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50" r:id="rId2"/>
    <p:sldMasterId id="2147483940" r:id="rId3"/>
  </p:sldMasterIdLst>
  <p:sldIdLst>
    <p:sldId id="256" r:id="rId4"/>
    <p:sldId id="257" r:id="rId5"/>
    <p:sldId id="261" r:id="rId6"/>
    <p:sldId id="266" r:id="rId7"/>
    <p:sldId id="265" r:id="rId8"/>
    <p:sldId id="262" r:id="rId9"/>
    <p:sldId id="271" r:id="rId10"/>
    <p:sldId id="263" r:id="rId11"/>
    <p:sldId id="269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00DC-B1EB-4852-87C3-0B334D12638F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AC1A-B64E-47A4-83BD-5896E5E9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25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00DC-B1EB-4852-87C3-0B334D12638F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AC1A-B64E-47A4-83BD-5896E5E9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71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00DC-B1EB-4852-87C3-0B334D12638F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AC1A-B64E-47A4-83BD-5896E5E9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734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00DC-B1EB-4852-87C3-0B334D12638F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AC1A-B64E-47A4-83BD-5896E5E9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481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00DC-B1EB-4852-87C3-0B334D12638F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AC1A-B64E-47A4-83BD-5896E5E9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020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00DC-B1EB-4852-87C3-0B334D12638F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AC1A-B64E-47A4-83BD-5896E5E9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117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00DC-B1EB-4852-87C3-0B334D12638F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AC1A-B64E-47A4-83BD-5896E5E9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217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00DC-B1EB-4852-87C3-0B334D12638F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AC1A-B64E-47A4-83BD-5896E5E941E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77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00DC-B1EB-4852-87C3-0B334D12638F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AC1A-B64E-47A4-83BD-5896E5E941E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777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00DC-B1EB-4852-87C3-0B334D12638F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AC1A-B64E-47A4-83BD-5896E5E9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4998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00DC-B1EB-4852-87C3-0B334D12638F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AC1A-B64E-47A4-83BD-5896E5E9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7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00DC-B1EB-4852-87C3-0B334D12638F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AC1A-B64E-47A4-83BD-5896E5E9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8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00DC-B1EB-4852-87C3-0B334D12638F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AC1A-B64E-47A4-83BD-5896E5E9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603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00DC-B1EB-4852-87C3-0B334D12638F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AC1A-B64E-47A4-83BD-5896E5E9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028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00DC-B1EB-4852-87C3-0B334D12638F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AC1A-B64E-47A4-83BD-5896E5E9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25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1604AC1A-B64E-47A4-83BD-5896E5E941E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29FD00DC-B1EB-4852-87C3-0B334D12638F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56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00DC-B1EB-4852-87C3-0B334D12638F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AC1A-B64E-47A4-83BD-5896E5E941E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256441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00DC-B1EB-4852-87C3-0B334D12638F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AC1A-B64E-47A4-83BD-5896E5E941E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83585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00DC-B1EB-4852-87C3-0B334D12638F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AC1A-B64E-47A4-83BD-5896E5E941E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111113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00DC-B1EB-4852-87C3-0B334D12638F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AC1A-B64E-47A4-83BD-5896E5E941E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1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00DC-B1EB-4852-87C3-0B334D12638F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AC1A-B64E-47A4-83BD-5896E5E941E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863155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00DC-B1EB-4852-87C3-0B334D12638F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AC1A-B64E-47A4-83BD-5896E5E9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51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00DC-B1EB-4852-87C3-0B334D12638F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AC1A-B64E-47A4-83BD-5896E5E9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3948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29FD00DC-B1EB-4852-87C3-0B334D12638F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AC1A-B64E-47A4-83BD-5896E5E941E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054192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00DC-B1EB-4852-87C3-0B334D12638F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AC1A-B64E-47A4-83BD-5896E5E941E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992129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00DC-B1EB-4852-87C3-0B334D12638F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AC1A-B64E-47A4-83BD-5896E5E941E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014192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29FD00DC-B1EB-4852-87C3-0B334D12638F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1604AC1A-B64E-47A4-83BD-5896E5E9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56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00DC-B1EB-4852-87C3-0B334D12638F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AC1A-B64E-47A4-83BD-5896E5E9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8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00DC-B1EB-4852-87C3-0B334D12638F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AC1A-B64E-47A4-83BD-5896E5E941E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2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00DC-B1EB-4852-87C3-0B334D12638F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AC1A-B64E-47A4-83BD-5896E5E941E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6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00DC-B1EB-4852-87C3-0B334D12638F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AC1A-B64E-47A4-83BD-5896E5E9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71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00DC-B1EB-4852-87C3-0B334D12638F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AC1A-B64E-47A4-83BD-5896E5E9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6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00DC-B1EB-4852-87C3-0B334D12638F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AC1A-B64E-47A4-83BD-5896E5E9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63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FD00DC-B1EB-4852-87C3-0B334D12638F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4AC1A-B64E-47A4-83BD-5896E5E9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94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FD00DC-B1EB-4852-87C3-0B334D12638F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4AC1A-B64E-47A4-83BD-5896E5E9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9FD00DC-B1EB-4852-87C3-0B334D12638F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604AC1A-B64E-47A4-83BD-5896E5E94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28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jeju.go.kr/traffic/bus2/change.htm" TargetMode="Externa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A5C04-AD69-4658-8210-17A700002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885" y="1321681"/>
            <a:ext cx="9683692" cy="1731912"/>
          </a:xfrm>
        </p:spPr>
        <p:txBody>
          <a:bodyPr>
            <a:normAutofit/>
          </a:bodyPr>
          <a:lstStyle/>
          <a:p>
            <a:pPr algn="r"/>
            <a:r>
              <a:rPr lang="ko-KR" altLang="en-US" sz="6600" dirty="0"/>
              <a:t>제주 대중교통 현황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3284F3-131E-43DF-A6F4-CCB3A175B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3504" y="2726422"/>
            <a:ext cx="8583168" cy="3672281"/>
          </a:xfrm>
        </p:spPr>
        <p:txBody>
          <a:bodyPr/>
          <a:lstStyle/>
          <a:p>
            <a:pPr algn="r"/>
            <a:endParaRPr lang="en-US" altLang="ko-KR" sz="3200" dirty="0"/>
          </a:p>
          <a:p>
            <a:pPr algn="r"/>
            <a:endParaRPr lang="en-US" altLang="ko-KR" sz="3200" dirty="0"/>
          </a:p>
          <a:p>
            <a:pPr algn="r"/>
            <a:r>
              <a:rPr lang="ko-KR" altLang="en-US" sz="3200" dirty="0"/>
              <a:t>최서윤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64209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804F1-17D4-4F34-A39C-3B156B02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 및 도구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66889C-2030-4014-96F1-0B250765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latin typeface="+mj-ea"/>
                <a:ea typeface="+mj-ea"/>
              </a:rPr>
              <a:t>공공 데이터 포털 </a:t>
            </a:r>
            <a:r>
              <a:rPr lang="en-US" altLang="ko-KR" sz="2800" b="1" dirty="0">
                <a:latin typeface="+mj-ea"/>
                <a:ea typeface="+mj-ea"/>
              </a:rPr>
              <a:t>: </a:t>
            </a:r>
            <a:r>
              <a:rPr lang="en-US" altLang="ko-KR" sz="2400" b="1" dirty="0">
                <a:latin typeface="+mj-ea"/>
                <a:ea typeface="+mj-ea"/>
              </a:rPr>
              <a:t>https://www.data.go.kr</a:t>
            </a:r>
          </a:p>
          <a:p>
            <a:pPr marL="0" indent="0">
              <a:buNone/>
            </a:pPr>
            <a:r>
              <a:rPr lang="en-US" altLang="ko-KR" sz="2000" dirty="0">
                <a:latin typeface="+mj-ea"/>
                <a:ea typeface="+mj-ea"/>
              </a:rPr>
              <a:t>&gt;</a:t>
            </a:r>
            <a:r>
              <a:rPr lang="ko-KR" altLang="en-US" sz="2000" dirty="0" err="1">
                <a:latin typeface="+mj-ea"/>
                <a:ea typeface="+mj-ea"/>
              </a:rPr>
              <a:t>제주교통사고발생현황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(20181231).csv</a:t>
            </a:r>
          </a:p>
          <a:p>
            <a:pPr marL="0" indent="0">
              <a:buNone/>
            </a:pPr>
            <a:r>
              <a:rPr lang="en-US" altLang="ko-KR" sz="2000" dirty="0">
                <a:latin typeface="+mj-ea"/>
                <a:ea typeface="+mj-ea"/>
              </a:rPr>
              <a:t>&gt;</a:t>
            </a:r>
            <a:r>
              <a:rPr lang="ko-KR" altLang="en-US" sz="2000" dirty="0">
                <a:latin typeface="+mj-ea"/>
                <a:ea typeface="+mj-ea"/>
              </a:rPr>
              <a:t>자동차등록대수현황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800" b="1" dirty="0">
                <a:latin typeface="+mj-ea"/>
                <a:ea typeface="+mj-ea"/>
              </a:rPr>
              <a:t>한국교통안전공단</a:t>
            </a:r>
            <a:endParaRPr lang="en-US" altLang="ko-KR" sz="28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500" dirty="0">
                <a:latin typeface="+mj-ea"/>
                <a:ea typeface="+mj-ea"/>
              </a:rPr>
              <a:t>&gt;</a:t>
            </a:r>
            <a:r>
              <a:rPr lang="ko-KR" altLang="en-US" sz="1500" dirty="0">
                <a:latin typeface="+mj-ea"/>
                <a:ea typeface="+mj-ea"/>
              </a:rPr>
              <a:t>지역별 대중교통 서비스별 만족도 현황 </a:t>
            </a:r>
            <a:r>
              <a:rPr lang="en-US" altLang="ko-KR" sz="1500" dirty="0">
                <a:latin typeface="+mj-ea"/>
                <a:ea typeface="+mj-ea"/>
              </a:rPr>
              <a:t>(2017</a:t>
            </a:r>
            <a:r>
              <a:rPr lang="ko-KR" altLang="en-US" sz="1500" dirty="0">
                <a:latin typeface="+mj-ea"/>
                <a:ea typeface="+mj-ea"/>
              </a:rPr>
              <a:t>년</a:t>
            </a:r>
            <a:r>
              <a:rPr lang="en-US" altLang="ko-KR" sz="1500" dirty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ko-KR" sz="1500" dirty="0">
                <a:latin typeface="+mj-ea"/>
                <a:ea typeface="+mj-ea"/>
              </a:rPr>
              <a:t>&gt;</a:t>
            </a:r>
            <a:r>
              <a:rPr lang="ko-KR" altLang="en-US" sz="1500" dirty="0">
                <a:latin typeface="+mj-ea"/>
                <a:ea typeface="+mj-ea"/>
              </a:rPr>
              <a:t>대중교통 통행시간</a:t>
            </a:r>
            <a:r>
              <a:rPr lang="en-US" altLang="ko-KR" sz="1500" dirty="0">
                <a:latin typeface="+mj-ea"/>
                <a:ea typeface="+mj-ea"/>
              </a:rPr>
              <a:t>(2016</a:t>
            </a:r>
            <a:r>
              <a:rPr lang="ko-KR" altLang="en-US" sz="1500" dirty="0">
                <a:latin typeface="+mj-ea"/>
                <a:ea typeface="+mj-ea"/>
              </a:rPr>
              <a:t>년</a:t>
            </a:r>
            <a:r>
              <a:rPr lang="en-US" altLang="ko-KR" sz="1500" dirty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ko-KR" sz="1500" dirty="0">
                <a:latin typeface="+mj-ea"/>
                <a:ea typeface="+mj-ea"/>
              </a:rPr>
              <a:t>&gt;</a:t>
            </a:r>
            <a:r>
              <a:rPr lang="ko-KR" altLang="en-US" sz="1500" dirty="0">
                <a:latin typeface="+mj-ea"/>
                <a:ea typeface="+mj-ea"/>
              </a:rPr>
              <a:t>대중교통 통행시간</a:t>
            </a:r>
            <a:r>
              <a:rPr lang="en-US" altLang="ko-KR" sz="1500" dirty="0">
                <a:latin typeface="+mj-ea"/>
                <a:ea typeface="+mj-ea"/>
              </a:rPr>
              <a:t>(2017</a:t>
            </a:r>
            <a:r>
              <a:rPr lang="ko-KR" altLang="en-US" sz="1500" dirty="0">
                <a:latin typeface="+mj-ea"/>
                <a:ea typeface="+mj-ea"/>
              </a:rPr>
              <a:t>년</a:t>
            </a:r>
            <a:r>
              <a:rPr lang="en-US" altLang="ko-KR" sz="1500" dirty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ko-KR" sz="1500" dirty="0">
                <a:latin typeface="+mj-ea"/>
                <a:ea typeface="+mj-ea"/>
              </a:rPr>
              <a:t>&gt;</a:t>
            </a:r>
            <a:r>
              <a:rPr lang="ko-KR" altLang="en-US" sz="1500" dirty="0">
                <a:latin typeface="+mj-ea"/>
                <a:ea typeface="+mj-ea"/>
              </a:rPr>
              <a:t>대중교통 통행시간</a:t>
            </a:r>
            <a:r>
              <a:rPr lang="en-US" altLang="ko-KR" sz="1500" dirty="0">
                <a:latin typeface="+mj-ea"/>
                <a:ea typeface="+mj-ea"/>
              </a:rPr>
              <a:t>(2019</a:t>
            </a:r>
            <a:r>
              <a:rPr lang="ko-KR" altLang="en-US" sz="1500" dirty="0">
                <a:latin typeface="+mj-ea"/>
                <a:ea typeface="+mj-ea"/>
              </a:rPr>
              <a:t>년</a:t>
            </a:r>
            <a:r>
              <a:rPr lang="en-US" altLang="ko-KR" sz="1500" dirty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ko-KR" sz="1500" dirty="0">
                <a:latin typeface="+mj-ea"/>
                <a:ea typeface="+mj-ea"/>
              </a:rPr>
              <a:t>&gt; </a:t>
            </a:r>
            <a:r>
              <a:rPr lang="ko-KR" altLang="en-US" sz="1500" dirty="0">
                <a:latin typeface="+mj-ea"/>
                <a:ea typeface="+mj-ea"/>
              </a:rPr>
              <a:t>대중교통 </a:t>
            </a:r>
            <a:r>
              <a:rPr lang="en-US" altLang="ko-KR" sz="1500" dirty="0">
                <a:latin typeface="+mj-ea"/>
                <a:ea typeface="+mj-ea"/>
              </a:rPr>
              <a:t>1</a:t>
            </a:r>
            <a:r>
              <a:rPr lang="ko-KR" altLang="en-US" sz="1500" dirty="0">
                <a:latin typeface="+mj-ea"/>
                <a:ea typeface="+mj-ea"/>
              </a:rPr>
              <a:t>회 이용요금</a:t>
            </a:r>
            <a:r>
              <a:rPr lang="en-US" altLang="ko-KR" sz="1500" dirty="0">
                <a:latin typeface="+mj-ea"/>
                <a:ea typeface="+mj-ea"/>
              </a:rPr>
              <a:t>(2015</a:t>
            </a:r>
            <a:r>
              <a:rPr lang="ko-KR" altLang="en-US" sz="1500" dirty="0">
                <a:latin typeface="+mj-ea"/>
                <a:ea typeface="+mj-ea"/>
              </a:rPr>
              <a:t>년</a:t>
            </a:r>
            <a:r>
              <a:rPr lang="en-US" altLang="ko-KR" sz="1500" dirty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ko-KR" sz="1500" dirty="0">
                <a:latin typeface="+mj-ea"/>
                <a:ea typeface="+mj-ea"/>
              </a:rPr>
              <a:t>&gt; </a:t>
            </a:r>
            <a:r>
              <a:rPr lang="ko-KR" altLang="en-US" sz="1500" dirty="0">
                <a:latin typeface="+mj-ea"/>
                <a:ea typeface="+mj-ea"/>
              </a:rPr>
              <a:t>대중교통 </a:t>
            </a:r>
            <a:r>
              <a:rPr lang="en-US" altLang="ko-KR" sz="1500" dirty="0">
                <a:latin typeface="+mj-ea"/>
                <a:ea typeface="+mj-ea"/>
              </a:rPr>
              <a:t>1</a:t>
            </a:r>
            <a:r>
              <a:rPr lang="ko-KR" altLang="en-US" sz="1500" dirty="0">
                <a:latin typeface="+mj-ea"/>
                <a:ea typeface="+mj-ea"/>
              </a:rPr>
              <a:t>회 이용요금</a:t>
            </a:r>
            <a:r>
              <a:rPr lang="en-US" altLang="ko-KR" sz="1500" dirty="0">
                <a:latin typeface="+mj-ea"/>
                <a:ea typeface="+mj-ea"/>
              </a:rPr>
              <a:t>(2016</a:t>
            </a:r>
            <a:r>
              <a:rPr lang="ko-KR" altLang="en-US" sz="1500" dirty="0">
                <a:latin typeface="+mj-ea"/>
                <a:ea typeface="+mj-ea"/>
              </a:rPr>
              <a:t>년</a:t>
            </a:r>
            <a:r>
              <a:rPr lang="en-US" altLang="ko-KR" sz="1500" dirty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ko-KR" sz="1500" dirty="0">
                <a:latin typeface="+mj-ea"/>
                <a:ea typeface="+mj-ea"/>
              </a:rPr>
              <a:t>&gt; </a:t>
            </a:r>
            <a:r>
              <a:rPr lang="ko-KR" altLang="en-US" sz="1500" dirty="0">
                <a:latin typeface="+mj-ea"/>
                <a:ea typeface="+mj-ea"/>
              </a:rPr>
              <a:t>대중교통 </a:t>
            </a:r>
            <a:r>
              <a:rPr lang="en-US" altLang="ko-KR" sz="1500" dirty="0">
                <a:latin typeface="+mj-ea"/>
                <a:ea typeface="+mj-ea"/>
              </a:rPr>
              <a:t>1</a:t>
            </a:r>
            <a:r>
              <a:rPr lang="ko-KR" altLang="en-US" sz="1500" dirty="0">
                <a:latin typeface="+mj-ea"/>
                <a:ea typeface="+mj-ea"/>
              </a:rPr>
              <a:t>회 이용요금</a:t>
            </a:r>
            <a:r>
              <a:rPr lang="en-US" altLang="ko-KR" sz="1500" dirty="0">
                <a:latin typeface="+mj-ea"/>
                <a:ea typeface="+mj-ea"/>
              </a:rPr>
              <a:t>(2017</a:t>
            </a:r>
            <a:r>
              <a:rPr lang="ko-KR" altLang="en-US" sz="1500" dirty="0">
                <a:latin typeface="+mj-ea"/>
                <a:ea typeface="+mj-ea"/>
              </a:rPr>
              <a:t>년</a:t>
            </a:r>
            <a:r>
              <a:rPr lang="en-US" altLang="ko-KR" sz="1500" dirty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ko-KR" sz="1500" dirty="0">
                <a:latin typeface="+mj-ea"/>
                <a:ea typeface="+mj-ea"/>
              </a:rPr>
              <a:t>&gt;</a:t>
            </a:r>
            <a:r>
              <a:rPr lang="ko-KR" altLang="en-US" sz="1500" dirty="0">
                <a:latin typeface="+mj-ea"/>
                <a:ea typeface="+mj-ea"/>
              </a:rPr>
              <a:t>대중교통 </a:t>
            </a:r>
            <a:r>
              <a:rPr lang="en-US" altLang="ko-KR" sz="1500" dirty="0">
                <a:latin typeface="+mj-ea"/>
                <a:ea typeface="+mj-ea"/>
              </a:rPr>
              <a:t>1</a:t>
            </a:r>
            <a:r>
              <a:rPr lang="ko-KR" altLang="en-US" sz="1500" dirty="0">
                <a:latin typeface="+mj-ea"/>
                <a:ea typeface="+mj-ea"/>
              </a:rPr>
              <a:t>회 이용요금</a:t>
            </a:r>
            <a:r>
              <a:rPr lang="en-US" altLang="ko-KR" sz="1500" dirty="0">
                <a:latin typeface="+mj-ea"/>
                <a:ea typeface="+mj-ea"/>
              </a:rPr>
              <a:t>(2018</a:t>
            </a:r>
            <a:r>
              <a:rPr lang="ko-KR" altLang="en-US" sz="1500" dirty="0">
                <a:latin typeface="+mj-ea"/>
                <a:ea typeface="+mj-ea"/>
              </a:rPr>
              <a:t>년</a:t>
            </a:r>
            <a:r>
              <a:rPr lang="en-US" altLang="ko-KR" sz="1500" dirty="0">
                <a:latin typeface="+mj-ea"/>
                <a:ea typeface="+mj-ea"/>
              </a:rPr>
              <a:t>)</a:t>
            </a:r>
          </a:p>
          <a:p>
            <a:r>
              <a:rPr lang="ko-KR" altLang="en-US" sz="2800" b="1" dirty="0">
                <a:latin typeface="+mj-ea"/>
                <a:ea typeface="+mj-ea"/>
              </a:rPr>
              <a:t>제주 특별 자치도 포털 </a:t>
            </a:r>
            <a:r>
              <a:rPr lang="en-US" altLang="ko-KR" sz="2800" b="1" dirty="0">
                <a:latin typeface="+mj-ea"/>
                <a:ea typeface="+mj-ea"/>
              </a:rPr>
              <a:t>: </a:t>
            </a:r>
            <a:r>
              <a:rPr lang="en-US" altLang="ko-KR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https://www.jeju.go.kr/traffic/bus2/change.htm</a:t>
            </a:r>
            <a:endParaRPr lang="ko-KR" altLang="en-US" sz="2400" b="1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A5AB48-2441-4E11-AC6B-A88734E16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3970046"/>
            <a:ext cx="36099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A46DD-8C67-4564-A322-A8D8BB48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445287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ko-KR" altLang="en-US" sz="5300" dirty="0"/>
              <a:t>제주 대중교통 현황 분석</a:t>
            </a:r>
            <a:br>
              <a:rPr lang="en-US" altLang="ko-KR" dirty="0">
                <a:latin typeface="+mj-ea"/>
              </a:rPr>
            </a:b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29284-DE71-4C05-A7F6-FBCE12B64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800" dirty="0"/>
          </a:p>
          <a:p>
            <a:r>
              <a:rPr lang="ko-KR" altLang="en-US" sz="2800" dirty="0"/>
              <a:t>문제정의 </a:t>
            </a:r>
            <a:r>
              <a:rPr lang="en-US" altLang="ko-KR" sz="2800" dirty="0"/>
              <a:t>: </a:t>
            </a:r>
            <a:r>
              <a:rPr lang="ko-KR" altLang="en-US" sz="2800" dirty="0"/>
              <a:t>제주도 내 자동차 수  증가</a:t>
            </a:r>
            <a:endParaRPr lang="en-US" altLang="ko-KR" sz="2800" dirty="0"/>
          </a:p>
          <a:p>
            <a:r>
              <a:rPr lang="ko-KR" altLang="en-US" sz="2800" dirty="0"/>
              <a:t>분석 배경 </a:t>
            </a:r>
            <a:r>
              <a:rPr lang="en-US" altLang="ko-KR" sz="2800" dirty="0"/>
              <a:t>: </a:t>
            </a:r>
            <a:r>
              <a:rPr lang="ko-KR" altLang="en-US" sz="2800" dirty="0"/>
              <a:t>이로 인한 교통혼잡도 및 사회적 비용 증가 </a:t>
            </a:r>
            <a:endParaRPr lang="en-US" altLang="ko-KR" sz="2800" dirty="0"/>
          </a:p>
          <a:p>
            <a:r>
              <a:rPr lang="ko-KR" altLang="en-US" sz="2800" dirty="0"/>
              <a:t>가설 </a:t>
            </a:r>
            <a:r>
              <a:rPr lang="en-US" altLang="ko-KR" sz="2800" dirty="0"/>
              <a:t>: </a:t>
            </a:r>
            <a:r>
              <a:rPr lang="ko-KR" altLang="en-US" sz="2800" dirty="0"/>
              <a:t>대중교통 체계 개편으로 제주도 교통혼잡도 개선 가능 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제주도 교통 현황</a:t>
            </a:r>
            <a:endParaRPr lang="en-US" altLang="ko-KR" sz="2800" dirty="0"/>
          </a:p>
          <a:p>
            <a:r>
              <a:rPr lang="ko-KR" altLang="en-US" sz="2800" dirty="0"/>
              <a:t>제주도 및 서울 대중교통 만족도 비교</a:t>
            </a:r>
            <a:endParaRPr lang="en-US" altLang="ko-KR" sz="2800" dirty="0"/>
          </a:p>
          <a:p>
            <a:r>
              <a:rPr lang="ko-KR" altLang="en-US" sz="2800" dirty="0"/>
              <a:t>대중교통 체계 개편으로 교통혼잡 개선 여부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66397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816E3-535A-4997-8A10-BFEB6CB60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324400"/>
            <a:ext cx="8193024" cy="74652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제주 교통 혼잡도 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84A50F5-6991-4558-8C06-F9C33349AF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97" y="1283598"/>
            <a:ext cx="4525906" cy="484256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81C80A-9BEC-46BF-839F-2349500A5D5D}"/>
              </a:ext>
            </a:extLst>
          </p:cNvPr>
          <p:cNvSpPr txBox="1"/>
          <p:nvPr/>
        </p:nvSpPr>
        <p:spPr>
          <a:xfrm>
            <a:off x="4949506" y="2072081"/>
            <a:ext cx="10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제주시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53AF92-93E5-4893-82E0-5C4E540345D4}"/>
              </a:ext>
            </a:extLst>
          </p:cNvPr>
          <p:cNvSpPr txBox="1"/>
          <p:nvPr/>
        </p:nvSpPr>
        <p:spPr>
          <a:xfrm>
            <a:off x="4899173" y="3565321"/>
            <a:ext cx="10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강남구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F45AD5-31E9-484F-9CAC-BDC2D8929339}"/>
              </a:ext>
            </a:extLst>
          </p:cNvPr>
          <p:cNvSpPr txBox="1"/>
          <p:nvPr/>
        </p:nvSpPr>
        <p:spPr>
          <a:xfrm>
            <a:off x="5045979" y="3965711"/>
            <a:ext cx="10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/>
                </a:solidFill>
              </a:rPr>
              <a:t>송파구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4A11D5-9323-4913-A757-762D20CA4389}"/>
              </a:ext>
            </a:extLst>
          </p:cNvPr>
          <p:cNvSpPr txBox="1"/>
          <p:nvPr/>
        </p:nvSpPr>
        <p:spPr>
          <a:xfrm>
            <a:off x="5022558" y="4565978"/>
            <a:ext cx="1053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7030A0"/>
                </a:solidFill>
              </a:rPr>
              <a:t>서귀포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47988D1-35E9-4CA1-B4FE-1C3B08D4FD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b="1" dirty="0"/>
              <a:t>제주도 차량 수 급증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1500" dirty="0"/>
              <a:t>&gt;</a:t>
            </a:r>
            <a:r>
              <a:rPr lang="ko-KR" altLang="en-US" sz="1500" dirty="0"/>
              <a:t>교통사고 </a:t>
            </a:r>
            <a:r>
              <a:rPr lang="en-US" altLang="ko-KR" sz="1500" dirty="0"/>
              <a:t>+</a:t>
            </a:r>
            <a:r>
              <a:rPr lang="ko-KR" altLang="en-US" sz="1500" dirty="0"/>
              <a:t>교통체증</a:t>
            </a:r>
            <a:r>
              <a:rPr lang="en-US" altLang="ko-KR" sz="1500" dirty="0"/>
              <a:t>+</a:t>
            </a:r>
            <a:r>
              <a:rPr lang="ko-KR" altLang="en-US" sz="1500" dirty="0"/>
              <a:t>주차수요</a:t>
            </a:r>
            <a:r>
              <a:rPr lang="en-US" altLang="ko-KR" sz="1500" dirty="0"/>
              <a:t>+</a:t>
            </a:r>
            <a:r>
              <a:rPr lang="ko-KR" altLang="en-US" sz="1500" dirty="0"/>
              <a:t>연료소모</a:t>
            </a:r>
            <a:endParaRPr lang="en-US" altLang="ko-KR" sz="1500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사회적 비용이 증가 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1500" dirty="0"/>
              <a:t>&gt;</a:t>
            </a:r>
            <a:r>
              <a:rPr lang="ko-KR" altLang="en-US" sz="1500" dirty="0"/>
              <a:t>한국교통연구원</a:t>
            </a:r>
            <a:r>
              <a:rPr lang="en-US" altLang="ko-KR" sz="1500" dirty="0"/>
              <a:t>(2014.1</a:t>
            </a:r>
            <a:r>
              <a:rPr lang="ko-KR" altLang="en-US" sz="1500" dirty="0"/>
              <a:t>월</a:t>
            </a:r>
            <a:r>
              <a:rPr lang="en-US" altLang="ko-KR" sz="1500" dirty="0"/>
              <a:t>)</a:t>
            </a:r>
            <a:r>
              <a:rPr lang="ko-KR" altLang="en-US" sz="1500" dirty="0"/>
              <a:t>에 따르면</a:t>
            </a:r>
            <a:r>
              <a:rPr lang="en-US" altLang="ko-KR" sz="1500" dirty="0"/>
              <a:t>, </a:t>
            </a:r>
            <a:r>
              <a:rPr lang="ko-KR" altLang="en-US" sz="1500" dirty="0"/>
              <a:t>제주도내 교통혼잡비용은’</a:t>
            </a:r>
            <a:r>
              <a:rPr lang="en-US" altLang="ko-KR" sz="1500" dirty="0"/>
              <a:t>10</a:t>
            </a:r>
            <a:r>
              <a:rPr lang="ko-KR" altLang="en-US" sz="1500" dirty="0"/>
              <a:t>년 </a:t>
            </a:r>
            <a:r>
              <a:rPr lang="en-US" altLang="ko-KR" sz="1500" dirty="0"/>
              <a:t>1,359</a:t>
            </a:r>
            <a:r>
              <a:rPr lang="ko-KR" altLang="en-US" sz="1500" dirty="0"/>
              <a:t>억원</a:t>
            </a:r>
            <a:r>
              <a:rPr lang="en-US" altLang="ko-KR" sz="1500" dirty="0"/>
              <a:t>, ’11</a:t>
            </a:r>
            <a:r>
              <a:rPr lang="ko-KR" altLang="en-US" sz="1500" dirty="0"/>
              <a:t>년 </a:t>
            </a:r>
            <a:r>
              <a:rPr lang="en-US" altLang="ko-KR" sz="1500" dirty="0"/>
              <a:t>2,514</a:t>
            </a:r>
            <a:r>
              <a:rPr lang="ko-KR" altLang="en-US" sz="1500" dirty="0"/>
              <a:t>억원</a:t>
            </a:r>
            <a:r>
              <a:rPr lang="en-US" altLang="ko-KR" sz="1500" dirty="0"/>
              <a:t>, ’12</a:t>
            </a:r>
            <a:r>
              <a:rPr lang="ko-KR" altLang="en-US" sz="1500" dirty="0"/>
              <a:t>년 </a:t>
            </a:r>
            <a:r>
              <a:rPr lang="en-US" altLang="ko-KR" sz="1500" dirty="0"/>
              <a:t>2,958</a:t>
            </a:r>
            <a:r>
              <a:rPr lang="ko-KR" altLang="en-US" sz="1500" dirty="0"/>
              <a:t>억원</a:t>
            </a:r>
            <a:r>
              <a:rPr lang="en-US" altLang="ko-KR" sz="1500" dirty="0"/>
              <a:t>(</a:t>
            </a:r>
            <a:r>
              <a:rPr lang="ko-KR" altLang="en-US" sz="1500" dirty="0"/>
              <a:t>추정치</a:t>
            </a:r>
            <a:r>
              <a:rPr lang="en-US" altLang="ko-KR" sz="1500" dirty="0"/>
              <a:t>)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&gt;</a:t>
            </a:r>
            <a:r>
              <a:rPr lang="ko-KR" altLang="en-US" sz="1500" dirty="0" err="1"/>
              <a:t>도령로</a:t>
            </a:r>
            <a:r>
              <a:rPr lang="en-US" altLang="ko-KR" sz="1500" dirty="0"/>
              <a:t>(</a:t>
            </a:r>
            <a:r>
              <a:rPr lang="ko-KR" altLang="en-US" sz="1500" dirty="0" err="1"/>
              <a:t>노형오거리</a:t>
            </a:r>
            <a:r>
              <a:rPr lang="en-US" altLang="ko-KR" sz="1500" dirty="0"/>
              <a:t>~</a:t>
            </a:r>
            <a:r>
              <a:rPr lang="ko-KR" altLang="en-US" sz="1500" dirty="0" err="1"/>
              <a:t>신광사거리</a:t>
            </a:r>
            <a:r>
              <a:rPr lang="en-US" altLang="ko-KR" sz="1500" dirty="0"/>
              <a:t>) </a:t>
            </a:r>
            <a:r>
              <a:rPr lang="ko-KR" altLang="en-US" sz="1500" dirty="0"/>
              <a:t>오전 </a:t>
            </a:r>
            <a:r>
              <a:rPr lang="ko-KR" altLang="en-US" sz="1500" dirty="0" err="1"/>
              <a:t>첨두시</a:t>
            </a:r>
            <a:r>
              <a:rPr lang="ko-KR" altLang="en-US" sz="1500" dirty="0"/>
              <a:t> 통행속도 </a:t>
            </a:r>
            <a:r>
              <a:rPr lang="en-US" altLang="ko-KR" sz="1500" dirty="0"/>
              <a:t>5~11km/h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&gt;</a:t>
            </a:r>
            <a:r>
              <a:rPr lang="ko-KR" altLang="en-US" sz="1500" dirty="0" err="1"/>
              <a:t>중앙로</a:t>
            </a:r>
            <a:r>
              <a:rPr lang="en-US" altLang="ko-KR" sz="1500" dirty="0"/>
              <a:t>(</a:t>
            </a:r>
            <a:r>
              <a:rPr lang="ko-KR" altLang="en-US" sz="1500" dirty="0"/>
              <a:t>남문사거리</a:t>
            </a:r>
            <a:r>
              <a:rPr lang="en-US" altLang="ko-KR" sz="1500" dirty="0"/>
              <a:t>~8</a:t>
            </a:r>
            <a:r>
              <a:rPr lang="ko-KR" altLang="en-US" sz="1500" dirty="0"/>
              <a:t>호 광장</a:t>
            </a:r>
            <a:r>
              <a:rPr lang="en-US" altLang="ko-KR" sz="1500" dirty="0"/>
              <a:t>) </a:t>
            </a:r>
            <a:r>
              <a:rPr lang="ko-KR" altLang="en-US" sz="1500" dirty="0"/>
              <a:t>오전 </a:t>
            </a:r>
            <a:r>
              <a:rPr lang="ko-KR" altLang="en-US" sz="1500" dirty="0" err="1"/>
              <a:t>첨두시</a:t>
            </a:r>
            <a:r>
              <a:rPr lang="ko-KR" altLang="en-US" sz="1500" dirty="0"/>
              <a:t> 통행속도 </a:t>
            </a:r>
            <a:r>
              <a:rPr lang="en-US" altLang="ko-KR" sz="1500" dirty="0"/>
              <a:t>7~14km/h</a:t>
            </a:r>
          </a:p>
          <a:p>
            <a:pPr marL="0" indent="0">
              <a:buNone/>
            </a:pPr>
            <a:br>
              <a:rPr lang="en-US" altLang="ko-KR" sz="1500" dirty="0"/>
            </a:br>
            <a:r>
              <a:rPr lang="en-US" altLang="ko-KR" sz="1500" dirty="0"/>
              <a:t>⇨ </a:t>
            </a:r>
            <a:r>
              <a:rPr lang="ko-KR" altLang="en-US" sz="1500" dirty="0"/>
              <a:t>자동차 통행속도 </a:t>
            </a:r>
            <a:r>
              <a:rPr lang="en-US" altLang="ko-KR" sz="1500" dirty="0"/>
              <a:t>15km/h</a:t>
            </a:r>
            <a:r>
              <a:rPr lang="ko-KR" altLang="en-US" sz="1500" dirty="0"/>
              <a:t>미만 </a:t>
            </a:r>
            <a:r>
              <a:rPr lang="en-US" altLang="ko-KR" sz="1500" dirty="0"/>
              <a:t>– </a:t>
            </a:r>
            <a:r>
              <a:rPr lang="ko-KR" altLang="en-US" sz="1500" dirty="0" err="1"/>
              <a:t>교통정속에</a:t>
            </a:r>
            <a:r>
              <a:rPr lang="ko-KR" altLang="en-US" sz="1500" dirty="0"/>
              <a:t> 갇혀 오도가도 못하는 상황</a:t>
            </a:r>
          </a:p>
          <a:p>
            <a:endParaRPr lang="en-US" altLang="ko-KR" sz="2000" b="1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A5A1B-B77A-47C5-B3B6-6F898EA5089C}"/>
              </a:ext>
            </a:extLst>
          </p:cNvPr>
          <p:cNvSpPr txBox="1"/>
          <p:nvPr/>
        </p:nvSpPr>
        <p:spPr>
          <a:xfrm>
            <a:off x="5224067" y="2202938"/>
            <a:ext cx="12207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0000FF"/>
                </a:solidFill>
              </a:rPr>
              <a:t>453235</a:t>
            </a:r>
            <a:r>
              <a:rPr lang="ko-KR" altLang="en-US" sz="1500" dirty="0">
                <a:solidFill>
                  <a:srgbClr val="0000FF"/>
                </a:solidFill>
              </a:rPr>
              <a:t>대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FC09586D-1E06-4971-BF2D-53DA60AC99A0}"/>
              </a:ext>
            </a:extLst>
          </p:cNvPr>
          <p:cNvSpPr/>
          <p:nvPr/>
        </p:nvSpPr>
        <p:spPr>
          <a:xfrm>
            <a:off x="6736534" y="2220973"/>
            <a:ext cx="519943" cy="61026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29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59A26-9CEA-4A2C-A062-992094759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7071" y="520116"/>
            <a:ext cx="6864096" cy="1053413"/>
          </a:xfrm>
        </p:spPr>
        <p:txBody>
          <a:bodyPr/>
          <a:lstStyle/>
          <a:p>
            <a:r>
              <a:rPr lang="ko-KR" altLang="en-US" dirty="0"/>
              <a:t>대중교통 체계 개편 현황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B9B106-7FF8-413C-B7FC-64779F460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42369" y="1756819"/>
            <a:ext cx="3418345" cy="4318001"/>
          </a:xfrm>
        </p:spPr>
        <p:txBody>
          <a:bodyPr>
            <a:normAutofit/>
          </a:bodyPr>
          <a:lstStyle/>
          <a:p>
            <a:pPr algn="ctr"/>
            <a:r>
              <a:rPr lang="ko-KR" altLang="en-US" sz="2200" b="1" dirty="0"/>
              <a:t>하루 평균 운행 시간 </a:t>
            </a:r>
            <a:endParaRPr lang="en-US" altLang="ko-KR" sz="2200" b="1" dirty="0"/>
          </a:p>
          <a:p>
            <a:pPr algn="ctr"/>
            <a:r>
              <a:rPr lang="en-US" altLang="ko-KR" sz="2000" b="1" dirty="0"/>
              <a:t>2016</a:t>
            </a:r>
          </a:p>
          <a:p>
            <a:pPr algn="ctr"/>
            <a:r>
              <a:rPr lang="ko-KR" altLang="en-US" sz="1600" dirty="0"/>
              <a:t>서울</a:t>
            </a:r>
            <a:r>
              <a:rPr lang="en-US" altLang="ko-KR" sz="1600" dirty="0"/>
              <a:t>: 24.2667</a:t>
            </a:r>
            <a:r>
              <a:rPr lang="ko-KR" altLang="en-US" sz="1600" dirty="0"/>
              <a:t>시간</a:t>
            </a:r>
            <a:endParaRPr lang="en-US" altLang="ko-KR" sz="1600" dirty="0"/>
          </a:p>
          <a:p>
            <a:pPr algn="ctr"/>
            <a:r>
              <a:rPr lang="ko-KR" altLang="en-US" sz="1600" dirty="0"/>
              <a:t>강원 </a:t>
            </a:r>
            <a:r>
              <a:rPr lang="en-US" altLang="ko-KR" sz="1600" dirty="0"/>
              <a:t>:15.86667 </a:t>
            </a:r>
            <a:r>
              <a:rPr lang="ko-KR" altLang="en-US" sz="1600" dirty="0"/>
              <a:t>시간</a:t>
            </a:r>
            <a:endParaRPr lang="en-US" altLang="ko-KR" sz="1600" dirty="0"/>
          </a:p>
          <a:p>
            <a:pPr algn="ctr"/>
            <a:r>
              <a:rPr lang="ko-KR" altLang="en-US" sz="1600" dirty="0"/>
              <a:t>제주</a:t>
            </a:r>
            <a:r>
              <a:rPr lang="en-US" altLang="ko-KR" sz="1600" dirty="0"/>
              <a:t>: 21.3667 </a:t>
            </a:r>
            <a:r>
              <a:rPr lang="ko-KR" altLang="en-US" sz="1600" dirty="0"/>
              <a:t>시간</a:t>
            </a:r>
            <a:endParaRPr lang="en-US" altLang="ko-KR" sz="1600" dirty="0"/>
          </a:p>
          <a:p>
            <a:pPr algn="ctr"/>
            <a:r>
              <a:rPr lang="en-US" altLang="ko-KR" sz="2000" b="1" dirty="0"/>
              <a:t>2017</a:t>
            </a:r>
          </a:p>
          <a:p>
            <a:pPr algn="ctr"/>
            <a:r>
              <a:rPr lang="ko-KR" altLang="en-US" sz="1600" dirty="0"/>
              <a:t>서울 </a:t>
            </a:r>
            <a:r>
              <a:rPr lang="en-US" altLang="ko-KR" sz="1600" dirty="0"/>
              <a:t>: 24.5 </a:t>
            </a:r>
            <a:r>
              <a:rPr lang="ko-KR" altLang="en-US" sz="1600" dirty="0"/>
              <a:t>시간</a:t>
            </a:r>
            <a:endParaRPr lang="en-US" altLang="ko-KR" sz="1600" dirty="0"/>
          </a:p>
          <a:p>
            <a:pPr algn="ctr"/>
            <a:r>
              <a:rPr lang="ko-KR" altLang="en-US" sz="1600" dirty="0"/>
              <a:t>강원</a:t>
            </a:r>
            <a:r>
              <a:rPr lang="en-US" altLang="ko-KR" sz="1600" dirty="0"/>
              <a:t>:15.76667</a:t>
            </a:r>
            <a:r>
              <a:rPr lang="ko-KR" altLang="en-US" sz="1600" dirty="0"/>
              <a:t>시간</a:t>
            </a:r>
            <a:endParaRPr lang="en-US" altLang="ko-KR" sz="1600" dirty="0"/>
          </a:p>
          <a:p>
            <a:pPr algn="ctr"/>
            <a:r>
              <a:rPr lang="ko-KR" altLang="en-US" sz="1600" dirty="0"/>
              <a:t>제주</a:t>
            </a:r>
            <a:r>
              <a:rPr lang="en-US" altLang="ko-KR" sz="1600" dirty="0"/>
              <a:t>: 21.5333</a:t>
            </a:r>
            <a:r>
              <a:rPr lang="ko-KR" altLang="en-US" sz="1600" dirty="0"/>
              <a:t>시간</a:t>
            </a:r>
            <a:endParaRPr lang="en-US" altLang="ko-KR" sz="1600" dirty="0"/>
          </a:p>
          <a:p>
            <a:pPr algn="ctr"/>
            <a:r>
              <a:rPr lang="en-US" altLang="ko-KR" sz="2000" b="1" dirty="0"/>
              <a:t>2018</a:t>
            </a:r>
          </a:p>
          <a:p>
            <a:pPr algn="ctr"/>
            <a:r>
              <a:rPr lang="ko-KR" altLang="en-US" sz="1600" dirty="0"/>
              <a:t>서울 </a:t>
            </a:r>
            <a:r>
              <a:rPr lang="en-US" altLang="ko-KR" sz="1600" dirty="0"/>
              <a:t>: 24.2</a:t>
            </a:r>
            <a:r>
              <a:rPr lang="ko-KR" altLang="en-US" sz="1600" dirty="0"/>
              <a:t>시간</a:t>
            </a:r>
            <a:endParaRPr lang="en-US" altLang="ko-KR" sz="1600" dirty="0"/>
          </a:p>
          <a:p>
            <a:pPr algn="ctr"/>
            <a:r>
              <a:rPr lang="ko-KR" altLang="en-US" sz="1600" dirty="0"/>
              <a:t>강원 </a:t>
            </a:r>
            <a:r>
              <a:rPr lang="en-US" altLang="ko-KR" sz="1600" dirty="0"/>
              <a:t>: 26.1</a:t>
            </a:r>
            <a:r>
              <a:rPr lang="ko-KR" altLang="en-US" sz="1600" dirty="0"/>
              <a:t>시간 </a:t>
            </a:r>
            <a:endParaRPr lang="en-US" altLang="ko-KR" sz="1600" dirty="0"/>
          </a:p>
          <a:p>
            <a:pPr algn="ctr"/>
            <a:r>
              <a:rPr lang="ko-KR" altLang="en-US" sz="1600" dirty="0"/>
              <a:t>제주 </a:t>
            </a:r>
            <a:r>
              <a:rPr lang="en-US" altLang="ko-KR" sz="1600" dirty="0"/>
              <a:t>: 23</a:t>
            </a:r>
            <a:r>
              <a:rPr lang="ko-KR" altLang="en-US" sz="1600" dirty="0"/>
              <a:t>시간 </a:t>
            </a:r>
            <a:endParaRPr lang="en-US" altLang="ko-KR" sz="1600" dirty="0"/>
          </a:p>
          <a:p>
            <a:pPr algn="ctr"/>
            <a:endParaRPr lang="ko-KR" altLang="en-US" dirty="0"/>
          </a:p>
        </p:txBody>
      </p:sp>
      <p:pic>
        <p:nvPicPr>
          <p:cNvPr id="5" name="내용 개체 틀 12">
            <a:extLst>
              <a:ext uri="{FF2B5EF4-FFF2-40B4-BE49-F238E27FC236}">
                <a16:creationId xmlns:a16="http://schemas.microsoft.com/office/drawing/2014/main" id="{A84E0B94-7F44-443E-B259-D87094DEA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751" y="1750505"/>
            <a:ext cx="4565561" cy="47005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27EC1F-DA71-4947-88D4-63E472D72F3C}"/>
              </a:ext>
            </a:extLst>
          </p:cNvPr>
          <p:cNvSpPr txBox="1"/>
          <p:nvPr/>
        </p:nvSpPr>
        <p:spPr>
          <a:xfrm>
            <a:off x="5959485" y="2936051"/>
            <a:ext cx="81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제주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26786-3D2E-46A8-90EB-1E80D5C7012B}"/>
              </a:ext>
            </a:extLst>
          </p:cNvPr>
          <p:cNvSpPr txBox="1"/>
          <p:nvPr/>
        </p:nvSpPr>
        <p:spPr>
          <a:xfrm>
            <a:off x="6259865" y="2482077"/>
            <a:ext cx="813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서울</a:t>
            </a:r>
            <a:endParaRPr lang="en-US" altLang="ko-KR" dirty="0">
              <a:solidFill>
                <a:srgbClr val="0000FF"/>
              </a:solidFill>
            </a:endParaRP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1D1AF-F9DA-459D-A3FB-0AA90F3DFDAA}"/>
              </a:ext>
            </a:extLst>
          </p:cNvPr>
          <p:cNvSpPr txBox="1"/>
          <p:nvPr/>
        </p:nvSpPr>
        <p:spPr>
          <a:xfrm>
            <a:off x="5725486" y="207839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강원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00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25CABC2B-B063-44FF-886E-597CA5295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859" y="1673352"/>
            <a:ext cx="4565562" cy="4700588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D40911-CD7C-4715-A726-790D3880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대중교통 체계 개편 현황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346FB8-4A77-48FE-A838-46699AA3C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76361" y="1673352"/>
            <a:ext cx="3767328" cy="4690872"/>
          </a:xfrm>
        </p:spPr>
        <p:txBody>
          <a:bodyPr>
            <a:normAutofit lnSpcReduction="10000"/>
          </a:bodyPr>
          <a:lstStyle/>
          <a:p>
            <a:r>
              <a:rPr lang="ko-KR" altLang="en-US" sz="2100" b="1" dirty="0"/>
              <a:t>연도별 대중교통 </a:t>
            </a:r>
            <a:r>
              <a:rPr lang="en-US" altLang="ko-KR" sz="2100" b="1" dirty="0"/>
              <a:t>1</a:t>
            </a:r>
            <a:r>
              <a:rPr lang="ko-KR" altLang="en-US" sz="2100" b="1" dirty="0"/>
              <a:t>회 이용요금 </a:t>
            </a:r>
            <a:endParaRPr lang="en-US" altLang="ko-KR" sz="2100" b="1" dirty="0"/>
          </a:p>
          <a:p>
            <a:r>
              <a:rPr lang="en-US" altLang="ko-KR" sz="2000" b="1" dirty="0"/>
              <a:t>2015</a:t>
            </a:r>
          </a:p>
          <a:p>
            <a:r>
              <a:rPr lang="ko-KR" altLang="en-US" sz="1800" dirty="0"/>
              <a:t>서울</a:t>
            </a:r>
            <a:r>
              <a:rPr lang="en-US" altLang="ko-KR" sz="1800" dirty="0"/>
              <a:t>:1157.667 </a:t>
            </a:r>
            <a:r>
              <a:rPr lang="ko-KR" altLang="en-US" sz="1800" dirty="0"/>
              <a:t>원</a:t>
            </a:r>
            <a:endParaRPr lang="en-US" altLang="ko-KR" sz="1800" dirty="0"/>
          </a:p>
          <a:p>
            <a:r>
              <a:rPr lang="ko-KR" altLang="en-US" sz="1800" dirty="0"/>
              <a:t>제주</a:t>
            </a:r>
            <a:r>
              <a:rPr lang="en-US" altLang="ko-KR" sz="1800" dirty="0"/>
              <a:t>:1452.667</a:t>
            </a:r>
            <a:r>
              <a:rPr lang="ko-KR" altLang="en-US" sz="1800" dirty="0"/>
              <a:t>원</a:t>
            </a:r>
            <a:endParaRPr lang="en-US" altLang="ko-KR" sz="1800" dirty="0"/>
          </a:p>
          <a:p>
            <a:r>
              <a:rPr lang="en-US" altLang="ko-KR" sz="2000" b="1" dirty="0"/>
              <a:t>2016</a:t>
            </a:r>
          </a:p>
          <a:p>
            <a:r>
              <a:rPr lang="ko-KR" altLang="en-US" sz="1800" dirty="0"/>
              <a:t>서울</a:t>
            </a:r>
            <a:r>
              <a:rPr lang="en-US" altLang="ko-KR" sz="1800" dirty="0"/>
              <a:t>:1318.667</a:t>
            </a:r>
            <a:r>
              <a:rPr lang="ko-KR" altLang="en-US" sz="1800" dirty="0"/>
              <a:t>원</a:t>
            </a:r>
            <a:endParaRPr lang="en-US" altLang="ko-KR" sz="1800" dirty="0"/>
          </a:p>
          <a:p>
            <a:r>
              <a:rPr lang="ko-KR" altLang="en-US" sz="1800" dirty="0"/>
              <a:t>제주</a:t>
            </a:r>
            <a:r>
              <a:rPr lang="en-US" altLang="ko-KR" sz="1800" dirty="0"/>
              <a:t>:1438.667</a:t>
            </a:r>
            <a:r>
              <a:rPr lang="ko-KR" altLang="en-US" sz="1800" dirty="0"/>
              <a:t>원</a:t>
            </a:r>
            <a:endParaRPr lang="en-US" altLang="ko-KR" sz="1800" dirty="0"/>
          </a:p>
          <a:p>
            <a:endParaRPr lang="en-US" altLang="ko-KR" dirty="0"/>
          </a:p>
          <a:p>
            <a:r>
              <a:rPr lang="en-US" altLang="ko-KR" sz="2000" b="1" dirty="0"/>
              <a:t>2017</a:t>
            </a:r>
          </a:p>
          <a:p>
            <a:r>
              <a:rPr lang="ko-KR" altLang="en-US" sz="1800" dirty="0"/>
              <a:t>서울</a:t>
            </a:r>
            <a:r>
              <a:rPr lang="en-US" altLang="ko-KR" sz="1800" dirty="0"/>
              <a:t>:1315.333</a:t>
            </a:r>
            <a:r>
              <a:rPr lang="ko-KR" altLang="en-US" sz="1800" dirty="0"/>
              <a:t>원</a:t>
            </a:r>
            <a:endParaRPr lang="en-US" altLang="ko-KR" sz="1800" dirty="0"/>
          </a:p>
          <a:p>
            <a:r>
              <a:rPr lang="ko-KR" altLang="en-US" sz="1800" dirty="0"/>
              <a:t>제주</a:t>
            </a:r>
            <a:r>
              <a:rPr lang="en-US" altLang="ko-KR" sz="1800" dirty="0"/>
              <a:t>:1444.333</a:t>
            </a:r>
            <a:r>
              <a:rPr lang="ko-KR" altLang="en-US" sz="1800" dirty="0"/>
              <a:t>원</a:t>
            </a:r>
            <a:endParaRPr lang="en-US" altLang="ko-KR" sz="1800" dirty="0"/>
          </a:p>
          <a:p>
            <a:endParaRPr lang="en-US" altLang="ko-KR" dirty="0"/>
          </a:p>
          <a:p>
            <a:r>
              <a:rPr lang="en-US" altLang="ko-KR" sz="2000" b="1" dirty="0"/>
              <a:t>2018</a:t>
            </a:r>
          </a:p>
          <a:p>
            <a:r>
              <a:rPr lang="ko-KR" altLang="en-US" sz="1800" dirty="0"/>
              <a:t>서울</a:t>
            </a:r>
            <a:r>
              <a:rPr lang="en-US" altLang="ko-KR" sz="1800" dirty="0"/>
              <a:t>:1337.667</a:t>
            </a:r>
            <a:r>
              <a:rPr lang="ko-KR" altLang="en-US" sz="1800" dirty="0"/>
              <a:t>원</a:t>
            </a:r>
            <a:endParaRPr lang="en-US" altLang="ko-KR" sz="1800" dirty="0"/>
          </a:p>
          <a:p>
            <a:r>
              <a:rPr lang="ko-KR" altLang="en-US" sz="1800" dirty="0"/>
              <a:t>제주</a:t>
            </a:r>
            <a:r>
              <a:rPr lang="en-US" altLang="ko-KR" sz="1800" dirty="0"/>
              <a:t>:1257.333</a:t>
            </a:r>
            <a:r>
              <a:rPr lang="ko-KR" altLang="en-US" sz="1800" dirty="0"/>
              <a:t>원</a:t>
            </a: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AA097D-FC06-4463-8524-2153D0F4C574}"/>
              </a:ext>
            </a:extLst>
          </p:cNvPr>
          <p:cNvSpPr txBox="1"/>
          <p:nvPr/>
        </p:nvSpPr>
        <p:spPr>
          <a:xfrm>
            <a:off x="6092850" y="4135773"/>
            <a:ext cx="88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제주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43B17-9660-4189-B782-2C2F22639EF2}"/>
              </a:ext>
            </a:extLst>
          </p:cNvPr>
          <p:cNvSpPr txBox="1"/>
          <p:nvPr/>
        </p:nvSpPr>
        <p:spPr>
          <a:xfrm>
            <a:off x="6008960" y="3259015"/>
            <a:ext cx="97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서울</a:t>
            </a:r>
          </a:p>
        </p:txBody>
      </p:sp>
    </p:spTree>
    <p:extLst>
      <p:ext uri="{BB962C8B-B14F-4D97-AF65-F5344CB8AC3E}">
        <p14:creationId xmlns:p14="http://schemas.microsoft.com/office/powerpoint/2010/main" val="317621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06C4E-4937-424E-A058-AC39CBEB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553673"/>
            <a:ext cx="8193024" cy="1046526"/>
          </a:xfrm>
        </p:spPr>
        <p:txBody>
          <a:bodyPr>
            <a:normAutofit fontScale="90000"/>
          </a:bodyPr>
          <a:lstStyle/>
          <a:p>
            <a:r>
              <a:rPr lang="ko-KR" altLang="en-US" sz="4200" dirty="0"/>
              <a:t>제주도 </a:t>
            </a:r>
            <a:r>
              <a:rPr lang="en-US" altLang="ko-KR" sz="4200" dirty="0"/>
              <a:t>&amp; </a:t>
            </a:r>
            <a:r>
              <a:rPr lang="ko-KR" altLang="en-US" sz="4200" dirty="0"/>
              <a:t>서울 </a:t>
            </a:r>
            <a:br>
              <a:rPr lang="en-US" altLang="ko-KR" sz="4200" dirty="0"/>
            </a:br>
            <a:r>
              <a:rPr lang="ko-KR" altLang="en-US" sz="4200" dirty="0"/>
              <a:t>대중교통 만족도 비교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3563D5D9-625A-4CF2-B27F-6D586E7630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505986"/>
            <a:ext cx="5384800" cy="4270568"/>
          </a:xfrm>
        </p:spPr>
      </p:pic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ACC7FE2B-2076-4211-83B3-A0C5E29BD08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32079731"/>
              </p:ext>
            </p:extLst>
          </p:nvPr>
        </p:nvGraphicFramePr>
        <p:xfrm>
          <a:off x="6172433" y="1600199"/>
          <a:ext cx="5384799" cy="408214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94933">
                  <a:extLst>
                    <a:ext uri="{9D8B030D-6E8A-4147-A177-3AD203B41FA5}">
                      <a16:colId xmlns:a16="http://schemas.microsoft.com/office/drawing/2014/main" val="750404907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1569892897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1360201373"/>
                    </a:ext>
                  </a:extLst>
                </a:gridCol>
              </a:tblGrid>
              <a:tr h="6803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2017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년 기준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서울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제주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049302"/>
                  </a:ext>
                </a:extLst>
              </a:tr>
              <a:tr h="6803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/>
                        <a:t>정보제공체계</a:t>
                      </a:r>
                      <a:endParaRPr lang="en-US" altLang="ko-K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rgbClr val="0000FF"/>
                          </a:solidFill>
                        </a:rPr>
                        <a:t>5.12</a:t>
                      </a:r>
                      <a:endParaRPr lang="ko-KR" altLang="en-US" sz="25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5.32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725794"/>
                  </a:ext>
                </a:extLst>
              </a:tr>
              <a:tr h="6803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/>
                        <a:t>혼잡도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accent1"/>
                          </a:solidFill>
                        </a:rPr>
                        <a:t>3.74</a:t>
                      </a:r>
                      <a:endParaRPr lang="ko-KR" altLang="en-US" sz="25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4.91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64195"/>
                  </a:ext>
                </a:extLst>
              </a:tr>
              <a:tr h="6803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/>
                        <a:t>약자 안전확인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accent1"/>
                          </a:solidFill>
                        </a:rPr>
                        <a:t>3.74</a:t>
                      </a:r>
                      <a:endParaRPr lang="ko-KR" altLang="en-US" sz="25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5.01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534531"/>
                  </a:ext>
                </a:extLst>
              </a:tr>
              <a:tr h="6803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/>
                        <a:t>환승 요금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4.88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rgbClr val="0000FF"/>
                          </a:solidFill>
                        </a:rPr>
                        <a:t>5.66</a:t>
                      </a:r>
                      <a:endParaRPr lang="ko-KR" altLang="en-US" sz="25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994855"/>
                  </a:ext>
                </a:extLst>
              </a:tr>
              <a:tr h="6803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/>
                        <a:t>이용편리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4.58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accent1"/>
                          </a:solidFill>
                        </a:rPr>
                        <a:t>4.82</a:t>
                      </a:r>
                      <a:endParaRPr lang="ko-KR" altLang="en-US" sz="25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46929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83B392B-F712-4FBE-A077-53B4D39D06A3}"/>
              </a:ext>
            </a:extLst>
          </p:cNvPr>
          <p:cNvSpPr txBox="1"/>
          <p:nvPr/>
        </p:nvSpPr>
        <p:spPr>
          <a:xfrm>
            <a:off x="9529894" y="2223083"/>
            <a:ext cx="662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&lt;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4E55EE-75E8-46EA-9155-EAA4355D1DBF}"/>
              </a:ext>
            </a:extLst>
          </p:cNvPr>
          <p:cNvSpPr txBox="1"/>
          <p:nvPr/>
        </p:nvSpPr>
        <p:spPr>
          <a:xfrm>
            <a:off x="9567644" y="4903858"/>
            <a:ext cx="587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&lt;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7992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816E3-535A-4997-8A10-BFEB6CB60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324400"/>
            <a:ext cx="8193024" cy="74652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제주 교통 혼잡도 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84A50F5-6991-4558-8C06-F9C33349AF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97" y="1283598"/>
            <a:ext cx="4525906" cy="4842566"/>
          </a:xfr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35FC26F-520B-427F-B565-832AD6A44D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411" y="1217165"/>
            <a:ext cx="5083727" cy="49090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81C80A-9BEC-46BF-839F-2349500A5D5D}"/>
              </a:ext>
            </a:extLst>
          </p:cNvPr>
          <p:cNvSpPr txBox="1"/>
          <p:nvPr/>
        </p:nvSpPr>
        <p:spPr>
          <a:xfrm>
            <a:off x="4949506" y="2072081"/>
            <a:ext cx="10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제주시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53AF92-93E5-4893-82E0-5C4E540345D4}"/>
              </a:ext>
            </a:extLst>
          </p:cNvPr>
          <p:cNvSpPr txBox="1"/>
          <p:nvPr/>
        </p:nvSpPr>
        <p:spPr>
          <a:xfrm>
            <a:off x="4899173" y="3565321"/>
            <a:ext cx="10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강남구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F45AD5-31E9-484F-9CAC-BDC2D8929339}"/>
              </a:ext>
            </a:extLst>
          </p:cNvPr>
          <p:cNvSpPr txBox="1"/>
          <p:nvPr/>
        </p:nvSpPr>
        <p:spPr>
          <a:xfrm>
            <a:off x="5045979" y="3965711"/>
            <a:ext cx="10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/>
                </a:solidFill>
              </a:rPr>
              <a:t>송파구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4A11D5-9323-4913-A757-762D20CA4389}"/>
              </a:ext>
            </a:extLst>
          </p:cNvPr>
          <p:cNvSpPr txBox="1"/>
          <p:nvPr/>
        </p:nvSpPr>
        <p:spPr>
          <a:xfrm>
            <a:off x="5022558" y="4565978"/>
            <a:ext cx="1053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7030A0"/>
                </a:solidFill>
              </a:rPr>
              <a:t>서귀포</a:t>
            </a:r>
          </a:p>
        </p:txBody>
      </p:sp>
    </p:spTree>
    <p:extLst>
      <p:ext uri="{BB962C8B-B14F-4D97-AF65-F5344CB8AC3E}">
        <p14:creationId xmlns:p14="http://schemas.microsoft.com/office/powerpoint/2010/main" val="287301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3A0C2-08F9-4656-9FC3-58E8C2BC2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783" y="898041"/>
            <a:ext cx="6864096" cy="1162050"/>
          </a:xfrm>
        </p:spPr>
        <p:txBody>
          <a:bodyPr/>
          <a:lstStyle/>
          <a:p>
            <a:r>
              <a:rPr lang="ko-KR" altLang="en-US" dirty="0"/>
              <a:t>제주 자동차 수 와 교통사고 상관분석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4367EE0-B573-4EE9-A579-3802C689D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821" y="1663700"/>
            <a:ext cx="6304020" cy="4700588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1F8BEE-8B90-4590-A42B-173B867A5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2017</a:t>
            </a:r>
            <a:r>
              <a:rPr lang="ko-KR" altLang="en-US" sz="2000" dirty="0"/>
              <a:t>년 대중교통 체계 개편 실행</a:t>
            </a:r>
            <a:endParaRPr lang="en-US" altLang="ko-KR" sz="2000" dirty="0"/>
          </a:p>
          <a:p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500" dirty="0"/>
              <a:t>1.</a:t>
            </a:r>
            <a:r>
              <a:rPr lang="ko-KR" altLang="en-US" sz="2500" dirty="0"/>
              <a:t>상관계수 </a:t>
            </a:r>
            <a:r>
              <a:rPr lang="en-US" altLang="ko-KR" sz="2500" dirty="0"/>
              <a:t>: </a:t>
            </a:r>
          </a:p>
          <a:p>
            <a:r>
              <a:rPr lang="en-US" altLang="ko-KR" sz="2500" dirty="0"/>
              <a:t>#</a:t>
            </a:r>
            <a:r>
              <a:rPr lang="en-US" altLang="ko-KR" sz="2500" dirty="0" err="1"/>
              <a:t>cor</a:t>
            </a:r>
            <a:r>
              <a:rPr lang="en-US" altLang="ko-KR" sz="2500" dirty="0"/>
              <a:t> = 0.8046863</a:t>
            </a:r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2.</a:t>
            </a:r>
            <a:r>
              <a:rPr lang="ko-KR" altLang="en-US" sz="2500" dirty="0"/>
              <a:t>상관계수 </a:t>
            </a:r>
            <a:r>
              <a:rPr lang="en-US" altLang="ko-KR" sz="2500" dirty="0"/>
              <a:t>: </a:t>
            </a:r>
          </a:p>
          <a:p>
            <a:r>
              <a:rPr lang="en-US" altLang="ko-KR" sz="2500" dirty="0"/>
              <a:t>#</a:t>
            </a:r>
            <a:r>
              <a:rPr lang="en-US" altLang="ko-KR" sz="2500" dirty="0" err="1"/>
              <a:t>cor</a:t>
            </a:r>
            <a:r>
              <a:rPr lang="en-US" altLang="ko-KR" sz="2500" dirty="0"/>
              <a:t> = 0.6195434</a:t>
            </a:r>
            <a:endParaRPr lang="ko-KR" alt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188F6-A593-4946-A23A-7C1403A5D700}"/>
              </a:ext>
            </a:extLst>
          </p:cNvPr>
          <p:cNvSpPr txBox="1"/>
          <p:nvPr/>
        </p:nvSpPr>
        <p:spPr>
          <a:xfrm>
            <a:off x="5238138" y="1498524"/>
            <a:ext cx="857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1</a:t>
            </a:r>
            <a:endParaRPr lang="ko-KR" altLang="en-US" sz="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B762A8-0425-4B18-A03B-7D81A6BD8400}"/>
              </a:ext>
            </a:extLst>
          </p:cNvPr>
          <p:cNvSpPr txBox="1"/>
          <p:nvPr/>
        </p:nvSpPr>
        <p:spPr>
          <a:xfrm rot="16200000">
            <a:off x="8420522" y="1664208"/>
            <a:ext cx="954107" cy="5672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5000" dirty="0"/>
              <a:t>2</a:t>
            </a:r>
            <a:endParaRPr lang="ko-KR" altLang="en-US" sz="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9B9E62-7C1C-4D49-B8DA-319932303C1C}"/>
              </a:ext>
            </a:extLst>
          </p:cNvPr>
          <p:cNvSpPr txBox="1"/>
          <p:nvPr/>
        </p:nvSpPr>
        <p:spPr>
          <a:xfrm>
            <a:off x="2737104" y="3350415"/>
            <a:ext cx="27641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accent1">
                    <a:lumMod val="50000"/>
                  </a:schemeClr>
                </a:solidFill>
              </a:rPr>
              <a:t>70% </a:t>
            </a:r>
            <a:r>
              <a:rPr lang="ko-KR" altLang="en-US" sz="5000" dirty="0">
                <a:solidFill>
                  <a:schemeClr val="accent1">
                    <a:lumMod val="50000"/>
                  </a:schemeClr>
                </a:solidFill>
              </a:rPr>
              <a:t>↓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138A5F-4107-4B09-A3F1-85B345C2481D}"/>
              </a:ext>
            </a:extLst>
          </p:cNvPr>
          <p:cNvSpPr txBox="1"/>
          <p:nvPr/>
        </p:nvSpPr>
        <p:spPr>
          <a:xfrm>
            <a:off x="7634066" y="1516953"/>
            <a:ext cx="857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3596715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1D3F4-2381-4D2E-A1BF-2E7E6107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43337E-7CD8-417E-A7F2-E281D0151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대중교통 체계 개편 과정에 앞서 대중교통 요소별 만족도 조사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&gt;</a:t>
            </a:r>
            <a:r>
              <a:rPr lang="ko-KR" altLang="en-US" sz="2500" dirty="0"/>
              <a:t> 최소 점수 </a:t>
            </a:r>
            <a:r>
              <a:rPr lang="en-US" altLang="ko-KR" sz="2500" dirty="0"/>
              <a:t>: </a:t>
            </a:r>
            <a:r>
              <a:rPr lang="ko-KR" altLang="en-US" sz="2500" dirty="0"/>
              <a:t>이용 편리개선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&gt;</a:t>
            </a:r>
            <a:r>
              <a:rPr lang="ko-KR" altLang="en-US" sz="2500" dirty="0"/>
              <a:t>환승 요금  </a:t>
            </a:r>
            <a:r>
              <a:rPr lang="en-US" altLang="ko-KR" sz="2500" dirty="0"/>
              <a:t>: </a:t>
            </a:r>
            <a:r>
              <a:rPr lang="ko-KR" altLang="en-US" sz="2500" dirty="0"/>
              <a:t>장점 극대화</a:t>
            </a:r>
            <a:endParaRPr lang="en-US" altLang="ko-KR" sz="2500" dirty="0"/>
          </a:p>
          <a:p>
            <a:r>
              <a:rPr lang="ko-KR" altLang="en-US" sz="2500" dirty="0"/>
              <a:t>통행시간을 늘리고 </a:t>
            </a:r>
            <a:r>
              <a:rPr lang="en-US" altLang="ko-KR" sz="2500" dirty="0"/>
              <a:t>, </a:t>
            </a:r>
            <a:r>
              <a:rPr lang="ko-KR" altLang="en-US" sz="2500" dirty="0"/>
              <a:t>이용요금을 낮춰 대중교통 활성화 </a:t>
            </a:r>
            <a:endParaRPr lang="en-US" altLang="ko-KR" sz="2500" dirty="0"/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이를 통해 차량 수가 늘어남에도 교통사고 수의 증가폭은 크지않다 </a:t>
            </a:r>
            <a:endParaRPr lang="en-US" altLang="ko-KR" sz="2500" dirty="0"/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대중교통 체계 개편 전 과 후의 둘의 관계 밀접도가 감소 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102787994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643</TotalTime>
  <Words>459</Words>
  <Application>Microsoft Office PowerPoint</Application>
  <PresentationFormat>와이드스크린</PresentationFormat>
  <Paragraphs>133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HY그래픽M</vt:lpstr>
      <vt:lpstr>맑은 고딕</vt:lpstr>
      <vt:lpstr>Arial</vt:lpstr>
      <vt:lpstr>Calibri</vt:lpstr>
      <vt:lpstr>Calibri Light</vt:lpstr>
      <vt:lpstr>Candara</vt:lpstr>
      <vt:lpstr>Corbel</vt:lpstr>
      <vt:lpstr>Wingdings 2</vt:lpstr>
      <vt:lpstr>Wingdings 3</vt:lpstr>
      <vt:lpstr>HDOfficeLightV0</vt:lpstr>
      <vt:lpstr>1_HDOfficeLightV0</vt:lpstr>
      <vt:lpstr>New_Education02</vt:lpstr>
      <vt:lpstr>제주 대중교통 현황 분석</vt:lpstr>
      <vt:lpstr>제주 대중교통 현황 분석 </vt:lpstr>
      <vt:lpstr>제주 교통 혼잡도 </vt:lpstr>
      <vt:lpstr>대중교통 체계 개편 현황</vt:lpstr>
      <vt:lpstr>대중교통 체계 개편 현황</vt:lpstr>
      <vt:lpstr>제주도 &amp; 서울  대중교통 만족도 비교 </vt:lpstr>
      <vt:lpstr>제주 교통 혼잡도 </vt:lpstr>
      <vt:lpstr>제주 자동차 수 와 교통사고 상관분석 </vt:lpstr>
      <vt:lpstr>분석결과</vt:lpstr>
      <vt:lpstr>참고자료 및 도구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제주 대중교통 현황 분석</dc:title>
  <dc:creator>ICT01_10</dc:creator>
  <cp:lastModifiedBy>ICT01_10</cp:lastModifiedBy>
  <cp:revision>63</cp:revision>
  <dcterms:created xsi:type="dcterms:W3CDTF">2019-12-05T02:22:11Z</dcterms:created>
  <dcterms:modified xsi:type="dcterms:W3CDTF">2019-12-06T03:54:32Z</dcterms:modified>
</cp:coreProperties>
</file>