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90" r:id="rId3"/>
    <p:sldId id="257" r:id="rId4"/>
    <p:sldId id="266" r:id="rId5"/>
    <p:sldId id="259" r:id="rId6"/>
    <p:sldId id="268" r:id="rId7"/>
    <p:sldId id="275" r:id="rId8"/>
    <p:sldId id="272" r:id="rId9"/>
    <p:sldId id="273" r:id="rId10"/>
    <p:sldId id="274" r:id="rId11"/>
    <p:sldId id="279" r:id="rId12"/>
    <p:sldId id="280" r:id="rId13"/>
    <p:sldId id="267" r:id="rId14"/>
    <p:sldId id="282" r:id="rId15"/>
    <p:sldId id="260" r:id="rId16"/>
    <p:sldId id="261" r:id="rId17"/>
    <p:sldId id="281" r:id="rId18"/>
    <p:sldId id="264" r:id="rId19"/>
    <p:sldId id="263" r:id="rId20"/>
    <p:sldId id="283" r:id="rId21"/>
    <p:sldId id="284" r:id="rId22"/>
    <p:sldId id="269" r:id="rId23"/>
    <p:sldId id="270" r:id="rId24"/>
    <p:sldId id="271" r:id="rId25"/>
    <p:sldId id="285" r:id="rId26"/>
    <p:sldId id="286" r:id="rId27"/>
    <p:sldId id="287" r:id="rId28"/>
    <p:sldId id="288" r:id="rId29"/>
    <p:sldId id="277" r:id="rId30"/>
    <p:sldId id="278" r:id="rId31"/>
    <p:sldId id="289" r:id="rId32"/>
    <p:sldId id="276" r:id="rId33"/>
    <p:sldId id="262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2" d="100"/>
          <a:sy n="42" d="100"/>
        </p:scale>
        <p:origin x="135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ADD85-835E-45A5-A5AD-35980698C51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E0A47-1BFB-4987-98ED-79FC4380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811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425E2-C830-4791-8357-DAFA6C33B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BC7202-ECDE-4DDE-9969-2AE05BD47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627E8-5197-4BD4-BCD8-1B7B32EB1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2019-12-13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066112-FBE7-4831-A59F-A5849E02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6879B6-AEAA-4D24-9458-08FAF919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4BDB-9D7F-45B8-B9D8-DE7F038F6B83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BD694-8635-4B03-8537-0C843E9B64DC}"/>
              </a:ext>
            </a:extLst>
          </p:cNvPr>
          <p:cNvSpPr txBox="1"/>
          <p:nvPr userDrawn="1"/>
        </p:nvSpPr>
        <p:spPr>
          <a:xfrm>
            <a:off x="88777" y="115410"/>
            <a:ext cx="1606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1</a:t>
            </a:r>
            <a:r>
              <a:rPr lang="ko-KR" altLang="en-US" sz="1100" b="1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404880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D0BA8-A94F-4AFA-8996-4BB4B99A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3C6522-FEC4-4221-83C2-ACDCE3100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8437C7-113D-4293-804E-C211DC35B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6125-6F29-4D2B-88A9-0F951BF8D4C9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3564B1-5047-49CD-914C-2B0D9708B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3BC723-B1BA-412D-BEC5-50E1FC31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4BDB-9D7F-45B8-B9D8-DE7F038F6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65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FEC261-B5D4-4345-BCCD-4B640C73B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3D5B65-C5C2-4352-962D-232ACB265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A16EFF-3058-4A7D-A8FE-70211148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6125-6F29-4D2B-88A9-0F951BF8D4C9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65EDE-4D31-48F9-BD3D-9C3A45BD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FBE4BA-9DAF-4D71-80CC-B15229E1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4BDB-9D7F-45B8-B9D8-DE7F038F6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02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1A8A8-7FB8-4653-9B60-B4DE3089B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633" y="320675"/>
            <a:ext cx="105156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67BB1-EA2D-4A06-A34B-04955ADB7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6312B-26FB-4AB7-BE14-1F80ABAC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6125-6F29-4D2B-88A9-0F951BF8D4C9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56926-86C5-4E2D-BC53-6EE7444D7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E7F67-FE47-4333-A3FA-10C59A02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4BDB-9D7F-45B8-B9D8-DE7F038F6B8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3CC27-D3EE-4067-9F04-5B24EF5BC964}"/>
              </a:ext>
            </a:extLst>
          </p:cNvPr>
          <p:cNvSpPr txBox="1"/>
          <p:nvPr userDrawn="1"/>
        </p:nvSpPr>
        <p:spPr>
          <a:xfrm>
            <a:off x="88777" y="115410"/>
            <a:ext cx="1606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1</a:t>
            </a:r>
            <a:r>
              <a:rPr lang="ko-KR" altLang="en-US" sz="1100" b="1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32699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E4E00-54DF-4754-A1A2-45FB83AC9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7A2A2-731C-44D0-9E23-B2BF9E178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FCD062-9218-44D2-9B09-31A09E0F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6125-6F29-4D2B-88A9-0F951BF8D4C9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3DD8F-BAA6-45D4-87DC-87829699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FCFBA-92FA-4251-8912-B5E24628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4BDB-9D7F-45B8-B9D8-DE7F038F6B8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CA605-9594-4999-AD15-683308655337}"/>
              </a:ext>
            </a:extLst>
          </p:cNvPr>
          <p:cNvSpPr txBox="1"/>
          <p:nvPr userDrawn="1"/>
        </p:nvSpPr>
        <p:spPr>
          <a:xfrm>
            <a:off x="88777" y="115410"/>
            <a:ext cx="1606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1</a:t>
            </a:r>
            <a:r>
              <a:rPr lang="ko-KR" altLang="en-US" sz="1100" b="1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42353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600D7-5076-4937-8D44-5247A8C9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DB36D-BF39-4490-A6BE-99AC14F6C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4AF1DA-CEBD-4EFF-913A-0EC6A3032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0BE31-244B-4A5A-A842-58BD32E8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6125-6F29-4D2B-88A9-0F951BF8D4C9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B414E2-F912-47FB-915A-A7FDC5E1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8608E8-334A-493F-BA8C-BC4F60C2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4BDB-9D7F-45B8-B9D8-DE7F038F6B8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87E2D7-78E2-4A7B-B2FF-98D1AE26C124}"/>
              </a:ext>
            </a:extLst>
          </p:cNvPr>
          <p:cNvSpPr txBox="1"/>
          <p:nvPr userDrawn="1"/>
        </p:nvSpPr>
        <p:spPr>
          <a:xfrm>
            <a:off x="88777" y="115410"/>
            <a:ext cx="1606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1</a:t>
            </a:r>
            <a:r>
              <a:rPr lang="ko-KR" altLang="en-US" sz="1100" b="1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415233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66908-F3A0-486D-9933-367DE18C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7D2CE1-C54B-4561-853D-5A3B97394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3AED1B-1373-479F-9E11-15BE4A746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456F26-5F4E-4B04-A30F-D0B8A4D95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52F80E-118F-4940-A6FF-EFE398654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54714D-106D-4868-BD59-A616ECF0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6125-6F29-4D2B-88A9-0F951BF8D4C9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87305A-45AC-489D-B991-F176A489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542F7C-6F1F-4B1D-B9EC-07A94739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4BDB-9D7F-45B8-B9D8-DE7F038F6B8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BE72A-8EA7-4145-AD81-5FCBAE4431CA}"/>
              </a:ext>
            </a:extLst>
          </p:cNvPr>
          <p:cNvSpPr txBox="1"/>
          <p:nvPr userDrawn="1"/>
        </p:nvSpPr>
        <p:spPr>
          <a:xfrm>
            <a:off x="88777" y="115410"/>
            <a:ext cx="1606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1</a:t>
            </a:r>
            <a:r>
              <a:rPr lang="ko-KR" altLang="en-US" sz="1100" b="1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94745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6F308-ADA4-4468-87B4-75F5BCF0D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2DBFE9-D310-4A77-B0D7-C30B3873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6125-6F29-4D2B-88A9-0F951BF8D4C9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3DA2A1-9BF7-49FC-BCD8-F76D1356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BB2E11-E4AA-4A37-9AF1-1F4EE0D2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4BDB-9D7F-45B8-B9D8-DE7F038F6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18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24CE36-01DD-4DB5-A8C4-C82BC628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6125-6F29-4D2B-88A9-0F951BF8D4C9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F25955-E81D-4015-9207-E9F0E9A8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99EE12-23A7-4880-9F6E-AE2E3513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4BDB-9D7F-45B8-B9D8-DE7F038F6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8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76B0E-D823-4605-858B-CF0B76B9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29749-6192-44AD-8C7C-84B163CB7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A85CFA-0D52-4851-BC1E-88CAB233A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F4CE64-14E4-4D9B-BB08-FE296D67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6125-6F29-4D2B-88A9-0F951BF8D4C9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10239A-09EA-48BC-A455-49239900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605DA1-1DBC-4234-A0B5-D6744CE5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4BDB-9D7F-45B8-B9D8-DE7F038F6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79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AC8AB-453A-4946-98D8-96EE4C59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05DE98-FA27-4F25-9984-6919AAA77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AC84E8-7F4B-4047-ACEE-B23C41672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A0341C-4EDE-4EA7-B39E-A212234F3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6125-6F29-4D2B-88A9-0F951BF8D4C9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30CDC6-BE4E-4FF5-B7C4-5D4119955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F43182-03C9-4304-94B4-586B340B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4BDB-9D7F-45B8-B9D8-DE7F038F6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34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E0AAA2-FF0D-486B-ADB5-ADA74120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03EA4D-42C7-4139-8F9D-A066C89B0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45797F-3EC3-4488-96B3-FCA402D2B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46125-6F29-4D2B-88A9-0F951BF8D4C9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359C4B-9514-4809-A394-9BB15C5FF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6C3E21-ECB9-49C2-8362-FA2D6BE78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D4BDB-9D7F-45B8-B9D8-DE7F038F6B8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 descr="옅은, 모니터, 컴퓨터, 검은색이(가) 표시된 사진&#10;&#10;자동 생성된 설명">
            <a:extLst>
              <a:ext uri="{FF2B5EF4-FFF2-40B4-BE49-F238E27FC236}">
                <a16:creationId xmlns:a16="http://schemas.microsoft.com/office/drawing/2014/main" id="{DF9F2F9B-1D5B-49AF-8C27-CCE7F7EFC15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338" y="0"/>
            <a:ext cx="12262338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9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s.go.kr/" TargetMode="External"/><Relationship Id="rId2" Type="http://schemas.openxmlformats.org/officeDocument/2006/relationships/hyperlink" Target="https://www.jeju.go.k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9BF29-3C7D-46C2-B458-6A21EA2F0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청년 제주에 살고 싶다</a:t>
            </a:r>
            <a:r>
              <a:rPr lang="en-US" altLang="ko-KR" dirty="0"/>
              <a:t>.’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053339-ED91-44BC-953B-1FEC2DBB5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빅데이터 </a:t>
            </a:r>
            <a:r>
              <a:rPr lang="ko-KR" altLang="en-US" dirty="0" err="1"/>
              <a:t>마에스트로</a:t>
            </a:r>
            <a:r>
              <a:rPr lang="ko-KR" altLang="en-US" dirty="0"/>
              <a:t> 과정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05062-26D6-4D7B-8C7F-328923511AFE}"/>
              </a:ext>
            </a:extLst>
          </p:cNvPr>
          <p:cNvSpPr txBox="1"/>
          <p:nvPr/>
        </p:nvSpPr>
        <p:spPr>
          <a:xfrm>
            <a:off x="10668000" y="4842714"/>
            <a:ext cx="1348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김민범</a:t>
            </a:r>
            <a:endParaRPr lang="en-US" altLang="ko-KR" dirty="0"/>
          </a:p>
          <a:p>
            <a:r>
              <a:rPr lang="ko-KR" altLang="en-US" dirty="0" err="1"/>
              <a:t>장하림</a:t>
            </a:r>
            <a:endParaRPr lang="en-US" altLang="ko-KR" dirty="0"/>
          </a:p>
          <a:p>
            <a:r>
              <a:rPr lang="ko-KR" altLang="en-US" dirty="0"/>
              <a:t>최서윤</a:t>
            </a:r>
            <a:endParaRPr lang="en-US" altLang="ko-KR" dirty="0"/>
          </a:p>
          <a:p>
            <a:r>
              <a:rPr lang="ko-KR" altLang="en-US" dirty="0" err="1"/>
              <a:t>차진욱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315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59C3C-5D6B-4864-A2B5-07AF7F81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적성</a:t>
            </a:r>
            <a:r>
              <a:rPr lang="en-US" altLang="ko-KR" dirty="0"/>
              <a:t>,</a:t>
            </a:r>
            <a:r>
              <a:rPr lang="ko-KR" altLang="en-US" dirty="0"/>
              <a:t>흥미</a:t>
            </a:r>
            <a:br>
              <a:rPr lang="en-US" altLang="ko-KR" dirty="0"/>
            </a:br>
            <a:r>
              <a:rPr lang="en-US" altLang="ko-KR" dirty="0"/>
              <a:t>:</a:t>
            </a:r>
            <a:r>
              <a:rPr lang="ko-KR" altLang="en-US" dirty="0"/>
              <a:t>직종 별 취업자수 비교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479DD3-7FBA-40D0-AC28-19220FEC8F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결과 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ko-KR" altLang="en-US" dirty="0"/>
              <a:t>제주 청년의 취업 선호 직종과는 반대로 실제 취업한 직종은 농림 어업 비중이 높다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내용 개체 틀 9">
            <a:extLst>
              <a:ext uri="{FF2B5EF4-FFF2-40B4-BE49-F238E27FC236}">
                <a16:creationId xmlns:a16="http://schemas.microsoft.com/office/drawing/2014/main" id="{8529643F-E121-41ED-BA4F-DF1FD3553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41" y="1690688"/>
            <a:ext cx="42043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47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4D983-6190-4658-8A4C-BF637530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2.</a:t>
            </a:r>
            <a:r>
              <a:rPr lang="ko-KR" altLang="en-US" sz="3600" dirty="0"/>
              <a:t>임금</a:t>
            </a:r>
            <a:br>
              <a:rPr lang="en-US" altLang="ko-KR" sz="3600" dirty="0"/>
            </a:br>
            <a:r>
              <a:rPr lang="en-US" altLang="ko-KR" sz="3600" dirty="0"/>
              <a:t>:</a:t>
            </a:r>
            <a:r>
              <a:rPr lang="ko-KR" altLang="en-US" sz="3600" dirty="0"/>
              <a:t>제주 청년 희망 임금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3FFCF4C-9BD8-4515-AFCE-E66D79E78C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76" y="1825625"/>
            <a:ext cx="5181600" cy="4351338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9D31A0-8405-4DC2-86DD-89427C31F7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200-300</a:t>
            </a:r>
            <a:r>
              <a:rPr lang="ko-KR" altLang="en-US" sz="3200" dirty="0"/>
              <a:t>만원 </a:t>
            </a:r>
            <a:r>
              <a:rPr lang="en-US" altLang="ko-KR" sz="3200" dirty="0"/>
              <a:t>: 66.8%</a:t>
            </a:r>
          </a:p>
          <a:p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300~400</a:t>
            </a:r>
            <a:r>
              <a:rPr lang="ko-KR" altLang="en-US" sz="3200" dirty="0"/>
              <a:t>만원 미만 </a:t>
            </a:r>
            <a:r>
              <a:rPr lang="en-US" altLang="ko-KR" sz="3200" dirty="0"/>
              <a:t>:16.3%</a:t>
            </a:r>
          </a:p>
          <a:p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150~200</a:t>
            </a:r>
            <a:r>
              <a:rPr lang="ko-KR" altLang="en-US" sz="3200" dirty="0"/>
              <a:t>만원 미만 </a:t>
            </a:r>
            <a:r>
              <a:rPr lang="en-US" altLang="ko-KR" sz="3200" dirty="0"/>
              <a:t>:9.9</a:t>
            </a:r>
            <a:r>
              <a:rPr lang="ko-KR" altLang="en-US" sz="3200" dirty="0"/>
              <a:t> </a:t>
            </a:r>
            <a:r>
              <a:rPr lang="en-US" altLang="ko-KR" sz="3200" dirty="0"/>
              <a:t>%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38398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4D983-6190-4658-8A4C-BF637530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2.</a:t>
            </a:r>
            <a:r>
              <a:rPr lang="ko-KR" altLang="en-US" sz="3600" dirty="0"/>
              <a:t>임금</a:t>
            </a:r>
            <a:br>
              <a:rPr lang="en-US" altLang="ko-KR" sz="3600" dirty="0"/>
            </a:br>
            <a:r>
              <a:rPr lang="en-US" altLang="ko-KR" sz="3600" dirty="0"/>
              <a:t>:</a:t>
            </a:r>
            <a:r>
              <a:rPr lang="ko-KR" altLang="en-US" sz="3600" dirty="0"/>
              <a:t>지역별 월평균 임금 비교 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952958A-1E41-411E-B211-D299152A35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93" y="1825624"/>
            <a:ext cx="4113929" cy="4686833"/>
          </a:xfrm>
        </p:spPr>
      </p:pic>
      <p:graphicFrame>
        <p:nvGraphicFramePr>
          <p:cNvPr id="11" name="내용 개체 틀 10">
            <a:extLst>
              <a:ext uri="{FF2B5EF4-FFF2-40B4-BE49-F238E27FC236}">
                <a16:creationId xmlns:a16="http://schemas.microsoft.com/office/drawing/2014/main" id="{DB276898-8029-4189-8074-2BC64A38975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22311812"/>
              </p:ext>
            </p:extLst>
          </p:nvPr>
        </p:nvGraphicFramePr>
        <p:xfrm>
          <a:off x="5545122" y="1825624"/>
          <a:ext cx="5808677" cy="4821402"/>
        </p:xfrm>
        <a:graphic>
          <a:graphicData uri="http://schemas.openxmlformats.org/drawingml/2006/table">
            <a:tbl>
              <a:tblPr/>
              <a:tblGrid>
                <a:gridCol w="1023617">
                  <a:extLst>
                    <a:ext uri="{9D8B030D-6E8A-4147-A177-3AD203B41FA5}">
                      <a16:colId xmlns:a16="http://schemas.microsoft.com/office/drawing/2014/main" val="2555855707"/>
                    </a:ext>
                  </a:extLst>
                </a:gridCol>
                <a:gridCol w="957012">
                  <a:extLst>
                    <a:ext uri="{9D8B030D-6E8A-4147-A177-3AD203B41FA5}">
                      <a16:colId xmlns:a16="http://schemas.microsoft.com/office/drawing/2014/main" val="3610901962"/>
                    </a:ext>
                  </a:extLst>
                </a:gridCol>
                <a:gridCol w="957012">
                  <a:extLst>
                    <a:ext uri="{9D8B030D-6E8A-4147-A177-3AD203B41FA5}">
                      <a16:colId xmlns:a16="http://schemas.microsoft.com/office/drawing/2014/main" val="1472423123"/>
                    </a:ext>
                  </a:extLst>
                </a:gridCol>
                <a:gridCol w="957012">
                  <a:extLst>
                    <a:ext uri="{9D8B030D-6E8A-4147-A177-3AD203B41FA5}">
                      <a16:colId xmlns:a16="http://schemas.microsoft.com/office/drawing/2014/main" val="3014140402"/>
                    </a:ext>
                  </a:extLst>
                </a:gridCol>
                <a:gridCol w="957012">
                  <a:extLst>
                    <a:ext uri="{9D8B030D-6E8A-4147-A177-3AD203B41FA5}">
                      <a16:colId xmlns:a16="http://schemas.microsoft.com/office/drawing/2014/main" val="18738239"/>
                    </a:ext>
                  </a:extLst>
                </a:gridCol>
                <a:gridCol w="957012">
                  <a:extLst>
                    <a:ext uri="{9D8B030D-6E8A-4147-A177-3AD203B41FA5}">
                      <a16:colId xmlns:a16="http://schemas.microsoft.com/office/drawing/2014/main" val="3474882237"/>
                    </a:ext>
                  </a:extLst>
                </a:gridCol>
              </a:tblGrid>
              <a:tr h="6802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행정구역별</a:t>
                      </a:r>
                    </a:p>
                  </a:txBody>
                  <a:tcPr marL="9410" marR="9410" marT="941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</a:t>
                      </a:r>
                    </a:p>
                  </a:txBody>
                  <a:tcPr marL="9410" marR="9410" marT="94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</a:t>
                      </a:r>
                    </a:p>
                  </a:txBody>
                  <a:tcPr marL="9410" marR="9410" marT="94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</a:p>
                  </a:txBody>
                  <a:tcPr marL="9410" marR="9410" marT="94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</a:t>
                      </a:r>
                    </a:p>
                  </a:txBody>
                  <a:tcPr marL="9410" marR="9410" marT="94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</a:p>
                  </a:txBody>
                  <a:tcPr marL="9410" marR="9410" marT="94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169673"/>
                  </a:ext>
                </a:extLst>
              </a:tr>
              <a:tr h="4193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행정구역별</a:t>
                      </a:r>
                    </a:p>
                  </a:txBody>
                  <a:tcPr marL="9410" marR="9410" marT="941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월평균 임금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410" marR="9410" marT="94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0" marR="9410" marT="94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0" marR="9410" marT="94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0" marR="9410" marT="94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0" marR="9410" marT="94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1531"/>
                  </a:ext>
                </a:extLst>
              </a:tr>
              <a:tr h="7575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서울특별시</a:t>
                      </a:r>
                    </a:p>
                  </a:txBody>
                  <a:tcPr marL="9410" marR="9410" marT="941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3,261,561 </a:t>
                      </a:r>
                    </a:p>
                  </a:txBody>
                  <a:tcPr marL="9410" marR="9410" marT="94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3,364,470 </a:t>
                      </a:r>
                    </a:p>
                  </a:txBody>
                  <a:tcPr marL="9410" marR="9410" marT="94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3,445,867 </a:t>
                      </a:r>
                    </a:p>
                  </a:txBody>
                  <a:tcPr marL="9410" marR="9410" marT="94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3,563,940 </a:t>
                      </a:r>
                    </a:p>
                  </a:txBody>
                  <a:tcPr marL="9410" marR="9410" marT="94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3,704,202 </a:t>
                      </a:r>
                    </a:p>
                  </a:txBody>
                  <a:tcPr marL="9410" marR="9410" marT="94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897281"/>
                  </a:ext>
                </a:extLst>
              </a:tr>
              <a:tr h="84065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부산광역시</a:t>
                      </a:r>
                    </a:p>
                  </a:txBody>
                  <a:tcPr marL="9410" marR="9410" marT="941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2,620,611 </a:t>
                      </a:r>
                    </a:p>
                  </a:txBody>
                  <a:tcPr marL="9410" marR="9410" marT="94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2,694,140 </a:t>
                      </a:r>
                    </a:p>
                  </a:txBody>
                  <a:tcPr marL="9410" marR="9410" marT="94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2,786,616 </a:t>
                      </a:r>
                    </a:p>
                  </a:txBody>
                  <a:tcPr marL="9410" marR="9410" marT="94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2,962,069 </a:t>
                      </a:r>
                    </a:p>
                  </a:txBody>
                  <a:tcPr marL="9410" marR="9410" marT="94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3,050,186 </a:t>
                      </a:r>
                    </a:p>
                  </a:txBody>
                  <a:tcPr marL="9410" marR="9410" marT="94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011458"/>
                  </a:ext>
                </a:extLst>
              </a:tr>
              <a:tr h="9908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인천광역시</a:t>
                      </a:r>
                    </a:p>
                  </a:txBody>
                  <a:tcPr marL="9410" marR="9410" marT="941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2,723,424 </a:t>
                      </a:r>
                    </a:p>
                  </a:txBody>
                  <a:tcPr marL="9410" marR="9410" marT="94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2,839,944 </a:t>
                      </a:r>
                    </a:p>
                  </a:txBody>
                  <a:tcPr marL="9410" marR="9410" marT="94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2,913,439 </a:t>
                      </a:r>
                    </a:p>
                  </a:txBody>
                  <a:tcPr marL="9410" marR="9410" marT="94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3,013,149 </a:t>
                      </a:r>
                    </a:p>
                  </a:txBody>
                  <a:tcPr marL="9410" marR="9410" marT="94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3,121,843 </a:t>
                      </a:r>
                    </a:p>
                  </a:txBody>
                  <a:tcPr marL="9410" marR="9410" marT="94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942812"/>
                  </a:ext>
                </a:extLst>
              </a:tr>
              <a:tr h="11327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제주특별자치도</a:t>
                      </a:r>
                    </a:p>
                  </a:txBody>
                  <a:tcPr marL="9410" marR="9410" marT="941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2,293,505 </a:t>
                      </a:r>
                    </a:p>
                  </a:txBody>
                  <a:tcPr marL="9410" marR="9410" marT="94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2,389,239 </a:t>
                      </a:r>
                    </a:p>
                  </a:txBody>
                  <a:tcPr marL="9410" marR="9410" marT="94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2,456,978 </a:t>
                      </a:r>
                    </a:p>
                  </a:txBody>
                  <a:tcPr marL="9410" marR="9410" marT="94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2,584,690 </a:t>
                      </a:r>
                    </a:p>
                  </a:txBody>
                  <a:tcPr marL="9410" marR="9410" marT="94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2,710,704 </a:t>
                      </a:r>
                    </a:p>
                  </a:txBody>
                  <a:tcPr marL="9410" marR="9410" marT="94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628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450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E88C5-237F-45EB-AFB5-D53AD658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/>
              <a:t>3.</a:t>
            </a:r>
            <a:r>
              <a:rPr lang="ko-KR" altLang="en-US" sz="3500" dirty="0"/>
              <a:t>고용 안정성</a:t>
            </a:r>
            <a:br>
              <a:rPr lang="en-US" altLang="ko-KR" sz="3500" dirty="0"/>
            </a:br>
            <a:r>
              <a:rPr lang="en-US" altLang="ko-KR" sz="3500" dirty="0"/>
              <a:t>:</a:t>
            </a:r>
            <a:r>
              <a:rPr lang="ko-KR" altLang="en-US" sz="3500" dirty="0"/>
              <a:t>광역 시도별 비정규직 근로자 비율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716E0D42-5F0D-45DB-A29A-5F2B98753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33" y="1869959"/>
            <a:ext cx="5307367" cy="4351338"/>
          </a:xfr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DA08265-BD14-4DC8-866D-8C157780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355739"/>
              </p:ext>
            </p:extLst>
          </p:nvPr>
        </p:nvGraphicFramePr>
        <p:xfrm>
          <a:off x="6338048" y="1869960"/>
          <a:ext cx="5629835" cy="4351342"/>
        </p:xfrm>
        <a:graphic>
          <a:graphicData uri="http://schemas.openxmlformats.org/drawingml/2006/table">
            <a:tbl>
              <a:tblPr/>
              <a:tblGrid>
                <a:gridCol w="1125967">
                  <a:extLst>
                    <a:ext uri="{9D8B030D-6E8A-4147-A177-3AD203B41FA5}">
                      <a16:colId xmlns:a16="http://schemas.microsoft.com/office/drawing/2014/main" val="3910779279"/>
                    </a:ext>
                  </a:extLst>
                </a:gridCol>
                <a:gridCol w="1125967">
                  <a:extLst>
                    <a:ext uri="{9D8B030D-6E8A-4147-A177-3AD203B41FA5}">
                      <a16:colId xmlns:a16="http://schemas.microsoft.com/office/drawing/2014/main" val="3002184593"/>
                    </a:ext>
                  </a:extLst>
                </a:gridCol>
                <a:gridCol w="1125967">
                  <a:extLst>
                    <a:ext uri="{9D8B030D-6E8A-4147-A177-3AD203B41FA5}">
                      <a16:colId xmlns:a16="http://schemas.microsoft.com/office/drawing/2014/main" val="2973400902"/>
                    </a:ext>
                  </a:extLst>
                </a:gridCol>
                <a:gridCol w="1125967">
                  <a:extLst>
                    <a:ext uri="{9D8B030D-6E8A-4147-A177-3AD203B41FA5}">
                      <a16:colId xmlns:a16="http://schemas.microsoft.com/office/drawing/2014/main" val="1750850791"/>
                    </a:ext>
                  </a:extLst>
                </a:gridCol>
                <a:gridCol w="1125967">
                  <a:extLst>
                    <a:ext uri="{9D8B030D-6E8A-4147-A177-3AD203B41FA5}">
                      <a16:colId xmlns:a16="http://schemas.microsoft.com/office/drawing/2014/main" val="1814014570"/>
                    </a:ext>
                  </a:extLst>
                </a:gridCol>
              </a:tblGrid>
              <a:tr h="32777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광역시도별 비정규직 근로자 비율</a:t>
                      </a:r>
                      <a:endParaRPr lang="en-US" altLang="ko-KR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066881"/>
                  </a:ext>
                </a:extLst>
              </a:tr>
              <a:tr h="3277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행정구역별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128580"/>
                  </a:ext>
                </a:extLst>
              </a:tr>
              <a:tr h="3277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전국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047391"/>
                  </a:ext>
                </a:extLst>
              </a:tr>
              <a:tr h="3277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서울특별시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408282"/>
                  </a:ext>
                </a:extLst>
              </a:tr>
              <a:tr h="3841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부산광역시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317840"/>
                  </a:ext>
                </a:extLst>
              </a:tr>
              <a:tr h="3277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대구광역시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11336"/>
                  </a:ext>
                </a:extLst>
              </a:tr>
              <a:tr h="3277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인천광역시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988478"/>
                  </a:ext>
                </a:extLst>
              </a:tr>
              <a:tr h="3277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광주광역시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37242"/>
                  </a:ext>
                </a:extLst>
              </a:tr>
              <a:tr h="3277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대전광역시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38.4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216186"/>
                  </a:ext>
                </a:extLst>
              </a:tr>
              <a:tr h="3277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울산광역시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976637"/>
                  </a:ext>
                </a:extLst>
              </a:tr>
              <a:tr h="5086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세종특별자치시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519250"/>
                  </a:ext>
                </a:extLst>
              </a:tr>
              <a:tr h="5086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제주특별자치도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97243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91CA33A-B528-4BD0-90A0-C358F664A31C}"/>
              </a:ext>
            </a:extLst>
          </p:cNvPr>
          <p:cNvSpPr/>
          <p:nvPr/>
        </p:nvSpPr>
        <p:spPr>
          <a:xfrm>
            <a:off x="6338047" y="2886635"/>
            <a:ext cx="5629835" cy="259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75F576-C481-4AD9-85D3-39D1E2486624}"/>
              </a:ext>
            </a:extLst>
          </p:cNvPr>
          <p:cNvSpPr/>
          <p:nvPr/>
        </p:nvSpPr>
        <p:spPr>
          <a:xfrm>
            <a:off x="6338047" y="3916361"/>
            <a:ext cx="5629835" cy="259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20B4AE-34DC-450F-B7A3-FABE767CA4D5}"/>
              </a:ext>
            </a:extLst>
          </p:cNvPr>
          <p:cNvSpPr/>
          <p:nvPr/>
        </p:nvSpPr>
        <p:spPr>
          <a:xfrm>
            <a:off x="6338046" y="5862917"/>
            <a:ext cx="5629835" cy="259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FD783-872C-4437-B9AD-278BA641B93A}"/>
              </a:ext>
            </a:extLst>
          </p:cNvPr>
          <p:cNvSpPr/>
          <p:nvPr/>
        </p:nvSpPr>
        <p:spPr>
          <a:xfrm>
            <a:off x="6338045" y="3240345"/>
            <a:ext cx="5629835" cy="259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50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6E073-2278-4398-8A04-B58DEC7E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현황 분석</a:t>
            </a:r>
            <a:r>
              <a:rPr lang="en-US" altLang="ko-KR" dirty="0"/>
              <a:t>: </a:t>
            </a:r>
            <a:r>
              <a:rPr lang="ko-KR" altLang="en-US" dirty="0"/>
              <a:t>제주청년 이주 이유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C73D4835-352C-4266-B56A-486F70BF0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24" y="1714475"/>
            <a:ext cx="5778944" cy="4891087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E857B9E-8D3D-4A96-8169-47BBEED60319}"/>
              </a:ext>
            </a:extLst>
          </p:cNvPr>
          <p:cNvSpPr/>
          <p:nvPr/>
        </p:nvSpPr>
        <p:spPr>
          <a:xfrm>
            <a:off x="1004835" y="4481564"/>
            <a:ext cx="4541855" cy="7134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CA3747-9516-41F9-B944-1ACE7AF84DAF}"/>
              </a:ext>
            </a:extLst>
          </p:cNvPr>
          <p:cNvSpPr/>
          <p:nvPr/>
        </p:nvSpPr>
        <p:spPr>
          <a:xfrm>
            <a:off x="1004834" y="3686899"/>
            <a:ext cx="4541855" cy="47312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2AA19E34-EB8E-43EB-807B-FFF461C48231}"/>
              </a:ext>
            </a:extLst>
          </p:cNvPr>
          <p:cNvSpPr/>
          <p:nvPr/>
        </p:nvSpPr>
        <p:spPr>
          <a:xfrm rot="15638048">
            <a:off x="6487887" y="1287664"/>
            <a:ext cx="1420170" cy="4012095"/>
          </a:xfrm>
          <a:prstGeom prst="arc">
            <a:avLst>
              <a:gd name="adj1" fmla="val 16200000"/>
              <a:gd name="adj2" fmla="val 1046643"/>
            </a:avLst>
          </a:prstGeom>
          <a:ln w="57150">
            <a:solidFill>
              <a:srgbClr val="0070C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01B4516-A97E-4642-9E8F-8900F27EEFA6}"/>
              </a:ext>
            </a:extLst>
          </p:cNvPr>
          <p:cNvCxnSpPr/>
          <p:nvPr/>
        </p:nvCxnSpPr>
        <p:spPr>
          <a:xfrm>
            <a:off x="5627077" y="4838280"/>
            <a:ext cx="2431701" cy="0"/>
          </a:xfrm>
          <a:prstGeom prst="straightConnector1">
            <a:avLst/>
          </a:prstGeom>
          <a:ln w="73025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66CF9D4-D457-449D-9B72-E6B29D9D4455}"/>
              </a:ext>
            </a:extLst>
          </p:cNvPr>
          <p:cNvSpPr txBox="1"/>
          <p:nvPr/>
        </p:nvSpPr>
        <p:spPr>
          <a:xfrm>
            <a:off x="4409860" y="448156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16.8%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232F8-78ED-48FC-B52A-09CEE57FD5E7}"/>
              </a:ext>
            </a:extLst>
          </p:cNvPr>
          <p:cNvSpPr txBox="1"/>
          <p:nvPr/>
        </p:nvSpPr>
        <p:spPr>
          <a:xfrm>
            <a:off x="4672484" y="48130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21.9%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1E6B67-122C-40F7-B9BC-D4E99779AADB}"/>
              </a:ext>
            </a:extLst>
          </p:cNvPr>
          <p:cNvSpPr txBox="1"/>
          <p:nvPr/>
        </p:nvSpPr>
        <p:spPr>
          <a:xfrm>
            <a:off x="8371309" y="4407393"/>
            <a:ext cx="30377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solidFill>
                  <a:srgbClr val="FF0000"/>
                </a:solidFill>
              </a:rPr>
              <a:t>38.7%</a:t>
            </a:r>
            <a:endParaRPr lang="ko-KR" altLang="en-US" sz="50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5405C5-E36B-4E09-87BD-556054A741FB}"/>
              </a:ext>
            </a:extLst>
          </p:cNvPr>
          <p:cNvSpPr txBox="1"/>
          <p:nvPr/>
        </p:nvSpPr>
        <p:spPr>
          <a:xfrm>
            <a:off x="7306812" y="2214407"/>
            <a:ext cx="24411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accent1"/>
                </a:solidFill>
              </a:rPr>
              <a:t>21.8%</a:t>
            </a:r>
            <a:endParaRPr lang="ko-KR" altLang="en-US" sz="3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703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563B9-8741-4B4F-9F81-D25F7A5F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타지역과 제주의 교육 인프라 현황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DBB5706B-D104-479C-9C72-938C58927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26" y="1466195"/>
            <a:ext cx="3810070" cy="5071130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32852271-4290-4D5C-AC7C-4F8428BD2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37" y="1466195"/>
            <a:ext cx="3810069" cy="5071130"/>
          </a:xfrm>
          <a:prstGeom prst="rect">
            <a:avLst/>
          </a:prstGeom>
        </p:spPr>
      </p:pic>
      <p:pic>
        <p:nvPicPr>
          <p:cNvPr id="6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DB4E5951-CD5A-4EF9-AF5D-421C1315A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347" y="1466195"/>
            <a:ext cx="3651941" cy="49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31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07195-49DA-4489-8E34-84E233A0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제주 청년 이주 이유 분석 결과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64191E-4318-4648-9549-9CE2EFFA1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500" dirty="0"/>
              <a:t>1.</a:t>
            </a:r>
            <a:r>
              <a:rPr lang="ko-KR" altLang="en-US" sz="2500" dirty="0"/>
              <a:t>적성</a:t>
            </a:r>
            <a:r>
              <a:rPr lang="en-US" altLang="ko-KR" sz="2500" dirty="0"/>
              <a:t>,</a:t>
            </a:r>
            <a:r>
              <a:rPr lang="ko-KR" altLang="en-US" sz="2500" dirty="0"/>
              <a:t>흥미 </a:t>
            </a:r>
            <a:r>
              <a:rPr lang="en-US" altLang="ko-KR" sz="2500" dirty="0"/>
              <a:t>: </a:t>
            </a:r>
            <a:r>
              <a:rPr lang="ko-KR" altLang="en-US" sz="2500" dirty="0"/>
              <a:t>제주에는 제주청년의 적성과 흥미에 맞는 일자리가 부족하다</a:t>
            </a:r>
            <a:r>
              <a:rPr lang="en-US" altLang="ko-KR" sz="2500" dirty="0"/>
              <a:t>.</a:t>
            </a:r>
          </a:p>
          <a:p>
            <a:endParaRPr lang="en-US" altLang="ko-KR" sz="2500" dirty="0"/>
          </a:p>
          <a:p>
            <a:r>
              <a:rPr lang="en-US" altLang="ko-KR" sz="2500" dirty="0"/>
              <a:t>2.</a:t>
            </a:r>
            <a:r>
              <a:rPr lang="ko-KR" altLang="en-US" sz="2500" dirty="0"/>
              <a:t>임금 </a:t>
            </a:r>
            <a:r>
              <a:rPr lang="en-US" altLang="ko-KR" sz="2500" dirty="0"/>
              <a:t>: </a:t>
            </a:r>
            <a:r>
              <a:rPr lang="ko-KR" altLang="en-US" sz="2500" dirty="0"/>
              <a:t>제주 월평균 임금이 타 주요도시와 비교했을 때 현저히 낮다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r>
              <a:rPr lang="en-US" altLang="ko-KR" sz="2500" dirty="0"/>
              <a:t>3.</a:t>
            </a:r>
            <a:r>
              <a:rPr lang="ko-KR" altLang="en-US" sz="2500" dirty="0"/>
              <a:t>고용안정성 </a:t>
            </a:r>
            <a:r>
              <a:rPr lang="en-US" altLang="ko-KR" sz="2500" dirty="0"/>
              <a:t>: </a:t>
            </a:r>
            <a:r>
              <a:rPr lang="ko-KR" altLang="en-US" sz="2500" dirty="0"/>
              <a:t>제주도내 비정규직 비율이 변함없이 </a:t>
            </a:r>
            <a:r>
              <a:rPr lang="en-US" altLang="ko-KR" sz="2500" dirty="0"/>
              <a:t>1</a:t>
            </a:r>
            <a:r>
              <a:rPr lang="ko-KR" altLang="en-US" sz="2500" dirty="0"/>
              <a:t>위 차지</a:t>
            </a:r>
            <a:r>
              <a:rPr lang="en-US" altLang="ko-KR" sz="2500" dirty="0"/>
              <a:t>.</a:t>
            </a:r>
          </a:p>
          <a:p>
            <a:endParaRPr lang="en-US" altLang="ko-KR" sz="2500" dirty="0"/>
          </a:p>
          <a:p>
            <a:r>
              <a:rPr lang="en-US" altLang="ko-KR" sz="2500" dirty="0"/>
              <a:t>4. </a:t>
            </a:r>
            <a:r>
              <a:rPr lang="ko-KR" altLang="en-US" sz="2500" dirty="0"/>
              <a:t>교육 인프라 </a:t>
            </a:r>
            <a:r>
              <a:rPr lang="en-US" altLang="ko-KR" sz="2500" dirty="0"/>
              <a:t>: </a:t>
            </a:r>
            <a:r>
              <a:rPr lang="ko-KR" altLang="en-US" sz="2500" dirty="0"/>
              <a:t>제주도내 교육 인프라가 세종시를 제외하고는 전국 최저를 기록하고 있다</a:t>
            </a:r>
            <a:r>
              <a:rPr lang="en-US" altLang="ko-KR" sz="2500" dirty="0"/>
              <a:t>. </a:t>
            </a:r>
          </a:p>
          <a:p>
            <a:endParaRPr lang="en-US" altLang="ko-KR" sz="2500" dirty="0"/>
          </a:p>
          <a:p>
            <a:r>
              <a:rPr lang="en-US" altLang="ko-KR" sz="2500" dirty="0"/>
              <a:t>=&gt;</a:t>
            </a:r>
            <a:r>
              <a:rPr lang="ko-KR" altLang="en-US" sz="2500" dirty="0"/>
              <a:t>제주에 일자리와 교육 현황이 타지역보다 열악함을 알 수 있고 이는 제주 청년에 전출에 큰 영향을 끼친다고 판단하였다</a:t>
            </a:r>
            <a:r>
              <a:rPr lang="en-US" altLang="ko-KR" sz="2500" dirty="0"/>
              <a:t>.</a:t>
            </a:r>
          </a:p>
          <a:p>
            <a:endParaRPr lang="en-US" altLang="ko-KR" sz="25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891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739D6-791A-4AFE-9336-F64F81AEF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제주 청년 희망 근무 지역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7FE1C68C-304B-4E0C-890D-BFE5460BEA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77" y="1825625"/>
            <a:ext cx="4538445" cy="448627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A0470C-B361-4DF7-92D6-EB2DB3880E1E}"/>
              </a:ext>
            </a:extLst>
          </p:cNvPr>
          <p:cNvSpPr txBox="1"/>
          <p:nvPr/>
        </p:nvSpPr>
        <p:spPr>
          <a:xfrm>
            <a:off x="5687728" y="2406316"/>
            <a:ext cx="5666072" cy="3465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altLang="en-US" sz="2400" dirty="0"/>
              <a:t>제주도민 대상 희망 근무지역 조사 결과 </a:t>
            </a:r>
            <a:endParaRPr lang="en-US" altLang="ko-KR" sz="24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400" dirty="0"/>
              <a:t>제주도 내 </a:t>
            </a:r>
            <a:r>
              <a:rPr lang="en-US" altLang="ko-KR" sz="2400" dirty="0"/>
              <a:t>50.6%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400" dirty="0"/>
              <a:t>제주도 내외 상관없음  </a:t>
            </a:r>
            <a:r>
              <a:rPr lang="en-US" altLang="ko-KR" sz="2400" dirty="0"/>
              <a:t>36.9%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400" dirty="0"/>
              <a:t>제주도 외 </a:t>
            </a:r>
            <a:r>
              <a:rPr lang="en-US" altLang="ko-KR" sz="2400" dirty="0"/>
              <a:t>10.6%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125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06315-808F-4ABC-B01D-18C0765E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사항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3D3C95-7D00-4519-8579-CAC18B663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일자리와 교육환경에 대한 제도적 개선이 이루어져야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도내 </a:t>
            </a:r>
            <a:r>
              <a:rPr lang="en-US" altLang="ko-KR" dirty="0"/>
              <a:t>200~300(</a:t>
            </a:r>
            <a:r>
              <a:rPr lang="ko-KR" altLang="en-US" dirty="0"/>
              <a:t>만원</a:t>
            </a:r>
            <a:r>
              <a:rPr lang="en-US" altLang="ko-KR" dirty="0"/>
              <a:t>)</a:t>
            </a:r>
            <a:r>
              <a:rPr lang="ko-KR" altLang="en-US" dirty="0"/>
              <a:t>사이의 임금을 제공하는 기업들을 직종별로 분류 및 조사를 하여</a:t>
            </a:r>
            <a:r>
              <a:rPr lang="en-US" altLang="ko-KR" dirty="0"/>
              <a:t>,</a:t>
            </a:r>
            <a:r>
              <a:rPr lang="ko-KR" altLang="en-US" dirty="0"/>
              <a:t> 청년에게 알리는 등 제도적 지원이 필요하다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지리적 제한을 온라인강의 등 교육 인프라의 확충을 통해서 극복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5458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30796-17C1-4F44-9F99-21E70332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분석배경</a:t>
            </a:r>
            <a:r>
              <a:rPr lang="en-US" altLang="ko-KR" sz="3600" dirty="0"/>
              <a:t>: </a:t>
            </a:r>
            <a:r>
              <a:rPr lang="ko-KR" altLang="en-US" sz="3600" dirty="0"/>
              <a:t>제주 유입 인구 중 청년이 가장 많다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C4656D0-BC35-4739-B175-5C9812C9E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7767" y="1646238"/>
            <a:ext cx="5247939" cy="422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65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0632D-71F9-4BA0-9A4D-08528DCB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61B742-7E6C-4470-8A98-CA8EDB915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67" y="1508124"/>
            <a:ext cx="10515600" cy="52228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200" b="1" dirty="0"/>
              <a:t> 1. </a:t>
            </a:r>
            <a:r>
              <a:rPr lang="ko-KR" altLang="en-US" sz="2200" b="1" dirty="0"/>
              <a:t>취업 </a:t>
            </a:r>
            <a:endParaRPr lang="en-US" altLang="ko-KR" sz="2200" b="1" dirty="0"/>
          </a:p>
          <a:p>
            <a:pPr marL="0" indent="0">
              <a:buNone/>
            </a:pPr>
            <a:r>
              <a:rPr lang="en-US" altLang="ko-KR" sz="2200" b="1" dirty="0"/>
              <a:t>   </a:t>
            </a:r>
            <a:r>
              <a:rPr lang="en-US" altLang="ko-KR" sz="2000" b="1" dirty="0"/>
              <a:t>- </a:t>
            </a:r>
            <a:r>
              <a:rPr lang="ko-KR" altLang="en-US" sz="2000" b="1" dirty="0"/>
              <a:t>분석 배경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  - </a:t>
            </a:r>
            <a:r>
              <a:rPr lang="ko-KR" altLang="en-US" sz="2000" b="1" dirty="0"/>
              <a:t>분석 과정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	</a:t>
            </a:r>
            <a:r>
              <a:rPr lang="en-US" altLang="ko-KR" sz="1700" dirty="0"/>
              <a:t>- </a:t>
            </a:r>
            <a:r>
              <a:rPr lang="ko-KR" altLang="en-US" sz="1700" dirty="0"/>
              <a:t>제주청년 전출 현황 및 이유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	- </a:t>
            </a:r>
            <a:r>
              <a:rPr lang="ko-KR" altLang="en-US" sz="1700" dirty="0"/>
              <a:t>제주 일자리 분석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	-</a:t>
            </a:r>
            <a:r>
              <a:rPr lang="ko-KR" altLang="en-US" sz="1700" dirty="0"/>
              <a:t> 제주 교육 인프라 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2000" b="1" dirty="0"/>
              <a:t>   - </a:t>
            </a:r>
            <a:r>
              <a:rPr lang="ko-KR" altLang="en-US" sz="2000" b="1" dirty="0"/>
              <a:t>분석 결과 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200" b="1" dirty="0"/>
              <a:t> 2. </a:t>
            </a:r>
            <a:r>
              <a:rPr lang="ko-KR" altLang="en-US" sz="2200" b="1" dirty="0"/>
              <a:t>창업</a:t>
            </a:r>
            <a:endParaRPr lang="en-US" altLang="ko-KR" sz="2200" b="1" dirty="0"/>
          </a:p>
          <a:p>
            <a:pPr marL="0" indent="0">
              <a:buNone/>
            </a:pPr>
            <a:r>
              <a:rPr lang="en-US" altLang="ko-KR" sz="2200" b="1" dirty="0"/>
              <a:t>   </a:t>
            </a:r>
            <a:r>
              <a:rPr lang="en-US" altLang="ko-KR" sz="2000" b="1" dirty="0"/>
              <a:t>-  </a:t>
            </a:r>
            <a:r>
              <a:rPr lang="ko-KR" altLang="en-US" sz="2000" b="1" dirty="0"/>
              <a:t>분석 배경 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  -  </a:t>
            </a:r>
            <a:r>
              <a:rPr lang="ko-KR" altLang="en-US" sz="2000" b="1" dirty="0"/>
              <a:t>분석 과정 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b="1" dirty="0"/>
              <a:t>        </a:t>
            </a:r>
            <a:r>
              <a:rPr lang="en-US" altLang="ko-KR" sz="1700" dirty="0"/>
              <a:t>- </a:t>
            </a:r>
            <a:r>
              <a:rPr lang="ko-KR" altLang="en-US" sz="1700" dirty="0"/>
              <a:t>제주 전입 현황 및 이유 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             -  </a:t>
            </a:r>
            <a:r>
              <a:rPr lang="ko-KR" altLang="en-US" sz="1700" dirty="0"/>
              <a:t>제주 산업구조 분석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             -  </a:t>
            </a:r>
            <a:r>
              <a:rPr lang="ko-KR" altLang="en-US" sz="1700" dirty="0"/>
              <a:t>제주 창업 인프라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             -   </a:t>
            </a:r>
            <a:r>
              <a:rPr lang="ko-KR" altLang="en-US" sz="1700" dirty="0"/>
              <a:t>창업 애로 </a:t>
            </a:r>
            <a:endParaRPr lang="en-US" altLang="ko-KR" sz="1700" dirty="0"/>
          </a:p>
          <a:p>
            <a:pPr marL="0" indent="0">
              <a:buNone/>
            </a:pPr>
            <a:r>
              <a:rPr lang="ko-KR" altLang="en-US" sz="2200" b="1" dirty="0"/>
              <a:t>   </a:t>
            </a:r>
            <a:r>
              <a:rPr lang="en-US" altLang="ko-KR" sz="2200" b="1" dirty="0"/>
              <a:t>-  </a:t>
            </a:r>
            <a:r>
              <a:rPr lang="ko-KR" altLang="en-US" sz="2000" b="1" dirty="0"/>
              <a:t>분석 결과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200" b="1" dirty="0"/>
              <a:t> 3. </a:t>
            </a:r>
            <a:r>
              <a:rPr lang="ko-KR" altLang="en-US" sz="2200" b="1" dirty="0"/>
              <a:t>참고문헌</a:t>
            </a:r>
            <a:endParaRPr lang="en-US" altLang="ko-KR" sz="2200" b="1" dirty="0"/>
          </a:p>
          <a:p>
            <a:pPr>
              <a:buFontTx/>
              <a:buChar char="-"/>
            </a:pP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260521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F4EE0-AFC5-42DC-AB36-F14E2F62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현황 분석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0BB419C-CEB8-423C-A81F-711B21258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33" y="1411031"/>
            <a:ext cx="6365148" cy="51262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91633F-A0F6-40D4-B2BE-E90643981474}"/>
              </a:ext>
            </a:extLst>
          </p:cNvPr>
          <p:cNvSpPr txBox="1"/>
          <p:nvPr/>
        </p:nvSpPr>
        <p:spPr>
          <a:xfrm>
            <a:off x="7774942" y="3054068"/>
            <a:ext cx="3628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일자리 이직 및 파견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새로운 직업 및 사업 도전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새로운 주거 환경</a:t>
            </a:r>
          </a:p>
        </p:txBody>
      </p:sp>
    </p:spTree>
    <p:extLst>
      <p:ext uri="{BB962C8B-B14F-4D97-AF65-F5344CB8AC3E}">
        <p14:creationId xmlns:p14="http://schemas.microsoft.com/office/powerpoint/2010/main" val="1377293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733D-2785-48C1-903F-4DAE1E0C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제주도 산업 구조 분석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433C375-5B59-4269-ADCB-BDC016AF9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33" y="1646238"/>
            <a:ext cx="7382770" cy="45564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6FE9DC-C085-436B-94A5-BA82F586AB4B}"/>
              </a:ext>
            </a:extLst>
          </p:cNvPr>
          <p:cNvSpPr txBox="1"/>
          <p:nvPr/>
        </p:nvSpPr>
        <p:spPr>
          <a:xfrm>
            <a:off x="788633" y="1326524"/>
            <a:ext cx="382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제주도 업종별 사업체 수 그래프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1CB5C4-C61A-4E70-8D01-B2EF488ADF58}"/>
              </a:ext>
            </a:extLst>
          </p:cNvPr>
          <p:cNvSpPr txBox="1"/>
          <p:nvPr/>
        </p:nvSpPr>
        <p:spPr>
          <a:xfrm>
            <a:off x="8374366" y="3105834"/>
            <a:ext cx="2726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숙박 및 음식점업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도매업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운수업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개인 서비스업</a:t>
            </a:r>
          </a:p>
        </p:txBody>
      </p:sp>
    </p:spTree>
    <p:extLst>
      <p:ext uri="{BB962C8B-B14F-4D97-AF65-F5344CB8AC3E}">
        <p14:creationId xmlns:p14="http://schemas.microsoft.com/office/powerpoint/2010/main" val="1499183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5395-F3C2-4949-90CB-C7499F1E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전국 창업자 업종 선호도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2D118FF-42C9-465E-B045-A6B3457DB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33" y="2057445"/>
            <a:ext cx="1100412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31B904-684F-4171-9F31-8D1A7C9C7C91}"/>
              </a:ext>
            </a:extLst>
          </p:cNvPr>
          <p:cNvSpPr txBox="1"/>
          <p:nvPr/>
        </p:nvSpPr>
        <p:spPr>
          <a:xfrm>
            <a:off x="1068945" y="1646238"/>
            <a:ext cx="1051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2016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 선호업종                     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 선호업종                           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 선호업종</a:t>
            </a:r>
          </a:p>
        </p:txBody>
      </p:sp>
    </p:spTree>
    <p:extLst>
      <p:ext uri="{BB962C8B-B14F-4D97-AF65-F5344CB8AC3E}">
        <p14:creationId xmlns:p14="http://schemas.microsoft.com/office/powerpoint/2010/main" val="2437430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99CE8-BE02-4084-83A0-BC2A72F5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5-1. </a:t>
            </a:r>
            <a:r>
              <a:rPr lang="ko-KR" altLang="en-US" dirty="0"/>
              <a:t>제주도 창업 인식 개선도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1DB8587-047E-4BE5-A527-D4C49D3A2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33" y="1646238"/>
            <a:ext cx="5935564" cy="47803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C51842-E6C2-402E-9E52-AE3ABF95E32B}"/>
              </a:ext>
            </a:extLst>
          </p:cNvPr>
          <p:cNvSpPr txBox="1"/>
          <p:nvPr/>
        </p:nvSpPr>
        <p:spPr>
          <a:xfrm>
            <a:off x="7405351" y="1854558"/>
            <a:ext cx="367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순위 지만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42.7%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매우 긍정적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626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3F93E-D0BA-4406-8274-06A2D170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5-2. </a:t>
            </a:r>
            <a:r>
              <a:rPr lang="ko-KR" altLang="en-US" dirty="0"/>
              <a:t>제주도 창업 기회도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8483C58-D6F7-4560-B468-8457D83A0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33" y="1714500"/>
            <a:ext cx="5307367" cy="45703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A89CBF-3704-4D46-BCD0-AE5EB49E82AC}"/>
              </a:ext>
            </a:extLst>
          </p:cNvPr>
          <p:cNvSpPr txBox="1"/>
          <p:nvPr/>
        </p:nvSpPr>
        <p:spPr>
          <a:xfrm>
            <a:off x="6761408" y="1867437"/>
            <a:ext cx="436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순위로서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창업에 대한 기회가 많은 편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180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9876E-F6E6-4EA4-9243-EAEE1BBF3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6-1. </a:t>
            </a:r>
            <a:r>
              <a:rPr lang="ko-KR" altLang="en-US" dirty="0"/>
              <a:t>제주 창업 지원 기관 현황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0B27CDB-F5D3-473B-AD86-E715D202D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33" y="1825625"/>
            <a:ext cx="716009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A166A8-2266-49E3-82A4-E4326C496137}"/>
              </a:ext>
            </a:extLst>
          </p:cNvPr>
          <p:cNvSpPr txBox="1"/>
          <p:nvPr/>
        </p:nvSpPr>
        <p:spPr>
          <a:xfrm>
            <a:off x="8038876" y="1969969"/>
            <a:ext cx="40415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창업보육센터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국제대학교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관광대학교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한라대학교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제주대학교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기타창업지원 기관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제주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테크노파크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제주 벤처기업육성촉진 지구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8784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BDB14-3E2A-4B22-9F7D-5B98B68D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6-2. </a:t>
            </a:r>
            <a:r>
              <a:rPr lang="ko-KR" altLang="en-US" dirty="0"/>
              <a:t>청년 </a:t>
            </a:r>
            <a:r>
              <a:rPr lang="en-US" altLang="ko-KR" dirty="0"/>
              <a:t>1</a:t>
            </a:r>
            <a:r>
              <a:rPr lang="ko-KR" altLang="en-US" dirty="0"/>
              <a:t>인당 창업보육센터 현황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949A29C-203A-4BB3-8545-BD9060683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23" y="1361985"/>
            <a:ext cx="4799769" cy="519706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A6B702-7FAC-4647-9E09-10DC27A4C854}"/>
              </a:ext>
            </a:extLst>
          </p:cNvPr>
          <p:cNvSpPr txBox="1"/>
          <p:nvPr/>
        </p:nvSpPr>
        <p:spPr>
          <a:xfrm>
            <a:off x="6212542" y="1757082"/>
            <a:ext cx="4799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제주도내 창업보육센터 개수는 적음</a:t>
            </a:r>
            <a:endParaRPr lang="en-US" altLang="ko-KR" dirty="0"/>
          </a:p>
          <a:p>
            <a:r>
              <a:rPr lang="ko-KR" altLang="en-US" dirty="0"/>
              <a:t>하지만</a:t>
            </a:r>
            <a:endParaRPr lang="en-US" altLang="ko-KR" dirty="0"/>
          </a:p>
          <a:p>
            <a:r>
              <a:rPr lang="ko-KR" altLang="en-US" dirty="0"/>
              <a:t>청년인구대비 창업보육센터 개수는 높음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6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BDE2F-B7E8-4CB1-9B2E-5F6AD803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7-1.</a:t>
            </a:r>
            <a:r>
              <a:rPr lang="ko-KR" altLang="en-US" dirty="0"/>
              <a:t>창업자 애로 사항</a:t>
            </a:r>
            <a:r>
              <a:rPr lang="en-US" altLang="ko-KR" dirty="0"/>
              <a:t>(</a:t>
            </a:r>
            <a:r>
              <a:rPr lang="ko-KR" altLang="en-US" dirty="0"/>
              <a:t>수도권</a:t>
            </a:r>
            <a:r>
              <a:rPr lang="en-US" altLang="ko-KR" dirty="0"/>
              <a:t>, </a:t>
            </a:r>
            <a:r>
              <a:rPr lang="ko-KR" altLang="en-US" dirty="0"/>
              <a:t>충청권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DFDACCE-D6E7-48C2-B6FA-F39A0DE09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67" y="1512014"/>
            <a:ext cx="10940710" cy="5257902"/>
          </a:xfrm>
        </p:spPr>
      </p:pic>
    </p:spTree>
    <p:extLst>
      <p:ext uri="{BB962C8B-B14F-4D97-AF65-F5344CB8AC3E}">
        <p14:creationId xmlns:p14="http://schemas.microsoft.com/office/powerpoint/2010/main" val="2680257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39F9B-1A47-4DE7-A601-9F640E83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7-1. </a:t>
            </a:r>
            <a:r>
              <a:rPr lang="ko-KR" altLang="en-US" dirty="0"/>
              <a:t>창업자 애로사항</a:t>
            </a:r>
            <a:r>
              <a:rPr lang="en-US" altLang="ko-KR" dirty="0"/>
              <a:t>(</a:t>
            </a:r>
            <a:r>
              <a:rPr lang="ko-KR" altLang="en-US" dirty="0"/>
              <a:t>호남권</a:t>
            </a:r>
            <a:r>
              <a:rPr lang="en-US" altLang="ko-KR" dirty="0"/>
              <a:t>, </a:t>
            </a:r>
            <a:r>
              <a:rPr lang="ko-KR" altLang="en-US" dirty="0"/>
              <a:t>영남권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F38067A-BA6C-43FC-AF0E-06AE47D89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74" y="1299396"/>
            <a:ext cx="10926593" cy="5425176"/>
          </a:xfrm>
        </p:spPr>
      </p:pic>
    </p:spTree>
    <p:extLst>
      <p:ext uri="{BB962C8B-B14F-4D97-AF65-F5344CB8AC3E}">
        <p14:creationId xmlns:p14="http://schemas.microsoft.com/office/powerpoint/2010/main" val="2275742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FB29C-2A0A-4C03-B146-2F14E336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7-2. </a:t>
            </a:r>
            <a:r>
              <a:rPr lang="ko-KR" altLang="en-US" dirty="0"/>
              <a:t>창업 사업장 위치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7CAFF46-1594-45D1-B9CC-6A0882E34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32" y="1751528"/>
            <a:ext cx="10609171" cy="4881092"/>
          </a:xfrm>
        </p:spPr>
      </p:pic>
    </p:spTree>
    <p:extLst>
      <p:ext uri="{BB962C8B-B14F-4D97-AF65-F5344CB8AC3E}">
        <p14:creationId xmlns:p14="http://schemas.microsoft.com/office/powerpoint/2010/main" val="36393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D1E14-52F8-4FD2-A405-E5E1D1EFB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91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분석배경</a:t>
            </a:r>
            <a:r>
              <a:rPr lang="en-US" altLang="ko-KR" sz="4000" dirty="0"/>
              <a:t>: </a:t>
            </a:r>
            <a:r>
              <a:rPr lang="ko-KR" altLang="en-US" sz="4000" dirty="0"/>
              <a:t>제주 청년이 제주를 떠나고 있다</a:t>
            </a:r>
            <a:r>
              <a:rPr lang="en-US" altLang="ko-KR" sz="4000" dirty="0"/>
              <a:t>. 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A1A03-EC61-47E7-BBBF-48E95E70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129" y="1555476"/>
            <a:ext cx="6933702" cy="4486290"/>
          </a:xfrm>
        </p:spPr>
        <p:txBody>
          <a:bodyPr/>
          <a:lstStyle/>
          <a:p>
            <a:r>
              <a:rPr lang="ko-KR" altLang="en-US" dirty="0"/>
              <a:t>제주 청년이 떠나고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최근 </a:t>
            </a:r>
            <a:r>
              <a:rPr lang="en-US" altLang="ko-KR" dirty="0"/>
              <a:t>4</a:t>
            </a:r>
            <a:r>
              <a:rPr lang="ko-KR" altLang="en-US" dirty="0"/>
              <a:t>년간의 </a:t>
            </a:r>
            <a:r>
              <a:rPr lang="en-US" altLang="ko-KR" dirty="0"/>
              <a:t>20~34</a:t>
            </a:r>
            <a:r>
              <a:rPr lang="ko-KR" altLang="en-US" dirty="0"/>
              <a:t>까지의 제주 청년들의 전출 비율을 나타내는 그래프이다</a:t>
            </a:r>
            <a:r>
              <a:rPr lang="en-US" altLang="ko-KR" dirty="0"/>
              <a:t>.  </a:t>
            </a:r>
          </a:p>
          <a:p>
            <a:endParaRPr lang="ko-KR" altLang="en-US" dirty="0"/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38AF4BEF-39B9-4CCA-AD94-5C37D2631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97" y="1555476"/>
            <a:ext cx="4040929" cy="4858428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AE7E615-AC7B-41B5-8A45-EC8D47167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013914"/>
              </p:ext>
            </p:extLst>
          </p:nvPr>
        </p:nvGraphicFramePr>
        <p:xfrm>
          <a:off x="5033394" y="3263316"/>
          <a:ext cx="6460658" cy="3150588"/>
        </p:xfrm>
        <a:graphic>
          <a:graphicData uri="http://schemas.openxmlformats.org/drawingml/2006/table">
            <a:tbl>
              <a:tblPr/>
              <a:tblGrid>
                <a:gridCol w="1082180">
                  <a:extLst>
                    <a:ext uri="{9D8B030D-6E8A-4147-A177-3AD203B41FA5}">
                      <a16:colId xmlns:a16="http://schemas.microsoft.com/office/drawing/2014/main" val="3587917064"/>
                    </a:ext>
                  </a:extLst>
                </a:gridCol>
                <a:gridCol w="1071372">
                  <a:extLst>
                    <a:ext uri="{9D8B030D-6E8A-4147-A177-3AD203B41FA5}">
                      <a16:colId xmlns:a16="http://schemas.microsoft.com/office/drawing/2014/main" val="3995763900"/>
                    </a:ext>
                  </a:extLst>
                </a:gridCol>
                <a:gridCol w="717851">
                  <a:extLst>
                    <a:ext uri="{9D8B030D-6E8A-4147-A177-3AD203B41FA5}">
                      <a16:colId xmlns:a16="http://schemas.microsoft.com/office/drawing/2014/main" val="956405667"/>
                    </a:ext>
                  </a:extLst>
                </a:gridCol>
                <a:gridCol w="717851">
                  <a:extLst>
                    <a:ext uri="{9D8B030D-6E8A-4147-A177-3AD203B41FA5}">
                      <a16:colId xmlns:a16="http://schemas.microsoft.com/office/drawing/2014/main" val="2482775195"/>
                    </a:ext>
                  </a:extLst>
                </a:gridCol>
                <a:gridCol w="717851">
                  <a:extLst>
                    <a:ext uri="{9D8B030D-6E8A-4147-A177-3AD203B41FA5}">
                      <a16:colId xmlns:a16="http://schemas.microsoft.com/office/drawing/2014/main" val="1071539894"/>
                    </a:ext>
                  </a:extLst>
                </a:gridCol>
                <a:gridCol w="717851">
                  <a:extLst>
                    <a:ext uri="{9D8B030D-6E8A-4147-A177-3AD203B41FA5}">
                      <a16:colId xmlns:a16="http://schemas.microsoft.com/office/drawing/2014/main" val="3340180663"/>
                    </a:ext>
                  </a:extLst>
                </a:gridCol>
                <a:gridCol w="717851">
                  <a:extLst>
                    <a:ext uri="{9D8B030D-6E8A-4147-A177-3AD203B41FA5}">
                      <a16:colId xmlns:a16="http://schemas.microsoft.com/office/drawing/2014/main" val="1674024611"/>
                    </a:ext>
                  </a:extLst>
                </a:gridCol>
                <a:gridCol w="717851">
                  <a:extLst>
                    <a:ext uri="{9D8B030D-6E8A-4147-A177-3AD203B41FA5}">
                      <a16:colId xmlns:a16="http://schemas.microsoft.com/office/drawing/2014/main" val="3773937765"/>
                    </a:ext>
                  </a:extLst>
                </a:gridCol>
              </a:tblGrid>
              <a:tr h="48087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94622"/>
                  </a:ext>
                </a:extLst>
              </a:tr>
              <a:tr h="72961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20 - 24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총전출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41809"/>
                  </a:ext>
                </a:extLst>
              </a:tr>
              <a:tr h="72961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25 - 29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총전출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226742"/>
                  </a:ext>
                </a:extLst>
              </a:tr>
              <a:tr h="72961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30 - 34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총전출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365188"/>
                  </a:ext>
                </a:extLst>
              </a:tr>
              <a:tr h="480879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14823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16641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17666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569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494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22F51-2F10-4BBF-82C0-9373DB0B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7-3. </a:t>
            </a:r>
            <a:r>
              <a:rPr lang="ko-KR" altLang="en-US" dirty="0"/>
              <a:t>전국 상업지역 지가 변동률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AFCFCC8-68F4-4DDF-A096-AC051B0B7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67" y="1646238"/>
            <a:ext cx="10883524" cy="49541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C7B5AC-5909-408E-A60D-334DED4CB240}"/>
              </a:ext>
            </a:extLst>
          </p:cNvPr>
          <p:cNvSpPr txBox="1"/>
          <p:nvPr/>
        </p:nvSpPr>
        <p:spPr>
          <a:xfrm>
            <a:off x="9684913" y="1815921"/>
            <a:ext cx="1841679" cy="21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6868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781EB-F5C4-4393-A63D-FF68F736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7-3. </a:t>
            </a:r>
            <a:r>
              <a:rPr lang="ko-KR" altLang="en-US" dirty="0"/>
              <a:t>전국 주거지역 지가 변동률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4BB46C4-D307-49F9-9CC1-AD61998D6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57" y="1532586"/>
            <a:ext cx="10629251" cy="5004739"/>
          </a:xfrm>
        </p:spPr>
      </p:pic>
    </p:spTree>
    <p:extLst>
      <p:ext uri="{BB962C8B-B14F-4D97-AF65-F5344CB8AC3E}">
        <p14:creationId xmlns:p14="http://schemas.microsoft.com/office/powerpoint/2010/main" val="3408276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F440A-5703-4C14-9DAD-122246F4E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633" y="320675"/>
            <a:ext cx="10515600" cy="1325563"/>
          </a:xfrm>
        </p:spPr>
        <p:txBody>
          <a:bodyPr/>
          <a:lstStyle/>
          <a:p>
            <a:r>
              <a:rPr lang="en-US" altLang="ko-KR" dirty="0"/>
              <a:t>7-4. </a:t>
            </a:r>
            <a:r>
              <a:rPr lang="ko-KR" altLang="en-US" dirty="0"/>
              <a:t>창업자 애로사항</a:t>
            </a:r>
            <a:r>
              <a:rPr lang="en-US" altLang="ko-KR" dirty="0"/>
              <a:t>(</a:t>
            </a:r>
            <a:r>
              <a:rPr lang="ko-KR" altLang="en-US" dirty="0"/>
              <a:t>강원</a:t>
            </a:r>
            <a:r>
              <a:rPr lang="en-US" altLang="ko-KR" dirty="0"/>
              <a:t>, </a:t>
            </a:r>
            <a:r>
              <a:rPr lang="ko-KR" altLang="en-US" dirty="0" err="1"/>
              <a:t>제주권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4E22843-271B-44E1-8317-992AF93E2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68" y="1646238"/>
            <a:ext cx="10870644" cy="5050776"/>
          </a:xfrm>
        </p:spPr>
      </p:pic>
    </p:spTree>
    <p:extLst>
      <p:ext uri="{BB962C8B-B14F-4D97-AF65-F5344CB8AC3E}">
        <p14:creationId xmlns:p14="http://schemas.microsoft.com/office/powerpoint/2010/main" val="3765018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7FFE1-DC40-42E4-AE48-7A2FA1DB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88ACC-47CA-4F14-A457-EF846FFAF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10744200" cy="519430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3600" dirty="0"/>
              <a:t>공공 </a:t>
            </a:r>
            <a:r>
              <a:rPr lang="ko-KR" altLang="en-US" sz="3600" dirty="0" err="1"/>
              <a:t>데이털</a:t>
            </a:r>
            <a:r>
              <a:rPr lang="ko-KR" altLang="en-US" sz="3600" dirty="0"/>
              <a:t> 포털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   https://www.data.go.kr</a:t>
            </a:r>
          </a:p>
          <a:p>
            <a:pPr marL="0" indent="0">
              <a:buNone/>
            </a:pPr>
            <a:endParaRPr lang="en-US" altLang="ko-KR" sz="3600" dirty="0"/>
          </a:p>
          <a:p>
            <a:r>
              <a:rPr lang="en-US" altLang="ko-KR" sz="3600" dirty="0"/>
              <a:t>KOSIS </a:t>
            </a:r>
            <a:r>
              <a:rPr lang="ko-KR" altLang="en-US" sz="3600" dirty="0" err="1"/>
              <a:t>국가통계포털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  http://www.kosis.kr</a:t>
            </a:r>
          </a:p>
          <a:p>
            <a:pPr marL="0" indent="0">
              <a:buNone/>
            </a:pPr>
            <a:endParaRPr lang="en-US" altLang="ko-KR" sz="3600" dirty="0"/>
          </a:p>
          <a:p>
            <a:r>
              <a:rPr lang="ko-KR" altLang="en-US" sz="3600" dirty="0"/>
              <a:t>중소벤처기업부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https://www.mss.go.kr</a:t>
            </a:r>
          </a:p>
          <a:p>
            <a:pPr marL="0" indent="0">
              <a:buNone/>
            </a:pPr>
            <a:endParaRPr lang="en-US" altLang="ko-KR" sz="3600" dirty="0"/>
          </a:p>
          <a:p>
            <a:r>
              <a:rPr lang="ko-KR" altLang="en-US" sz="3600" dirty="0"/>
              <a:t>제주특별자치도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https://www.jeju.go.kr</a:t>
            </a:r>
            <a:endParaRPr lang="en-US" altLang="ko-KR" sz="3600" dirty="0">
              <a:hlinkClick r:id="rId2"/>
            </a:endParaRPr>
          </a:p>
          <a:p>
            <a:pPr marL="0" indent="0">
              <a:buNone/>
            </a:pPr>
            <a:endParaRPr lang="en-US" altLang="ko-KR" dirty="0">
              <a:hlinkClick r:id="rId3"/>
            </a:endParaRPr>
          </a:p>
          <a:p>
            <a:pPr marL="0" indent="0">
              <a:buNone/>
            </a:pP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772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A946D-0321-4ED5-A2EB-B6F497C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제주에서 전출자 이동지역</a:t>
            </a:r>
          </a:p>
        </p:txBody>
      </p:sp>
      <p:pic>
        <p:nvPicPr>
          <p:cNvPr id="5" name="내용 개체 틀 4" descr="스크린샷, 지도이(가) 표시된 사진&#10;&#10;자동 생성된 설명">
            <a:extLst>
              <a:ext uri="{FF2B5EF4-FFF2-40B4-BE49-F238E27FC236}">
                <a16:creationId xmlns:a16="http://schemas.microsoft.com/office/drawing/2014/main" id="{4C0DD6B3-598B-4C9D-9DAB-77458CE0B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33" y="1646238"/>
            <a:ext cx="3592383" cy="4351338"/>
          </a:xfr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05D06B5-1A8F-4EC7-8644-F44CCEB9C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948828"/>
              </p:ext>
            </p:extLst>
          </p:nvPr>
        </p:nvGraphicFramePr>
        <p:xfrm>
          <a:off x="4741717" y="1646238"/>
          <a:ext cx="6661650" cy="4343142"/>
        </p:xfrm>
        <a:graphic>
          <a:graphicData uri="http://schemas.openxmlformats.org/drawingml/2006/table">
            <a:tbl>
              <a:tblPr/>
              <a:tblGrid>
                <a:gridCol w="1110275">
                  <a:extLst>
                    <a:ext uri="{9D8B030D-6E8A-4147-A177-3AD203B41FA5}">
                      <a16:colId xmlns:a16="http://schemas.microsoft.com/office/drawing/2014/main" val="3459012307"/>
                    </a:ext>
                  </a:extLst>
                </a:gridCol>
                <a:gridCol w="1110275">
                  <a:extLst>
                    <a:ext uri="{9D8B030D-6E8A-4147-A177-3AD203B41FA5}">
                      <a16:colId xmlns:a16="http://schemas.microsoft.com/office/drawing/2014/main" val="1616538770"/>
                    </a:ext>
                  </a:extLst>
                </a:gridCol>
                <a:gridCol w="1110275">
                  <a:extLst>
                    <a:ext uri="{9D8B030D-6E8A-4147-A177-3AD203B41FA5}">
                      <a16:colId xmlns:a16="http://schemas.microsoft.com/office/drawing/2014/main" val="3617312605"/>
                    </a:ext>
                  </a:extLst>
                </a:gridCol>
                <a:gridCol w="1110275">
                  <a:extLst>
                    <a:ext uri="{9D8B030D-6E8A-4147-A177-3AD203B41FA5}">
                      <a16:colId xmlns:a16="http://schemas.microsoft.com/office/drawing/2014/main" val="4029060878"/>
                    </a:ext>
                  </a:extLst>
                </a:gridCol>
                <a:gridCol w="1110275">
                  <a:extLst>
                    <a:ext uri="{9D8B030D-6E8A-4147-A177-3AD203B41FA5}">
                      <a16:colId xmlns:a16="http://schemas.microsoft.com/office/drawing/2014/main" val="2707566987"/>
                    </a:ext>
                  </a:extLst>
                </a:gridCol>
                <a:gridCol w="1110275">
                  <a:extLst>
                    <a:ext uri="{9D8B030D-6E8A-4147-A177-3AD203B41FA5}">
                      <a16:colId xmlns:a16="http://schemas.microsoft.com/office/drawing/2014/main" val="4073628958"/>
                    </a:ext>
                  </a:extLst>
                </a:gridCol>
              </a:tblGrid>
              <a:tr h="43513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제주에서 전출자 이동지역 </a:t>
                      </a:r>
                      <a:endParaRPr lang="en-US" altLang="ko-KR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823192"/>
                  </a:ext>
                </a:extLst>
              </a:tr>
              <a:tr h="4269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전출지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전입지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58356"/>
                  </a:ext>
                </a:extLst>
              </a:tr>
              <a:tr h="435134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제주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서울특별시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413943"/>
                  </a:ext>
                </a:extLst>
              </a:tr>
              <a:tr h="43513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부산광역시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268241"/>
                  </a:ext>
                </a:extLst>
              </a:tr>
              <a:tr h="43513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대구광역시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881764"/>
                  </a:ext>
                </a:extLst>
              </a:tr>
              <a:tr h="43513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인천광역시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1738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145227"/>
                  </a:ext>
                </a:extLst>
              </a:tr>
              <a:tr h="43513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광주광역시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950900"/>
                  </a:ext>
                </a:extLst>
              </a:tr>
              <a:tr h="43513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대전광역시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58298"/>
                  </a:ext>
                </a:extLst>
              </a:tr>
              <a:tr h="43513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울산광역시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21070"/>
                  </a:ext>
                </a:extLst>
              </a:tr>
              <a:tr h="43513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세종특별자치시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08813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9A03C78D-468B-4B22-86F1-B132C6525CD8}"/>
              </a:ext>
            </a:extLst>
          </p:cNvPr>
          <p:cNvSpPr/>
          <p:nvPr/>
        </p:nvSpPr>
        <p:spPr>
          <a:xfrm>
            <a:off x="5905850" y="2593020"/>
            <a:ext cx="5398383" cy="259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26D1C2-AA1C-47DC-9670-26C0634A4098}"/>
              </a:ext>
            </a:extLst>
          </p:cNvPr>
          <p:cNvSpPr/>
          <p:nvPr/>
        </p:nvSpPr>
        <p:spPr>
          <a:xfrm>
            <a:off x="5905850" y="3015966"/>
            <a:ext cx="5398383" cy="259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0B96A4-F2A7-4410-8FE5-9E5CAA36CFCF}"/>
              </a:ext>
            </a:extLst>
          </p:cNvPr>
          <p:cNvSpPr/>
          <p:nvPr/>
        </p:nvSpPr>
        <p:spPr>
          <a:xfrm>
            <a:off x="5929483" y="3901805"/>
            <a:ext cx="5398383" cy="259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04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6E073-2278-4398-8A04-B58DEC7E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현황 분석</a:t>
            </a:r>
            <a:r>
              <a:rPr lang="en-US" altLang="ko-KR" dirty="0"/>
              <a:t>: </a:t>
            </a:r>
            <a:r>
              <a:rPr lang="ko-KR" altLang="en-US" dirty="0"/>
              <a:t>제주청년 이주 이유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C73D4835-352C-4266-B56A-486F70BF0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24" y="1714475"/>
            <a:ext cx="5778944" cy="4891087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E857B9E-8D3D-4A96-8169-47BBEED60319}"/>
              </a:ext>
            </a:extLst>
          </p:cNvPr>
          <p:cNvSpPr/>
          <p:nvPr/>
        </p:nvSpPr>
        <p:spPr>
          <a:xfrm>
            <a:off x="1004835" y="4481564"/>
            <a:ext cx="4541855" cy="7134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CA3747-9516-41F9-B944-1ACE7AF84DAF}"/>
              </a:ext>
            </a:extLst>
          </p:cNvPr>
          <p:cNvSpPr/>
          <p:nvPr/>
        </p:nvSpPr>
        <p:spPr>
          <a:xfrm>
            <a:off x="1004834" y="3686899"/>
            <a:ext cx="4541855" cy="47312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2AA19E34-EB8E-43EB-807B-FFF461C48231}"/>
              </a:ext>
            </a:extLst>
          </p:cNvPr>
          <p:cNvSpPr/>
          <p:nvPr/>
        </p:nvSpPr>
        <p:spPr>
          <a:xfrm rot="15638048">
            <a:off x="6487887" y="1287664"/>
            <a:ext cx="1420170" cy="4012095"/>
          </a:xfrm>
          <a:prstGeom prst="arc">
            <a:avLst>
              <a:gd name="adj1" fmla="val 16200000"/>
              <a:gd name="adj2" fmla="val 1046643"/>
            </a:avLst>
          </a:prstGeom>
          <a:ln w="57150">
            <a:solidFill>
              <a:srgbClr val="0070C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01B4516-A97E-4642-9E8F-8900F27EEFA6}"/>
              </a:ext>
            </a:extLst>
          </p:cNvPr>
          <p:cNvCxnSpPr/>
          <p:nvPr/>
        </p:nvCxnSpPr>
        <p:spPr>
          <a:xfrm>
            <a:off x="5627077" y="4838280"/>
            <a:ext cx="2431701" cy="0"/>
          </a:xfrm>
          <a:prstGeom prst="straightConnector1">
            <a:avLst/>
          </a:prstGeom>
          <a:ln w="73025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66CF9D4-D457-449D-9B72-E6B29D9D4455}"/>
              </a:ext>
            </a:extLst>
          </p:cNvPr>
          <p:cNvSpPr txBox="1"/>
          <p:nvPr/>
        </p:nvSpPr>
        <p:spPr>
          <a:xfrm>
            <a:off x="4409860" y="448156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16.8%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232F8-78ED-48FC-B52A-09CEE57FD5E7}"/>
              </a:ext>
            </a:extLst>
          </p:cNvPr>
          <p:cNvSpPr txBox="1"/>
          <p:nvPr/>
        </p:nvSpPr>
        <p:spPr>
          <a:xfrm>
            <a:off x="4672484" y="48130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21.9%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1E6B67-122C-40F7-B9BC-D4E99779AADB}"/>
              </a:ext>
            </a:extLst>
          </p:cNvPr>
          <p:cNvSpPr txBox="1"/>
          <p:nvPr/>
        </p:nvSpPr>
        <p:spPr>
          <a:xfrm>
            <a:off x="8371309" y="4407393"/>
            <a:ext cx="30377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solidFill>
                  <a:srgbClr val="FF0000"/>
                </a:solidFill>
              </a:rPr>
              <a:t>38.7%</a:t>
            </a:r>
            <a:endParaRPr lang="ko-KR" altLang="en-US" sz="50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5405C5-E36B-4E09-87BD-556054A741FB}"/>
              </a:ext>
            </a:extLst>
          </p:cNvPr>
          <p:cNvSpPr txBox="1"/>
          <p:nvPr/>
        </p:nvSpPr>
        <p:spPr>
          <a:xfrm>
            <a:off x="7306812" y="2214407"/>
            <a:ext cx="24411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accent1"/>
                </a:solidFill>
              </a:rPr>
              <a:t>21.8%</a:t>
            </a:r>
            <a:endParaRPr lang="ko-KR" altLang="en-US" sz="3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16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07B19-C1D6-4BF6-B5AA-97659B02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제주 청년 </a:t>
            </a:r>
            <a:r>
              <a:rPr lang="ko-KR" altLang="en-US" dirty="0" err="1"/>
              <a:t>취업시</a:t>
            </a:r>
            <a:r>
              <a:rPr lang="ko-KR" altLang="en-US" dirty="0"/>
              <a:t> 고려사항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67ABC8F-0AC7-4E6D-8A22-90A6837A37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5" y="1690688"/>
            <a:ext cx="5348679" cy="4351337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2E3825-1DEB-494F-AEC5-363313853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411" y="1825625"/>
            <a:ext cx="5348678" cy="435133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sz="3600" dirty="0"/>
              <a:t>1.</a:t>
            </a:r>
            <a:r>
              <a:rPr lang="ko-KR" altLang="en-US" sz="3600" dirty="0"/>
              <a:t>적성</a:t>
            </a:r>
            <a:r>
              <a:rPr lang="en-US" altLang="ko-KR" sz="3600" dirty="0"/>
              <a:t>. </a:t>
            </a:r>
            <a:r>
              <a:rPr lang="ko-KR" altLang="en-US" sz="3600" dirty="0"/>
              <a:t>흥미 </a:t>
            </a:r>
            <a:r>
              <a:rPr lang="en-US" altLang="ko-KR" sz="3600" dirty="0"/>
              <a:t>64.3%</a:t>
            </a:r>
          </a:p>
          <a:p>
            <a:endParaRPr lang="en-US" altLang="ko-KR" sz="3600" dirty="0"/>
          </a:p>
          <a:p>
            <a:r>
              <a:rPr lang="en-US" altLang="ko-KR" sz="3600" dirty="0"/>
              <a:t>2.</a:t>
            </a:r>
            <a:r>
              <a:rPr lang="ko-KR" altLang="en-US" sz="3600" dirty="0"/>
              <a:t>임금 </a:t>
            </a:r>
            <a:r>
              <a:rPr lang="en-US" altLang="ko-KR" sz="3600" dirty="0"/>
              <a:t>40.3%</a:t>
            </a:r>
          </a:p>
          <a:p>
            <a:endParaRPr lang="en-US" altLang="ko-KR" sz="3600" dirty="0"/>
          </a:p>
          <a:p>
            <a:r>
              <a:rPr lang="en-US" altLang="ko-KR" sz="3600" dirty="0"/>
              <a:t>3.</a:t>
            </a:r>
            <a:r>
              <a:rPr lang="ko-KR" altLang="en-US" sz="3600" dirty="0"/>
              <a:t>고용 안정성 </a:t>
            </a:r>
            <a:r>
              <a:rPr lang="en-US" altLang="ko-KR" sz="3600" dirty="0"/>
              <a:t>31.7</a:t>
            </a:r>
            <a:r>
              <a:rPr lang="ko-KR" altLang="en-US" sz="3600" dirty="0"/>
              <a:t> </a:t>
            </a:r>
            <a:r>
              <a:rPr lang="en-US" altLang="ko-KR" sz="3600" dirty="0"/>
              <a:t>%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02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3C827-1107-447A-97EC-3471F235F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1.</a:t>
            </a:r>
            <a:r>
              <a:rPr lang="ko-KR" altLang="en-US" sz="4000" dirty="0"/>
              <a:t>적성</a:t>
            </a:r>
            <a:r>
              <a:rPr lang="en-US" altLang="ko-KR" sz="4000" dirty="0"/>
              <a:t>,</a:t>
            </a:r>
            <a:r>
              <a:rPr lang="ko-KR" altLang="en-US" sz="4000" dirty="0"/>
              <a:t>흥미</a:t>
            </a:r>
            <a:br>
              <a:rPr lang="en-US" altLang="ko-KR" sz="4000" dirty="0"/>
            </a:br>
            <a:r>
              <a:rPr lang="en-US" altLang="ko-KR" sz="4000" dirty="0"/>
              <a:t>:</a:t>
            </a:r>
            <a:r>
              <a:rPr lang="ko-KR" altLang="en-US" sz="4000" dirty="0"/>
              <a:t>제주청년 취업 희망 직종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9F51FAE-169E-426E-9D36-89B950339C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96" y="1615187"/>
            <a:ext cx="5181600" cy="4486275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26B341-A4EC-4EA1-85A1-2B95EA71E4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z="3600" dirty="0"/>
              <a:t>1.</a:t>
            </a:r>
            <a:r>
              <a:rPr lang="ko-KR" altLang="en-US" sz="3600" dirty="0"/>
              <a:t>사무직 </a:t>
            </a:r>
            <a:r>
              <a:rPr lang="en-US" altLang="ko-KR" sz="3600" dirty="0"/>
              <a:t>39.9</a:t>
            </a:r>
            <a:r>
              <a:rPr lang="ko-KR" altLang="en-US" sz="3600" dirty="0"/>
              <a:t> </a:t>
            </a:r>
            <a:r>
              <a:rPr lang="en-US" altLang="ko-KR" sz="3600" dirty="0"/>
              <a:t>%</a:t>
            </a:r>
          </a:p>
          <a:p>
            <a:endParaRPr lang="en-US" altLang="ko-KR" sz="3600" dirty="0"/>
          </a:p>
          <a:p>
            <a:r>
              <a:rPr lang="en-US" altLang="ko-KR" sz="3600" dirty="0"/>
              <a:t>2.</a:t>
            </a:r>
            <a:r>
              <a:rPr lang="ko-KR" altLang="en-US" sz="3600" dirty="0"/>
              <a:t>전문직 </a:t>
            </a:r>
            <a:r>
              <a:rPr lang="en-US" altLang="ko-KR" sz="3600" dirty="0"/>
              <a:t>35.4</a:t>
            </a:r>
            <a:r>
              <a:rPr lang="ko-KR" altLang="en-US" sz="3600" dirty="0"/>
              <a:t> </a:t>
            </a:r>
            <a:r>
              <a:rPr lang="en-US" altLang="ko-KR" sz="3600" dirty="0"/>
              <a:t>%</a:t>
            </a:r>
          </a:p>
          <a:p>
            <a:endParaRPr lang="en-US" altLang="ko-KR" sz="3600" dirty="0"/>
          </a:p>
          <a:p>
            <a:r>
              <a:rPr lang="en-US" altLang="ko-KR" sz="3600" dirty="0"/>
              <a:t>3.</a:t>
            </a:r>
            <a:r>
              <a:rPr lang="ko-KR" altLang="en-US" sz="3600" dirty="0"/>
              <a:t>서비스직 </a:t>
            </a:r>
            <a:r>
              <a:rPr lang="en-US" altLang="ko-KR" sz="3600" dirty="0"/>
              <a:t>9.8</a:t>
            </a:r>
            <a:r>
              <a:rPr lang="ko-KR" altLang="en-US" sz="3600" dirty="0"/>
              <a:t> </a:t>
            </a:r>
            <a:r>
              <a:rPr lang="en-US" altLang="ko-KR" sz="3600" dirty="0"/>
              <a:t>%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53579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59C3C-5D6B-4864-A2B5-07AF7F81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적성</a:t>
            </a:r>
            <a:r>
              <a:rPr lang="en-US" altLang="ko-KR" dirty="0"/>
              <a:t>,</a:t>
            </a:r>
            <a:r>
              <a:rPr lang="ko-KR" altLang="en-US" dirty="0"/>
              <a:t>흥미</a:t>
            </a:r>
            <a:br>
              <a:rPr lang="en-US" altLang="ko-KR" dirty="0"/>
            </a:br>
            <a:r>
              <a:rPr lang="en-US" altLang="ko-KR" dirty="0"/>
              <a:t>:</a:t>
            </a:r>
            <a:r>
              <a:rPr lang="ko-KR" altLang="en-US" dirty="0"/>
              <a:t>직종 별 취업자수 비교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AA445F6-AE2E-4AF6-ADAA-BE44DBF8A6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059" y="1690688"/>
            <a:ext cx="3819444" cy="4351338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0AFF519-46DB-4BC3-8102-E28BD89795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64" y="1690688"/>
            <a:ext cx="3819444" cy="4351338"/>
          </a:xfrm>
        </p:spPr>
      </p:pic>
    </p:spTree>
    <p:extLst>
      <p:ext uri="{BB962C8B-B14F-4D97-AF65-F5344CB8AC3E}">
        <p14:creationId xmlns:p14="http://schemas.microsoft.com/office/powerpoint/2010/main" val="400232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59C3C-5D6B-4864-A2B5-07AF7F81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적성</a:t>
            </a:r>
            <a:r>
              <a:rPr lang="en-US" altLang="ko-KR" dirty="0"/>
              <a:t>,</a:t>
            </a:r>
            <a:r>
              <a:rPr lang="ko-KR" altLang="en-US" dirty="0"/>
              <a:t>흥미</a:t>
            </a:r>
            <a:br>
              <a:rPr lang="en-US" altLang="ko-KR" dirty="0"/>
            </a:br>
            <a:r>
              <a:rPr lang="en-US" altLang="ko-KR" dirty="0"/>
              <a:t>:</a:t>
            </a:r>
            <a:r>
              <a:rPr lang="ko-KR" altLang="en-US" dirty="0"/>
              <a:t>직종 별 취업자수 비교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6ED82304-CC9A-4D12-8D96-9A8ABAA0F8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43" y="1690688"/>
            <a:ext cx="3819444" cy="4351338"/>
          </a:xfrm>
        </p:spPr>
      </p:pic>
      <p:pic>
        <p:nvPicPr>
          <p:cNvPr id="6" name="내용 개체 틀 7">
            <a:extLst>
              <a:ext uri="{FF2B5EF4-FFF2-40B4-BE49-F238E27FC236}">
                <a16:creationId xmlns:a16="http://schemas.microsoft.com/office/drawing/2014/main" id="{E78308EF-569E-4F75-874E-4689AF26E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231" y="1690688"/>
            <a:ext cx="38194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0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892</Words>
  <Application>Microsoft Office PowerPoint</Application>
  <PresentationFormat>와이드스크린</PresentationFormat>
  <Paragraphs>301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‘청년 제주에 살고 싶다.’</vt:lpstr>
      <vt:lpstr>목차</vt:lpstr>
      <vt:lpstr>분석배경: 제주 청년이 제주를 떠나고 있다. </vt:lpstr>
      <vt:lpstr>제주에서 전출자 이동지역</vt:lpstr>
      <vt:lpstr>현황 분석: 제주청년 이주 이유</vt:lpstr>
      <vt:lpstr>제주 청년 취업시 고려사항 </vt:lpstr>
      <vt:lpstr>1.적성,흥미 :제주청년 취업 희망 직종</vt:lpstr>
      <vt:lpstr>1.적성,흥미 :직종 별 취업자수 비교</vt:lpstr>
      <vt:lpstr>1.적성,흥미 :직종 별 취업자수 비교</vt:lpstr>
      <vt:lpstr>1.적성,흥미 :직종 별 취업자수 비교</vt:lpstr>
      <vt:lpstr>2.임금 :제주 청년 희망 임금</vt:lpstr>
      <vt:lpstr>2.임금 :지역별 월평균 임금 비교 </vt:lpstr>
      <vt:lpstr>3.고용 안정성 :광역 시도별 비정규직 근로자 비율</vt:lpstr>
      <vt:lpstr>현황 분석: 제주청년 이주 이유</vt:lpstr>
      <vt:lpstr>타지역과 제주의 교육 인프라 현황</vt:lpstr>
      <vt:lpstr>제주 청년 이주 이유 분석 결과</vt:lpstr>
      <vt:lpstr>제주 청년 희망 근무 지역</vt:lpstr>
      <vt:lpstr>제안 사항 </vt:lpstr>
      <vt:lpstr>1. 분석배경: 제주 유입 인구 중 청년이 가장 많다</vt:lpstr>
      <vt:lpstr>2. 현황 분석 </vt:lpstr>
      <vt:lpstr>3. 제주도 산업 구조 분석</vt:lpstr>
      <vt:lpstr>4. 전국 창업자 업종 선호도</vt:lpstr>
      <vt:lpstr>5-1. 제주도 창업 인식 개선도</vt:lpstr>
      <vt:lpstr>5-2. 제주도 창업 기회도 </vt:lpstr>
      <vt:lpstr>6-1. 제주 창업 지원 기관 현황</vt:lpstr>
      <vt:lpstr>6-2. 청년 1인당 창업보육센터 현황</vt:lpstr>
      <vt:lpstr>7-1.창업자 애로 사항(수도권, 충청권)</vt:lpstr>
      <vt:lpstr>7-1. 창업자 애로사항(호남권, 영남권)</vt:lpstr>
      <vt:lpstr>7-2. 창업 사업장 위치 </vt:lpstr>
      <vt:lpstr>7-3. 전국 상업지역 지가 변동률</vt:lpstr>
      <vt:lpstr>7-3. 전국 주거지역 지가 변동률</vt:lpstr>
      <vt:lpstr>7-4. 창업자 애로사항(강원, 제주권)</vt:lpstr>
      <vt:lpstr>참고문헌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‘청년 제주에 살고 싶다.’</dc:title>
  <dc:creator>jinwook cha</dc:creator>
  <cp:lastModifiedBy>jinwook cha</cp:lastModifiedBy>
  <cp:revision>41</cp:revision>
  <dcterms:created xsi:type="dcterms:W3CDTF">2019-12-12T17:59:52Z</dcterms:created>
  <dcterms:modified xsi:type="dcterms:W3CDTF">2019-12-13T04:49:26Z</dcterms:modified>
</cp:coreProperties>
</file>