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64" r:id="rId4"/>
    <p:sldId id="268" r:id="rId5"/>
    <p:sldId id="272" r:id="rId6"/>
    <p:sldId id="269" r:id="rId7"/>
    <p:sldId id="265" r:id="rId8"/>
    <p:sldId id="270" r:id="rId9"/>
    <p:sldId id="274" r:id="rId10"/>
    <p:sldId id="267" r:id="rId11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a로케트" panose="02020600000000000000" pitchFamily="18" charset="-127"/>
      <p:regular r:id="rId13"/>
    </p:embeddedFont>
    <p:embeddedFont>
      <p:font typeface="a타이틀고딕3" panose="02020600000000000000" pitchFamily="18" charset="-127"/>
      <p:regular r:id="rId14"/>
    </p:embeddedFont>
    <p:embeddedFont>
      <p:font typeface="Bahnschrift Condensed" panose="020B0502040204020203" pitchFamily="34" charset="0"/>
      <p:regular r:id="rId15"/>
      <p:bold r:id="rId16"/>
    </p:embeddedFont>
    <p:embeddedFont>
      <p:font typeface="HY헤드라인M" panose="02030600000101010101" pitchFamily="18" charset="-127"/>
      <p:regular r:id="rId17"/>
    </p:embeddedFont>
    <p:embeddedFont>
      <p:font typeface="Impact" panose="020B0806030902050204" pitchFamily="34" charset="0"/>
      <p:regular r:id="rId18"/>
    </p:embeddedFont>
    <p:embeddedFont>
      <p:font typeface="KoPub돋움체 Bold" panose="00000800000000000000" pitchFamily="2" charset="-127"/>
      <p:bold r:id="rId19"/>
    </p:embeddedFont>
    <p:embeddedFont>
      <p:font typeface="Leelawadee" panose="020B0502040204020203" pitchFamily="34" charset="-34"/>
      <p:regular r:id="rId20"/>
      <p:bold r:id="rId21"/>
    </p:embeddedFont>
    <p:embeddedFont>
      <p:font typeface="나눔손글씨 펜" panose="03040600000000000000" pitchFamily="66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FFFF"/>
    <a:srgbClr val="303030"/>
    <a:srgbClr val="2CB2A2"/>
    <a:srgbClr val="E75765"/>
    <a:srgbClr val="1C1F2C"/>
    <a:srgbClr val="D01E2F"/>
    <a:srgbClr val="2F3448"/>
    <a:srgbClr val="5B6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5726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0662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3283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448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220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181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107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706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076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7402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0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1cfuoFooi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E0EF76-A785-4C24-A950-FDA866239060}"/>
              </a:ext>
            </a:extLst>
          </p:cNvPr>
          <p:cNvSpPr/>
          <p:nvPr/>
        </p:nvSpPr>
        <p:spPr>
          <a:xfrm>
            <a:off x="4555739" y="1851641"/>
            <a:ext cx="3113649" cy="3228113"/>
          </a:xfrm>
          <a:prstGeom prst="rect">
            <a:avLst/>
          </a:prstGeom>
          <a:noFill/>
          <a:ln w="133350">
            <a:solidFill>
              <a:srgbClr val="E75765"/>
            </a:solidFill>
          </a:ln>
          <a:effectLst>
            <a:outerShdw blurRad="50800" dist="1143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8C45C-0E63-4CD0-8F83-E49ECCA939DF}"/>
              </a:ext>
            </a:extLst>
          </p:cNvPr>
          <p:cNvSpPr txBox="1"/>
          <p:nvPr/>
        </p:nvSpPr>
        <p:spPr>
          <a:xfrm>
            <a:off x="4778333" y="4234320"/>
            <a:ext cx="263886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a로케트" panose="02020600000000000000" pitchFamily="18" charset="-127"/>
              </a:rPr>
              <a:t>“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a로케트" panose="02020600000000000000" pitchFamily="18" charset="-127"/>
              </a:rPr>
              <a:t>조장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a로케트" panose="02020600000000000000" pitchFamily="18" charset="-127"/>
              </a:rPr>
              <a:t>: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a로케트" panose="02020600000000000000" pitchFamily="18" charset="-127"/>
              </a:rPr>
              <a:t>김 은 민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a로케트" panose="02020600000000000000" pitchFamily="18" charset="-127"/>
              </a:rPr>
              <a:t>”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조원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: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강승웅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김동현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  <a:ea typeface="나눔손글씨 펜" panose="03040600000000000000" pitchFamily="66" charset="-127"/>
              </a:rPr>
              <a:t>최서윤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4528104" y="2047988"/>
            <a:ext cx="56938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55740" y="3399389"/>
            <a:ext cx="30805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-Team Asterisk-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KoPub돋움체 Bold" panose="000008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F91DFD-EDDB-4237-BBD3-D466982C2ADF}"/>
              </a:ext>
            </a:extLst>
          </p:cNvPr>
          <p:cNvCxnSpPr>
            <a:cxnSpLocks/>
          </p:cNvCxnSpPr>
          <p:nvPr/>
        </p:nvCxnSpPr>
        <p:spPr>
          <a:xfrm flipH="1">
            <a:off x="723900" y="3488374"/>
            <a:ext cx="3629024" cy="198693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D26DE6-8AFF-4828-A9E0-6B113EDF94A7}"/>
              </a:ext>
            </a:extLst>
          </p:cNvPr>
          <p:cNvCxnSpPr>
            <a:cxnSpLocks/>
          </p:cNvCxnSpPr>
          <p:nvPr/>
        </p:nvCxnSpPr>
        <p:spPr>
          <a:xfrm flipH="1">
            <a:off x="2959775" y="4186639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0F9D8E-AF03-4496-8BDC-714C692E6BA1}"/>
              </a:ext>
            </a:extLst>
          </p:cNvPr>
          <p:cNvCxnSpPr>
            <a:cxnSpLocks/>
          </p:cNvCxnSpPr>
          <p:nvPr/>
        </p:nvCxnSpPr>
        <p:spPr>
          <a:xfrm flipH="1">
            <a:off x="3574845" y="1382693"/>
            <a:ext cx="778079" cy="4260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128774-33A1-4089-95D2-B6402E27EC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7787" y="2305878"/>
            <a:ext cx="1905171" cy="106374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B4242C1-8CB6-480C-AFD8-8E4D939BB8B4}"/>
              </a:ext>
            </a:extLst>
          </p:cNvPr>
          <p:cNvCxnSpPr>
            <a:cxnSpLocks/>
          </p:cNvCxnSpPr>
          <p:nvPr/>
        </p:nvCxnSpPr>
        <p:spPr>
          <a:xfrm flipH="1">
            <a:off x="2703975" y="446904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A98E04-0E6D-40C3-A1D3-022941B055C0}"/>
              </a:ext>
            </a:extLst>
          </p:cNvPr>
          <p:cNvCxnSpPr>
            <a:cxnSpLocks/>
          </p:cNvCxnSpPr>
          <p:nvPr/>
        </p:nvCxnSpPr>
        <p:spPr>
          <a:xfrm flipH="1">
            <a:off x="8361825" y="5021496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88871" y="2465110"/>
            <a:ext cx="308051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BIG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700" y="3380314"/>
            <a:ext cx="2844800" cy="3598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F8C2DEF-E4C4-4D25-901E-9BC60836E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4" y="1554871"/>
            <a:ext cx="5600512" cy="37482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959F00-6E4B-40D7-8B1D-82DA7045A2E0}"/>
              </a:ext>
            </a:extLst>
          </p:cNvPr>
          <p:cNvSpPr/>
          <p:nvPr/>
        </p:nvSpPr>
        <p:spPr>
          <a:xfrm>
            <a:off x="1879332" y="4252633"/>
            <a:ext cx="1841127" cy="2100991"/>
          </a:xfrm>
          <a:prstGeom prst="rect">
            <a:avLst/>
          </a:prstGeom>
          <a:noFill/>
          <a:ln w="95250">
            <a:solidFill>
              <a:schemeClr val="accent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457A9C-8828-45E5-8C43-8EA391CC31F4}"/>
              </a:ext>
            </a:extLst>
          </p:cNvPr>
          <p:cNvSpPr/>
          <p:nvPr/>
        </p:nvSpPr>
        <p:spPr>
          <a:xfrm>
            <a:off x="8674785" y="700012"/>
            <a:ext cx="2484627" cy="1270721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B1102-9107-4125-9BB3-C2089AA7330F}"/>
              </a:ext>
            </a:extLst>
          </p:cNvPr>
          <p:cNvSpPr/>
          <p:nvPr/>
        </p:nvSpPr>
        <p:spPr>
          <a:xfrm>
            <a:off x="-139960" y="-93307"/>
            <a:ext cx="1240971" cy="1415959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0D77CA-EF86-417A-B4F5-E2CF9AD34C42}"/>
              </a:ext>
            </a:extLst>
          </p:cNvPr>
          <p:cNvSpPr/>
          <p:nvPr/>
        </p:nvSpPr>
        <p:spPr>
          <a:xfrm>
            <a:off x="621576" y="615719"/>
            <a:ext cx="2120732" cy="1889372"/>
          </a:xfrm>
          <a:prstGeom prst="rect">
            <a:avLst/>
          </a:prstGeom>
          <a:noFill/>
          <a:ln w="95250">
            <a:solidFill>
              <a:srgbClr val="C00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84A515-F0BB-48C6-A18C-C384309AEF9D}"/>
              </a:ext>
            </a:extLst>
          </p:cNvPr>
          <p:cNvGrpSpPr/>
          <p:nvPr/>
        </p:nvGrpSpPr>
        <p:grpSpPr>
          <a:xfrm>
            <a:off x="4840837" y="5522627"/>
            <a:ext cx="3105337" cy="896214"/>
            <a:chOff x="4840837" y="5522627"/>
            <a:chExt cx="3105337" cy="896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375998-E84C-4241-A072-47F216157246}"/>
                </a:ext>
              </a:extLst>
            </p:cNvPr>
            <p:cNvSpPr txBox="1"/>
            <p:nvPr/>
          </p:nvSpPr>
          <p:spPr>
            <a:xfrm>
              <a:off x="4840837" y="5710955"/>
              <a:ext cx="31053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- The End -</a:t>
              </a:r>
              <a:endPara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2DB11B-C5DD-4480-A858-2718913CAE6F}"/>
                </a:ext>
              </a:extLst>
            </p:cNvPr>
            <p:cNvSpPr txBox="1"/>
            <p:nvPr/>
          </p:nvSpPr>
          <p:spPr>
            <a:xfrm>
              <a:off x="4980796" y="5522627"/>
              <a:ext cx="52770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HY강B" pitchFamily="18" charset="-127"/>
                  <a:cs typeface="Leelawadee" panose="020B0502040204020203" pitchFamily="34" charset="-34"/>
                </a:rPr>
                <a:t>*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D98933-C76C-451A-8D23-7649726B6786}"/>
              </a:ext>
            </a:extLst>
          </p:cNvPr>
          <p:cNvSpPr/>
          <p:nvPr/>
        </p:nvSpPr>
        <p:spPr>
          <a:xfrm>
            <a:off x="10263672" y="4534442"/>
            <a:ext cx="522516" cy="705651"/>
          </a:xfrm>
          <a:prstGeom prst="rect">
            <a:avLst/>
          </a:prstGeom>
          <a:noFill/>
          <a:ln w="53975">
            <a:solidFill>
              <a:srgbClr val="7030A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ED4BD-82F3-401A-91CB-A27CDB9712FC}"/>
              </a:ext>
            </a:extLst>
          </p:cNvPr>
          <p:cNvSpPr/>
          <p:nvPr/>
        </p:nvSpPr>
        <p:spPr>
          <a:xfrm>
            <a:off x="8937872" y="6046237"/>
            <a:ext cx="1232068" cy="988293"/>
          </a:xfrm>
          <a:prstGeom prst="rect">
            <a:avLst/>
          </a:prstGeom>
          <a:noFill/>
          <a:ln w="79375">
            <a:solidFill>
              <a:schemeClr val="accent6">
                <a:lumMod val="75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8618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E6E13A43-24EC-4373-9467-D819A3200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팀원소개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A5D4B7-802B-4C87-98E7-3A5B32CF9959}"/>
              </a:ext>
            </a:extLst>
          </p:cNvPr>
          <p:cNvSpPr txBox="1"/>
          <p:nvPr/>
        </p:nvSpPr>
        <p:spPr>
          <a:xfrm>
            <a:off x="10514138" y="6469336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C5729-0593-4647-986D-82D68BE51E7B}"/>
              </a:ext>
            </a:extLst>
          </p:cNvPr>
          <p:cNvSpPr txBox="1"/>
          <p:nvPr/>
        </p:nvSpPr>
        <p:spPr>
          <a:xfrm>
            <a:off x="11157080" y="6644119"/>
            <a:ext cx="10038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</p:spTree>
    <p:extLst>
      <p:ext uri="{BB962C8B-B14F-4D97-AF65-F5344CB8AC3E}">
        <p14:creationId xmlns:p14="http://schemas.microsoft.com/office/powerpoint/2010/main" val="10330551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6662D6-F0DC-4F7F-B9B5-EA10A077C3DF}"/>
              </a:ext>
            </a:extLst>
          </p:cNvPr>
          <p:cNvCxnSpPr>
            <a:cxnSpLocks/>
          </p:cNvCxnSpPr>
          <p:nvPr/>
        </p:nvCxnSpPr>
        <p:spPr>
          <a:xfrm flipH="1">
            <a:off x="6868916" y="780162"/>
            <a:ext cx="8959" cy="535681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6A582C-0230-48F8-84AE-0A309AAD4C74}"/>
              </a:ext>
            </a:extLst>
          </p:cNvPr>
          <p:cNvSpPr txBox="1"/>
          <p:nvPr/>
        </p:nvSpPr>
        <p:spPr>
          <a:xfrm>
            <a:off x="7017824" y="1778576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7069753" y="282907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01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문제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66FE8-E2E8-42FB-9F89-B3F8FCC38014}"/>
              </a:ext>
            </a:extLst>
          </p:cNvPr>
          <p:cNvSpPr txBox="1"/>
          <p:nvPr/>
        </p:nvSpPr>
        <p:spPr>
          <a:xfrm>
            <a:off x="7069753" y="3924383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03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사용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06477-2F55-4175-91C0-F22541F2882E}"/>
              </a:ext>
            </a:extLst>
          </p:cNvPr>
          <p:cNvSpPr txBox="1"/>
          <p:nvPr/>
        </p:nvSpPr>
        <p:spPr>
          <a:xfrm>
            <a:off x="7069753" y="4472040"/>
            <a:ext cx="1654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04 / Modeling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F489A3-4C57-449D-9EC6-8ABD5DC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1"/>
          <a:stretch/>
        </p:blipFill>
        <p:spPr>
          <a:xfrm>
            <a:off x="-1" y="813483"/>
            <a:ext cx="6663031" cy="52976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13E9E7-4417-41AF-983A-1E7A88077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4"/>
          <a:stretch/>
        </p:blipFill>
        <p:spPr>
          <a:xfrm>
            <a:off x="10053189" y="839298"/>
            <a:ext cx="1421317" cy="52976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B6B377-D01B-4025-AB50-E5637B01D73B}"/>
              </a:ext>
            </a:extLst>
          </p:cNvPr>
          <p:cNvSpPr/>
          <p:nvPr/>
        </p:nvSpPr>
        <p:spPr>
          <a:xfrm>
            <a:off x="2656541" y="2220840"/>
            <a:ext cx="1841127" cy="2100991"/>
          </a:xfrm>
          <a:prstGeom prst="rect">
            <a:avLst/>
          </a:prstGeom>
          <a:noFill/>
          <a:ln w="95250">
            <a:solidFill>
              <a:schemeClr val="bg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05818-4AC2-466C-98CE-790C0C3D71F9}"/>
              </a:ext>
            </a:extLst>
          </p:cNvPr>
          <p:cNvSpPr txBox="1"/>
          <p:nvPr/>
        </p:nvSpPr>
        <p:spPr>
          <a:xfrm>
            <a:off x="7069753" y="3376727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02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프로젝트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C373B-7A4C-4AF7-9E22-CAD2DEB4A842}"/>
              </a:ext>
            </a:extLst>
          </p:cNvPr>
          <p:cNvSpPr txBox="1"/>
          <p:nvPr/>
        </p:nvSpPr>
        <p:spPr>
          <a:xfrm>
            <a:off x="6768396" y="1532355"/>
            <a:ext cx="4988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11473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온라인 미디어 6" title="82년생 김지영 (Kim Ji Young: Born 1982, 2019) 메인 예고편">
            <a:hlinkClick r:id="" action="ppaction://media"/>
            <a:extLst>
              <a:ext uri="{FF2B5EF4-FFF2-40B4-BE49-F238E27FC236}">
                <a16:creationId xmlns:a16="http://schemas.microsoft.com/office/drawing/2014/main" id="{CCAE0D19-FFD6-44F2-9800-73D3D3546C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743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07" y="92310"/>
            <a:ext cx="30619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문제정의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A010C-C7DD-42CE-B93C-7FC043000417}"/>
              </a:ext>
            </a:extLst>
          </p:cNvPr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14D94-0D2E-4E6B-9368-F73E811438B8}"/>
              </a:ext>
            </a:extLst>
          </p:cNvPr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5B3F8-0F34-4120-87FB-FAE68145A8B6}"/>
              </a:ext>
            </a:extLst>
          </p:cNvPr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12211E-10E4-4830-B936-A6481EA2985F}"/>
              </a:ext>
            </a:extLst>
          </p:cNvPr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150FD-6C39-45FC-9EB0-8F02E066B152}"/>
              </a:ext>
            </a:extLst>
          </p:cNvPr>
          <p:cNvSpPr txBox="1"/>
          <p:nvPr/>
        </p:nvSpPr>
        <p:spPr>
          <a:xfrm>
            <a:off x="100892" y="3302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ED4C5-6D2D-44D7-BCAD-AE272FC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0297">
            <a:off x="6185214" y="1765299"/>
            <a:ext cx="4806170" cy="340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F67FAE-61DC-4F8A-9E4C-1193137F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98312">
            <a:off x="747223" y="1967988"/>
            <a:ext cx="6027258" cy="38464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DE5AB2D-85C6-4FDD-9E8C-2A2C89A4F7EC}"/>
              </a:ext>
            </a:extLst>
          </p:cNvPr>
          <p:cNvGrpSpPr/>
          <p:nvPr/>
        </p:nvGrpSpPr>
        <p:grpSpPr>
          <a:xfrm>
            <a:off x="4485939" y="1060324"/>
            <a:ext cx="2872124" cy="5067162"/>
            <a:chOff x="4000098" y="363627"/>
            <a:chExt cx="3168932" cy="5639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DABC47-D6DD-4125-B58A-265A6BC8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098" y="862772"/>
              <a:ext cx="3168932" cy="51404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DB5386-F752-4669-ABD5-65BC7BFCA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14000" y1="38710" x2="14000" y2="53226"/>
                          <a14:foregroundMark x1="21600" y1="45161" x2="23200" y2="50000"/>
                          <a14:foregroundMark x1="27600" y1="46774" x2="30800" y2="45161"/>
                          <a14:foregroundMark x1="38400" y1="50000" x2="43600" y2="43548"/>
                          <a14:foregroundMark x1="64800" y1="46774" x2="68400" y2="37097"/>
                          <a14:foregroundMark x1="71200" y1="50000" x2="76800" y2="46774"/>
                          <a14:foregroundMark x1="82800" y1="45161" x2="89600" y2="54839"/>
                          <a14:foregroundMark x1="59200" y1="67742" x2="59200" y2="677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4518" y="363627"/>
              <a:ext cx="1831535" cy="454221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F1D6D-F838-4670-BAB9-FD50987028CA}"/>
              </a:ext>
            </a:extLst>
          </p:cNvPr>
          <p:cNvSpPr/>
          <p:nvPr/>
        </p:nvSpPr>
        <p:spPr>
          <a:xfrm>
            <a:off x="0" y="737586"/>
            <a:ext cx="12192000" cy="518360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5F18A-D907-453C-B8AB-B9589CA33157}"/>
              </a:ext>
            </a:extLst>
          </p:cNvPr>
          <p:cNvSpPr txBox="1"/>
          <p:nvPr/>
        </p:nvSpPr>
        <p:spPr>
          <a:xfrm>
            <a:off x="3051314" y="2012602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효과없는</a:t>
            </a:r>
            <a:r>
              <a: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 출산정책</a:t>
            </a:r>
            <a:endParaRPr lang="en-US" altLang="ko-KR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73607-61C5-4316-9668-AD8EF6B0D7F7}"/>
              </a:ext>
            </a:extLst>
          </p:cNvPr>
          <p:cNvSpPr txBox="1"/>
          <p:nvPr/>
        </p:nvSpPr>
        <p:spPr>
          <a:xfrm>
            <a:off x="3203600" y="3527946"/>
            <a:ext cx="5702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사라진 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100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조 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             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어디로 갔나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66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er premium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2636" y="2834211"/>
            <a:ext cx="1180054" cy="1180054"/>
          </a:xfrm>
          <a:prstGeom prst="rect">
            <a:avLst/>
          </a:prstGeom>
          <a:noFill/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8C54B7F-D450-4E4D-9DBD-49263295DE15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4D23314-2087-4852-96A5-3F6D73903E59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381A3-7AEF-4E9D-9AB6-9101CCA7018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EDC1D97-5D74-4236-BAE7-92D495643D6B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6BCE0F8-8C4A-4F37-AF44-33C709737710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D56BF6E-277B-4C68-8FC6-2F667D7934CA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9202198-E32D-494A-BA9D-E3356A188A55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052758" y="968801"/>
            <a:ext cx="6086485" cy="1015663"/>
            <a:chOff x="3079711" y="968801"/>
            <a:chExt cx="6086485" cy="101566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457618" y="1077267"/>
              <a:ext cx="5276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Project Process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079711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[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8705814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]</a:t>
              </a:r>
            </a:p>
          </p:txBody>
        </p:sp>
      </p:grp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FB9CAF47-8C37-45F6-878E-D1F4838BC60D}"/>
              </a:ext>
            </a:extLst>
          </p:cNvPr>
          <p:cNvSpPr txBox="1">
            <a:spLocks/>
          </p:cNvSpPr>
          <p:nvPr/>
        </p:nvSpPr>
        <p:spPr>
          <a:xfrm>
            <a:off x="762001" y="4533901"/>
            <a:ext cx="2705100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rPr>
              <a:t> 데이터 수집 및 저장 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D4ED6E84-E97D-4861-9210-BFB7799E8F6C}"/>
              </a:ext>
            </a:extLst>
          </p:cNvPr>
          <p:cNvSpPr txBox="1">
            <a:spLocks/>
          </p:cNvSpPr>
          <p:nvPr/>
        </p:nvSpPr>
        <p:spPr>
          <a:xfrm>
            <a:off x="3401267" y="4510573"/>
            <a:ext cx="2513564" cy="81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데이터 가공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1AD16F91-6911-4E6F-84A5-D7BB11C2C5F3}"/>
              </a:ext>
            </a:extLst>
          </p:cNvPr>
          <p:cNvSpPr txBox="1">
            <a:spLocks/>
          </p:cNvSpPr>
          <p:nvPr/>
        </p:nvSpPr>
        <p:spPr>
          <a:xfrm>
            <a:off x="6204047" y="4535382"/>
            <a:ext cx="2618363" cy="85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머신러닝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활용 모델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다양한 변수 검토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최적화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5A07472-C2C5-481C-AC38-7C902674E97D}"/>
              </a:ext>
            </a:extLst>
          </p:cNvPr>
          <p:cNvSpPr txBox="1">
            <a:spLocks/>
          </p:cNvSpPr>
          <p:nvPr/>
        </p:nvSpPr>
        <p:spPr>
          <a:xfrm>
            <a:off x="9119117" y="4537009"/>
            <a:ext cx="2475983" cy="93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예측 모델 평가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8791399" y="29694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5857699" y="29821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3393899" y="29948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94" name="그림 93" descr="6288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70" y="2813905"/>
            <a:ext cx="1200360" cy="1200360"/>
          </a:xfrm>
          <a:prstGeom prst="rect">
            <a:avLst/>
          </a:prstGeom>
        </p:spPr>
      </p:pic>
      <p:sp>
        <p:nvSpPr>
          <p:cNvPr id="96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 txBox="1">
            <a:spLocks/>
          </p:cNvSpPr>
          <p:nvPr/>
        </p:nvSpPr>
        <p:spPr>
          <a:xfrm>
            <a:off x="3644899" y="884237"/>
            <a:ext cx="47508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j-cs"/>
              </a:rPr>
              <a:t>프로젝트 과정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8C1087-A463-4E91-B7ED-6F7957858858}"/>
              </a:ext>
            </a:extLst>
          </p:cNvPr>
          <p:cNvGrpSpPr/>
          <p:nvPr/>
        </p:nvGrpSpPr>
        <p:grpSpPr>
          <a:xfrm>
            <a:off x="1616710" y="2851617"/>
            <a:ext cx="1162648" cy="1162648"/>
            <a:chOff x="1592987" y="2745740"/>
            <a:chExt cx="1162648" cy="1162648"/>
          </a:xfrm>
        </p:grpSpPr>
        <p:sp>
          <p:nvSpPr>
            <p:cNvPr id="90" name="타원 89"/>
            <p:cNvSpPr/>
            <p:nvPr/>
          </p:nvSpPr>
          <p:spPr>
            <a:xfrm>
              <a:off x="1592987" y="274574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249CE75-AD0C-4ABF-A1F7-7B507088E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07" b="92576" l="9350" r="89431">
                          <a14:foregroundMark x1="73577" y1="17904" x2="71951" y2="20961"/>
                          <a14:foregroundMark x1="82114" y1="14410" x2="79675" y2="24454"/>
                          <a14:foregroundMark x1="64228" y1="19651" x2="64228" y2="25328"/>
                          <a14:foregroundMark x1="64228" y1="26201" x2="87398" y2="27074"/>
                          <a14:foregroundMark x1="72764" y1="34498" x2="71951" y2="47598"/>
                          <a14:foregroundMark x1="56504" y1="48472" x2="71951" y2="48472"/>
                          <a14:foregroundMark x1="64228" y1="61135" x2="83740" y2="69432"/>
                          <a14:foregroundMark x1="15041" y1="21834" x2="12602" y2="61572"/>
                          <a14:foregroundMark x1="12602" y1="61572" x2="16667" y2="78166"/>
                          <a14:foregroundMark x1="13415" y1="90830" x2="50407" y2="88210"/>
                          <a14:foregroundMark x1="50407" y1="88210" x2="87398" y2="89083"/>
                          <a14:foregroundMark x1="17886" y1="90830" x2="13415" y2="92576"/>
                          <a14:foregroundMark x1="13415" y1="69432" x2="15041" y2="29258"/>
                          <a14:foregroundMark x1="15041" y1="29258" x2="13415" y2="22707"/>
                        </a14:backgroundRemoval>
                      </a14:imgEffect>
                    </a14:imgLayer>
                  </a14:imgProps>
                </a:ext>
              </a:extLst>
            </a:blip>
            <a:srcRect b="11092"/>
            <a:stretch/>
          </p:blipFill>
          <p:spPr>
            <a:xfrm>
              <a:off x="1700510" y="2881237"/>
              <a:ext cx="998795" cy="82664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B6B62-6E18-4D3C-B481-EFEFE3F7F53D}"/>
              </a:ext>
            </a:extLst>
          </p:cNvPr>
          <p:cNvGrpSpPr/>
          <p:nvPr/>
        </p:nvGrpSpPr>
        <p:grpSpPr>
          <a:xfrm>
            <a:off x="9707320" y="2851617"/>
            <a:ext cx="1162648" cy="1162648"/>
            <a:chOff x="9853412" y="2931960"/>
            <a:chExt cx="1162648" cy="11626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F992A9-2D4E-4F01-ABA2-EE9604999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96" b="89796" l="5882" r="89706">
                          <a14:foregroundMark x1="7721" y1="13061" x2="5882" y2="59184"/>
                          <a14:foregroundMark x1="5882" y1="59184" x2="13235" y2="37551"/>
                          <a14:foregroundMark x1="9559" y1="66122" x2="13235" y2="702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99099" y="3115901"/>
              <a:ext cx="937336" cy="844291"/>
            </a:xfrm>
            <a:prstGeom prst="rect">
              <a:avLst/>
            </a:prstGeom>
          </p:spPr>
        </p:pic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BAAE176-97F0-4CEC-BD9E-38132F5D4CB8}"/>
                </a:ext>
              </a:extLst>
            </p:cNvPr>
            <p:cNvSpPr/>
            <p:nvPr/>
          </p:nvSpPr>
          <p:spPr>
            <a:xfrm>
              <a:off x="9853412" y="293196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65" y="443656"/>
            <a:ext cx="39763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고려할 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9702CE-347C-46C9-8D61-2051187F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5" b="96905" l="7667" r="91833">
                        <a14:foregroundMark x1="9667" y1="41429" x2="11167" y2="40714"/>
                        <a14:foregroundMark x1="42500" y1="24762" x2="51333" y2="19286"/>
                        <a14:foregroundMark x1="64333" y1="18690" x2="81667" y2="7619"/>
                        <a14:foregroundMark x1="66833" y1="6190" x2="81667" y2="4405"/>
                        <a14:foregroundMark x1="77833" y1="32619" x2="91500" y2="36667"/>
                        <a14:foregroundMark x1="33667" y1="41905" x2="48833" y2="38929"/>
                        <a14:foregroundMark x1="41833" y1="30119" x2="55167" y2="30595"/>
                        <a14:foregroundMark x1="68667" y1="25238" x2="78833" y2="24524"/>
                        <a14:foregroundMark x1="20667" y1="96905" x2="24833" y2="89048"/>
                        <a14:foregroundMark x1="45000" y1="70595" x2="51000" y2="59048"/>
                        <a14:foregroundMark x1="45000" y1="73095" x2="53833" y2="72619"/>
                        <a14:foregroundMark x1="57000" y1="58571" x2="66833" y2="49286"/>
                        <a14:foregroundMark x1="66833" y1="49286" x2="75667" y2="44643"/>
                        <a14:foregroundMark x1="47833" y1="52024" x2="52333" y2="51429"/>
                        <a14:foregroundMark x1="47000" y1="39881" x2="56333" y2="40714"/>
                        <a14:foregroundMark x1="80167" y1="41905" x2="90167" y2="41667"/>
                        <a14:foregroundMark x1="36500" y1="37619" x2="44000" y2="36071"/>
                        <a14:foregroundMark x1="8000" y1="62024" x2="7667" y2="54048"/>
                        <a14:foregroundMark x1="53833" y1="55000" x2="62667" y2="44167"/>
                        <a14:foregroundMark x1="62667" y1="44167" x2="67167" y2="41429"/>
                        <a14:foregroundMark x1="90167" y1="34881" x2="91833" y2="32619"/>
                        <a14:foregroundMark x1="69000" y1="24524" x2="77833" y2="24048"/>
                        <a14:foregroundMark x1="70500" y1="26310" x2="79000" y2="25595"/>
                        <a14:foregroundMark x1="42167" y1="29405" x2="50667" y2="29167"/>
                        <a14:foregroundMark x1="79333" y1="41429" x2="89167" y2="41190"/>
                        <a14:foregroundMark x1="80000" y1="42262" x2="89167" y2="42500"/>
                        <a14:foregroundMark x1="78833" y1="41667" x2="82000" y2="42262"/>
                        <a14:foregroundMark x1="46500" y1="51786" x2="51667" y2="50833"/>
                        <a14:foregroundMark x1="47167" y1="51310" x2="51333" y2="51071"/>
                        <a14:foregroundMark x1="45833" y1="71667" x2="52500" y2="71429"/>
                        <a14:foregroundMark x1="48500" y1="40000" x2="54500" y2="3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58" y="2272431"/>
            <a:ext cx="2953414" cy="413478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1724C2-DCF2-4371-80F3-191AC0E96C19}"/>
              </a:ext>
            </a:extLst>
          </p:cNvPr>
          <p:cNvSpPr txBox="1"/>
          <p:nvPr/>
        </p:nvSpPr>
        <p:spPr>
          <a:xfrm>
            <a:off x="475972" y="30804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8D035-3430-4D57-9C54-562872C53D38}"/>
              </a:ext>
            </a:extLst>
          </p:cNvPr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B7FA96-58AE-4BBA-B64F-03225F78BA52}"/>
              </a:ext>
            </a:extLst>
          </p:cNvPr>
          <p:cNvCxnSpPr>
            <a:cxnSpLocks/>
          </p:cNvCxnSpPr>
          <p:nvPr/>
        </p:nvCxnSpPr>
        <p:spPr>
          <a:xfrm>
            <a:off x="541707" y="6521808"/>
            <a:ext cx="109536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FE58EC-6A9E-4431-89FB-C8400E021240}"/>
              </a:ext>
            </a:extLst>
          </p:cNvPr>
          <p:cNvSpPr txBox="1"/>
          <p:nvPr/>
        </p:nvSpPr>
        <p:spPr>
          <a:xfrm>
            <a:off x="1566657" y="2272431"/>
            <a:ext cx="457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출산율 </a:t>
            </a:r>
            <a:r>
              <a:rPr lang="en-US" altLang="ko-KR" dirty="0"/>
              <a:t>,</a:t>
            </a:r>
            <a:r>
              <a:rPr lang="ko-KR" altLang="en-US" dirty="0"/>
              <a:t>소득수준</a:t>
            </a:r>
            <a:r>
              <a:rPr lang="en-US" altLang="ko-KR" dirty="0"/>
              <a:t>, </a:t>
            </a:r>
            <a:r>
              <a:rPr lang="ko-KR" altLang="en-US" dirty="0" err="1"/>
              <a:t>혼인율</a:t>
            </a:r>
            <a:r>
              <a:rPr lang="en-US" altLang="ko-KR" dirty="0"/>
              <a:t>, </a:t>
            </a:r>
            <a:r>
              <a:rPr lang="ko-KR" altLang="en-US" dirty="0"/>
              <a:t>반려동물</a:t>
            </a:r>
            <a:r>
              <a:rPr lang="en-US" altLang="ko-KR" dirty="0"/>
              <a:t>,</a:t>
            </a:r>
            <a:r>
              <a:rPr lang="ko-KR" altLang="en-US" dirty="0"/>
              <a:t>집값</a:t>
            </a:r>
            <a:r>
              <a:rPr lang="en-US" altLang="ko-KR" dirty="0"/>
              <a:t>, </a:t>
            </a:r>
            <a:r>
              <a:rPr lang="ko-KR" altLang="en-US" dirty="0"/>
              <a:t>낙태 등 관련 변수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12876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Modeling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7CEE9-3A17-4673-A198-A40B0FDB1B09}"/>
              </a:ext>
            </a:extLst>
          </p:cNvPr>
          <p:cNvGrpSpPr/>
          <p:nvPr/>
        </p:nvGrpSpPr>
        <p:grpSpPr>
          <a:xfrm>
            <a:off x="8249527" y="2312909"/>
            <a:ext cx="2659222" cy="1192437"/>
            <a:chOff x="8754488" y="2347873"/>
            <a:chExt cx="2659222" cy="1192437"/>
          </a:xfrm>
        </p:grpSpPr>
        <p:sp>
          <p:nvSpPr>
            <p:cNvPr id="34" name="모서리가 둥근 직사각형 86">
              <a:extLst>
                <a:ext uri="{FF2B5EF4-FFF2-40B4-BE49-F238E27FC236}">
                  <a16:creationId xmlns:a16="http://schemas.microsoft.com/office/drawing/2014/main" id="{A0D597BD-E591-49ED-8850-004D7FB34CFE}"/>
                </a:ext>
              </a:extLst>
            </p:cNvPr>
            <p:cNvSpPr/>
            <p:nvPr/>
          </p:nvSpPr>
          <p:spPr>
            <a:xfrm>
              <a:off x="8754488" y="2347873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36" name="내용 개체 틀 2">
              <a:extLst>
                <a:ext uri="{FF2B5EF4-FFF2-40B4-BE49-F238E27FC236}">
                  <a16:creationId xmlns:a16="http://schemas.microsoft.com/office/drawing/2014/main" id="{9EF50C9C-1D1E-4DB2-978F-0C704716A192}"/>
                </a:ext>
              </a:extLst>
            </p:cNvPr>
            <p:cNvSpPr txBox="1">
              <a:spLocks/>
            </p:cNvSpPr>
            <p:nvPr/>
          </p:nvSpPr>
          <p:spPr>
            <a:xfrm>
              <a:off x="8908046" y="2581445"/>
              <a:ext cx="2352106" cy="7794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Regression</a:t>
              </a:r>
            </a:p>
            <a:p>
              <a:pPr marL="0" indent="0">
                <a:buNone/>
              </a:pPr>
              <a:r>
                <a:rPr lang="ko-KR" altLang="en-US" sz="105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머신러닝</a:t>
              </a:r>
              <a:r>
                <a:rPr lang="ko-KR" altLang="en-US" sz="105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모델을 통해 출산율 예측</a:t>
              </a:r>
              <a:endParaRPr lang="en-US" altLang="ko-KR" sz="105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3C684D-EB5B-49DC-AB48-02A3E72E2757}"/>
              </a:ext>
            </a:extLst>
          </p:cNvPr>
          <p:cNvGrpSpPr/>
          <p:nvPr/>
        </p:nvGrpSpPr>
        <p:grpSpPr>
          <a:xfrm>
            <a:off x="1020924" y="2381441"/>
            <a:ext cx="2659222" cy="1192437"/>
            <a:chOff x="7854916" y="2355042"/>
            <a:chExt cx="2659222" cy="1192437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8BF16BFA-AAEE-410E-B874-0D91FC4B272E}"/>
                </a:ext>
              </a:extLst>
            </p:cNvPr>
            <p:cNvSpPr txBox="1">
              <a:spLocks/>
            </p:cNvSpPr>
            <p:nvPr/>
          </p:nvSpPr>
          <p:spPr>
            <a:xfrm>
              <a:off x="8054746" y="2561532"/>
              <a:ext cx="2358218" cy="8938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PCA </a:t>
              </a:r>
              <a:r>
                <a:rPr lang="ko-KR" altLang="en-US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와 </a:t>
              </a:r>
              <a:r>
                <a:rPr lang="en-US" altLang="ko-KR" sz="14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GridSearchCV</a:t>
              </a:r>
              <a:r>
                <a:rPr lang="ko-KR" altLang="en-US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를 통해 영향력이 큰 변수를 선택하고 차원축소 진행</a:t>
              </a:r>
              <a:endPara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  <a:p>
              <a:r>
                <a:rPr lang="ko-KR" altLang="en-US" sz="14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최적 모델 선택</a:t>
              </a:r>
              <a:endParaRPr lang="en-US" altLang="ko-KR" sz="1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37" name="모서리가 둥근 직사각형 86">
              <a:extLst>
                <a:ext uri="{FF2B5EF4-FFF2-40B4-BE49-F238E27FC236}">
                  <a16:creationId xmlns:a16="http://schemas.microsoft.com/office/drawing/2014/main" id="{4D29550E-71CF-41C8-98B1-39DF10CB815E}"/>
                </a:ext>
              </a:extLst>
            </p:cNvPr>
            <p:cNvSpPr/>
            <p:nvPr/>
          </p:nvSpPr>
          <p:spPr>
            <a:xfrm>
              <a:off x="7854916" y="2355042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D8C31C5-7287-426F-B9B7-89EADDF206D0}"/>
              </a:ext>
            </a:extLst>
          </p:cNvPr>
          <p:cNvSpPr txBox="1"/>
          <p:nvPr/>
        </p:nvSpPr>
        <p:spPr>
          <a:xfrm>
            <a:off x="215153" y="4807934"/>
            <a:ext cx="1085446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1270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출산율에 영향을 미치는 변수 및 예측 모델 도출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0007" dist="1270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A5D4B7-802B-4C87-98E7-3A5B32CF9959}"/>
              </a:ext>
            </a:extLst>
          </p:cNvPr>
          <p:cNvSpPr txBox="1"/>
          <p:nvPr/>
        </p:nvSpPr>
        <p:spPr>
          <a:xfrm>
            <a:off x="10514138" y="6469336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C5729-0593-4647-986D-82D68BE51E7B}"/>
              </a:ext>
            </a:extLst>
          </p:cNvPr>
          <p:cNvSpPr txBox="1"/>
          <p:nvPr/>
        </p:nvSpPr>
        <p:spPr>
          <a:xfrm>
            <a:off x="11157080" y="6644119"/>
            <a:ext cx="10038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9BF165-3840-4113-8ECF-40E6930C94BA}"/>
              </a:ext>
            </a:extLst>
          </p:cNvPr>
          <p:cNvGrpSpPr/>
          <p:nvPr/>
        </p:nvGrpSpPr>
        <p:grpSpPr>
          <a:xfrm>
            <a:off x="4472055" y="2347873"/>
            <a:ext cx="2659222" cy="1192437"/>
            <a:chOff x="5468208" y="3181866"/>
            <a:chExt cx="2659222" cy="1192437"/>
          </a:xfrm>
        </p:grpSpPr>
        <p:sp>
          <p:nvSpPr>
            <p:cNvPr id="25" name="모서리가 둥근 직사각형 86">
              <a:extLst>
                <a:ext uri="{FF2B5EF4-FFF2-40B4-BE49-F238E27FC236}">
                  <a16:creationId xmlns:a16="http://schemas.microsoft.com/office/drawing/2014/main" id="{3ECC68A8-AD15-41AB-927E-5E7F5357A52B}"/>
                </a:ext>
              </a:extLst>
            </p:cNvPr>
            <p:cNvSpPr/>
            <p:nvPr/>
          </p:nvSpPr>
          <p:spPr>
            <a:xfrm>
              <a:off x="5468208" y="3181866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9B53EF4F-9143-401E-8011-B89660EEFD40}"/>
                </a:ext>
              </a:extLst>
            </p:cNvPr>
            <p:cNvSpPr txBox="1">
              <a:spLocks/>
            </p:cNvSpPr>
            <p:nvPr/>
          </p:nvSpPr>
          <p:spPr>
            <a:xfrm>
              <a:off x="5640742" y="3594845"/>
              <a:ext cx="2352106" cy="7794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5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MDS - </a:t>
              </a:r>
              <a:r>
                <a:rPr lang="ko-KR" altLang="en-US" sz="105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앞서 추출한 변수들을 시각화를 통해  가시화 </a:t>
              </a:r>
              <a:endParaRPr lang="en-US" altLang="ko-KR" sz="105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336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31119" y="-213881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스케줄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A5D4B7-802B-4C87-98E7-3A5B32CF9959}"/>
              </a:ext>
            </a:extLst>
          </p:cNvPr>
          <p:cNvSpPr txBox="1"/>
          <p:nvPr/>
        </p:nvSpPr>
        <p:spPr>
          <a:xfrm>
            <a:off x="10514138" y="6469336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C5729-0593-4647-986D-82D68BE51E7B}"/>
              </a:ext>
            </a:extLst>
          </p:cNvPr>
          <p:cNvSpPr txBox="1"/>
          <p:nvPr/>
        </p:nvSpPr>
        <p:spPr>
          <a:xfrm>
            <a:off x="11157080" y="6644119"/>
            <a:ext cx="10038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954FE46C-D6B5-4BC4-819A-DFE459A60B83}"/>
              </a:ext>
            </a:extLst>
          </p:cNvPr>
          <p:cNvSpPr/>
          <p:nvPr/>
        </p:nvSpPr>
        <p:spPr>
          <a:xfrm>
            <a:off x="2013752" y="2361460"/>
            <a:ext cx="1802169" cy="7812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19D43C0-503E-45BA-A6ED-D5704CACA946}"/>
              </a:ext>
            </a:extLst>
          </p:cNvPr>
          <p:cNvSpPr/>
          <p:nvPr/>
        </p:nvSpPr>
        <p:spPr>
          <a:xfrm>
            <a:off x="3577701" y="2361460"/>
            <a:ext cx="1802169" cy="7812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3AD7E0D-00E6-45C3-B929-DCD8E91BA300}"/>
              </a:ext>
            </a:extLst>
          </p:cNvPr>
          <p:cNvSpPr/>
          <p:nvPr/>
        </p:nvSpPr>
        <p:spPr>
          <a:xfrm>
            <a:off x="5141650" y="2361460"/>
            <a:ext cx="1802169" cy="7812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723F1885-967E-4976-A22D-AE7B2797953F}"/>
              </a:ext>
            </a:extLst>
          </p:cNvPr>
          <p:cNvSpPr/>
          <p:nvPr/>
        </p:nvSpPr>
        <p:spPr>
          <a:xfrm>
            <a:off x="6705599" y="2361460"/>
            <a:ext cx="1802169" cy="7812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예측 모델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293543A0-2BBF-4A7A-85A6-3DBC53E0CDC1}"/>
              </a:ext>
            </a:extLst>
          </p:cNvPr>
          <p:cNvSpPr/>
          <p:nvPr/>
        </p:nvSpPr>
        <p:spPr>
          <a:xfrm>
            <a:off x="8269548" y="2361460"/>
            <a:ext cx="1802169" cy="7812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일차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예측 모델 평가</a:t>
            </a:r>
          </a:p>
        </p:txBody>
      </p:sp>
    </p:spTree>
    <p:extLst>
      <p:ext uri="{BB962C8B-B14F-4D97-AF65-F5344CB8AC3E}">
        <p14:creationId xmlns:p14="http://schemas.microsoft.com/office/powerpoint/2010/main" val="97687103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252</Words>
  <Application>Microsoft Office PowerPoint</Application>
  <PresentationFormat>와이드스크린</PresentationFormat>
  <Paragraphs>72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a로케트</vt:lpstr>
      <vt:lpstr>Impact</vt:lpstr>
      <vt:lpstr>KoPub돋움체 Bold</vt:lpstr>
      <vt:lpstr>Leelawadee</vt:lpstr>
      <vt:lpstr>Arial</vt:lpstr>
      <vt:lpstr>HY강B</vt:lpstr>
      <vt:lpstr>나눔손글씨 펜</vt:lpstr>
      <vt:lpstr>Arial Black</vt:lpstr>
      <vt:lpstr>a고딕10</vt:lpstr>
      <vt:lpstr>Bahnschrift Condensed</vt:lpstr>
      <vt:lpstr>a타이틀고딕3</vt:lpstr>
      <vt:lpstr>맑은 고딕</vt:lpstr>
      <vt:lpstr>HY헤드라인M</vt:lpstr>
      <vt:lpstr>Office 테마</vt:lpstr>
      <vt:lpstr>PowerPoint 프레젠테이션</vt:lpstr>
      <vt:lpstr>팀원소개</vt:lpstr>
      <vt:lpstr>PowerPoint 프레젠테이션</vt:lpstr>
      <vt:lpstr>PowerPoint 프레젠테이션</vt:lpstr>
      <vt:lpstr>문제정의</vt:lpstr>
      <vt:lpstr>PowerPoint 프레젠테이션</vt:lpstr>
      <vt:lpstr>고려할 변수</vt:lpstr>
      <vt:lpstr>Modeling</vt:lpstr>
      <vt:lpstr>스케줄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MAESTRO</dc:creator>
  <cp:lastModifiedBy>Song Jiyoung</cp:lastModifiedBy>
  <cp:revision>77</cp:revision>
  <dcterms:created xsi:type="dcterms:W3CDTF">2018-04-20T10:24:16Z</dcterms:created>
  <dcterms:modified xsi:type="dcterms:W3CDTF">2020-01-16T09:51:40Z</dcterms:modified>
</cp:coreProperties>
</file>