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4" r:id="rId2"/>
    <p:sldMasterId id="2147483667" r:id="rId3"/>
  </p:sldMasterIdLst>
  <p:notesMasterIdLst>
    <p:notesMasterId r:id="rId38"/>
  </p:notesMasterIdLst>
  <p:sldIdLst>
    <p:sldId id="256" r:id="rId4"/>
    <p:sldId id="257" r:id="rId5"/>
    <p:sldId id="258" r:id="rId6"/>
    <p:sldId id="259" r:id="rId7"/>
    <p:sldId id="336" r:id="rId8"/>
    <p:sldId id="347" r:id="rId9"/>
    <p:sldId id="260" r:id="rId10"/>
    <p:sldId id="261" r:id="rId11"/>
    <p:sldId id="350" r:id="rId12"/>
    <p:sldId id="334" r:id="rId13"/>
    <p:sldId id="264" r:id="rId14"/>
    <p:sldId id="340" r:id="rId15"/>
    <p:sldId id="337" r:id="rId16"/>
    <p:sldId id="351" r:id="rId17"/>
    <p:sldId id="268" r:id="rId18"/>
    <p:sldId id="267" r:id="rId19"/>
    <p:sldId id="355" r:id="rId20"/>
    <p:sldId id="271" r:id="rId21"/>
    <p:sldId id="270" r:id="rId22"/>
    <p:sldId id="272" r:id="rId23"/>
    <p:sldId id="273" r:id="rId24"/>
    <p:sldId id="276" r:id="rId25"/>
    <p:sldId id="341" r:id="rId26"/>
    <p:sldId id="345" r:id="rId27"/>
    <p:sldId id="348" r:id="rId28"/>
    <p:sldId id="349" r:id="rId29"/>
    <p:sldId id="342" r:id="rId30"/>
    <p:sldId id="343" r:id="rId31"/>
    <p:sldId id="344" r:id="rId32"/>
    <p:sldId id="352" r:id="rId33"/>
    <p:sldId id="353" r:id="rId34"/>
    <p:sldId id="354" r:id="rId35"/>
    <p:sldId id="339" r:id="rId36"/>
    <p:sldId id="279" r:id="rId37"/>
  </p:sldIdLst>
  <p:sldSz cx="24384000" cy="13716000"/>
  <p:notesSz cx="6858000" cy="9144000"/>
  <p:embeddedFontLst>
    <p:embeddedFont>
      <p:font typeface="Calibri" panose="020F0502020204030204" pitchFamily="34" charset="0"/>
      <p:regular r:id="rId39"/>
      <p:bold r:id="rId40"/>
      <p:italic r:id="rId41"/>
      <p:boldItalic r:id="rId42"/>
    </p:embeddedFont>
    <p:embeddedFont>
      <p:font typeface="Helvetica Neue" panose="020B0600000101010101" charset="0"/>
      <p:regular r:id="rId43"/>
      <p:bold r:id="rId44"/>
      <p:italic r:id="rId45"/>
      <p:boldItalic r:id="rId46"/>
    </p:embeddedFont>
    <p:embeddedFont>
      <p:font typeface="Helvetica Neue Light" panose="020B0600000101010101" charset="0"/>
      <p:regular r:id="rId47"/>
      <p:bold r:id="rId48"/>
      <p:italic r:id="rId49"/>
      <p:boldItalic r:id="rId50"/>
    </p:embeddedFont>
    <p:embeddedFont>
      <p:font typeface="Montserrat" panose="020B0600000101010101" charset="0"/>
      <p:regular r:id="rId51"/>
      <p:bold r:id="rId52"/>
      <p:italic r:id="rId53"/>
      <p:boldItalic r:id="rId54"/>
    </p:embeddedFont>
    <p:embeddedFont>
      <p:font typeface="Poppins" panose="020B0600000101010101" charset="0"/>
      <p:regular r:id="rId55"/>
      <p:bold r:id="rId56"/>
      <p:italic r:id="rId57"/>
      <p:boldItalic r:id="rId58"/>
    </p:embeddedFont>
    <p:embeddedFont>
      <p:font typeface="Poppins Medium" panose="020B0600000101010101" charset="0"/>
      <p:regular r:id="rId59"/>
      <p:bold r:id="rId60"/>
      <p:italic r:id="rId61"/>
      <p:boldItalic r:id="rId62"/>
    </p:embeddedFont>
    <p:embeddedFont>
      <p:font typeface="Roboto" panose="020B0600000101010101" charset="0"/>
      <p:regular r:id="rId63"/>
      <p:bold r:id="rId64"/>
      <p:italic r:id="rId65"/>
      <p:boldItalic r:id="rId66"/>
    </p:embeddedFont>
    <p:embeddedFont>
      <p:font typeface="Roboto Medium" panose="020B0600000101010101" charset="0"/>
      <p:regular r:id="rId67"/>
      <p:bold r:id="rId68"/>
      <p:italic r:id="rId69"/>
      <p:boldItalic r:id="rId70"/>
    </p:embeddedFont>
    <p:embeddedFont>
      <p:font typeface="맑은 고딕" panose="020B0503020000020004" pitchFamily="50" charset="-127"/>
      <p:regular r:id="rId71"/>
      <p:bold r:id="rId72"/>
    </p:embeddedFont>
    <p:embeddedFont>
      <p:font typeface="맑은 고딕" panose="020B0503020000020004" pitchFamily="50" charset="-127"/>
      <p:regular r:id="rId71"/>
      <p:bold r:id="rId7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112" roundtripDataSignature="AMtx7mg4TKaXREtllZ21dsRsGjQc70Nqx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02C6F92-B006-40B9-8F62-BA82FE3A89F1}">
  <a:tblStyle styleId="{602C6F92-B006-40B9-8F62-BA82FE3A89F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844" autoAdjust="0"/>
    <p:restoredTop sz="94660"/>
  </p:normalViewPr>
  <p:slideViewPr>
    <p:cSldViewPr snapToGrid="0">
      <p:cViewPr varScale="1">
        <p:scale>
          <a:sx n="36" d="100"/>
          <a:sy n="36" d="100"/>
        </p:scale>
        <p:origin x="12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font" Target="fonts/font4.fntdata"/><Relationship Id="rId47" Type="http://schemas.openxmlformats.org/officeDocument/2006/relationships/font" Target="fonts/font9.fntdata"/><Relationship Id="rId63" Type="http://schemas.openxmlformats.org/officeDocument/2006/relationships/font" Target="fonts/font25.fntdata"/><Relationship Id="rId68" Type="http://schemas.openxmlformats.org/officeDocument/2006/relationships/font" Target="fonts/font30.fntdata"/><Relationship Id="rId112" Type="http://customschemas.google.com/relationships/presentationmetadata" Target="metadata"/><Relationship Id="rId16" Type="http://schemas.openxmlformats.org/officeDocument/2006/relationships/slide" Target="slides/slide1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3" Type="http://schemas.openxmlformats.org/officeDocument/2006/relationships/font" Target="fonts/font15.fntdata"/><Relationship Id="rId58" Type="http://schemas.openxmlformats.org/officeDocument/2006/relationships/font" Target="fonts/font20.fntdata"/><Relationship Id="rId66" Type="http://schemas.openxmlformats.org/officeDocument/2006/relationships/font" Target="fonts/font28.fntdata"/><Relationship Id="rId115" Type="http://schemas.openxmlformats.org/officeDocument/2006/relationships/theme" Target="theme/theme1.xml"/><Relationship Id="rId5" Type="http://schemas.openxmlformats.org/officeDocument/2006/relationships/slide" Target="slides/slide2.xml"/><Relationship Id="rId61" Type="http://schemas.openxmlformats.org/officeDocument/2006/relationships/font" Target="fonts/font23.fntdata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font" Target="fonts/font5.fntdata"/><Relationship Id="rId48" Type="http://schemas.openxmlformats.org/officeDocument/2006/relationships/font" Target="fonts/font10.fntdata"/><Relationship Id="rId56" Type="http://schemas.openxmlformats.org/officeDocument/2006/relationships/font" Target="fonts/font18.fntdata"/><Relationship Id="rId64" Type="http://schemas.openxmlformats.org/officeDocument/2006/relationships/font" Target="fonts/font26.fntdata"/><Relationship Id="rId69" Type="http://schemas.openxmlformats.org/officeDocument/2006/relationships/font" Target="fonts/font31.fntdata"/><Relationship Id="rId113" Type="http://schemas.openxmlformats.org/officeDocument/2006/relationships/presProps" Target="presProps.xml"/><Relationship Id="rId8" Type="http://schemas.openxmlformats.org/officeDocument/2006/relationships/slide" Target="slides/slide5.xml"/><Relationship Id="rId51" Type="http://schemas.openxmlformats.org/officeDocument/2006/relationships/font" Target="fonts/font13.fntdata"/><Relationship Id="rId72" Type="http://schemas.openxmlformats.org/officeDocument/2006/relationships/font" Target="fonts/font34.fntdata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notesMaster" Target="notesMasters/notesMaster1.xml"/><Relationship Id="rId46" Type="http://schemas.openxmlformats.org/officeDocument/2006/relationships/font" Target="fonts/font8.fntdata"/><Relationship Id="rId59" Type="http://schemas.openxmlformats.org/officeDocument/2006/relationships/font" Target="fonts/font21.fntdata"/><Relationship Id="rId67" Type="http://schemas.openxmlformats.org/officeDocument/2006/relationships/font" Target="fonts/font29.fntdata"/><Relationship Id="rId116" Type="http://schemas.openxmlformats.org/officeDocument/2006/relationships/tableStyles" Target="tableStyles.xml"/><Relationship Id="rId20" Type="http://schemas.openxmlformats.org/officeDocument/2006/relationships/slide" Target="slides/slide17.xml"/><Relationship Id="rId41" Type="http://schemas.openxmlformats.org/officeDocument/2006/relationships/font" Target="fonts/font3.fntdata"/><Relationship Id="rId54" Type="http://schemas.openxmlformats.org/officeDocument/2006/relationships/font" Target="fonts/font16.fntdata"/><Relationship Id="rId62" Type="http://schemas.openxmlformats.org/officeDocument/2006/relationships/font" Target="fonts/font24.fntdata"/><Relationship Id="rId70" Type="http://schemas.openxmlformats.org/officeDocument/2006/relationships/font" Target="fonts/font3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font" Target="fonts/font11.fntdata"/><Relationship Id="rId57" Type="http://schemas.openxmlformats.org/officeDocument/2006/relationships/font" Target="fonts/font19.fntdata"/><Relationship Id="rId114" Type="http://schemas.openxmlformats.org/officeDocument/2006/relationships/viewProps" Target="viewProps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font" Target="fonts/font6.fntdata"/><Relationship Id="rId52" Type="http://schemas.openxmlformats.org/officeDocument/2006/relationships/font" Target="fonts/font14.fntdata"/><Relationship Id="rId60" Type="http://schemas.openxmlformats.org/officeDocument/2006/relationships/font" Target="fonts/font22.fntdata"/><Relationship Id="rId65" Type="http://schemas.openxmlformats.org/officeDocument/2006/relationships/font" Target="fonts/font27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font" Target="fonts/font1.fntdata"/><Relationship Id="rId34" Type="http://schemas.openxmlformats.org/officeDocument/2006/relationships/slide" Target="slides/slide31.xml"/><Relationship Id="rId50" Type="http://schemas.openxmlformats.org/officeDocument/2006/relationships/font" Target="fonts/font12.fntdata"/><Relationship Id="rId55" Type="http://schemas.openxmlformats.org/officeDocument/2006/relationships/font" Target="fonts/font17.fntdata"/><Relationship Id="rId7" Type="http://schemas.openxmlformats.org/officeDocument/2006/relationships/slide" Target="slides/slide4.xml"/><Relationship Id="rId71" Type="http://schemas.openxmlformats.org/officeDocument/2006/relationships/font" Target="fonts/font33.fntdata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9359193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003437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948369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95932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1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988891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782980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7bbd4f2f8f_0_18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g7bbd4f2f8f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574440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7bbd4f2f8f_0_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g7bbd4f2f8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888154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1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14" name="Google Shape;51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571179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1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372463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재정적 어려움은 생활의 불편함을 초래하는 것에서 끝이 나는 것이 아니라 정서적 우울증으로 약하되 한 </a:t>
            </a:r>
            <a:r>
              <a:rPr lang="ko-KR" altLang="en-US" dirty="0" err="1"/>
              <a:t>개인과</a:t>
            </a:r>
            <a:r>
              <a:rPr lang="ko-KR" altLang="en-US" dirty="0"/>
              <a:t> 그 가족의 삶을 좀 먹을 것입니다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92878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bca0b935a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bca0b935a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2931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627950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bca0b935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bca0b935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71676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bca0b935a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bca0b935a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00201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2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82" name="Google Shape;58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769898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2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830777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0" name="Google Shape;150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97423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418265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626383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5" name="Google Shape;20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008253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0057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4632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1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53127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photo">
  <p:cSld name="Blank with photo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73"/>
          <p:cNvSpPr>
            <a:spLocks noGrp="1"/>
          </p:cNvSpPr>
          <p:nvPr>
            <p:ph type="pic" idx="2"/>
          </p:nvPr>
        </p:nvSpPr>
        <p:spPr>
          <a:xfrm>
            <a:off x="1460864" y="1008282"/>
            <a:ext cx="5113337" cy="511175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>
            <a:lvl1pPr marR="0" lvl="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73"/>
          <p:cNvSpPr>
            <a:spLocks noGrp="1"/>
          </p:cNvSpPr>
          <p:nvPr>
            <p:ph type="pic" idx="3"/>
          </p:nvPr>
        </p:nvSpPr>
        <p:spPr>
          <a:xfrm>
            <a:off x="6863408" y="1008282"/>
            <a:ext cx="5113337" cy="511175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>
            <a:lvl1pPr marR="0" lvl="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73"/>
          <p:cNvSpPr>
            <a:spLocks noGrp="1"/>
          </p:cNvSpPr>
          <p:nvPr>
            <p:ph type="pic" idx="4"/>
          </p:nvPr>
        </p:nvSpPr>
        <p:spPr>
          <a:xfrm>
            <a:off x="12265952" y="1008282"/>
            <a:ext cx="5113337" cy="511175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>
            <a:lvl1pPr marR="0" lvl="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73"/>
          <p:cNvSpPr>
            <a:spLocks noGrp="1"/>
          </p:cNvSpPr>
          <p:nvPr>
            <p:ph type="pic" idx="5"/>
          </p:nvPr>
        </p:nvSpPr>
        <p:spPr>
          <a:xfrm>
            <a:off x="17668497" y="1008282"/>
            <a:ext cx="5113337" cy="511175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>
            <a:lvl1pPr marR="0" lvl="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73"/>
          <p:cNvSpPr>
            <a:spLocks noGrp="1"/>
          </p:cNvSpPr>
          <p:nvPr>
            <p:ph type="pic" idx="6"/>
          </p:nvPr>
        </p:nvSpPr>
        <p:spPr>
          <a:xfrm>
            <a:off x="1460864" y="6497960"/>
            <a:ext cx="5113337" cy="511175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>
            <a:lvl1pPr marR="0" lvl="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73"/>
          <p:cNvSpPr>
            <a:spLocks noGrp="1"/>
          </p:cNvSpPr>
          <p:nvPr>
            <p:ph type="pic" idx="7"/>
          </p:nvPr>
        </p:nvSpPr>
        <p:spPr>
          <a:xfrm>
            <a:off x="6863408" y="6497960"/>
            <a:ext cx="5113337" cy="511175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>
            <a:lvl1pPr marR="0" lvl="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73"/>
          <p:cNvSpPr>
            <a:spLocks noGrp="1"/>
          </p:cNvSpPr>
          <p:nvPr>
            <p:ph type="pic" idx="8"/>
          </p:nvPr>
        </p:nvSpPr>
        <p:spPr>
          <a:xfrm>
            <a:off x="12265952" y="6497960"/>
            <a:ext cx="5113337" cy="511175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>
            <a:lvl1pPr marR="0" lvl="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73"/>
          <p:cNvSpPr>
            <a:spLocks noGrp="1"/>
          </p:cNvSpPr>
          <p:nvPr>
            <p:ph type="pic" idx="9"/>
          </p:nvPr>
        </p:nvSpPr>
        <p:spPr>
          <a:xfrm>
            <a:off x="17668497" y="6497960"/>
            <a:ext cx="5113337" cy="511175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>
            <a:lvl1pPr marR="0" lvl="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bbd4f2f8f_0_220"/>
          <p:cNvSpPr txBox="1">
            <a:spLocks noGrp="1"/>
          </p:cNvSpPr>
          <p:nvPr>
            <p:ph type="title"/>
          </p:nvPr>
        </p:nvSpPr>
        <p:spPr>
          <a:xfrm>
            <a:off x="1679576" y="730250"/>
            <a:ext cx="21031200" cy="26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g7bbd4f2f8f_0_220"/>
          <p:cNvSpPr txBox="1">
            <a:spLocks noGrp="1"/>
          </p:cNvSpPr>
          <p:nvPr>
            <p:ph type="body" idx="1"/>
          </p:nvPr>
        </p:nvSpPr>
        <p:spPr>
          <a:xfrm>
            <a:off x="1679576" y="3362326"/>
            <a:ext cx="10315800" cy="16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 b="1"/>
            </a:lvl1pPr>
            <a:lvl2pPr marL="91440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 b="1"/>
            </a:lvl2pPr>
            <a:lvl3pPr marL="1371600" lvl="2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/>
            </a:lvl3pPr>
            <a:lvl4pPr marL="1828800" lvl="3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4pPr>
            <a:lvl5pPr marL="2286000" lvl="4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5pPr>
            <a:lvl6pPr marL="2743200" lvl="5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6pPr>
            <a:lvl7pPr marL="3200400" lvl="6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7pPr>
            <a:lvl8pPr marL="3657600" lvl="7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8pPr>
            <a:lvl9pPr marL="4114800" lvl="8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9pPr>
          </a:lstStyle>
          <a:p>
            <a:endParaRPr/>
          </a:p>
        </p:txBody>
      </p:sp>
      <p:sp>
        <p:nvSpPr>
          <p:cNvPr id="72" name="Google Shape;72;g7bbd4f2f8f_0_220"/>
          <p:cNvSpPr txBox="1">
            <a:spLocks noGrp="1"/>
          </p:cNvSpPr>
          <p:nvPr>
            <p:ph type="body" idx="2"/>
          </p:nvPr>
        </p:nvSpPr>
        <p:spPr>
          <a:xfrm>
            <a:off x="1679576" y="5010150"/>
            <a:ext cx="10315800" cy="7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>
            <a:lvl1pPr marL="457200" lvl="0" indent="-4572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1pPr>
            <a:lvl2pPr marL="914400" lvl="1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2pPr>
            <a:lvl3pPr marL="1371600" lvl="2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3pPr>
            <a:lvl4pPr marL="1828800" lvl="3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4pPr>
            <a:lvl5pPr marL="2286000" lvl="4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5pPr>
            <a:lvl6pPr marL="2743200" lvl="5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marL="3200400" lvl="6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marL="3657600" lvl="7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marL="4114800" lvl="8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g7bbd4f2f8f_0_220"/>
          <p:cNvSpPr txBox="1">
            <a:spLocks noGrp="1"/>
          </p:cNvSpPr>
          <p:nvPr>
            <p:ph type="body" idx="3"/>
          </p:nvPr>
        </p:nvSpPr>
        <p:spPr>
          <a:xfrm>
            <a:off x="12344400" y="3362326"/>
            <a:ext cx="10366200" cy="16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 b="1"/>
            </a:lvl1pPr>
            <a:lvl2pPr marL="91440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 b="1"/>
            </a:lvl2pPr>
            <a:lvl3pPr marL="1371600" lvl="2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/>
            </a:lvl3pPr>
            <a:lvl4pPr marL="1828800" lvl="3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4pPr>
            <a:lvl5pPr marL="2286000" lvl="4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5pPr>
            <a:lvl6pPr marL="2743200" lvl="5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6pPr>
            <a:lvl7pPr marL="3200400" lvl="6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7pPr>
            <a:lvl8pPr marL="3657600" lvl="7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8pPr>
            <a:lvl9pPr marL="4114800" lvl="8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9pPr>
          </a:lstStyle>
          <a:p>
            <a:endParaRPr/>
          </a:p>
        </p:txBody>
      </p:sp>
      <p:sp>
        <p:nvSpPr>
          <p:cNvPr id="74" name="Google Shape;74;g7bbd4f2f8f_0_220"/>
          <p:cNvSpPr txBox="1">
            <a:spLocks noGrp="1"/>
          </p:cNvSpPr>
          <p:nvPr>
            <p:ph type="body" idx="4"/>
          </p:nvPr>
        </p:nvSpPr>
        <p:spPr>
          <a:xfrm>
            <a:off x="12344400" y="5010150"/>
            <a:ext cx="10366200" cy="7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>
            <a:lvl1pPr marL="457200" lvl="0" indent="-4572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1pPr>
            <a:lvl2pPr marL="914400" lvl="1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2pPr>
            <a:lvl3pPr marL="1371600" lvl="2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3pPr>
            <a:lvl4pPr marL="1828800" lvl="3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4pPr>
            <a:lvl5pPr marL="2286000" lvl="4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5pPr>
            <a:lvl6pPr marL="2743200" lvl="5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marL="3200400" lvl="6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marL="3657600" lvl="7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marL="4114800" lvl="8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g7bbd4f2f8f_0_220"/>
          <p:cNvSpPr txBox="1">
            <a:spLocks noGrp="1"/>
          </p:cNvSpPr>
          <p:nvPr>
            <p:ph type="dt" idx="10"/>
          </p:nvPr>
        </p:nvSpPr>
        <p:spPr>
          <a:xfrm>
            <a:off x="1676400" y="12712700"/>
            <a:ext cx="54864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g7bbd4f2f8f_0_220"/>
          <p:cNvSpPr txBox="1">
            <a:spLocks noGrp="1"/>
          </p:cNvSpPr>
          <p:nvPr>
            <p:ph type="ftr" idx="11"/>
          </p:nvPr>
        </p:nvSpPr>
        <p:spPr>
          <a:xfrm>
            <a:off x="8077200" y="12712700"/>
            <a:ext cx="82296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g7bbd4f2f8f_0_220"/>
          <p:cNvSpPr txBox="1">
            <a:spLocks noGrp="1"/>
          </p:cNvSpPr>
          <p:nvPr>
            <p:ph type="sldNum" idx="12"/>
          </p:nvPr>
        </p:nvSpPr>
        <p:spPr>
          <a:xfrm>
            <a:off x="17221200" y="12712700"/>
            <a:ext cx="54864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7bbd4f2f8f_0_229"/>
          <p:cNvSpPr txBox="1">
            <a:spLocks noGrp="1"/>
          </p:cNvSpPr>
          <p:nvPr>
            <p:ph type="title"/>
          </p:nvPr>
        </p:nvSpPr>
        <p:spPr>
          <a:xfrm>
            <a:off x="1676400" y="730250"/>
            <a:ext cx="21031200" cy="26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g7bbd4f2f8f_0_229"/>
          <p:cNvSpPr txBox="1">
            <a:spLocks noGrp="1"/>
          </p:cNvSpPr>
          <p:nvPr>
            <p:ph type="dt" idx="10"/>
          </p:nvPr>
        </p:nvSpPr>
        <p:spPr>
          <a:xfrm>
            <a:off x="1676400" y="12712700"/>
            <a:ext cx="54864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g7bbd4f2f8f_0_229"/>
          <p:cNvSpPr txBox="1">
            <a:spLocks noGrp="1"/>
          </p:cNvSpPr>
          <p:nvPr>
            <p:ph type="ftr" idx="11"/>
          </p:nvPr>
        </p:nvSpPr>
        <p:spPr>
          <a:xfrm>
            <a:off x="8077200" y="12712700"/>
            <a:ext cx="82296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g7bbd4f2f8f_0_229"/>
          <p:cNvSpPr txBox="1">
            <a:spLocks noGrp="1"/>
          </p:cNvSpPr>
          <p:nvPr>
            <p:ph type="sldNum" idx="12"/>
          </p:nvPr>
        </p:nvSpPr>
        <p:spPr>
          <a:xfrm>
            <a:off x="17221200" y="12712700"/>
            <a:ext cx="54864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bbd4f2f8f_0_238"/>
          <p:cNvSpPr txBox="1">
            <a:spLocks noGrp="1"/>
          </p:cNvSpPr>
          <p:nvPr>
            <p:ph type="title"/>
          </p:nvPr>
        </p:nvSpPr>
        <p:spPr>
          <a:xfrm>
            <a:off x="1679576" y="914400"/>
            <a:ext cx="7864200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Malgun Gothic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g7bbd4f2f8f_0_238"/>
          <p:cNvSpPr txBox="1">
            <a:spLocks noGrp="1"/>
          </p:cNvSpPr>
          <p:nvPr>
            <p:ph type="body" idx="1"/>
          </p:nvPr>
        </p:nvSpPr>
        <p:spPr>
          <a:xfrm>
            <a:off x="10366376" y="1974850"/>
            <a:ext cx="12344400" cy="97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>
            <a:lvl1pPr marL="457200" lvl="0" indent="-6350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1pPr>
            <a:lvl2pPr marL="914400" lvl="1" indent="-584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  <a:defRPr sz="5600"/>
            </a:lvl2pPr>
            <a:lvl3pPr marL="1371600" lvl="2" indent="-533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3pPr>
            <a:lvl4pPr marL="1828800" lvl="3" indent="-482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482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6pPr>
            <a:lvl7pPr marL="3200400" lvl="6" indent="-482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7pPr>
            <a:lvl8pPr marL="3657600" lvl="7" indent="-482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8pPr>
            <a:lvl9pPr marL="4114800" lvl="8" indent="-482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9pPr>
          </a:lstStyle>
          <a:p>
            <a:endParaRPr/>
          </a:p>
        </p:txBody>
      </p:sp>
      <p:sp>
        <p:nvSpPr>
          <p:cNvPr id="90" name="Google Shape;90;g7bbd4f2f8f_0_238"/>
          <p:cNvSpPr txBox="1">
            <a:spLocks noGrp="1"/>
          </p:cNvSpPr>
          <p:nvPr>
            <p:ph type="body" idx="2"/>
          </p:nvPr>
        </p:nvSpPr>
        <p:spPr>
          <a:xfrm>
            <a:off x="1679576" y="4114800"/>
            <a:ext cx="7864200" cy="76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marL="91440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marL="1371600" lvl="2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marL="1828800" lvl="3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marL="2286000" lvl="4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marL="2743200" lvl="5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marL="3200400" lvl="6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marL="3657600" lvl="7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marL="4114800" lvl="8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1" name="Google Shape;91;g7bbd4f2f8f_0_238"/>
          <p:cNvSpPr txBox="1">
            <a:spLocks noGrp="1"/>
          </p:cNvSpPr>
          <p:nvPr>
            <p:ph type="dt" idx="10"/>
          </p:nvPr>
        </p:nvSpPr>
        <p:spPr>
          <a:xfrm>
            <a:off x="1676400" y="12712700"/>
            <a:ext cx="54864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g7bbd4f2f8f_0_238"/>
          <p:cNvSpPr txBox="1">
            <a:spLocks noGrp="1"/>
          </p:cNvSpPr>
          <p:nvPr>
            <p:ph type="ftr" idx="11"/>
          </p:nvPr>
        </p:nvSpPr>
        <p:spPr>
          <a:xfrm>
            <a:off x="8077200" y="12712700"/>
            <a:ext cx="82296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g7bbd4f2f8f_0_238"/>
          <p:cNvSpPr txBox="1">
            <a:spLocks noGrp="1"/>
          </p:cNvSpPr>
          <p:nvPr>
            <p:ph type="sldNum" idx="12"/>
          </p:nvPr>
        </p:nvSpPr>
        <p:spPr>
          <a:xfrm>
            <a:off x="17221200" y="12712700"/>
            <a:ext cx="54864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bbd4f2f8f_0_245"/>
          <p:cNvSpPr txBox="1">
            <a:spLocks noGrp="1"/>
          </p:cNvSpPr>
          <p:nvPr>
            <p:ph type="title"/>
          </p:nvPr>
        </p:nvSpPr>
        <p:spPr>
          <a:xfrm>
            <a:off x="1679576" y="914400"/>
            <a:ext cx="7864200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Malgun Gothic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g7bbd4f2f8f_0_245"/>
          <p:cNvSpPr>
            <a:spLocks noGrp="1"/>
          </p:cNvSpPr>
          <p:nvPr>
            <p:ph type="pic" idx="2"/>
          </p:nvPr>
        </p:nvSpPr>
        <p:spPr>
          <a:xfrm>
            <a:off x="10366376" y="1974850"/>
            <a:ext cx="12344400" cy="97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sz="6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sz="5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7" name="Google Shape;97;g7bbd4f2f8f_0_245"/>
          <p:cNvSpPr txBox="1">
            <a:spLocks noGrp="1"/>
          </p:cNvSpPr>
          <p:nvPr>
            <p:ph type="body" idx="1"/>
          </p:nvPr>
        </p:nvSpPr>
        <p:spPr>
          <a:xfrm>
            <a:off x="1679576" y="4114800"/>
            <a:ext cx="7864200" cy="76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marL="91440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marL="1371600" lvl="2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marL="1828800" lvl="3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marL="2286000" lvl="4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marL="2743200" lvl="5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marL="3200400" lvl="6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marL="3657600" lvl="7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marL="4114800" lvl="8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8" name="Google Shape;98;g7bbd4f2f8f_0_245"/>
          <p:cNvSpPr txBox="1">
            <a:spLocks noGrp="1"/>
          </p:cNvSpPr>
          <p:nvPr>
            <p:ph type="dt" idx="10"/>
          </p:nvPr>
        </p:nvSpPr>
        <p:spPr>
          <a:xfrm>
            <a:off x="1676400" y="12712700"/>
            <a:ext cx="54864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g7bbd4f2f8f_0_245"/>
          <p:cNvSpPr txBox="1">
            <a:spLocks noGrp="1"/>
          </p:cNvSpPr>
          <p:nvPr>
            <p:ph type="ftr" idx="11"/>
          </p:nvPr>
        </p:nvSpPr>
        <p:spPr>
          <a:xfrm>
            <a:off x="8077200" y="12712700"/>
            <a:ext cx="82296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g7bbd4f2f8f_0_245"/>
          <p:cNvSpPr txBox="1">
            <a:spLocks noGrp="1"/>
          </p:cNvSpPr>
          <p:nvPr>
            <p:ph type="sldNum" idx="12"/>
          </p:nvPr>
        </p:nvSpPr>
        <p:spPr>
          <a:xfrm>
            <a:off x="17221200" y="12712700"/>
            <a:ext cx="54864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bbd4f2f8f_0_252"/>
          <p:cNvSpPr txBox="1">
            <a:spLocks noGrp="1"/>
          </p:cNvSpPr>
          <p:nvPr>
            <p:ph type="title"/>
          </p:nvPr>
        </p:nvSpPr>
        <p:spPr>
          <a:xfrm>
            <a:off x="1676400" y="730250"/>
            <a:ext cx="21031200" cy="26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g7bbd4f2f8f_0_252"/>
          <p:cNvSpPr txBox="1">
            <a:spLocks noGrp="1"/>
          </p:cNvSpPr>
          <p:nvPr>
            <p:ph type="body" idx="1"/>
          </p:nvPr>
        </p:nvSpPr>
        <p:spPr>
          <a:xfrm rot="5400000">
            <a:off x="7840800" y="-2513150"/>
            <a:ext cx="8702400" cy="210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>
            <a:lvl1pPr marL="457200" lvl="0" indent="-4572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1pPr>
            <a:lvl2pPr marL="914400" lvl="1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2pPr>
            <a:lvl3pPr marL="1371600" lvl="2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3pPr>
            <a:lvl4pPr marL="1828800" lvl="3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4pPr>
            <a:lvl5pPr marL="2286000" lvl="4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5pPr>
            <a:lvl6pPr marL="2743200" lvl="5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marL="3200400" lvl="6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marL="3657600" lvl="7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marL="4114800" lvl="8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>
            <a:endParaRPr/>
          </a:p>
        </p:txBody>
      </p:sp>
      <p:sp>
        <p:nvSpPr>
          <p:cNvPr id="104" name="Google Shape;104;g7bbd4f2f8f_0_252"/>
          <p:cNvSpPr txBox="1">
            <a:spLocks noGrp="1"/>
          </p:cNvSpPr>
          <p:nvPr>
            <p:ph type="dt" idx="10"/>
          </p:nvPr>
        </p:nvSpPr>
        <p:spPr>
          <a:xfrm>
            <a:off x="1676400" y="12712700"/>
            <a:ext cx="54864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g7bbd4f2f8f_0_252"/>
          <p:cNvSpPr txBox="1">
            <a:spLocks noGrp="1"/>
          </p:cNvSpPr>
          <p:nvPr>
            <p:ph type="ftr" idx="11"/>
          </p:nvPr>
        </p:nvSpPr>
        <p:spPr>
          <a:xfrm>
            <a:off x="8077200" y="12712700"/>
            <a:ext cx="82296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g7bbd4f2f8f_0_252"/>
          <p:cNvSpPr txBox="1">
            <a:spLocks noGrp="1"/>
          </p:cNvSpPr>
          <p:nvPr>
            <p:ph type="sldNum" idx="12"/>
          </p:nvPr>
        </p:nvSpPr>
        <p:spPr>
          <a:xfrm>
            <a:off x="17221200" y="12712700"/>
            <a:ext cx="54864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bbd4f2f8f_0_258"/>
          <p:cNvSpPr txBox="1">
            <a:spLocks noGrp="1"/>
          </p:cNvSpPr>
          <p:nvPr>
            <p:ph type="title"/>
          </p:nvPr>
        </p:nvSpPr>
        <p:spPr>
          <a:xfrm rot="5400000">
            <a:off x="14266800" y="3913250"/>
            <a:ext cx="116238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g7bbd4f2f8f_0_258"/>
          <p:cNvSpPr txBox="1">
            <a:spLocks noGrp="1"/>
          </p:cNvSpPr>
          <p:nvPr>
            <p:ph type="body" idx="1"/>
          </p:nvPr>
        </p:nvSpPr>
        <p:spPr>
          <a:xfrm rot="5400000">
            <a:off x="3598800" y="-1192150"/>
            <a:ext cx="11623800" cy="15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>
            <a:lvl1pPr marL="457200" lvl="0" indent="-4572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1pPr>
            <a:lvl2pPr marL="914400" lvl="1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2pPr>
            <a:lvl3pPr marL="1371600" lvl="2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3pPr>
            <a:lvl4pPr marL="1828800" lvl="3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4pPr>
            <a:lvl5pPr marL="2286000" lvl="4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5pPr>
            <a:lvl6pPr marL="2743200" lvl="5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marL="3200400" lvl="6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marL="3657600" lvl="7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marL="4114800" lvl="8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>
            <a:endParaRPr/>
          </a:p>
        </p:txBody>
      </p:sp>
      <p:sp>
        <p:nvSpPr>
          <p:cNvPr id="110" name="Google Shape;110;g7bbd4f2f8f_0_258"/>
          <p:cNvSpPr txBox="1">
            <a:spLocks noGrp="1"/>
          </p:cNvSpPr>
          <p:nvPr>
            <p:ph type="dt" idx="10"/>
          </p:nvPr>
        </p:nvSpPr>
        <p:spPr>
          <a:xfrm>
            <a:off x="1676400" y="12712700"/>
            <a:ext cx="54864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g7bbd4f2f8f_0_258"/>
          <p:cNvSpPr txBox="1">
            <a:spLocks noGrp="1"/>
          </p:cNvSpPr>
          <p:nvPr>
            <p:ph type="ftr" idx="11"/>
          </p:nvPr>
        </p:nvSpPr>
        <p:spPr>
          <a:xfrm>
            <a:off x="8077200" y="12712700"/>
            <a:ext cx="82296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g7bbd4f2f8f_0_258"/>
          <p:cNvSpPr txBox="1">
            <a:spLocks noGrp="1"/>
          </p:cNvSpPr>
          <p:nvPr>
            <p:ph type="sldNum" idx="12"/>
          </p:nvPr>
        </p:nvSpPr>
        <p:spPr>
          <a:xfrm>
            <a:off x="17221200" y="12712700"/>
            <a:ext cx="54864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1713" y="1729334"/>
            <a:ext cx="19504148" cy="2178050"/>
          </a:xfrm>
        </p:spPr>
        <p:txBody>
          <a:bodyPr/>
          <a:lstStyle>
            <a:lvl1pPr>
              <a:lnSpc>
                <a:spcPct val="100000"/>
              </a:lnSpc>
              <a:defRPr b="1" i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1713" y="4121696"/>
            <a:ext cx="20477162" cy="7019925"/>
          </a:xfrm>
        </p:spPr>
        <p:txBody>
          <a:bodyPr/>
          <a:lstStyle>
            <a:lvl1pPr algn="just">
              <a:lnSpc>
                <a:spcPct val="180000"/>
              </a:lnSpc>
              <a:defRPr sz="22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algn="just">
              <a:lnSpc>
                <a:spcPct val="180000"/>
              </a:lnSpc>
              <a:defRPr sz="22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 algn="just">
              <a:lnSpc>
                <a:spcPct val="180000"/>
              </a:lnSpc>
              <a:defRPr sz="22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 algn="just">
              <a:lnSpc>
                <a:spcPct val="180000"/>
              </a:lnSpc>
              <a:defRPr sz="22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 algn="just">
              <a:lnSpc>
                <a:spcPct val="180000"/>
              </a:lnSpc>
              <a:defRPr sz="22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5C9B225B-3901-6140-A5EE-FAA1C8352F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22488525" y="12484100"/>
            <a:ext cx="895350" cy="482600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Poppins" charset="0"/>
              </a:defRPr>
            </a:lvl1pPr>
          </a:lstStyle>
          <a:p>
            <a:pPr defTabSz="8255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fld id="{DABADFED-6601-3E43-B8D3-9E990608F740}" type="slidenum">
              <a:rPr lang="x-none" altLang="x-none" sz="2000" kern="1200">
                <a:solidFill>
                  <a:srgbClr val="51585F"/>
                </a:solidFill>
              </a:rPr>
              <a:pPr defTabSz="8255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t>‹#›</a:t>
            </a:fld>
            <a:endParaRPr lang="x-none" altLang="x-none" sz="2000" kern="1200" dirty="0">
              <a:solidFill>
                <a:srgbClr val="5158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31647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1460864" y="1008282"/>
            <a:ext cx="5113337" cy="5111750"/>
          </a:xfrm>
          <a:solidFill>
            <a:schemeClr val="tx2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6863408" y="1008282"/>
            <a:ext cx="5113337" cy="5111750"/>
          </a:xfrm>
          <a:solidFill>
            <a:schemeClr val="tx2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12265952" y="1008282"/>
            <a:ext cx="5113337" cy="5111750"/>
          </a:xfrm>
          <a:solidFill>
            <a:schemeClr val="tx2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17668497" y="1008282"/>
            <a:ext cx="5113337" cy="5111750"/>
          </a:xfrm>
          <a:solidFill>
            <a:schemeClr val="tx2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1460864" y="6497960"/>
            <a:ext cx="5113337" cy="5111750"/>
          </a:xfrm>
          <a:solidFill>
            <a:schemeClr val="tx2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6863408" y="6497960"/>
            <a:ext cx="5113337" cy="5111750"/>
          </a:xfrm>
          <a:solidFill>
            <a:schemeClr val="tx2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5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12265952" y="6497960"/>
            <a:ext cx="5113337" cy="5111750"/>
          </a:xfrm>
          <a:solidFill>
            <a:schemeClr val="tx2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6" name="Picture Placeholder 4"/>
          <p:cNvSpPr>
            <a:spLocks noGrp="1"/>
          </p:cNvSpPr>
          <p:nvPr>
            <p:ph type="pic" sz="quarter" idx="18"/>
          </p:nvPr>
        </p:nvSpPr>
        <p:spPr>
          <a:xfrm>
            <a:off x="17668497" y="6497960"/>
            <a:ext cx="5113337" cy="5111750"/>
          </a:xfrm>
          <a:solidFill>
            <a:schemeClr val="tx2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9" name="Rectangle 4">
            <a:extLst>
              <a:ext uri="{FF2B5EF4-FFF2-40B4-BE49-F238E27FC236}">
                <a16:creationId xmlns:a16="http://schemas.microsoft.com/office/drawing/2014/main" id="{C2AB59CD-9A65-5A48-A3C7-BF0E50216664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22488525" y="12476163"/>
            <a:ext cx="895350" cy="482600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Poppins" charset="0"/>
              </a:defRPr>
            </a:lvl1pPr>
          </a:lstStyle>
          <a:p>
            <a:pPr defTabSz="8255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fld id="{6FDF9F7E-A6E2-B44D-845D-256CEB7A42D4}" type="slidenum">
              <a:rPr lang="x-none" altLang="x-none" sz="2000" kern="1200">
                <a:solidFill>
                  <a:srgbClr val="51585F"/>
                </a:solidFill>
              </a:rPr>
              <a:pPr defTabSz="8255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t>‹#›</a:t>
            </a:fld>
            <a:endParaRPr lang="x-none" altLang="x-none" sz="2000" kern="1200">
              <a:solidFill>
                <a:srgbClr val="5158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70907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1460864" y="1008282"/>
            <a:ext cx="5113337" cy="5111750"/>
          </a:xfrm>
          <a:solidFill>
            <a:schemeClr val="tx2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6863408" y="1008282"/>
            <a:ext cx="5113337" cy="5111750"/>
          </a:xfrm>
          <a:solidFill>
            <a:schemeClr val="tx2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12265952" y="1008282"/>
            <a:ext cx="5113337" cy="5111750"/>
          </a:xfrm>
          <a:solidFill>
            <a:schemeClr val="tx2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17668497" y="1008282"/>
            <a:ext cx="5113337" cy="5111750"/>
          </a:xfrm>
          <a:solidFill>
            <a:schemeClr val="tx2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1460864" y="6497960"/>
            <a:ext cx="5113337" cy="5111750"/>
          </a:xfrm>
          <a:solidFill>
            <a:schemeClr val="tx2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6863408" y="6497960"/>
            <a:ext cx="5113337" cy="5111750"/>
          </a:xfrm>
          <a:solidFill>
            <a:schemeClr val="tx2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5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12265952" y="6497960"/>
            <a:ext cx="5113337" cy="5111750"/>
          </a:xfrm>
          <a:solidFill>
            <a:schemeClr val="tx2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6" name="Picture Placeholder 4"/>
          <p:cNvSpPr>
            <a:spLocks noGrp="1"/>
          </p:cNvSpPr>
          <p:nvPr>
            <p:ph type="pic" sz="quarter" idx="18"/>
          </p:nvPr>
        </p:nvSpPr>
        <p:spPr>
          <a:xfrm>
            <a:off x="17668497" y="6497960"/>
            <a:ext cx="5113337" cy="5111750"/>
          </a:xfrm>
          <a:solidFill>
            <a:schemeClr val="tx2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60508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9029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photo">
  <p:cSld name="Slide with photo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4"/>
          <p:cNvSpPr>
            <a:spLocks noGrp="1"/>
          </p:cNvSpPr>
          <p:nvPr>
            <p:ph type="pic" idx="2"/>
          </p:nvPr>
        </p:nvSpPr>
        <p:spPr>
          <a:xfrm>
            <a:off x="1460864" y="1008282"/>
            <a:ext cx="5113337" cy="511175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>
            <a:lvl1pPr marR="0" lvl="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74"/>
          <p:cNvSpPr>
            <a:spLocks noGrp="1"/>
          </p:cNvSpPr>
          <p:nvPr>
            <p:ph type="pic" idx="3"/>
          </p:nvPr>
        </p:nvSpPr>
        <p:spPr>
          <a:xfrm>
            <a:off x="6863408" y="1008282"/>
            <a:ext cx="5113337" cy="511175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>
            <a:lvl1pPr marR="0" lvl="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74"/>
          <p:cNvSpPr>
            <a:spLocks noGrp="1"/>
          </p:cNvSpPr>
          <p:nvPr>
            <p:ph type="pic" idx="4"/>
          </p:nvPr>
        </p:nvSpPr>
        <p:spPr>
          <a:xfrm>
            <a:off x="12265952" y="1008282"/>
            <a:ext cx="5113337" cy="511175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>
            <a:lvl1pPr marR="0" lvl="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74"/>
          <p:cNvSpPr>
            <a:spLocks noGrp="1"/>
          </p:cNvSpPr>
          <p:nvPr>
            <p:ph type="pic" idx="5"/>
          </p:nvPr>
        </p:nvSpPr>
        <p:spPr>
          <a:xfrm>
            <a:off x="17668497" y="1008282"/>
            <a:ext cx="5113337" cy="511175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>
            <a:lvl1pPr marR="0" lvl="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74"/>
          <p:cNvSpPr>
            <a:spLocks noGrp="1"/>
          </p:cNvSpPr>
          <p:nvPr>
            <p:ph type="pic" idx="6"/>
          </p:nvPr>
        </p:nvSpPr>
        <p:spPr>
          <a:xfrm>
            <a:off x="1460864" y="6497960"/>
            <a:ext cx="5113337" cy="511175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>
            <a:lvl1pPr marR="0" lvl="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74"/>
          <p:cNvSpPr>
            <a:spLocks noGrp="1"/>
          </p:cNvSpPr>
          <p:nvPr>
            <p:ph type="pic" idx="7"/>
          </p:nvPr>
        </p:nvSpPr>
        <p:spPr>
          <a:xfrm>
            <a:off x="6863408" y="6497960"/>
            <a:ext cx="5113337" cy="511175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>
            <a:lvl1pPr marR="0" lvl="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74"/>
          <p:cNvSpPr>
            <a:spLocks noGrp="1"/>
          </p:cNvSpPr>
          <p:nvPr>
            <p:ph type="pic" idx="8"/>
          </p:nvPr>
        </p:nvSpPr>
        <p:spPr>
          <a:xfrm>
            <a:off x="12265952" y="6497960"/>
            <a:ext cx="5113337" cy="511175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>
            <a:lvl1pPr marR="0" lvl="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74"/>
          <p:cNvSpPr>
            <a:spLocks noGrp="1"/>
          </p:cNvSpPr>
          <p:nvPr>
            <p:ph type="pic" idx="9"/>
          </p:nvPr>
        </p:nvSpPr>
        <p:spPr>
          <a:xfrm>
            <a:off x="17668497" y="6497960"/>
            <a:ext cx="5113337" cy="511175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>
            <a:lvl1pPr marR="0" lvl="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74"/>
          <p:cNvSpPr txBox="1">
            <a:spLocks noGrp="1"/>
          </p:cNvSpPr>
          <p:nvPr>
            <p:ph type="sldNum" idx="12"/>
          </p:nvPr>
        </p:nvSpPr>
        <p:spPr>
          <a:xfrm>
            <a:off x="22488525" y="12476163"/>
            <a:ext cx="895350" cy="4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5"/>
          <p:cNvSpPr txBox="1">
            <a:spLocks noGrp="1"/>
          </p:cNvSpPr>
          <p:nvPr>
            <p:ph type="title"/>
          </p:nvPr>
        </p:nvSpPr>
        <p:spPr>
          <a:xfrm>
            <a:off x="2271713" y="1729334"/>
            <a:ext cx="19504148" cy="217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75"/>
          <p:cNvSpPr txBox="1">
            <a:spLocks noGrp="1"/>
          </p:cNvSpPr>
          <p:nvPr>
            <p:ph type="body" idx="1"/>
          </p:nvPr>
        </p:nvSpPr>
        <p:spPr>
          <a:xfrm>
            <a:off x="2271713" y="4121696"/>
            <a:ext cx="20477162" cy="701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>
            <a:lvl1pPr marL="457200" lvl="0" indent="-22860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2860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2860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2860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2860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75"/>
          <p:cNvSpPr txBox="1">
            <a:spLocks noGrp="1"/>
          </p:cNvSpPr>
          <p:nvPr>
            <p:ph type="sldNum" idx="12"/>
          </p:nvPr>
        </p:nvSpPr>
        <p:spPr>
          <a:xfrm>
            <a:off x="22488525" y="12484100"/>
            <a:ext cx="895350" cy="4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7bbd4f2f8f_0_94"/>
          <p:cNvSpPr txBox="1">
            <a:spLocks noGrp="1"/>
          </p:cNvSpPr>
          <p:nvPr>
            <p:ph type="ctrTitle"/>
          </p:nvPr>
        </p:nvSpPr>
        <p:spPr>
          <a:xfrm>
            <a:off x="3048000" y="2244726"/>
            <a:ext cx="18288000" cy="47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algun Gothic"/>
              <a:buNone/>
              <a:defRPr sz="1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g7bbd4f2f8f_0_94"/>
          <p:cNvSpPr txBox="1">
            <a:spLocks noGrp="1"/>
          </p:cNvSpPr>
          <p:nvPr>
            <p:ph type="subTitle" idx="1"/>
          </p:nvPr>
        </p:nvSpPr>
        <p:spPr>
          <a:xfrm>
            <a:off x="3048000" y="7204076"/>
            <a:ext cx="18288000" cy="3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35" name="Google Shape;35;g7bbd4f2f8f_0_94"/>
          <p:cNvSpPr txBox="1">
            <a:spLocks noGrp="1"/>
          </p:cNvSpPr>
          <p:nvPr>
            <p:ph type="dt" idx="10"/>
          </p:nvPr>
        </p:nvSpPr>
        <p:spPr>
          <a:xfrm>
            <a:off x="1676400" y="12712700"/>
            <a:ext cx="54864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6" name="Google Shape;36;g7bbd4f2f8f_0_94"/>
          <p:cNvSpPr txBox="1">
            <a:spLocks noGrp="1"/>
          </p:cNvSpPr>
          <p:nvPr>
            <p:ph type="ftr" idx="11"/>
          </p:nvPr>
        </p:nvSpPr>
        <p:spPr>
          <a:xfrm>
            <a:off x="8077200" y="12712700"/>
            <a:ext cx="82296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7" name="Google Shape;37;g7bbd4f2f8f_0_94"/>
          <p:cNvSpPr txBox="1">
            <a:spLocks noGrp="1"/>
          </p:cNvSpPr>
          <p:nvPr>
            <p:ph type="sldNum" idx="12"/>
          </p:nvPr>
        </p:nvSpPr>
        <p:spPr>
          <a:xfrm>
            <a:off x="17221200" y="12712700"/>
            <a:ext cx="54864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2800"/>
            </a:lvl1pPr>
            <a:lvl2pPr marL="0" lvl="1" indent="0" algn="r" rtl="0">
              <a:spcBef>
                <a:spcPts val="0"/>
              </a:spcBef>
              <a:buNone/>
              <a:defRPr sz="2800"/>
            </a:lvl2pPr>
            <a:lvl3pPr marL="0" lvl="2" indent="0" algn="r" rtl="0">
              <a:spcBef>
                <a:spcPts val="0"/>
              </a:spcBef>
              <a:buNone/>
              <a:defRPr sz="2800"/>
            </a:lvl3pPr>
            <a:lvl4pPr marL="0" lvl="3" indent="0" algn="r" rtl="0">
              <a:spcBef>
                <a:spcPts val="0"/>
              </a:spcBef>
              <a:buNone/>
              <a:defRPr sz="2800"/>
            </a:lvl4pPr>
            <a:lvl5pPr marL="0" lvl="4" indent="0" algn="r" rtl="0">
              <a:spcBef>
                <a:spcPts val="0"/>
              </a:spcBef>
              <a:buNone/>
              <a:defRPr sz="2800"/>
            </a:lvl5pPr>
            <a:lvl6pPr marL="0" lvl="5" indent="0" algn="r" rtl="0">
              <a:spcBef>
                <a:spcPts val="0"/>
              </a:spcBef>
              <a:buNone/>
              <a:defRPr sz="2800"/>
            </a:lvl6pPr>
            <a:lvl7pPr marL="0" lvl="6" indent="0" algn="r" rtl="0">
              <a:spcBef>
                <a:spcPts val="0"/>
              </a:spcBef>
              <a:buNone/>
              <a:defRPr sz="2800"/>
            </a:lvl7pPr>
            <a:lvl8pPr marL="0" lvl="7" indent="0" algn="r" rtl="0">
              <a:spcBef>
                <a:spcPts val="0"/>
              </a:spcBef>
              <a:buNone/>
              <a:defRPr sz="2800"/>
            </a:lvl8pPr>
            <a:lvl9pPr marL="0" lvl="8" indent="0" algn="r" rtl="0">
              <a:spcBef>
                <a:spcPts val="0"/>
              </a:spcBef>
              <a:buNone/>
              <a:defRPr sz="28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831200" y="1186733"/>
            <a:ext cx="22721600" cy="15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831200" y="3073267"/>
            <a:ext cx="22721600" cy="91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1219215" lvl="0" indent="-914411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2438430" lvl="1" indent="-846677">
              <a:spcBef>
                <a:spcPts val="4267"/>
              </a:spcBef>
              <a:spcAft>
                <a:spcPts val="0"/>
              </a:spcAft>
              <a:buSzPts val="1400"/>
              <a:buChar char="○"/>
              <a:defRPr/>
            </a:lvl2pPr>
            <a:lvl3pPr marL="3657646" lvl="2" indent="-846677">
              <a:spcBef>
                <a:spcPts val="4267"/>
              </a:spcBef>
              <a:spcAft>
                <a:spcPts val="0"/>
              </a:spcAft>
              <a:buSzPts val="1400"/>
              <a:buChar char="■"/>
              <a:defRPr/>
            </a:lvl3pPr>
            <a:lvl4pPr marL="4876861" lvl="3" indent="-846677">
              <a:spcBef>
                <a:spcPts val="4267"/>
              </a:spcBef>
              <a:spcAft>
                <a:spcPts val="0"/>
              </a:spcAft>
              <a:buSzPts val="1400"/>
              <a:buChar char="●"/>
              <a:defRPr/>
            </a:lvl4pPr>
            <a:lvl5pPr marL="6096076" lvl="4" indent="-846677">
              <a:spcBef>
                <a:spcPts val="4267"/>
              </a:spcBef>
              <a:spcAft>
                <a:spcPts val="0"/>
              </a:spcAft>
              <a:buSzPts val="1400"/>
              <a:buChar char="○"/>
              <a:defRPr/>
            </a:lvl5pPr>
            <a:lvl6pPr marL="7315291" lvl="5" indent="-846677">
              <a:spcBef>
                <a:spcPts val="4267"/>
              </a:spcBef>
              <a:spcAft>
                <a:spcPts val="0"/>
              </a:spcAft>
              <a:buSzPts val="1400"/>
              <a:buChar char="■"/>
              <a:defRPr/>
            </a:lvl6pPr>
            <a:lvl7pPr marL="8534507" lvl="6" indent="-846677">
              <a:spcBef>
                <a:spcPts val="4267"/>
              </a:spcBef>
              <a:spcAft>
                <a:spcPts val="0"/>
              </a:spcAft>
              <a:buSzPts val="1400"/>
              <a:buChar char="●"/>
              <a:defRPr/>
            </a:lvl7pPr>
            <a:lvl8pPr marL="9753722" lvl="7" indent="-846677">
              <a:spcBef>
                <a:spcPts val="4267"/>
              </a:spcBef>
              <a:spcAft>
                <a:spcPts val="0"/>
              </a:spcAft>
              <a:buSzPts val="1400"/>
              <a:buChar char="○"/>
              <a:defRPr/>
            </a:lvl8pPr>
            <a:lvl9pPr marL="10972937" lvl="8" indent="-846677">
              <a:spcBef>
                <a:spcPts val="4267"/>
              </a:spcBef>
              <a:spcAft>
                <a:spcPts val="4267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22593221" y="12435245"/>
            <a:ext cx="1463200" cy="10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/>
            <a:fld id="{00000000-1234-1234-1234-123412341234}" type="slidenum">
              <a:rPr lang="en-US" altLang="ko" smtClean="0"/>
              <a:pPr algn="r"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3333570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7bbd4f2f8f_0_195"/>
          <p:cNvSpPr txBox="1">
            <a:spLocks noGrp="1"/>
          </p:cNvSpPr>
          <p:nvPr>
            <p:ph type="ctrTitle"/>
          </p:nvPr>
        </p:nvSpPr>
        <p:spPr>
          <a:xfrm>
            <a:off x="3048000" y="2244726"/>
            <a:ext cx="18288000" cy="47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algun Gothic"/>
              <a:buNone/>
              <a:defRPr sz="1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g7bbd4f2f8f_0_195"/>
          <p:cNvSpPr txBox="1">
            <a:spLocks noGrp="1"/>
          </p:cNvSpPr>
          <p:nvPr>
            <p:ph type="subTitle" idx="1"/>
          </p:nvPr>
        </p:nvSpPr>
        <p:spPr>
          <a:xfrm>
            <a:off x="3048000" y="7204076"/>
            <a:ext cx="18288000" cy="3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47" name="Google Shape;47;g7bbd4f2f8f_0_195"/>
          <p:cNvSpPr txBox="1">
            <a:spLocks noGrp="1"/>
          </p:cNvSpPr>
          <p:nvPr>
            <p:ph type="dt" idx="10"/>
          </p:nvPr>
        </p:nvSpPr>
        <p:spPr>
          <a:xfrm>
            <a:off x="1676400" y="12712700"/>
            <a:ext cx="54864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g7bbd4f2f8f_0_195"/>
          <p:cNvSpPr txBox="1">
            <a:spLocks noGrp="1"/>
          </p:cNvSpPr>
          <p:nvPr>
            <p:ph type="ftr" idx="11"/>
          </p:nvPr>
        </p:nvSpPr>
        <p:spPr>
          <a:xfrm>
            <a:off x="8077200" y="12712700"/>
            <a:ext cx="82296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g7bbd4f2f8f_0_195"/>
          <p:cNvSpPr txBox="1">
            <a:spLocks noGrp="1"/>
          </p:cNvSpPr>
          <p:nvPr>
            <p:ph type="sldNum" idx="12"/>
          </p:nvPr>
        </p:nvSpPr>
        <p:spPr>
          <a:xfrm>
            <a:off x="17221200" y="12712700"/>
            <a:ext cx="54864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bbd4f2f8f_0_201"/>
          <p:cNvSpPr txBox="1">
            <a:spLocks noGrp="1"/>
          </p:cNvSpPr>
          <p:nvPr>
            <p:ph type="title"/>
          </p:nvPr>
        </p:nvSpPr>
        <p:spPr>
          <a:xfrm>
            <a:off x="1676400" y="730250"/>
            <a:ext cx="21031200" cy="26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g7bbd4f2f8f_0_201"/>
          <p:cNvSpPr txBox="1">
            <a:spLocks noGrp="1"/>
          </p:cNvSpPr>
          <p:nvPr>
            <p:ph type="body" idx="1"/>
          </p:nvPr>
        </p:nvSpPr>
        <p:spPr>
          <a:xfrm>
            <a:off x="1676400" y="3651250"/>
            <a:ext cx="21031200" cy="87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>
            <a:lvl1pPr marL="457200" lvl="0" indent="-4572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1pPr>
            <a:lvl2pPr marL="914400" lvl="1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2pPr>
            <a:lvl3pPr marL="1371600" lvl="2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3pPr>
            <a:lvl4pPr marL="1828800" lvl="3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4pPr>
            <a:lvl5pPr marL="2286000" lvl="4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5pPr>
            <a:lvl6pPr marL="2743200" lvl="5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6pPr>
            <a:lvl7pPr marL="3200400" lvl="6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7pPr>
            <a:lvl8pPr marL="3657600" lvl="7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8pPr>
            <a:lvl9pPr marL="4114800" lvl="8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g7bbd4f2f8f_0_201"/>
          <p:cNvSpPr txBox="1">
            <a:spLocks noGrp="1"/>
          </p:cNvSpPr>
          <p:nvPr>
            <p:ph type="dt" idx="10"/>
          </p:nvPr>
        </p:nvSpPr>
        <p:spPr>
          <a:xfrm>
            <a:off x="1676400" y="12712700"/>
            <a:ext cx="54864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g7bbd4f2f8f_0_201"/>
          <p:cNvSpPr txBox="1">
            <a:spLocks noGrp="1"/>
          </p:cNvSpPr>
          <p:nvPr>
            <p:ph type="ftr" idx="11"/>
          </p:nvPr>
        </p:nvSpPr>
        <p:spPr>
          <a:xfrm>
            <a:off x="8077200" y="12712700"/>
            <a:ext cx="82296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g7bbd4f2f8f_0_201"/>
          <p:cNvSpPr txBox="1">
            <a:spLocks noGrp="1"/>
          </p:cNvSpPr>
          <p:nvPr>
            <p:ph type="sldNum" idx="12"/>
          </p:nvPr>
        </p:nvSpPr>
        <p:spPr>
          <a:xfrm>
            <a:off x="17221200" y="12712700"/>
            <a:ext cx="54864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bbd4f2f8f_0_207"/>
          <p:cNvSpPr txBox="1">
            <a:spLocks noGrp="1"/>
          </p:cNvSpPr>
          <p:nvPr>
            <p:ph type="title"/>
          </p:nvPr>
        </p:nvSpPr>
        <p:spPr>
          <a:xfrm>
            <a:off x="1663700" y="3419476"/>
            <a:ext cx="21031200" cy="57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algun Gothic"/>
              <a:buNone/>
              <a:defRPr sz="1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g7bbd4f2f8f_0_207"/>
          <p:cNvSpPr txBox="1">
            <a:spLocks noGrp="1"/>
          </p:cNvSpPr>
          <p:nvPr>
            <p:ph type="body" idx="1"/>
          </p:nvPr>
        </p:nvSpPr>
        <p:spPr>
          <a:xfrm>
            <a:off x="1663700" y="9178926"/>
            <a:ext cx="21031200" cy="30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g7bbd4f2f8f_0_207"/>
          <p:cNvSpPr txBox="1">
            <a:spLocks noGrp="1"/>
          </p:cNvSpPr>
          <p:nvPr>
            <p:ph type="dt" idx="10"/>
          </p:nvPr>
        </p:nvSpPr>
        <p:spPr>
          <a:xfrm>
            <a:off x="1676400" y="12712700"/>
            <a:ext cx="54864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g7bbd4f2f8f_0_207"/>
          <p:cNvSpPr txBox="1">
            <a:spLocks noGrp="1"/>
          </p:cNvSpPr>
          <p:nvPr>
            <p:ph type="ftr" idx="11"/>
          </p:nvPr>
        </p:nvSpPr>
        <p:spPr>
          <a:xfrm>
            <a:off x="8077200" y="12712700"/>
            <a:ext cx="82296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g7bbd4f2f8f_0_207"/>
          <p:cNvSpPr txBox="1">
            <a:spLocks noGrp="1"/>
          </p:cNvSpPr>
          <p:nvPr>
            <p:ph type="sldNum" idx="12"/>
          </p:nvPr>
        </p:nvSpPr>
        <p:spPr>
          <a:xfrm>
            <a:off x="17221200" y="12712700"/>
            <a:ext cx="54864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2"/>
          <p:cNvSpPr txBox="1">
            <a:spLocks noGrp="1"/>
          </p:cNvSpPr>
          <p:nvPr>
            <p:ph type="title"/>
          </p:nvPr>
        </p:nvSpPr>
        <p:spPr>
          <a:xfrm>
            <a:off x="2120900" y="2278063"/>
            <a:ext cx="20627975" cy="217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0" b="1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0" b="0" i="0" u="none" strike="noStrike" cap="none">
                <a:solidFill>
                  <a:srgbClr val="272D30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0" b="0" i="0" u="none" strike="noStrike" cap="none">
                <a:solidFill>
                  <a:srgbClr val="272D30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0" b="0" i="0" u="none" strike="noStrike" cap="none">
                <a:solidFill>
                  <a:srgbClr val="272D30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0" b="0" i="0" u="none" strike="noStrike" cap="none">
                <a:solidFill>
                  <a:srgbClr val="272D30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>
            <a:endParaRPr/>
          </a:p>
        </p:txBody>
      </p:sp>
      <p:sp>
        <p:nvSpPr>
          <p:cNvPr id="7" name="Google Shape;7;p72"/>
          <p:cNvSpPr txBox="1">
            <a:spLocks noGrp="1"/>
          </p:cNvSpPr>
          <p:nvPr>
            <p:ph type="body" idx="1"/>
          </p:nvPr>
        </p:nvSpPr>
        <p:spPr>
          <a:xfrm>
            <a:off x="2271713" y="4670425"/>
            <a:ext cx="20477162" cy="701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>
            <a:lvl1pPr marL="457200" marR="0" lvl="0" indent="-22860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72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7bbd4f2f8f_0_189"/>
          <p:cNvSpPr txBox="1">
            <a:spLocks noGrp="1"/>
          </p:cNvSpPr>
          <p:nvPr>
            <p:ph type="title"/>
          </p:nvPr>
        </p:nvSpPr>
        <p:spPr>
          <a:xfrm>
            <a:off x="1676400" y="730250"/>
            <a:ext cx="21031200" cy="26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Malgun Gothic"/>
              <a:buNone/>
              <a:defRPr sz="8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9pPr>
          </a:lstStyle>
          <a:p>
            <a:endParaRPr/>
          </a:p>
        </p:txBody>
      </p:sp>
      <p:sp>
        <p:nvSpPr>
          <p:cNvPr id="40" name="Google Shape;40;g7bbd4f2f8f_0_189"/>
          <p:cNvSpPr txBox="1">
            <a:spLocks noGrp="1"/>
          </p:cNvSpPr>
          <p:nvPr>
            <p:ph type="body" idx="1"/>
          </p:nvPr>
        </p:nvSpPr>
        <p:spPr>
          <a:xfrm>
            <a:off x="1676400" y="3651250"/>
            <a:ext cx="21031200" cy="87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>
            <a:lvl1pPr marL="457200" marR="0" lvl="0" indent="-5842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533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sz="4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482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sz="4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1" name="Google Shape;41;g7bbd4f2f8f_0_189"/>
          <p:cNvSpPr txBox="1">
            <a:spLocks noGrp="1"/>
          </p:cNvSpPr>
          <p:nvPr>
            <p:ph type="dt" idx="10"/>
          </p:nvPr>
        </p:nvSpPr>
        <p:spPr>
          <a:xfrm>
            <a:off x="1676400" y="12712700"/>
            <a:ext cx="54864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3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3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3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3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3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3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3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3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2" name="Google Shape;42;g7bbd4f2f8f_0_189"/>
          <p:cNvSpPr txBox="1">
            <a:spLocks noGrp="1"/>
          </p:cNvSpPr>
          <p:nvPr>
            <p:ph type="ftr" idx="11"/>
          </p:nvPr>
        </p:nvSpPr>
        <p:spPr>
          <a:xfrm>
            <a:off x="8077200" y="12712700"/>
            <a:ext cx="82296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3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3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3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3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3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3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3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3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3" name="Google Shape;43;g7bbd4f2f8f_0_189"/>
          <p:cNvSpPr txBox="1">
            <a:spLocks noGrp="1"/>
          </p:cNvSpPr>
          <p:nvPr>
            <p:ph type="sldNum" idx="12"/>
          </p:nvPr>
        </p:nvSpPr>
        <p:spPr>
          <a:xfrm>
            <a:off x="17221200" y="12712700"/>
            <a:ext cx="54864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4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24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24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24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24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24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24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24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24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9" r:id="rId4"/>
    <p:sldLayoutId id="2147483660" r:id="rId5"/>
    <p:sldLayoutId id="2147483662" r:id="rId6"/>
    <p:sldLayoutId id="2147483663" r:id="rId7"/>
    <p:sldLayoutId id="2147483664" r:id="rId8"/>
    <p:sldLayoutId id="2147483665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7B937AA2-5909-6C4E-A497-B80DDD3D4935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2120900" y="2278063"/>
            <a:ext cx="20627975" cy="217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x-none" altLang="x-none">
                <a:sym typeface="Poppins Medium" charset="0"/>
              </a:rPr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D2DBFEBA-B569-4D48-BB4C-6FF13D78D11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2271713" y="4670425"/>
            <a:ext cx="20477162" cy="701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x-none" altLang="x-none">
                <a:sym typeface="Poppins" charset="0"/>
              </a:rPr>
              <a:t>Click to edit Master text styles</a:t>
            </a:r>
          </a:p>
          <a:p>
            <a:pPr lvl="1"/>
            <a:r>
              <a:rPr lang="x-none" altLang="x-none" dirty="0">
                <a:sym typeface="Poppins" charset="0"/>
              </a:rPr>
              <a:t>Second level</a:t>
            </a:r>
          </a:p>
          <a:p>
            <a:pPr lvl="2"/>
            <a:r>
              <a:rPr lang="x-none" altLang="x-none" dirty="0">
                <a:sym typeface="Poppins" charset="0"/>
              </a:rPr>
              <a:t>Third level</a:t>
            </a:r>
          </a:p>
          <a:p>
            <a:pPr lvl="3"/>
            <a:r>
              <a:rPr lang="x-none" altLang="x-none" dirty="0">
                <a:sym typeface="Poppins" charset="0"/>
              </a:rPr>
              <a:t>Fourth level</a:t>
            </a:r>
          </a:p>
          <a:p>
            <a:pPr lvl="4"/>
            <a:r>
              <a:rPr lang="x-none" altLang="x-none" dirty="0">
                <a:sym typeface="Poppins" charset="0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0202422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</p:sldLayoutIdLst>
  <p:txStyles>
    <p:titleStyle>
      <a:lvl1pPr algn="l" defTabSz="825500" rtl="0" eaLnBrk="0" fontAlgn="base" hangingPunct="0">
        <a:spcBef>
          <a:spcPct val="0"/>
        </a:spcBef>
        <a:spcAft>
          <a:spcPct val="0"/>
        </a:spcAft>
        <a:defRPr sz="10000" b="1" kern="1200">
          <a:solidFill>
            <a:schemeClr val="bg1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  <a:sym typeface="Poppins Medium"/>
        </a:defRPr>
      </a:lvl1pPr>
      <a:lvl2pPr algn="l" defTabSz="825500" rtl="0" eaLnBrk="0" fontAlgn="base" hangingPunct="0">
        <a:spcBef>
          <a:spcPct val="0"/>
        </a:spcBef>
        <a:spcAft>
          <a:spcPct val="0"/>
        </a:spcAft>
        <a:defRPr sz="10000" b="1">
          <a:solidFill>
            <a:schemeClr val="bg1"/>
          </a:solidFill>
          <a:latin typeface="Montserrat Semi" charset="0"/>
          <a:ea typeface="Montserrat Semi" charset="0"/>
          <a:cs typeface="Montserrat Semi" charset="0"/>
          <a:sym typeface="Poppins Medium"/>
        </a:defRPr>
      </a:lvl2pPr>
      <a:lvl3pPr algn="l" defTabSz="825500" rtl="0" eaLnBrk="0" fontAlgn="base" hangingPunct="0">
        <a:spcBef>
          <a:spcPct val="0"/>
        </a:spcBef>
        <a:spcAft>
          <a:spcPct val="0"/>
        </a:spcAft>
        <a:defRPr sz="10000" b="1">
          <a:solidFill>
            <a:schemeClr val="bg1"/>
          </a:solidFill>
          <a:latin typeface="Montserrat Semi" charset="0"/>
          <a:ea typeface="Montserrat Semi" charset="0"/>
          <a:cs typeface="Montserrat Semi" charset="0"/>
          <a:sym typeface="Poppins Medium"/>
        </a:defRPr>
      </a:lvl3pPr>
      <a:lvl4pPr algn="l" defTabSz="825500" rtl="0" eaLnBrk="0" fontAlgn="base" hangingPunct="0">
        <a:spcBef>
          <a:spcPct val="0"/>
        </a:spcBef>
        <a:spcAft>
          <a:spcPct val="0"/>
        </a:spcAft>
        <a:defRPr sz="10000" b="1">
          <a:solidFill>
            <a:schemeClr val="bg1"/>
          </a:solidFill>
          <a:latin typeface="Montserrat Semi" charset="0"/>
          <a:ea typeface="Montserrat Semi" charset="0"/>
          <a:cs typeface="Montserrat Semi" charset="0"/>
          <a:sym typeface="Poppins Medium"/>
        </a:defRPr>
      </a:lvl4pPr>
      <a:lvl5pPr algn="l" defTabSz="825500" rtl="0" eaLnBrk="0" fontAlgn="base" hangingPunct="0">
        <a:spcBef>
          <a:spcPct val="0"/>
        </a:spcBef>
        <a:spcAft>
          <a:spcPct val="0"/>
        </a:spcAft>
        <a:defRPr sz="10000" b="1">
          <a:solidFill>
            <a:schemeClr val="bg1"/>
          </a:solidFill>
          <a:latin typeface="Montserrat Semi" charset="0"/>
          <a:ea typeface="Montserrat Semi" charset="0"/>
          <a:cs typeface="Montserrat Semi" charset="0"/>
          <a:sym typeface="Poppins Medium"/>
        </a:defRPr>
      </a:lvl5pPr>
      <a:lvl6pPr marL="457200" algn="l" defTabSz="825500" rtl="0" fontAlgn="base" hangingPunct="0">
        <a:lnSpc>
          <a:spcPct val="80000"/>
        </a:lnSpc>
        <a:spcBef>
          <a:spcPct val="0"/>
        </a:spcBef>
        <a:spcAft>
          <a:spcPct val="0"/>
        </a:spcAft>
        <a:defRPr sz="10000">
          <a:solidFill>
            <a:srgbClr val="272D30"/>
          </a:solidFill>
          <a:latin typeface="Poppins Medium" charset="0"/>
          <a:ea typeface="Poppins Medium" charset="0"/>
          <a:cs typeface="Poppins Medium" charset="0"/>
          <a:sym typeface="Poppins Medium" charset="0"/>
        </a:defRPr>
      </a:lvl6pPr>
      <a:lvl7pPr marL="914400" algn="l" defTabSz="825500" rtl="0" fontAlgn="base" hangingPunct="0">
        <a:lnSpc>
          <a:spcPct val="80000"/>
        </a:lnSpc>
        <a:spcBef>
          <a:spcPct val="0"/>
        </a:spcBef>
        <a:spcAft>
          <a:spcPct val="0"/>
        </a:spcAft>
        <a:defRPr sz="10000">
          <a:solidFill>
            <a:srgbClr val="272D30"/>
          </a:solidFill>
          <a:latin typeface="Poppins Medium" charset="0"/>
          <a:ea typeface="Poppins Medium" charset="0"/>
          <a:cs typeface="Poppins Medium" charset="0"/>
          <a:sym typeface="Poppins Medium" charset="0"/>
        </a:defRPr>
      </a:lvl7pPr>
      <a:lvl8pPr marL="1371600" algn="l" defTabSz="825500" rtl="0" fontAlgn="base" hangingPunct="0">
        <a:lnSpc>
          <a:spcPct val="80000"/>
        </a:lnSpc>
        <a:spcBef>
          <a:spcPct val="0"/>
        </a:spcBef>
        <a:spcAft>
          <a:spcPct val="0"/>
        </a:spcAft>
        <a:defRPr sz="10000">
          <a:solidFill>
            <a:srgbClr val="272D30"/>
          </a:solidFill>
          <a:latin typeface="Poppins Medium" charset="0"/>
          <a:ea typeface="Poppins Medium" charset="0"/>
          <a:cs typeface="Poppins Medium" charset="0"/>
          <a:sym typeface="Poppins Medium" charset="0"/>
        </a:defRPr>
      </a:lvl8pPr>
      <a:lvl9pPr marL="1828800" algn="l" defTabSz="825500" rtl="0" fontAlgn="base" hangingPunct="0">
        <a:lnSpc>
          <a:spcPct val="80000"/>
        </a:lnSpc>
        <a:spcBef>
          <a:spcPct val="0"/>
        </a:spcBef>
        <a:spcAft>
          <a:spcPct val="0"/>
        </a:spcAft>
        <a:defRPr sz="10000">
          <a:solidFill>
            <a:srgbClr val="272D30"/>
          </a:solidFill>
          <a:latin typeface="Poppins Medium" charset="0"/>
          <a:ea typeface="Poppins Medium" charset="0"/>
          <a:cs typeface="Poppins Medium" charset="0"/>
          <a:sym typeface="Poppins Medium" charset="0"/>
        </a:defRPr>
      </a:lvl9pPr>
    </p:titleStyle>
    <p:bodyStyle>
      <a:lvl1pPr algn="l" defTabSz="825500" rtl="0" eaLnBrk="0" fontAlgn="base" hangingPunct="0">
        <a:lnSpc>
          <a:spcPct val="180000"/>
        </a:lnSpc>
        <a:spcBef>
          <a:spcPct val="0"/>
        </a:spcBef>
        <a:spcAft>
          <a:spcPct val="0"/>
        </a:spcAft>
        <a:defRPr sz="2200" kern="1200">
          <a:solidFill>
            <a:schemeClr val="bg2"/>
          </a:solidFill>
          <a:latin typeface="Roboto" panose="02000000000000000000" pitchFamily="2" charset="0"/>
          <a:ea typeface="Roboto" panose="02000000000000000000" pitchFamily="2" charset="0"/>
          <a:cs typeface="Open Sans" charset="0"/>
          <a:sym typeface="Poppins"/>
        </a:defRPr>
      </a:lvl1pPr>
      <a:lvl2pPr indent="228600" algn="l" defTabSz="825500" rtl="0" eaLnBrk="0" fontAlgn="base" hangingPunct="0">
        <a:lnSpc>
          <a:spcPct val="180000"/>
        </a:lnSpc>
        <a:spcBef>
          <a:spcPct val="0"/>
        </a:spcBef>
        <a:spcAft>
          <a:spcPct val="0"/>
        </a:spcAft>
        <a:defRPr sz="2200" kern="1200">
          <a:solidFill>
            <a:schemeClr val="bg2"/>
          </a:solidFill>
          <a:latin typeface="Roboto" panose="02000000000000000000" pitchFamily="2" charset="0"/>
          <a:ea typeface="Roboto" panose="02000000000000000000" pitchFamily="2" charset="0"/>
          <a:cs typeface="Open Sans" charset="0"/>
          <a:sym typeface="Poppins"/>
        </a:defRPr>
      </a:lvl2pPr>
      <a:lvl3pPr indent="457200" algn="l" defTabSz="825500" rtl="0" eaLnBrk="0" fontAlgn="base" hangingPunct="0">
        <a:lnSpc>
          <a:spcPct val="180000"/>
        </a:lnSpc>
        <a:spcBef>
          <a:spcPct val="0"/>
        </a:spcBef>
        <a:spcAft>
          <a:spcPct val="0"/>
        </a:spcAft>
        <a:defRPr sz="2200" kern="1200">
          <a:solidFill>
            <a:schemeClr val="bg2"/>
          </a:solidFill>
          <a:latin typeface="Roboto" panose="02000000000000000000" pitchFamily="2" charset="0"/>
          <a:ea typeface="Roboto" panose="02000000000000000000" pitchFamily="2" charset="0"/>
          <a:cs typeface="Open Sans" charset="0"/>
          <a:sym typeface="Poppins"/>
        </a:defRPr>
      </a:lvl3pPr>
      <a:lvl4pPr indent="685800" algn="l" defTabSz="825500" rtl="0" eaLnBrk="0" fontAlgn="base" hangingPunct="0">
        <a:lnSpc>
          <a:spcPct val="180000"/>
        </a:lnSpc>
        <a:spcBef>
          <a:spcPct val="0"/>
        </a:spcBef>
        <a:spcAft>
          <a:spcPct val="0"/>
        </a:spcAft>
        <a:defRPr sz="2200" kern="1200">
          <a:solidFill>
            <a:schemeClr val="bg2"/>
          </a:solidFill>
          <a:latin typeface="Roboto" panose="02000000000000000000" pitchFamily="2" charset="0"/>
          <a:ea typeface="Roboto" panose="02000000000000000000" pitchFamily="2" charset="0"/>
          <a:cs typeface="Open Sans" charset="0"/>
          <a:sym typeface="Poppins"/>
        </a:defRPr>
      </a:lvl4pPr>
      <a:lvl5pPr indent="914400" algn="l" defTabSz="825500" rtl="0" eaLnBrk="0" fontAlgn="base" hangingPunct="0">
        <a:lnSpc>
          <a:spcPct val="180000"/>
        </a:lnSpc>
        <a:spcBef>
          <a:spcPct val="0"/>
        </a:spcBef>
        <a:spcAft>
          <a:spcPct val="0"/>
        </a:spcAft>
        <a:defRPr sz="2200" kern="1200">
          <a:solidFill>
            <a:schemeClr val="bg2"/>
          </a:solidFill>
          <a:latin typeface="Roboto" panose="02000000000000000000" pitchFamily="2" charset="0"/>
          <a:ea typeface="Roboto" panose="02000000000000000000" pitchFamily="2" charset="0"/>
          <a:cs typeface="Open Sans" charset="0"/>
          <a:sym typeface="Poppin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8.jp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microsoft.com/office/2007/relationships/hdphoto" Target="../media/hdphoto1.wdp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"/>
          <p:cNvSpPr>
            <a:spLocks noGrp="1"/>
          </p:cNvSpPr>
          <p:nvPr>
            <p:ph type="pic" idx="2"/>
          </p:nvPr>
        </p:nvSpPr>
        <p:spPr>
          <a:xfrm>
            <a:off x="0" y="63826"/>
            <a:ext cx="24384001" cy="13716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8" name="Google Shape;118;p1"/>
          <p:cNvSpPr/>
          <p:nvPr/>
        </p:nvSpPr>
        <p:spPr>
          <a:xfrm>
            <a:off x="-74613" y="-34925"/>
            <a:ext cx="11630026" cy="13765213"/>
          </a:xfrm>
          <a:custGeom>
            <a:avLst/>
            <a:gdLst/>
            <a:ahLst/>
            <a:cxnLst/>
            <a:rect l="l" t="t" r="r" b="b"/>
            <a:pathLst>
              <a:path w="24342" h="21607" extrusionOk="0">
                <a:moveTo>
                  <a:pt x="11" y="0"/>
                </a:moveTo>
                <a:lnTo>
                  <a:pt x="10140" y="7"/>
                </a:lnTo>
                <a:lnTo>
                  <a:pt x="24220" y="10553"/>
                </a:lnTo>
                <a:cubicBezTo>
                  <a:pt x="24301" y="10626"/>
                  <a:pt x="24344" y="10718"/>
                  <a:pt x="24342" y="10813"/>
                </a:cubicBezTo>
                <a:cubicBezTo>
                  <a:pt x="24340" y="10915"/>
                  <a:pt x="24286" y="11013"/>
                  <a:pt x="24190" y="11086"/>
                </a:cubicBezTo>
                <a:lnTo>
                  <a:pt x="10157" y="21607"/>
                </a:lnTo>
                <a:lnTo>
                  <a:pt x="12" y="21607"/>
                </a:lnTo>
                <a:cubicBezTo>
                  <a:pt x="-26" y="14407"/>
                  <a:pt x="49" y="7200"/>
                  <a:pt x="11" y="0"/>
                </a:cubicBezTo>
                <a:close/>
              </a:path>
            </a:pathLst>
          </a:custGeom>
          <a:solidFill>
            <a:schemeClr val="accent3">
              <a:alpha val="94509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9" name="Google Shape;119;p1"/>
          <p:cNvSpPr/>
          <p:nvPr/>
        </p:nvSpPr>
        <p:spPr>
          <a:xfrm>
            <a:off x="5307012" y="7140249"/>
            <a:ext cx="13225463" cy="6511925"/>
          </a:xfrm>
          <a:custGeom>
            <a:avLst/>
            <a:gdLst/>
            <a:ahLst/>
            <a:cxnLst/>
            <a:rect l="l" t="t" r="r" b="b"/>
            <a:pathLst>
              <a:path w="21600" h="21567" extrusionOk="0">
                <a:moveTo>
                  <a:pt x="0" y="21525"/>
                </a:moveTo>
                <a:lnTo>
                  <a:pt x="10415" y="320"/>
                </a:lnTo>
                <a:cubicBezTo>
                  <a:pt x="10518" y="84"/>
                  <a:pt x="10673" y="-33"/>
                  <a:pt x="10828" y="9"/>
                </a:cubicBezTo>
                <a:cubicBezTo>
                  <a:pt x="10933" y="37"/>
                  <a:pt x="11031" y="139"/>
                  <a:pt x="11103" y="296"/>
                </a:cubicBezTo>
                <a:lnTo>
                  <a:pt x="21600" y="21567"/>
                </a:lnTo>
                <a:lnTo>
                  <a:pt x="0" y="21525"/>
                </a:lnTo>
                <a:close/>
              </a:path>
            </a:pathLst>
          </a:custGeom>
          <a:solidFill>
            <a:schemeClr val="accent4">
              <a:alpha val="94509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5321300" y="-11113"/>
            <a:ext cx="15105063" cy="1373187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099" y="0"/>
                </a:lnTo>
                <a:lnTo>
                  <a:pt x="21600" y="21600"/>
                </a:lnTo>
                <a:lnTo>
                  <a:pt x="19543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94509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74808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1" name="Google Shape;121;p1"/>
          <p:cNvSpPr/>
          <p:nvPr/>
        </p:nvSpPr>
        <p:spPr>
          <a:xfrm>
            <a:off x="22988588" y="-9525"/>
            <a:ext cx="1409700" cy="146843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94509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74808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2" name="Google Shape;122;p1"/>
          <p:cNvSpPr txBox="1"/>
          <p:nvPr/>
        </p:nvSpPr>
        <p:spPr>
          <a:xfrm>
            <a:off x="483816" y="5907239"/>
            <a:ext cx="10513167" cy="1584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4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제주</a:t>
            </a:r>
            <a:r>
              <a:rPr lang="en-US" sz="84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84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청년창업</a:t>
            </a:r>
            <a:r>
              <a:rPr lang="en-US" sz="84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84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활성화</a:t>
            </a:r>
            <a:endParaRPr sz="84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" name="Google Shape;123;p1"/>
          <p:cNvSpPr txBox="1"/>
          <p:nvPr/>
        </p:nvSpPr>
        <p:spPr>
          <a:xfrm>
            <a:off x="1411287" y="7660318"/>
            <a:ext cx="8491837" cy="1457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제주</a:t>
            </a:r>
            <a:r>
              <a:rPr lang="en-US" sz="3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2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청년</a:t>
            </a:r>
            <a:r>
              <a:rPr lang="en-US" sz="3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2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창업과</a:t>
            </a:r>
            <a:r>
              <a:rPr lang="en-US" sz="3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lang="en-US" sz="32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창업</a:t>
            </a:r>
            <a:r>
              <a:rPr lang="en-US" sz="3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2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지원</a:t>
            </a:r>
            <a:r>
              <a:rPr lang="en-US" sz="3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2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현황</a:t>
            </a:r>
            <a:r>
              <a:rPr lang="en-US" sz="3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ko-KR" altLang="en-US" sz="3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및 발전 도모</a:t>
            </a:r>
            <a:endParaRPr sz="32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p1"/>
          <p:cNvSpPr/>
          <p:nvPr/>
        </p:nvSpPr>
        <p:spPr>
          <a:xfrm>
            <a:off x="1403350" y="4121150"/>
            <a:ext cx="1530350" cy="1128713"/>
          </a:xfrm>
          <a:custGeom>
            <a:avLst/>
            <a:gdLst/>
            <a:ahLst/>
            <a:cxnLst/>
            <a:rect l="l" t="t" r="r" b="b"/>
            <a:pathLst>
              <a:path w="20835" h="20597" extrusionOk="0">
                <a:moveTo>
                  <a:pt x="13161" y="0"/>
                </a:moveTo>
                <a:cubicBezTo>
                  <a:pt x="11266" y="0"/>
                  <a:pt x="9373" y="938"/>
                  <a:pt x="7896" y="2810"/>
                </a:cubicBezTo>
                <a:lnTo>
                  <a:pt x="10210" y="2810"/>
                </a:lnTo>
                <a:cubicBezTo>
                  <a:pt x="11130" y="2157"/>
                  <a:pt x="12145" y="1830"/>
                  <a:pt x="13161" y="1830"/>
                </a:cubicBezTo>
                <a:cubicBezTo>
                  <a:pt x="14776" y="1830"/>
                  <a:pt x="16391" y="2656"/>
                  <a:pt x="17623" y="4310"/>
                </a:cubicBezTo>
                <a:cubicBezTo>
                  <a:pt x="20088" y="7617"/>
                  <a:pt x="20088" y="12981"/>
                  <a:pt x="17623" y="16288"/>
                </a:cubicBezTo>
                <a:cubicBezTo>
                  <a:pt x="15617" y="18982"/>
                  <a:pt x="12595" y="19481"/>
                  <a:pt x="10211" y="17789"/>
                </a:cubicBezTo>
                <a:lnTo>
                  <a:pt x="7896" y="17789"/>
                </a:lnTo>
                <a:cubicBezTo>
                  <a:pt x="10904" y="21600"/>
                  <a:pt x="15643" y="21533"/>
                  <a:pt x="18587" y="17582"/>
                </a:cubicBezTo>
                <a:cubicBezTo>
                  <a:pt x="21584" y="13560"/>
                  <a:pt x="21584" y="7038"/>
                  <a:pt x="18587" y="3016"/>
                </a:cubicBezTo>
                <a:cubicBezTo>
                  <a:pt x="17089" y="1005"/>
                  <a:pt x="15125" y="0"/>
                  <a:pt x="13161" y="0"/>
                </a:cubicBezTo>
                <a:close/>
                <a:moveTo>
                  <a:pt x="1" y="3561"/>
                </a:moveTo>
                <a:cubicBezTo>
                  <a:pt x="-16" y="4513"/>
                  <a:pt x="230" y="5440"/>
                  <a:pt x="691" y="6164"/>
                </a:cubicBezTo>
                <a:cubicBezTo>
                  <a:pt x="1220" y="6993"/>
                  <a:pt x="1984" y="7485"/>
                  <a:pt x="2796" y="7522"/>
                </a:cubicBezTo>
                <a:lnTo>
                  <a:pt x="18133" y="7522"/>
                </a:lnTo>
                <a:cubicBezTo>
                  <a:pt x="17808" y="6476"/>
                  <a:pt x="17282" y="5565"/>
                  <a:pt x="16610" y="4879"/>
                </a:cubicBezTo>
                <a:cubicBezTo>
                  <a:pt x="15789" y="4041"/>
                  <a:pt x="14789" y="3579"/>
                  <a:pt x="13757" y="3561"/>
                </a:cubicBezTo>
                <a:lnTo>
                  <a:pt x="1" y="3561"/>
                </a:lnTo>
                <a:close/>
                <a:moveTo>
                  <a:pt x="2628" y="8278"/>
                </a:moveTo>
                <a:cubicBezTo>
                  <a:pt x="2639" y="9295"/>
                  <a:pt x="2930" y="10269"/>
                  <a:pt x="3445" y="11014"/>
                </a:cubicBezTo>
                <a:cubicBezTo>
                  <a:pt x="4039" y="11873"/>
                  <a:pt x="4875" y="12354"/>
                  <a:pt x="5747" y="12339"/>
                </a:cubicBezTo>
                <a:lnTo>
                  <a:pt x="18374" y="12339"/>
                </a:lnTo>
                <a:cubicBezTo>
                  <a:pt x="18532" y="11669"/>
                  <a:pt x="18610" y="10971"/>
                  <a:pt x="18607" y="10269"/>
                </a:cubicBezTo>
                <a:cubicBezTo>
                  <a:pt x="18604" y="9593"/>
                  <a:pt x="18526" y="8923"/>
                  <a:pt x="18374" y="8278"/>
                </a:cubicBezTo>
                <a:lnTo>
                  <a:pt x="2628" y="8278"/>
                </a:lnTo>
                <a:close/>
                <a:moveTo>
                  <a:pt x="5274" y="13047"/>
                </a:moveTo>
                <a:cubicBezTo>
                  <a:pt x="5271" y="14088"/>
                  <a:pt x="5569" y="15090"/>
                  <a:pt x="6104" y="15845"/>
                </a:cubicBezTo>
                <a:cubicBezTo>
                  <a:pt x="6708" y="16695"/>
                  <a:pt x="7556" y="17153"/>
                  <a:pt x="8430" y="17101"/>
                </a:cubicBezTo>
                <a:lnTo>
                  <a:pt x="13604" y="17101"/>
                </a:lnTo>
                <a:cubicBezTo>
                  <a:pt x="14640" y="17060"/>
                  <a:pt x="15643" y="16605"/>
                  <a:pt x="16486" y="15797"/>
                </a:cubicBezTo>
                <a:cubicBezTo>
                  <a:pt x="17220" y="15093"/>
                  <a:pt x="17804" y="14145"/>
                  <a:pt x="18182" y="13047"/>
                </a:cubicBezTo>
                <a:lnTo>
                  <a:pt x="5274" y="13047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"/>
          <p:cNvSpPr txBox="1"/>
          <p:nvPr/>
        </p:nvSpPr>
        <p:spPr>
          <a:xfrm>
            <a:off x="1204444" y="11039476"/>
            <a:ext cx="1491131" cy="2124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김민범                          장하림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차진욱최서윤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3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1E99267-A57F-4835-8C63-B082329D04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907303"/>
              </p:ext>
            </p:extLst>
          </p:nvPr>
        </p:nvGraphicFramePr>
        <p:xfrm>
          <a:off x="9459602" y="2794663"/>
          <a:ext cx="14052888" cy="4373880"/>
        </p:xfrm>
        <a:graphic>
          <a:graphicData uri="http://schemas.openxmlformats.org/drawingml/2006/table">
            <a:tbl>
              <a:tblPr/>
              <a:tblGrid>
                <a:gridCol w="2728216">
                  <a:extLst>
                    <a:ext uri="{9D8B030D-6E8A-4147-A177-3AD203B41FA5}">
                      <a16:colId xmlns:a16="http://schemas.microsoft.com/office/drawing/2014/main" val="2022146192"/>
                    </a:ext>
                  </a:extLst>
                </a:gridCol>
                <a:gridCol w="2831168">
                  <a:extLst>
                    <a:ext uri="{9D8B030D-6E8A-4147-A177-3AD203B41FA5}">
                      <a16:colId xmlns:a16="http://schemas.microsoft.com/office/drawing/2014/main" val="1312439763"/>
                    </a:ext>
                  </a:extLst>
                </a:gridCol>
                <a:gridCol w="2831168">
                  <a:extLst>
                    <a:ext uri="{9D8B030D-6E8A-4147-A177-3AD203B41FA5}">
                      <a16:colId xmlns:a16="http://schemas.microsoft.com/office/drawing/2014/main" val="1794680453"/>
                    </a:ext>
                  </a:extLst>
                </a:gridCol>
                <a:gridCol w="2831168">
                  <a:extLst>
                    <a:ext uri="{9D8B030D-6E8A-4147-A177-3AD203B41FA5}">
                      <a16:colId xmlns:a16="http://schemas.microsoft.com/office/drawing/2014/main" val="1369706560"/>
                    </a:ext>
                  </a:extLst>
                </a:gridCol>
                <a:gridCol w="2831168">
                  <a:extLst>
                    <a:ext uri="{9D8B030D-6E8A-4147-A177-3AD203B41FA5}">
                      <a16:colId xmlns:a16="http://schemas.microsoft.com/office/drawing/2014/main" val="14104951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15240" marR="15240" marT="15240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40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</a:t>
                      </a:r>
                    </a:p>
                  </a:txBody>
                  <a:tcPr marL="15240" marR="15240" marT="152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40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</a:t>
                      </a:r>
                    </a:p>
                  </a:txBody>
                  <a:tcPr marL="15240" marR="15240" marT="152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40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</a:t>
                      </a:r>
                    </a:p>
                  </a:txBody>
                  <a:tcPr marL="15240" marR="15240" marT="152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4000" b="1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2018</a:t>
                      </a:r>
                    </a:p>
                  </a:txBody>
                  <a:tcPr marL="15240" marR="15240" marT="15240" marB="0" anchor="ctr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6278834"/>
                  </a:ext>
                </a:extLst>
              </a:tr>
              <a:tr h="49862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전체</a:t>
                      </a:r>
                      <a:r>
                        <a:rPr lang="en-US" altLang="ko-KR" sz="4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4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</a:t>
                      </a:r>
                      <a:r>
                        <a:rPr lang="en-US" altLang="ko-KR" sz="4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15240" marR="15240" marT="15240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1,893,716</a:t>
                      </a:r>
                    </a:p>
                  </a:txBody>
                  <a:tcPr marL="15240" marR="15240" marT="152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1,985,396</a:t>
                      </a:r>
                    </a:p>
                  </a:txBody>
                  <a:tcPr marL="15240" marR="15240" marT="152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2,001,674</a:t>
                      </a:r>
                    </a:p>
                  </a:txBody>
                  <a:tcPr marL="15240" marR="15240" marT="152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2,030,987</a:t>
                      </a:r>
                    </a:p>
                  </a:txBody>
                  <a:tcPr marL="15240" marR="15240" marT="15240" marB="0" anchor="ctr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3561973"/>
                  </a:ext>
                </a:extLst>
              </a:tr>
              <a:tr h="49862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4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r>
                        <a:rPr lang="ko-KR" altLang="en-US" sz="4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 이하 </a:t>
                      </a:r>
                    </a:p>
                  </a:txBody>
                  <a:tcPr marL="15240" marR="15240" marT="15240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15240" marR="15240" marT="152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1.4</a:t>
                      </a:r>
                    </a:p>
                  </a:txBody>
                  <a:tcPr marL="15240" marR="15240" marT="152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1.3</a:t>
                      </a:r>
                    </a:p>
                  </a:txBody>
                  <a:tcPr marL="15240" marR="15240" marT="152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1.4</a:t>
                      </a:r>
                    </a:p>
                  </a:txBody>
                  <a:tcPr marL="15240" marR="15240" marT="15240" marB="0" anchor="ctr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9087418"/>
                  </a:ext>
                </a:extLst>
              </a:tr>
              <a:tr h="49862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4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  <a:r>
                        <a:rPr lang="ko-KR" altLang="en-US" sz="4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</a:t>
                      </a:r>
                    </a:p>
                  </a:txBody>
                  <a:tcPr marL="15240" marR="15240" marT="15240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</a:p>
                  </a:txBody>
                  <a:tcPr marL="15240" marR="15240" marT="152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15.6</a:t>
                      </a:r>
                    </a:p>
                  </a:txBody>
                  <a:tcPr marL="15240" marR="15240" marT="152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15240" marR="15240" marT="152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14.3</a:t>
                      </a:r>
                    </a:p>
                  </a:txBody>
                  <a:tcPr marL="15240" marR="15240" marT="15240" marB="0" anchor="ctr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1110193"/>
                  </a:ext>
                </a:extLst>
              </a:tr>
              <a:tr h="49862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4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</a:t>
                      </a:r>
                      <a:r>
                        <a:rPr lang="ko-KR" altLang="en-US" sz="4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</a:t>
                      </a:r>
                    </a:p>
                  </a:txBody>
                  <a:tcPr marL="15240" marR="15240" marT="15240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33.2</a:t>
                      </a:r>
                    </a:p>
                  </a:txBody>
                  <a:tcPr marL="15240" marR="15240" marT="152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32.2</a:t>
                      </a:r>
                    </a:p>
                  </a:txBody>
                  <a:tcPr marL="15240" marR="15240" marT="152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33.8</a:t>
                      </a:r>
                    </a:p>
                  </a:txBody>
                  <a:tcPr marL="15240" marR="15240" marT="152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32.9</a:t>
                      </a:r>
                    </a:p>
                  </a:txBody>
                  <a:tcPr marL="15240" marR="15240" marT="15240" marB="0" anchor="ctr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7737166"/>
                  </a:ext>
                </a:extLst>
              </a:tr>
              <a:tr h="49862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4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  <a:r>
                        <a:rPr lang="ko-KR" altLang="en-US" sz="4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</a:t>
                      </a:r>
                    </a:p>
                  </a:txBody>
                  <a:tcPr marL="15240" marR="15240" marT="15240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34.6</a:t>
                      </a:r>
                    </a:p>
                  </a:txBody>
                  <a:tcPr marL="15240" marR="15240" marT="152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33.3</a:t>
                      </a:r>
                    </a:p>
                  </a:txBody>
                  <a:tcPr marL="15240" marR="15240" marT="152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32.3</a:t>
                      </a:r>
                    </a:p>
                  </a:txBody>
                  <a:tcPr marL="15240" marR="15240" marT="152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33.5</a:t>
                      </a:r>
                    </a:p>
                  </a:txBody>
                  <a:tcPr marL="15240" marR="15240" marT="15240" marB="0" anchor="ctr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3269018"/>
                  </a:ext>
                </a:extLst>
              </a:tr>
              <a:tr h="49862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4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</a:t>
                      </a:r>
                      <a:r>
                        <a:rPr lang="ko-KR" altLang="en-US" sz="4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 이상</a:t>
                      </a:r>
                    </a:p>
                  </a:txBody>
                  <a:tcPr marL="15240" marR="15240" marT="15240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18.2</a:t>
                      </a:r>
                    </a:p>
                  </a:txBody>
                  <a:tcPr marL="15240" marR="15240" marT="152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17.5</a:t>
                      </a:r>
                    </a:p>
                  </a:txBody>
                  <a:tcPr marL="15240" marR="15240" marT="152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17.5</a:t>
                      </a:r>
                    </a:p>
                  </a:txBody>
                  <a:tcPr marL="15240" marR="15240" marT="152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17.9</a:t>
                      </a:r>
                    </a:p>
                  </a:txBody>
                  <a:tcPr marL="15240" marR="15240" marT="15240" marB="0" anchor="ctr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1988921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364E4701-77CF-4A6B-8F9B-6DC3898403C2}"/>
              </a:ext>
            </a:extLst>
          </p:cNvPr>
          <p:cNvSpPr/>
          <p:nvPr/>
        </p:nvSpPr>
        <p:spPr>
          <a:xfrm>
            <a:off x="9384957" y="4101199"/>
            <a:ext cx="14202178" cy="115697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C794A79-D004-45B9-9724-4E326BE0E4B4}"/>
              </a:ext>
            </a:extLst>
          </p:cNvPr>
          <p:cNvSpPr txBox="1"/>
          <p:nvPr/>
        </p:nvSpPr>
        <p:spPr>
          <a:xfrm>
            <a:off x="10026326" y="8838843"/>
            <a:ext cx="1382127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>
                <a:solidFill>
                  <a:schemeClr val="dk2"/>
                </a:solidFill>
                <a:latin typeface="Roboto"/>
                <a:ea typeface="Roboto"/>
                <a:cs typeface="Roboto"/>
              </a:rPr>
              <a:t>20</a:t>
            </a:r>
            <a:r>
              <a:rPr lang="ko-KR" altLang="en-US" sz="5000" dirty="0">
                <a:solidFill>
                  <a:schemeClr val="dk2"/>
                </a:solidFill>
                <a:latin typeface="Roboto"/>
                <a:ea typeface="Roboto"/>
                <a:cs typeface="Roboto"/>
              </a:rPr>
              <a:t>대 이하 창업 </a:t>
            </a:r>
            <a:r>
              <a:rPr lang="ko-KR" altLang="en-US" sz="5000" dirty="0" err="1">
                <a:solidFill>
                  <a:schemeClr val="dk2"/>
                </a:solidFill>
                <a:latin typeface="Roboto"/>
                <a:ea typeface="Roboto"/>
                <a:cs typeface="Roboto"/>
              </a:rPr>
              <a:t>률은</a:t>
            </a:r>
            <a:r>
              <a:rPr lang="ko-KR" altLang="en-US" sz="5000" dirty="0">
                <a:solidFill>
                  <a:schemeClr val="dk2"/>
                </a:solidFill>
                <a:latin typeface="Roboto"/>
                <a:ea typeface="Roboto"/>
                <a:cs typeface="Roboto"/>
              </a:rPr>
              <a:t> 전국에서 겨우 </a:t>
            </a:r>
            <a:r>
              <a:rPr lang="en-US" altLang="ko-KR" sz="5000" dirty="0">
                <a:solidFill>
                  <a:schemeClr val="dk2"/>
                </a:solidFill>
                <a:latin typeface="Roboto"/>
                <a:ea typeface="Roboto"/>
                <a:cs typeface="Roboto"/>
              </a:rPr>
              <a:t>1</a:t>
            </a:r>
            <a:r>
              <a:rPr lang="ko-KR" altLang="en-US" sz="5000" dirty="0">
                <a:solidFill>
                  <a:schemeClr val="dk2"/>
                </a:solidFill>
                <a:latin typeface="Roboto"/>
                <a:ea typeface="Roboto"/>
                <a:cs typeface="Roboto"/>
              </a:rPr>
              <a:t>퍼센트 수준 </a:t>
            </a:r>
            <a:endParaRPr lang="en-US" altLang="ko-KR" sz="5000" dirty="0">
              <a:solidFill>
                <a:schemeClr val="dk2"/>
              </a:solidFill>
              <a:latin typeface="Roboto"/>
              <a:ea typeface="Roboto"/>
              <a:cs typeface="Roboto"/>
            </a:endParaRPr>
          </a:p>
          <a:p>
            <a:endParaRPr lang="en-US" altLang="ko-KR" sz="5000" dirty="0">
              <a:solidFill>
                <a:schemeClr val="dk2"/>
              </a:solidFill>
              <a:latin typeface="Roboto"/>
              <a:ea typeface="Roboto"/>
              <a:cs typeface="Roboto"/>
            </a:endParaRPr>
          </a:p>
          <a:p>
            <a:r>
              <a:rPr lang="en-US" altLang="ko-KR" sz="5000" dirty="0">
                <a:solidFill>
                  <a:schemeClr val="dk2"/>
                </a:solidFill>
                <a:latin typeface="Roboto"/>
                <a:ea typeface="Roboto"/>
                <a:cs typeface="Roboto"/>
              </a:rPr>
              <a:t>20~30</a:t>
            </a:r>
            <a:r>
              <a:rPr lang="ko-KR" altLang="en-US" sz="5000" dirty="0">
                <a:solidFill>
                  <a:schemeClr val="dk2"/>
                </a:solidFill>
                <a:latin typeface="Roboto"/>
                <a:ea typeface="Roboto"/>
                <a:cs typeface="Roboto"/>
              </a:rPr>
              <a:t>대 다 합해도 약 </a:t>
            </a:r>
            <a:r>
              <a:rPr lang="en-US" altLang="ko-KR" sz="5000" dirty="0">
                <a:solidFill>
                  <a:schemeClr val="dk2"/>
                </a:solidFill>
                <a:latin typeface="Roboto"/>
                <a:ea typeface="Roboto"/>
                <a:cs typeface="Roboto"/>
              </a:rPr>
              <a:t>16</a:t>
            </a:r>
            <a:r>
              <a:rPr lang="ko-KR" altLang="en-US" sz="5000" dirty="0">
                <a:solidFill>
                  <a:schemeClr val="dk2"/>
                </a:solidFill>
                <a:latin typeface="Roboto"/>
                <a:ea typeface="Roboto"/>
                <a:cs typeface="Roboto"/>
              </a:rPr>
              <a:t>퍼센트 수준에 그친다</a:t>
            </a:r>
            <a:r>
              <a:rPr lang="en-US" altLang="ko-KR" sz="5000" dirty="0">
                <a:solidFill>
                  <a:schemeClr val="dk2"/>
                </a:solidFill>
                <a:latin typeface="Roboto"/>
                <a:ea typeface="Roboto"/>
                <a:cs typeface="Roboto"/>
              </a:rPr>
              <a:t>. </a:t>
            </a:r>
            <a:endParaRPr lang="ko-KR" altLang="en-US" sz="5000" dirty="0">
              <a:solidFill>
                <a:schemeClr val="dk2"/>
              </a:solidFill>
              <a:latin typeface="Roboto"/>
              <a:ea typeface="Roboto"/>
              <a:cs typeface="Roboto"/>
            </a:endParaRPr>
          </a:p>
        </p:txBody>
      </p:sp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9340A629-35DD-4DE8-8E8F-8CD4E1577A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18" y="1903445"/>
            <a:ext cx="8844572" cy="11812555"/>
          </a:xfrm>
          <a:prstGeom prst="rect">
            <a:avLst/>
          </a:prstGeom>
        </p:spPr>
      </p:pic>
      <p:sp>
        <p:nvSpPr>
          <p:cNvPr id="9" name="Google Shape;229;p7">
            <a:extLst>
              <a:ext uri="{FF2B5EF4-FFF2-40B4-BE49-F238E27FC236}">
                <a16:creationId xmlns:a16="http://schemas.microsoft.com/office/drawing/2014/main" id="{4B7CEB40-6F56-46FD-ADFB-330AC9118E81}"/>
              </a:ext>
            </a:extLst>
          </p:cNvPr>
          <p:cNvSpPr txBox="1"/>
          <p:nvPr/>
        </p:nvSpPr>
        <p:spPr>
          <a:xfrm>
            <a:off x="1075367" y="784435"/>
            <a:ext cx="10585176" cy="1585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4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청년</a:t>
            </a:r>
            <a:r>
              <a:rPr lang="en-US" sz="84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84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창업</a:t>
            </a:r>
            <a:r>
              <a:rPr lang="ko-KR" altLang="en-US" sz="84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률</a:t>
            </a:r>
            <a:r>
              <a:rPr lang="ko-KR" altLang="en-US" sz="84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altLang="ko-KR" sz="84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8400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" name="Google Shape;286;p9">
            <a:extLst>
              <a:ext uri="{FF2B5EF4-FFF2-40B4-BE49-F238E27FC236}">
                <a16:creationId xmlns:a16="http://schemas.microsoft.com/office/drawing/2014/main" id="{3DA632DB-09F4-45E8-B879-118511BC934F}"/>
              </a:ext>
            </a:extLst>
          </p:cNvPr>
          <p:cNvSpPr txBox="1"/>
          <p:nvPr/>
        </p:nvSpPr>
        <p:spPr>
          <a:xfrm>
            <a:off x="19451" y="13315890"/>
            <a:ext cx="280831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rgbClr val="74808C"/>
                </a:solidFill>
                <a:latin typeface="Poppins"/>
                <a:ea typeface="Poppins"/>
                <a:cs typeface="Poppins"/>
                <a:sym typeface="Poppins"/>
              </a:rPr>
              <a:t>출처</a:t>
            </a:r>
            <a:r>
              <a:rPr lang="en-US" sz="2000" dirty="0">
                <a:solidFill>
                  <a:srgbClr val="74808C"/>
                </a:solidFill>
                <a:latin typeface="Poppins"/>
                <a:ea typeface="Poppins"/>
                <a:cs typeface="Poppins"/>
                <a:sym typeface="Poppins"/>
              </a:rPr>
              <a:t> : </a:t>
            </a:r>
            <a:r>
              <a:rPr lang="en-US" sz="2000" dirty="0" err="1">
                <a:solidFill>
                  <a:srgbClr val="74808C"/>
                </a:solidFill>
                <a:latin typeface="Poppins"/>
                <a:ea typeface="Poppins"/>
                <a:cs typeface="Poppins"/>
                <a:sym typeface="Poppins"/>
              </a:rPr>
              <a:t>국가통계포털</a:t>
            </a:r>
            <a:r>
              <a:rPr lang="en-US" sz="2000" dirty="0">
                <a:solidFill>
                  <a:srgbClr val="74808C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sz="2000" dirty="0">
              <a:solidFill>
                <a:srgbClr val="74808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" name="Google Shape;286;p9">
            <a:extLst>
              <a:ext uri="{FF2B5EF4-FFF2-40B4-BE49-F238E27FC236}">
                <a16:creationId xmlns:a16="http://schemas.microsoft.com/office/drawing/2014/main" id="{6ABB06A1-BE8D-49DB-99B7-3F1C701228FE}"/>
              </a:ext>
            </a:extLst>
          </p:cNvPr>
          <p:cNvSpPr txBox="1"/>
          <p:nvPr/>
        </p:nvSpPr>
        <p:spPr>
          <a:xfrm>
            <a:off x="22443446" y="2394553"/>
            <a:ext cx="280831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74808C"/>
                </a:solidFill>
                <a:latin typeface="Poppins"/>
                <a:ea typeface="Poppins"/>
                <a:cs typeface="Poppins"/>
                <a:sym typeface="Poppins"/>
              </a:rPr>
              <a:t>단위</a:t>
            </a:r>
            <a:r>
              <a:rPr lang="en-US" altLang="ko-KR" sz="2000" dirty="0">
                <a:solidFill>
                  <a:srgbClr val="74808C"/>
                </a:solidFill>
                <a:latin typeface="Poppins"/>
                <a:ea typeface="Poppins"/>
                <a:cs typeface="Poppins"/>
                <a:sym typeface="Poppins"/>
              </a:rPr>
              <a:t>: %</a:t>
            </a:r>
            <a:endParaRPr sz="2000" dirty="0">
              <a:solidFill>
                <a:srgbClr val="74808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1822617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9"/>
          <p:cNvSpPr txBox="1"/>
          <p:nvPr/>
        </p:nvSpPr>
        <p:spPr>
          <a:xfrm>
            <a:off x="22545675" y="12492038"/>
            <a:ext cx="89535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11</a:t>
            </a:fld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45" name="Google Shape;245;p9"/>
          <p:cNvGrpSpPr/>
          <p:nvPr/>
        </p:nvGrpSpPr>
        <p:grpSpPr>
          <a:xfrm>
            <a:off x="1242772" y="804386"/>
            <a:ext cx="11631709" cy="9214689"/>
            <a:chOff x="1603108" y="1319264"/>
            <a:chExt cx="11631968" cy="9213215"/>
          </a:xfrm>
        </p:grpSpPr>
        <p:sp>
          <p:nvSpPr>
            <p:cNvPr id="246" name="Google Shape;246;p9"/>
            <p:cNvSpPr txBox="1"/>
            <p:nvPr/>
          </p:nvSpPr>
          <p:spPr>
            <a:xfrm>
              <a:off x="1603108" y="1319264"/>
              <a:ext cx="10441591" cy="15856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8100" tIns="38100" rIns="38100" bIns="381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400" dirty="0" err="1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청년</a:t>
              </a:r>
              <a:r>
                <a:rPr lang="en-US" sz="8400" dirty="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8400" dirty="0" err="1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창업</a:t>
              </a:r>
              <a:r>
                <a:rPr lang="en-US" sz="8400" dirty="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8400" dirty="0" err="1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희망</a:t>
              </a:r>
              <a:r>
                <a:rPr lang="en-US" sz="8400" dirty="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8400" dirty="0" err="1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업종</a:t>
              </a:r>
              <a:endParaRPr sz="84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7" name="Google Shape;247;p9"/>
            <p:cNvSpPr/>
            <p:nvPr/>
          </p:nvSpPr>
          <p:spPr>
            <a:xfrm>
              <a:off x="2543684" y="4285654"/>
              <a:ext cx="10691392" cy="62468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r>
                <a:rPr lang="en-US" sz="8000" dirty="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1위는 25%로 </a:t>
              </a:r>
              <a:r>
                <a:rPr lang="en-US" sz="8000" dirty="0" err="1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소매업</a:t>
              </a:r>
              <a:endParaRPr lang="en-US" sz="80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endParaRPr sz="80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r>
                <a:rPr lang="en-US" sz="8000" dirty="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2위는 21%로 </a:t>
              </a:r>
              <a:r>
                <a:rPr lang="en-US" sz="8000" dirty="0" err="1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숙박업</a:t>
              </a:r>
              <a:endParaRPr sz="80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endParaRPr lang="en-US" sz="80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r>
                <a:rPr lang="en-US" sz="8000" dirty="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3위는 19%로 </a:t>
              </a:r>
              <a:r>
                <a:rPr lang="en-US" sz="8000" dirty="0" err="1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부동산업</a:t>
              </a:r>
              <a:endParaRPr sz="80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13356348" y="2984741"/>
            <a:ext cx="8727273" cy="7798238"/>
            <a:chOff x="13994704" y="4752747"/>
            <a:chExt cx="7257698" cy="6237265"/>
          </a:xfrm>
        </p:grpSpPr>
        <p:grpSp>
          <p:nvGrpSpPr>
            <p:cNvPr id="249" name="Google Shape;249;p9"/>
            <p:cNvGrpSpPr/>
            <p:nvPr/>
          </p:nvGrpSpPr>
          <p:grpSpPr>
            <a:xfrm>
              <a:off x="13994705" y="7180737"/>
              <a:ext cx="7257696" cy="1336561"/>
              <a:chOff x="13968150" y="5073981"/>
              <a:chExt cx="7257696" cy="1336561"/>
            </a:xfrm>
          </p:grpSpPr>
          <p:sp>
            <p:nvSpPr>
              <p:cNvPr id="250" name="Google Shape;250;p9"/>
              <p:cNvSpPr/>
              <p:nvPr/>
            </p:nvSpPr>
            <p:spPr>
              <a:xfrm>
                <a:off x="13968152" y="5073981"/>
                <a:ext cx="1336559" cy="133656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38100" tIns="38100" rIns="38100" bIns="381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>
                  <a:solidFill>
                    <a:srgbClr val="74808C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grpSp>
            <p:nvGrpSpPr>
              <p:cNvPr id="251" name="Google Shape;251;p9"/>
              <p:cNvGrpSpPr/>
              <p:nvPr/>
            </p:nvGrpSpPr>
            <p:grpSpPr>
              <a:xfrm>
                <a:off x="13968150" y="5489848"/>
                <a:ext cx="7257696" cy="549550"/>
                <a:chOff x="13968150" y="5489848"/>
                <a:chExt cx="7257696" cy="549550"/>
              </a:xfrm>
            </p:grpSpPr>
            <p:grpSp>
              <p:nvGrpSpPr>
                <p:cNvPr id="252" name="Google Shape;252;p9"/>
                <p:cNvGrpSpPr/>
                <p:nvPr/>
              </p:nvGrpSpPr>
              <p:grpSpPr>
                <a:xfrm>
                  <a:off x="15720392" y="5489848"/>
                  <a:ext cx="5505454" cy="504828"/>
                  <a:chOff x="0" y="0"/>
                  <a:chExt cx="5505451" cy="504826"/>
                </a:xfrm>
              </p:grpSpPr>
              <p:sp>
                <p:nvSpPr>
                  <p:cNvPr id="253" name="Google Shape;253;p9"/>
                  <p:cNvSpPr/>
                  <p:nvPr/>
                </p:nvSpPr>
                <p:spPr>
                  <a:xfrm>
                    <a:off x="0" y="0"/>
                    <a:ext cx="504826" cy="50482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600" h="21600" extrusionOk="0">
                        <a:moveTo>
                          <a:pt x="10800" y="10800"/>
                        </a:moveTo>
                        <a:cubicBezTo>
                          <a:pt x="13600" y="10800"/>
                          <a:pt x="16200" y="8350"/>
                          <a:pt x="16200" y="5400"/>
                        </a:cubicBezTo>
                        <a:cubicBezTo>
                          <a:pt x="16200" y="2450"/>
                          <a:pt x="13750" y="0"/>
                          <a:pt x="10800" y="0"/>
                        </a:cubicBezTo>
                        <a:cubicBezTo>
                          <a:pt x="7850" y="0"/>
                          <a:pt x="5400" y="2450"/>
                          <a:pt x="5400" y="5400"/>
                        </a:cubicBezTo>
                        <a:cubicBezTo>
                          <a:pt x="5400" y="8350"/>
                          <a:pt x="7700" y="10800"/>
                          <a:pt x="10800" y="10800"/>
                        </a:cubicBezTo>
                        <a:close/>
                        <a:moveTo>
                          <a:pt x="10800" y="13350"/>
                        </a:moveTo>
                        <a:cubicBezTo>
                          <a:pt x="7200" y="13350"/>
                          <a:pt x="0" y="15150"/>
                          <a:pt x="0" y="18750"/>
                        </a:cubicBezTo>
                        <a:lnTo>
                          <a:pt x="0" y="21600"/>
                        </a:lnTo>
                        <a:lnTo>
                          <a:pt x="21600" y="21600"/>
                        </a:lnTo>
                        <a:lnTo>
                          <a:pt x="21600" y="18750"/>
                        </a:lnTo>
                        <a:cubicBezTo>
                          <a:pt x="21600" y="15150"/>
                          <a:pt x="14400" y="13350"/>
                          <a:pt x="10800" y="1335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64275" tIns="64275" rIns="64275" bIns="6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000">
                      <a:solidFill>
                        <a:srgbClr val="74808C"/>
                      </a:solidFill>
                      <a:latin typeface="Poppins"/>
                      <a:ea typeface="Poppins"/>
                      <a:cs typeface="Poppins"/>
                      <a:sym typeface="Poppins"/>
                    </a:endParaRPr>
                  </a:p>
                </p:txBody>
              </p:sp>
              <p:sp>
                <p:nvSpPr>
                  <p:cNvPr id="254" name="Google Shape;254;p9"/>
                  <p:cNvSpPr/>
                  <p:nvPr/>
                </p:nvSpPr>
                <p:spPr>
                  <a:xfrm>
                    <a:off x="714375" y="0"/>
                    <a:ext cx="504826" cy="50482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600" h="21600" extrusionOk="0">
                        <a:moveTo>
                          <a:pt x="10800" y="10800"/>
                        </a:moveTo>
                        <a:cubicBezTo>
                          <a:pt x="13600" y="10800"/>
                          <a:pt x="16200" y="8350"/>
                          <a:pt x="16200" y="5400"/>
                        </a:cubicBezTo>
                        <a:cubicBezTo>
                          <a:pt x="16200" y="2450"/>
                          <a:pt x="13750" y="0"/>
                          <a:pt x="10800" y="0"/>
                        </a:cubicBezTo>
                        <a:cubicBezTo>
                          <a:pt x="7850" y="0"/>
                          <a:pt x="5400" y="2450"/>
                          <a:pt x="5400" y="5400"/>
                        </a:cubicBezTo>
                        <a:cubicBezTo>
                          <a:pt x="5400" y="8350"/>
                          <a:pt x="7700" y="10800"/>
                          <a:pt x="10800" y="10800"/>
                        </a:cubicBezTo>
                        <a:close/>
                        <a:moveTo>
                          <a:pt x="10800" y="13350"/>
                        </a:moveTo>
                        <a:cubicBezTo>
                          <a:pt x="7200" y="13350"/>
                          <a:pt x="0" y="15150"/>
                          <a:pt x="0" y="18750"/>
                        </a:cubicBezTo>
                        <a:lnTo>
                          <a:pt x="0" y="21600"/>
                        </a:lnTo>
                        <a:lnTo>
                          <a:pt x="21600" y="21600"/>
                        </a:lnTo>
                        <a:lnTo>
                          <a:pt x="21600" y="18750"/>
                        </a:lnTo>
                        <a:cubicBezTo>
                          <a:pt x="21600" y="15150"/>
                          <a:pt x="14400" y="13350"/>
                          <a:pt x="10800" y="1335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64275" tIns="64275" rIns="64275" bIns="6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000">
                      <a:solidFill>
                        <a:srgbClr val="74808C"/>
                      </a:solidFill>
                      <a:latin typeface="Poppins"/>
                      <a:ea typeface="Poppins"/>
                      <a:cs typeface="Poppins"/>
                      <a:sym typeface="Poppins"/>
                    </a:endParaRPr>
                  </a:p>
                </p:txBody>
              </p:sp>
              <p:sp>
                <p:nvSpPr>
                  <p:cNvPr id="255" name="Google Shape;255;p9"/>
                  <p:cNvSpPr/>
                  <p:nvPr/>
                </p:nvSpPr>
                <p:spPr>
                  <a:xfrm>
                    <a:off x="1428750" y="0"/>
                    <a:ext cx="504826" cy="50482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600" h="21600" extrusionOk="0">
                        <a:moveTo>
                          <a:pt x="10800" y="10800"/>
                        </a:moveTo>
                        <a:cubicBezTo>
                          <a:pt x="13600" y="10800"/>
                          <a:pt x="16200" y="8350"/>
                          <a:pt x="16200" y="5400"/>
                        </a:cubicBezTo>
                        <a:cubicBezTo>
                          <a:pt x="16200" y="2450"/>
                          <a:pt x="13750" y="0"/>
                          <a:pt x="10800" y="0"/>
                        </a:cubicBezTo>
                        <a:cubicBezTo>
                          <a:pt x="7850" y="0"/>
                          <a:pt x="5400" y="2450"/>
                          <a:pt x="5400" y="5400"/>
                        </a:cubicBezTo>
                        <a:cubicBezTo>
                          <a:pt x="5400" y="8350"/>
                          <a:pt x="7700" y="10800"/>
                          <a:pt x="10800" y="10800"/>
                        </a:cubicBezTo>
                        <a:close/>
                        <a:moveTo>
                          <a:pt x="10800" y="13350"/>
                        </a:moveTo>
                        <a:cubicBezTo>
                          <a:pt x="7200" y="13350"/>
                          <a:pt x="0" y="15150"/>
                          <a:pt x="0" y="18750"/>
                        </a:cubicBezTo>
                        <a:lnTo>
                          <a:pt x="0" y="21600"/>
                        </a:lnTo>
                        <a:lnTo>
                          <a:pt x="21600" y="21600"/>
                        </a:lnTo>
                        <a:lnTo>
                          <a:pt x="21600" y="18750"/>
                        </a:lnTo>
                        <a:cubicBezTo>
                          <a:pt x="21600" y="15150"/>
                          <a:pt x="14400" y="13350"/>
                          <a:pt x="10800" y="1335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64275" tIns="64275" rIns="64275" bIns="6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000">
                      <a:solidFill>
                        <a:srgbClr val="74808C"/>
                      </a:solidFill>
                      <a:latin typeface="Poppins"/>
                      <a:ea typeface="Poppins"/>
                      <a:cs typeface="Poppins"/>
                      <a:sym typeface="Poppins"/>
                    </a:endParaRPr>
                  </a:p>
                </p:txBody>
              </p:sp>
              <p:sp>
                <p:nvSpPr>
                  <p:cNvPr id="256" name="Google Shape;256;p9"/>
                  <p:cNvSpPr/>
                  <p:nvPr/>
                </p:nvSpPr>
                <p:spPr>
                  <a:xfrm>
                    <a:off x="2143125" y="0"/>
                    <a:ext cx="504826" cy="50482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600" h="21600" extrusionOk="0">
                        <a:moveTo>
                          <a:pt x="10800" y="10800"/>
                        </a:moveTo>
                        <a:cubicBezTo>
                          <a:pt x="13600" y="10800"/>
                          <a:pt x="16200" y="8350"/>
                          <a:pt x="16200" y="5400"/>
                        </a:cubicBezTo>
                        <a:cubicBezTo>
                          <a:pt x="16200" y="2450"/>
                          <a:pt x="13750" y="0"/>
                          <a:pt x="10800" y="0"/>
                        </a:cubicBezTo>
                        <a:cubicBezTo>
                          <a:pt x="7850" y="0"/>
                          <a:pt x="5400" y="2450"/>
                          <a:pt x="5400" y="5400"/>
                        </a:cubicBezTo>
                        <a:cubicBezTo>
                          <a:pt x="5400" y="8350"/>
                          <a:pt x="7700" y="10800"/>
                          <a:pt x="10800" y="10800"/>
                        </a:cubicBezTo>
                        <a:close/>
                        <a:moveTo>
                          <a:pt x="10800" y="13350"/>
                        </a:moveTo>
                        <a:cubicBezTo>
                          <a:pt x="7200" y="13350"/>
                          <a:pt x="0" y="15150"/>
                          <a:pt x="0" y="18750"/>
                        </a:cubicBezTo>
                        <a:lnTo>
                          <a:pt x="0" y="21600"/>
                        </a:lnTo>
                        <a:lnTo>
                          <a:pt x="21600" y="21600"/>
                        </a:lnTo>
                        <a:lnTo>
                          <a:pt x="21600" y="18750"/>
                        </a:lnTo>
                        <a:cubicBezTo>
                          <a:pt x="21600" y="15150"/>
                          <a:pt x="14400" y="13350"/>
                          <a:pt x="10800" y="1335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64275" tIns="64275" rIns="64275" bIns="6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000">
                      <a:solidFill>
                        <a:srgbClr val="74808C"/>
                      </a:solidFill>
                      <a:latin typeface="Poppins"/>
                      <a:ea typeface="Poppins"/>
                      <a:cs typeface="Poppins"/>
                      <a:sym typeface="Poppins"/>
                    </a:endParaRPr>
                  </a:p>
                </p:txBody>
              </p:sp>
              <p:sp>
                <p:nvSpPr>
                  <p:cNvPr id="257" name="Google Shape;257;p9"/>
                  <p:cNvSpPr/>
                  <p:nvPr/>
                </p:nvSpPr>
                <p:spPr>
                  <a:xfrm>
                    <a:off x="2857500" y="0"/>
                    <a:ext cx="504826" cy="50482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600" h="21600" extrusionOk="0">
                        <a:moveTo>
                          <a:pt x="10800" y="10800"/>
                        </a:moveTo>
                        <a:cubicBezTo>
                          <a:pt x="13600" y="10800"/>
                          <a:pt x="16200" y="8350"/>
                          <a:pt x="16200" y="5400"/>
                        </a:cubicBezTo>
                        <a:cubicBezTo>
                          <a:pt x="16200" y="2450"/>
                          <a:pt x="13750" y="0"/>
                          <a:pt x="10800" y="0"/>
                        </a:cubicBezTo>
                        <a:cubicBezTo>
                          <a:pt x="7850" y="0"/>
                          <a:pt x="5400" y="2450"/>
                          <a:pt x="5400" y="5400"/>
                        </a:cubicBezTo>
                        <a:cubicBezTo>
                          <a:pt x="5400" y="8350"/>
                          <a:pt x="7700" y="10800"/>
                          <a:pt x="10800" y="10800"/>
                        </a:cubicBezTo>
                        <a:close/>
                        <a:moveTo>
                          <a:pt x="10800" y="13350"/>
                        </a:moveTo>
                        <a:cubicBezTo>
                          <a:pt x="7200" y="13350"/>
                          <a:pt x="0" y="15150"/>
                          <a:pt x="0" y="18750"/>
                        </a:cubicBezTo>
                        <a:lnTo>
                          <a:pt x="0" y="21600"/>
                        </a:lnTo>
                        <a:lnTo>
                          <a:pt x="21600" y="21600"/>
                        </a:lnTo>
                        <a:lnTo>
                          <a:pt x="21600" y="18750"/>
                        </a:lnTo>
                        <a:cubicBezTo>
                          <a:pt x="21600" y="15150"/>
                          <a:pt x="14400" y="13350"/>
                          <a:pt x="10800" y="13350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alpha val="29803"/>
                    </a:schemeClr>
                  </a:solidFill>
                  <a:ln>
                    <a:noFill/>
                  </a:ln>
                </p:spPr>
                <p:txBody>
                  <a:bodyPr spcFirstLastPara="1" wrap="square" lIns="64275" tIns="64275" rIns="64275" bIns="6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000">
                      <a:solidFill>
                        <a:srgbClr val="74808C"/>
                      </a:solidFill>
                      <a:latin typeface="Poppins"/>
                      <a:ea typeface="Poppins"/>
                      <a:cs typeface="Poppins"/>
                      <a:sym typeface="Poppins"/>
                    </a:endParaRPr>
                  </a:p>
                </p:txBody>
              </p:sp>
              <p:sp>
                <p:nvSpPr>
                  <p:cNvPr id="258" name="Google Shape;258;p9"/>
                  <p:cNvSpPr/>
                  <p:nvPr/>
                </p:nvSpPr>
                <p:spPr>
                  <a:xfrm>
                    <a:off x="3571875" y="0"/>
                    <a:ext cx="504826" cy="50482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600" h="21600" extrusionOk="0">
                        <a:moveTo>
                          <a:pt x="10800" y="10800"/>
                        </a:moveTo>
                        <a:cubicBezTo>
                          <a:pt x="13600" y="10800"/>
                          <a:pt x="16200" y="8350"/>
                          <a:pt x="16200" y="5400"/>
                        </a:cubicBezTo>
                        <a:cubicBezTo>
                          <a:pt x="16200" y="2450"/>
                          <a:pt x="13750" y="0"/>
                          <a:pt x="10800" y="0"/>
                        </a:cubicBezTo>
                        <a:cubicBezTo>
                          <a:pt x="7850" y="0"/>
                          <a:pt x="5400" y="2450"/>
                          <a:pt x="5400" y="5400"/>
                        </a:cubicBezTo>
                        <a:cubicBezTo>
                          <a:pt x="5400" y="8350"/>
                          <a:pt x="7700" y="10800"/>
                          <a:pt x="10800" y="10800"/>
                        </a:cubicBezTo>
                        <a:close/>
                        <a:moveTo>
                          <a:pt x="10800" y="13350"/>
                        </a:moveTo>
                        <a:cubicBezTo>
                          <a:pt x="7200" y="13350"/>
                          <a:pt x="0" y="15150"/>
                          <a:pt x="0" y="18750"/>
                        </a:cubicBezTo>
                        <a:lnTo>
                          <a:pt x="0" y="21600"/>
                        </a:lnTo>
                        <a:lnTo>
                          <a:pt x="21600" y="21600"/>
                        </a:lnTo>
                        <a:lnTo>
                          <a:pt x="21600" y="18750"/>
                        </a:lnTo>
                        <a:cubicBezTo>
                          <a:pt x="21600" y="15150"/>
                          <a:pt x="14400" y="13350"/>
                          <a:pt x="10800" y="13350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alpha val="29803"/>
                    </a:schemeClr>
                  </a:solidFill>
                  <a:ln>
                    <a:noFill/>
                  </a:ln>
                </p:spPr>
                <p:txBody>
                  <a:bodyPr spcFirstLastPara="1" wrap="square" lIns="64275" tIns="64275" rIns="64275" bIns="6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000">
                      <a:solidFill>
                        <a:srgbClr val="74808C"/>
                      </a:solidFill>
                      <a:latin typeface="Poppins"/>
                      <a:ea typeface="Poppins"/>
                      <a:cs typeface="Poppins"/>
                      <a:sym typeface="Poppins"/>
                    </a:endParaRPr>
                  </a:p>
                </p:txBody>
              </p:sp>
              <p:sp>
                <p:nvSpPr>
                  <p:cNvPr id="259" name="Google Shape;259;p9"/>
                  <p:cNvSpPr/>
                  <p:nvPr/>
                </p:nvSpPr>
                <p:spPr>
                  <a:xfrm>
                    <a:off x="4286250" y="0"/>
                    <a:ext cx="504826" cy="50482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600" h="21600" extrusionOk="0">
                        <a:moveTo>
                          <a:pt x="10800" y="10800"/>
                        </a:moveTo>
                        <a:cubicBezTo>
                          <a:pt x="13600" y="10800"/>
                          <a:pt x="16200" y="8350"/>
                          <a:pt x="16200" y="5400"/>
                        </a:cubicBezTo>
                        <a:cubicBezTo>
                          <a:pt x="16200" y="2450"/>
                          <a:pt x="13750" y="0"/>
                          <a:pt x="10800" y="0"/>
                        </a:cubicBezTo>
                        <a:cubicBezTo>
                          <a:pt x="7850" y="0"/>
                          <a:pt x="5400" y="2450"/>
                          <a:pt x="5400" y="5400"/>
                        </a:cubicBezTo>
                        <a:cubicBezTo>
                          <a:pt x="5400" y="8350"/>
                          <a:pt x="7700" y="10800"/>
                          <a:pt x="10800" y="10800"/>
                        </a:cubicBezTo>
                        <a:close/>
                        <a:moveTo>
                          <a:pt x="10800" y="13350"/>
                        </a:moveTo>
                        <a:cubicBezTo>
                          <a:pt x="7200" y="13350"/>
                          <a:pt x="0" y="15150"/>
                          <a:pt x="0" y="18750"/>
                        </a:cubicBezTo>
                        <a:lnTo>
                          <a:pt x="0" y="21600"/>
                        </a:lnTo>
                        <a:lnTo>
                          <a:pt x="21600" y="21600"/>
                        </a:lnTo>
                        <a:lnTo>
                          <a:pt x="21600" y="18750"/>
                        </a:lnTo>
                        <a:cubicBezTo>
                          <a:pt x="21600" y="15150"/>
                          <a:pt x="14400" y="13350"/>
                          <a:pt x="10800" y="13350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alpha val="29803"/>
                    </a:schemeClr>
                  </a:solidFill>
                  <a:ln>
                    <a:noFill/>
                  </a:ln>
                </p:spPr>
                <p:txBody>
                  <a:bodyPr spcFirstLastPara="1" wrap="square" lIns="64275" tIns="64275" rIns="64275" bIns="6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000">
                      <a:solidFill>
                        <a:srgbClr val="74808C"/>
                      </a:solidFill>
                      <a:latin typeface="Poppins"/>
                      <a:ea typeface="Poppins"/>
                      <a:cs typeface="Poppins"/>
                      <a:sym typeface="Poppins"/>
                    </a:endParaRPr>
                  </a:p>
                </p:txBody>
              </p:sp>
              <p:sp>
                <p:nvSpPr>
                  <p:cNvPr id="260" name="Google Shape;260;p9"/>
                  <p:cNvSpPr/>
                  <p:nvPr/>
                </p:nvSpPr>
                <p:spPr>
                  <a:xfrm>
                    <a:off x="5000625" y="0"/>
                    <a:ext cx="504826" cy="50482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600" h="21600" extrusionOk="0">
                        <a:moveTo>
                          <a:pt x="10800" y="10800"/>
                        </a:moveTo>
                        <a:cubicBezTo>
                          <a:pt x="13600" y="10800"/>
                          <a:pt x="16200" y="8350"/>
                          <a:pt x="16200" y="5400"/>
                        </a:cubicBezTo>
                        <a:cubicBezTo>
                          <a:pt x="16200" y="2450"/>
                          <a:pt x="13750" y="0"/>
                          <a:pt x="10800" y="0"/>
                        </a:cubicBezTo>
                        <a:cubicBezTo>
                          <a:pt x="7850" y="0"/>
                          <a:pt x="5400" y="2450"/>
                          <a:pt x="5400" y="5400"/>
                        </a:cubicBezTo>
                        <a:cubicBezTo>
                          <a:pt x="5400" y="8350"/>
                          <a:pt x="7700" y="10800"/>
                          <a:pt x="10800" y="10800"/>
                        </a:cubicBezTo>
                        <a:close/>
                        <a:moveTo>
                          <a:pt x="10800" y="13350"/>
                        </a:moveTo>
                        <a:cubicBezTo>
                          <a:pt x="7200" y="13350"/>
                          <a:pt x="0" y="15150"/>
                          <a:pt x="0" y="18750"/>
                        </a:cubicBezTo>
                        <a:lnTo>
                          <a:pt x="0" y="21600"/>
                        </a:lnTo>
                        <a:lnTo>
                          <a:pt x="21600" y="21600"/>
                        </a:lnTo>
                        <a:lnTo>
                          <a:pt x="21600" y="18750"/>
                        </a:lnTo>
                        <a:cubicBezTo>
                          <a:pt x="21600" y="15150"/>
                          <a:pt x="14400" y="13350"/>
                          <a:pt x="10800" y="13350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alpha val="29803"/>
                    </a:schemeClr>
                  </a:solidFill>
                  <a:ln>
                    <a:noFill/>
                  </a:ln>
                </p:spPr>
                <p:txBody>
                  <a:bodyPr spcFirstLastPara="1" wrap="square" lIns="64275" tIns="64275" rIns="64275" bIns="6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000">
                      <a:solidFill>
                        <a:srgbClr val="74808C"/>
                      </a:solidFill>
                      <a:latin typeface="Poppins"/>
                      <a:ea typeface="Poppins"/>
                      <a:cs typeface="Poppins"/>
                      <a:sym typeface="Poppins"/>
                    </a:endParaRPr>
                  </a:p>
                </p:txBody>
              </p:sp>
            </p:grpSp>
            <p:sp>
              <p:nvSpPr>
                <p:cNvPr id="261" name="Google Shape;261;p9"/>
                <p:cNvSpPr txBox="1"/>
                <p:nvPr/>
              </p:nvSpPr>
              <p:spPr>
                <a:xfrm>
                  <a:off x="13968150" y="5513617"/>
                  <a:ext cx="1336561" cy="52578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38100" tIns="38100" rIns="38100" bIns="3810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4000" dirty="0">
                      <a:solidFill>
                        <a:schemeClr val="lt1"/>
                      </a:solidFill>
                      <a:latin typeface="Roboto Medium"/>
                      <a:ea typeface="Roboto Medium"/>
                      <a:cs typeface="Roboto Medium"/>
                      <a:sym typeface="Roboto Medium"/>
                    </a:rPr>
                    <a:t>21%</a:t>
                  </a:r>
                  <a:endParaRPr sz="4000" dirty="0"/>
                </a:p>
              </p:txBody>
            </p:sp>
          </p:grpSp>
        </p:grpSp>
        <p:grpSp>
          <p:nvGrpSpPr>
            <p:cNvPr id="262" name="Google Shape;262;p9"/>
            <p:cNvGrpSpPr/>
            <p:nvPr/>
          </p:nvGrpSpPr>
          <p:grpSpPr>
            <a:xfrm>
              <a:off x="13994704" y="9653451"/>
              <a:ext cx="7257698" cy="1336561"/>
              <a:chOff x="13968148" y="6855565"/>
              <a:chExt cx="7257698" cy="1336561"/>
            </a:xfrm>
          </p:grpSpPr>
          <p:grpSp>
            <p:nvGrpSpPr>
              <p:cNvPr id="263" name="Google Shape;263;p9"/>
              <p:cNvGrpSpPr/>
              <p:nvPr/>
            </p:nvGrpSpPr>
            <p:grpSpPr>
              <a:xfrm>
                <a:off x="15720392" y="7261454"/>
                <a:ext cx="5505454" cy="504829"/>
                <a:chOff x="0" y="-1"/>
                <a:chExt cx="5505451" cy="504827"/>
              </a:xfrm>
            </p:grpSpPr>
            <p:sp>
              <p:nvSpPr>
                <p:cNvPr id="264" name="Google Shape;264;p9"/>
                <p:cNvSpPr/>
                <p:nvPr/>
              </p:nvSpPr>
              <p:spPr>
                <a:xfrm>
                  <a:off x="0" y="0"/>
                  <a:ext cx="504826" cy="504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10800" y="10800"/>
                      </a:moveTo>
                      <a:cubicBezTo>
                        <a:pt x="13600" y="10800"/>
                        <a:pt x="16200" y="8350"/>
                        <a:pt x="16200" y="5400"/>
                      </a:cubicBezTo>
                      <a:cubicBezTo>
                        <a:pt x="16200" y="2450"/>
                        <a:pt x="13750" y="0"/>
                        <a:pt x="10800" y="0"/>
                      </a:cubicBezTo>
                      <a:cubicBezTo>
                        <a:pt x="7850" y="0"/>
                        <a:pt x="5400" y="2450"/>
                        <a:pt x="5400" y="5400"/>
                      </a:cubicBezTo>
                      <a:cubicBezTo>
                        <a:pt x="5400" y="8350"/>
                        <a:pt x="7700" y="10800"/>
                        <a:pt x="10800" y="10800"/>
                      </a:cubicBezTo>
                      <a:close/>
                      <a:moveTo>
                        <a:pt x="10800" y="13350"/>
                      </a:moveTo>
                      <a:cubicBezTo>
                        <a:pt x="7200" y="13350"/>
                        <a:pt x="0" y="15150"/>
                        <a:pt x="0" y="18750"/>
                      </a:cubicBezTo>
                      <a:lnTo>
                        <a:pt x="0" y="21600"/>
                      </a:lnTo>
                      <a:lnTo>
                        <a:pt x="21600" y="21600"/>
                      </a:lnTo>
                      <a:lnTo>
                        <a:pt x="21600" y="18750"/>
                      </a:lnTo>
                      <a:cubicBezTo>
                        <a:pt x="21600" y="15150"/>
                        <a:pt x="14400" y="13350"/>
                        <a:pt x="10800" y="1335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64275" tIns="64275" rIns="64275" bIns="6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000">
                    <a:solidFill>
                      <a:srgbClr val="74808C"/>
                    </a:solidFill>
                    <a:latin typeface="Poppins"/>
                    <a:ea typeface="Poppins"/>
                    <a:cs typeface="Poppins"/>
                    <a:sym typeface="Poppins"/>
                  </a:endParaRPr>
                </a:p>
              </p:txBody>
            </p:sp>
            <p:sp>
              <p:nvSpPr>
                <p:cNvPr id="265" name="Google Shape;265;p9"/>
                <p:cNvSpPr/>
                <p:nvPr/>
              </p:nvSpPr>
              <p:spPr>
                <a:xfrm>
                  <a:off x="732377" y="-1"/>
                  <a:ext cx="504826" cy="504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10800" y="10800"/>
                      </a:moveTo>
                      <a:cubicBezTo>
                        <a:pt x="13600" y="10800"/>
                        <a:pt x="16200" y="8350"/>
                        <a:pt x="16200" y="5400"/>
                      </a:cubicBezTo>
                      <a:cubicBezTo>
                        <a:pt x="16200" y="2450"/>
                        <a:pt x="13750" y="0"/>
                        <a:pt x="10800" y="0"/>
                      </a:cubicBezTo>
                      <a:cubicBezTo>
                        <a:pt x="7850" y="0"/>
                        <a:pt x="5400" y="2450"/>
                        <a:pt x="5400" y="5400"/>
                      </a:cubicBezTo>
                      <a:cubicBezTo>
                        <a:pt x="5400" y="8350"/>
                        <a:pt x="7700" y="10800"/>
                        <a:pt x="10800" y="10800"/>
                      </a:cubicBezTo>
                      <a:close/>
                      <a:moveTo>
                        <a:pt x="10800" y="13350"/>
                      </a:moveTo>
                      <a:cubicBezTo>
                        <a:pt x="7200" y="13350"/>
                        <a:pt x="0" y="15150"/>
                        <a:pt x="0" y="18750"/>
                      </a:cubicBezTo>
                      <a:lnTo>
                        <a:pt x="0" y="21600"/>
                      </a:lnTo>
                      <a:lnTo>
                        <a:pt x="21600" y="21600"/>
                      </a:lnTo>
                      <a:lnTo>
                        <a:pt x="21600" y="18750"/>
                      </a:lnTo>
                      <a:cubicBezTo>
                        <a:pt x="21600" y="15150"/>
                        <a:pt x="14400" y="13350"/>
                        <a:pt x="10800" y="1335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64275" tIns="64275" rIns="64275" bIns="6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000">
                    <a:solidFill>
                      <a:srgbClr val="74808C"/>
                    </a:solidFill>
                    <a:latin typeface="Poppins"/>
                    <a:ea typeface="Poppins"/>
                    <a:cs typeface="Poppins"/>
                    <a:sym typeface="Poppins"/>
                  </a:endParaRPr>
                </a:p>
              </p:txBody>
            </p:sp>
            <p:sp>
              <p:nvSpPr>
                <p:cNvPr id="266" name="Google Shape;266;p9"/>
                <p:cNvSpPr/>
                <p:nvPr/>
              </p:nvSpPr>
              <p:spPr>
                <a:xfrm>
                  <a:off x="1428750" y="0"/>
                  <a:ext cx="504826" cy="504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10800" y="10800"/>
                      </a:moveTo>
                      <a:cubicBezTo>
                        <a:pt x="13600" y="10800"/>
                        <a:pt x="16200" y="8350"/>
                        <a:pt x="16200" y="5400"/>
                      </a:cubicBezTo>
                      <a:cubicBezTo>
                        <a:pt x="16200" y="2450"/>
                        <a:pt x="13750" y="0"/>
                        <a:pt x="10800" y="0"/>
                      </a:cubicBezTo>
                      <a:cubicBezTo>
                        <a:pt x="7850" y="0"/>
                        <a:pt x="5400" y="2450"/>
                        <a:pt x="5400" y="5400"/>
                      </a:cubicBezTo>
                      <a:cubicBezTo>
                        <a:pt x="5400" y="8350"/>
                        <a:pt x="7700" y="10800"/>
                        <a:pt x="10800" y="10800"/>
                      </a:cubicBezTo>
                      <a:close/>
                      <a:moveTo>
                        <a:pt x="10800" y="13350"/>
                      </a:moveTo>
                      <a:cubicBezTo>
                        <a:pt x="7200" y="13350"/>
                        <a:pt x="0" y="15150"/>
                        <a:pt x="0" y="18750"/>
                      </a:cubicBezTo>
                      <a:lnTo>
                        <a:pt x="0" y="21600"/>
                      </a:lnTo>
                      <a:lnTo>
                        <a:pt x="21600" y="21600"/>
                      </a:lnTo>
                      <a:lnTo>
                        <a:pt x="21600" y="18750"/>
                      </a:lnTo>
                      <a:cubicBezTo>
                        <a:pt x="21600" y="15150"/>
                        <a:pt x="14400" y="13350"/>
                        <a:pt x="10800" y="13350"/>
                      </a:cubicBezTo>
                      <a:close/>
                    </a:path>
                  </a:pathLst>
                </a:custGeom>
                <a:solidFill>
                  <a:schemeClr val="accent2">
                    <a:alpha val="29803"/>
                  </a:schemeClr>
                </a:solidFill>
                <a:ln>
                  <a:noFill/>
                </a:ln>
              </p:spPr>
              <p:txBody>
                <a:bodyPr spcFirstLastPara="1" wrap="square" lIns="64275" tIns="64275" rIns="64275" bIns="6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000">
                    <a:solidFill>
                      <a:srgbClr val="74808C"/>
                    </a:solidFill>
                    <a:latin typeface="Poppins"/>
                    <a:ea typeface="Poppins"/>
                    <a:cs typeface="Poppins"/>
                    <a:sym typeface="Poppins"/>
                  </a:endParaRPr>
                </a:p>
              </p:txBody>
            </p:sp>
            <p:sp>
              <p:nvSpPr>
                <p:cNvPr id="267" name="Google Shape;267;p9"/>
                <p:cNvSpPr/>
                <p:nvPr/>
              </p:nvSpPr>
              <p:spPr>
                <a:xfrm>
                  <a:off x="2143125" y="0"/>
                  <a:ext cx="504826" cy="504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10800" y="10800"/>
                      </a:moveTo>
                      <a:cubicBezTo>
                        <a:pt x="13600" y="10800"/>
                        <a:pt x="16200" y="8350"/>
                        <a:pt x="16200" y="5400"/>
                      </a:cubicBezTo>
                      <a:cubicBezTo>
                        <a:pt x="16200" y="2450"/>
                        <a:pt x="13750" y="0"/>
                        <a:pt x="10800" y="0"/>
                      </a:cubicBezTo>
                      <a:cubicBezTo>
                        <a:pt x="7850" y="0"/>
                        <a:pt x="5400" y="2450"/>
                        <a:pt x="5400" y="5400"/>
                      </a:cubicBezTo>
                      <a:cubicBezTo>
                        <a:pt x="5400" y="8350"/>
                        <a:pt x="7700" y="10800"/>
                        <a:pt x="10800" y="10800"/>
                      </a:cubicBezTo>
                      <a:close/>
                      <a:moveTo>
                        <a:pt x="10800" y="13350"/>
                      </a:moveTo>
                      <a:cubicBezTo>
                        <a:pt x="7200" y="13350"/>
                        <a:pt x="0" y="15150"/>
                        <a:pt x="0" y="18750"/>
                      </a:cubicBezTo>
                      <a:lnTo>
                        <a:pt x="0" y="21600"/>
                      </a:lnTo>
                      <a:lnTo>
                        <a:pt x="21600" y="21600"/>
                      </a:lnTo>
                      <a:lnTo>
                        <a:pt x="21600" y="18750"/>
                      </a:lnTo>
                      <a:cubicBezTo>
                        <a:pt x="21600" y="15150"/>
                        <a:pt x="14400" y="13350"/>
                        <a:pt x="10800" y="13350"/>
                      </a:cubicBezTo>
                      <a:close/>
                    </a:path>
                  </a:pathLst>
                </a:custGeom>
                <a:solidFill>
                  <a:schemeClr val="accent2">
                    <a:alpha val="29803"/>
                  </a:schemeClr>
                </a:solidFill>
                <a:ln>
                  <a:noFill/>
                </a:ln>
              </p:spPr>
              <p:txBody>
                <a:bodyPr spcFirstLastPara="1" wrap="square" lIns="64275" tIns="64275" rIns="64275" bIns="6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000">
                    <a:solidFill>
                      <a:srgbClr val="74808C"/>
                    </a:solidFill>
                    <a:latin typeface="Poppins"/>
                    <a:ea typeface="Poppins"/>
                    <a:cs typeface="Poppins"/>
                    <a:sym typeface="Poppins"/>
                  </a:endParaRPr>
                </a:p>
              </p:txBody>
            </p:sp>
            <p:sp>
              <p:nvSpPr>
                <p:cNvPr id="268" name="Google Shape;268;p9"/>
                <p:cNvSpPr/>
                <p:nvPr/>
              </p:nvSpPr>
              <p:spPr>
                <a:xfrm>
                  <a:off x="2857500" y="0"/>
                  <a:ext cx="504826" cy="504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10800" y="10800"/>
                      </a:moveTo>
                      <a:cubicBezTo>
                        <a:pt x="13600" y="10800"/>
                        <a:pt x="16200" y="8350"/>
                        <a:pt x="16200" y="5400"/>
                      </a:cubicBezTo>
                      <a:cubicBezTo>
                        <a:pt x="16200" y="2450"/>
                        <a:pt x="13750" y="0"/>
                        <a:pt x="10800" y="0"/>
                      </a:cubicBezTo>
                      <a:cubicBezTo>
                        <a:pt x="7850" y="0"/>
                        <a:pt x="5400" y="2450"/>
                        <a:pt x="5400" y="5400"/>
                      </a:cubicBezTo>
                      <a:cubicBezTo>
                        <a:pt x="5400" y="8350"/>
                        <a:pt x="7700" y="10800"/>
                        <a:pt x="10800" y="10800"/>
                      </a:cubicBezTo>
                      <a:close/>
                      <a:moveTo>
                        <a:pt x="10800" y="13350"/>
                      </a:moveTo>
                      <a:cubicBezTo>
                        <a:pt x="7200" y="13350"/>
                        <a:pt x="0" y="15150"/>
                        <a:pt x="0" y="18750"/>
                      </a:cubicBezTo>
                      <a:lnTo>
                        <a:pt x="0" y="21600"/>
                      </a:lnTo>
                      <a:lnTo>
                        <a:pt x="21600" y="21600"/>
                      </a:lnTo>
                      <a:lnTo>
                        <a:pt x="21600" y="18750"/>
                      </a:lnTo>
                      <a:cubicBezTo>
                        <a:pt x="21600" y="15150"/>
                        <a:pt x="14400" y="13350"/>
                        <a:pt x="10800" y="13350"/>
                      </a:cubicBezTo>
                      <a:close/>
                    </a:path>
                  </a:pathLst>
                </a:custGeom>
                <a:solidFill>
                  <a:schemeClr val="accent2">
                    <a:alpha val="29803"/>
                  </a:schemeClr>
                </a:solidFill>
                <a:ln>
                  <a:noFill/>
                </a:ln>
              </p:spPr>
              <p:txBody>
                <a:bodyPr spcFirstLastPara="1" wrap="square" lIns="64275" tIns="64275" rIns="64275" bIns="6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000">
                    <a:solidFill>
                      <a:srgbClr val="74808C"/>
                    </a:solidFill>
                    <a:latin typeface="Poppins"/>
                    <a:ea typeface="Poppins"/>
                    <a:cs typeface="Poppins"/>
                    <a:sym typeface="Poppins"/>
                  </a:endParaRPr>
                </a:p>
              </p:txBody>
            </p:sp>
            <p:sp>
              <p:nvSpPr>
                <p:cNvPr id="269" name="Google Shape;269;p9"/>
                <p:cNvSpPr/>
                <p:nvPr/>
              </p:nvSpPr>
              <p:spPr>
                <a:xfrm>
                  <a:off x="3571875" y="0"/>
                  <a:ext cx="504826" cy="504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10800" y="10800"/>
                      </a:moveTo>
                      <a:cubicBezTo>
                        <a:pt x="13600" y="10800"/>
                        <a:pt x="16200" y="8350"/>
                        <a:pt x="16200" y="5400"/>
                      </a:cubicBezTo>
                      <a:cubicBezTo>
                        <a:pt x="16200" y="2450"/>
                        <a:pt x="13750" y="0"/>
                        <a:pt x="10800" y="0"/>
                      </a:cubicBezTo>
                      <a:cubicBezTo>
                        <a:pt x="7850" y="0"/>
                        <a:pt x="5400" y="2450"/>
                        <a:pt x="5400" y="5400"/>
                      </a:cubicBezTo>
                      <a:cubicBezTo>
                        <a:pt x="5400" y="8350"/>
                        <a:pt x="7700" y="10800"/>
                        <a:pt x="10800" y="10800"/>
                      </a:cubicBezTo>
                      <a:close/>
                      <a:moveTo>
                        <a:pt x="10800" y="13350"/>
                      </a:moveTo>
                      <a:cubicBezTo>
                        <a:pt x="7200" y="13350"/>
                        <a:pt x="0" y="15150"/>
                        <a:pt x="0" y="18750"/>
                      </a:cubicBezTo>
                      <a:lnTo>
                        <a:pt x="0" y="21600"/>
                      </a:lnTo>
                      <a:lnTo>
                        <a:pt x="21600" y="21600"/>
                      </a:lnTo>
                      <a:lnTo>
                        <a:pt x="21600" y="18750"/>
                      </a:lnTo>
                      <a:cubicBezTo>
                        <a:pt x="21600" y="15150"/>
                        <a:pt x="14400" y="13350"/>
                        <a:pt x="10800" y="13350"/>
                      </a:cubicBezTo>
                      <a:close/>
                    </a:path>
                  </a:pathLst>
                </a:custGeom>
                <a:solidFill>
                  <a:schemeClr val="accent2">
                    <a:alpha val="29803"/>
                  </a:schemeClr>
                </a:solidFill>
                <a:ln>
                  <a:noFill/>
                </a:ln>
              </p:spPr>
              <p:txBody>
                <a:bodyPr spcFirstLastPara="1" wrap="square" lIns="64275" tIns="64275" rIns="64275" bIns="6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000">
                    <a:solidFill>
                      <a:srgbClr val="74808C"/>
                    </a:solidFill>
                    <a:latin typeface="Poppins"/>
                    <a:ea typeface="Poppins"/>
                    <a:cs typeface="Poppins"/>
                    <a:sym typeface="Poppins"/>
                  </a:endParaRPr>
                </a:p>
              </p:txBody>
            </p:sp>
            <p:sp>
              <p:nvSpPr>
                <p:cNvPr id="270" name="Google Shape;270;p9"/>
                <p:cNvSpPr/>
                <p:nvPr/>
              </p:nvSpPr>
              <p:spPr>
                <a:xfrm>
                  <a:off x="4286250" y="0"/>
                  <a:ext cx="504826" cy="504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10800" y="10800"/>
                      </a:moveTo>
                      <a:cubicBezTo>
                        <a:pt x="13600" y="10800"/>
                        <a:pt x="16200" y="8350"/>
                        <a:pt x="16200" y="5400"/>
                      </a:cubicBezTo>
                      <a:cubicBezTo>
                        <a:pt x="16200" y="2450"/>
                        <a:pt x="13750" y="0"/>
                        <a:pt x="10800" y="0"/>
                      </a:cubicBezTo>
                      <a:cubicBezTo>
                        <a:pt x="7850" y="0"/>
                        <a:pt x="5400" y="2450"/>
                        <a:pt x="5400" y="5400"/>
                      </a:cubicBezTo>
                      <a:cubicBezTo>
                        <a:pt x="5400" y="8350"/>
                        <a:pt x="7700" y="10800"/>
                        <a:pt x="10800" y="10800"/>
                      </a:cubicBezTo>
                      <a:close/>
                      <a:moveTo>
                        <a:pt x="10800" y="13350"/>
                      </a:moveTo>
                      <a:cubicBezTo>
                        <a:pt x="7200" y="13350"/>
                        <a:pt x="0" y="15150"/>
                        <a:pt x="0" y="18750"/>
                      </a:cubicBezTo>
                      <a:lnTo>
                        <a:pt x="0" y="21600"/>
                      </a:lnTo>
                      <a:lnTo>
                        <a:pt x="21600" y="21600"/>
                      </a:lnTo>
                      <a:lnTo>
                        <a:pt x="21600" y="18750"/>
                      </a:lnTo>
                      <a:cubicBezTo>
                        <a:pt x="21600" y="15150"/>
                        <a:pt x="14400" y="13350"/>
                        <a:pt x="10800" y="13350"/>
                      </a:cubicBezTo>
                      <a:close/>
                    </a:path>
                  </a:pathLst>
                </a:custGeom>
                <a:solidFill>
                  <a:schemeClr val="accent2">
                    <a:alpha val="29803"/>
                  </a:schemeClr>
                </a:solidFill>
                <a:ln>
                  <a:noFill/>
                </a:ln>
              </p:spPr>
              <p:txBody>
                <a:bodyPr spcFirstLastPara="1" wrap="square" lIns="64275" tIns="64275" rIns="64275" bIns="6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000">
                    <a:solidFill>
                      <a:srgbClr val="74808C"/>
                    </a:solidFill>
                    <a:latin typeface="Poppins"/>
                    <a:ea typeface="Poppins"/>
                    <a:cs typeface="Poppins"/>
                    <a:sym typeface="Poppins"/>
                  </a:endParaRPr>
                </a:p>
              </p:txBody>
            </p:sp>
            <p:sp>
              <p:nvSpPr>
                <p:cNvPr id="271" name="Google Shape;271;p9"/>
                <p:cNvSpPr/>
                <p:nvPr/>
              </p:nvSpPr>
              <p:spPr>
                <a:xfrm>
                  <a:off x="5000625" y="0"/>
                  <a:ext cx="504826" cy="504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10800" y="10800"/>
                      </a:moveTo>
                      <a:cubicBezTo>
                        <a:pt x="13600" y="10800"/>
                        <a:pt x="16200" y="8350"/>
                        <a:pt x="16200" y="5400"/>
                      </a:cubicBezTo>
                      <a:cubicBezTo>
                        <a:pt x="16200" y="2450"/>
                        <a:pt x="13750" y="0"/>
                        <a:pt x="10800" y="0"/>
                      </a:cubicBezTo>
                      <a:cubicBezTo>
                        <a:pt x="7850" y="0"/>
                        <a:pt x="5400" y="2450"/>
                        <a:pt x="5400" y="5400"/>
                      </a:cubicBezTo>
                      <a:cubicBezTo>
                        <a:pt x="5400" y="8350"/>
                        <a:pt x="7700" y="10800"/>
                        <a:pt x="10800" y="10800"/>
                      </a:cubicBezTo>
                      <a:close/>
                      <a:moveTo>
                        <a:pt x="10800" y="13350"/>
                      </a:moveTo>
                      <a:cubicBezTo>
                        <a:pt x="7200" y="13350"/>
                        <a:pt x="0" y="15150"/>
                        <a:pt x="0" y="18750"/>
                      </a:cubicBezTo>
                      <a:lnTo>
                        <a:pt x="0" y="21600"/>
                      </a:lnTo>
                      <a:lnTo>
                        <a:pt x="21600" y="21600"/>
                      </a:lnTo>
                      <a:lnTo>
                        <a:pt x="21600" y="18750"/>
                      </a:lnTo>
                      <a:cubicBezTo>
                        <a:pt x="21600" y="15150"/>
                        <a:pt x="14400" y="13350"/>
                        <a:pt x="10800" y="13350"/>
                      </a:cubicBezTo>
                      <a:close/>
                    </a:path>
                  </a:pathLst>
                </a:custGeom>
                <a:solidFill>
                  <a:schemeClr val="accent2">
                    <a:alpha val="29803"/>
                  </a:schemeClr>
                </a:solidFill>
                <a:ln>
                  <a:noFill/>
                </a:ln>
              </p:spPr>
              <p:txBody>
                <a:bodyPr spcFirstLastPara="1" wrap="square" lIns="64275" tIns="64275" rIns="64275" bIns="6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000">
                    <a:solidFill>
                      <a:srgbClr val="74808C"/>
                    </a:solidFill>
                    <a:latin typeface="Poppins"/>
                    <a:ea typeface="Poppins"/>
                    <a:cs typeface="Poppins"/>
                    <a:sym typeface="Poppins"/>
                  </a:endParaRPr>
                </a:p>
              </p:txBody>
            </p:sp>
          </p:grpSp>
          <p:sp>
            <p:nvSpPr>
              <p:cNvPr id="272" name="Google Shape;272;p9"/>
              <p:cNvSpPr/>
              <p:nvPr/>
            </p:nvSpPr>
            <p:spPr>
              <a:xfrm>
                <a:off x="13968152" y="6855565"/>
                <a:ext cx="1336559" cy="133656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38100" tIns="38100" rIns="38100" bIns="381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>
                  <a:solidFill>
                    <a:srgbClr val="74808C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273" name="Google Shape;273;p9"/>
              <p:cNvSpPr txBox="1"/>
              <p:nvPr/>
            </p:nvSpPr>
            <p:spPr>
              <a:xfrm>
                <a:off x="13968148" y="7290643"/>
                <a:ext cx="1336561" cy="5257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8100" tIns="38100" rIns="38100" bIns="381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4000" dirty="0">
                    <a:solidFill>
                      <a:schemeClr val="lt1"/>
                    </a:solidFill>
                    <a:latin typeface="Roboto Medium"/>
                    <a:ea typeface="Roboto Medium"/>
                    <a:cs typeface="Roboto Medium"/>
                    <a:sym typeface="Roboto Medium"/>
                  </a:rPr>
                  <a:t>19%</a:t>
                </a:r>
                <a:endParaRPr sz="4000" dirty="0"/>
              </a:p>
            </p:txBody>
          </p:sp>
        </p:grpSp>
        <p:grpSp>
          <p:nvGrpSpPr>
            <p:cNvPr id="274" name="Google Shape;274;p9"/>
            <p:cNvGrpSpPr/>
            <p:nvPr/>
          </p:nvGrpSpPr>
          <p:grpSpPr>
            <a:xfrm>
              <a:off x="13994704" y="4752747"/>
              <a:ext cx="7257698" cy="1336560"/>
              <a:chOff x="13968148" y="8617195"/>
              <a:chExt cx="7257698" cy="1336560"/>
            </a:xfrm>
          </p:grpSpPr>
          <p:grpSp>
            <p:nvGrpSpPr>
              <p:cNvPr id="275" name="Google Shape;275;p9"/>
              <p:cNvGrpSpPr/>
              <p:nvPr/>
            </p:nvGrpSpPr>
            <p:grpSpPr>
              <a:xfrm>
                <a:off x="15720392" y="9033061"/>
                <a:ext cx="5505454" cy="504827"/>
                <a:chOff x="0" y="0"/>
                <a:chExt cx="5505451" cy="504826"/>
              </a:xfrm>
            </p:grpSpPr>
            <p:sp>
              <p:nvSpPr>
                <p:cNvPr id="276" name="Google Shape;276;p9"/>
                <p:cNvSpPr/>
                <p:nvPr/>
              </p:nvSpPr>
              <p:spPr>
                <a:xfrm>
                  <a:off x="0" y="0"/>
                  <a:ext cx="504826" cy="504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10800" y="10800"/>
                      </a:moveTo>
                      <a:cubicBezTo>
                        <a:pt x="13600" y="10800"/>
                        <a:pt x="16200" y="8350"/>
                        <a:pt x="16200" y="5400"/>
                      </a:cubicBezTo>
                      <a:cubicBezTo>
                        <a:pt x="16200" y="2450"/>
                        <a:pt x="13750" y="0"/>
                        <a:pt x="10800" y="0"/>
                      </a:cubicBezTo>
                      <a:cubicBezTo>
                        <a:pt x="7850" y="0"/>
                        <a:pt x="5400" y="2450"/>
                        <a:pt x="5400" y="5400"/>
                      </a:cubicBezTo>
                      <a:cubicBezTo>
                        <a:pt x="5400" y="8350"/>
                        <a:pt x="7700" y="10800"/>
                        <a:pt x="10800" y="10800"/>
                      </a:cubicBezTo>
                      <a:close/>
                      <a:moveTo>
                        <a:pt x="10800" y="13350"/>
                      </a:moveTo>
                      <a:cubicBezTo>
                        <a:pt x="7200" y="13350"/>
                        <a:pt x="0" y="15150"/>
                        <a:pt x="0" y="18750"/>
                      </a:cubicBezTo>
                      <a:lnTo>
                        <a:pt x="0" y="21600"/>
                      </a:lnTo>
                      <a:lnTo>
                        <a:pt x="21600" y="21600"/>
                      </a:lnTo>
                      <a:lnTo>
                        <a:pt x="21600" y="18750"/>
                      </a:lnTo>
                      <a:cubicBezTo>
                        <a:pt x="21600" y="15150"/>
                        <a:pt x="14400" y="13350"/>
                        <a:pt x="10800" y="1335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64275" tIns="64275" rIns="64275" bIns="6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000">
                    <a:solidFill>
                      <a:srgbClr val="74808C"/>
                    </a:solidFill>
                    <a:latin typeface="Poppins"/>
                    <a:ea typeface="Poppins"/>
                    <a:cs typeface="Poppins"/>
                    <a:sym typeface="Poppins"/>
                  </a:endParaRPr>
                </a:p>
              </p:txBody>
            </p:sp>
            <p:sp>
              <p:nvSpPr>
                <p:cNvPr id="277" name="Google Shape;277;p9"/>
                <p:cNvSpPr/>
                <p:nvPr/>
              </p:nvSpPr>
              <p:spPr>
                <a:xfrm>
                  <a:off x="714375" y="0"/>
                  <a:ext cx="504826" cy="504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10800" y="10800"/>
                      </a:moveTo>
                      <a:cubicBezTo>
                        <a:pt x="13600" y="10800"/>
                        <a:pt x="16200" y="8350"/>
                        <a:pt x="16200" y="5400"/>
                      </a:cubicBezTo>
                      <a:cubicBezTo>
                        <a:pt x="16200" y="2450"/>
                        <a:pt x="13750" y="0"/>
                        <a:pt x="10800" y="0"/>
                      </a:cubicBezTo>
                      <a:cubicBezTo>
                        <a:pt x="7850" y="0"/>
                        <a:pt x="5400" y="2450"/>
                        <a:pt x="5400" y="5400"/>
                      </a:cubicBezTo>
                      <a:cubicBezTo>
                        <a:pt x="5400" y="8350"/>
                        <a:pt x="7700" y="10800"/>
                        <a:pt x="10800" y="10800"/>
                      </a:cubicBezTo>
                      <a:close/>
                      <a:moveTo>
                        <a:pt x="10800" y="13350"/>
                      </a:moveTo>
                      <a:cubicBezTo>
                        <a:pt x="7200" y="13350"/>
                        <a:pt x="0" y="15150"/>
                        <a:pt x="0" y="18750"/>
                      </a:cubicBezTo>
                      <a:lnTo>
                        <a:pt x="0" y="21600"/>
                      </a:lnTo>
                      <a:lnTo>
                        <a:pt x="21600" y="21600"/>
                      </a:lnTo>
                      <a:lnTo>
                        <a:pt x="21600" y="18750"/>
                      </a:lnTo>
                      <a:cubicBezTo>
                        <a:pt x="21600" y="15150"/>
                        <a:pt x="14400" y="13350"/>
                        <a:pt x="10800" y="1335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64275" tIns="64275" rIns="64275" bIns="6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000">
                    <a:solidFill>
                      <a:srgbClr val="74808C"/>
                    </a:solidFill>
                    <a:latin typeface="Poppins"/>
                    <a:ea typeface="Poppins"/>
                    <a:cs typeface="Poppins"/>
                    <a:sym typeface="Poppins"/>
                  </a:endParaRPr>
                </a:p>
              </p:txBody>
            </p:sp>
            <p:sp>
              <p:nvSpPr>
                <p:cNvPr id="278" name="Google Shape;278;p9"/>
                <p:cNvSpPr/>
                <p:nvPr/>
              </p:nvSpPr>
              <p:spPr>
                <a:xfrm>
                  <a:off x="1428750" y="0"/>
                  <a:ext cx="504826" cy="504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10800" y="10800"/>
                      </a:moveTo>
                      <a:cubicBezTo>
                        <a:pt x="13600" y="10800"/>
                        <a:pt x="16200" y="8350"/>
                        <a:pt x="16200" y="5400"/>
                      </a:cubicBezTo>
                      <a:cubicBezTo>
                        <a:pt x="16200" y="2450"/>
                        <a:pt x="13750" y="0"/>
                        <a:pt x="10800" y="0"/>
                      </a:cubicBezTo>
                      <a:cubicBezTo>
                        <a:pt x="7850" y="0"/>
                        <a:pt x="5400" y="2450"/>
                        <a:pt x="5400" y="5400"/>
                      </a:cubicBezTo>
                      <a:cubicBezTo>
                        <a:pt x="5400" y="8350"/>
                        <a:pt x="7700" y="10800"/>
                        <a:pt x="10800" y="10800"/>
                      </a:cubicBezTo>
                      <a:close/>
                      <a:moveTo>
                        <a:pt x="10800" y="13350"/>
                      </a:moveTo>
                      <a:cubicBezTo>
                        <a:pt x="7200" y="13350"/>
                        <a:pt x="0" y="15150"/>
                        <a:pt x="0" y="18750"/>
                      </a:cubicBezTo>
                      <a:lnTo>
                        <a:pt x="0" y="21600"/>
                      </a:lnTo>
                      <a:lnTo>
                        <a:pt x="21600" y="21600"/>
                      </a:lnTo>
                      <a:lnTo>
                        <a:pt x="21600" y="18750"/>
                      </a:lnTo>
                      <a:cubicBezTo>
                        <a:pt x="21600" y="15150"/>
                        <a:pt x="14400" y="13350"/>
                        <a:pt x="10800" y="1335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64275" tIns="64275" rIns="64275" bIns="6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000">
                    <a:solidFill>
                      <a:srgbClr val="74808C"/>
                    </a:solidFill>
                    <a:latin typeface="Poppins"/>
                    <a:ea typeface="Poppins"/>
                    <a:cs typeface="Poppins"/>
                    <a:sym typeface="Poppins"/>
                  </a:endParaRPr>
                </a:p>
              </p:txBody>
            </p:sp>
            <p:sp>
              <p:nvSpPr>
                <p:cNvPr id="279" name="Google Shape;279;p9"/>
                <p:cNvSpPr/>
                <p:nvPr/>
              </p:nvSpPr>
              <p:spPr>
                <a:xfrm>
                  <a:off x="2143125" y="0"/>
                  <a:ext cx="504826" cy="504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10800" y="10800"/>
                      </a:moveTo>
                      <a:cubicBezTo>
                        <a:pt x="13600" y="10800"/>
                        <a:pt x="16200" y="8350"/>
                        <a:pt x="16200" y="5400"/>
                      </a:cubicBezTo>
                      <a:cubicBezTo>
                        <a:pt x="16200" y="2450"/>
                        <a:pt x="13750" y="0"/>
                        <a:pt x="10800" y="0"/>
                      </a:cubicBezTo>
                      <a:cubicBezTo>
                        <a:pt x="7850" y="0"/>
                        <a:pt x="5400" y="2450"/>
                        <a:pt x="5400" y="5400"/>
                      </a:cubicBezTo>
                      <a:cubicBezTo>
                        <a:pt x="5400" y="8350"/>
                        <a:pt x="7700" y="10800"/>
                        <a:pt x="10800" y="10800"/>
                      </a:cubicBezTo>
                      <a:close/>
                      <a:moveTo>
                        <a:pt x="10800" y="13350"/>
                      </a:moveTo>
                      <a:cubicBezTo>
                        <a:pt x="7200" y="13350"/>
                        <a:pt x="0" y="15150"/>
                        <a:pt x="0" y="18750"/>
                      </a:cubicBezTo>
                      <a:lnTo>
                        <a:pt x="0" y="21600"/>
                      </a:lnTo>
                      <a:lnTo>
                        <a:pt x="21600" y="21600"/>
                      </a:lnTo>
                      <a:lnTo>
                        <a:pt x="21600" y="18750"/>
                      </a:lnTo>
                      <a:cubicBezTo>
                        <a:pt x="21600" y="15150"/>
                        <a:pt x="14400" y="13350"/>
                        <a:pt x="10800" y="1335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64275" tIns="64275" rIns="64275" bIns="6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000">
                    <a:solidFill>
                      <a:srgbClr val="74808C"/>
                    </a:solidFill>
                    <a:latin typeface="Poppins"/>
                    <a:ea typeface="Poppins"/>
                    <a:cs typeface="Poppins"/>
                    <a:sym typeface="Poppins"/>
                  </a:endParaRPr>
                </a:p>
              </p:txBody>
            </p:sp>
            <p:sp>
              <p:nvSpPr>
                <p:cNvPr id="280" name="Google Shape;280;p9"/>
                <p:cNvSpPr/>
                <p:nvPr/>
              </p:nvSpPr>
              <p:spPr>
                <a:xfrm>
                  <a:off x="2857500" y="0"/>
                  <a:ext cx="504826" cy="504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10800" y="10800"/>
                      </a:moveTo>
                      <a:cubicBezTo>
                        <a:pt x="13600" y="10800"/>
                        <a:pt x="16200" y="8350"/>
                        <a:pt x="16200" y="5400"/>
                      </a:cubicBezTo>
                      <a:cubicBezTo>
                        <a:pt x="16200" y="2450"/>
                        <a:pt x="13750" y="0"/>
                        <a:pt x="10800" y="0"/>
                      </a:cubicBezTo>
                      <a:cubicBezTo>
                        <a:pt x="7850" y="0"/>
                        <a:pt x="5400" y="2450"/>
                        <a:pt x="5400" y="5400"/>
                      </a:cubicBezTo>
                      <a:cubicBezTo>
                        <a:pt x="5400" y="8350"/>
                        <a:pt x="7700" y="10800"/>
                        <a:pt x="10800" y="10800"/>
                      </a:cubicBezTo>
                      <a:close/>
                      <a:moveTo>
                        <a:pt x="10800" y="13350"/>
                      </a:moveTo>
                      <a:cubicBezTo>
                        <a:pt x="7200" y="13350"/>
                        <a:pt x="0" y="15150"/>
                        <a:pt x="0" y="18750"/>
                      </a:cubicBezTo>
                      <a:lnTo>
                        <a:pt x="0" y="21600"/>
                      </a:lnTo>
                      <a:lnTo>
                        <a:pt x="21600" y="21600"/>
                      </a:lnTo>
                      <a:lnTo>
                        <a:pt x="21600" y="18750"/>
                      </a:lnTo>
                      <a:cubicBezTo>
                        <a:pt x="21600" y="15150"/>
                        <a:pt x="14400" y="13350"/>
                        <a:pt x="10800" y="1335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64275" tIns="64275" rIns="64275" bIns="6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000">
                    <a:solidFill>
                      <a:srgbClr val="74808C"/>
                    </a:solidFill>
                    <a:latin typeface="Poppins"/>
                    <a:ea typeface="Poppins"/>
                    <a:cs typeface="Poppins"/>
                    <a:sym typeface="Poppins"/>
                  </a:endParaRPr>
                </a:p>
              </p:txBody>
            </p:sp>
            <p:sp>
              <p:nvSpPr>
                <p:cNvPr id="281" name="Google Shape;281;p9"/>
                <p:cNvSpPr/>
                <p:nvPr/>
              </p:nvSpPr>
              <p:spPr>
                <a:xfrm>
                  <a:off x="3571875" y="0"/>
                  <a:ext cx="504826" cy="504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10800" y="10800"/>
                      </a:moveTo>
                      <a:cubicBezTo>
                        <a:pt x="13600" y="10800"/>
                        <a:pt x="16200" y="8350"/>
                        <a:pt x="16200" y="5400"/>
                      </a:cubicBezTo>
                      <a:cubicBezTo>
                        <a:pt x="16200" y="2450"/>
                        <a:pt x="13750" y="0"/>
                        <a:pt x="10800" y="0"/>
                      </a:cubicBezTo>
                      <a:cubicBezTo>
                        <a:pt x="7850" y="0"/>
                        <a:pt x="5400" y="2450"/>
                        <a:pt x="5400" y="5400"/>
                      </a:cubicBezTo>
                      <a:cubicBezTo>
                        <a:pt x="5400" y="8350"/>
                        <a:pt x="7700" y="10800"/>
                        <a:pt x="10800" y="10800"/>
                      </a:cubicBezTo>
                      <a:close/>
                      <a:moveTo>
                        <a:pt x="10800" y="13350"/>
                      </a:moveTo>
                      <a:cubicBezTo>
                        <a:pt x="7200" y="13350"/>
                        <a:pt x="0" y="15150"/>
                        <a:pt x="0" y="18750"/>
                      </a:cubicBezTo>
                      <a:lnTo>
                        <a:pt x="0" y="21600"/>
                      </a:lnTo>
                      <a:lnTo>
                        <a:pt x="21600" y="21600"/>
                      </a:lnTo>
                      <a:lnTo>
                        <a:pt x="21600" y="18750"/>
                      </a:lnTo>
                      <a:cubicBezTo>
                        <a:pt x="21600" y="15150"/>
                        <a:pt x="14400" y="13350"/>
                        <a:pt x="10800" y="1335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64275" tIns="64275" rIns="64275" bIns="6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000">
                    <a:solidFill>
                      <a:srgbClr val="74808C"/>
                    </a:solidFill>
                    <a:latin typeface="Poppins"/>
                    <a:ea typeface="Poppins"/>
                    <a:cs typeface="Poppins"/>
                    <a:sym typeface="Poppins"/>
                  </a:endParaRPr>
                </a:p>
              </p:txBody>
            </p:sp>
            <p:sp>
              <p:nvSpPr>
                <p:cNvPr id="282" name="Google Shape;282;p9"/>
                <p:cNvSpPr/>
                <p:nvPr/>
              </p:nvSpPr>
              <p:spPr>
                <a:xfrm>
                  <a:off x="4286250" y="0"/>
                  <a:ext cx="504826" cy="504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10800" y="10800"/>
                      </a:moveTo>
                      <a:cubicBezTo>
                        <a:pt x="13600" y="10800"/>
                        <a:pt x="16200" y="8350"/>
                        <a:pt x="16200" y="5400"/>
                      </a:cubicBezTo>
                      <a:cubicBezTo>
                        <a:pt x="16200" y="2450"/>
                        <a:pt x="13750" y="0"/>
                        <a:pt x="10800" y="0"/>
                      </a:cubicBezTo>
                      <a:cubicBezTo>
                        <a:pt x="7850" y="0"/>
                        <a:pt x="5400" y="2450"/>
                        <a:pt x="5400" y="5400"/>
                      </a:cubicBezTo>
                      <a:cubicBezTo>
                        <a:pt x="5400" y="8350"/>
                        <a:pt x="7700" y="10800"/>
                        <a:pt x="10800" y="10800"/>
                      </a:cubicBezTo>
                      <a:close/>
                      <a:moveTo>
                        <a:pt x="10800" y="13350"/>
                      </a:moveTo>
                      <a:cubicBezTo>
                        <a:pt x="7200" y="13350"/>
                        <a:pt x="0" y="15150"/>
                        <a:pt x="0" y="18750"/>
                      </a:cubicBezTo>
                      <a:lnTo>
                        <a:pt x="0" y="21600"/>
                      </a:lnTo>
                      <a:lnTo>
                        <a:pt x="21600" y="21600"/>
                      </a:lnTo>
                      <a:lnTo>
                        <a:pt x="21600" y="18750"/>
                      </a:lnTo>
                      <a:cubicBezTo>
                        <a:pt x="21600" y="15150"/>
                        <a:pt x="14400" y="13350"/>
                        <a:pt x="10800" y="13350"/>
                      </a:cubicBezTo>
                      <a:close/>
                    </a:path>
                  </a:pathLst>
                </a:custGeom>
                <a:solidFill>
                  <a:schemeClr val="accent3">
                    <a:alpha val="29803"/>
                  </a:schemeClr>
                </a:solidFill>
                <a:ln>
                  <a:noFill/>
                </a:ln>
              </p:spPr>
              <p:txBody>
                <a:bodyPr spcFirstLastPara="1" wrap="square" lIns="64275" tIns="64275" rIns="64275" bIns="6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000">
                    <a:solidFill>
                      <a:srgbClr val="74808C"/>
                    </a:solidFill>
                    <a:latin typeface="Poppins"/>
                    <a:ea typeface="Poppins"/>
                    <a:cs typeface="Poppins"/>
                    <a:sym typeface="Poppins"/>
                  </a:endParaRPr>
                </a:p>
              </p:txBody>
            </p:sp>
            <p:sp>
              <p:nvSpPr>
                <p:cNvPr id="283" name="Google Shape;283;p9"/>
                <p:cNvSpPr/>
                <p:nvPr/>
              </p:nvSpPr>
              <p:spPr>
                <a:xfrm>
                  <a:off x="5000625" y="0"/>
                  <a:ext cx="504826" cy="504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10800" y="10800"/>
                      </a:moveTo>
                      <a:cubicBezTo>
                        <a:pt x="13600" y="10800"/>
                        <a:pt x="16200" y="8350"/>
                        <a:pt x="16200" y="5400"/>
                      </a:cubicBezTo>
                      <a:cubicBezTo>
                        <a:pt x="16200" y="2450"/>
                        <a:pt x="13750" y="0"/>
                        <a:pt x="10800" y="0"/>
                      </a:cubicBezTo>
                      <a:cubicBezTo>
                        <a:pt x="7850" y="0"/>
                        <a:pt x="5400" y="2450"/>
                        <a:pt x="5400" y="5400"/>
                      </a:cubicBezTo>
                      <a:cubicBezTo>
                        <a:pt x="5400" y="8350"/>
                        <a:pt x="7700" y="10800"/>
                        <a:pt x="10800" y="10800"/>
                      </a:cubicBezTo>
                      <a:close/>
                      <a:moveTo>
                        <a:pt x="10800" y="13350"/>
                      </a:moveTo>
                      <a:cubicBezTo>
                        <a:pt x="7200" y="13350"/>
                        <a:pt x="0" y="15150"/>
                        <a:pt x="0" y="18750"/>
                      </a:cubicBezTo>
                      <a:lnTo>
                        <a:pt x="0" y="21600"/>
                      </a:lnTo>
                      <a:lnTo>
                        <a:pt x="21600" y="21600"/>
                      </a:lnTo>
                      <a:lnTo>
                        <a:pt x="21600" y="18750"/>
                      </a:lnTo>
                      <a:cubicBezTo>
                        <a:pt x="21600" y="15150"/>
                        <a:pt x="14400" y="13350"/>
                        <a:pt x="10800" y="13350"/>
                      </a:cubicBezTo>
                      <a:close/>
                    </a:path>
                  </a:pathLst>
                </a:custGeom>
                <a:solidFill>
                  <a:schemeClr val="accent3">
                    <a:alpha val="29803"/>
                  </a:schemeClr>
                </a:solidFill>
                <a:ln>
                  <a:noFill/>
                </a:ln>
              </p:spPr>
              <p:txBody>
                <a:bodyPr spcFirstLastPara="1" wrap="square" lIns="64275" tIns="64275" rIns="64275" bIns="6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000">
                    <a:solidFill>
                      <a:srgbClr val="74808C"/>
                    </a:solidFill>
                    <a:latin typeface="Poppins"/>
                    <a:ea typeface="Poppins"/>
                    <a:cs typeface="Poppins"/>
                    <a:sym typeface="Poppins"/>
                  </a:endParaRPr>
                </a:p>
              </p:txBody>
            </p:sp>
          </p:grpSp>
          <p:sp>
            <p:nvSpPr>
              <p:cNvPr id="284" name="Google Shape;284;p9"/>
              <p:cNvSpPr/>
              <p:nvPr/>
            </p:nvSpPr>
            <p:spPr>
              <a:xfrm>
                <a:off x="13968152" y="8617195"/>
                <a:ext cx="1336559" cy="133656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38100" tIns="38100" rIns="38100" bIns="381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>
                  <a:solidFill>
                    <a:srgbClr val="74808C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285" name="Google Shape;285;p9"/>
              <p:cNvSpPr txBox="1"/>
              <p:nvPr/>
            </p:nvSpPr>
            <p:spPr>
              <a:xfrm>
                <a:off x="13968148" y="9062250"/>
                <a:ext cx="1336561" cy="5257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8100" tIns="38100" rIns="38100" bIns="381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4000" dirty="0">
                    <a:solidFill>
                      <a:schemeClr val="lt1"/>
                    </a:solidFill>
                    <a:latin typeface="Roboto Medium"/>
                    <a:ea typeface="Roboto Medium"/>
                    <a:cs typeface="Roboto Medium"/>
                    <a:sym typeface="Roboto Medium"/>
                  </a:rPr>
                  <a:t>25%</a:t>
                </a:r>
                <a:endParaRPr sz="4000" dirty="0"/>
              </a:p>
            </p:txBody>
          </p:sp>
        </p:grpSp>
      </p:grpSp>
      <p:sp>
        <p:nvSpPr>
          <p:cNvPr id="286" name="Google Shape;286;p9"/>
          <p:cNvSpPr txBox="1"/>
          <p:nvPr/>
        </p:nvSpPr>
        <p:spPr>
          <a:xfrm>
            <a:off x="382688" y="13122695"/>
            <a:ext cx="280831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rgbClr val="74808C"/>
                </a:solidFill>
                <a:latin typeface="Poppins"/>
                <a:ea typeface="Poppins"/>
                <a:cs typeface="Poppins"/>
                <a:sym typeface="Poppins"/>
              </a:rPr>
              <a:t>출처</a:t>
            </a:r>
            <a:r>
              <a:rPr lang="en-US" sz="2000" dirty="0">
                <a:solidFill>
                  <a:srgbClr val="74808C"/>
                </a:solidFill>
                <a:latin typeface="Poppins"/>
                <a:ea typeface="Poppins"/>
                <a:cs typeface="Poppins"/>
                <a:sym typeface="Poppins"/>
              </a:rPr>
              <a:t> : </a:t>
            </a:r>
            <a:r>
              <a:rPr lang="en-US" sz="2000" dirty="0" err="1">
                <a:solidFill>
                  <a:srgbClr val="74808C"/>
                </a:solidFill>
                <a:latin typeface="Poppins"/>
                <a:ea typeface="Poppins"/>
                <a:cs typeface="Poppins"/>
                <a:sym typeface="Poppins"/>
              </a:rPr>
              <a:t>국가통계포털</a:t>
            </a:r>
            <a:r>
              <a:rPr lang="en-US" sz="2000" dirty="0">
                <a:solidFill>
                  <a:srgbClr val="74808C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sz="2000" dirty="0">
              <a:solidFill>
                <a:srgbClr val="74808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8"/>
          <p:cNvSpPr txBox="1"/>
          <p:nvPr/>
        </p:nvSpPr>
        <p:spPr>
          <a:xfrm>
            <a:off x="22545675" y="12492038"/>
            <a:ext cx="89535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12</a:t>
            </a:fld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8" name="Google Shape;238;p8"/>
          <p:cNvSpPr txBox="1"/>
          <p:nvPr/>
        </p:nvSpPr>
        <p:spPr>
          <a:xfrm>
            <a:off x="1364384" y="358427"/>
            <a:ext cx="10585176" cy="1585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4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제주 </a:t>
            </a:r>
            <a:r>
              <a:rPr lang="en-US" sz="84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업종별</a:t>
            </a:r>
            <a:r>
              <a:rPr lang="en-US" sz="84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84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사업체</a:t>
            </a:r>
            <a:r>
              <a:rPr lang="en-US" sz="84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수</a:t>
            </a:r>
            <a:endParaRPr sz="8400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9" name="Google Shape;239;p8"/>
          <p:cNvPicPr preferRelativeResize="0"/>
          <p:nvPr/>
        </p:nvPicPr>
        <p:blipFill rotWithShape="1">
          <a:blip r:embed="rId3">
            <a:alphaModFix/>
          </a:blip>
          <a:srcRect l="2628" t="3884" r="2200" b="2911"/>
          <a:stretch/>
        </p:blipFill>
        <p:spPr>
          <a:xfrm>
            <a:off x="166663" y="1944339"/>
            <a:ext cx="13418707" cy="109334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686C385-AEC0-4F6A-B45C-CB22BD635E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34442" y="1151383"/>
            <a:ext cx="11530150" cy="12184822"/>
          </a:xfrm>
          <a:prstGeom prst="rect">
            <a:avLst/>
          </a:prstGeom>
        </p:spPr>
      </p:pic>
      <p:sp>
        <p:nvSpPr>
          <p:cNvPr id="6" name="Google Shape;286;p9">
            <a:extLst>
              <a:ext uri="{FF2B5EF4-FFF2-40B4-BE49-F238E27FC236}">
                <a16:creationId xmlns:a16="http://schemas.microsoft.com/office/drawing/2014/main" id="{E6306D01-61BE-4C46-9AAF-971F0F12635C}"/>
              </a:ext>
            </a:extLst>
          </p:cNvPr>
          <p:cNvSpPr txBox="1"/>
          <p:nvPr/>
        </p:nvSpPr>
        <p:spPr>
          <a:xfrm>
            <a:off x="0" y="13157518"/>
            <a:ext cx="280831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rgbClr val="74808C"/>
                </a:solidFill>
                <a:latin typeface="Poppins"/>
                <a:ea typeface="Poppins"/>
                <a:cs typeface="Poppins"/>
                <a:sym typeface="Poppins"/>
              </a:rPr>
              <a:t>출처</a:t>
            </a:r>
            <a:r>
              <a:rPr lang="en-US" sz="2000" dirty="0">
                <a:solidFill>
                  <a:srgbClr val="74808C"/>
                </a:solidFill>
                <a:latin typeface="Poppins"/>
                <a:ea typeface="Poppins"/>
                <a:cs typeface="Poppins"/>
                <a:sym typeface="Poppins"/>
              </a:rPr>
              <a:t> : </a:t>
            </a:r>
            <a:r>
              <a:rPr lang="en-US" sz="2000" dirty="0" err="1">
                <a:solidFill>
                  <a:srgbClr val="74808C"/>
                </a:solidFill>
                <a:latin typeface="Poppins"/>
                <a:ea typeface="Poppins"/>
                <a:cs typeface="Poppins"/>
                <a:sym typeface="Poppins"/>
              </a:rPr>
              <a:t>국가통계포털</a:t>
            </a:r>
            <a:r>
              <a:rPr lang="en-US" sz="2000" dirty="0">
                <a:solidFill>
                  <a:srgbClr val="74808C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sz="2000" dirty="0">
              <a:solidFill>
                <a:srgbClr val="74808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857073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EFCA3EF8-1477-4220-A45E-4F5CEDE8B6E5}"/>
              </a:ext>
            </a:extLst>
          </p:cNvPr>
          <p:cNvGrpSpPr/>
          <p:nvPr/>
        </p:nvGrpSpPr>
        <p:grpSpPr>
          <a:xfrm>
            <a:off x="152157" y="720354"/>
            <a:ext cx="22568695" cy="15021189"/>
            <a:chOff x="152157" y="720354"/>
            <a:chExt cx="22568695" cy="15021189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0C98E3A0-092A-428B-B03E-CD46E3BBC515}"/>
                </a:ext>
              </a:extLst>
            </p:cNvPr>
            <p:cNvGrpSpPr/>
            <p:nvPr/>
          </p:nvGrpSpPr>
          <p:grpSpPr>
            <a:xfrm>
              <a:off x="1444555" y="720354"/>
              <a:ext cx="21276297" cy="15021189"/>
              <a:chOff x="1027112" y="799867"/>
              <a:chExt cx="21276297" cy="15021189"/>
            </a:xfrm>
          </p:grpSpPr>
          <p:grpSp>
            <p:nvGrpSpPr>
              <p:cNvPr id="4" name="그룹 3">
                <a:extLst>
                  <a:ext uri="{FF2B5EF4-FFF2-40B4-BE49-F238E27FC236}">
                    <a16:creationId xmlns:a16="http://schemas.microsoft.com/office/drawing/2014/main" id="{890B5AE2-063D-485D-87D8-8262BB7D6E70}"/>
                  </a:ext>
                </a:extLst>
              </p:cNvPr>
              <p:cNvGrpSpPr/>
              <p:nvPr/>
            </p:nvGrpSpPr>
            <p:grpSpPr>
              <a:xfrm>
                <a:off x="1027112" y="865761"/>
                <a:ext cx="11933107" cy="2351618"/>
                <a:chOff x="2398712" y="1601257"/>
                <a:chExt cx="11933107" cy="2351618"/>
              </a:xfrm>
            </p:grpSpPr>
            <p:sp>
              <p:nvSpPr>
                <p:cNvPr id="523" name="Google Shape;523;p19"/>
                <p:cNvSpPr txBox="1"/>
                <p:nvPr/>
              </p:nvSpPr>
              <p:spPr>
                <a:xfrm>
                  <a:off x="2398712" y="2107090"/>
                  <a:ext cx="11933107" cy="184578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38100" tIns="38100" rIns="38100" bIns="38100" anchor="t" anchorCtr="0">
                  <a:noAutofit/>
                </a:bodyPr>
                <a:lstStyle/>
                <a:p>
                  <a:pPr lvl="0"/>
                  <a:r>
                    <a:rPr lang="ko-KR" altLang="en-US" sz="8400" dirty="0">
                      <a:solidFill>
                        <a:schemeClr val="dk2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업종별 매출 동향</a:t>
                  </a:r>
                  <a:endParaRPr lang="en-US" altLang="ko-KR" sz="8400" dirty="0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  <a:p>
                  <a:pPr lvl="0"/>
                  <a:endParaRPr sz="8400" dirty="0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524" name="Google Shape;524;p19"/>
                <p:cNvSpPr txBox="1"/>
                <p:nvPr/>
              </p:nvSpPr>
              <p:spPr>
                <a:xfrm>
                  <a:off x="2400300" y="1601257"/>
                  <a:ext cx="9262965" cy="5693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38100" tIns="38100" rIns="38100" bIns="38100" anchor="ctr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ko-KR" altLang="en-US" sz="3200" dirty="0">
                      <a:solidFill>
                        <a:schemeClr val="accent3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제주 산업별 매출</a:t>
                  </a:r>
                  <a:endParaRPr sz="3200" dirty="0">
                    <a:solidFill>
                      <a:schemeClr val="accent3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</p:grpSp>
          <p:pic>
            <p:nvPicPr>
              <p:cNvPr id="3" name="그림 2" descr="텍스트이(가) 표시된 사진&#10;&#10;자동 생성된 설명">
                <a:extLst>
                  <a:ext uri="{FF2B5EF4-FFF2-40B4-BE49-F238E27FC236}">
                    <a16:creationId xmlns:a16="http://schemas.microsoft.com/office/drawing/2014/main" id="{6BBD8CB5-9C5A-418D-9A11-5302BC0EE76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57757" b="14991"/>
              <a:stretch/>
            </p:blipFill>
            <p:spPr>
              <a:xfrm>
                <a:off x="2809081" y="2521640"/>
                <a:ext cx="9598341" cy="12045212"/>
              </a:xfrm>
              <a:prstGeom prst="rect">
                <a:avLst/>
              </a:prstGeom>
            </p:spPr>
          </p:pic>
          <p:pic>
            <p:nvPicPr>
              <p:cNvPr id="6" name="그림 5">
                <a:extLst>
                  <a:ext uri="{FF2B5EF4-FFF2-40B4-BE49-F238E27FC236}">
                    <a16:creationId xmlns:a16="http://schemas.microsoft.com/office/drawing/2014/main" id="{D864667E-F2DA-408D-B780-2B8C5151B8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07422" y="1590261"/>
                <a:ext cx="9895987" cy="14230795"/>
              </a:xfrm>
              <a:prstGeom prst="rect">
                <a:avLst/>
              </a:prstGeom>
            </p:spPr>
          </p:pic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A0789539-4C25-4C6A-B028-571A458894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rot="20808382">
                <a:off x="11397562" y="799867"/>
                <a:ext cx="4723241" cy="3443545"/>
              </a:xfrm>
              <a:prstGeom prst="rect">
                <a:avLst/>
              </a:prstGeom>
              <a:ln w="19050" cap="rnd">
                <a:solidFill>
                  <a:srgbClr val="FFA500"/>
                </a:solidFill>
              </a:ln>
              <a:effectLst>
                <a:outerShdw blurRad="76200" dist="95250" dir="10500000" sx="97000" sy="23000" kx="900000" algn="br" rotWithShape="0">
                  <a:srgbClr val="000000">
                    <a:alpha val="20000"/>
                  </a:srgbClr>
                </a:outerShdw>
              </a:effectLst>
              <a:scene3d>
                <a:camera prst="orthographicFront"/>
                <a:lightRig rig="twoPt" dir="t">
                  <a:rot lat="0" lon="0" rev="7800000"/>
                </a:lightRig>
              </a:scene3d>
              <a:sp3d contourW="6350">
                <a:bevelT w="50800" h="16510"/>
                <a:contourClr>
                  <a:srgbClr val="C0C0C0"/>
                </a:contourClr>
              </a:sp3d>
            </p:spPr>
          </p:pic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2333211-BB66-4C51-9AB8-26970ABC9502}"/>
                </a:ext>
              </a:extLst>
            </p:cNvPr>
            <p:cNvSpPr txBox="1"/>
            <p:nvPr/>
          </p:nvSpPr>
          <p:spPr>
            <a:xfrm>
              <a:off x="152157" y="12929752"/>
              <a:ext cx="618900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rgbClr val="74808C"/>
                  </a:solidFill>
                  <a:latin typeface="Poppins"/>
                  <a:ea typeface="Poppins"/>
                  <a:cs typeface="Poppins"/>
                  <a:sym typeface="Poppins"/>
                </a:rPr>
                <a:t>출처</a:t>
              </a:r>
              <a:r>
                <a:rPr lang="en-US" altLang="ko-KR" sz="2000" dirty="0">
                  <a:solidFill>
                    <a:srgbClr val="74808C"/>
                  </a:solidFill>
                  <a:latin typeface="Poppins"/>
                  <a:ea typeface="Poppins"/>
                  <a:cs typeface="Poppins"/>
                  <a:sym typeface="Poppins"/>
                </a:rPr>
                <a:t>: </a:t>
              </a:r>
              <a:r>
                <a:rPr lang="ko-KR" altLang="en-US" sz="2000" dirty="0" err="1">
                  <a:solidFill>
                    <a:srgbClr val="74808C"/>
                  </a:solidFill>
                  <a:latin typeface="Poppins"/>
                  <a:ea typeface="Poppins"/>
                  <a:cs typeface="Poppins"/>
                  <a:sym typeface="Poppins"/>
                </a:rPr>
                <a:t>국가통계포탈</a:t>
              </a:r>
              <a:r>
                <a:rPr lang="ko-KR" altLang="en-US" sz="2000" dirty="0">
                  <a:solidFill>
                    <a:srgbClr val="74808C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-US" altLang="ko-KR" sz="2000" dirty="0">
                  <a:solidFill>
                    <a:srgbClr val="74808C"/>
                  </a:solidFill>
                  <a:latin typeface="Poppins"/>
                  <a:ea typeface="Poppins"/>
                  <a:cs typeface="Poppins"/>
                  <a:sym typeface="Poppins"/>
                </a:rPr>
                <a:t>: </a:t>
              </a:r>
            </a:p>
            <a:p>
              <a:r>
                <a:rPr lang="en-US" altLang="ko-KR" sz="2000" dirty="0">
                  <a:solidFill>
                    <a:srgbClr val="74808C"/>
                  </a:solidFill>
                  <a:latin typeface="Poppins"/>
                  <a:cs typeface="Poppins"/>
                </a:rPr>
                <a:t>2016-2017 </a:t>
              </a:r>
              <a:r>
                <a:rPr lang="ko-KR" altLang="en-US" sz="2000" dirty="0">
                  <a:solidFill>
                    <a:srgbClr val="74808C"/>
                  </a:solidFill>
                  <a:latin typeface="Poppins"/>
                  <a:cs typeface="Poppins"/>
                </a:rPr>
                <a:t>제주 산업별 매출</a:t>
              </a:r>
              <a:r>
                <a:rPr lang="en-US" altLang="ko-KR" sz="2000" dirty="0">
                  <a:solidFill>
                    <a:srgbClr val="74808C"/>
                  </a:solidFill>
                  <a:latin typeface="Poppins"/>
                  <a:cs typeface="Poppins"/>
                </a:rPr>
                <a:t>, </a:t>
              </a:r>
              <a:r>
                <a:rPr lang="ko-KR" altLang="en-US" sz="2000" dirty="0">
                  <a:solidFill>
                    <a:srgbClr val="74808C"/>
                  </a:solidFill>
                  <a:latin typeface="Poppins"/>
                  <a:cs typeface="Poppins"/>
                </a:rPr>
                <a:t>산업별 매출 증가율</a:t>
              </a:r>
              <a:endParaRPr lang="en-US" altLang="ko-KR" sz="2000" dirty="0">
                <a:solidFill>
                  <a:srgbClr val="74808C"/>
                </a:solidFill>
                <a:latin typeface="Poppins"/>
                <a:cs typeface="Poppins"/>
              </a:endParaRPr>
            </a:p>
            <a:p>
              <a:endParaRPr lang="ko-KR" altLang="en-US" sz="2000" dirty="0">
                <a:solidFill>
                  <a:srgbClr val="74808C"/>
                </a:solidFill>
                <a:latin typeface="Poppins"/>
                <a:cs typeface="Poppi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903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D4F4D2EF-B000-4049-9A38-BC86DAABDC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192441"/>
              </p:ext>
            </p:extLst>
          </p:nvPr>
        </p:nvGraphicFramePr>
        <p:xfrm>
          <a:off x="385794" y="1735494"/>
          <a:ext cx="13796735" cy="10837845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2913000">
                  <a:extLst>
                    <a:ext uri="{9D8B030D-6E8A-4147-A177-3AD203B41FA5}">
                      <a16:colId xmlns:a16="http://schemas.microsoft.com/office/drawing/2014/main" val="2891663234"/>
                    </a:ext>
                  </a:extLst>
                </a:gridCol>
                <a:gridCol w="2176747">
                  <a:extLst>
                    <a:ext uri="{9D8B030D-6E8A-4147-A177-3AD203B41FA5}">
                      <a16:colId xmlns:a16="http://schemas.microsoft.com/office/drawing/2014/main" val="1949007"/>
                    </a:ext>
                  </a:extLst>
                </a:gridCol>
                <a:gridCol w="2176747">
                  <a:extLst>
                    <a:ext uri="{9D8B030D-6E8A-4147-A177-3AD203B41FA5}">
                      <a16:colId xmlns:a16="http://schemas.microsoft.com/office/drawing/2014/main" val="3617092812"/>
                    </a:ext>
                  </a:extLst>
                </a:gridCol>
                <a:gridCol w="2176747">
                  <a:extLst>
                    <a:ext uri="{9D8B030D-6E8A-4147-A177-3AD203B41FA5}">
                      <a16:colId xmlns:a16="http://schemas.microsoft.com/office/drawing/2014/main" val="2244784285"/>
                    </a:ext>
                  </a:extLst>
                </a:gridCol>
                <a:gridCol w="2176747">
                  <a:extLst>
                    <a:ext uri="{9D8B030D-6E8A-4147-A177-3AD203B41FA5}">
                      <a16:colId xmlns:a16="http://schemas.microsoft.com/office/drawing/2014/main" val="3719880515"/>
                    </a:ext>
                  </a:extLst>
                </a:gridCol>
                <a:gridCol w="2176747">
                  <a:extLst>
                    <a:ext uri="{9D8B030D-6E8A-4147-A177-3AD203B41FA5}">
                      <a16:colId xmlns:a16="http://schemas.microsoft.com/office/drawing/2014/main" val="1103260507"/>
                    </a:ext>
                  </a:extLst>
                </a:gridCol>
              </a:tblGrid>
              <a:tr h="65699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3200" u="none" strike="noStrike" dirty="0">
                          <a:effectLst/>
                        </a:rPr>
                        <a:t>구분</a:t>
                      </a:r>
                      <a:endParaRPr lang="ko-KR" altLang="en-US" sz="32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 dirty="0">
                          <a:effectLst/>
                        </a:rPr>
                        <a:t>1</a:t>
                      </a:r>
                      <a:r>
                        <a:rPr lang="ko-KR" altLang="en-US" sz="3200" u="none" strike="noStrike" dirty="0">
                          <a:effectLst/>
                        </a:rPr>
                        <a:t>년 </a:t>
                      </a:r>
                      <a:r>
                        <a:rPr lang="ko-KR" altLang="en-US" sz="3200" u="none" strike="noStrike" dirty="0" err="1">
                          <a:effectLst/>
                        </a:rPr>
                        <a:t>생존률</a:t>
                      </a:r>
                      <a:endParaRPr lang="ko-KR" altLang="en-US" sz="32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>
                          <a:effectLst/>
                        </a:rPr>
                        <a:t>2</a:t>
                      </a:r>
                      <a:r>
                        <a:rPr lang="ko-KR" altLang="en-US" sz="3200" u="none" strike="noStrike">
                          <a:effectLst/>
                        </a:rPr>
                        <a:t>년 생존률</a:t>
                      </a:r>
                      <a:endParaRPr lang="ko-KR" altLang="en-US" sz="32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>
                          <a:effectLst/>
                        </a:rPr>
                        <a:t>3</a:t>
                      </a:r>
                      <a:r>
                        <a:rPr lang="ko-KR" altLang="en-US" sz="3200" u="none" strike="noStrike">
                          <a:effectLst/>
                        </a:rPr>
                        <a:t>년 생존률</a:t>
                      </a:r>
                      <a:endParaRPr lang="ko-KR" altLang="en-US" sz="32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>
                          <a:effectLst/>
                        </a:rPr>
                        <a:t>4</a:t>
                      </a:r>
                      <a:r>
                        <a:rPr lang="ko-KR" altLang="en-US" sz="3200" u="none" strike="noStrike">
                          <a:effectLst/>
                        </a:rPr>
                        <a:t>년 생존률</a:t>
                      </a:r>
                      <a:endParaRPr lang="ko-KR" altLang="en-US" sz="32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>
                          <a:effectLst/>
                        </a:rPr>
                        <a:t>5</a:t>
                      </a:r>
                      <a:r>
                        <a:rPr lang="ko-KR" altLang="en-US" sz="3200" u="none" strike="noStrike">
                          <a:effectLst/>
                        </a:rPr>
                        <a:t>년 생존률</a:t>
                      </a:r>
                      <a:endParaRPr lang="ko-KR" altLang="en-US" sz="32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75989350"/>
                  </a:ext>
                </a:extLst>
              </a:tr>
              <a:tr h="65699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3200" u="none" strike="noStrike">
                          <a:effectLst/>
                        </a:rPr>
                        <a:t>전체</a:t>
                      </a:r>
                      <a:endParaRPr lang="ko-KR" altLang="en-US" sz="3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 dirty="0">
                          <a:effectLst/>
                        </a:rPr>
                        <a:t>62.4</a:t>
                      </a:r>
                      <a:endParaRPr lang="en-US" altLang="ko-KR" sz="3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>
                          <a:effectLst/>
                        </a:rPr>
                        <a:t>47.5</a:t>
                      </a:r>
                      <a:endParaRPr lang="en-US" altLang="ko-KR" sz="3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>
                          <a:effectLst/>
                        </a:rPr>
                        <a:t>38.8</a:t>
                      </a:r>
                      <a:endParaRPr lang="en-US" altLang="ko-KR" sz="3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>
                          <a:effectLst/>
                        </a:rPr>
                        <a:t>31.9</a:t>
                      </a:r>
                      <a:endParaRPr lang="en-US" altLang="ko-KR" sz="3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>
                          <a:effectLst/>
                        </a:rPr>
                        <a:t>27.3</a:t>
                      </a:r>
                      <a:endParaRPr lang="en-US" altLang="ko-KR" sz="3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26487272"/>
                  </a:ext>
                </a:extLst>
              </a:tr>
              <a:tr h="65699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3200" u="none" strike="noStrike">
                          <a:effectLst/>
                        </a:rPr>
                        <a:t>제조업</a:t>
                      </a:r>
                      <a:endParaRPr lang="ko-KR" altLang="en-US" sz="3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 dirty="0">
                          <a:effectLst/>
                        </a:rPr>
                        <a:t>70.9</a:t>
                      </a:r>
                      <a:endParaRPr lang="en-US" altLang="ko-KR" sz="3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>
                          <a:effectLst/>
                        </a:rPr>
                        <a:t>58</a:t>
                      </a:r>
                      <a:endParaRPr lang="en-US" altLang="ko-KR" sz="3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>
                          <a:effectLst/>
                        </a:rPr>
                        <a:t>49.8</a:t>
                      </a:r>
                      <a:endParaRPr lang="en-US" altLang="ko-KR" sz="3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>
                          <a:effectLst/>
                        </a:rPr>
                        <a:t>43.3</a:t>
                      </a:r>
                      <a:endParaRPr lang="en-US" altLang="ko-KR" sz="3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>
                          <a:effectLst/>
                        </a:rPr>
                        <a:t>37.2</a:t>
                      </a:r>
                      <a:endParaRPr lang="en-US" altLang="ko-KR" sz="3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79896006"/>
                  </a:ext>
                </a:extLst>
              </a:tr>
              <a:tr h="65699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3200" u="none" strike="noStrike" dirty="0">
                          <a:effectLst/>
                        </a:rPr>
                        <a:t>전기</a:t>
                      </a:r>
                      <a:r>
                        <a:rPr lang="en-US" altLang="ko-KR" sz="3200" u="none" strike="noStrike" dirty="0">
                          <a:effectLst/>
                        </a:rPr>
                        <a:t>,</a:t>
                      </a:r>
                      <a:r>
                        <a:rPr lang="ko-KR" altLang="en-US" sz="3200" u="none" strike="noStrike" dirty="0">
                          <a:effectLst/>
                        </a:rPr>
                        <a:t>가스</a:t>
                      </a:r>
                      <a:r>
                        <a:rPr lang="en-US" altLang="ko-KR" sz="3200" u="none" strike="noStrike" dirty="0">
                          <a:effectLst/>
                        </a:rPr>
                        <a:t>,</a:t>
                      </a:r>
                      <a:r>
                        <a:rPr lang="ko-KR" altLang="en-US" sz="3200" u="none" strike="noStrike" dirty="0">
                          <a:effectLst/>
                        </a:rPr>
                        <a:t>수도</a:t>
                      </a:r>
                      <a:endParaRPr lang="ko-KR" alt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 dirty="0">
                          <a:effectLst/>
                        </a:rPr>
                        <a:t>93.5</a:t>
                      </a:r>
                      <a:endParaRPr lang="en-US" altLang="ko-KR" sz="3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 dirty="0">
                          <a:effectLst/>
                        </a:rPr>
                        <a:t>84.3</a:t>
                      </a:r>
                      <a:endParaRPr lang="en-US" altLang="ko-KR" sz="3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 dirty="0">
                          <a:effectLst/>
                        </a:rPr>
                        <a:t>73</a:t>
                      </a:r>
                      <a:endParaRPr lang="en-US" altLang="ko-KR" sz="3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 dirty="0">
                          <a:effectLst/>
                        </a:rPr>
                        <a:t>75.6</a:t>
                      </a:r>
                      <a:endParaRPr lang="en-US" altLang="ko-KR" sz="3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 dirty="0">
                          <a:effectLst/>
                        </a:rPr>
                        <a:t>74.1</a:t>
                      </a:r>
                      <a:endParaRPr lang="en-US" altLang="ko-KR" sz="3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53933995"/>
                  </a:ext>
                </a:extLst>
              </a:tr>
              <a:tr h="65699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3200" u="none" strike="noStrike">
                          <a:effectLst/>
                        </a:rPr>
                        <a:t>건설업</a:t>
                      </a:r>
                      <a:endParaRPr lang="ko-KR" altLang="en-US" sz="3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>
                          <a:effectLst/>
                        </a:rPr>
                        <a:t>64.6</a:t>
                      </a:r>
                      <a:endParaRPr lang="en-US" altLang="ko-KR" sz="3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 dirty="0">
                          <a:effectLst/>
                        </a:rPr>
                        <a:t>50.7</a:t>
                      </a:r>
                      <a:endParaRPr lang="en-US" altLang="ko-KR" sz="3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>
                          <a:effectLst/>
                        </a:rPr>
                        <a:t>40.2</a:t>
                      </a:r>
                      <a:endParaRPr lang="en-US" altLang="ko-KR" sz="3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>
                          <a:effectLst/>
                        </a:rPr>
                        <a:t>31.7</a:t>
                      </a:r>
                      <a:endParaRPr lang="en-US" altLang="ko-KR" sz="3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 dirty="0">
                          <a:effectLst/>
                        </a:rPr>
                        <a:t>27.5</a:t>
                      </a:r>
                      <a:endParaRPr lang="en-US" altLang="ko-KR" sz="3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56528021"/>
                  </a:ext>
                </a:extLst>
              </a:tr>
              <a:tr h="65699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3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도</a:t>
                      </a:r>
                      <a:r>
                        <a:rPr lang="en-US" altLang="ko-KR" sz="3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·</a:t>
                      </a:r>
                      <a:r>
                        <a:rPr lang="ko-KR" altLang="en-US" sz="3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소매업</a:t>
                      </a:r>
                      <a:endParaRPr lang="ko-KR" altLang="en-US" sz="32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58.2</a:t>
                      </a:r>
                      <a:endParaRPr lang="en-US" altLang="ko-KR" sz="32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43.5</a:t>
                      </a:r>
                      <a:endParaRPr lang="en-US" altLang="ko-KR" sz="32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35</a:t>
                      </a:r>
                      <a:endParaRPr lang="en-US" altLang="ko-KR" sz="32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28.4</a:t>
                      </a:r>
                      <a:endParaRPr lang="en-US" altLang="ko-KR" sz="32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24.3</a:t>
                      </a:r>
                      <a:endParaRPr lang="en-US" altLang="ko-KR" sz="32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61348628"/>
                  </a:ext>
                </a:extLst>
              </a:tr>
              <a:tr h="65699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3200" u="none" strike="noStrike" dirty="0">
                          <a:effectLst/>
                        </a:rPr>
                        <a:t>운수업</a:t>
                      </a:r>
                      <a:endParaRPr lang="ko-KR" alt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>
                          <a:effectLst/>
                        </a:rPr>
                        <a:t>73.6</a:t>
                      </a:r>
                      <a:endParaRPr lang="en-US" altLang="ko-KR" sz="3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>
                          <a:effectLst/>
                        </a:rPr>
                        <a:t>58.9</a:t>
                      </a:r>
                      <a:endParaRPr lang="en-US" altLang="ko-KR" sz="3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 dirty="0">
                          <a:effectLst/>
                        </a:rPr>
                        <a:t>51</a:t>
                      </a:r>
                      <a:endParaRPr lang="en-US" altLang="ko-KR" sz="3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 dirty="0">
                          <a:effectLst/>
                        </a:rPr>
                        <a:t>44.3</a:t>
                      </a:r>
                      <a:endParaRPr lang="en-US" altLang="ko-KR" sz="3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 dirty="0">
                          <a:effectLst/>
                        </a:rPr>
                        <a:t>40.3</a:t>
                      </a:r>
                      <a:endParaRPr lang="en-US" altLang="ko-KR" sz="3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6501992"/>
                  </a:ext>
                </a:extLst>
              </a:tr>
              <a:tr h="65699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3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숙박</a:t>
                      </a:r>
                      <a:r>
                        <a:rPr lang="en-US" altLang="ko-KR" sz="3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·</a:t>
                      </a:r>
                      <a:r>
                        <a:rPr lang="ko-KR" altLang="en-US" sz="3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음식점업</a:t>
                      </a:r>
                      <a:endParaRPr lang="ko-KR" altLang="en-US" sz="32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59.2</a:t>
                      </a:r>
                      <a:endParaRPr lang="en-US" altLang="ko-KR" sz="32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40.2</a:t>
                      </a:r>
                      <a:endParaRPr lang="en-US" altLang="ko-KR" sz="32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30.3</a:t>
                      </a:r>
                      <a:endParaRPr lang="en-US" altLang="ko-KR" sz="32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22.5</a:t>
                      </a:r>
                      <a:endParaRPr lang="en-US" altLang="ko-KR" sz="32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17.3</a:t>
                      </a:r>
                      <a:endParaRPr lang="en-US" altLang="ko-KR" sz="32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53508747"/>
                  </a:ext>
                </a:extLst>
              </a:tr>
              <a:tr h="65699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3200" u="none" strike="noStrike">
                          <a:effectLst/>
                        </a:rPr>
                        <a:t>금융</a:t>
                      </a:r>
                      <a:r>
                        <a:rPr lang="en-US" altLang="ko-KR" sz="3200" u="none" strike="noStrike">
                          <a:effectLst/>
                        </a:rPr>
                        <a:t>·</a:t>
                      </a:r>
                      <a:r>
                        <a:rPr lang="ko-KR" altLang="en-US" sz="3200" u="none" strike="noStrike">
                          <a:effectLst/>
                        </a:rPr>
                        <a:t>보험업</a:t>
                      </a:r>
                      <a:endParaRPr lang="ko-KR" altLang="en-US" sz="3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>
                          <a:effectLst/>
                        </a:rPr>
                        <a:t>50.9</a:t>
                      </a:r>
                      <a:endParaRPr lang="en-US" altLang="ko-KR" sz="3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>
                          <a:effectLst/>
                        </a:rPr>
                        <a:t>33.4</a:t>
                      </a:r>
                      <a:endParaRPr lang="en-US" altLang="ko-KR" sz="3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>
                          <a:effectLst/>
                        </a:rPr>
                        <a:t>21.6</a:t>
                      </a:r>
                      <a:endParaRPr lang="en-US" altLang="ko-KR" sz="3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 dirty="0">
                          <a:effectLst/>
                        </a:rPr>
                        <a:t>19.5</a:t>
                      </a:r>
                      <a:endParaRPr lang="en-US" altLang="ko-KR" sz="3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 dirty="0">
                          <a:effectLst/>
                        </a:rPr>
                        <a:t>13.4</a:t>
                      </a:r>
                      <a:endParaRPr lang="en-US" altLang="ko-KR" sz="3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41489642"/>
                  </a:ext>
                </a:extLst>
              </a:tr>
              <a:tr h="65699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3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부동산</a:t>
                      </a:r>
                      <a:r>
                        <a:rPr lang="en-US" altLang="ko-KR" sz="3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·</a:t>
                      </a:r>
                      <a:r>
                        <a:rPr lang="ko-KR" altLang="en-US" sz="3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임대업</a:t>
                      </a:r>
                      <a:endParaRPr lang="ko-KR" altLang="en-US" sz="32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>
                          <a:solidFill>
                            <a:srgbClr val="FF0000"/>
                          </a:solidFill>
                          <a:effectLst/>
                        </a:rPr>
                        <a:t>65.2</a:t>
                      </a:r>
                      <a:endParaRPr lang="en-US" altLang="ko-KR" sz="32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>
                          <a:solidFill>
                            <a:srgbClr val="FF0000"/>
                          </a:solidFill>
                          <a:effectLst/>
                        </a:rPr>
                        <a:t>54.9</a:t>
                      </a:r>
                      <a:endParaRPr lang="en-US" altLang="ko-KR" sz="32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48.7</a:t>
                      </a:r>
                      <a:endParaRPr lang="en-US" altLang="ko-KR" sz="32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44.4</a:t>
                      </a:r>
                      <a:endParaRPr lang="en-US" altLang="ko-KR" sz="32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39.6</a:t>
                      </a:r>
                      <a:endParaRPr lang="en-US" altLang="ko-KR" sz="32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72619881"/>
                  </a:ext>
                </a:extLst>
              </a:tr>
              <a:tr h="65699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3200" u="none" strike="noStrike">
                          <a:effectLst/>
                        </a:rPr>
                        <a:t>전문</a:t>
                      </a:r>
                      <a:r>
                        <a:rPr lang="en-US" altLang="ko-KR" sz="3200" u="none" strike="noStrike">
                          <a:effectLst/>
                        </a:rPr>
                        <a:t>·</a:t>
                      </a:r>
                      <a:r>
                        <a:rPr lang="ko-KR" altLang="en-US" sz="3200" u="none" strike="noStrike">
                          <a:effectLst/>
                        </a:rPr>
                        <a:t>과학</a:t>
                      </a:r>
                      <a:r>
                        <a:rPr lang="en-US" altLang="ko-KR" sz="3200" u="none" strike="noStrike">
                          <a:effectLst/>
                        </a:rPr>
                        <a:t>·</a:t>
                      </a:r>
                      <a:r>
                        <a:rPr lang="ko-KR" altLang="en-US" sz="3200" u="none" strike="noStrike">
                          <a:effectLst/>
                        </a:rPr>
                        <a:t>기술</a:t>
                      </a:r>
                      <a:endParaRPr lang="ko-KR" altLang="en-US" sz="3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>
                          <a:effectLst/>
                        </a:rPr>
                        <a:t>66.8</a:t>
                      </a:r>
                      <a:endParaRPr lang="en-US" altLang="ko-KR" sz="3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>
                          <a:effectLst/>
                        </a:rPr>
                        <a:t>53.7</a:t>
                      </a:r>
                      <a:endParaRPr lang="en-US" altLang="ko-KR" sz="3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>
                          <a:effectLst/>
                        </a:rPr>
                        <a:t>42.9</a:t>
                      </a:r>
                      <a:endParaRPr lang="en-US" altLang="ko-KR" sz="3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>
                          <a:effectLst/>
                        </a:rPr>
                        <a:t>38.6</a:t>
                      </a:r>
                      <a:endParaRPr lang="en-US" altLang="ko-KR" sz="3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 dirty="0">
                          <a:effectLst/>
                        </a:rPr>
                        <a:t>32.5</a:t>
                      </a:r>
                      <a:endParaRPr lang="en-US" altLang="ko-KR" sz="3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65354379"/>
                  </a:ext>
                </a:extLst>
              </a:tr>
              <a:tr h="65699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3200" u="none" strike="noStrike">
                          <a:effectLst/>
                        </a:rPr>
                        <a:t>사업서비스업</a:t>
                      </a:r>
                      <a:endParaRPr lang="ko-KR" altLang="en-US" sz="3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>
                          <a:effectLst/>
                        </a:rPr>
                        <a:t>58.7</a:t>
                      </a:r>
                      <a:endParaRPr lang="en-US" altLang="ko-KR" sz="3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>
                          <a:effectLst/>
                        </a:rPr>
                        <a:t>43.8</a:t>
                      </a:r>
                      <a:endParaRPr lang="en-US" altLang="ko-KR" sz="3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>
                          <a:effectLst/>
                        </a:rPr>
                        <a:t>33.2</a:t>
                      </a:r>
                      <a:endParaRPr lang="en-US" altLang="ko-KR" sz="3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 dirty="0">
                          <a:effectLst/>
                        </a:rPr>
                        <a:t>26</a:t>
                      </a:r>
                      <a:endParaRPr lang="en-US" altLang="ko-KR" sz="3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 dirty="0">
                          <a:effectLst/>
                        </a:rPr>
                        <a:t>22.6</a:t>
                      </a:r>
                      <a:endParaRPr lang="en-US" altLang="ko-KR" sz="3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14101831"/>
                  </a:ext>
                </a:extLst>
              </a:tr>
              <a:tr h="65699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3200" u="none" strike="noStrike">
                          <a:effectLst/>
                        </a:rPr>
                        <a:t>교육서비스업</a:t>
                      </a:r>
                      <a:endParaRPr lang="ko-KR" altLang="en-US" sz="3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>
                          <a:effectLst/>
                        </a:rPr>
                        <a:t>60.2</a:t>
                      </a:r>
                      <a:endParaRPr lang="en-US" altLang="ko-KR" sz="3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>
                          <a:effectLst/>
                        </a:rPr>
                        <a:t>47.2</a:t>
                      </a:r>
                      <a:endParaRPr lang="en-US" altLang="ko-KR" sz="3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>
                          <a:effectLst/>
                        </a:rPr>
                        <a:t>37.8</a:t>
                      </a:r>
                      <a:endParaRPr lang="en-US" altLang="ko-KR" sz="3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>
                          <a:effectLst/>
                        </a:rPr>
                        <a:t>28.9</a:t>
                      </a:r>
                      <a:endParaRPr lang="en-US" altLang="ko-KR" sz="3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 dirty="0">
                          <a:effectLst/>
                        </a:rPr>
                        <a:t>24.5</a:t>
                      </a:r>
                      <a:endParaRPr lang="en-US" altLang="ko-KR" sz="3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98329000"/>
                  </a:ext>
                </a:extLst>
              </a:tr>
              <a:tr h="65699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3200" u="none" strike="noStrike">
                          <a:effectLst/>
                        </a:rPr>
                        <a:t>보건</a:t>
                      </a:r>
                      <a:r>
                        <a:rPr lang="en-US" altLang="ko-KR" sz="3200" u="none" strike="noStrike">
                          <a:effectLst/>
                        </a:rPr>
                        <a:t>·</a:t>
                      </a:r>
                      <a:r>
                        <a:rPr lang="ko-KR" altLang="en-US" sz="3200" u="none" strike="noStrike">
                          <a:effectLst/>
                        </a:rPr>
                        <a:t>사회복지</a:t>
                      </a:r>
                      <a:endParaRPr lang="ko-KR" altLang="en-US" sz="3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>
                          <a:effectLst/>
                        </a:rPr>
                        <a:t>75</a:t>
                      </a:r>
                      <a:endParaRPr lang="en-US" altLang="ko-KR" sz="3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>
                          <a:effectLst/>
                        </a:rPr>
                        <a:t>58.3</a:t>
                      </a:r>
                      <a:endParaRPr lang="en-US" altLang="ko-KR" sz="3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>
                          <a:effectLst/>
                        </a:rPr>
                        <a:t>50.4</a:t>
                      </a:r>
                      <a:endParaRPr lang="en-US" altLang="ko-KR" sz="3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 dirty="0">
                          <a:effectLst/>
                        </a:rPr>
                        <a:t>36.7</a:t>
                      </a:r>
                      <a:endParaRPr lang="en-US" altLang="ko-KR" sz="3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 dirty="0">
                          <a:effectLst/>
                        </a:rPr>
                        <a:t>32.2</a:t>
                      </a:r>
                      <a:endParaRPr lang="en-US" altLang="ko-KR" sz="3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21894883"/>
                  </a:ext>
                </a:extLst>
              </a:tr>
              <a:tr h="94383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3200" u="none" strike="noStrike">
                          <a:effectLst/>
                        </a:rPr>
                        <a:t>예술</a:t>
                      </a:r>
                      <a:r>
                        <a:rPr lang="en-US" altLang="ko-KR" sz="3200" u="none" strike="noStrike">
                          <a:effectLst/>
                        </a:rPr>
                        <a:t>·</a:t>
                      </a:r>
                      <a:r>
                        <a:rPr lang="ko-KR" altLang="en-US" sz="3200" u="none" strike="noStrike">
                          <a:effectLst/>
                        </a:rPr>
                        <a:t>스포츠</a:t>
                      </a:r>
                      <a:r>
                        <a:rPr lang="en-US" altLang="ko-KR" sz="3200" u="none" strike="noStrike">
                          <a:effectLst/>
                        </a:rPr>
                        <a:t>·</a:t>
                      </a:r>
                      <a:r>
                        <a:rPr lang="ko-KR" altLang="en-US" sz="3200" u="none" strike="noStrike">
                          <a:effectLst/>
                        </a:rPr>
                        <a:t>여가</a:t>
                      </a:r>
                      <a:endParaRPr lang="ko-KR" altLang="en-US" sz="3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>
                          <a:effectLst/>
                        </a:rPr>
                        <a:t>58.7</a:t>
                      </a:r>
                      <a:endParaRPr lang="en-US" altLang="ko-KR" sz="3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>
                          <a:effectLst/>
                        </a:rPr>
                        <a:t>39.6</a:t>
                      </a:r>
                      <a:endParaRPr lang="en-US" altLang="ko-KR" sz="3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>
                          <a:effectLst/>
                        </a:rPr>
                        <a:t>31.3</a:t>
                      </a:r>
                      <a:endParaRPr lang="en-US" altLang="ko-KR" sz="3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 dirty="0">
                          <a:effectLst/>
                        </a:rPr>
                        <a:t>21.2</a:t>
                      </a:r>
                      <a:endParaRPr lang="en-US" altLang="ko-KR" sz="3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 dirty="0">
                          <a:effectLst/>
                        </a:rPr>
                        <a:t>14.7</a:t>
                      </a:r>
                      <a:endParaRPr lang="en-US" altLang="ko-KR" sz="3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81559879"/>
                  </a:ext>
                </a:extLst>
              </a:tr>
              <a:tr h="65699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3200" u="none" strike="noStrike">
                          <a:effectLst/>
                        </a:rPr>
                        <a:t>개인서비스업</a:t>
                      </a:r>
                      <a:endParaRPr lang="ko-KR" altLang="en-US" sz="3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>
                          <a:effectLst/>
                        </a:rPr>
                        <a:t>63.6</a:t>
                      </a:r>
                      <a:endParaRPr lang="en-US" altLang="ko-KR" sz="3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>
                          <a:effectLst/>
                        </a:rPr>
                        <a:t>47.3</a:t>
                      </a:r>
                      <a:endParaRPr lang="en-US" altLang="ko-KR" sz="3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>
                          <a:effectLst/>
                        </a:rPr>
                        <a:t>39.3</a:t>
                      </a:r>
                      <a:endParaRPr lang="en-US" altLang="ko-KR" sz="3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>
                          <a:effectLst/>
                        </a:rPr>
                        <a:t>34.1</a:t>
                      </a:r>
                      <a:endParaRPr lang="en-US" altLang="ko-KR" sz="3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3200" u="none" strike="noStrike" dirty="0">
                          <a:effectLst/>
                        </a:rPr>
                        <a:t>28.7</a:t>
                      </a:r>
                      <a:endParaRPr lang="en-US" altLang="ko-KR" sz="3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9084966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AF2FB6E6-160D-4A7F-ACA0-715D77991735}"/>
              </a:ext>
            </a:extLst>
          </p:cNvPr>
          <p:cNvSpPr txBox="1"/>
          <p:nvPr/>
        </p:nvSpPr>
        <p:spPr>
          <a:xfrm>
            <a:off x="14761029" y="1735494"/>
            <a:ext cx="895725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4500" dirty="0">
                <a:solidFill>
                  <a:schemeClr val="dk2"/>
                </a:solidFill>
                <a:latin typeface="Roboto"/>
                <a:ea typeface="Roboto"/>
                <a:cs typeface="Roboto"/>
              </a:rPr>
              <a:t>창업 희망 업종의 </a:t>
            </a:r>
            <a:r>
              <a:rPr lang="en-US" altLang="ko-KR" sz="4500" dirty="0">
                <a:solidFill>
                  <a:schemeClr val="dk2"/>
                </a:solidFill>
                <a:latin typeface="Roboto"/>
                <a:ea typeface="Roboto"/>
                <a:cs typeface="Roboto"/>
              </a:rPr>
              <a:t>5</a:t>
            </a:r>
            <a:r>
              <a:rPr lang="ko-KR" altLang="en-US" sz="4500" dirty="0">
                <a:solidFill>
                  <a:schemeClr val="dk2"/>
                </a:solidFill>
                <a:latin typeface="Roboto"/>
                <a:ea typeface="Roboto"/>
                <a:cs typeface="Roboto"/>
              </a:rPr>
              <a:t>년 후 </a:t>
            </a:r>
            <a:r>
              <a:rPr lang="ko-KR" altLang="en-US" sz="4500" dirty="0" err="1">
                <a:solidFill>
                  <a:schemeClr val="dk2"/>
                </a:solidFill>
                <a:latin typeface="Roboto"/>
                <a:ea typeface="Roboto"/>
                <a:cs typeface="Roboto"/>
              </a:rPr>
              <a:t>생존률</a:t>
            </a:r>
            <a:endParaRPr lang="en-US" altLang="ko-KR" sz="4500" dirty="0">
              <a:solidFill>
                <a:schemeClr val="dk2"/>
              </a:solidFill>
              <a:latin typeface="Roboto"/>
              <a:ea typeface="Roboto"/>
              <a:cs typeface="Roboto"/>
            </a:endParaRPr>
          </a:p>
          <a:p>
            <a:endParaRPr lang="en-US" altLang="ko-KR" sz="4500" dirty="0">
              <a:solidFill>
                <a:schemeClr val="dk2"/>
              </a:solidFill>
              <a:latin typeface="Roboto"/>
              <a:ea typeface="Roboto"/>
              <a:cs typeface="Roboto"/>
            </a:endParaRPr>
          </a:p>
          <a:p>
            <a:r>
              <a:rPr lang="ko-KR" altLang="en-US" sz="4500" dirty="0">
                <a:solidFill>
                  <a:srgbClr val="FF0000"/>
                </a:solidFill>
                <a:latin typeface="Roboto"/>
                <a:ea typeface="Roboto"/>
                <a:cs typeface="Roboto"/>
              </a:rPr>
              <a:t>도</a:t>
            </a:r>
            <a:r>
              <a:rPr lang="en-US" altLang="ko-KR" sz="4500" dirty="0">
                <a:solidFill>
                  <a:srgbClr val="FF0000"/>
                </a:solidFill>
                <a:latin typeface="Roboto"/>
                <a:ea typeface="Roboto"/>
                <a:cs typeface="Roboto"/>
              </a:rPr>
              <a:t>·</a:t>
            </a:r>
            <a:r>
              <a:rPr lang="ko-KR" altLang="en-US" sz="4500" dirty="0">
                <a:solidFill>
                  <a:srgbClr val="FF0000"/>
                </a:solidFill>
                <a:latin typeface="Roboto"/>
                <a:ea typeface="Roboto"/>
                <a:cs typeface="Roboto"/>
              </a:rPr>
              <a:t>소매업                   </a:t>
            </a:r>
            <a:r>
              <a:rPr lang="en-US" altLang="ko-KR" sz="4500" dirty="0">
                <a:solidFill>
                  <a:schemeClr val="dk2"/>
                </a:solidFill>
                <a:latin typeface="Roboto"/>
                <a:ea typeface="Roboto"/>
                <a:cs typeface="Roboto"/>
              </a:rPr>
              <a:t>5</a:t>
            </a:r>
            <a:r>
              <a:rPr lang="ko-KR" altLang="en-US" sz="4500" dirty="0">
                <a:solidFill>
                  <a:schemeClr val="dk2"/>
                </a:solidFill>
                <a:latin typeface="Roboto"/>
                <a:ea typeface="Roboto"/>
                <a:cs typeface="Roboto"/>
              </a:rPr>
              <a:t>년 후 </a:t>
            </a:r>
            <a:r>
              <a:rPr lang="en-US" altLang="ko-KR" sz="4500" dirty="0">
                <a:solidFill>
                  <a:schemeClr val="dk2"/>
                </a:solidFill>
                <a:latin typeface="Roboto"/>
                <a:ea typeface="Roboto"/>
                <a:cs typeface="Roboto"/>
              </a:rPr>
              <a:t>24.3%</a:t>
            </a:r>
            <a:endParaRPr lang="ko-KR" altLang="en-US" sz="4500" dirty="0">
              <a:solidFill>
                <a:schemeClr val="dk2"/>
              </a:solidFill>
              <a:latin typeface="Roboto"/>
              <a:ea typeface="Roboto"/>
              <a:cs typeface="Roboto"/>
            </a:endParaRPr>
          </a:p>
          <a:p>
            <a:endParaRPr lang="en-US" altLang="ko-KR" sz="4500" dirty="0">
              <a:solidFill>
                <a:schemeClr val="dk2"/>
              </a:solidFill>
              <a:latin typeface="Roboto"/>
              <a:ea typeface="Roboto"/>
              <a:cs typeface="Roboto"/>
            </a:endParaRPr>
          </a:p>
          <a:p>
            <a:r>
              <a:rPr lang="ko-KR" altLang="en-US" sz="4500" dirty="0">
                <a:solidFill>
                  <a:srgbClr val="FF0000"/>
                </a:solidFill>
                <a:latin typeface="Roboto"/>
                <a:ea typeface="Roboto"/>
                <a:cs typeface="Roboto"/>
              </a:rPr>
              <a:t>숙박</a:t>
            </a:r>
            <a:r>
              <a:rPr lang="en-US" altLang="ko-KR" sz="4500" dirty="0">
                <a:solidFill>
                  <a:srgbClr val="FF0000"/>
                </a:solidFill>
                <a:latin typeface="Roboto"/>
                <a:ea typeface="Roboto"/>
                <a:cs typeface="Roboto"/>
              </a:rPr>
              <a:t>·</a:t>
            </a:r>
            <a:r>
              <a:rPr lang="ko-KR" altLang="en-US" sz="4500" dirty="0">
                <a:solidFill>
                  <a:srgbClr val="FF0000"/>
                </a:solidFill>
                <a:latin typeface="Roboto"/>
                <a:ea typeface="Roboto"/>
                <a:cs typeface="Roboto"/>
              </a:rPr>
              <a:t>음식점업            </a:t>
            </a:r>
            <a:r>
              <a:rPr lang="en-US" altLang="ko-KR" sz="4500" dirty="0">
                <a:solidFill>
                  <a:schemeClr val="dk2"/>
                </a:solidFill>
                <a:latin typeface="Roboto"/>
                <a:ea typeface="Roboto"/>
                <a:cs typeface="Roboto"/>
              </a:rPr>
              <a:t>5</a:t>
            </a:r>
            <a:r>
              <a:rPr lang="ko-KR" altLang="en-US" sz="4500" dirty="0">
                <a:solidFill>
                  <a:schemeClr val="dk2"/>
                </a:solidFill>
                <a:latin typeface="Roboto"/>
                <a:ea typeface="Roboto"/>
                <a:cs typeface="Roboto"/>
              </a:rPr>
              <a:t>년 후 </a:t>
            </a:r>
            <a:r>
              <a:rPr lang="en-US" altLang="ko-KR" sz="4500" dirty="0">
                <a:solidFill>
                  <a:schemeClr val="dk2"/>
                </a:solidFill>
                <a:latin typeface="Roboto"/>
                <a:ea typeface="Roboto"/>
                <a:cs typeface="Roboto"/>
              </a:rPr>
              <a:t>17.3%</a:t>
            </a:r>
            <a:endParaRPr lang="ko-KR" altLang="en-US" sz="4500" dirty="0">
              <a:solidFill>
                <a:schemeClr val="dk2"/>
              </a:solidFill>
              <a:latin typeface="Roboto"/>
              <a:ea typeface="Roboto"/>
              <a:cs typeface="Roboto"/>
            </a:endParaRPr>
          </a:p>
          <a:p>
            <a:endParaRPr lang="en-US" altLang="ko-KR" sz="4500" dirty="0">
              <a:solidFill>
                <a:schemeClr val="dk2"/>
              </a:solidFill>
              <a:latin typeface="Roboto"/>
              <a:ea typeface="Roboto"/>
              <a:cs typeface="Roboto"/>
            </a:endParaRPr>
          </a:p>
          <a:p>
            <a:r>
              <a:rPr lang="ko-KR" altLang="en-US" sz="4500" dirty="0">
                <a:solidFill>
                  <a:srgbClr val="FF0000"/>
                </a:solidFill>
                <a:latin typeface="Roboto"/>
                <a:ea typeface="Roboto"/>
                <a:cs typeface="Roboto"/>
              </a:rPr>
              <a:t>부동산</a:t>
            </a:r>
            <a:r>
              <a:rPr lang="en-US" altLang="ko-KR" sz="4500" dirty="0">
                <a:solidFill>
                  <a:srgbClr val="FF0000"/>
                </a:solidFill>
                <a:latin typeface="Roboto"/>
                <a:ea typeface="Roboto"/>
                <a:cs typeface="Roboto"/>
              </a:rPr>
              <a:t>·</a:t>
            </a:r>
            <a:r>
              <a:rPr lang="ko-KR" altLang="en-US" sz="4500" dirty="0">
                <a:solidFill>
                  <a:srgbClr val="FF0000"/>
                </a:solidFill>
                <a:latin typeface="Roboto"/>
                <a:ea typeface="Roboto"/>
                <a:cs typeface="Roboto"/>
              </a:rPr>
              <a:t>임대업            </a:t>
            </a:r>
            <a:r>
              <a:rPr lang="en-US" altLang="ko-KR" sz="4500" dirty="0">
                <a:solidFill>
                  <a:schemeClr val="dk2"/>
                </a:solidFill>
                <a:latin typeface="Roboto"/>
                <a:ea typeface="Roboto"/>
                <a:cs typeface="Roboto"/>
              </a:rPr>
              <a:t>5</a:t>
            </a:r>
            <a:r>
              <a:rPr lang="ko-KR" altLang="en-US" sz="4500" dirty="0">
                <a:solidFill>
                  <a:schemeClr val="dk2"/>
                </a:solidFill>
                <a:latin typeface="Roboto"/>
                <a:ea typeface="Roboto"/>
                <a:cs typeface="Roboto"/>
              </a:rPr>
              <a:t>년 후 </a:t>
            </a:r>
            <a:r>
              <a:rPr lang="en-US" altLang="ko-KR" sz="4500" dirty="0">
                <a:solidFill>
                  <a:schemeClr val="dk2"/>
                </a:solidFill>
                <a:latin typeface="Roboto"/>
                <a:ea typeface="Roboto"/>
                <a:cs typeface="Roboto"/>
              </a:rPr>
              <a:t>39.6%</a:t>
            </a:r>
            <a:endParaRPr lang="ko-KR" altLang="en-US" sz="4500" dirty="0">
              <a:solidFill>
                <a:schemeClr val="dk2"/>
              </a:solidFill>
              <a:latin typeface="Roboto"/>
              <a:ea typeface="Roboto"/>
              <a:cs typeface="Roboto"/>
            </a:endParaRPr>
          </a:p>
          <a:p>
            <a:endParaRPr lang="ko-KR" altLang="en-US" sz="4500" dirty="0">
              <a:solidFill>
                <a:schemeClr val="dk2"/>
              </a:solidFill>
              <a:latin typeface="Roboto"/>
              <a:ea typeface="Roboto"/>
              <a:cs typeface="Roboto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7F1BCF-F7C1-45B6-AF34-3BE62B24E3E7}"/>
              </a:ext>
            </a:extLst>
          </p:cNvPr>
          <p:cNvSpPr txBox="1"/>
          <p:nvPr/>
        </p:nvSpPr>
        <p:spPr>
          <a:xfrm>
            <a:off x="380565" y="87897"/>
            <a:ext cx="1472768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5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창업 후 연도별 </a:t>
            </a:r>
            <a:r>
              <a:rPr lang="ko-KR" altLang="en-US" sz="75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생존률</a:t>
            </a:r>
            <a:endParaRPr lang="ko-KR" altLang="en-US" sz="7500" dirty="0">
              <a:solidFill>
                <a:schemeClr val="dk2"/>
              </a:solidFill>
              <a:latin typeface="Roboto"/>
              <a:ea typeface="Roboto"/>
              <a:cs typeface="Roboto"/>
            </a:endParaRPr>
          </a:p>
        </p:txBody>
      </p:sp>
      <p:sp>
        <p:nvSpPr>
          <p:cNvPr id="15" name="Google Shape;286;p9">
            <a:extLst>
              <a:ext uri="{FF2B5EF4-FFF2-40B4-BE49-F238E27FC236}">
                <a16:creationId xmlns:a16="http://schemas.microsoft.com/office/drawing/2014/main" id="{B1A1135A-03CD-4D36-AD97-9A508333192B}"/>
              </a:ext>
            </a:extLst>
          </p:cNvPr>
          <p:cNvSpPr txBox="1"/>
          <p:nvPr/>
        </p:nvSpPr>
        <p:spPr>
          <a:xfrm>
            <a:off x="385794" y="1334392"/>
            <a:ext cx="280831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74808C"/>
                </a:solidFill>
                <a:latin typeface="Poppins"/>
                <a:ea typeface="Poppins"/>
                <a:cs typeface="Poppins"/>
                <a:sym typeface="Poppins"/>
              </a:rPr>
              <a:t>단위</a:t>
            </a:r>
            <a:r>
              <a:rPr lang="en-US" altLang="ko-KR" sz="2000" dirty="0">
                <a:solidFill>
                  <a:srgbClr val="74808C"/>
                </a:solidFill>
                <a:latin typeface="Poppins"/>
                <a:ea typeface="Poppins"/>
                <a:cs typeface="Poppins"/>
                <a:sym typeface="Poppins"/>
              </a:rPr>
              <a:t>: %</a:t>
            </a:r>
            <a:endParaRPr sz="2000" dirty="0">
              <a:solidFill>
                <a:srgbClr val="74808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CC4C50-C33F-41D6-AD3A-A43B8305DABC}"/>
              </a:ext>
            </a:extLst>
          </p:cNvPr>
          <p:cNvSpPr txBox="1"/>
          <p:nvPr/>
        </p:nvSpPr>
        <p:spPr>
          <a:xfrm>
            <a:off x="14761028" y="7244694"/>
            <a:ext cx="9535760" cy="5616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4500" dirty="0">
                <a:solidFill>
                  <a:schemeClr val="dk2"/>
                </a:solidFill>
                <a:latin typeface="Roboto"/>
                <a:ea typeface="Roboto"/>
                <a:cs typeface="Roboto"/>
              </a:rPr>
              <a:t>창업 후 </a:t>
            </a:r>
            <a:r>
              <a:rPr lang="ko-KR" altLang="en-US" sz="4500" dirty="0" err="1">
                <a:solidFill>
                  <a:schemeClr val="dk2"/>
                </a:solidFill>
                <a:latin typeface="Roboto"/>
                <a:ea typeface="Roboto"/>
                <a:cs typeface="Roboto"/>
              </a:rPr>
              <a:t>생존률이</a:t>
            </a:r>
            <a:r>
              <a:rPr lang="ko-KR" altLang="en-US" sz="4500" dirty="0">
                <a:solidFill>
                  <a:schemeClr val="dk2"/>
                </a:solidFill>
                <a:latin typeface="Roboto"/>
                <a:ea typeface="Roboto"/>
                <a:cs typeface="Roboto"/>
              </a:rPr>
              <a:t> 높은 상위 </a:t>
            </a:r>
            <a:r>
              <a:rPr lang="en-US" altLang="ko-KR" sz="4500" dirty="0">
                <a:solidFill>
                  <a:schemeClr val="dk2"/>
                </a:solidFill>
                <a:latin typeface="Roboto"/>
                <a:ea typeface="Roboto"/>
                <a:cs typeface="Roboto"/>
              </a:rPr>
              <a:t>3</a:t>
            </a:r>
            <a:r>
              <a:rPr lang="ko-KR" altLang="en-US" sz="4500" dirty="0">
                <a:solidFill>
                  <a:schemeClr val="dk2"/>
                </a:solidFill>
                <a:latin typeface="Roboto"/>
                <a:ea typeface="Roboto"/>
                <a:cs typeface="Roboto"/>
              </a:rPr>
              <a:t>업종</a:t>
            </a:r>
            <a:endParaRPr lang="en-US" altLang="ko-KR" sz="4500" dirty="0">
              <a:solidFill>
                <a:schemeClr val="dk2"/>
              </a:solidFill>
              <a:latin typeface="Roboto"/>
              <a:ea typeface="Roboto"/>
              <a:cs typeface="Roboto"/>
            </a:endParaRPr>
          </a:p>
          <a:p>
            <a:endParaRPr lang="en-US" altLang="ko-KR" sz="4500" dirty="0">
              <a:solidFill>
                <a:schemeClr val="dk2"/>
              </a:solidFill>
              <a:latin typeface="Roboto"/>
              <a:ea typeface="Roboto"/>
              <a:cs typeface="Roboto"/>
            </a:endParaRPr>
          </a:p>
          <a:p>
            <a:r>
              <a:rPr lang="ko-KR" altLang="en-US" sz="4500" dirty="0">
                <a:solidFill>
                  <a:schemeClr val="tx2">
                    <a:lumMod val="10000"/>
                  </a:schemeClr>
                </a:solidFill>
                <a:latin typeface="Roboto"/>
                <a:ea typeface="Roboto"/>
                <a:cs typeface="Roboto"/>
              </a:rPr>
              <a:t>전기</a:t>
            </a:r>
            <a:r>
              <a:rPr lang="en-US" altLang="ko-KR" sz="4500" dirty="0">
                <a:solidFill>
                  <a:schemeClr val="tx2">
                    <a:lumMod val="10000"/>
                  </a:schemeClr>
                </a:solidFill>
                <a:latin typeface="Roboto"/>
                <a:ea typeface="Roboto"/>
                <a:cs typeface="Roboto"/>
              </a:rPr>
              <a:t> · </a:t>
            </a:r>
            <a:r>
              <a:rPr lang="ko-KR" altLang="en-US" sz="4500" dirty="0">
                <a:solidFill>
                  <a:schemeClr val="tx2">
                    <a:lumMod val="10000"/>
                  </a:schemeClr>
                </a:solidFill>
                <a:latin typeface="Roboto"/>
                <a:ea typeface="Roboto"/>
                <a:cs typeface="Roboto"/>
              </a:rPr>
              <a:t>가스</a:t>
            </a:r>
            <a:r>
              <a:rPr lang="en-US" altLang="ko-KR" sz="4500" dirty="0">
                <a:solidFill>
                  <a:schemeClr val="tx2">
                    <a:lumMod val="10000"/>
                  </a:schemeClr>
                </a:solidFill>
                <a:latin typeface="Roboto"/>
                <a:ea typeface="Roboto"/>
                <a:cs typeface="Roboto"/>
              </a:rPr>
              <a:t> · </a:t>
            </a:r>
            <a:r>
              <a:rPr lang="ko-KR" altLang="en-US" sz="4500" dirty="0">
                <a:solidFill>
                  <a:schemeClr val="tx2">
                    <a:lumMod val="10000"/>
                  </a:schemeClr>
                </a:solidFill>
                <a:latin typeface="Roboto"/>
                <a:ea typeface="Roboto"/>
                <a:cs typeface="Roboto"/>
              </a:rPr>
              <a:t>수도        </a:t>
            </a:r>
            <a:r>
              <a:rPr lang="en-US" altLang="ko-KR" sz="4500" dirty="0">
                <a:solidFill>
                  <a:schemeClr val="tx2">
                    <a:lumMod val="10000"/>
                  </a:schemeClr>
                </a:solidFill>
                <a:latin typeface="Roboto"/>
                <a:ea typeface="Roboto"/>
                <a:cs typeface="Roboto"/>
              </a:rPr>
              <a:t>5</a:t>
            </a:r>
            <a:r>
              <a:rPr lang="ko-KR" altLang="en-US" sz="4500" dirty="0">
                <a:solidFill>
                  <a:schemeClr val="tx2">
                    <a:lumMod val="10000"/>
                  </a:schemeClr>
                </a:solidFill>
                <a:latin typeface="Roboto"/>
                <a:ea typeface="Roboto"/>
                <a:cs typeface="Roboto"/>
              </a:rPr>
              <a:t>년 후 </a:t>
            </a:r>
            <a:r>
              <a:rPr lang="en-US" altLang="ko-KR" sz="4500" dirty="0">
                <a:solidFill>
                  <a:schemeClr val="tx2">
                    <a:lumMod val="10000"/>
                  </a:schemeClr>
                </a:solidFill>
                <a:latin typeface="Roboto"/>
                <a:ea typeface="Roboto"/>
                <a:cs typeface="Roboto"/>
              </a:rPr>
              <a:t>74.1%</a:t>
            </a:r>
            <a:endParaRPr lang="ko-KR" altLang="en-US" sz="4500" dirty="0">
              <a:solidFill>
                <a:schemeClr val="tx2">
                  <a:lumMod val="10000"/>
                </a:schemeClr>
              </a:solidFill>
              <a:latin typeface="Roboto"/>
              <a:ea typeface="Roboto"/>
              <a:cs typeface="Roboto"/>
            </a:endParaRPr>
          </a:p>
          <a:p>
            <a:endParaRPr lang="en-US" altLang="ko-KR" sz="4500" dirty="0">
              <a:solidFill>
                <a:schemeClr val="tx2">
                  <a:lumMod val="10000"/>
                </a:schemeClr>
              </a:solidFill>
              <a:latin typeface="Roboto"/>
              <a:ea typeface="Roboto"/>
              <a:cs typeface="Roboto"/>
            </a:endParaRPr>
          </a:p>
          <a:p>
            <a:r>
              <a:rPr lang="ko-KR" altLang="en-US" sz="4500" dirty="0">
                <a:solidFill>
                  <a:schemeClr val="tx2">
                    <a:lumMod val="10000"/>
                  </a:schemeClr>
                </a:solidFill>
                <a:latin typeface="Roboto"/>
                <a:ea typeface="Roboto"/>
                <a:cs typeface="Roboto"/>
              </a:rPr>
              <a:t>운수업                          </a:t>
            </a:r>
            <a:r>
              <a:rPr lang="en-US" altLang="ko-KR" sz="4500" dirty="0">
                <a:solidFill>
                  <a:schemeClr val="dk2"/>
                </a:solidFill>
                <a:latin typeface="Roboto"/>
                <a:ea typeface="Roboto"/>
                <a:cs typeface="Roboto"/>
              </a:rPr>
              <a:t>5</a:t>
            </a:r>
            <a:r>
              <a:rPr lang="ko-KR" altLang="en-US" sz="4500" dirty="0">
                <a:solidFill>
                  <a:schemeClr val="dk2"/>
                </a:solidFill>
                <a:latin typeface="Roboto"/>
                <a:ea typeface="Roboto"/>
                <a:cs typeface="Roboto"/>
              </a:rPr>
              <a:t>년 후 </a:t>
            </a:r>
            <a:r>
              <a:rPr lang="en-US" altLang="ko-KR" sz="4500" dirty="0">
                <a:solidFill>
                  <a:schemeClr val="dk2"/>
                </a:solidFill>
                <a:latin typeface="Roboto"/>
                <a:ea typeface="Roboto"/>
                <a:cs typeface="Roboto"/>
              </a:rPr>
              <a:t>40.3%</a:t>
            </a:r>
            <a:endParaRPr lang="ko-KR" altLang="en-US" sz="4500" dirty="0">
              <a:solidFill>
                <a:schemeClr val="dk2"/>
              </a:solidFill>
              <a:latin typeface="Roboto"/>
              <a:ea typeface="Roboto"/>
              <a:cs typeface="Roboto"/>
            </a:endParaRPr>
          </a:p>
          <a:p>
            <a:endParaRPr lang="en-US" altLang="ko-KR" sz="4500" dirty="0">
              <a:solidFill>
                <a:schemeClr val="dk2"/>
              </a:solidFill>
              <a:latin typeface="Roboto"/>
              <a:ea typeface="Roboto"/>
              <a:cs typeface="Roboto"/>
            </a:endParaRPr>
          </a:p>
          <a:p>
            <a:r>
              <a:rPr lang="ko-KR" altLang="en-US" sz="4500" dirty="0">
                <a:solidFill>
                  <a:srgbClr val="FF0000"/>
                </a:solidFill>
                <a:latin typeface="Roboto"/>
                <a:ea typeface="Roboto"/>
                <a:cs typeface="Roboto"/>
              </a:rPr>
              <a:t>부동산</a:t>
            </a:r>
            <a:r>
              <a:rPr lang="en-US" altLang="ko-KR" sz="4500" dirty="0">
                <a:solidFill>
                  <a:srgbClr val="FF0000"/>
                </a:solidFill>
                <a:latin typeface="Roboto"/>
                <a:ea typeface="Roboto"/>
                <a:cs typeface="Roboto"/>
              </a:rPr>
              <a:t>·</a:t>
            </a:r>
            <a:r>
              <a:rPr lang="ko-KR" altLang="en-US" sz="4500" dirty="0">
                <a:solidFill>
                  <a:srgbClr val="FF0000"/>
                </a:solidFill>
                <a:latin typeface="Roboto"/>
                <a:ea typeface="Roboto"/>
                <a:cs typeface="Roboto"/>
              </a:rPr>
              <a:t>임대업             </a:t>
            </a:r>
            <a:r>
              <a:rPr lang="en-US" altLang="ko-KR" sz="4500" dirty="0">
                <a:solidFill>
                  <a:schemeClr val="dk2"/>
                </a:solidFill>
                <a:latin typeface="Roboto"/>
                <a:ea typeface="Roboto"/>
                <a:cs typeface="Roboto"/>
              </a:rPr>
              <a:t>5</a:t>
            </a:r>
            <a:r>
              <a:rPr lang="ko-KR" altLang="en-US" sz="4500" dirty="0">
                <a:solidFill>
                  <a:schemeClr val="dk2"/>
                </a:solidFill>
                <a:latin typeface="Roboto"/>
                <a:ea typeface="Roboto"/>
                <a:cs typeface="Roboto"/>
              </a:rPr>
              <a:t>년 후 </a:t>
            </a:r>
            <a:r>
              <a:rPr lang="en-US" altLang="ko-KR" sz="4500" dirty="0">
                <a:solidFill>
                  <a:schemeClr val="dk2"/>
                </a:solidFill>
                <a:latin typeface="Roboto"/>
                <a:ea typeface="Roboto"/>
                <a:cs typeface="Roboto"/>
              </a:rPr>
              <a:t>39.6%</a:t>
            </a:r>
            <a:endParaRPr lang="ko-KR" altLang="en-US" sz="4500" dirty="0">
              <a:solidFill>
                <a:schemeClr val="dk2"/>
              </a:solidFill>
              <a:latin typeface="Roboto"/>
              <a:ea typeface="Roboto"/>
              <a:cs typeface="Roboto"/>
            </a:endParaRPr>
          </a:p>
          <a:p>
            <a:endParaRPr lang="ko-KR" altLang="en-US" sz="4400" dirty="0"/>
          </a:p>
        </p:txBody>
      </p:sp>
      <p:sp>
        <p:nvSpPr>
          <p:cNvPr id="18" name="Google Shape;286;p9">
            <a:extLst>
              <a:ext uri="{FF2B5EF4-FFF2-40B4-BE49-F238E27FC236}">
                <a16:creationId xmlns:a16="http://schemas.microsoft.com/office/drawing/2014/main" id="{80E09E18-00BF-4B3B-B861-4B24CACD41B2}"/>
              </a:ext>
            </a:extLst>
          </p:cNvPr>
          <p:cNvSpPr txBox="1"/>
          <p:nvPr/>
        </p:nvSpPr>
        <p:spPr>
          <a:xfrm>
            <a:off x="0" y="13157518"/>
            <a:ext cx="7744408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rgbClr val="74808C"/>
                </a:solidFill>
                <a:latin typeface="Poppins"/>
                <a:ea typeface="Poppins"/>
                <a:cs typeface="Poppins"/>
                <a:sym typeface="Poppins"/>
              </a:rPr>
              <a:t>출처</a:t>
            </a:r>
            <a:r>
              <a:rPr lang="en-US" sz="2000" dirty="0">
                <a:solidFill>
                  <a:srgbClr val="74808C"/>
                </a:solidFill>
                <a:latin typeface="Poppins"/>
                <a:ea typeface="Poppins"/>
                <a:cs typeface="Poppins"/>
                <a:sym typeface="Poppins"/>
              </a:rPr>
              <a:t> : </a:t>
            </a:r>
            <a:r>
              <a:rPr lang="ko-KR" altLang="en-US" sz="2000" dirty="0">
                <a:solidFill>
                  <a:srgbClr val="74808C"/>
                </a:solidFill>
                <a:latin typeface="Poppins"/>
                <a:ea typeface="Poppins"/>
                <a:cs typeface="Poppins"/>
                <a:sym typeface="Poppins"/>
              </a:rPr>
              <a:t>청년창업 지원사업 성과분석 및 </a:t>
            </a:r>
            <a:r>
              <a:rPr lang="ko-KR" altLang="en-US" sz="2000" dirty="0" err="1">
                <a:solidFill>
                  <a:srgbClr val="74808C"/>
                </a:solidFill>
                <a:latin typeface="Poppins"/>
                <a:ea typeface="Poppins"/>
                <a:cs typeface="Poppins"/>
                <a:sym typeface="Poppins"/>
              </a:rPr>
              <a:t>역활제고</a:t>
            </a:r>
            <a:r>
              <a:rPr lang="ko-KR" altLang="en-US" sz="2000" dirty="0">
                <a:solidFill>
                  <a:srgbClr val="74808C"/>
                </a:solidFill>
                <a:latin typeface="Poppins"/>
                <a:ea typeface="Poppins"/>
                <a:cs typeface="Poppins"/>
                <a:sym typeface="Poppins"/>
              </a:rPr>
              <a:t> 방안 연구 </a:t>
            </a:r>
            <a:r>
              <a:rPr lang="en-US" altLang="ko-KR" sz="2000" dirty="0">
                <a:solidFill>
                  <a:srgbClr val="74808C"/>
                </a:solidFill>
                <a:latin typeface="Poppins"/>
                <a:ea typeface="Poppins"/>
                <a:cs typeface="Poppins"/>
                <a:sym typeface="Poppins"/>
              </a:rPr>
              <a:t>2017</a:t>
            </a:r>
            <a:r>
              <a:rPr lang="en-US" sz="2000" dirty="0">
                <a:solidFill>
                  <a:srgbClr val="74808C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sz="2000" dirty="0">
              <a:solidFill>
                <a:srgbClr val="74808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3630715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3"/>
          <p:cNvSpPr txBox="1"/>
          <p:nvPr/>
        </p:nvSpPr>
        <p:spPr>
          <a:xfrm>
            <a:off x="22545675" y="12492038"/>
            <a:ext cx="89535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15</a:t>
            </a:fld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9" name="Google Shape;319;p13"/>
          <p:cNvSpPr txBox="1"/>
          <p:nvPr/>
        </p:nvSpPr>
        <p:spPr>
          <a:xfrm>
            <a:off x="1311784" y="1053469"/>
            <a:ext cx="15985974" cy="1584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4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Step 2. </a:t>
            </a:r>
            <a:r>
              <a:rPr lang="en-US" sz="84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청년</a:t>
            </a:r>
            <a:r>
              <a:rPr lang="en-US" sz="84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84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창업</a:t>
            </a:r>
            <a:r>
              <a:rPr lang="en-US" sz="84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84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지원</a:t>
            </a:r>
            <a:r>
              <a:rPr lang="en-US" sz="84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84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현황</a:t>
            </a:r>
            <a:r>
              <a:rPr lang="en-US" sz="84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84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파악</a:t>
            </a:r>
            <a:r>
              <a:rPr lang="en-US" sz="84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8400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20" name="Google Shape;320;p13"/>
          <p:cNvGrpSpPr/>
          <p:nvPr/>
        </p:nvGrpSpPr>
        <p:grpSpPr>
          <a:xfrm>
            <a:off x="1926647" y="1241257"/>
            <a:ext cx="5490611" cy="8260269"/>
            <a:chOff x="2036966" y="3106793"/>
            <a:chExt cx="5489921" cy="8261482"/>
          </a:xfrm>
        </p:grpSpPr>
        <p:sp>
          <p:nvSpPr>
            <p:cNvPr id="321" name="Google Shape;321;p13"/>
            <p:cNvSpPr/>
            <p:nvPr/>
          </p:nvSpPr>
          <p:spPr>
            <a:xfrm>
              <a:off x="2415275" y="10707228"/>
              <a:ext cx="4536503" cy="6610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322" name="Google Shape;322;p13"/>
            <p:cNvGrpSpPr/>
            <p:nvPr/>
          </p:nvGrpSpPr>
          <p:grpSpPr>
            <a:xfrm>
              <a:off x="2036966" y="3106793"/>
              <a:ext cx="5489921" cy="5489921"/>
              <a:chOff x="13611344" y="-333512"/>
              <a:chExt cx="5489921" cy="5489921"/>
            </a:xfrm>
          </p:grpSpPr>
          <p:sp>
            <p:nvSpPr>
              <p:cNvPr id="323" name="Google Shape;323;p13"/>
              <p:cNvSpPr/>
              <p:nvPr/>
            </p:nvSpPr>
            <p:spPr>
              <a:xfrm rot="-2700000">
                <a:off x="14415324" y="470468"/>
                <a:ext cx="3881960" cy="3881961"/>
              </a:xfrm>
              <a:custGeom>
                <a:avLst/>
                <a:gdLst/>
                <a:ahLst/>
                <a:cxnLst/>
                <a:rect l="l" t="t" r="r" b="b"/>
                <a:pathLst>
                  <a:path w="3881960" h="3881961" extrusionOk="0">
                    <a:moveTo>
                      <a:pt x="772788" y="34569"/>
                    </a:moveTo>
                    <a:lnTo>
                      <a:pt x="3847393" y="3109174"/>
                    </a:lnTo>
                    <a:cubicBezTo>
                      <a:pt x="3893483" y="3155264"/>
                      <a:pt x="3893484" y="3229994"/>
                      <a:pt x="3847393" y="3276085"/>
                    </a:cubicBezTo>
                    <a:lnTo>
                      <a:pt x="3276084" y="3847393"/>
                    </a:lnTo>
                    <a:cubicBezTo>
                      <a:pt x="3229993" y="3893485"/>
                      <a:pt x="3155264" y="3893484"/>
                      <a:pt x="3109173" y="3847393"/>
                    </a:cubicBezTo>
                    <a:lnTo>
                      <a:pt x="1706483" y="2444703"/>
                    </a:lnTo>
                    <a:lnTo>
                      <a:pt x="1437257" y="2444703"/>
                    </a:lnTo>
                    <a:lnTo>
                      <a:pt x="1437257" y="2175477"/>
                    </a:lnTo>
                    <a:lnTo>
                      <a:pt x="34568" y="772788"/>
                    </a:lnTo>
                    <a:cubicBezTo>
                      <a:pt x="-11523" y="726697"/>
                      <a:pt x="-11523" y="651968"/>
                      <a:pt x="34568" y="605877"/>
                    </a:cubicBezTo>
                    <a:lnTo>
                      <a:pt x="605877" y="34569"/>
                    </a:lnTo>
                    <a:cubicBezTo>
                      <a:pt x="651968" y="-11523"/>
                      <a:pt x="726696" y="-11523"/>
                      <a:pt x="772788" y="345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38100" tIns="38100" rIns="38100" bIns="381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>
                  <a:solidFill>
                    <a:srgbClr val="74808C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324" name="Google Shape;324;p13"/>
              <p:cNvSpPr txBox="1"/>
              <p:nvPr/>
            </p:nvSpPr>
            <p:spPr>
              <a:xfrm>
                <a:off x="14064209" y="2112184"/>
                <a:ext cx="4536504" cy="5985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8100" tIns="38100" rIns="38100" bIns="381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200" dirty="0">
                    <a:solidFill>
                      <a:schemeClr val="lt1"/>
                    </a:solidFill>
                    <a:latin typeface="Roboto Medium"/>
                    <a:ea typeface="Roboto Medium"/>
                    <a:cs typeface="Roboto Medium"/>
                    <a:sym typeface="Roboto Medium"/>
                  </a:rPr>
                  <a:t>1. </a:t>
                </a:r>
                <a:r>
                  <a:rPr lang="en-US" sz="3200" dirty="0" err="1">
                    <a:solidFill>
                      <a:schemeClr val="lt1"/>
                    </a:solidFill>
                    <a:latin typeface="Roboto Medium"/>
                    <a:ea typeface="Roboto Medium"/>
                    <a:cs typeface="Roboto Medium"/>
                    <a:sym typeface="Roboto Medium"/>
                  </a:rPr>
                  <a:t>청년</a:t>
                </a:r>
                <a:r>
                  <a:rPr lang="en-US" sz="3200" dirty="0">
                    <a:solidFill>
                      <a:schemeClr val="lt1"/>
                    </a:solidFill>
                    <a:latin typeface="Roboto Medium"/>
                    <a:ea typeface="Roboto Medium"/>
                    <a:cs typeface="Roboto Medium"/>
                    <a:sym typeface="Roboto Medium"/>
                  </a:rPr>
                  <a:t> </a:t>
                </a:r>
                <a:r>
                  <a:rPr lang="en-US" sz="3200" dirty="0" err="1">
                    <a:solidFill>
                      <a:schemeClr val="lt1"/>
                    </a:solidFill>
                    <a:latin typeface="Roboto Medium"/>
                    <a:ea typeface="Roboto Medium"/>
                    <a:cs typeface="Roboto Medium"/>
                    <a:sym typeface="Roboto Medium"/>
                  </a:rPr>
                  <a:t>창업</a:t>
                </a:r>
                <a:r>
                  <a:rPr lang="en-US" sz="3200" dirty="0">
                    <a:solidFill>
                      <a:schemeClr val="lt1"/>
                    </a:solidFill>
                    <a:latin typeface="Roboto Medium"/>
                    <a:ea typeface="Roboto Medium"/>
                    <a:cs typeface="Roboto Medium"/>
                    <a:sym typeface="Roboto Medium"/>
                  </a:rPr>
                  <a:t> </a:t>
                </a:r>
                <a:r>
                  <a:rPr lang="ko-KR" altLang="en-US" sz="3200" dirty="0">
                    <a:solidFill>
                      <a:schemeClr val="lt1"/>
                    </a:solidFill>
                    <a:latin typeface="Roboto Medium"/>
                    <a:ea typeface="Roboto Medium"/>
                    <a:cs typeface="Roboto Medium"/>
                    <a:sym typeface="Roboto Medium"/>
                  </a:rPr>
                  <a:t>지원 현황</a:t>
                </a:r>
                <a:r>
                  <a:rPr lang="en-US" sz="3200" dirty="0">
                    <a:solidFill>
                      <a:schemeClr val="lt1"/>
                    </a:solidFill>
                    <a:latin typeface="Roboto Medium"/>
                    <a:ea typeface="Roboto Medium"/>
                    <a:cs typeface="Roboto Medium"/>
                    <a:sym typeface="Roboto Medium"/>
                  </a:rPr>
                  <a:t>  </a:t>
                </a:r>
                <a:endParaRPr sz="3200" dirty="0">
                  <a:solidFill>
                    <a:schemeClr val="lt1"/>
                  </a:solidFill>
                  <a:latin typeface="Roboto Medium"/>
                  <a:ea typeface="Roboto Medium"/>
                  <a:cs typeface="Roboto Medium"/>
                  <a:sym typeface="Roboto Medium"/>
                </a:endParaRPr>
              </a:p>
            </p:txBody>
          </p:sp>
        </p:grpSp>
      </p:grpSp>
      <p:grpSp>
        <p:nvGrpSpPr>
          <p:cNvPr id="325" name="Google Shape;325;p13"/>
          <p:cNvGrpSpPr/>
          <p:nvPr/>
        </p:nvGrpSpPr>
        <p:grpSpPr>
          <a:xfrm>
            <a:off x="8812367" y="1240882"/>
            <a:ext cx="5509389" cy="10696045"/>
            <a:chOff x="2036966" y="3106793"/>
            <a:chExt cx="5508696" cy="10697615"/>
          </a:xfrm>
        </p:grpSpPr>
        <p:sp>
          <p:nvSpPr>
            <p:cNvPr id="326" name="Google Shape;326;p13"/>
            <p:cNvSpPr/>
            <p:nvPr/>
          </p:nvSpPr>
          <p:spPr>
            <a:xfrm>
              <a:off x="3009159" y="12234558"/>
              <a:ext cx="4536503" cy="15698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342900" lvl="0" indent="-342900">
                <a:lnSpc>
                  <a:spcPct val="200000"/>
                </a:lnSpc>
                <a:buSzPts val="2400"/>
                <a:buFont typeface="Arial"/>
                <a:buChar char="-"/>
              </a:pPr>
              <a:r>
                <a:rPr lang="en-US" sz="2400" b="1" dirty="0" err="1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청년</a:t>
              </a:r>
              <a:r>
                <a:rPr lang="en-US" sz="2400" b="1" dirty="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2400" b="1" dirty="0" err="1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창업</a:t>
              </a:r>
              <a:r>
                <a:rPr lang="en-US" sz="2400" b="1" dirty="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ko-KR" altLang="en-US" sz="2400" b="1" dirty="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교육</a:t>
              </a:r>
              <a:r>
                <a:rPr lang="en-US" sz="2400" b="1" dirty="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2400" b="1" dirty="0" err="1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만족도</a:t>
              </a:r>
              <a:r>
                <a:rPr lang="en-US" sz="2400" b="1" dirty="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ko-KR" altLang="en-US" sz="2400" b="1" dirty="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조사</a:t>
              </a:r>
              <a:r>
                <a:rPr lang="en-US" sz="2400" b="1" dirty="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sz="24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lvl="0">
                <a:lnSpc>
                  <a:spcPct val="200000"/>
                </a:lnSpc>
                <a:buSzPts val="2400"/>
              </a:pPr>
              <a:r>
                <a:rPr lang="en-US" sz="2400" b="1" dirty="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-  </a:t>
              </a:r>
              <a:r>
                <a:rPr lang="en-US" sz="2400" b="1" dirty="0" err="1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창업</a:t>
              </a:r>
              <a:r>
                <a:rPr lang="en-US" sz="2400" b="1" dirty="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2400" b="1" dirty="0" err="1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지원</a:t>
              </a:r>
              <a:r>
                <a:rPr lang="en-US" sz="2400" b="1" dirty="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ko-KR" altLang="en-US" sz="2400" b="1" dirty="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불참이유 조사</a:t>
              </a:r>
              <a:endParaRPr lang="en-US" altLang="ko-KR" sz="24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327" name="Google Shape;327;p13"/>
            <p:cNvGrpSpPr/>
            <p:nvPr/>
          </p:nvGrpSpPr>
          <p:grpSpPr>
            <a:xfrm>
              <a:off x="2036966" y="3106793"/>
              <a:ext cx="5489921" cy="5489921"/>
              <a:chOff x="13611344" y="-333512"/>
              <a:chExt cx="5489921" cy="5489921"/>
            </a:xfrm>
          </p:grpSpPr>
          <p:sp>
            <p:nvSpPr>
              <p:cNvPr id="328" name="Google Shape;328;p13"/>
              <p:cNvSpPr/>
              <p:nvPr/>
            </p:nvSpPr>
            <p:spPr>
              <a:xfrm rot="-2700000">
                <a:off x="14415324" y="470468"/>
                <a:ext cx="3881960" cy="3881961"/>
              </a:xfrm>
              <a:custGeom>
                <a:avLst/>
                <a:gdLst/>
                <a:ahLst/>
                <a:cxnLst/>
                <a:rect l="l" t="t" r="r" b="b"/>
                <a:pathLst>
                  <a:path w="3881960" h="3881961" extrusionOk="0">
                    <a:moveTo>
                      <a:pt x="772788" y="34569"/>
                    </a:moveTo>
                    <a:lnTo>
                      <a:pt x="3847393" y="3109174"/>
                    </a:lnTo>
                    <a:cubicBezTo>
                      <a:pt x="3893483" y="3155264"/>
                      <a:pt x="3893484" y="3229994"/>
                      <a:pt x="3847393" y="3276085"/>
                    </a:cubicBezTo>
                    <a:lnTo>
                      <a:pt x="3276084" y="3847393"/>
                    </a:lnTo>
                    <a:cubicBezTo>
                      <a:pt x="3229993" y="3893485"/>
                      <a:pt x="3155264" y="3893484"/>
                      <a:pt x="3109173" y="3847393"/>
                    </a:cubicBezTo>
                    <a:lnTo>
                      <a:pt x="1706483" y="2444703"/>
                    </a:lnTo>
                    <a:lnTo>
                      <a:pt x="1437257" y="2444703"/>
                    </a:lnTo>
                    <a:lnTo>
                      <a:pt x="1437257" y="2175477"/>
                    </a:lnTo>
                    <a:lnTo>
                      <a:pt x="34568" y="772788"/>
                    </a:lnTo>
                    <a:cubicBezTo>
                      <a:pt x="-11523" y="726697"/>
                      <a:pt x="-11523" y="651968"/>
                      <a:pt x="34568" y="605877"/>
                    </a:cubicBezTo>
                    <a:lnTo>
                      <a:pt x="605877" y="34569"/>
                    </a:lnTo>
                    <a:cubicBezTo>
                      <a:pt x="651968" y="-11523"/>
                      <a:pt x="726696" y="-11523"/>
                      <a:pt x="772788" y="345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38100" tIns="38100" rIns="38100" bIns="381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>
                  <a:solidFill>
                    <a:srgbClr val="74808C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329" name="Google Shape;329;p13"/>
              <p:cNvSpPr txBox="1"/>
              <p:nvPr/>
            </p:nvSpPr>
            <p:spPr>
              <a:xfrm>
                <a:off x="13837963" y="2112184"/>
                <a:ext cx="5036683" cy="5985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8100" tIns="38100" rIns="38100" bIns="381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200" dirty="0">
                    <a:solidFill>
                      <a:schemeClr val="lt1"/>
                    </a:solidFill>
                    <a:latin typeface="Roboto Medium"/>
                    <a:ea typeface="Roboto Medium"/>
                    <a:cs typeface="Roboto Medium"/>
                    <a:sym typeface="Roboto Medium"/>
                  </a:rPr>
                  <a:t>2.청년 </a:t>
                </a:r>
                <a:r>
                  <a:rPr lang="en-US" sz="3200" dirty="0" err="1">
                    <a:solidFill>
                      <a:schemeClr val="lt1"/>
                    </a:solidFill>
                    <a:latin typeface="Roboto Medium"/>
                    <a:ea typeface="Roboto Medium"/>
                    <a:cs typeface="Roboto Medium"/>
                    <a:sym typeface="Roboto Medium"/>
                  </a:rPr>
                  <a:t>창업</a:t>
                </a:r>
                <a:r>
                  <a:rPr lang="en-US" sz="3200" dirty="0">
                    <a:solidFill>
                      <a:schemeClr val="lt1"/>
                    </a:solidFill>
                    <a:latin typeface="Roboto Medium"/>
                    <a:ea typeface="Roboto Medium"/>
                    <a:cs typeface="Roboto Medium"/>
                    <a:sym typeface="Roboto Medium"/>
                  </a:rPr>
                  <a:t> </a:t>
                </a:r>
                <a:r>
                  <a:rPr lang="en-US" sz="3200" dirty="0" err="1">
                    <a:solidFill>
                      <a:schemeClr val="lt1"/>
                    </a:solidFill>
                    <a:latin typeface="Roboto Medium"/>
                    <a:ea typeface="Roboto Medium"/>
                    <a:cs typeface="Roboto Medium"/>
                    <a:sym typeface="Roboto Medium"/>
                  </a:rPr>
                  <a:t>설문조사</a:t>
                </a:r>
                <a:endParaRPr sz="3200" dirty="0">
                  <a:solidFill>
                    <a:schemeClr val="lt1"/>
                  </a:solidFill>
                  <a:latin typeface="Roboto Medium"/>
                  <a:ea typeface="Roboto Medium"/>
                  <a:cs typeface="Roboto Medium"/>
                  <a:sym typeface="Roboto Medium"/>
                </a:endParaRPr>
              </a:p>
            </p:txBody>
          </p:sp>
        </p:grpSp>
      </p:grpSp>
      <p:pic>
        <p:nvPicPr>
          <p:cNvPr id="330" name="Google Shape;330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64080" y="6019103"/>
            <a:ext cx="3286595" cy="328659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784682" y="5714570"/>
            <a:ext cx="3681992" cy="3681992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13"/>
          <p:cNvSpPr/>
          <p:nvPr/>
        </p:nvSpPr>
        <p:spPr>
          <a:xfrm>
            <a:off x="2238840" y="10367308"/>
            <a:ext cx="4537074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200000"/>
              </a:lnSpc>
              <a:buSzPts val="2400"/>
            </a:pPr>
            <a:r>
              <a:rPr lang="en-US" sz="24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- </a:t>
            </a:r>
            <a:r>
              <a:rPr lang="en-US" sz="2400" b="1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도내</a:t>
            </a:r>
            <a:r>
              <a:rPr lang="en-US" sz="24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b="1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청년</a:t>
            </a:r>
            <a:r>
              <a:rPr lang="en-US" sz="24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b="1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창업</a:t>
            </a:r>
            <a:r>
              <a:rPr lang="en-US" sz="24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b="1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지원센터</a:t>
            </a:r>
            <a:endParaRPr lang="en-US" sz="2400"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200000"/>
              </a:lnSpc>
              <a:buSzPts val="2400"/>
            </a:pPr>
            <a:r>
              <a:rPr lang="en-US" sz="24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      &amp;     </a:t>
            </a:r>
            <a:r>
              <a:rPr lang="en-US" sz="2400" b="1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창업</a:t>
            </a:r>
            <a:r>
              <a:rPr lang="en-US" sz="24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b="1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지원</a:t>
            </a:r>
            <a:r>
              <a:rPr lang="en-US" sz="24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b="1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내용</a:t>
            </a:r>
            <a:endParaRPr sz="2400"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" name="Google Shape;332;p13">
            <a:extLst>
              <a:ext uri="{FF2B5EF4-FFF2-40B4-BE49-F238E27FC236}">
                <a16:creationId xmlns:a16="http://schemas.microsoft.com/office/drawing/2014/main" id="{FA05EB39-4320-41C7-AC0E-409A53FA3226}"/>
              </a:ext>
            </a:extLst>
          </p:cNvPr>
          <p:cNvSpPr/>
          <p:nvPr/>
        </p:nvSpPr>
        <p:spPr>
          <a:xfrm>
            <a:off x="16670403" y="10367309"/>
            <a:ext cx="4537074" cy="2086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-"/>
            </a:pPr>
            <a:r>
              <a:rPr lang="ko-KR" altLang="en-US" sz="24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청년 일자리 지원사업</a:t>
            </a:r>
            <a:endParaRPr lang="en-US" altLang="ko-KR" sz="2400"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indent="-342900">
              <a:lnSpc>
                <a:spcPct val="180000"/>
              </a:lnSpc>
              <a:buClr>
                <a:schemeClr val="dk1"/>
              </a:buClr>
              <a:buSzPts val="2400"/>
              <a:buFont typeface="Roboto"/>
              <a:buChar char="-"/>
            </a:pPr>
            <a:r>
              <a:rPr lang="ko-KR" altLang="en-US" sz="24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청년 창업 지원사업</a:t>
            </a:r>
          </a:p>
          <a:p>
            <a:pPr marL="342900" marR="0" lvl="0" indent="-342900" algn="ctr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-"/>
            </a:pPr>
            <a:endParaRPr sz="24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4" name="Google Shape;327;p13">
            <a:extLst>
              <a:ext uri="{FF2B5EF4-FFF2-40B4-BE49-F238E27FC236}">
                <a16:creationId xmlns:a16="http://schemas.microsoft.com/office/drawing/2014/main" id="{7699B9A0-2C45-4590-BE72-E1DC3871B85D}"/>
              </a:ext>
            </a:extLst>
          </p:cNvPr>
          <p:cNvGrpSpPr/>
          <p:nvPr/>
        </p:nvGrpSpPr>
        <p:grpSpPr>
          <a:xfrm>
            <a:off x="15832437" y="2104974"/>
            <a:ext cx="5037317" cy="3881391"/>
            <a:chOff x="13837963" y="609661"/>
            <a:chExt cx="5036683" cy="3881961"/>
          </a:xfrm>
        </p:grpSpPr>
        <p:sp>
          <p:nvSpPr>
            <p:cNvPr id="25" name="Google Shape;328;p13">
              <a:extLst>
                <a:ext uri="{FF2B5EF4-FFF2-40B4-BE49-F238E27FC236}">
                  <a16:creationId xmlns:a16="http://schemas.microsoft.com/office/drawing/2014/main" id="{58AC47BE-6E3C-4295-B717-15559DD0A290}"/>
                </a:ext>
              </a:extLst>
            </p:cNvPr>
            <p:cNvSpPr/>
            <p:nvPr/>
          </p:nvSpPr>
          <p:spPr>
            <a:xfrm rot="18900000">
              <a:off x="14415323" y="609661"/>
              <a:ext cx="3881960" cy="3881961"/>
            </a:xfrm>
            <a:custGeom>
              <a:avLst/>
              <a:gdLst/>
              <a:ahLst/>
              <a:cxnLst/>
              <a:rect l="l" t="t" r="r" b="b"/>
              <a:pathLst>
                <a:path w="3881960" h="3881961" extrusionOk="0">
                  <a:moveTo>
                    <a:pt x="772788" y="34569"/>
                  </a:moveTo>
                  <a:lnTo>
                    <a:pt x="3847393" y="3109174"/>
                  </a:lnTo>
                  <a:cubicBezTo>
                    <a:pt x="3893483" y="3155264"/>
                    <a:pt x="3893484" y="3229994"/>
                    <a:pt x="3847393" y="3276085"/>
                  </a:cubicBezTo>
                  <a:lnTo>
                    <a:pt x="3276084" y="3847393"/>
                  </a:lnTo>
                  <a:cubicBezTo>
                    <a:pt x="3229993" y="3893485"/>
                    <a:pt x="3155264" y="3893484"/>
                    <a:pt x="3109173" y="3847393"/>
                  </a:cubicBezTo>
                  <a:lnTo>
                    <a:pt x="1706483" y="2444703"/>
                  </a:lnTo>
                  <a:lnTo>
                    <a:pt x="1437257" y="2444703"/>
                  </a:lnTo>
                  <a:lnTo>
                    <a:pt x="1437257" y="2175477"/>
                  </a:lnTo>
                  <a:lnTo>
                    <a:pt x="34568" y="772788"/>
                  </a:lnTo>
                  <a:cubicBezTo>
                    <a:pt x="-11523" y="726697"/>
                    <a:pt x="-11523" y="651968"/>
                    <a:pt x="34568" y="605877"/>
                  </a:cubicBezTo>
                  <a:lnTo>
                    <a:pt x="605877" y="34569"/>
                  </a:lnTo>
                  <a:cubicBezTo>
                    <a:pt x="651968" y="-11523"/>
                    <a:pt x="726696" y="-11523"/>
                    <a:pt x="772788" y="345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rgbClr val="74808C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26" name="Google Shape;329;p13">
              <a:extLst>
                <a:ext uri="{FF2B5EF4-FFF2-40B4-BE49-F238E27FC236}">
                  <a16:creationId xmlns:a16="http://schemas.microsoft.com/office/drawing/2014/main" id="{0827D0FD-3AE3-469C-A319-886D3BC1D708}"/>
                </a:ext>
              </a:extLst>
            </p:cNvPr>
            <p:cNvSpPr txBox="1"/>
            <p:nvPr/>
          </p:nvSpPr>
          <p:spPr>
            <a:xfrm>
              <a:off x="13837963" y="2112184"/>
              <a:ext cx="5036683" cy="5985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8100" tIns="38100" rIns="38100" bIns="381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dirty="0">
                  <a:solidFill>
                    <a:schemeClr val="lt1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3.  </a:t>
              </a:r>
              <a:r>
                <a:rPr lang="ko-KR" altLang="en-US" sz="3200" dirty="0">
                  <a:solidFill>
                    <a:schemeClr val="lt1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도내 청년 지원 사업 </a:t>
              </a:r>
              <a:endParaRPr sz="3200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0536C63A-6D88-4388-8DBE-8CB916D66D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09279" y="5686142"/>
            <a:ext cx="3681992" cy="368199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2"/>
          <p:cNvSpPr txBox="1"/>
          <p:nvPr/>
        </p:nvSpPr>
        <p:spPr>
          <a:xfrm>
            <a:off x="573402" y="428625"/>
            <a:ext cx="12339000" cy="15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청년 창업 지원 센터 현황</a:t>
            </a:r>
            <a:endParaRPr sz="8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2" name="Google Shape;312;p12"/>
          <p:cNvSpPr/>
          <p:nvPr/>
        </p:nvSpPr>
        <p:spPr>
          <a:xfrm>
            <a:off x="11656579" y="2386784"/>
            <a:ext cx="12591000" cy="11264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1. </a:t>
            </a:r>
            <a:r>
              <a:rPr lang="en-US" sz="3600" b="1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창업</a:t>
            </a:r>
            <a:r>
              <a:rPr lang="en-US" sz="36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600" b="1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보육센터</a:t>
            </a:r>
            <a:endParaRPr sz="3600"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센터</a:t>
            </a:r>
            <a:r>
              <a:rPr lang="en-US" sz="36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6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보유</a:t>
            </a:r>
            <a:r>
              <a:rPr lang="en-US" sz="36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6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대학</a:t>
            </a:r>
            <a:r>
              <a:rPr lang="en-US" sz="36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: </a:t>
            </a:r>
            <a:r>
              <a:rPr lang="en-US" sz="36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제주대</a:t>
            </a:r>
            <a:r>
              <a:rPr lang="en-US" sz="36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/</a:t>
            </a:r>
            <a:r>
              <a:rPr lang="en-US" sz="36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한라대</a:t>
            </a:r>
            <a:r>
              <a:rPr lang="en-US" sz="36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/</a:t>
            </a:r>
            <a:r>
              <a:rPr lang="en-US" sz="36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관광대</a:t>
            </a:r>
            <a:r>
              <a:rPr lang="en-US" sz="36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/</a:t>
            </a:r>
            <a:r>
              <a:rPr lang="en-US" sz="36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국제대</a:t>
            </a:r>
            <a:endParaRPr sz="3600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 b="1" dirty="0" err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지원내용</a:t>
            </a:r>
            <a:r>
              <a:rPr lang="en-US" sz="3900" b="1" dirty="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 : </a:t>
            </a:r>
            <a:r>
              <a:rPr lang="en-US" sz="3900" b="1" dirty="0" err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시설제공,경영</a:t>
            </a:r>
            <a:r>
              <a:rPr lang="en-US" sz="3900" b="1" dirty="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 및 </a:t>
            </a:r>
            <a:r>
              <a:rPr lang="en-US" sz="3900" b="1" dirty="0" err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기술</a:t>
            </a:r>
            <a:r>
              <a:rPr lang="en-US" sz="3900" b="1" dirty="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900" b="1" dirty="0" err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분야</a:t>
            </a:r>
            <a:r>
              <a:rPr lang="en-US" sz="3900" b="1" dirty="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900" b="1" dirty="0" err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지원</a:t>
            </a:r>
            <a:r>
              <a:rPr lang="en-US" sz="3900" b="1" dirty="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3900" b="1" dirty="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입주업체</a:t>
            </a:r>
            <a:r>
              <a:rPr lang="en-US" sz="36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6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업종</a:t>
            </a:r>
            <a:r>
              <a:rPr lang="en-US" sz="36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: </a:t>
            </a:r>
            <a:r>
              <a:rPr lang="en-US" sz="36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농축산물</a:t>
            </a:r>
            <a:r>
              <a:rPr lang="en-US" sz="36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36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뷰티</a:t>
            </a:r>
            <a:r>
              <a:rPr lang="en-US" sz="36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36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통신</a:t>
            </a:r>
            <a:r>
              <a:rPr lang="en-US" sz="36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등 ( </a:t>
            </a:r>
            <a:r>
              <a:rPr lang="en-US" sz="36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제주</a:t>
            </a:r>
            <a:r>
              <a:rPr lang="en-US" sz="36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6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기반</a:t>
            </a:r>
            <a:r>
              <a:rPr lang="en-US" sz="36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6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산업</a:t>
            </a:r>
            <a:r>
              <a:rPr lang="en-US" sz="36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)</a:t>
            </a:r>
            <a:endParaRPr sz="3600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2. </a:t>
            </a:r>
            <a:r>
              <a:rPr lang="en-US" sz="3600" b="1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제주창조경제혁신센터</a:t>
            </a:r>
            <a:r>
              <a:rPr lang="en-US" sz="36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( = </a:t>
            </a:r>
            <a:r>
              <a:rPr lang="en-US" sz="3600" b="1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창업</a:t>
            </a:r>
            <a:r>
              <a:rPr lang="en-US" sz="36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600" b="1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카페마루</a:t>
            </a:r>
            <a:r>
              <a:rPr lang="en-US" sz="36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)</a:t>
            </a:r>
            <a:endParaRPr sz="3600"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 b="1" dirty="0" err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지원내용</a:t>
            </a:r>
            <a:r>
              <a:rPr lang="en-US" sz="3900" b="1" dirty="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 : </a:t>
            </a:r>
            <a:r>
              <a:rPr lang="en-US" sz="3900" b="1" dirty="0" err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창업생태계</a:t>
            </a:r>
            <a:r>
              <a:rPr lang="en-US" sz="3900" b="1" dirty="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900" b="1" dirty="0" err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조성</a:t>
            </a:r>
            <a:r>
              <a:rPr lang="en-US" sz="3900" b="1" dirty="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 및 </a:t>
            </a:r>
            <a:r>
              <a:rPr lang="en-US" sz="3900" b="1" dirty="0" err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창업</a:t>
            </a:r>
            <a:r>
              <a:rPr lang="en-US" sz="3900" b="1" dirty="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900" b="1" dirty="0" err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장려</a:t>
            </a:r>
            <a:r>
              <a:rPr lang="en-US" sz="3900" b="1" dirty="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900" b="1" dirty="0" err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사업</a:t>
            </a:r>
            <a:r>
              <a:rPr lang="en-US" sz="3900" b="1" dirty="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900" b="1" dirty="0" err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아이디어</a:t>
            </a:r>
            <a:r>
              <a:rPr lang="en-US" sz="3900" b="1" dirty="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              </a:t>
            </a:r>
            <a:r>
              <a:rPr lang="en-US" sz="3900" b="1" dirty="0" err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발굴</a:t>
            </a:r>
            <a:r>
              <a:rPr lang="en-US" sz="3900" b="1" dirty="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3900" b="1" dirty="0" err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입주</a:t>
            </a:r>
            <a:r>
              <a:rPr lang="en-US" sz="3900" b="1" dirty="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 및 </a:t>
            </a:r>
            <a:r>
              <a:rPr lang="en-US" sz="3900" b="1" dirty="0" err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보육</a:t>
            </a:r>
            <a:r>
              <a:rPr lang="en-US" sz="3900" b="1" dirty="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900" b="1" dirty="0" err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프로그램</a:t>
            </a:r>
            <a:endParaRPr sz="3900" b="1" dirty="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입주업체</a:t>
            </a:r>
            <a:r>
              <a:rPr lang="en-US" sz="36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6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업종</a:t>
            </a:r>
            <a:r>
              <a:rPr lang="en-US" sz="36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: </a:t>
            </a:r>
            <a:r>
              <a:rPr lang="en-US" sz="36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소프트웨어</a:t>
            </a:r>
            <a:r>
              <a:rPr lang="en-US" sz="36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, IT,  </a:t>
            </a:r>
            <a:r>
              <a:rPr lang="en-US" sz="36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관광</a:t>
            </a:r>
            <a:r>
              <a:rPr lang="en-US" sz="36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( </a:t>
            </a:r>
            <a:r>
              <a:rPr lang="en-US" sz="36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첨단</a:t>
            </a:r>
            <a:r>
              <a:rPr lang="en-US" sz="36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6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산업</a:t>
            </a:r>
            <a:r>
              <a:rPr lang="en-US" sz="36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) </a:t>
            </a:r>
            <a:endParaRPr sz="3600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3. </a:t>
            </a:r>
            <a:r>
              <a:rPr lang="en-US" sz="3600" b="1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청년창업사관학교</a:t>
            </a:r>
            <a:endParaRPr sz="3600"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 b="1" dirty="0" err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지원내용</a:t>
            </a:r>
            <a:r>
              <a:rPr lang="en-US" sz="3900" b="1" dirty="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en-US" sz="3900" b="1" dirty="0" err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창업교육</a:t>
            </a:r>
            <a:r>
              <a:rPr lang="en-US" sz="3900" b="1" dirty="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 및 </a:t>
            </a:r>
            <a:r>
              <a:rPr lang="en-US" sz="3900" b="1" dirty="0" err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코칭</a:t>
            </a:r>
            <a:r>
              <a:rPr lang="en-US" sz="3900" b="1" dirty="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sz="3900" b="1" dirty="0" err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사업화</a:t>
            </a:r>
            <a:r>
              <a:rPr lang="en-US" sz="3900" b="1" dirty="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900" b="1" dirty="0" err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지원</a:t>
            </a:r>
            <a:endParaRPr sz="3900" b="1" dirty="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4. </a:t>
            </a:r>
            <a:r>
              <a:rPr lang="en-US" sz="3600" b="1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기타</a:t>
            </a:r>
            <a:r>
              <a:rPr lang="en-US" sz="36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600" b="1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창업지원</a:t>
            </a:r>
            <a:r>
              <a:rPr lang="en-US" sz="36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600" b="1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센터</a:t>
            </a:r>
            <a:endParaRPr sz="3600"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</a:t>
            </a:r>
            <a:r>
              <a:rPr lang="en-US" sz="36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여성기업</a:t>
            </a:r>
            <a:r>
              <a:rPr lang="en-US" sz="36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6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종합</a:t>
            </a:r>
            <a:r>
              <a:rPr lang="en-US" sz="36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6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지원</a:t>
            </a:r>
            <a:r>
              <a:rPr lang="en-US" sz="36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6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제주센터</a:t>
            </a:r>
            <a:r>
              <a:rPr lang="en-US" sz="36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3600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</a:t>
            </a:r>
            <a:r>
              <a:rPr lang="en-US" sz="36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장애인</a:t>
            </a:r>
            <a:r>
              <a:rPr lang="en-US" sz="36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6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기업</a:t>
            </a:r>
            <a:r>
              <a:rPr lang="en-US" sz="36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6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종합지원센터</a:t>
            </a:r>
            <a:r>
              <a:rPr lang="en-US" sz="36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3600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</a:t>
            </a:r>
            <a:r>
              <a:rPr lang="en-US" sz="36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서귀포</a:t>
            </a:r>
            <a:r>
              <a:rPr lang="en-US" sz="36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6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창업</a:t>
            </a:r>
            <a:r>
              <a:rPr lang="en-US" sz="36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6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스튜디오</a:t>
            </a:r>
            <a:endParaRPr sz="3600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</a:t>
            </a:r>
            <a:r>
              <a:rPr lang="en-US" sz="36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서귀포</a:t>
            </a:r>
            <a:r>
              <a:rPr lang="en-US" sz="36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6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스타트업</a:t>
            </a:r>
            <a:r>
              <a:rPr lang="en-US" sz="36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36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베이</a:t>
            </a:r>
            <a:endParaRPr sz="3600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3600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13" name="Google Shape;313;p12"/>
          <p:cNvPicPr preferRelativeResize="0"/>
          <p:nvPr/>
        </p:nvPicPr>
        <p:blipFill rotWithShape="1">
          <a:blip r:embed="rId3">
            <a:alphaModFix/>
          </a:blip>
          <a:srcRect l="14256" t="2805" r="6056" b="9513"/>
          <a:stretch/>
        </p:blipFill>
        <p:spPr>
          <a:xfrm>
            <a:off x="910850" y="2637062"/>
            <a:ext cx="10184862" cy="1019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715BE5-7B13-424A-8A67-5451E1080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509" y="396329"/>
            <a:ext cx="12501102" cy="1673103"/>
          </a:xfrm>
        </p:spPr>
        <p:txBody>
          <a:bodyPr/>
          <a:lstStyle/>
          <a:p>
            <a:r>
              <a:rPr lang="ko-KR" altLang="en-US" sz="8400" dirty="0"/>
              <a:t>창업 </a:t>
            </a:r>
            <a:r>
              <a:rPr lang="en-US" altLang="ko-KR" sz="8400" dirty="0"/>
              <a:t>/</a:t>
            </a:r>
            <a:r>
              <a:rPr lang="ko-KR" altLang="en-US" sz="8400" dirty="0"/>
              <a:t>경영 관련 교육 경험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39B37F9-3714-4B79-8E6E-FE5C75DC6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4150" y="2865536"/>
            <a:ext cx="7085826" cy="5544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1D8A951-BEFF-4659-A5E0-FFA1AF432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45874" y="2865536"/>
            <a:ext cx="7014410" cy="5544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DB2D088-5B43-4B27-9EEA-254EBF6745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813" y="2865536"/>
            <a:ext cx="6974703" cy="5544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5FCA6C7-3BC1-46F5-91FE-258FEDA7B0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585310"/>
            <a:ext cx="6271240" cy="6104451"/>
          </a:xfrm>
          <a:prstGeom prst="rect">
            <a:avLst/>
          </a:prstGeom>
        </p:spPr>
      </p:pic>
      <p:sp>
        <p:nvSpPr>
          <p:cNvPr id="8" name="Google Shape;418;g7bbd4f2f8f_0_182">
            <a:extLst>
              <a:ext uri="{FF2B5EF4-FFF2-40B4-BE49-F238E27FC236}">
                <a16:creationId xmlns:a16="http://schemas.microsoft.com/office/drawing/2014/main" id="{83A06E2E-D884-4C45-854D-AE169186060D}"/>
              </a:ext>
            </a:extLst>
          </p:cNvPr>
          <p:cNvSpPr/>
          <p:nvPr/>
        </p:nvSpPr>
        <p:spPr>
          <a:xfrm>
            <a:off x="18693092" y="7423102"/>
            <a:ext cx="4467942" cy="1263741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</a:schemeClr>
          </a:solidFill>
          <a:ln w="9525" cap="flat" cmpd="sng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200" dirty="0"/>
              <a:t>창업 교육 경험 없다 </a:t>
            </a:r>
            <a:r>
              <a:rPr lang="en-US" altLang="ko-KR" sz="3200" dirty="0"/>
              <a:t>:94.5%</a:t>
            </a:r>
            <a:endParaRPr sz="3200" dirty="0"/>
          </a:p>
        </p:txBody>
      </p:sp>
      <p:sp>
        <p:nvSpPr>
          <p:cNvPr id="9" name="Google Shape;418;g7bbd4f2f8f_0_182">
            <a:extLst>
              <a:ext uri="{FF2B5EF4-FFF2-40B4-BE49-F238E27FC236}">
                <a16:creationId xmlns:a16="http://schemas.microsoft.com/office/drawing/2014/main" id="{9371549B-612A-46E3-968C-9D8FAB4293F7}"/>
              </a:ext>
            </a:extLst>
          </p:cNvPr>
          <p:cNvSpPr/>
          <p:nvPr/>
        </p:nvSpPr>
        <p:spPr>
          <a:xfrm>
            <a:off x="12482166" y="7423099"/>
            <a:ext cx="4467942" cy="1263741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</a:schemeClr>
          </a:solidFill>
          <a:ln w="9525" cap="flat" cmpd="sng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200" dirty="0"/>
              <a:t>창업 교육 경험  없다 </a:t>
            </a:r>
            <a:r>
              <a:rPr lang="en-US" altLang="ko-KR" sz="3200" dirty="0"/>
              <a:t>:94.5%</a:t>
            </a:r>
            <a:endParaRPr sz="3200" dirty="0"/>
          </a:p>
        </p:txBody>
      </p:sp>
      <p:sp>
        <p:nvSpPr>
          <p:cNvPr id="10" name="Google Shape;418;g7bbd4f2f8f_0_182">
            <a:extLst>
              <a:ext uri="{FF2B5EF4-FFF2-40B4-BE49-F238E27FC236}">
                <a16:creationId xmlns:a16="http://schemas.microsoft.com/office/drawing/2014/main" id="{D1522F8F-B8BE-4FFD-B119-C5F8DBC28B3A}"/>
              </a:ext>
            </a:extLst>
          </p:cNvPr>
          <p:cNvSpPr/>
          <p:nvPr/>
        </p:nvSpPr>
        <p:spPr>
          <a:xfrm>
            <a:off x="6271240" y="7423100"/>
            <a:ext cx="4467942" cy="1263741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</a:schemeClr>
          </a:solidFill>
          <a:ln w="9525" cap="flat" cmpd="sng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200" dirty="0"/>
              <a:t>창업 교육 경험 없다 </a:t>
            </a:r>
            <a:r>
              <a:rPr lang="en-US" altLang="ko-KR" sz="3200" dirty="0"/>
              <a:t>:92.5%</a:t>
            </a:r>
            <a:endParaRPr sz="3200" dirty="0"/>
          </a:p>
        </p:txBody>
      </p:sp>
      <p:sp>
        <p:nvSpPr>
          <p:cNvPr id="11" name="Google Shape;418;g7bbd4f2f8f_0_182">
            <a:extLst>
              <a:ext uri="{FF2B5EF4-FFF2-40B4-BE49-F238E27FC236}">
                <a16:creationId xmlns:a16="http://schemas.microsoft.com/office/drawing/2014/main" id="{51FF7FB5-FC37-4677-B519-DDA2246B5303}"/>
              </a:ext>
            </a:extLst>
          </p:cNvPr>
          <p:cNvSpPr/>
          <p:nvPr/>
        </p:nvSpPr>
        <p:spPr>
          <a:xfrm>
            <a:off x="649850" y="7400903"/>
            <a:ext cx="4467942" cy="1263741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</a:schemeClr>
          </a:solidFill>
          <a:ln w="9525" cap="flat" cmpd="sng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200" dirty="0"/>
              <a:t>창업 교육 경험 없다 </a:t>
            </a:r>
            <a:r>
              <a:rPr lang="en-US" altLang="ko-KR" sz="3200" dirty="0"/>
              <a:t>:77.10%</a:t>
            </a:r>
            <a:endParaRPr sz="3200" dirty="0"/>
          </a:p>
        </p:txBody>
      </p:sp>
      <p:sp>
        <p:nvSpPr>
          <p:cNvPr id="12" name="Google Shape;389;p16">
            <a:extLst>
              <a:ext uri="{FF2B5EF4-FFF2-40B4-BE49-F238E27FC236}">
                <a16:creationId xmlns:a16="http://schemas.microsoft.com/office/drawing/2014/main" id="{13663864-8CAC-4D34-BC22-605D6904408E}"/>
              </a:ext>
            </a:extLst>
          </p:cNvPr>
          <p:cNvSpPr txBox="1"/>
          <p:nvPr/>
        </p:nvSpPr>
        <p:spPr>
          <a:xfrm>
            <a:off x="2793" y="13300502"/>
            <a:ext cx="5576913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rgbClr val="74808C"/>
                </a:solidFill>
                <a:latin typeface="Poppins"/>
                <a:ea typeface="Poppins"/>
                <a:cs typeface="Poppins"/>
                <a:sym typeface="Poppins"/>
              </a:rPr>
              <a:t>출처</a:t>
            </a:r>
            <a:r>
              <a:rPr lang="en-US" sz="2000" dirty="0">
                <a:solidFill>
                  <a:srgbClr val="74808C"/>
                </a:solidFill>
                <a:latin typeface="Poppins"/>
                <a:ea typeface="Poppins"/>
                <a:cs typeface="Poppins"/>
                <a:sym typeface="Poppins"/>
              </a:rPr>
              <a:t>: </a:t>
            </a:r>
            <a:r>
              <a:rPr lang="en-US" sz="2000" dirty="0" err="1">
                <a:solidFill>
                  <a:srgbClr val="74808C"/>
                </a:solidFill>
                <a:latin typeface="Poppins"/>
                <a:ea typeface="Poppins"/>
                <a:cs typeface="Poppins"/>
                <a:sym typeface="Poppins"/>
              </a:rPr>
              <a:t>국가통계포탈</a:t>
            </a:r>
            <a:r>
              <a:rPr lang="en-US" sz="2000" dirty="0">
                <a:solidFill>
                  <a:srgbClr val="74808C"/>
                </a:solidFill>
                <a:latin typeface="Poppins"/>
                <a:ea typeface="Poppins"/>
                <a:cs typeface="Poppins"/>
                <a:sym typeface="Poppins"/>
              </a:rPr>
              <a:t> :</a:t>
            </a:r>
            <a:r>
              <a:rPr lang="ko-KR" altLang="en-US" sz="2000" dirty="0">
                <a:solidFill>
                  <a:srgbClr val="74808C"/>
                </a:solidFill>
                <a:latin typeface="Poppins"/>
                <a:ea typeface="Poppins"/>
                <a:cs typeface="Poppins"/>
                <a:sym typeface="Poppins"/>
              </a:rPr>
              <a:t>창업</a:t>
            </a:r>
            <a:r>
              <a:rPr lang="en-US" altLang="ko-KR" sz="2000" dirty="0">
                <a:solidFill>
                  <a:srgbClr val="74808C"/>
                </a:solidFill>
                <a:latin typeface="Poppins"/>
                <a:ea typeface="Poppins"/>
                <a:cs typeface="Poppins"/>
                <a:sym typeface="Poppins"/>
              </a:rPr>
              <a:t>/</a:t>
            </a:r>
            <a:r>
              <a:rPr lang="ko-KR" altLang="en-US" sz="2000" dirty="0">
                <a:solidFill>
                  <a:srgbClr val="74808C"/>
                </a:solidFill>
                <a:latin typeface="Poppins"/>
                <a:ea typeface="Poppins"/>
                <a:cs typeface="Poppins"/>
                <a:sym typeface="Poppins"/>
              </a:rPr>
              <a:t>경영 관련 교육 경험</a:t>
            </a:r>
            <a:endParaRPr dirty="0"/>
          </a:p>
        </p:txBody>
      </p:sp>
      <p:sp>
        <p:nvSpPr>
          <p:cNvPr id="13" name="Google Shape;367;p15">
            <a:extLst>
              <a:ext uri="{FF2B5EF4-FFF2-40B4-BE49-F238E27FC236}">
                <a16:creationId xmlns:a16="http://schemas.microsoft.com/office/drawing/2014/main" id="{403F4626-644A-49B6-84C3-E701C9B55DF3}"/>
              </a:ext>
            </a:extLst>
          </p:cNvPr>
          <p:cNvSpPr txBox="1"/>
          <p:nvPr/>
        </p:nvSpPr>
        <p:spPr>
          <a:xfrm>
            <a:off x="1365617" y="11999246"/>
            <a:ext cx="1668028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rgbClr val="FF0000"/>
                </a:solidFill>
                <a:latin typeface="Poppins"/>
                <a:ea typeface="Poppins"/>
                <a:cs typeface="Poppins"/>
                <a:sym typeface="Poppins"/>
              </a:rPr>
              <a:t>77.1%</a:t>
            </a:r>
            <a:endParaRPr sz="4000" dirty="0">
              <a:solidFill>
                <a:srgbClr val="FF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" name="Google Shape;368;p15">
            <a:extLst>
              <a:ext uri="{FF2B5EF4-FFF2-40B4-BE49-F238E27FC236}">
                <a16:creationId xmlns:a16="http://schemas.microsoft.com/office/drawing/2014/main" id="{6159AA86-3C07-437F-9FF1-382EB4B5DDB3}"/>
              </a:ext>
            </a:extLst>
          </p:cNvPr>
          <p:cNvSpPr txBox="1"/>
          <p:nvPr/>
        </p:nvSpPr>
        <p:spPr>
          <a:xfrm>
            <a:off x="7671197" y="10233292"/>
            <a:ext cx="1668028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rgbClr val="FF0000"/>
                </a:solidFill>
                <a:latin typeface="Poppins"/>
                <a:ea typeface="Poppins"/>
                <a:cs typeface="Poppins"/>
                <a:sym typeface="Poppins"/>
              </a:rPr>
              <a:t>92.5%</a:t>
            </a:r>
            <a:endParaRPr sz="4000" dirty="0">
              <a:solidFill>
                <a:srgbClr val="FF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" name="Google Shape;369;p15">
            <a:extLst>
              <a:ext uri="{FF2B5EF4-FFF2-40B4-BE49-F238E27FC236}">
                <a16:creationId xmlns:a16="http://schemas.microsoft.com/office/drawing/2014/main" id="{B89A3E27-50B5-400F-9326-1C89B34F241D}"/>
              </a:ext>
            </a:extLst>
          </p:cNvPr>
          <p:cNvSpPr txBox="1"/>
          <p:nvPr/>
        </p:nvSpPr>
        <p:spPr>
          <a:xfrm>
            <a:off x="13774899" y="9834544"/>
            <a:ext cx="1668028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rgbClr val="FF0000"/>
                </a:solidFill>
                <a:latin typeface="Poppins"/>
                <a:ea typeface="Poppins"/>
                <a:cs typeface="Poppins"/>
                <a:sym typeface="Poppins"/>
              </a:rPr>
              <a:t>94.5%</a:t>
            </a:r>
            <a:endParaRPr sz="4000" dirty="0">
              <a:solidFill>
                <a:srgbClr val="FF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" name="Google Shape;370;p15">
            <a:extLst>
              <a:ext uri="{FF2B5EF4-FFF2-40B4-BE49-F238E27FC236}">
                <a16:creationId xmlns:a16="http://schemas.microsoft.com/office/drawing/2014/main" id="{2F830651-6B34-4136-B6F5-D8684AA2118D}"/>
              </a:ext>
            </a:extLst>
          </p:cNvPr>
          <p:cNvSpPr txBox="1"/>
          <p:nvPr/>
        </p:nvSpPr>
        <p:spPr>
          <a:xfrm>
            <a:off x="19825583" y="9714045"/>
            <a:ext cx="2202959" cy="784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dirty="0">
                <a:solidFill>
                  <a:srgbClr val="FF0000"/>
                </a:solidFill>
                <a:latin typeface="Poppins"/>
                <a:ea typeface="Poppins"/>
                <a:cs typeface="Poppins"/>
                <a:sym typeface="Poppins"/>
              </a:rPr>
              <a:t>94.5%</a:t>
            </a:r>
            <a:endParaRPr sz="4500" dirty="0">
              <a:solidFill>
                <a:srgbClr val="FF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17" name="Google Shape;371;p15">
            <a:extLst>
              <a:ext uri="{FF2B5EF4-FFF2-40B4-BE49-F238E27FC236}">
                <a16:creationId xmlns:a16="http://schemas.microsoft.com/office/drawing/2014/main" id="{173B4BFD-EED0-4F6B-A73F-9B5BB768221C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 flipV="1">
            <a:off x="3033645" y="10587235"/>
            <a:ext cx="4637552" cy="1765954"/>
          </a:xfrm>
          <a:prstGeom prst="straightConnector1">
            <a:avLst/>
          </a:prstGeom>
          <a:noFill/>
          <a:ln w="142875" cap="flat" cmpd="sng">
            <a:solidFill>
              <a:schemeClr val="accent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8" name="Google Shape;372;p15">
            <a:extLst>
              <a:ext uri="{FF2B5EF4-FFF2-40B4-BE49-F238E27FC236}">
                <a16:creationId xmlns:a16="http://schemas.microsoft.com/office/drawing/2014/main" id="{01B3CF06-AD6A-41DD-8A3F-D71B9DEED82D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 flipV="1">
            <a:off x="9339225" y="10188487"/>
            <a:ext cx="4435674" cy="398748"/>
          </a:xfrm>
          <a:prstGeom prst="straightConnector1">
            <a:avLst/>
          </a:prstGeom>
          <a:noFill/>
          <a:ln w="142875" cap="flat" cmpd="sng">
            <a:solidFill>
              <a:schemeClr val="accent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9" name="Google Shape;373;p15">
            <a:extLst>
              <a:ext uri="{FF2B5EF4-FFF2-40B4-BE49-F238E27FC236}">
                <a16:creationId xmlns:a16="http://schemas.microsoft.com/office/drawing/2014/main" id="{D11D6FB3-9A1C-4ACF-8DA2-AA017DC46002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 flipV="1">
            <a:off x="15442927" y="10106440"/>
            <a:ext cx="4382656" cy="82047"/>
          </a:xfrm>
          <a:prstGeom prst="straightConnector1">
            <a:avLst/>
          </a:prstGeom>
          <a:noFill/>
          <a:ln w="142875" cap="flat" cmpd="sng">
            <a:solidFill>
              <a:schemeClr val="accent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28C407A-4B3B-4588-9345-E6B86E320179}"/>
              </a:ext>
            </a:extLst>
          </p:cNvPr>
          <p:cNvSpPr txBox="1"/>
          <p:nvPr/>
        </p:nvSpPr>
        <p:spPr>
          <a:xfrm>
            <a:off x="178106" y="9837116"/>
            <a:ext cx="46493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solidFill>
                  <a:schemeClr val="tx2">
                    <a:lumMod val="10000"/>
                  </a:schemeClr>
                </a:solidFill>
              </a:rPr>
              <a:t>창업 교육 경험이  없다 응답 비율</a:t>
            </a:r>
          </a:p>
        </p:txBody>
      </p:sp>
    </p:spTree>
    <p:extLst>
      <p:ext uri="{BB962C8B-B14F-4D97-AF65-F5344CB8AC3E}">
        <p14:creationId xmlns:p14="http://schemas.microsoft.com/office/powerpoint/2010/main" val="33590380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16"/>
          <p:cNvSpPr txBox="1"/>
          <p:nvPr/>
        </p:nvSpPr>
        <p:spPr>
          <a:xfrm>
            <a:off x="996599" y="628751"/>
            <a:ext cx="16981713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4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창업</a:t>
            </a:r>
            <a:r>
              <a:rPr lang="en-US" sz="84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84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교육</a:t>
            </a:r>
            <a:r>
              <a:rPr lang="en-US" sz="84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84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만족도조사</a:t>
            </a:r>
            <a:r>
              <a:rPr lang="en-US" sz="84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endParaRPr dirty="0"/>
          </a:p>
        </p:txBody>
      </p:sp>
      <p:sp>
        <p:nvSpPr>
          <p:cNvPr id="389" name="Google Shape;389;p16"/>
          <p:cNvSpPr txBox="1"/>
          <p:nvPr/>
        </p:nvSpPr>
        <p:spPr>
          <a:xfrm>
            <a:off x="2793" y="13300502"/>
            <a:ext cx="5218297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74808C"/>
                </a:solidFill>
                <a:latin typeface="Poppins"/>
                <a:ea typeface="Poppins"/>
                <a:cs typeface="Poppins"/>
                <a:sym typeface="Poppins"/>
              </a:rPr>
              <a:t>출처: 국가통계포탈 :창업 교육 만족도 조사 </a:t>
            </a:r>
            <a:endParaRPr/>
          </a:p>
        </p:txBody>
      </p:sp>
      <p:grpSp>
        <p:nvGrpSpPr>
          <p:cNvPr id="390" name="Google Shape;390;p16"/>
          <p:cNvGrpSpPr/>
          <p:nvPr/>
        </p:nvGrpSpPr>
        <p:grpSpPr>
          <a:xfrm>
            <a:off x="6208079" y="2075658"/>
            <a:ext cx="6048000" cy="8002314"/>
            <a:chOff x="5748212" y="3032481"/>
            <a:chExt cx="6048000" cy="8002314"/>
          </a:xfrm>
        </p:grpSpPr>
        <p:pic>
          <p:nvPicPr>
            <p:cNvPr id="391" name="Google Shape;391;p16" descr="장치이(가) 표시된 사진&#10;&#10;자동 생성된 설명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748212" y="3032481"/>
              <a:ext cx="6048000" cy="80023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2" name="Google Shape;392;p16"/>
            <p:cNvSpPr txBox="1"/>
            <p:nvPr/>
          </p:nvSpPr>
          <p:spPr>
            <a:xfrm>
              <a:off x="8018585" y="9671867"/>
              <a:ext cx="1507254" cy="707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>
                  <a:solidFill>
                    <a:srgbClr val="74808C"/>
                  </a:solidFill>
                  <a:latin typeface="Poppins"/>
                  <a:ea typeface="Poppins"/>
                  <a:cs typeface="Poppins"/>
                  <a:sym typeface="Poppins"/>
                </a:rPr>
                <a:t>2016</a:t>
              </a:r>
              <a:endParaRPr sz="4000">
                <a:solidFill>
                  <a:srgbClr val="74808C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393" name="Google Shape;393;p16"/>
          <p:cNvGrpSpPr/>
          <p:nvPr/>
        </p:nvGrpSpPr>
        <p:grpSpPr>
          <a:xfrm>
            <a:off x="411018" y="2012040"/>
            <a:ext cx="6048000" cy="8002314"/>
            <a:chOff x="0" y="3032483"/>
            <a:chExt cx="6048000" cy="8002314"/>
          </a:xfrm>
        </p:grpSpPr>
        <p:pic>
          <p:nvPicPr>
            <p:cNvPr id="394" name="Google Shape;394;p16" descr="장치이(가) 표시된 사진&#10;&#10;자동 생성된 설명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3032483"/>
              <a:ext cx="6048000" cy="80023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5" name="Google Shape;395;p16"/>
            <p:cNvSpPr txBox="1"/>
            <p:nvPr/>
          </p:nvSpPr>
          <p:spPr>
            <a:xfrm>
              <a:off x="2270373" y="9671867"/>
              <a:ext cx="1507254" cy="707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>
                  <a:solidFill>
                    <a:srgbClr val="74808C"/>
                  </a:solidFill>
                  <a:latin typeface="Poppins"/>
                  <a:ea typeface="Poppins"/>
                  <a:cs typeface="Poppins"/>
                  <a:sym typeface="Poppins"/>
                </a:rPr>
                <a:t>2015</a:t>
              </a:r>
              <a:endParaRPr sz="4000">
                <a:solidFill>
                  <a:srgbClr val="74808C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396" name="Google Shape;396;p16"/>
          <p:cNvGrpSpPr/>
          <p:nvPr/>
        </p:nvGrpSpPr>
        <p:grpSpPr>
          <a:xfrm>
            <a:off x="12005138" y="2139276"/>
            <a:ext cx="6048000" cy="8002314"/>
            <a:chOff x="11496422" y="3032481"/>
            <a:chExt cx="6048000" cy="8002314"/>
          </a:xfrm>
        </p:grpSpPr>
        <p:pic>
          <p:nvPicPr>
            <p:cNvPr id="397" name="Google Shape;397;p16" descr="장치이(가) 표시된 사진&#10;&#10;자동 생성된 설명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1496422" y="3032481"/>
              <a:ext cx="6048000" cy="80023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8" name="Google Shape;398;p16"/>
            <p:cNvSpPr txBox="1"/>
            <p:nvPr/>
          </p:nvSpPr>
          <p:spPr>
            <a:xfrm>
              <a:off x="13766797" y="9671867"/>
              <a:ext cx="1507254" cy="707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>
                  <a:solidFill>
                    <a:srgbClr val="74808C"/>
                  </a:solidFill>
                  <a:latin typeface="Poppins"/>
                  <a:ea typeface="Poppins"/>
                  <a:cs typeface="Poppins"/>
                  <a:sym typeface="Poppins"/>
                </a:rPr>
                <a:t>2017</a:t>
              </a:r>
              <a:endParaRPr sz="4000">
                <a:solidFill>
                  <a:srgbClr val="74808C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399" name="Google Shape;399;p16"/>
          <p:cNvGrpSpPr/>
          <p:nvPr/>
        </p:nvGrpSpPr>
        <p:grpSpPr>
          <a:xfrm>
            <a:off x="18336000" y="2139276"/>
            <a:ext cx="6048000" cy="8002314"/>
            <a:chOff x="17244634" y="3072377"/>
            <a:chExt cx="6048000" cy="8002314"/>
          </a:xfrm>
        </p:grpSpPr>
        <p:pic>
          <p:nvPicPr>
            <p:cNvPr id="400" name="Google Shape;400;p16" descr="장치이(가) 표시된 사진&#10;&#10;자동 생성된 설명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7244634" y="3072377"/>
              <a:ext cx="6048000" cy="80023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1" name="Google Shape;401;p16"/>
            <p:cNvSpPr txBox="1"/>
            <p:nvPr/>
          </p:nvSpPr>
          <p:spPr>
            <a:xfrm>
              <a:off x="19515009" y="9671867"/>
              <a:ext cx="1507254" cy="707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>
                  <a:solidFill>
                    <a:srgbClr val="74808C"/>
                  </a:solidFill>
                  <a:latin typeface="Poppins"/>
                  <a:ea typeface="Poppins"/>
                  <a:cs typeface="Poppins"/>
                  <a:sym typeface="Poppins"/>
                </a:rPr>
                <a:t>2018</a:t>
              </a:r>
              <a:endParaRPr sz="4000">
                <a:solidFill>
                  <a:srgbClr val="74808C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sp>
        <p:nvSpPr>
          <p:cNvPr id="402" name="Google Shape;402;p16"/>
          <p:cNvSpPr txBox="1"/>
          <p:nvPr/>
        </p:nvSpPr>
        <p:spPr>
          <a:xfrm>
            <a:off x="0" y="10534409"/>
            <a:ext cx="2347971" cy="170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ctr">
              <a:buFont typeface="Arial"/>
              <a:buNone/>
            </a:pPr>
            <a:r>
              <a:rPr lang="en-US" sz="3500" b="1" dirty="0" err="1">
                <a:solidFill>
                  <a:schemeClr val="tx2">
                    <a:lumMod val="10000"/>
                  </a:schemeClr>
                </a:solidFill>
                <a:sym typeface="Poppins"/>
              </a:rPr>
              <a:t>만족</a:t>
            </a:r>
            <a:r>
              <a:rPr lang="en-US" sz="3500" b="1" dirty="0">
                <a:solidFill>
                  <a:schemeClr val="tx2">
                    <a:lumMod val="10000"/>
                  </a:schemeClr>
                </a:solidFill>
                <a:sym typeface="Poppins"/>
              </a:rPr>
              <a:t> </a:t>
            </a:r>
            <a:endParaRPr sz="3500" b="1" dirty="0">
              <a:solidFill>
                <a:schemeClr val="tx2">
                  <a:lumMod val="10000"/>
                </a:schemeClr>
              </a:solidFill>
              <a:sym typeface="Poppins"/>
            </a:endParaRPr>
          </a:p>
          <a:p>
            <a:pPr marL="0" lvl="0" indent="0" algn="ctr">
              <a:buFont typeface="Arial"/>
              <a:buNone/>
            </a:pPr>
            <a:r>
              <a:rPr lang="en-US" sz="3500" b="1" dirty="0">
                <a:solidFill>
                  <a:schemeClr val="tx2">
                    <a:lumMod val="10000"/>
                  </a:schemeClr>
                </a:solidFill>
                <a:sym typeface="Poppins"/>
              </a:rPr>
              <a:t>&amp;</a:t>
            </a:r>
            <a:endParaRPr sz="3500" b="1" dirty="0">
              <a:solidFill>
                <a:schemeClr val="tx2">
                  <a:lumMod val="10000"/>
                </a:schemeClr>
              </a:solidFill>
            </a:endParaRPr>
          </a:p>
          <a:p>
            <a:pPr marL="0" lvl="0" indent="0" algn="ctr">
              <a:buFont typeface="Arial"/>
              <a:buNone/>
            </a:pPr>
            <a:r>
              <a:rPr lang="en-US" sz="3500" b="1" dirty="0">
                <a:solidFill>
                  <a:schemeClr val="tx2">
                    <a:lumMod val="10000"/>
                  </a:schemeClr>
                </a:solidFill>
                <a:sym typeface="Poppins"/>
              </a:rPr>
              <a:t> </a:t>
            </a:r>
            <a:r>
              <a:rPr lang="en-US" sz="3500" b="1" dirty="0" err="1">
                <a:solidFill>
                  <a:schemeClr val="tx2">
                    <a:lumMod val="10000"/>
                  </a:schemeClr>
                </a:solidFill>
                <a:sym typeface="Poppins"/>
              </a:rPr>
              <a:t>매우</a:t>
            </a:r>
            <a:r>
              <a:rPr lang="en-US" sz="3500" b="1" dirty="0">
                <a:solidFill>
                  <a:schemeClr val="tx2">
                    <a:lumMod val="10000"/>
                  </a:schemeClr>
                </a:solidFill>
                <a:sym typeface="Poppins"/>
              </a:rPr>
              <a:t> </a:t>
            </a:r>
            <a:r>
              <a:rPr lang="en-US" sz="3500" b="1" dirty="0" err="1">
                <a:solidFill>
                  <a:schemeClr val="tx2">
                    <a:lumMod val="10000"/>
                  </a:schemeClr>
                </a:solidFill>
                <a:sym typeface="Poppins"/>
              </a:rPr>
              <a:t>만족</a:t>
            </a:r>
            <a:r>
              <a:rPr lang="en-US" sz="3500" b="1" dirty="0">
                <a:solidFill>
                  <a:schemeClr val="tx2">
                    <a:lumMod val="10000"/>
                  </a:schemeClr>
                </a:solidFill>
                <a:sym typeface="Poppins"/>
              </a:rPr>
              <a:t> </a:t>
            </a:r>
            <a:endParaRPr sz="3500" b="1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03" name="Google Shape;403;p16"/>
          <p:cNvSpPr txBox="1"/>
          <p:nvPr/>
        </p:nvSpPr>
        <p:spPr>
          <a:xfrm>
            <a:off x="2349278" y="10867807"/>
            <a:ext cx="1626994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rgbClr val="FF0000"/>
                </a:solidFill>
                <a:latin typeface="Poppins"/>
                <a:ea typeface="Poppins"/>
                <a:cs typeface="Poppins"/>
                <a:sym typeface="Poppins"/>
              </a:rPr>
              <a:t>58.8% </a:t>
            </a:r>
            <a:endParaRPr sz="4000" dirty="0">
              <a:solidFill>
                <a:srgbClr val="FF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04" name="Google Shape;404;p16"/>
          <p:cNvSpPr txBox="1"/>
          <p:nvPr/>
        </p:nvSpPr>
        <p:spPr>
          <a:xfrm>
            <a:off x="8261670" y="10867807"/>
            <a:ext cx="1778311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rgbClr val="FF0000"/>
                </a:solidFill>
                <a:latin typeface="Poppins"/>
                <a:ea typeface="Poppins"/>
                <a:cs typeface="Poppins"/>
                <a:sym typeface="Poppins"/>
              </a:rPr>
              <a:t> 81.2%</a:t>
            </a:r>
            <a:endParaRPr sz="4000" dirty="0">
              <a:solidFill>
                <a:srgbClr val="FF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05" name="Google Shape;405;p16"/>
          <p:cNvSpPr txBox="1"/>
          <p:nvPr/>
        </p:nvSpPr>
        <p:spPr>
          <a:xfrm>
            <a:off x="14272934" y="10868838"/>
            <a:ext cx="202352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0000"/>
                </a:solidFill>
                <a:latin typeface="Poppins"/>
                <a:ea typeface="Poppins"/>
                <a:cs typeface="Poppins"/>
                <a:sym typeface="Poppins"/>
              </a:rPr>
              <a:t>  92.8%</a:t>
            </a:r>
            <a:endParaRPr sz="4000">
              <a:solidFill>
                <a:srgbClr val="FF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06" name="Google Shape;406;p16"/>
          <p:cNvSpPr txBox="1"/>
          <p:nvPr/>
        </p:nvSpPr>
        <p:spPr>
          <a:xfrm>
            <a:off x="21097484" y="10687567"/>
            <a:ext cx="2566423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0000"/>
                </a:solidFill>
                <a:latin typeface="Poppins"/>
                <a:ea typeface="Poppins"/>
                <a:cs typeface="Poppins"/>
                <a:sym typeface="Poppins"/>
              </a:rPr>
              <a:t>  </a:t>
            </a:r>
            <a:r>
              <a:rPr lang="en-US" sz="6600">
                <a:solidFill>
                  <a:srgbClr val="FF0000"/>
                </a:solidFill>
                <a:latin typeface="Poppins"/>
                <a:ea typeface="Poppins"/>
                <a:cs typeface="Poppins"/>
                <a:sym typeface="Poppins"/>
              </a:rPr>
              <a:t>100%</a:t>
            </a:r>
            <a:endParaRPr sz="6600">
              <a:solidFill>
                <a:srgbClr val="FF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407" name="Google Shape;407;p16"/>
          <p:cNvCxnSpPr>
            <a:stCxn id="403" idx="3"/>
            <a:endCxn id="404" idx="1"/>
          </p:cNvCxnSpPr>
          <p:nvPr/>
        </p:nvCxnSpPr>
        <p:spPr>
          <a:xfrm>
            <a:off x="3976272" y="11221750"/>
            <a:ext cx="4285500" cy="0"/>
          </a:xfrm>
          <a:prstGeom prst="straightConnector1">
            <a:avLst/>
          </a:prstGeom>
          <a:noFill/>
          <a:ln w="142875" cap="flat" cmpd="sng">
            <a:solidFill>
              <a:schemeClr val="accent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08" name="Google Shape;408;p16"/>
          <p:cNvCxnSpPr>
            <a:stCxn id="404" idx="3"/>
            <a:endCxn id="405" idx="1"/>
          </p:cNvCxnSpPr>
          <p:nvPr/>
        </p:nvCxnSpPr>
        <p:spPr>
          <a:xfrm>
            <a:off x="10039981" y="11221750"/>
            <a:ext cx="4233000" cy="900"/>
          </a:xfrm>
          <a:prstGeom prst="straightConnector1">
            <a:avLst/>
          </a:prstGeom>
          <a:noFill/>
          <a:ln w="142875" cap="flat" cmpd="sng">
            <a:solidFill>
              <a:schemeClr val="accent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09" name="Google Shape;409;p16"/>
          <p:cNvCxnSpPr>
            <a:stCxn id="405" idx="3"/>
            <a:endCxn id="406" idx="1"/>
          </p:cNvCxnSpPr>
          <p:nvPr/>
        </p:nvCxnSpPr>
        <p:spPr>
          <a:xfrm>
            <a:off x="16296456" y="11222781"/>
            <a:ext cx="4800900" cy="18900"/>
          </a:xfrm>
          <a:prstGeom prst="straightConnector1">
            <a:avLst/>
          </a:prstGeom>
          <a:noFill/>
          <a:ln w="142875" cap="flat" cmpd="sng">
            <a:solidFill>
              <a:schemeClr val="accent4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5"/>
          <p:cNvSpPr txBox="1"/>
          <p:nvPr/>
        </p:nvSpPr>
        <p:spPr>
          <a:xfrm>
            <a:off x="980394" y="976920"/>
            <a:ext cx="18182020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4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창업지원 사업  불참이유 조사</a:t>
            </a:r>
            <a:endParaRPr dirty="0"/>
          </a:p>
        </p:txBody>
      </p:sp>
      <p:sp>
        <p:nvSpPr>
          <p:cNvPr id="361" name="Google Shape;361;p15"/>
          <p:cNvSpPr txBox="1"/>
          <p:nvPr/>
        </p:nvSpPr>
        <p:spPr>
          <a:xfrm>
            <a:off x="71803" y="13194706"/>
            <a:ext cx="60480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rgbClr val="74808C"/>
                </a:solidFill>
                <a:latin typeface="Poppins"/>
                <a:ea typeface="Poppins"/>
                <a:cs typeface="Poppins"/>
                <a:sym typeface="Poppins"/>
              </a:rPr>
              <a:t>출처</a:t>
            </a:r>
            <a:r>
              <a:rPr lang="en-US" sz="2000" dirty="0">
                <a:solidFill>
                  <a:srgbClr val="74808C"/>
                </a:solidFill>
                <a:latin typeface="Poppins"/>
                <a:ea typeface="Poppins"/>
                <a:cs typeface="Poppins"/>
                <a:sym typeface="Poppins"/>
              </a:rPr>
              <a:t>: </a:t>
            </a:r>
            <a:r>
              <a:rPr lang="en-US" sz="2000" dirty="0" err="1">
                <a:solidFill>
                  <a:srgbClr val="74808C"/>
                </a:solidFill>
                <a:latin typeface="Poppins"/>
                <a:ea typeface="Poppins"/>
                <a:cs typeface="Poppins"/>
                <a:sym typeface="Poppins"/>
              </a:rPr>
              <a:t>국가통계포탈</a:t>
            </a:r>
            <a:r>
              <a:rPr lang="en-US" sz="2000" dirty="0">
                <a:solidFill>
                  <a:srgbClr val="74808C"/>
                </a:solidFill>
                <a:latin typeface="Poppins"/>
                <a:ea typeface="Poppins"/>
                <a:cs typeface="Poppins"/>
                <a:sym typeface="Poppins"/>
              </a:rPr>
              <a:t> :</a:t>
            </a:r>
            <a:r>
              <a:rPr lang="en-US" sz="2000" dirty="0" err="1">
                <a:solidFill>
                  <a:srgbClr val="74808C"/>
                </a:solidFill>
                <a:latin typeface="Poppins"/>
                <a:ea typeface="Poppins"/>
                <a:cs typeface="Poppins"/>
                <a:sym typeface="Poppins"/>
              </a:rPr>
              <a:t>창업</a:t>
            </a:r>
            <a:r>
              <a:rPr lang="en-US" sz="2000" dirty="0">
                <a:solidFill>
                  <a:srgbClr val="74808C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dirty="0" err="1">
                <a:solidFill>
                  <a:srgbClr val="74808C"/>
                </a:solidFill>
                <a:latin typeface="Poppins"/>
                <a:ea typeface="Poppins"/>
                <a:cs typeface="Poppins"/>
                <a:sym typeface="Poppins"/>
              </a:rPr>
              <a:t>지원사업</a:t>
            </a:r>
            <a:r>
              <a:rPr lang="en-US" sz="2000" dirty="0">
                <a:solidFill>
                  <a:srgbClr val="74808C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dirty="0" err="1">
                <a:solidFill>
                  <a:srgbClr val="74808C"/>
                </a:solidFill>
                <a:latin typeface="Poppins"/>
                <a:ea typeface="Poppins"/>
                <a:cs typeface="Poppins"/>
                <a:sym typeface="Poppins"/>
              </a:rPr>
              <a:t>불참이유</a:t>
            </a:r>
            <a:r>
              <a:rPr lang="en-US" sz="2000" dirty="0">
                <a:solidFill>
                  <a:srgbClr val="74808C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dirty="0" err="1">
                <a:solidFill>
                  <a:srgbClr val="74808C"/>
                </a:solidFill>
                <a:latin typeface="Poppins"/>
                <a:ea typeface="Poppins"/>
                <a:cs typeface="Poppins"/>
                <a:sym typeface="Poppins"/>
              </a:rPr>
              <a:t>설문</a:t>
            </a:r>
            <a:r>
              <a:rPr lang="en-US" sz="2000" dirty="0">
                <a:solidFill>
                  <a:srgbClr val="74808C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dirty="0"/>
          </a:p>
        </p:txBody>
      </p:sp>
      <p:grpSp>
        <p:nvGrpSpPr>
          <p:cNvPr id="363" name="Google Shape;363;p15"/>
          <p:cNvGrpSpPr/>
          <p:nvPr/>
        </p:nvGrpSpPr>
        <p:grpSpPr>
          <a:xfrm>
            <a:off x="158260" y="2731247"/>
            <a:ext cx="6048000" cy="7913894"/>
            <a:chOff x="79130" y="1365623"/>
            <a:chExt cx="3024000" cy="3956947"/>
          </a:xfrm>
        </p:grpSpPr>
        <p:pic>
          <p:nvPicPr>
            <p:cNvPr id="364" name="Google Shape;364;p15" descr="장치이(가) 표시된 사진&#10;&#10;자동 생성된 설명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9130" y="1365623"/>
              <a:ext cx="3024000" cy="395694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5" name="Google Shape;365;p15"/>
            <p:cNvSpPr txBox="1"/>
            <p:nvPr/>
          </p:nvSpPr>
          <p:spPr>
            <a:xfrm>
              <a:off x="1200778" y="4720991"/>
              <a:ext cx="834014" cy="3539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>
                  <a:solidFill>
                    <a:srgbClr val="74808C"/>
                  </a:solidFill>
                  <a:latin typeface="Poppins"/>
                  <a:ea typeface="Poppins"/>
                  <a:cs typeface="Poppins"/>
                  <a:sym typeface="Poppins"/>
                </a:rPr>
                <a:t>2015</a:t>
              </a:r>
              <a:endParaRPr sz="4000">
                <a:solidFill>
                  <a:srgbClr val="74808C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sp>
        <p:nvSpPr>
          <p:cNvPr id="367" name="Google Shape;367;p15"/>
          <p:cNvSpPr txBox="1"/>
          <p:nvPr/>
        </p:nvSpPr>
        <p:spPr>
          <a:xfrm>
            <a:off x="2508228" y="10532309"/>
            <a:ext cx="1668028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0000"/>
                </a:solidFill>
                <a:latin typeface="Poppins"/>
                <a:ea typeface="Poppins"/>
                <a:cs typeface="Poppins"/>
                <a:sym typeface="Poppins"/>
              </a:rPr>
              <a:t>70.2%</a:t>
            </a:r>
            <a:endParaRPr sz="4000">
              <a:solidFill>
                <a:srgbClr val="FF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68" name="Google Shape;368;p15"/>
          <p:cNvSpPr txBox="1"/>
          <p:nvPr/>
        </p:nvSpPr>
        <p:spPr>
          <a:xfrm>
            <a:off x="8817471" y="10532309"/>
            <a:ext cx="1668028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rgbClr val="FF0000"/>
                </a:solidFill>
                <a:latin typeface="Poppins"/>
                <a:ea typeface="Poppins"/>
                <a:cs typeface="Poppins"/>
                <a:sym typeface="Poppins"/>
              </a:rPr>
              <a:t>78.4%</a:t>
            </a:r>
            <a:endParaRPr sz="4000" dirty="0">
              <a:solidFill>
                <a:srgbClr val="FF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69" name="Google Shape;369;p15"/>
          <p:cNvSpPr txBox="1"/>
          <p:nvPr/>
        </p:nvSpPr>
        <p:spPr>
          <a:xfrm>
            <a:off x="14966990" y="10532309"/>
            <a:ext cx="1668028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rgbClr val="FF0000"/>
                </a:solidFill>
                <a:latin typeface="Poppins"/>
                <a:ea typeface="Poppins"/>
                <a:cs typeface="Poppins"/>
                <a:sym typeface="Poppins"/>
              </a:rPr>
              <a:t>73.3%</a:t>
            </a:r>
            <a:endParaRPr sz="4000" dirty="0">
              <a:solidFill>
                <a:srgbClr val="FF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70" name="Google Shape;370;p15"/>
          <p:cNvSpPr txBox="1"/>
          <p:nvPr/>
        </p:nvSpPr>
        <p:spPr>
          <a:xfrm>
            <a:off x="21416165" y="10500210"/>
            <a:ext cx="2202959" cy="784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dirty="0">
                <a:solidFill>
                  <a:srgbClr val="FF0000"/>
                </a:solidFill>
                <a:latin typeface="Poppins"/>
                <a:ea typeface="Poppins"/>
                <a:cs typeface="Poppins"/>
                <a:sym typeface="Poppins"/>
              </a:rPr>
              <a:t>86.7%</a:t>
            </a:r>
            <a:endParaRPr sz="4500" dirty="0">
              <a:solidFill>
                <a:srgbClr val="FF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371" name="Google Shape;371;p15"/>
          <p:cNvCxnSpPr>
            <a:stCxn id="367" idx="3"/>
            <a:endCxn id="368" idx="1"/>
          </p:cNvCxnSpPr>
          <p:nvPr/>
        </p:nvCxnSpPr>
        <p:spPr>
          <a:xfrm>
            <a:off x="4176256" y="10886252"/>
            <a:ext cx="4641215" cy="0"/>
          </a:xfrm>
          <a:prstGeom prst="straightConnector1">
            <a:avLst/>
          </a:prstGeom>
          <a:noFill/>
          <a:ln w="142875" cap="flat" cmpd="sng">
            <a:solidFill>
              <a:schemeClr val="accent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72" name="Google Shape;372;p15"/>
          <p:cNvCxnSpPr>
            <a:stCxn id="368" idx="3"/>
            <a:endCxn id="369" idx="1"/>
          </p:cNvCxnSpPr>
          <p:nvPr/>
        </p:nvCxnSpPr>
        <p:spPr>
          <a:xfrm>
            <a:off x="10485499" y="10886252"/>
            <a:ext cx="4481491" cy="0"/>
          </a:xfrm>
          <a:prstGeom prst="straightConnector1">
            <a:avLst/>
          </a:prstGeom>
          <a:noFill/>
          <a:ln w="142875" cap="flat" cmpd="sng">
            <a:solidFill>
              <a:schemeClr val="accent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73" name="Google Shape;373;p15"/>
          <p:cNvCxnSpPr>
            <a:stCxn id="369" idx="3"/>
            <a:endCxn id="370" idx="1"/>
          </p:cNvCxnSpPr>
          <p:nvPr/>
        </p:nvCxnSpPr>
        <p:spPr>
          <a:xfrm>
            <a:off x="16635018" y="10886252"/>
            <a:ext cx="4781147" cy="6353"/>
          </a:xfrm>
          <a:prstGeom prst="straightConnector1">
            <a:avLst/>
          </a:prstGeom>
          <a:noFill/>
          <a:ln w="142875" cap="flat" cmpd="sng">
            <a:solidFill>
              <a:schemeClr val="accent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374" name="Google Shape;374;p15" descr="장치이(가) 표시된 사진&#10;&#10;자동 생성된 설명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86098" y="2524981"/>
            <a:ext cx="6048000" cy="7913894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15"/>
          <p:cNvSpPr txBox="1"/>
          <p:nvPr/>
        </p:nvSpPr>
        <p:spPr>
          <a:xfrm>
            <a:off x="8517814" y="9326827"/>
            <a:ext cx="1584568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74808C"/>
                </a:solidFill>
                <a:latin typeface="Poppins"/>
                <a:ea typeface="Poppins"/>
                <a:cs typeface="Poppins"/>
                <a:sym typeface="Poppins"/>
              </a:rPr>
              <a:t>2016</a:t>
            </a:r>
            <a:endParaRPr sz="4000">
              <a:solidFill>
                <a:srgbClr val="74808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377" name="Google Shape;377;p15"/>
          <p:cNvGrpSpPr/>
          <p:nvPr/>
        </p:nvGrpSpPr>
        <p:grpSpPr>
          <a:xfrm>
            <a:off x="12320085" y="2586318"/>
            <a:ext cx="6048000" cy="7913892"/>
            <a:chOff x="6127130" y="1309208"/>
            <a:chExt cx="3024000" cy="3956946"/>
          </a:xfrm>
        </p:grpSpPr>
        <p:pic>
          <p:nvPicPr>
            <p:cNvPr id="378" name="Google Shape;378;p15" descr="장치이(가) 표시된 사진&#10;&#10;자동 생성된 설명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6127130" y="1309208"/>
              <a:ext cx="3024000" cy="395694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9" name="Google Shape;379;p15"/>
            <p:cNvSpPr txBox="1"/>
            <p:nvPr/>
          </p:nvSpPr>
          <p:spPr>
            <a:xfrm>
              <a:off x="7258477" y="4664576"/>
              <a:ext cx="834014" cy="3539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>
                  <a:solidFill>
                    <a:srgbClr val="74808C"/>
                  </a:solidFill>
                  <a:latin typeface="Poppins"/>
                  <a:ea typeface="Poppins"/>
                  <a:cs typeface="Poppins"/>
                  <a:sym typeface="Poppins"/>
                </a:rPr>
                <a:t>2017</a:t>
              </a:r>
              <a:endParaRPr sz="4000">
                <a:solidFill>
                  <a:srgbClr val="74808C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pic>
        <p:nvPicPr>
          <p:cNvPr id="381" name="Google Shape;381;p15" descr="장치이(가) 표시된 사진&#10;&#10;자동 생성된 설명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8270598" y="2554219"/>
            <a:ext cx="6097062" cy="7978090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15"/>
          <p:cNvSpPr txBox="1"/>
          <p:nvPr/>
        </p:nvSpPr>
        <p:spPr>
          <a:xfrm>
            <a:off x="20557706" y="9328139"/>
            <a:ext cx="152986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74808C"/>
                </a:solidFill>
                <a:latin typeface="Poppins"/>
                <a:ea typeface="Poppins"/>
                <a:cs typeface="Poppins"/>
                <a:sym typeface="Poppins"/>
              </a:rPr>
              <a:t>2018</a:t>
            </a:r>
            <a:endParaRPr sz="4000">
              <a:solidFill>
                <a:srgbClr val="74808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8" name="Google Shape;418;g7bbd4f2f8f_0_182"/>
          <p:cNvSpPr/>
          <p:nvPr/>
        </p:nvSpPr>
        <p:spPr>
          <a:xfrm>
            <a:off x="363196" y="8048576"/>
            <a:ext cx="4256908" cy="1263741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</a:schemeClr>
          </a:solidFill>
          <a:ln w="9525" cap="flat" cmpd="sng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200" dirty="0"/>
              <a:t>지원사업 시행에 대해 알지 못해서</a:t>
            </a:r>
            <a:r>
              <a:rPr lang="en-US" sz="3200" dirty="0"/>
              <a:t>: 70.2%</a:t>
            </a:r>
            <a:endParaRPr sz="3200" dirty="0"/>
          </a:p>
        </p:txBody>
      </p:sp>
      <p:sp>
        <p:nvSpPr>
          <p:cNvPr id="29" name="Google Shape;418;g7bbd4f2f8f_0_182"/>
          <p:cNvSpPr/>
          <p:nvPr/>
        </p:nvSpPr>
        <p:spPr>
          <a:xfrm>
            <a:off x="6015338" y="7993785"/>
            <a:ext cx="4256908" cy="1263741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</a:schemeClr>
          </a:solidFill>
          <a:ln w="9525" cap="flat" cmpd="sng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200" dirty="0"/>
              <a:t>지원사업 시행에 대해 알지 못해서</a:t>
            </a:r>
            <a:r>
              <a:rPr lang="en-US" sz="3200" dirty="0"/>
              <a:t>: 78.4%</a:t>
            </a:r>
            <a:endParaRPr sz="3200" dirty="0"/>
          </a:p>
        </p:txBody>
      </p:sp>
      <p:sp>
        <p:nvSpPr>
          <p:cNvPr id="30" name="Google Shape;418;g7bbd4f2f8f_0_182"/>
          <p:cNvSpPr/>
          <p:nvPr/>
        </p:nvSpPr>
        <p:spPr>
          <a:xfrm>
            <a:off x="12136169" y="7908140"/>
            <a:ext cx="4256908" cy="1263741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</a:schemeClr>
          </a:solidFill>
          <a:ln w="9525" cap="flat" cmpd="sng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200" dirty="0"/>
              <a:t>지원사업 시행에 대해 알지 못해서</a:t>
            </a:r>
            <a:r>
              <a:rPr lang="en-US" sz="3200" dirty="0"/>
              <a:t>: 73.3%</a:t>
            </a:r>
            <a:endParaRPr sz="3200" dirty="0"/>
          </a:p>
        </p:txBody>
      </p:sp>
      <p:sp>
        <p:nvSpPr>
          <p:cNvPr id="31" name="Google Shape;418;g7bbd4f2f8f_0_182"/>
          <p:cNvSpPr/>
          <p:nvPr/>
        </p:nvSpPr>
        <p:spPr>
          <a:xfrm>
            <a:off x="17986240" y="7968246"/>
            <a:ext cx="4256908" cy="1263741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</a:schemeClr>
          </a:solidFill>
          <a:ln w="9525" cap="flat" cmpd="sng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200" dirty="0"/>
              <a:t>지원사업 시행에 대해 알지 못해서</a:t>
            </a:r>
            <a:r>
              <a:rPr lang="en-US" sz="3200" dirty="0"/>
              <a:t>: 86.7%</a:t>
            </a:r>
            <a:endParaRPr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137407" y="10230885"/>
            <a:ext cx="25239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bg2"/>
                </a:solidFill>
              </a:rPr>
              <a:t>지원 사업</a:t>
            </a:r>
            <a:endParaRPr lang="en-US" altLang="ko-KR" sz="4000" b="1" dirty="0">
              <a:solidFill>
                <a:schemeClr val="bg2"/>
              </a:solidFill>
            </a:endParaRPr>
          </a:p>
          <a:p>
            <a:r>
              <a:rPr lang="ko-KR" altLang="en-US" sz="4000" b="1" dirty="0">
                <a:solidFill>
                  <a:schemeClr val="bg2"/>
                </a:solidFill>
              </a:rPr>
              <a:t>    인식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"/>
          <p:cNvSpPr txBox="1"/>
          <p:nvPr/>
        </p:nvSpPr>
        <p:spPr>
          <a:xfrm>
            <a:off x="22545675" y="12492038"/>
            <a:ext cx="89535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fld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" name="Google Shape;131;p2"/>
          <p:cNvSpPr txBox="1"/>
          <p:nvPr/>
        </p:nvSpPr>
        <p:spPr>
          <a:xfrm>
            <a:off x="1174776" y="593304"/>
            <a:ext cx="2304256" cy="1512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목차</a:t>
            </a:r>
            <a:endParaRPr sz="8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32" name="Google Shape;132;p2"/>
          <p:cNvGrpSpPr/>
          <p:nvPr/>
        </p:nvGrpSpPr>
        <p:grpSpPr>
          <a:xfrm>
            <a:off x="1486229" y="3689648"/>
            <a:ext cx="22897771" cy="7193093"/>
            <a:chOff x="2207763" y="4392022"/>
            <a:chExt cx="20019576" cy="6141835"/>
          </a:xfrm>
        </p:grpSpPr>
        <p:grpSp>
          <p:nvGrpSpPr>
            <p:cNvPr id="133" name="Google Shape;133;p2"/>
            <p:cNvGrpSpPr/>
            <p:nvPr/>
          </p:nvGrpSpPr>
          <p:grpSpPr>
            <a:xfrm>
              <a:off x="4041634" y="5191315"/>
              <a:ext cx="5385679" cy="2318629"/>
              <a:chOff x="4063128" y="4343004"/>
              <a:chExt cx="5385627" cy="2317641"/>
            </a:xfrm>
          </p:grpSpPr>
          <p:sp>
            <p:nvSpPr>
              <p:cNvPr id="134" name="Google Shape;134;p2"/>
              <p:cNvSpPr/>
              <p:nvPr/>
            </p:nvSpPr>
            <p:spPr>
              <a:xfrm>
                <a:off x="4063129" y="5163383"/>
                <a:ext cx="1797126" cy="14972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000" b="1" dirty="0" err="1">
                    <a:solidFill>
                      <a:schemeClr val="bg2"/>
                    </a:solidFill>
                    <a:latin typeface="Roboto"/>
                    <a:ea typeface="Roboto"/>
                    <a:cs typeface="Roboto"/>
                    <a:sym typeface="Roboto"/>
                  </a:rPr>
                  <a:t>분석</a:t>
                </a:r>
                <a:r>
                  <a:rPr lang="en-US" sz="3000" b="1" dirty="0">
                    <a:solidFill>
                      <a:schemeClr val="bg2"/>
                    </a:solidFill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en-US" sz="3000" b="1" dirty="0" err="1">
                    <a:solidFill>
                      <a:schemeClr val="bg2"/>
                    </a:solidFill>
                    <a:latin typeface="Roboto"/>
                    <a:ea typeface="Roboto"/>
                    <a:cs typeface="Roboto"/>
                    <a:sym typeface="Roboto"/>
                  </a:rPr>
                  <a:t>배경</a:t>
                </a:r>
                <a:endParaRPr sz="3000" b="1" dirty="0">
                  <a:solidFill>
                    <a:schemeClr val="bg2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marR="0" lvl="0" indent="0" algn="l" rtl="0">
                  <a:lnSpc>
                    <a:spcPct val="1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000" b="1" dirty="0" err="1">
                    <a:solidFill>
                      <a:schemeClr val="bg2"/>
                    </a:solidFill>
                    <a:latin typeface="Roboto"/>
                    <a:ea typeface="Roboto"/>
                    <a:cs typeface="Roboto"/>
                    <a:sym typeface="Roboto"/>
                  </a:rPr>
                  <a:t>분석</a:t>
                </a:r>
                <a:r>
                  <a:rPr lang="en-US" sz="3000" b="1" dirty="0">
                    <a:solidFill>
                      <a:schemeClr val="bg2"/>
                    </a:solidFill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en-US" sz="3000" b="1" dirty="0" err="1">
                    <a:solidFill>
                      <a:schemeClr val="bg2"/>
                    </a:solidFill>
                    <a:latin typeface="Roboto"/>
                    <a:ea typeface="Roboto"/>
                    <a:cs typeface="Roboto"/>
                    <a:sym typeface="Roboto"/>
                  </a:rPr>
                  <a:t>목적</a:t>
                </a:r>
                <a:endParaRPr sz="3000" b="1" dirty="0">
                  <a:solidFill>
                    <a:schemeClr val="bg2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35" name="Google Shape;135;p2"/>
              <p:cNvSpPr txBox="1"/>
              <p:nvPr/>
            </p:nvSpPr>
            <p:spPr>
              <a:xfrm>
                <a:off x="4063128" y="4343004"/>
                <a:ext cx="5385627" cy="10047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8100" tIns="38100" rIns="38100" bIns="381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5000">
                    <a:solidFill>
                      <a:schemeClr val="accent2"/>
                    </a:solidFill>
                    <a:latin typeface="Roboto Medium"/>
                    <a:ea typeface="Roboto Medium"/>
                    <a:cs typeface="Roboto Medium"/>
                    <a:sym typeface="Roboto Medium"/>
                  </a:rPr>
                  <a:t>분석배경 및 목적</a:t>
                </a:r>
                <a:endParaRPr sz="5000">
                  <a:solidFill>
                    <a:schemeClr val="accent2"/>
                  </a:solidFill>
                  <a:latin typeface="Roboto Medium"/>
                  <a:ea typeface="Roboto Medium"/>
                  <a:cs typeface="Roboto Medium"/>
                  <a:sym typeface="Roboto Medium"/>
                </a:endParaRPr>
              </a:p>
            </p:txBody>
          </p:sp>
        </p:grpSp>
        <p:grpSp>
          <p:nvGrpSpPr>
            <p:cNvPr id="136" name="Google Shape;136;p2"/>
            <p:cNvGrpSpPr/>
            <p:nvPr/>
          </p:nvGrpSpPr>
          <p:grpSpPr>
            <a:xfrm>
              <a:off x="4011346" y="8181541"/>
              <a:ext cx="3937674" cy="2352316"/>
              <a:chOff x="4032840" y="4555933"/>
              <a:chExt cx="3937636" cy="2351314"/>
            </a:xfrm>
          </p:grpSpPr>
          <p:sp>
            <p:nvSpPr>
              <p:cNvPr id="137" name="Google Shape;137;p2"/>
              <p:cNvSpPr/>
              <p:nvPr/>
            </p:nvSpPr>
            <p:spPr>
              <a:xfrm>
                <a:off x="4032840" y="5409985"/>
                <a:ext cx="3937636" cy="14972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000" b="1" dirty="0" err="1">
                    <a:solidFill>
                      <a:schemeClr val="bg2"/>
                    </a:solidFill>
                    <a:latin typeface="Roboto"/>
                    <a:ea typeface="Roboto"/>
                    <a:cs typeface="Roboto"/>
                    <a:sym typeface="Roboto"/>
                  </a:rPr>
                  <a:t>청년</a:t>
                </a:r>
                <a:r>
                  <a:rPr lang="en-US" sz="3000" b="1" dirty="0">
                    <a:solidFill>
                      <a:schemeClr val="bg2"/>
                    </a:solidFill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en-US" sz="3000" b="1" dirty="0" err="1">
                    <a:solidFill>
                      <a:schemeClr val="bg2"/>
                    </a:solidFill>
                    <a:latin typeface="Roboto"/>
                    <a:ea typeface="Roboto"/>
                    <a:cs typeface="Roboto"/>
                    <a:sym typeface="Roboto"/>
                  </a:rPr>
                  <a:t>창업</a:t>
                </a:r>
                <a:r>
                  <a:rPr lang="en-US" sz="3000" b="1" dirty="0">
                    <a:solidFill>
                      <a:schemeClr val="bg2"/>
                    </a:solidFill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en-US" sz="3000" b="1" dirty="0" err="1">
                    <a:solidFill>
                      <a:schemeClr val="bg2"/>
                    </a:solidFill>
                    <a:latin typeface="Roboto"/>
                    <a:ea typeface="Roboto"/>
                    <a:cs typeface="Roboto"/>
                    <a:sym typeface="Roboto"/>
                  </a:rPr>
                  <a:t>현황</a:t>
                </a:r>
                <a:r>
                  <a:rPr lang="en-US" sz="3000" b="1" dirty="0">
                    <a:solidFill>
                      <a:schemeClr val="bg2"/>
                    </a:solidFill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en-US" sz="3000" b="1" dirty="0" err="1">
                    <a:solidFill>
                      <a:schemeClr val="bg2"/>
                    </a:solidFill>
                    <a:latin typeface="Roboto"/>
                    <a:ea typeface="Roboto"/>
                    <a:cs typeface="Roboto"/>
                    <a:sym typeface="Roboto"/>
                  </a:rPr>
                  <a:t>파악</a:t>
                </a:r>
                <a:endParaRPr sz="3000" b="1" dirty="0">
                  <a:solidFill>
                    <a:schemeClr val="bg2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marR="0" lvl="0" indent="0" algn="l" rtl="0">
                  <a:lnSpc>
                    <a:spcPct val="1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000" b="1" dirty="0" err="1">
                    <a:solidFill>
                      <a:schemeClr val="bg2"/>
                    </a:solidFill>
                    <a:latin typeface="Roboto"/>
                    <a:ea typeface="Roboto"/>
                    <a:cs typeface="Roboto"/>
                    <a:sym typeface="Roboto"/>
                  </a:rPr>
                  <a:t>청년</a:t>
                </a:r>
                <a:r>
                  <a:rPr lang="en-US" sz="3000" b="1" dirty="0">
                    <a:solidFill>
                      <a:schemeClr val="bg2"/>
                    </a:solidFill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en-US" sz="3000" b="1" dirty="0" err="1">
                    <a:solidFill>
                      <a:schemeClr val="bg2"/>
                    </a:solidFill>
                    <a:latin typeface="Roboto"/>
                    <a:ea typeface="Roboto"/>
                    <a:cs typeface="Roboto"/>
                    <a:sym typeface="Roboto"/>
                  </a:rPr>
                  <a:t>창업</a:t>
                </a:r>
                <a:r>
                  <a:rPr lang="en-US" sz="3000" b="1" dirty="0">
                    <a:solidFill>
                      <a:schemeClr val="bg2"/>
                    </a:solidFill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en-US" sz="3000" b="1" dirty="0" err="1">
                    <a:solidFill>
                      <a:schemeClr val="bg2"/>
                    </a:solidFill>
                    <a:latin typeface="Roboto"/>
                    <a:ea typeface="Roboto"/>
                    <a:cs typeface="Roboto"/>
                    <a:sym typeface="Roboto"/>
                  </a:rPr>
                  <a:t>지원</a:t>
                </a:r>
                <a:r>
                  <a:rPr lang="en-US" sz="3000" b="1" dirty="0">
                    <a:solidFill>
                      <a:schemeClr val="bg2"/>
                    </a:solidFill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en-US" sz="3000" b="1" dirty="0" err="1">
                    <a:solidFill>
                      <a:schemeClr val="bg2"/>
                    </a:solidFill>
                    <a:latin typeface="Roboto"/>
                    <a:ea typeface="Roboto"/>
                    <a:cs typeface="Roboto"/>
                    <a:sym typeface="Roboto"/>
                  </a:rPr>
                  <a:t>현황</a:t>
                </a:r>
                <a:r>
                  <a:rPr lang="en-US" sz="3000" b="1" dirty="0">
                    <a:solidFill>
                      <a:schemeClr val="bg2"/>
                    </a:solidFill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en-US" sz="3000" b="1" dirty="0" err="1">
                    <a:solidFill>
                      <a:schemeClr val="bg2"/>
                    </a:solidFill>
                    <a:latin typeface="Roboto"/>
                    <a:ea typeface="Roboto"/>
                    <a:cs typeface="Roboto"/>
                    <a:sym typeface="Roboto"/>
                  </a:rPr>
                  <a:t>파악</a:t>
                </a:r>
                <a:endParaRPr sz="3000" b="1" dirty="0">
                  <a:solidFill>
                    <a:schemeClr val="bg2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38" name="Google Shape;138;p2"/>
              <p:cNvSpPr txBox="1"/>
              <p:nvPr/>
            </p:nvSpPr>
            <p:spPr>
              <a:xfrm>
                <a:off x="4063128" y="4555933"/>
                <a:ext cx="2489644" cy="7918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8100" tIns="38100" rIns="38100" bIns="381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5000">
                    <a:solidFill>
                      <a:schemeClr val="accent2"/>
                    </a:solidFill>
                    <a:latin typeface="Roboto Medium"/>
                    <a:ea typeface="Roboto Medium"/>
                    <a:cs typeface="Roboto Medium"/>
                    <a:sym typeface="Roboto Medium"/>
                  </a:rPr>
                  <a:t>분석 과정</a:t>
                </a:r>
                <a:endParaRPr sz="5000">
                  <a:solidFill>
                    <a:schemeClr val="accent2"/>
                  </a:solidFill>
                  <a:latin typeface="Roboto Medium"/>
                  <a:ea typeface="Roboto Medium"/>
                  <a:cs typeface="Roboto Medium"/>
                  <a:sym typeface="Roboto Medium"/>
                </a:endParaRPr>
              </a:p>
            </p:txBody>
          </p:sp>
        </p:grpSp>
        <p:grpSp>
          <p:nvGrpSpPr>
            <p:cNvPr id="139" name="Google Shape;139;p2"/>
            <p:cNvGrpSpPr/>
            <p:nvPr/>
          </p:nvGrpSpPr>
          <p:grpSpPr>
            <a:xfrm>
              <a:off x="14818477" y="5191320"/>
              <a:ext cx="7408862" cy="2229470"/>
              <a:chOff x="4063129" y="4342830"/>
              <a:chExt cx="7408791" cy="2230341"/>
            </a:xfrm>
          </p:grpSpPr>
          <p:sp>
            <p:nvSpPr>
              <p:cNvPr id="140" name="Google Shape;140;p2"/>
              <p:cNvSpPr/>
              <p:nvPr/>
            </p:nvSpPr>
            <p:spPr>
              <a:xfrm>
                <a:off x="4063129" y="5074686"/>
                <a:ext cx="7408791" cy="149848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sz="3000" b="1" dirty="0">
                    <a:solidFill>
                      <a:schemeClr val="bg2"/>
                    </a:solidFill>
                    <a:latin typeface="Roboto"/>
                    <a:ea typeface="Roboto"/>
                    <a:cs typeface="Roboto"/>
                    <a:sym typeface="Roboto"/>
                  </a:rPr>
                  <a:t>제안 사항</a:t>
                </a:r>
                <a:endParaRPr lang="en-US" altLang="ko-KR" sz="3000" b="1" dirty="0">
                  <a:solidFill>
                    <a:schemeClr val="bg2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marR="0" lvl="0" indent="0" algn="l" rtl="0">
                  <a:lnSpc>
                    <a:spcPct val="1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000" b="1" dirty="0">
                  <a:solidFill>
                    <a:schemeClr val="bg2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41" name="Google Shape;141;p2"/>
              <p:cNvSpPr txBox="1"/>
              <p:nvPr/>
            </p:nvSpPr>
            <p:spPr>
              <a:xfrm>
                <a:off x="4063129" y="4342830"/>
                <a:ext cx="2478409" cy="82104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8100" tIns="38100" rIns="38100" bIns="381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5000">
                    <a:solidFill>
                      <a:schemeClr val="accent2"/>
                    </a:solidFill>
                    <a:latin typeface="Roboto Medium"/>
                    <a:ea typeface="Roboto Medium"/>
                    <a:cs typeface="Roboto Medium"/>
                    <a:sym typeface="Roboto Medium"/>
                  </a:rPr>
                  <a:t>분석 결과</a:t>
                </a:r>
                <a:endParaRPr sz="5000">
                  <a:solidFill>
                    <a:schemeClr val="accent2"/>
                  </a:solidFill>
                  <a:latin typeface="Roboto Medium"/>
                  <a:ea typeface="Roboto Medium"/>
                  <a:cs typeface="Roboto Medium"/>
                  <a:sym typeface="Roboto Medium"/>
                </a:endParaRPr>
              </a:p>
            </p:txBody>
          </p:sp>
        </p:grpSp>
        <p:grpSp>
          <p:nvGrpSpPr>
            <p:cNvPr id="142" name="Google Shape;142;p2"/>
            <p:cNvGrpSpPr/>
            <p:nvPr/>
          </p:nvGrpSpPr>
          <p:grpSpPr>
            <a:xfrm>
              <a:off x="14715683" y="8181538"/>
              <a:ext cx="7408862" cy="2290063"/>
              <a:chOff x="3960336" y="4555931"/>
              <a:chExt cx="7408791" cy="2289088"/>
            </a:xfrm>
          </p:grpSpPr>
          <p:sp>
            <p:nvSpPr>
              <p:cNvPr id="143" name="Google Shape;143;p2"/>
              <p:cNvSpPr/>
              <p:nvPr/>
            </p:nvSpPr>
            <p:spPr>
              <a:xfrm>
                <a:off x="3960336" y="5347756"/>
                <a:ext cx="7408791" cy="14972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000" b="1" dirty="0" err="1">
                    <a:solidFill>
                      <a:schemeClr val="bg2"/>
                    </a:solidFill>
                    <a:latin typeface="Roboto"/>
                    <a:ea typeface="Roboto"/>
                    <a:cs typeface="Roboto"/>
                    <a:sym typeface="Roboto"/>
                  </a:rPr>
                  <a:t>분석</a:t>
                </a:r>
                <a:r>
                  <a:rPr lang="en-US" sz="3000" b="1" dirty="0">
                    <a:solidFill>
                      <a:schemeClr val="bg2"/>
                    </a:solidFill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en-US" sz="3000" b="1" dirty="0" err="1">
                    <a:solidFill>
                      <a:schemeClr val="bg2"/>
                    </a:solidFill>
                    <a:latin typeface="Roboto"/>
                    <a:ea typeface="Roboto"/>
                    <a:cs typeface="Roboto"/>
                    <a:sym typeface="Roboto"/>
                  </a:rPr>
                  <a:t>데이터</a:t>
                </a:r>
                <a:r>
                  <a:rPr lang="en-US" sz="3000" b="1" dirty="0">
                    <a:solidFill>
                      <a:schemeClr val="bg2"/>
                    </a:solidFill>
                    <a:latin typeface="Roboto"/>
                    <a:ea typeface="Roboto"/>
                    <a:cs typeface="Roboto"/>
                    <a:sym typeface="Roboto"/>
                  </a:rPr>
                  <a:t>  </a:t>
                </a:r>
                <a:r>
                  <a:rPr lang="en-US" sz="3000" b="1" dirty="0" err="1">
                    <a:solidFill>
                      <a:schemeClr val="bg2"/>
                    </a:solidFill>
                    <a:latin typeface="Roboto"/>
                    <a:ea typeface="Roboto"/>
                    <a:cs typeface="Roboto"/>
                    <a:sym typeface="Roboto"/>
                  </a:rPr>
                  <a:t>도구</a:t>
                </a:r>
                <a:endParaRPr sz="3000" b="1" dirty="0">
                  <a:solidFill>
                    <a:schemeClr val="bg2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marR="0" lvl="0" indent="0" algn="l" rtl="0">
                  <a:lnSpc>
                    <a:spcPct val="1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000" b="1" dirty="0" err="1">
                    <a:solidFill>
                      <a:schemeClr val="bg2"/>
                    </a:solidFill>
                    <a:latin typeface="Roboto"/>
                    <a:ea typeface="Roboto"/>
                    <a:cs typeface="Roboto"/>
                    <a:sym typeface="Roboto"/>
                  </a:rPr>
                  <a:t>참고문헌</a:t>
                </a:r>
                <a:endParaRPr sz="3000" b="1" dirty="0">
                  <a:solidFill>
                    <a:schemeClr val="bg2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44" name="Google Shape;144;p2"/>
              <p:cNvSpPr txBox="1"/>
              <p:nvPr/>
            </p:nvSpPr>
            <p:spPr>
              <a:xfrm>
                <a:off x="3960336" y="4555931"/>
                <a:ext cx="3487704" cy="7918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8100" tIns="38100" rIns="38100" bIns="381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5000">
                    <a:solidFill>
                      <a:schemeClr val="accent2"/>
                    </a:solidFill>
                    <a:latin typeface="Roboto Medium"/>
                    <a:ea typeface="Roboto Medium"/>
                    <a:cs typeface="Roboto Medium"/>
                    <a:sym typeface="Roboto Medium"/>
                  </a:rPr>
                  <a:t>참고문헌</a:t>
                </a:r>
                <a:endParaRPr sz="5000">
                  <a:solidFill>
                    <a:schemeClr val="accent2"/>
                  </a:solidFill>
                  <a:latin typeface="Roboto Medium"/>
                  <a:ea typeface="Roboto Medium"/>
                  <a:cs typeface="Roboto Medium"/>
                  <a:sym typeface="Roboto Medium"/>
                </a:endParaRPr>
              </a:p>
            </p:txBody>
          </p:sp>
        </p:grpSp>
        <p:pic>
          <p:nvPicPr>
            <p:cNvPr id="145" name="Google Shape;145;p2"/>
            <p:cNvPicPr preferRelativeResize="0"/>
            <p:nvPr/>
          </p:nvPicPr>
          <p:blipFill rotWithShape="1">
            <a:blip r:embed="rId3">
              <a:alphaModFix/>
            </a:blip>
            <a:srcRect r="-191" b="80002"/>
            <a:stretch/>
          </p:blipFill>
          <p:spPr>
            <a:xfrm>
              <a:off x="12830175" y="7533416"/>
              <a:ext cx="1570486" cy="15704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6" name="Google Shape;146;p2"/>
            <p:cNvPicPr preferRelativeResize="0"/>
            <p:nvPr/>
          </p:nvPicPr>
          <p:blipFill rotWithShape="1">
            <a:blip r:embed="rId4">
              <a:alphaModFix/>
            </a:blip>
            <a:srcRect r="-191" b="40001"/>
            <a:stretch/>
          </p:blipFill>
          <p:spPr>
            <a:xfrm>
              <a:off x="2207763" y="4392022"/>
              <a:ext cx="1570483" cy="471188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7" name="Google Shape;147;p2"/>
            <p:cNvPicPr preferRelativeResize="0"/>
            <p:nvPr/>
          </p:nvPicPr>
          <p:blipFill rotWithShape="1">
            <a:blip r:embed="rId4">
              <a:alphaModFix/>
            </a:blip>
            <a:srcRect t="80002" r="-191"/>
            <a:stretch/>
          </p:blipFill>
          <p:spPr>
            <a:xfrm>
              <a:off x="12830175" y="4392022"/>
              <a:ext cx="1570483" cy="157048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4" name="Google Shape;414;g7bbd4f2f8f_0_182" descr="장치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863654"/>
            <a:ext cx="8898902" cy="998868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</p:pic>
      <p:sp>
        <p:nvSpPr>
          <p:cNvPr id="415" name="Google Shape;415;g7bbd4f2f8f_0_182"/>
          <p:cNvSpPr txBox="1"/>
          <p:nvPr/>
        </p:nvSpPr>
        <p:spPr>
          <a:xfrm>
            <a:off x="0" y="13208169"/>
            <a:ext cx="8616000" cy="5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출처: 제주특별자치도 청년정책기본계획 및' 19년 시행계획(최종)</a:t>
            </a:r>
            <a:endParaRPr sz="2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16" name="Google Shape;416;g7bbd4f2f8f_0_182"/>
          <p:cNvGraphicFramePr/>
          <p:nvPr>
            <p:extLst>
              <p:ext uri="{D42A27DB-BD31-4B8C-83A1-F6EECF244321}">
                <p14:modId xmlns:p14="http://schemas.microsoft.com/office/powerpoint/2010/main" val="1153588241"/>
              </p:ext>
            </p:extLst>
          </p:nvPr>
        </p:nvGraphicFramePr>
        <p:xfrm>
          <a:off x="9816858" y="2311881"/>
          <a:ext cx="14155043" cy="10689613"/>
        </p:xfrm>
        <a:graphic>
          <a:graphicData uri="http://schemas.openxmlformats.org/drawingml/2006/table">
            <a:tbl>
              <a:tblPr>
                <a:noFill/>
                <a:tableStyleId>{602C6F92-B006-40B9-8F62-BA82FE3A89F1}</a:tableStyleId>
              </a:tblPr>
              <a:tblGrid>
                <a:gridCol w="62580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61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61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61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61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161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161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8897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1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정책과제</a:t>
                      </a:r>
                      <a:r>
                        <a:rPr lang="en-US" sz="30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3000" dirty="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계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2018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2019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2020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2022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231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제주청년</a:t>
                      </a:r>
                      <a:r>
                        <a:rPr lang="en-US" sz="3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3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뉴딜</a:t>
                      </a:r>
                      <a:r>
                        <a:rPr lang="en-US" sz="3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3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일자리사업</a:t>
                      </a:r>
                      <a:endParaRPr sz="3000" dirty="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12,164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350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2,814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3,000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3,000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3,000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231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제주 더 큰 내일센터 운영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41,800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100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2,700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13,000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13,000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13,000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9697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지역산업 맞춤형 일자리 창출 지원사업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11,646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2,646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3,000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3,000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3,000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8819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지역주도형 청년일자리(수출기업인력뱅크지원)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9,092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2,273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2,273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2,273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2,273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0231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청년 취업지원 희망프로젝트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9,700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1,600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1,500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2,200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2,200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2,200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0231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취업지원 프로그램 운영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7,598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1,779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1,451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1,456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1,456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1,456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0231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청년 공공일자리지원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6,516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760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1,439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1,439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1,439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1,439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0231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맞춤형 일자리 창출지원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4,526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770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1139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1077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770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770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80231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대학일자리센터 지원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2,650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425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425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600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600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600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80231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청년</a:t>
                      </a:r>
                      <a:r>
                        <a:rPr lang="en-US" sz="3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Dream </a:t>
                      </a:r>
                      <a:r>
                        <a:rPr lang="en-US" sz="3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취업박람회</a:t>
                      </a:r>
                      <a:endParaRPr sz="3000" dirty="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284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60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56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56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56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56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99697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단위(백만원)</a:t>
                      </a:r>
                      <a:endParaRPr sz="3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105,976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5844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16,443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28,101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27,794</a:t>
                      </a:r>
                      <a:endParaRPr sz="300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27,794</a:t>
                      </a:r>
                      <a:endParaRPr sz="3000" dirty="0"/>
                    </a:p>
                  </a:txBody>
                  <a:tcPr marL="15250" marR="15250" marT="15250" marB="0" anchor="ctr">
                    <a:lnL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417" name="Google Shape;417;g7bbd4f2f8f_0_182"/>
          <p:cNvSpPr txBox="1"/>
          <p:nvPr/>
        </p:nvSpPr>
        <p:spPr>
          <a:xfrm>
            <a:off x="867266" y="490194"/>
            <a:ext cx="19784372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Malgun Gothic"/>
                <a:sym typeface="Malgun Gothic"/>
              </a:rPr>
              <a:t>제주</a:t>
            </a:r>
            <a:r>
              <a:rPr lang="en-US" sz="66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Malgun Gothic"/>
                <a:sym typeface="Malgun Gothic"/>
              </a:rPr>
              <a:t> </a:t>
            </a:r>
            <a:r>
              <a:rPr lang="en-US" sz="66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Malgun Gothic"/>
                <a:sym typeface="Malgun Gothic"/>
              </a:rPr>
              <a:t>청년</a:t>
            </a:r>
            <a:r>
              <a:rPr lang="en-US" sz="66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Malgun Gothic"/>
                <a:sym typeface="Malgun Gothic"/>
              </a:rPr>
              <a:t> </a:t>
            </a:r>
            <a:r>
              <a:rPr lang="en-US" sz="66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Malgun Gothic"/>
                <a:sym typeface="Malgun Gothic"/>
              </a:rPr>
              <a:t>일자리</a:t>
            </a:r>
            <a:r>
              <a:rPr lang="en-US" sz="66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Malgun Gothic"/>
                <a:sym typeface="Malgun Gothic"/>
              </a:rPr>
              <a:t> </a:t>
            </a:r>
            <a:r>
              <a:rPr lang="en-US" sz="66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Malgun Gothic"/>
                <a:sym typeface="Malgun Gothic"/>
              </a:rPr>
              <a:t>지원사업</a:t>
            </a:r>
            <a:r>
              <a:rPr lang="en-US" sz="66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Malgun Gothic"/>
                <a:sym typeface="Malgun Gothic"/>
              </a:rPr>
              <a:t> </a:t>
            </a:r>
            <a:r>
              <a:rPr lang="en-US" sz="66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Malgun Gothic"/>
                <a:sym typeface="Malgun Gothic"/>
              </a:rPr>
              <a:t>시행</a:t>
            </a:r>
            <a:r>
              <a:rPr lang="en-US" sz="66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Malgun Gothic"/>
                <a:sym typeface="Malgun Gothic"/>
              </a:rPr>
              <a:t> </a:t>
            </a:r>
            <a:r>
              <a:rPr lang="en-US" sz="6600" dirty="0" err="1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Malgun Gothic"/>
                <a:sym typeface="Malgun Gothic"/>
              </a:rPr>
              <a:t>계획</a:t>
            </a:r>
            <a:r>
              <a:rPr lang="en-US" sz="6600" dirty="0">
                <a:solidFill>
                  <a:schemeClr val="dk1"/>
                </a:solidFill>
                <a:latin typeface="Roboto" panose="020B0604020202020204" charset="0"/>
                <a:ea typeface="Roboto" panose="020B0604020202020204" charset="0"/>
                <a:cs typeface="Malgun Gothic"/>
                <a:sym typeface="Malgun Gothic"/>
              </a:rPr>
              <a:t> (18~22년)</a:t>
            </a:r>
            <a:endParaRPr sz="6600" dirty="0"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418" name="Google Shape;418;g7bbd4f2f8f_0_182"/>
          <p:cNvSpPr/>
          <p:nvPr/>
        </p:nvSpPr>
        <p:spPr>
          <a:xfrm>
            <a:off x="3080950" y="9338200"/>
            <a:ext cx="4384500" cy="1720500"/>
          </a:xfrm>
          <a:prstGeom prst="roundRect">
            <a:avLst>
              <a:gd name="adj" fmla="val 16667"/>
            </a:avLst>
          </a:prstGeom>
          <a:solidFill>
            <a:srgbClr val="F4B081"/>
          </a:solidFill>
          <a:ln w="9525" cap="flat" cmpd="sng">
            <a:solidFill>
              <a:srgbClr val="B45F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err="1"/>
              <a:t>청년</a:t>
            </a:r>
            <a:r>
              <a:rPr lang="en-US" sz="4000" dirty="0"/>
              <a:t> </a:t>
            </a:r>
            <a:r>
              <a:rPr lang="en-US" sz="4000" dirty="0" err="1"/>
              <a:t>일자리</a:t>
            </a:r>
            <a:r>
              <a:rPr lang="en-US" sz="4000" dirty="0"/>
              <a:t> </a:t>
            </a:r>
            <a:r>
              <a:rPr lang="en-US" sz="4000" dirty="0" err="1"/>
              <a:t>지원</a:t>
            </a:r>
            <a:r>
              <a:rPr lang="en-US" sz="4000" dirty="0"/>
              <a:t> </a:t>
            </a:r>
            <a:r>
              <a:rPr lang="en-US" sz="4000" dirty="0" err="1"/>
              <a:t>사업</a:t>
            </a:r>
            <a:r>
              <a:rPr lang="en-US" sz="4000" dirty="0"/>
              <a:t> : 89.7%</a:t>
            </a:r>
            <a:endParaRPr sz="4000" dirty="0"/>
          </a:p>
        </p:txBody>
      </p:sp>
      <p:sp>
        <p:nvSpPr>
          <p:cNvPr id="419" name="Google Shape;419;g7bbd4f2f8f_0_182"/>
          <p:cNvSpPr/>
          <p:nvPr/>
        </p:nvSpPr>
        <p:spPr>
          <a:xfrm>
            <a:off x="748775" y="2642625"/>
            <a:ext cx="3787500" cy="17205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9525" cap="flat" cmpd="sng">
            <a:solidFill>
              <a:srgbClr val="B45F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청년 창업 지원 사업 : 10.3%</a:t>
            </a:r>
            <a:endParaRPr sz="4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4" name="Google Shape;424;g7bbd4f2f8f_0_10" descr="장치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863654"/>
            <a:ext cx="8898902" cy="9988689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g7bbd4f2f8f_0_10"/>
          <p:cNvSpPr txBox="1"/>
          <p:nvPr/>
        </p:nvSpPr>
        <p:spPr>
          <a:xfrm>
            <a:off x="0" y="13208169"/>
            <a:ext cx="8616000" cy="5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출처: 제주특별자치도 청년정책기본계획 및' 19년 시행계획(최종)</a:t>
            </a:r>
            <a:endParaRPr sz="2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6" name="Google Shape;426;g7bbd4f2f8f_0_10"/>
          <p:cNvSpPr txBox="1"/>
          <p:nvPr/>
        </p:nvSpPr>
        <p:spPr>
          <a:xfrm>
            <a:off x="1463106" y="732834"/>
            <a:ext cx="18781506" cy="18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dirty="0" err="1">
                <a:latin typeface="Roboto" panose="020B0604020202020204" charset="0"/>
                <a:ea typeface="Roboto" panose="020B0604020202020204" charset="0"/>
                <a:cs typeface="Malgun Gothic"/>
                <a:sym typeface="Malgun Gothic"/>
              </a:rPr>
              <a:t>제주</a:t>
            </a:r>
            <a:r>
              <a:rPr lang="en-US" sz="6600" dirty="0">
                <a:latin typeface="Roboto" panose="020B0604020202020204" charset="0"/>
                <a:ea typeface="Roboto" panose="020B0604020202020204" charset="0"/>
                <a:cs typeface="Malgun Gothic"/>
                <a:sym typeface="Malgun Gothic"/>
              </a:rPr>
              <a:t> </a:t>
            </a:r>
            <a:r>
              <a:rPr lang="en-US" sz="6600" dirty="0" err="1">
                <a:latin typeface="Roboto" panose="020B0604020202020204" charset="0"/>
                <a:ea typeface="Roboto" panose="020B0604020202020204" charset="0"/>
                <a:cs typeface="Malgun Gothic"/>
                <a:sym typeface="Malgun Gothic"/>
              </a:rPr>
              <a:t>청년</a:t>
            </a:r>
            <a:r>
              <a:rPr lang="en-US" sz="6600" dirty="0">
                <a:latin typeface="Roboto" panose="020B0604020202020204" charset="0"/>
                <a:ea typeface="Roboto" panose="020B0604020202020204" charset="0"/>
                <a:cs typeface="Malgun Gothic"/>
                <a:sym typeface="Malgun Gothic"/>
              </a:rPr>
              <a:t> </a:t>
            </a:r>
            <a:r>
              <a:rPr lang="en-US" sz="6600" dirty="0" err="1">
                <a:solidFill>
                  <a:schemeClr val="accent1"/>
                </a:solidFill>
                <a:latin typeface="Roboto" panose="020B0604020202020204" charset="0"/>
                <a:ea typeface="Roboto" panose="020B0604020202020204" charset="0"/>
                <a:cs typeface="Malgun Gothic"/>
                <a:sym typeface="Malgun Gothic"/>
              </a:rPr>
              <a:t>창업</a:t>
            </a:r>
            <a:r>
              <a:rPr lang="en-US" sz="6600" dirty="0">
                <a:solidFill>
                  <a:schemeClr val="accent1"/>
                </a:solidFill>
                <a:latin typeface="Roboto" panose="020B0604020202020204" charset="0"/>
                <a:ea typeface="Roboto" panose="020B0604020202020204" charset="0"/>
                <a:cs typeface="Malgun Gothic"/>
                <a:sym typeface="Malgun Gothic"/>
              </a:rPr>
              <a:t> </a:t>
            </a:r>
            <a:r>
              <a:rPr lang="en-US" sz="6600" dirty="0" err="1">
                <a:latin typeface="Roboto" panose="020B0604020202020204" charset="0"/>
                <a:ea typeface="Roboto" panose="020B0604020202020204" charset="0"/>
                <a:cs typeface="Malgun Gothic"/>
                <a:sym typeface="Malgun Gothic"/>
              </a:rPr>
              <a:t>지원사업</a:t>
            </a:r>
            <a:r>
              <a:rPr lang="en-US" sz="6600" dirty="0">
                <a:latin typeface="Roboto" panose="020B0604020202020204" charset="0"/>
                <a:ea typeface="Roboto" panose="020B0604020202020204" charset="0"/>
                <a:cs typeface="Malgun Gothic"/>
                <a:sym typeface="Malgun Gothic"/>
              </a:rPr>
              <a:t> </a:t>
            </a:r>
            <a:r>
              <a:rPr lang="en-US" sz="6600" dirty="0" err="1">
                <a:latin typeface="Roboto" panose="020B0604020202020204" charset="0"/>
                <a:ea typeface="Roboto" panose="020B0604020202020204" charset="0"/>
                <a:cs typeface="Malgun Gothic"/>
                <a:sym typeface="Malgun Gothic"/>
              </a:rPr>
              <a:t>시행</a:t>
            </a:r>
            <a:r>
              <a:rPr lang="en-US" sz="6600" dirty="0">
                <a:latin typeface="Roboto" panose="020B0604020202020204" charset="0"/>
                <a:ea typeface="Roboto" panose="020B0604020202020204" charset="0"/>
                <a:cs typeface="Malgun Gothic"/>
                <a:sym typeface="Malgun Gothic"/>
              </a:rPr>
              <a:t> </a:t>
            </a:r>
            <a:r>
              <a:rPr lang="en-US" sz="6600" dirty="0" err="1">
                <a:latin typeface="Roboto" panose="020B0604020202020204" charset="0"/>
                <a:ea typeface="Roboto" panose="020B0604020202020204" charset="0"/>
                <a:cs typeface="Malgun Gothic"/>
                <a:sym typeface="Malgun Gothic"/>
              </a:rPr>
              <a:t>계획</a:t>
            </a:r>
            <a:r>
              <a:rPr lang="en-US" sz="6600" dirty="0">
                <a:latin typeface="Roboto" panose="020B0604020202020204" charset="0"/>
                <a:ea typeface="Roboto" panose="020B0604020202020204" charset="0"/>
                <a:cs typeface="Malgun Gothic"/>
                <a:sym typeface="Malgun Gothic"/>
              </a:rPr>
              <a:t> (18~22년)</a:t>
            </a:r>
            <a:endParaRPr sz="6600" dirty="0">
              <a:latin typeface="Roboto" panose="020B0604020202020204" charset="0"/>
              <a:ea typeface="Roboto" panose="020B0604020202020204" charset="0"/>
            </a:endParaRPr>
          </a:p>
        </p:txBody>
      </p:sp>
      <p:graphicFrame>
        <p:nvGraphicFramePr>
          <p:cNvPr id="427" name="Google Shape;427;g7bbd4f2f8f_0_10"/>
          <p:cNvGraphicFramePr/>
          <p:nvPr>
            <p:extLst>
              <p:ext uri="{D42A27DB-BD31-4B8C-83A1-F6EECF244321}">
                <p14:modId xmlns:p14="http://schemas.microsoft.com/office/powerpoint/2010/main" val="196898622"/>
              </p:ext>
            </p:extLst>
          </p:nvPr>
        </p:nvGraphicFramePr>
        <p:xfrm>
          <a:off x="10368954" y="2898474"/>
          <a:ext cx="13330536" cy="6868210"/>
        </p:xfrm>
        <a:graphic>
          <a:graphicData uri="http://schemas.openxmlformats.org/drawingml/2006/table">
            <a:tbl>
              <a:tblPr>
                <a:noFill/>
                <a:tableStyleId>{602C6F92-B006-40B9-8F62-BA82FE3A89F1}</a:tableStyleId>
              </a:tblPr>
              <a:tblGrid>
                <a:gridCol w="589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9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9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9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95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395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3950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23256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1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정책과제</a:t>
                      </a:r>
                      <a:endParaRPr sz="3600" dirty="0"/>
                    </a:p>
                  </a:txBody>
                  <a:tcPr marL="15250" marR="15250" marT="15250" marB="0" anchor="ctr">
                    <a:lnL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계</a:t>
                      </a:r>
                      <a:endParaRPr sz="3600"/>
                    </a:p>
                  </a:txBody>
                  <a:tcPr marL="15250" marR="15250" marT="15250" marB="0" anchor="ctr">
                    <a:lnL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2018</a:t>
                      </a:r>
                      <a:endParaRPr sz="3600"/>
                    </a:p>
                  </a:txBody>
                  <a:tcPr marL="15250" marR="15250" marT="15250" marB="0" anchor="ctr">
                    <a:lnL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2019</a:t>
                      </a:r>
                      <a:endParaRPr sz="3600"/>
                    </a:p>
                  </a:txBody>
                  <a:tcPr marL="15250" marR="15250" marT="15250" marB="0" anchor="ctr">
                    <a:lnL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2020</a:t>
                      </a:r>
                      <a:endParaRPr sz="3600"/>
                    </a:p>
                  </a:txBody>
                  <a:tcPr marL="15250" marR="15250" marT="15250" marB="0" anchor="ctr">
                    <a:lnL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</a:t>
                      </a:r>
                      <a:endParaRPr sz="3600"/>
                    </a:p>
                  </a:txBody>
                  <a:tcPr marL="15250" marR="15250" marT="15250" marB="0" anchor="ctr">
                    <a:lnL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2022</a:t>
                      </a:r>
                      <a:endParaRPr sz="3600"/>
                    </a:p>
                  </a:txBody>
                  <a:tcPr marL="15250" marR="15250" marT="15250" marB="0" anchor="ctr">
                    <a:lnL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3077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청년</a:t>
                      </a:r>
                      <a:r>
                        <a:rPr lang="en-US" sz="36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36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창업농</a:t>
                      </a:r>
                      <a:r>
                        <a:rPr lang="en-US" sz="36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36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영농정착</a:t>
                      </a:r>
                      <a:r>
                        <a:rPr lang="en-US" sz="36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36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지원</a:t>
                      </a:r>
                      <a:endParaRPr sz="3600" dirty="0"/>
                    </a:p>
                  </a:txBody>
                  <a:tcPr marL="15250" marR="15250" marT="15250" marB="0" anchor="ctr">
                    <a:lnL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6,220</a:t>
                      </a:r>
                      <a:endParaRPr sz="3600"/>
                    </a:p>
                  </a:txBody>
                  <a:tcPr marL="15250" marR="15250" marT="15250" marB="0" anchor="ctr">
                    <a:lnL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400</a:t>
                      </a:r>
                      <a:endParaRPr sz="3600"/>
                    </a:p>
                  </a:txBody>
                  <a:tcPr marL="15250" marR="15250" marT="15250" marB="0" anchor="ctr">
                    <a:lnL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1,443</a:t>
                      </a:r>
                      <a:endParaRPr sz="3600"/>
                    </a:p>
                  </a:txBody>
                  <a:tcPr marL="15250" marR="15250" marT="15250" marB="0" anchor="ctr">
                    <a:lnL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1,359</a:t>
                      </a:r>
                      <a:endParaRPr sz="3600"/>
                    </a:p>
                  </a:txBody>
                  <a:tcPr marL="15250" marR="15250" marT="15250" marB="0" anchor="ctr">
                    <a:lnL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1,459</a:t>
                      </a:r>
                      <a:endParaRPr sz="3600"/>
                    </a:p>
                  </a:txBody>
                  <a:tcPr marL="15250" marR="15250" marT="15250" marB="0" anchor="ctr">
                    <a:lnL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1,559</a:t>
                      </a:r>
                      <a:endParaRPr sz="3600"/>
                    </a:p>
                  </a:txBody>
                  <a:tcPr marL="15250" marR="15250" marT="15250" marB="0" anchor="ctr">
                    <a:lnL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3077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청년 농업인 육성</a:t>
                      </a:r>
                      <a:endParaRPr sz="3600"/>
                    </a:p>
                  </a:txBody>
                  <a:tcPr marL="15250" marR="15250" marT="15250" marB="0" anchor="ctr">
                    <a:lnL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1,294</a:t>
                      </a:r>
                      <a:endParaRPr sz="3600"/>
                    </a:p>
                  </a:txBody>
                  <a:tcPr marL="15250" marR="15250" marT="15250" marB="0" anchor="ctr">
                    <a:lnL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45</a:t>
                      </a:r>
                      <a:endParaRPr sz="3600"/>
                    </a:p>
                  </a:txBody>
                  <a:tcPr marL="15250" marR="15250" marT="15250" marB="0" anchor="ctr">
                    <a:lnL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664</a:t>
                      </a:r>
                      <a:endParaRPr sz="3600"/>
                    </a:p>
                  </a:txBody>
                  <a:tcPr marL="15250" marR="15250" marT="15250" marB="0" anchor="ctr">
                    <a:lnL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195</a:t>
                      </a:r>
                      <a:endParaRPr sz="3600"/>
                    </a:p>
                  </a:txBody>
                  <a:tcPr marL="15250" marR="15250" marT="15250" marB="0" anchor="ctr">
                    <a:lnL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195</a:t>
                      </a:r>
                      <a:endParaRPr sz="3600"/>
                    </a:p>
                  </a:txBody>
                  <a:tcPr marL="15250" marR="15250" marT="15250" marB="0" anchor="ctr">
                    <a:lnL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195</a:t>
                      </a:r>
                      <a:endParaRPr sz="3600"/>
                    </a:p>
                  </a:txBody>
                  <a:tcPr marL="15250" marR="15250" marT="15250" marB="0" anchor="ctr">
                    <a:lnL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3077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청년 창업 역량강화</a:t>
                      </a:r>
                      <a:endParaRPr sz="3600"/>
                    </a:p>
                  </a:txBody>
                  <a:tcPr marL="15250" marR="15250" marT="15250" marB="0" anchor="ctr">
                    <a:lnL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3,176</a:t>
                      </a:r>
                      <a:endParaRPr sz="3600"/>
                    </a:p>
                  </a:txBody>
                  <a:tcPr marL="15250" marR="15250" marT="15250" marB="0" anchor="ctr">
                    <a:lnL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68</a:t>
                      </a:r>
                      <a:endParaRPr sz="3600"/>
                    </a:p>
                  </a:txBody>
                  <a:tcPr marL="15250" marR="15250" marT="15250" marB="0" anchor="ctr">
                    <a:lnL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728</a:t>
                      </a:r>
                      <a:endParaRPr sz="3600"/>
                    </a:p>
                  </a:txBody>
                  <a:tcPr marL="15250" marR="15250" marT="15250" marB="0" anchor="ctr">
                    <a:lnL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780</a:t>
                      </a:r>
                      <a:endParaRPr sz="3600"/>
                    </a:p>
                  </a:txBody>
                  <a:tcPr marL="15250" marR="15250" marT="15250" marB="0" anchor="ctr">
                    <a:lnL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780</a:t>
                      </a:r>
                      <a:endParaRPr sz="3600"/>
                    </a:p>
                  </a:txBody>
                  <a:tcPr marL="15250" marR="15250" marT="15250" marB="0" anchor="ctr">
                    <a:lnL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820</a:t>
                      </a:r>
                      <a:endParaRPr sz="3600"/>
                    </a:p>
                  </a:txBody>
                  <a:tcPr marL="15250" marR="15250" marT="15250" marB="0" anchor="ctr">
                    <a:lnL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3077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청년</a:t>
                      </a:r>
                      <a:r>
                        <a:rPr lang="en-US" sz="36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36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어업인</a:t>
                      </a:r>
                      <a:r>
                        <a:rPr lang="en-US" sz="36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36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영어정착</a:t>
                      </a:r>
                      <a:r>
                        <a:rPr lang="en-US" sz="36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36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지원</a:t>
                      </a:r>
                      <a:endParaRPr sz="3600" dirty="0"/>
                    </a:p>
                  </a:txBody>
                  <a:tcPr marL="15250" marR="15250" marT="15250" marB="0" anchor="ctr">
                    <a:lnL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277</a:t>
                      </a:r>
                      <a:endParaRPr sz="3600"/>
                    </a:p>
                  </a:txBody>
                  <a:tcPr marL="15250" marR="15250" marT="15250" marB="0" anchor="ctr">
                    <a:lnL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</a:t>
                      </a:r>
                      <a:endParaRPr sz="3600"/>
                    </a:p>
                  </a:txBody>
                  <a:tcPr marL="15250" marR="15250" marT="15250" marB="0" anchor="ctr">
                    <a:lnL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67</a:t>
                      </a:r>
                      <a:endParaRPr sz="3600"/>
                    </a:p>
                  </a:txBody>
                  <a:tcPr marL="15250" marR="15250" marT="15250" marB="0" anchor="ctr">
                    <a:lnL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70</a:t>
                      </a:r>
                      <a:endParaRPr sz="3600"/>
                    </a:p>
                  </a:txBody>
                  <a:tcPr marL="15250" marR="15250" marT="15250" marB="0" anchor="ctr">
                    <a:lnL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70</a:t>
                      </a:r>
                      <a:endParaRPr sz="3600"/>
                    </a:p>
                  </a:txBody>
                  <a:tcPr marL="15250" marR="15250" marT="15250" marB="0" anchor="ctr">
                    <a:lnL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70</a:t>
                      </a:r>
                      <a:endParaRPr sz="3600"/>
                    </a:p>
                  </a:txBody>
                  <a:tcPr marL="15250" marR="15250" marT="15250" marB="0" anchor="ctr">
                    <a:lnL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7795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합계</a:t>
                      </a:r>
                      <a:endParaRPr sz="36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5250" marR="15250" marT="15250" marB="0" anchor="ctr">
                    <a:lnL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i="0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10,967</a:t>
                      </a:r>
                      <a:endParaRPr sz="3600"/>
                    </a:p>
                  </a:txBody>
                  <a:tcPr marL="15250" marR="15250" marT="15250" marB="0" anchor="ctr">
                    <a:lnL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513</a:t>
                      </a:r>
                      <a:endParaRPr sz="3600"/>
                    </a:p>
                  </a:txBody>
                  <a:tcPr marL="15250" marR="15250" marT="15250" marB="0" anchor="ctr">
                    <a:lnL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2,902</a:t>
                      </a:r>
                      <a:endParaRPr sz="3600"/>
                    </a:p>
                  </a:txBody>
                  <a:tcPr marL="15250" marR="15250" marT="15250" marB="0" anchor="ctr">
                    <a:lnL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2,404</a:t>
                      </a:r>
                      <a:endParaRPr sz="3600"/>
                    </a:p>
                  </a:txBody>
                  <a:tcPr marL="15250" marR="15250" marT="15250" marB="0" anchor="ctr">
                    <a:lnL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2,504</a:t>
                      </a:r>
                      <a:endParaRPr sz="3600"/>
                    </a:p>
                  </a:txBody>
                  <a:tcPr marL="15250" marR="15250" marT="15250" marB="0" anchor="ctr">
                    <a:lnL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2,644</a:t>
                      </a:r>
                      <a:endParaRPr sz="3600" dirty="0"/>
                    </a:p>
                  </a:txBody>
                  <a:tcPr marL="15250" marR="15250" marT="15250" marB="0" anchor="ctr">
                    <a:lnL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70AD4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28" name="Google Shape;428;g7bbd4f2f8f_0_10"/>
          <p:cNvSpPr/>
          <p:nvPr/>
        </p:nvSpPr>
        <p:spPr>
          <a:xfrm>
            <a:off x="8898902" y="10889992"/>
            <a:ext cx="6448200" cy="1640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4B08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50" tIns="91400" rIns="182850" bIns="91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9" name="Google Shape;429;g7bbd4f2f8f_0_10"/>
          <p:cNvSpPr txBox="1"/>
          <p:nvPr/>
        </p:nvSpPr>
        <p:spPr>
          <a:xfrm>
            <a:off x="15837031" y="10991374"/>
            <a:ext cx="6862800" cy="15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8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약 10배 차이 </a:t>
            </a:r>
            <a:endParaRPr sz="2800"/>
          </a:p>
        </p:txBody>
      </p:sp>
      <p:sp>
        <p:nvSpPr>
          <p:cNvPr id="430" name="Google Shape;430;g7bbd4f2f8f_0_10"/>
          <p:cNvSpPr/>
          <p:nvPr/>
        </p:nvSpPr>
        <p:spPr>
          <a:xfrm>
            <a:off x="748775" y="2642625"/>
            <a:ext cx="3787500" cy="17205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9525" cap="flat" cmpd="sng">
            <a:solidFill>
              <a:srgbClr val="B45F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청년 창업 지원 사업 : 10.3%</a:t>
            </a:r>
            <a:endParaRPr sz="4000"/>
          </a:p>
        </p:txBody>
      </p:sp>
      <p:sp>
        <p:nvSpPr>
          <p:cNvPr id="431" name="Google Shape;431;g7bbd4f2f8f_0_10"/>
          <p:cNvSpPr/>
          <p:nvPr/>
        </p:nvSpPr>
        <p:spPr>
          <a:xfrm>
            <a:off x="3080950" y="9338200"/>
            <a:ext cx="4384500" cy="1720500"/>
          </a:xfrm>
          <a:prstGeom prst="roundRect">
            <a:avLst>
              <a:gd name="adj" fmla="val 16667"/>
            </a:avLst>
          </a:prstGeom>
          <a:solidFill>
            <a:srgbClr val="F4B081"/>
          </a:solidFill>
          <a:ln w="9525" cap="flat" cmpd="sng">
            <a:solidFill>
              <a:srgbClr val="B45F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청년 일자리 지원 사업 : 89.7%</a:t>
            </a:r>
            <a:endParaRPr sz="4000"/>
          </a:p>
        </p:txBody>
      </p:sp>
      <p:sp>
        <p:nvSpPr>
          <p:cNvPr id="10" name="Google Shape;286;p9">
            <a:extLst>
              <a:ext uri="{FF2B5EF4-FFF2-40B4-BE49-F238E27FC236}">
                <a16:creationId xmlns:a16="http://schemas.microsoft.com/office/drawing/2014/main" id="{8C47E9C9-E320-4A1D-9018-2419DFA375FC}"/>
              </a:ext>
            </a:extLst>
          </p:cNvPr>
          <p:cNvSpPr txBox="1"/>
          <p:nvPr/>
        </p:nvSpPr>
        <p:spPr>
          <a:xfrm>
            <a:off x="22443446" y="2394553"/>
            <a:ext cx="280831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74808C"/>
                </a:solidFill>
                <a:latin typeface="Poppins"/>
                <a:ea typeface="Poppins"/>
                <a:cs typeface="Poppins"/>
                <a:sym typeface="Poppins"/>
              </a:rPr>
              <a:t>단위</a:t>
            </a:r>
            <a:r>
              <a:rPr lang="en-US" altLang="ko-KR" sz="2000" dirty="0">
                <a:solidFill>
                  <a:srgbClr val="74808C"/>
                </a:solidFill>
                <a:latin typeface="Poppins"/>
                <a:ea typeface="Poppins"/>
                <a:cs typeface="Poppins"/>
                <a:sym typeface="Poppins"/>
              </a:rPr>
              <a:t>: </a:t>
            </a:r>
            <a:r>
              <a:rPr lang="ko-KR" altLang="en-US" sz="2000" dirty="0">
                <a:solidFill>
                  <a:srgbClr val="74808C"/>
                </a:solidFill>
                <a:latin typeface="Poppins"/>
                <a:ea typeface="Poppins"/>
                <a:cs typeface="Poppins"/>
                <a:sym typeface="Poppins"/>
              </a:rPr>
              <a:t>백만원</a:t>
            </a:r>
            <a:endParaRPr sz="2000" dirty="0">
              <a:solidFill>
                <a:srgbClr val="74808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6" name="Google Shape;516;p19"/>
          <p:cNvGrpSpPr/>
          <p:nvPr/>
        </p:nvGrpSpPr>
        <p:grpSpPr>
          <a:xfrm>
            <a:off x="3290920" y="8665400"/>
            <a:ext cx="19103253" cy="4125464"/>
            <a:chOff x="-6569670" y="9106943"/>
            <a:chExt cx="19105556" cy="4125896"/>
          </a:xfrm>
        </p:grpSpPr>
        <p:sp>
          <p:nvSpPr>
            <p:cNvPr id="517" name="Google Shape;517;p19"/>
            <p:cNvSpPr/>
            <p:nvPr/>
          </p:nvSpPr>
          <p:spPr>
            <a:xfrm>
              <a:off x="-6569670" y="9364749"/>
              <a:ext cx="19105556" cy="38680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457200" lvl="0" indent="-381000">
                <a:lnSpc>
                  <a:spcPct val="150000"/>
                </a:lnSpc>
                <a:spcBef>
                  <a:spcPts val="3200"/>
                </a:spcBef>
                <a:buClr>
                  <a:schemeClr val="accent1"/>
                </a:buClr>
                <a:buSzPts val="2400"/>
                <a:buFont typeface="Noto Sans Symbols"/>
                <a:buChar char="✔"/>
              </a:pPr>
              <a:r>
                <a:rPr lang="ko-KR" altLang="en-US" sz="3500" dirty="0">
                  <a:solidFill>
                    <a:schemeClr val="tx2">
                      <a:lumMod val="10000"/>
                    </a:schemeClr>
                  </a:solidFill>
                </a:rPr>
                <a:t> </a:t>
              </a:r>
              <a:r>
                <a:rPr lang="ko-KR" altLang="en-US" sz="3500" dirty="0" err="1">
                  <a:solidFill>
                    <a:schemeClr val="dk2"/>
                  </a:solidFill>
                  <a:latin typeface="Roboto"/>
                  <a:ea typeface="Roboto"/>
                  <a:cs typeface="Roboto"/>
                </a:rPr>
                <a:t>제주특별자치도는</a:t>
              </a:r>
              <a:r>
                <a:rPr lang="ko-KR" altLang="en-US" sz="3500" dirty="0">
                  <a:solidFill>
                    <a:schemeClr val="dk2"/>
                  </a:solidFill>
                  <a:latin typeface="Roboto"/>
                  <a:ea typeface="Roboto"/>
                  <a:cs typeface="Roboto"/>
                </a:rPr>
                <a:t> 청년들의 더 나은 삶과 발전을 위해 다양한 창업지원 사업 </a:t>
              </a:r>
              <a:r>
                <a:rPr lang="en-US" altLang="ko-KR" sz="3500" dirty="0">
                  <a:solidFill>
                    <a:schemeClr val="dk2"/>
                  </a:solidFill>
                  <a:latin typeface="Roboto"/>
                  <a:ea typeface="Roboto"/>
                  <a:cs typeface="Roboto"/>
                </a:rPr>
                <a:t>(</a:t>
              </a:r>
              <a:r>
                <a:rPr lang="ko-KR" altLang="en-US" sz="3500" dirty="0">
                  <a:solidFill>
                    <a:schemeClr val="dk2"/>
                  </a:solidFill>
                  <a:latin typeface="Roboto"/>
                  <a:ea typeface="Roboto"/>
                  <a:cs typeface="Roboto"/>
                </a:rPr>
                <a:t>교육</a:t>
              </a:r>
              <a:r>
                <a:rPr lang="en-US" altLang="ko-KR" sz="3500" dirty="0">
                  <a:solidFill>
                    <a:schemeClr val="dk2"/>
                  </a:solidFill>
                  <a:latin typeface="Roboto"/>
                  <a:ea typeface="Roboto"/>
                  <a:cs typeface="Roboto"/>
                </a:rPr>
                <a:t>, </a:t>
              </a:r>
              <a:r>
                <a:rPr lang="ko-KR" altLang="en-US" sz="3500" dirty="0">
                  <a:solidFill>
                    <a:schemeClr val="dk2"/>
                  </a:solidFill>
                  <a:latin typeface="Roboto"/>
                  <a:ea typeface="Roboto"/>
                  <a:cs typeface="Roboto"/>
                </a:rPr>
                <a:t>재정 등</a:t>
              </a:r>
              <a:r>
                <a:rPr lang="en-US" altLang="ko-KR" sz="3500" dirty="0">
                  <a:solidFill>
                    <a:schemeClr val="dk2"/>
                  </a:solidFill>
                  <a:latin typeface="Roboto"/>
                  <a:ea typeface="Roboto"/>
                  <a:cs typeface="Roboto"/>
                </a:rPr>
                <a:t>)</a:t>
              </a:r>
              <a:r>
                <a:rPr lang="ko-KR" altLang="en-US" sz="3500" dirty="0">
                  <a:solidFill>
                    <a:schemeClr val="dk2"/>
                  </a:solidFill>
                  <a:latin typeface="Roboto"/>
                  <a:ea typeface="Roboto"/>
                  <a:cs typeface="Roboto"/>
                </a:rPr>
                <a:t>을 추진하고 있습니다</a:t>
              </a:r>
              <a:r>
                <a:rPr lang="en-US" altLang="ko-KR" sz="3500" dirty="0">
                  <a:solidFill>
                    <a:schemeClr val="dk2"/>
                  </a:solidFill>
                  <a:latin typeface="Roboto"/>
                  <a:ea typeface="Roboto"/>
                  <a:cs typeface="Roboto"/>
                </a:rPr>
                <a:t>. </a:t>
              </a:r>
              <a:r>
                <a:rPr lang="ko-KR" altLang="en-US" sz="3500" dirty="0">
                  <a:solidFill>
                    <a:schemeClr val="dk2"/>
                  </a:solidFill>
                  <a:latin typeface="Roboto"/>
                  <a:ea typeface="Roboto"/>
                  <a:cs typeface="Roboto"/>
                </a:rPr>
                <a:t>창업에 어려움을 혼자 가지지 마시고 좀더 능동적으로 적극적으로 지원 사업에 관심을 가져 꼭 참여하시길 권고 드립니다</a:t>
              </a:r>
              <a:r>
                <a:rPr lang="en-US" altLang="ko-KR" sz="3500" dirty="0">
                  <a:solidFill>
                    <a:schemeClr val="dk2"/>
                  </a:solidFill>
                  <a:latin typeface="Roboto"/>
                  <a:ea typeface="Roboto"/>
                  <a:cs typeface="Roboto"/>
                </a:rPr>
                <a:t>.                       </a:t>
              </a:r>
            </a:p>
            <a:p>
              <a:pPr marL="76200" lvl="0">
                <a:lnSpc>
                  <a:spcPct val="115000"/>
                </a:lnSpc>
                <a:spcBef>
                  <a:spcPts val="3200"/>
                </a:spcBef>
                <a:buClr>
                  <a:schemeClr val="accent1"/>
                </a:buClr>
                <a:buSzPts val="2400"/>
              </a:pPr>
              <a:r>
                <a:rPr lang="en-US" altLang="ko-KR" sz="3000" dirty="0">
                  <a:solidFill>
                    <a:schemeClr val="dk2"/>
                  </a:solidFill>
                  <a:latin typeface="Roboto"/>
                  <a:ea typeface="Roboto"/>
                  <a:cs typeface="Roboto"/>
                </a:rPr>
                <a:t>    ※ (</a:t>
              </a:r>
              <a:r>
                <a:rPr lang="ko-KR" altLang="en-US" sz="3000" dirty="0">
                  <a:solidFill>
                    <a:schemeClr val="dk2"/>
                  </a:solidFill>
                  <a:latin typeface="Roboto"/>
                  <a:ea typeface="Roboto"/>
                  <a:cs typeface="Roboto"/>
                </a:rPr>
                <a:t>지원사업 내용은 앞에 명시되어 있습니다 참고 바랍니다</a:t>
              </a:r>
              <a:r>
                <a:rPr lang="en-US" altLang="ko-KR" sz="3000" dirty="0">
                  <a:solidFill>
                    <a:schemeClr val="dk2"/>
                  </a:solidFill>
                  <a:latin typeface="Roboto"/>
                  <a:ea typeface="Roboto"/>
                  <a:cs typeface="Roboto"/>
                </a:rPr>
                <a:t>) </a:t>
              </a:r>
              <a:r>
                <a:rPr lang="ko-KR" altLang="en-US" sz="3000" dirty="0">
                  <a:solidFill>
                    <a:schemeClr val="dk2"/>
                  </a:solidFill>
                  <a:latin typeface="Roboto"/>
                  <a:ea typeface="Roboto"/>
                  <a:cs typeface="Roboto"/>
                </a:rPr>
                <a:t> </a:t>
              </a:r>
              <a:endParaRPr sz="3000" dirty="0">
                <a:solidFill>
                  <a:schemeClr val="dk2"/>
                </a:solidFill>
                <a:latin typeface="Roboto"/>
                <a:ea typeface="Roboto"/>
                <a:cs typeface="Roboto"/>
              </a:endParaRPr>
            </a:p>
          </p:txBody>
        </p:sp>
        <p:sp>
          <p:nvSpPr>
            <p:cNvPr id="518" name="Google Shape;518;p19"/>
            <p:cNvSpPr txBox="1"/>
            <p:nvPr/>
          </p:nvSpPr>
          <p:spPr>
            <a:xfrm>
              <a:off x="-6477020" y="9106943"/>
              <a:ext cx="5593200" cy="79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8100" tIns="38100" rIns="38100" bIns="381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3200" dirty="0">
                  <a:solidFill>
                    <a:schemeClr val="accent2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국가창업 지원 사업 관심도</a:t>
              </a:r>
              <a:endParaRPr sz="3200" dirty="0">
                <a:solidFill>
                  <a:schemeClr val="accent2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</p:grpSp>
      <p:sp>
        <p:nvSpPr>
          <p:cNvPr id="522" name="Google Shape;522;p19"/>
          <p:cNvSpPr txBox="1"/>
          <p:nvPr/>
        </p:nvSpPr>
        <p:spPr>
          <a:xfrm>
            <a:off x="22545675" y="12492038"/>
            <a:ext cx="89535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22</a:t>
            </a:fld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3" name="Google Shape;523;p19"/>
          <p:cNvSpPr txBox="1"/>
          <p:nvPr/>
        </p:nvSpPr>
        <p:spPr>
          <a:xfrm>
            <a:off x="1422660" y="1355995"/>
            <a:ext cx="14364736" cy="1584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lvl="0"/>
            <a:r>
              <a:rPr lang="en-US" altLang="ko-KR" sz="84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Step 3 </a:t>
            </a:r>
            <a:r>
              <a:rPr lang="ko-KR" altLang="en-US" sz="84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분석 결과 </a:t>
            </a:r>
            <a:r>
              <a:rPr lang="en-US" altLang="ko-KR" sz="84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n-US" sz="84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제안</a:t>
            </a:r>
            <a:r>
              <a:rPr lang="en-US" sz="84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84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사항</a:t>
            </a:r>
            <a:r>
              <a:rPr lang="en-US" sz="84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) </a:t>
            </a:r>
            <a:endParaRPr sz="8400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4" name="Google Shape;524;p19"/>
          <p:cNvSpPr txBox="1"/>
          <p:nvPr/>
        </p:nvSpPr>
        <p:spPr>
          <a:xfrm>
            <a:off x="1447867" y="563610"/>
            <a:ext cx="5592763" cy="630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제주도 창업 </a:t>
            </a:r>
            <a:r>
              <a:rPr lang="en-US" altLang="ko-KR" sz="3600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r>
              <a:rPr lang="ko-KR" altLang="en-US" sz="3600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청년에게</a:t>
            </a:r>
            <a:endParaRPr sz="3600" dirty="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525" name="Google Shape;525;p19"/>
          <p:cNvGrpSpPr/>
          <p:nvPr/>
        </p:nvGrpSpPr>
        <p:grpSpPr>
          <a:xfrm>
            <a:off x="2452439" y="8527098"/>
            <a:ext cx="792162" cy="792163"/>
            <a:chOff x="9252241" y="4475029"/>
            <a:chExt cx="792231" cy="792231"/>
          </a:xfrm>
        </p:grpSpPr>
        <p:sp>
          <p:nvSpPr>
            <p:cNvPr id="526" name="Google Shape;526;p19"/>
            <p:cNvSpPr/>
            <p:nvPr/>
          </p:nvSpPr>
          <p:spPr>
            <a:xfrm>
              <a:off x="9252241" y="4475029"/>
              <a:ext cx="792231" cy="79223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0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527" name="Google Shape;527;p19"/>
            <p:cNvSpPr/>
            <p:nvPr/>
          </p:nvSpPr>
          <p:spPr>
            <a:xfrm>
              <a:off x="9476715" y="4684564"/>
              <a:ext cx="353773" cy="32489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lnTo>
                    <a:pt x="3950" y="21600"/>
                  </a:lnTo>
                  <a:lnTo>
                    <a:pt x="3950" y="8656"/>
                  </a:lnTo>
                  <a:lnTo>
                    <a:pt x="0" y="8656"/>
                  </a:lnTo>
                  <a:lnTo>
                    <a:pt x="0" y="21600"/>
                  </a:lnTo>
                  <a:close/>
                  <a:moveTo>
                    <a:pt x="21600" y="9649"/>
                  </a:moveTo>
                  <a:cubicBezTo>
                    <a:pt x="21600" y="8418"/>
                    <a:pt x="20658" y="7624"/>
                    <a:pt x="19534" y="7624"/>
                  </a:cubicBezTo>
                  <a:lnTo>
                    <a:pt x="13337" y="7624"/>
                  </a:lnTo>
                  <a:lnTo>
                    <a:pt x="14460" y="2462"/>
                  </a:lnTo>
                  <a:lnTo>
                    <a:pt x="14460" y="2263"/>
                  </a:lnTo>
                  <a:cubicBezTo>
                    <a:pt x="14460" y="1826"/>
                    <a:pt x="14279" y="1429"/>
                    <a:pt x="14098" y="1032"/>
                  </a:cubicBezTo>
                  <a:lnTo>
                    <a:pt x="12974" y="0"/>
                  </a:lnTo>
                  <a:lnTo>
                    <a:pt x="6379" y="6988"/>
                  </a:lnTo>
                  <a:cubicBezTo>
                    <a:pt x="6016" y="7385"/>
                    <a:pt x="5835" y="8021"/>
                    <a:pt x="5835" y="8656"/>
                  </a:cubicBezTo>
                  <a:lnTo>
                    <a:pt x="5835" y="19337"/>
                  </a:lnTo>
                  <a:cubicBezTo>
                    <a:pt x="5835" y="20568"/>
                    <a:pt x="6777" y="21600"/>
                    <a:pt x="7901" y="21600"/>
                  </a:cubicBezTo>
                  <a:lnTo>
                    <a:pt x="16707" y="21600"/>
                  </a:lnTo>
                  <a:cubicBezTo>
                    <a:pt x="17468" y="21600"/>
                    <a:pt x="18230" y="21004"/>
                    <a:pt x="18411" y="20171"/>
                  </a:cubicBezTo>
                  <a:lnTo>
                    <a:pt x="21419" y="12547"/>
                  </a:lnTo>
                  <a:cubicBezTo>
                    <a:pt x="21419" y="12349"/>
                    <a:pt x="21419" y="12150"/>
                    <a:pt x="21419" y="11713"/>
                  </a:cubicBezTo>
                  <a:lnTo>
                    <a:pt x="21419" y="9649"/>
                  </a:lnTo>
                  <a:lnTo>
                    <a:pt x="21600" y="964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4275" tIns="64275" rIns="64275" bIns="6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rgbClr val="74808C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528" name="Google Shape;528;p19"/>
          <p:cNvGrpSpPr/>
          <p:nvPr/>
        </p:nvGrpSpPr>
        <p:grpSpPr>
          <a:xfrm>
            <a:off x="2319377" y="3086935"/>
            <a:ext cx="792163" cy="792163"/>
            <a:chOff x="2038551" y="4475029"/>
            <a:chExt cx="792233" cy="792232"/>
          </a:xfrm>
        </p:grpSpPr>
        <p:sp>
          <p:nvSpPr>
            <p:cNvPr id="529" name="Google Shape;529;p19"/>
            <p:cNvSpPr/>
            <p:nvPr/>
          </p:nvSpPr>
          <p:spPr>
            <a:xfrm>
              <a:off x="2038551" y="4475029"/>
              <a:ext cx="792233" cy="79223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0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530" name="Google Shape;530;p19"/>
            <p:cNvSpPr/>
            <p:nvPr/>
          </p:nvSpPr>
          <p:spPr>
            <a:xfrm>
              <a:off x="2320738" y="4682670"/>
              <a:ext cx="251365" cy="32993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8755" y="7066"/>
                  </a:moveTo>
                  <a:lnTo>
                    <a:pt x="17491" y="7066"/>
                  </a:lnTo>
                  <a:lnTo>
                    <a:pt x="17491" y="5099"/>
                  </a:lnTo>
                  <a:cubicBezTo>
                    <a:pt x="17491" y="2168"/>
                    <a:pt x="14646" y="0"/>
                    <a:pt x="10800" y="0"/>
                  </a:cubicBezTo>
                  <a:cubicBezTo>
                    <a:pt x="6954" y="0"/>
                    <a:pt x="4109" y="2168"/>
                    <a:pt x="4109" y="5099"/>
                  </a:cubicBezTo>
                  <a:lnTo>
                    <a:pt x="4109" y="7066"/>
                  </a:lnTo>
                  <a:lnTo>
                    <a:pt x="2845" y="7066"/>
                  </a:lnTo>
                  <a:cubicBezTo>
                    <a:pt x="1264" y="7066"/>
                    <a:pt x="0" y="8070"/>
                    <a:pt x="0" y="9234"/>
                  </a:cubicBezTo>
                  <a:lnTo>
                    <a:pt x="0" y="19432"/>
                  </a:lnTo>
                  <a:cubicBezTo>
                    <a:pt x="0" y="20596"/>
                    <a:pt x="1264" y="21600"/>
                    <a:pt x="2845" y="21600"/>
                  </a:cubicBezTo>
                  <a:lnTo>
                    <a:pt x="18755" y="21600"/>
                  </a:lnTo>
                  <a:cubicBezTo>
                    <a:pt x="20336" y="21600"/>
                    <a:pt x="21600" y="20596"/>
                    <a:pt x="21600" y="19432"/>
                  </a:cubicBezTo>
                  <a:lnTo>
                    <a:pt x="21600" y="9234"/>
                  </a:lnTo>
                  <a:cubicBezTo>
                    <a:pt x="21600" y="8070"/>
                    <a:pt x="20336" y="7066"/>
                    <a:pt x="18755" y="7066"/>
                  </a:cubicBezTo>
                  <a:close/>
                  <a:moveTo>
                    <a:pt x="10800" y="16300"/>
                  </a:moveTo>
                  <a:cubicBezTo>
                    <a:pt x="9272" y="16300"/>
                    <a:pt x="8219" y="15497"/>
                    <a:pt x="8219" y="14333"/>
                  </a:cubicBezTo>
                  <a:cubicBezTo>
                    <a:pt x="8219" y="13169"/>
                    <a:pt x="9272" y="12165"/>
                    <a:pt x="10800" y="12165"/>
                  </a:cubicBezTo>
                  <a:cubicBezTo>
                    <a:pt x="12328" y="12165"/>
                    <a:pt x="13645" y="13169"/>
                    <a:pt x="13645" y="14333"/>
                  </a:cubicBezTo>
                  <a:cubicBezTo>
                    <a:pt x="13645" y="15497"/>
                    <a:pt x="12328" y="16300"/>
                    <a:pt x="10800" y="16300"/>
                  </a:cubicBezTo>
                  <a:close/>
                  <a:moveTo>
                    <a:pt x="14909" y="7066"/>
                  </a:moveTo>
                  <a:lnTo>
                    <a:pt x="6691" y="7066"/>
                  </a:lnTo>
                  <a:lnTo>
                    <a:pt x="6691" y="5099"/>
                  </a:lnTo>
                  <a:cubicBezTo>
                    <a:pt x="6691" y="3332"/>
                    <a:pt x="8482" y="1967"/>
                    <a:pt x="10800" y="1967"/>
                  </a:cubicBezTo>
                  <a:cubicBezTo>
                    <a:pt x="13118" y="1967"/>
                    <a:pt x="14909" y="3332"/>
                    <a:pt x="14909" y="5099"/>
                  </a:cubicBezTo>
                  <a:lnTo>
                    <a:pt x="14909" y="70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4275" tIns="64275" rIns="64275" bIns="6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rgbClr val="74808C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534" name="Google Shape;534;p19"/>
          <p:cNvGrpSpPr/>
          <p:nvPr/>
        </p:nvGrpSpPr>
        <p:grpSpPr>
          <a:xfrm>
            <a:off x="2913108" y="3228357"/>
            <a:ext cx="6155616" cy="1276826"/>
            <a:chOff x="6716344" y="4929651"/>
            <a:chExt cx="6156358" cy="1276958"/>
          </a:xfrm>
        </p:grpSpPr>
        <p:sp>
          <p:nvSpPr>
            <p:cNvPr id="535" name="Google Shape;535;p19"/>
            <p:cNvSpPr/>
            <p:nvPr/>
          </p:nvSpPr>
          <p:spPr>
            <a:xfrm>
              <a:off x="6716344" y="5726468"/>
              <a:ext cx="5074262" cy="4801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R="0" lvl="0" algn="l" rtl="0">
                <a:lnSpc>
                  <a:spcPct val="1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2400"/>
              </a:pPr>
              <a:endParaRPr dirty="0"/>
            </a:p>
          </p:txBody>
        </p:sp>
        <p:sp>
          <p:nvSpPr>
            <p:cNvPr id="536" name="Google Shape;536;p19"/>
            <p:cNvSpPr txBox="1"/>
            <p:nvPr/>
          </p:nvSpPr>
          <p:spPr>
            <a:xfrm>
              <a:off x="7094202" y="4929651"/>
              <a:ext cx="5778500" cy="79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8100" tIns="38100" rIns="38100" bIns="381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3200" dirty="0">
                  <a:solidFill>
                    <a:schemeClr val="accent2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창업 분야 선택 시  </a:t>
              </a:r>
              <a:endParaRPr sz="3200" dirty="0">
                <a:solidFill>
                  <a:schemeClr val="accent2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FFA9C0C-8781-4514-B2F0-B3DEC1202863}"/>
              </a:ext>
            </a:extLst>
          </p:cNvPr>
          <p:cNvSpPr txBox="1"/>
          <p:nvPr/>
        </p:nvSpPr>
        <p:spPr>
          <a:xfrm>
            <a:off x="3111540" y="3901038"/>
            <a:ext cx="18551162" cy="4279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381000">
              <a:lnSpc>
                <a:spcPct val="150000"/>
              </a:lnSpc>
              <a:spcBef>
                <a:spcPts val="3200"/>
              </a:spcBef>
              <a:buClr>
                <a:schemeClr val="accent1"/>
              </a:buClr>
              <a:buSzPts val="2400"/>
              <a:buFont typeface="Noto Sans Symbols"/>
              <a:buChar char="✔"/>
            </a:pPr>
            <a:r>
              <a:rPr lang="en-US" altLang="ko-KR" sz="3500" dirty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ko-KR" altLang="en-US" sz="3000" dirty="0">
                <a:solidFill>
                  <a:schemeClr val="dk2"/>
                </a:solidFill>
                <a:latin typeface="Roboto"/>
                <a:ea typeface="Roboto"/>
                <a:cs typeface="Roboto"/>
              </a:rPr>
              <a:t>제주 청년들은 창업을 준비하는 초기 단계에서  현재 시장 상황에 대한 충분한 조사가   선행되어야 합니다</a:t>
            </a:r>
            <a:r>
              <a:rPr lang="en-US" altLang="ko-KR" sz="3000" dirty="0">
                <a:solidFill>
                  <a:schemeClr val="dk2"/>
                </a:solidFill>
                <a:latin typeface="Roboto"/>
                <a:ea typeface="Roboto"/>
                <a:cs typeface="Roboto"/>
              </a:rPr>
              <a:t>. </a:t>
            </a:r>
            <a:r>
              <a:rPr lang="ko-KR" altLang="en-US" sz="3000" dirty="0">
                <a:solidFill>
                  <a:schemeClr val="dk2"/>
                </a:solidFill>
                <a:latin typeface="Roboto"/>
                <a:ea typeface="Roboto"/>
                <a:cs typeface="Roboto"/>
              </a:rPr>
              <a:t>더불어 표면적인 매출의 크기나 사업체수가 많다는 점에 현혹되지 않아야 하며</a:t>
            </a:r>
            <a:r>
              <a:rPr lang="en-US" altLang="ko-KR" sz="3000" dirty="0">
                <a:solidFill>
                  <a:schemeClr val="dk2"/>
                </a:solidFill>
                <a:latin typeface="Roboto"/>
                <a:ea typeface="Roboto"/>
                <a:cs typeface="Roboto"/>
              </a:rPr>
              <a:t>, </a:t>
            </a:r>
            <a:r>
              <a:rPr lang="ko-KR" altLang="en-US" sz="3000" dirty="0">
                <a:solidFill>
                  <a:schemeClr val="dk2"/>
                </a:solidFill>
                <a:latin typeface="Roboto"/>
                <a:ea typeface="Roboto"/>
                <a:cs typeface="Roboto"/>
              </a:rPr>
              <a:t>거시적이고 객관적인 시각으로 산업 동향을 바라봐야 합니다</a:t>
            </a:r>
            <a:r>
              <a:rPr lang="en-US" altLang="ko-KR" sz="3000" dirty="0">
                <a:solidFill>
                  <a:schemeClr val="dk2"/>
                </a:solidFill>
                <a:latin typeface="Roboto"/>
                <a:ea typeface="Roboto"/>
                <a:cs typeface="Roboto"/>
              </a:rPr>
              <a:t>. </a:t>
            </a:r>
            <a:r>
              <a:rPr lang="ko-KR" altLang="en-US" sz="3000" dirty="0">
                <a:solidFill>
                  <a:schemeClr val="dk2"/>
                </a:solidFill>
                <a:latin typeface="Roboto"/>
                <a:ea typeface="Roboto"/>
                <a:cs typeface="Roboto"/>
              </a:rPr>
              <a:t>앞에서 말한 바와 같이 청년들이 희망하는 업종들은 모두 매출 증가 평균 면에서 다 평균 이하이고 제주도에는 이미 과포화 상태입니다</a:t>
            </a:r>
            <a:r>
              <a:rPr lang="en-US" altLang="ko-KR" sz="3000" dirty="0">
                <a:solidFill>
                  <a:schemeClr val="dk2"/>
                </a:solidFill>
                <a:latin typeface="Roboto"/>
                <a:ea typeface="Roboto"/>
                <a:cs typeface="Roboto"/>
              </a:rPr>
              <a:t>. </a:t>
            </a:r>
            <a:r>
              <a:rPr lang="ko-KR" altLang="en-US" sz="3000" dirty="0">
                <a:solidFill>
                  <a:schemeClr val="dk2"/>
                </a:solidFill>
                <a:latin typeface="Roboto"/>
                <a:ea typeface="Roboto"/>
                <a:cs typeface="Roboto"/>
              </a:rPr>
              <a:t>그 밖에</a:t>
            </a:r>
            <a:r>
              <a:rPr lang="en-US" altLang="ko-KR" sz="3000" dirty="0">
                <a:solidFill>
                  <a:schemeClr val="dk2"/>
                </a:solidFill>
                <a:latin typeface="Roboto"/>
                <a:ea typeface="Roboto"/>
                <a:cs typeface="Roboto"/>
              </a:rPr>
              <a:t> </a:t>
            </a:r>
            <a:r>
              <a:rPr lang="ko-KR" altLang="en-US" sz="3000" dirty="0">
                <a:solidFill>
                  <a:schemeClr val="dk2"/>
                </a:solidFill>
                <a:latin typeface="Roboto"/>
                <a:ea typeface="Roboto"/>
                <a:cs typeface="Roboto"/>
              </a:rPr>
              <a:t>통신업</a:t>
            </a:r>
            <a:r>
              <a:rPr lang="en-US" altLang="ko-KR" sz="3000" dirty="0">
                <a:solidFill>
                  <a:schemeClr val="dk2"/>
                </a:solidFill>
                <a:latin typeface="Roboto"/>
                <a:ea typeface="Roboto"/>
                <a:cs typeface="Roboto"/>
              </a:rPr>
              <a:t>, </a:t>
            </a:r>
            <a:r>
              <a:rPr lang="ko-KR" altLang="en-US" sz="3000" dirty="0">
                <a:solidFill>
                  <a:schemeClr val="dk2"/>
                </a:solidFill>
                <a:latin typeface="Roboto"/>
                <a:ea typeface="Roboto"/>
                <a:cs typeface="Roboto"/>
              </a:rPr>
              <a:t>전기 수도 업과 같은 제주에 좀더 필요한 산업분야를 고민해 보는 것도 하나의 방법이라 생각됩니다</a:t>
            </a:r>
            <a:r>
              <a:rPr lang="en-US" altLang="ko-KR" sz="3000" dirty="0">
                <a:solidFill>
                  <a:schemeClr val="dk2"/>
                </a:solidFill>
                <a:latin typeface="Roboto"/>
                <a:ea typeface="Roboto"/>
                <a:cs typeface="Roboto"/>
              </a:rPr>
              <a:t>. </a:t>
            </a:r>
            <a:r>
              <a:rPr lang="ko-KR" altLang="en-US" sz="3000" dirty="0">
                <a:solidFill>
                  <a:schemeClr val="dk2"/>
                </a:solidFill>
                <a:latin typeface="Roboto"/>
                <a:ea typeface="Roboto"/>
                <a:cs typeface="Roboto"/>
              </a:rPr>
              <a:t> 이를 통해 장기적으로 이끌어 나갈 수 있는 산업을 결정하여 창업 성공률을 높일 수 있기를 권고 드립니다</a:t>
            </a:r>
            <a:r>
              <a:rPr lang="en-US" altLang="ko-KR" sz="3000" dirty="0">
                <a:solidFill>
                  <a:schemeClr val="dk2"/>
                </a:solidFill>
                <a:latin typeface="Roboto"/>
                <a:ea typeface="Roboto"/>
                <a:cs typeface="Roboto"/>
              </a:rPr>
              <a:t>.</a:t>
            </a:r>
            <a:endParaRPr lang="ko-KR" altLang="en-US" sz="3000" dirty="0">
              <a:solidFill>
                <a:schemeClr val="dk2"/>
              </a:solidFill>
              <a:latin typeface="Roboto"/>
              <a:ea typeface="Roboto"/>
              <a:cs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19"/>
          <p:cNvSpPr txBox="1"/>
          <p:nvPr/>
        </p:nvSpPr>
        <p:spPr>
          <a:xfrm>
            <a:off x="22545675" y="12492038"/>
            <a:ext cx="89535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23</a:t>
            </a:fld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3" name="Google Shape;523;p19"/>
          <p:cNvSpPr txBox="1"/>
          <p:nvPr/>
        </p:nvSpPr>
        <p:spPr>
          <a:xfrm>
            <a:off x="2398712" y="2368550"/>
            <a:ext cx="11933107" cy="1584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lvl="0"/>
            <a:r>
              <a:rPr lang="ko-KR" altLang="en-US" sz="84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분석 결과 </a:t>
            </a:r>
            <a:r>
              <a:rPr lang="en-US" altLang="ko-KR" sz="84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n-US" sz="84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제안</a:t>
            </a:r>
            <a:r>
              <a:rPr lang="en-US" sz="84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84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사항</a:t>
            </a:r>
            <a:r>
              <a:rPr lang="en-US" sz="84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) </a:t>
            </a:r>
            <a:endParaRPr sz="8400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4" name="Google Shape;524;p19"/>
          <p:cNvSpPr txBox="1"/>
          <p:nvPr/>
        </p:nvSpPr>
        <p:spPr>
          <a:xfrm>
            <a:off x="2400300" y="1570480"/>
            <a:ext cx="9262965" cy="630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제주도 창업 </a:t>
            </a:r>
            <a:r>
              <a:rPr lang="en-US" altLang="ko-KR" sz="3600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ko-KR" altLang="en-US" sz="3600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제주특별자치도에게</a:t>
            </a:r>
            <a:endParaRPr sz="3600" dirty="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39503B2-8573-4F90-84C3-96793C3B93E9}"/>
              </a:ext>
            </a:extLst>
          </p:cNvPr>
          <p:cNvGrpSpPr/>
          <p:nvPr/>
        </p:nvGrpSpPr>
        <p:grpSpPr>
          <a:xfrm>
            <a:off x="2419452" y="4758811"/>
            <a:ext cx="7003096" cy="799929"/>
            <a:chOff x="2479675" y="4410075"/>
            <a:chExt cx="7227031" cy="799929"/>
          </a:xfrm>
        </p:grpSpPr>
        <p:grpSp>
          <p:nvGrpSpPr>
            <p:cNvPr id="528" name="Google Shape;528;p19"/>
            <p:cNvGrpSpPr/>
            <p:nvPr/>
          </p:nvGrpSpPr>
          <p:grpSpPr>
            <a:xfrm>
              <a:off x="2479675" y="4410075"/>
              <a:ext cx="838897" cy="792163"/>
              <a:chOff x="2038551" y="4475029"/>
              <a:chExt cx="838971" cy="792232"/>
            </a:xfrm>
          </p:grpSpPr>
          <p:sp>
            <p:nvSpPr>
              <p:cNvPr id="529" name="Google Shape;529;p19"/>
              <p:cNvSpPr/>
              <p:nvPr/>
            </p:nvSpPr>
            <p:spPr>
              <a:xfrm>
                <a:off x="2038551" y="4475029"/>
                <a:ext cx="838971" cy="79223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38100" tIns="38100" rIns="38100" bIns="381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600" u="sng" dirty="0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530" name="Google Shape;530;p19"/>
              <p:cNvSpPr/>
              <p:nvPr/>
            </p:nvSpPr>
            <p:spPr>
              <a:xfrm>
                <a:off x="2330403" y="4682667"/>
                <a:ext cx="251365" cy="329938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18755" y="7066"/>
                    </a:moveTo>
                    <a:lnTo>
                      <a:pt x="17491" y="7066"/>
                    </a:lnTo>
                    <a:lnTo>
                      <a:pt x="17491" y="5099"/>
                    </a:lnTo>
                    <a:cubicBezTo>
                      <a:pt x="17491" y="2168"/>
                      <a:pt x="14646" y="0"/>
                      <a:pt x="10800" y="0"/>
                    </a:cubicBezTo>
                    <a:cubicBezTo>
                      <a:pt x="6954" y="0"/>
                      <a:pt x="4109" y="2168"/>
                      <a:pt x="4109" y="5099"/>
                    </a:cubicBezTo>
                    <a:lnTo>
                      <a:pt x="4109" y="7066"/>
                    </a:lnTo>
                    <a:lnTo>
                      <a:pt x="2845" y="7066"/>
                    </a:lnTo>
                    <a:cubicBezTo>
                      <a:pt x="1264" y="7066"/>
                      <a:pt x="0" y="8070"/>
                      <a:pt x="0" y="9234"/>
                    </a:cubicBezTo>
                    <a:lnTo>
                      <a:pt x="0" y="19432"/>
                    </a:lnTo>
                    <a:cubicBezTo>
                      <a:pt x="0" y="20596"/>
                      <a:pt x="1264" y="21600"/>
                      <a:pt x="2845" y="21600"/>
                    </a:cubicBezTo>
                    <a:lnTo>
                      <a:pt x="18755" y="21600"/>
                    </a:lnTo>
                    <a:cubicBezTo>
                      <a:pt x="20336" y="21600"/>
                      <a:pt x="21600" y="20596"/>
                      <a:pt x="21600" y="19432"/>
                    </a:cubicBezTo>
                    <a:lnTo>
                      <a:pt x="21600" y="9234"/>
                    </a:lnTo>
                    <a:cubicBezTo>
                      <a:pt x="21600" y="8070"/>
                      <a:pt x="20336" y="7066"/>
                      <a:pt x="18755" y="7066"/>
                    </a:cubicBezTo>
                    <a:close/>
                    <a:moveTo>
                      <a:pt x="10800" y="16300"/>
                    </a:moveTo>
                    <a:cubicBezTo>
                      <a:pt x="9272" y="16300"/>
                      <a:pt x="8219" y="15497"/>
                      <a:pt x="8219" y="14333"/>
                    </a:cubicBezTo>
                    <a:cubicBezTo>
                      <a:pt x="8219" y="13169"/>
                      <a:pt x="9272" y="12165"/>
                      <a:pt x="10800" y="12165"/>
                    </a:cubicBezTo>
                    <a:cubicBezTo>
                      <a:pt x="12328" y="12165"/>
                      <a:pt x="13645" y="13169"/>
                      <a:pt x="13645" y="14333"/>
                    </a:cubicBezTo>
                    <a:cubicBezTo>
                      <a:pt x="13645" y="15497"/>
                      <a:pt x="12328" y="16300"/>
                      <a:pt x="10800" y="16300"/>
                    </a:cubicBezTo>
                    <a:close/>
                    <a:moveTo>
                      <a:pt x="14909" y="7066"/>
                    </a:moveTo>
                    <a:lnTo>
                      <a:pt x="6691" y="7066"/>
                    </a:lnTo>
                    <a:lnTo>
                      <a:pt x="6691" y="5099"/>
                    </a:lnTo>
                    <a:cubicBezTo>
                      <a:pt x="6691" y="3332"/>
                      <a:pt x="8482" y="1967"/>
                      <a:pt x="10800" y="1967"/>
                    </a:cubicBezTo>
                    <a:cubicBezTo>
                      <a:pt x="13118" y="1967"/>
                      <a:pt x="14909" y="3332"/>
                      <a:pt x="14909" y="5099"/>
                    </a:cubicBezTo>
                    <a:lnTo>
                      <a:pt x="14909" y="70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4275" tIns="64275" rIns="64275" bIns="6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00" u="sng" dirty="0">
                  <a:solidFill>
                    <a:srgbClr val="74808C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</p:grpSp>
        <p:sp>
          <p:nvSpPr>
            <p:cNvPr id="536" name="Google Shape;536;p19"/>
            <p:cNvSpPr txBox="1"/>
            <p:nvPr/>
          </p:nvSpPr>
          <p:spPr>
            <a:xfrm>
              <a:off x="3387058" y="4417787"/>
              <a:ext cx="6319648" cy="7922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8100" tIns="38100" rIns="38100" bIns="381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4000" dirty="0">
                  <a:solidFill>
                    <a:schemeClr val="accent2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 VENTURE FOR JEJU</a:t>
              </a:r>
              <a:endParaRPr sz="4000" dirty="0">
                <a:solidFill>
                  <a:schemeClr val="accent2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676217B1-A5BC-4467-9C4C-1D1A2632F35B}"/>
              </a:ext>
            </a:extLst>
          </p:cNvPr>
          <p:cNvGrpSpPr/>
          <p:nvPr/>
        </p:nvGrpSpPr>
        <p:grpSpPr>
          <a:xfrm>
            <a:off x="2419452" y="6834469"/>
            <a:ext cx="6862880" cy="3313375"/>
            <a:chOff x="15748000" y="4386544"/>
            <a:chExt cx="6862880" cy="3313375"/>
          </a:xfrm>
        </p:grpSpPr>
        <p:grpSp>
          <p:nvGrpSpPr>
            <p:cNvPr id="28" name="Google Shape;519;p19">
              <a:extLst>
                <a:ext uri="{FF2B5EF4-FFF2-40B4-BE49-F238E27FC236}">
                  <a16:creationId xmlns:a16="http://schemas.microsoft.com/office/drawing/2014/main" id="{06A85E4C-02B7-4C1E-B167-599B4D7AE444}"/>
                </a:ext>
              </a:extLst>
            </p:cNvPr>
            <p:cNvGrpSpPr/>
            <p:nvPr/>
          </p:nvGrpSpPr>
          <p:grpSpPr>
            <a:xfrm>
              <a:off x="16563975" y="4386544"/>
              <a:ext cx="6046905" cy="3313375"/>
              <a:chOff x="6716344" y="4721272"/>
              <a:chExt cx="6047634" cy="3313720"/>
            </a:xfrm>
          </p:grpSpPr>
          <p:sp>
            <p:nvSpPr>
              <p:cNvPr id="32" name="Google Shape;520;p19">
                <a:extLst>
                  <a:ext uri="{FF2B5EF4-FFF2-40B4-BE49-F238E27FC236}">
                    <a16:creationId xmlns:a16="http://schemas.microsoft.com/office/drawing/2014/main" id="{DDBD1F7C-8194-451B-99B6-BC2903C44AA2}"/>
                  </a:ext>
                </a:extLst>
              </p:cNvPr>
              <p:cNvSpPr/>
              <p:nvPr/>
            </p:nvSpPr>
            <p:spPr>
              <a:xfrm>
                <a:off x="6716344" y="5726468"/>
                <a:ext cx="5074262" cy="23085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>
                  <a:lnSpc>
                    <a:spcPct val="180000"/>
                  </a:lnSpc>
                  <a:buClr>
                    <a:schemeClr val="accent1"/>
                  </a:buClr>
                  <a:buSzPts val="2400"/>
                </a:pPr>
                <a:endParaRPr lang="ko-KR" altLang="en-US" sz="8000" u="sng" dirty="0"/>
              </a:p>
            </p:txBody>
          </p:sp>
          <p:sp>
            <p:nvSpPr>
              <p:cNvPr id="33" name="Google Shape;521;p19">
                <a:extLst>
                  <a:ext uri="{FF2B5EF4-FFF2-40B4-BE49-F238E27FC236}">
                    <a16:creationId xmlns:a16="http://schemas.microsoft.com/office/drawing/2014/main" id="{E0D139AE-D15E-4AF5-8824-CF485D9F8EB2}"/>
                  </a:ext>
                </a:extLst>
              </p:cNvPr>
              <p:cNvSpPr txBox="1"/>
              <p:nvPr/>
            </p:nvSpPr>
            <p:spPr>
              <a:xfrm>
                <a:off x="6974725" y="4721272"/>
                <a:ext cx="5789253" cy="792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8100" tIns="38100" rIns="38100" bIns="38100" anchor="t" anchorCtr="0">
                <a:noAutofit/>
              </a:bodyPr>
              <a:lstStyle/>
              <a:p>
                <a:pPr lvl="0"/>
                <a:r>
                  <a:rPr lang="en-US" altLang="ko-KR" sz="4000" u="sng" dirty="0">
                    <a:solidFill>
                      <a:schemeClr val="accent2"/>
                    </a:solidFill>
                    <a:latin typeface="Roboto Medium"/>
                    <a:ea typeface="Roboto Medium"/>
                    <a:cs typeface="Roboto Medium"/>
                    <a:sym typeface="Roboto Medium"/>
                  </a:rPr>
                  <a:t>SAFETY CUSHION</a:t>
                </a:r>
              </a:p>
            </p:txBody>
          </p:sp>
        </p:grpSp>
        <p:grpSp>
          <p:nvGrpSpPr>
            <p:cNvPr id="29" name="Google Shape;531;p19">
              <a:extLst>
                <a:ext uri="{FF2B5EF4-FFF2-40B4-BE49-F238E27FC236}">
                  <a16:creationId xmlns:a16="http://schemas.microsoft.com/office/drawing/2014/main" id="{A6F84D37-9436-422A-87FA-1051D22A1461}"/>
                </a:ext>
              </a:extLst>
            </p:cNvPr>
            <p:cNvGrpSpPr/>
            <p:nvPr/>
          </p:nvGrpSpPr>
          <p:grpSpPr>
            <a:xfrm>
              <a:off x="15748000" y="4410075"/>
              <a:ext cx="792163" cy="792163"/>
              <a:chOff x="16465930" y="4475029"/>
              <a:chExt cx="792233" cy="792232"/>
            </a:xfrm>
          </p:grpSpPr>
          <p:sp>
            <p:nvSpPr>
              <p:cNvPr id="30" name="Google Shape;532;p19">
                <a:extLst>
                  <a:ext uri="{FF2B5EF4-FFF2-40B4-BE49-F238E27FC236}">
                    <a16:creationId xmlns:a16="http://schemas.microsoft.com/office/drawing/2014/main" id="{3921EB7B-FDA5-483F-AC33-DCFEA231F02A}"/>
                  </a:ext>
                </a:extLst>
              </p:cNvPr>
              <p:cNvSpPr/>
              <p:nvPr/>
            </p:nvSpPr>
            <p:spPr>
              <a:xfrm>
                <a:off x="16465930" y="4475029"/>
                <a:ext cx="792233" cy="79223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38100" tIns="38100" rIns="38100" bIns="381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000" u="sng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31" name="Google Shape;533;p19">
                <a:extLst>
                  <a:ext uri="{FF2B5EF4-FFF2-40B4-BE49-F238E27FC236}">
                    <a16:creationId xmlns:a16="http://schemas.microsoft.com/office/drawing/2014/main" id="{8ACD40C2-8372-44A8-9520-1974FB4177B3}"/>
                  </a:ext>
                </a:extLst>
              </p:cNvPr>
              <p:cNvSpPr/>
              <p:nvPr/>
            </p:nvSpPr>
            <p:spPr>
              <a:xfrm>
                <a:off x="16748117" y="4682670"/>
                <a:ext cx="251365" cy="329938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18755" y="7066"/>
                    </a:moveTo>
                    <a:lnTo>
                      <a:pt x="17491" y="7066"/>
                    </a:lnTo>
                    <a:lnTo>
                      <a:pt x="17491" y="5099"/>
                    </a:lnTo>
                    <a:cubicBezTo>
                      <a:pt x="17491" y="2168"/>
                      <a:pt x="14646" y="0"/>
                      <a:pt x="10800" y="0"/>
                    </a:cubicBezTo>
                    <a:cubicBezTo>
                      <a:pt x="6954" y="0"/>
                      <a:pt x="4109" y="2168"/>
                      <a:pt x="4109" y="5099"/>
                    </a:cubicBezTo>
                    <a:lnTo>
                      <a:pt x="4109" y="7066"/>
                    </a:lnTo>
                    <a:lnTo>
                      <a:pt x="2845" y="7066"/>
                    </a:lnTo>
                    <a:cubicBezTo>
                      <a:pt x="1264" y="7066"/>
                      <a:pt x="0" y="8070"/>
                      <a:pt x="0" y="9234"/>
                    </a:cubicBezTo>
                    <a:lnTo>
                      <a:pt x="0" y="19432"/>
                    </a:lnTo>
                    <a:cubicBezTo>
                      <a:pt x="0" y="20596"/>
                      <a:pt x="1264" y="21600"/>
                      <a:pt x="2845" y="21600"/>
                    </a:cubicBezTo>
                    <a:lnTo>
                      <a:pt x="18755" y="21600"/>
                    </a:lnTo>
                    <a:cubicBezTo>
                      <a:pt x="20336" y="21600"/>
                      <a:pt x="21600" y="20596"/>
                      <a:pt x="21600" y="19432"/>
                    </a:cubicBezTo>
                    <a:lnTo>
                      <a:pt x="21600" y="9234"/>
                    </a:lnTo>
                    <a:cubicBezTo>
                      <a:pt x="21600" y="8070"/>
                      <a:pt x="20336" y="7066"/>
                      <a:pt x="18755" y="7066"/>
                    </a:cubicBezTo>
                    <a:close/>
                    <a:moveTo>
                      <a:pt x="10800" y="16300"/>
                    </a:moveTo>
                    <a:cubicBezTo>
                      <a:pt x="9272" y="16300"/>
                      <a:pt x="8219" y="15497"/>
                      <a:pt x="8219" y="14333"/>
                    </a:cubicBezTo>
                    <a:cubicBezTo>
                      <a:pt x="8219" y="13169"/>
                      <a:pt x="9272" y="12165"/>
                      <a:pt x="10800" y="12165"/>
                    </a:cubicBezTo>
                    <a:cubicBezTo>
                      <a:pt x="12328" y="12165"/>
                      <a:pt x="13645" y="13169"/>
                      <a:pt x="13645" y="14333"/>
                    </a:cubicBezTo>
                    <a:cubicBezTo>
                      <a:pt x="13645" y="15497"/>
                      <a:pt x="12328" y="16300"/>
                      <a:pt x="10800" y="16300"/>
                    </a:cubicBezTo>
                    <a:close/>
                    <a:moveTo>
                      <a:pt x="14909" y="7066"/>
                    </a:moveTo>
                    <a:lnTo>
                      <a:pt x="6691" y="7066"/>
                    </a:lnTo>
                    <a:lnTo>
                      <a:pt x="6691" y="5099"/>
                    </a:lnTo>
                    <a:cubicBezTo>
                      <a:pt x="6691" y="3332"/>
                      <a:pt x="8482" y="1967"/>
                      <a:pt x="10800" y="1967"/>
                    </a:cubicBezTo>
                    <a:cubicBezTo>
                      <a:pt x="13118" y="1967"/>
                      <a:pt x="14909" y="3332"/>
                      <a:pt x="14909" y="5099"/>
                    </a:cubicBezTo>
                    <a:lnTo>
                      <a:pt x="14909" y="70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4275" tIns="64275" rIns="64275" bIns="6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 u="sng">
                  <a:solidFill>
                    <a:srgbClr val="74808C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</p:grp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31090D26-10E1-4CE8-8707-AD652DA26A6F}"/>
              </a:ext>
            </a:extLst>
          </p:cNvPr>
          <p:cNvGrpSpPr/>
          <p:nvPr/>
        </p:nvGrpSpPr>
        <p:grpSpPr>
          <a:xfrm>
            <a:off x="2438524" y="8949369"/>
            <a:ext cx="7718383" cy="1738651"/>
            <a:chOff x="9113838" y="4410075"/>
            <a:chExt cx="7718383" cy="1738651"/>
          </a:xfrm>
        </p:grpSpPr>
        <p:grpSp>
          <p:nvGrpSpPr>
            <p:cNvPr id="35" name="Google Shape;516;p19">
              <a:extLst>
                <a:ext uri="{FF2B5EF4-FFF2-40B4-BE49-F238E27FC236}">
                  <a16:creationId xmlns:a16="http://schemas.microsoft.com/office/drawing/2014/main" id="{AE558AE5-CECC-42EF-8794-B939544A5158}"/>
                </a:ext>
              </a:extLst>
            </p:cNvPr>
            <p:cNvGrpSpPr/>
            <p:nvPr/>
          </p:nvGrpSpPr>
          <p:grpSpPr>
            <a:xfrm>
              <a:off x="9917113" y="4436024"/>
              <a:ext cx="6915108" cy="1712702"/>
              <a:chOff x="6716344" y="4770757"/>
              <a:chExt cx="6915942" cy="1712880"/>
            </a:xfrm>
          </p:grpSpPr>
          <p:sp>
            <p:nvSpPr>
              <p:cNvPr id="39" name="Google Shape;517;p19">
                <a:extLst>
                  <a:ext uri="{FF2B5EF4-FFF2-40B4-BE49-F238E27FC236}">
                    <a16:creationId xmlns:a16="http://schemas.microsoft.com/office/drawing/2014/main" id="{6E6A7A50-666E-4A47-A145-146C52A7FB5A}"/>
                  </a:ext>
                </a:extLst>
              </p:cNvPr>
              <p:cNvSpPr/>
              <p:nvPr/>
            </p:nvSpPr>
            <p:spPr>
              <a:xfrm>
                <a:off x="6716344" y="5726468"/>
                <a:ext cx="5074262" cy="7571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R="0" lvl="0" algn="l" rtl="0">
                  <a:lnSpc>
                    <a:spcPct val="18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2400"/>
                </a:pPr>
                <a:endParaRPr sz="24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0" name="Google Shape;518;p19">
                <a:extLst>
                  <a:ext uri="{FF2B5EF4-FFF2-40B4-BE49-F238E27FC236}">
                    <a16:creationId xmlns:a16="http://schemas.microsoft.com/office/drawing/2014/main" id="{C463B2DC-A0FE-45AC-A75B-FAA9F07F6193}"/>
                  </a:ext>
                </a:extLst>
              </p:cNvPr>
              <p:cNvSpPr txBox="1"/>
              <p:nvPr/>
            </p:nvSpPr>
            <p:spPr>
              <a:xfrm>
                <a:off x="6968352" y="4770757"/>
                <a:ext cx="6663934" cy="792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8100" tIns="38100" rIns="38100" bIns="381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4000" dirty="0" err="1">
                    <a:solidFill>
                      <a:schemeClr val="accent2"/>
                    </a:solidFill>
                    <a:latin typeface="Roboto Medium"/>
                    <a:ea typeface="Roboto Medium"/>
                    <a:cs typeface="Roboto Medium"/>
                    <a:sym typeface="Roboto Medium"/>
                  </a:rPr>
                  <a:t>Youtube</a:t>
                </a:r>
                <a:r>
                  <a:rPr lang="en-US" sz="4000" dirty="0">
                    <a:solidFill>
                      <a:schemeClr val="accent2"/>
                    </a:solidFill>
                    <a:latin typeface="Roboto Medium"/>
                    <a:ea typeface="Roboto Medium"/>
                    <a:cs typeface="Roboto Medium"/>
                    <a:sym typeface="Roboto Medium"/>
                  </a:rPr>
                  <a:t> </a:t>
                </a:r>
                <a:r>
                  <a:rPr lang="en-US" sz="4000" dirty="0" err="1">
                    <a:solidFill>
                      <a:schemeClr val="accent2"/>
                    </a:solidFill>
                    <a:latin typeface="Roboto Medium"/>
                    <a:ea typeface="Roboto Medium"/>
                    <a:cs typeface="Roboto Medium"/>
                    <a:sym typeface="Roboto Medium"/>
                  </a:rPr>
                  <a:t>청년</a:t>
                </a:r>
                <a:r>
                  <a:rPr lang="en-US" sz="4000" dirty="0">
                    <a:solidFill>
                      <a:schemeClr val="accent2"/>
                    </a:solidFill>
                    <a:latin typeface="Roboto Medium"/>
                    <a:ea typeface="Roboto Medium"/>
                    <a:cs typeface="Roboto Medium"/>
                    <a:sym typeface="Roboto Medium"/>
                  </a:rPr>
                  <a:t> </a:t>
                </a:r>
                <a:r>
                  <a:rPr lang="en-US" sz="4000" dirty="0" err="1">
                    <a:solidFill>
                      <a:schemeClr val="accent2"/>
                    </a:solidFill>
                    <a:latin typeface="Roboto Medium"/>
                    <a:ea typeface="Roboto Medium"/>
                    <a:cs typeface="Roboto Medium"/>
                    <a:sym typeface="Roboto Medium"/>
                  </a:rPr>
                  <a:t>창업</a:t>
                </a:r>
                <a:r>
                  <a:rPr lang="en-US" sz="4000" dirty="0">
                    <a:solidFill>
                      <a:schemeClr val="accent2"/>
                    </a:solidFill>
                    <a:latin typeface="Roboto Medium"/>
                    <a:ea typeface="Roboto Medium"/>
                    <a:cs typeface="Roboto Medium"/>
                    <a:sym typeface="Roboto Medium"/>
                  </a:rPr>
                  <a:t> </a:t>
                </a:r>
                <a:r>
                  <a:rPr lang="en-US" sz="4000" dirty="0" err="1">
                    <a:solidFill>
                      <a:schemeClr val="accent2"/>
                    </a:solidFill>
                    <a:latin typeface="Roboto Medium"/>
                    <a:ea typeface="Roboto Medium"/>
                    <a:cs typeface="Roboto Medium"/>
                    <a:sym typeface="Roboto Medium"/>
                  </a:rPr>
                  <a:t>지원</a:t>
                </a:r>
                <a:r>
                  <a:rPr lang="en-US" sz="4000" dirty="0">
                    <a:solidFill>
                      <a:schemeClr val="accent2"/>
                    </a:solidFill>
                    <a:latin typeface="Roboto Medium"/>
                    <a:ea typeface="Roboto Medium"/>
                    <a:cs typeface="Roboto Medium"/>
                    <a:sym typeface="Roboto Medium"/>
                  </a:rPr>
                  <a:t> </a:t>
                </a:r>
                <a:r>
                  <a:rPr lang="en-US" sz="4000" dirty="0" err="1">
                    <a:solidFill>
                      <a:schemeClr val="accent2"/>
                    </a:solidFill>
                    <a:latin typeface="Roboto Medium"/>
                    <a:ea typeface="Roboto Medium"/>
                    <a:cs typeface="Roboto Medium"/>
                    <a:sym typeface="Roboto Medium"/>
                  </a:rPr>
                  <a:t>홍보</a:t>
                </a:r>
                <a:endParaRPr sz="4000" dirty="0">
                  <a:solidFill>
                    <a:schemeClr val="accent2"/>
                  </a:solidFill>
                  <a:latin typeface="Roboto Medium"/>
                  <a:ea typeface="Roboto Medium"/>
                  <a:cs typeface="Roboto Medium"/>
                  <a:sym typeface="Roboto Medium"/>
                </a:endParaRPr>
              </a:p>
            </p:txBody>
          </p:sp>
        </p:grpSp>
        <p:grpSp>
          <p:nvGrpSpPr>
            <p:cNvPr id="36" name="Google Shape;525;p19">
              <a:extLst>
                <a:ext uri="{FF2B5EF4-FFF2-40B4-BE49-F238E27FC236}">
                  <a16:creationId xmlns:a16="http://schemas.microsoft.com/office/drawing/2014/main" id="{059743F8-41E9-4D09-865E-E049E43DF95F}"/>
                </a:ext>
              </a:extLst>
            </p:cNvPr>
            <p:cNvGrpSpPr/>
            <p:nvPr/>
          </p:nvGrpSpPr>
          <p:grpSpPr>
            <a:xfrm>
              <a:off x="9113838" y="4410075"/>
              <a:ext cx="792162" cy="792163"/>
              <a:chOff x="9252241" y="4475029"/>
              <a:chExt cx="792231" cy="792231"/>
            </a:xfrm>
          </p:grpSpPr>
          <p:sp>
            <p:nvSpPr>
              <p:cNvPr id="37" name="Google Shape;526;p19">
                <a:extLst>
                  <a:ext uri="{FF2B5EF4-FFF2-40B4-BE49-F238E27FC236}">
                    <a16:creationId xmlns:a16="http://schemas.microsoft.com/office/drawing/2014/main" id="{B6EA5AA2-DFB7-4399-B4FE-720C34335E2B}"/>
                  </a:ext>
                </a:extLst>
              </p:cNvPr>
              <p:cNvSpPr/>
              <p:nvPr/>
            </p:nvSpPr>
            <p:spPr>
              <a:xfrm>
                <a:off x="9252241" y="4475029"/>
                <a:ext cx="792231" cy="792231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38100" tIns="38100" rIns="38100" bIns="381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000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38" name="Google Shape;527;p19">
                <a:extLst>
                  <a:ext uri="{FF2B5EF4-FFF2-40B4-BE49-F238E27FC236}">
                    <a16:creationId xmlns:a16="http://schemas.microsoft.com/office/drawing/2014/main" id="{AACC233F-288E-426C-8D1B-6918CE57A306}"/>
                  </a:ext>
                </a:extLst>
              </p:cNvPr>
              <p:cNvSpPr/>
              <p:nvPr/>
            </p:nvSpPr>
            <p:spPr>
              <a:xfrm>
                <a:off x="9476715" y="4684564"/>
                <a:ext cx="353773" cy="324894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0" y="21600"/>
                    </a:moveTo>
                    <a:lnTo>
                      <a:pt x="3950" y="21600"/>
                    </a:lnTo>
                    <a:lnTo>
                      <a:pt x="3950" y="8656"/>
                    </a:lnTo>
                    <a:lnTo>
                      <a:pt x="0" y="8656"/>
                    </a:lnTo>
                    <a:lnTo>
                      <a:pt x="0" y="21600"/>
                    </a:lnTo>
                    <a:close/>
                    <a:moveTo>
                      <a:pt x="21600" y="9649"/>
                    </a:moveTo>
                    <a:cubicBezTo>
                      <a:pt x="21600" y="8418"/>
                      <a:pt x="20658" y="7624"/>
                      <a:pt x="19534" y="7624"/>
                    </a:cubicBezTo>
                    <a:lnTo>
                      <a:pt x="13337" y="7624"/>
                    </a:lnTo>
                    <a:lnTo>
                      <a:pt x="14460" y="2462"/>
                    </a:lnTo>
                    <a:lnTo>
                      <a:pt x="14460" y="2263"/>
                    </a:lnTo>
                    <a:cubicBezTo>
                      <a:pt x="14460" y="1826"/>
                      <a:pt x="14279" y="1429"/>
                      <a:pt x="14098" y="1032"/>
                    </a:cubicBezTo>
                    <a:lnTo>
                      <a:pt x="12974" y="0"/>
                    </a:lnTo>
                    <a:lnTo>
                      <a:pt x="6379" y="6988"/>
                    </a:lnTo>
                    <a:cubicBezTo>
                      <a:pt x="6016" y="7385"/>
                      <a:pt x="5835" y="8021"/>
                      <a:pt x="5835" y="8656"/>
                    </a:cubicBezTo>
                    <a:lnTo>
                      <a:pt x="5835" y="19337"/>
                    </a:lnTo>
                    <a:cubicBezTo>
                      <a:pt x="5835" y="20568"/>
                      <a:pt x="6777" y="21600"/>
                      <a:pt x="7901" y="21600"/>
                    </a:cubicBezTo>
                    <a:lnTo>
                      <a:pt x="16707" y="21600"/>
                    </a:lnTo>
                    <a:cubicBezTo>
                      <a:pt x="17468" y="21600"/>
                      <a:pt x="18230" y="21004"/>
                      <a:pt x="18411" y="20171"/>
                    </a:cubicBezTo>
                    <a:lnTo>
                      <a:pt x="21419" y="12547"/>
                    </a:lnTo>
                    <a:cubicBezTo>
                      <a:pt x="21419" y="12349"/>
                      <a:pt x="21419" y="12150"/>
                      <a:pt x="21419" y="11713"/>
                    </a:cubicBezTo>
                    <a:lnTo>
                      <a:pt x="21419" y="9649"/>
                    </a:lnTo>
                    <a:lnTo>
                      <a:pt x="21600" y="964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4275" tIns="64275" rIns="64275" bIns="6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>
                  <a:solidFill>
                    <a:srgbClr val="74808C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</p:grp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5042" y="4150781"/>
            <a:ext cx="10612182" cy="7970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1043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>
            <a:extLst>
              <a:ext uri="{FF2B5EF4-FFF2-40B4-BE49-F238E27FC236}">
                <a16:creationId xmlns:a16="http://schemas.microsoft.com/office/drawing/2014/main" id="{4C01A9F7-D7C9-4E41-A3CA-B93729068A6D}"/>
              </a:ext>
            </a:extLst>
          </p:cNvPr>
          <p:cNvGrpSpPr/>
          <p:nvPr/>
        </p:nvGrpSpPr>
        <p:grpSpPr>
          <a:xfrm>
            <a:off x="1131827" y="1157195"/>
            <a:ext cx="7003098" cy="799929"/>
            <a:chOff x="2479675" y="4410075"/>
            <a:chExt cx="7227032" cy="799929"/>
          </a:xfrm>
        </p:grpSpPr>
        <p:grpSp>
          <p:nvGrpSpPr>
            <p:cNvPr id="24" name="Google Shape;528;p19">
              <a:extLst>
                <a:ext uri="{FF2B5EF4-FFF2-40B4-BE49-F238E27FC236}">
                  <a16:creationId xmlns:a16="http://schemas.microsoft.com/office/drawing/2014/main" id="{E3B34DEB-1772-451E-8D2A-536EA8BF45C2}"/>
                </a:ext>
              </a:extLst>
            </p:cNvPr>
            <p:cNvGrpSpPr/>
            <p:nvPr/>
          </p:nvGrpSpPr>
          <p:grpSpPr>
            <a:xfrm>
              <a:off x="2479675" y="4410075"/>
              <a:ext cx="838897" cy="792163"/>
              <a:chOff x="2038551" y="4475029"/>
              <a:chExt cx="838971" cy="792232"/>
            </a:xfrm>
          </p:grpSpPr>
          <p:sp>
            <p:nvSpPr>
              <p:cNvPr id="26" name="Google Shape;529;p19">
                <a:extLst>
                  <a:ext uri="{FF2B5EF4-FFF2-40B4-BE49-F238E27FC236}">
                    <a16:creationId xmlns:a16="http://schemas.microsoft.com/office/drawing/2014/main" id="{C58A54F9-D14F-44E8-9D5C-9B7A51ABBC11}"/>
                  </a:ext>
                </a:extLst>
              </p:cNvPr>
              <p:cNvSpPr/>
              <p:nvPr/>
            </p:nvSpPr>
            <p:spPr>
              <a:xfrm>
                <a:off x="2038551" y="4475029"/>
                <a:ext cx="838971" cy="79223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38100" tIns="38100" rIns="38100" bIns="381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600" u="sng" dirty="0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27" name="Google Shape;530;p19">
                <a:extLst>
                  <a:ext uri="{FF2B5EF4-FFF2-40B4-BE49-F238E27FC236}">
                    <a16:creationId xmlns:a16="http://schemas.microsoft.com/office/drawing/2014/main" id="{DBD6C90C-E994-45CD-B72A-EDB91262654E}"/>
                  </a:ext>
                </a:extLst>
              </p:cNvPr>
              <p:cNvSpPr/>
              <p:nvPr/>
            </p:nvSpPr>
            <p:spPr>
              <a:xfrm>
                <a:off x="2330403" y="4682667"/>
                <a:ext cx="251365" cy="329938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18755" y="7066"/>
                    </a:moveTo>
                    <a:lnTo>
                      <a:pt x="17491" y="7066"/>
                    </a:lnTo>
                    <a:lnTo>
                      <a:pt x="17491" y="5099"/>
                    </a:lnTo>
                    <a:cubicBezTo>
                      <a:pt x="17491" y="2168"/>
                      <a:pt x="14646" y="0"/>
                      <a:pt x="10800" y="0"/>
                    </a:cubicBezTo>
                    <a:cubicBezTo>
                      <a:pt x="6954" y="0"/>
                      <a:pt x="4109" y="2168"/>
                      <a:pt x="4109" y="5099"/>
                    </a:cubicBezTo>
                    <a:lnTo>
                      <a:pt x="4109" y="7066"/>
                    </a:lnTo>
                    <a:lnTo>
                      <a:pt x="2845" y="7066"/>
                    </a:lnTo>
                    <a:cubicBezTo>
                      <a:pt x="1264" y="7066"/>
                      <a:pt x="0" y="8070"/>
                      <a:pt x="0" y="9234"/>
                    </a:cubicBezTo>
                    <a:lnTo>
                      <a:pt x="0" y="19432"/>
                    </a:lnTo>
                    <a:cubicBezTo>
                      <a:pt x="0" y="20596"/>
                      <a:pt x="1264" y="21600"/>
                      <a:pt x="2845" y="21600"/>
                    </a:cubicBezTo>
                    <a:lnTo>
                      <a:pt x="18755" y="21600"/>
                    </a:lnTo>
                    <a:cubicBezTo>
                      <a:pt x="20336" y="21600"/>
                      <a:pt x="21600" y="20596"/>
                      <a:pt x="21600" y="19432"/>
                    </a:cubicBezTo>
                    <a:lnTo>
                      <a:pt x="21600" y="9234"/>
                    </a:lnTo>
                    <a:cubicBezTo>
                      <a:pt x="21600" y="8070"/>
                      <a:pt x="20336" y="7066"/>
                      <a:pt x="18755" y="7066"/>
                    </a:cubicBezTo>
                    <a:close/>
                    <a:moveTo>
                      <a:pt x="10800" y="16300"/>
                    </a:moveTo>
                    <a:cubicBezTo>
                      <a:pt x="9272" y="16300"/>
                      <a:pt x="8219" y="15497"/>
                      <a:pt x="8219" y="14333"/>
                    </a:cubicBezTo>
                    <a:cubicBezTo>
                      <a:pt x="8219" y="13169"/>
                      <a:pt x="9272" y="12165"/>
                      <a:pt x="10800" y="12165"/>
                    </a:cubicBezTo>
                    <a:cubicBezTo>
                      <a:pt x="12328" y="12165"/>
                      <a:pt x="13645" y="13169"/>
                      <a:pt x="13645" y="14333"/>
                    </a:cubicBezTo>
                    <a:cubicBezTo>
                      <a:pt x="13645" y="15497"/>
                      <a:pt x="12328" y="16300"/>
                      <a:pt x="10800" y="16300"/>
                    </a:cubicBezTo>
                    <a:close/>
                    <a:moveTo>
                      <a:pt x="14909" y="7066"/>
                    </a:moveTo>
                    <a:lnTo>
                      <a:pt x="6691" y="7066"/>
                    </a:lnTo>
                    <a:lnTo>
                      <a:pt x="6691" y="5099"/>
                    </a:lnTo>
                    <a:cubicBezTo>
                      <a:pt x="6691" y="3332"/>
                      <a:pt x="8482" y="1967"/>
                      <a:pt x="10800" y="1967"/>
                    </a:cubicBezTo>
                    <a:cubicBezTo>
                      <a:pt x="13118" y="1967"/>
                      <a:pt x="14909" y="3332"/>
                      <a:pt x="14909" y="5099"/>
                    </a:cubicBezTo>
                    <a:lnTo>
                      <a:pt x="14909" y="70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4275" tIns="64275" rIns="64275" bIns="6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00" u="sng" dirty="0">
                  <a:solidFill>
                    <a:srgbClr val="74808C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</p:grpSp>
        <p:sp>
          <p:nvSpPr>
            <p:cNvPr id="25" name="Google Shape;536;p19">
              <a:extLst>
                <a:ext uri="{FF2B5EF4-FFF2-40B4-BE49-F238E27FC236}">
                  <a16:creationId xmlns:a16="http://schemas.microsoft.com/office/drawing/2014/main" id="{6B71BDB3-F266-4955-869A-AA52F26BEA47}"/>
                </a:ext>
              </a:extLst>
            </p:cNvPr>
            <p:cNvSpPr txBox="1"/>
            <p:nvPr/>
          </p:nvSpPr>
          <p:spPr>
            <a:xfrm>
              <a:off x="3387059" y="4417787"/>
              <a:ext cx="6319648" cy="7922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8100" tIns="38100" rIns="38100" bIns="38100" anchor="t" anchorCtr="0">
              <a:noAutofit/>
            </a:bodyPr>
            <a:lstStyle/>
            <a:p>
              <a:r>
                <a:rPr lang="en-US" altLang="ko-KR" sz="4000" dirty="0">
                  <a:solidFill>
                    <a:schemeClr val="accent2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VENTURE FOR JEJU</a:t>
              </a: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0" u="sng" dirty="0">
                <a:solidFill>
                  <a:schemeClr val="accent2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</p:grpSp>
      <p:sp>
        <p:nvSpPr>
          <p:cNvPr id="28" name="Google Shape;524;p19">
            <a:extLst>
              <a:ext uri="{FF2B5EF4-FFF2-40B4-BE49-F238E27FC236}">
                <a16:creationId xmlns:a16="http://schemas.microsoft.com/office/drawing/2014/main" id="{265CFFE1-457D-468B-AD5C-3D8E92D6DE14}"/>
              </a:ext>
            </a:extLst>
          </p:cNvPr>
          <p:cNvSpPr txBox="1"/>
          <p:nvPr/>
        </p:nvSpPr>
        <p:spPr>
          <a:xfrm>
            <a:off x="2313993" y="772243"/>
            <a:ext cx="4513528" cy="569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200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실패하지 않을 기회 </a:t>
            </a:r>
            <a:endParaRPr sz="3200" dirty="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495FE1-73EF-4030-AFAC-6332FB0308CA}"/>
              </a:ext>
            </a:extLst>
          </p:cNvPr>
          <p:cNvSpPr txBox="1"/>
          <p:nvPr/>
        </p:nvSpPr>
        <p:spPr>
          <a:xfrm>
            <a:off x="10950889" y="2618530"/>
            <a:ext cx="13016750" cy="9633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4400" b="1" dirty="0">
                <a:solidFill>
                  <a:schemeClr val="accent4"/>
                </a:solidFill>
              </a:rPr>
              <a:t>VENTURE FOR AMERICA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ko-KR" sz="4000" dirty="0"/>
          </a:p>
          <a:p>
            <a:pPr>
              <a:lnSpc>
                <a:spcPct val="150000"/>
              </a:lnSpc>
            </a:pPr>
            <a:r>
              <a:rPr lang="en-US" altLang="ko-KR" sz="4000" dirty="0">
                <a:sym typeface="Wingdings" panose="05000000000000000000" pitchFamily="2" charset="2"/>
              </a:rPr>
              <a:t>	</a:t>
            </a:r>
            <a:r>
              <a:rPr lang="en-US" altLang="ko-KR" sz="4000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ko-KR" altLang="en-US" sz="4000" dirty="0">
                <a:solidFill>
                  <a:schemeClr val="dk2"/>
                </a:solidFill>
                <a:latin typeface="Roboto"/>
                <a:ea typeface="Roboto"/>
                <a:cs typeface="Roboto"/>
              </a:rPr>
              <a:t>창업을 희망하는 졸업생들을 대상으로 아직 </a:t>
            </a:r>
            <a:r>
              <a:rPr lang="en-US" altLang="ko-KR" sz="4000" dirty="0">
                <a:solidFill>
                  <a:schemeClr val="dk2"/>
                </a:solidFill>
                <a:latin typeface="Roboto"/>
                <a:ea typeface="Roboto"/>
                <a:cs typeface="Roboto"/>
              </a:rPr>
              <a:t>	</a:t>
            </a:r>
            <a:r>
              <a:rPr lang="ko-KR" altLang="en-US" sz="4000" dirty="0">
                <a:solidFill>
                  <a:schemeClr val="dk2"/>
                </a:solidFill>
                <a:latin typeface="Roboto"/>
                <a:ea typeface="Roboto"/>
                <a:cs typeface="Roboto"/>
              </a:rPr>
              <a:t>인프라가 갖춰지지 않은 창업 초기 기업에 근무하고 </a:t>
            </a:r>
            <a:r>
              <a:rPr lang="en-US" altLang="ko-KR" sz="4000" dirty="0">
                <a:solidFill>
                  <a:schemeClr val="dk2"/>
                </a:solidFill>
                <a:latin typeface="Roboto"/>
                <a:ea typeface="Roboto"/>
                <a:cs typeface="Roboto"/>
              </a:rPr>
              <a:t>	</a:t>
            </a:r>
            <a:r>
              <a:rPr lang="ko-KR" altLang="en-US" sz="4000" dirty="0">
                <a:solidFill>
                  <a:schemeClr val="dk2"/>
                </a:solidFill>
                <a:latin typeface="Roboto"/>
                <a:ea typeface="Roboto"/>
                <a:cs typeface="Roboto"/>
              </a:rPr>
              <a:t>이후 창업 시 자금을 지원하여 창업 촉진 및 지역 </a:t>
            </a:r>
            <a:r>
              <a:rPr lang="en-US" altLang="ko-KR" sz="4000" dirty="0">
                <a:solidFill>
                  <a:schemeClr val="dk2"/>
                </a:solidFill>
                <a:latin typeface="Roboto"/>
                <a:ea typeface="Roboto"/>
                <a:cs typeface="Roboto"/>
              </a:rPr>
              <a:t>	</a:t>
            </a:r>
            <a:r>
              <a:rPr lang="ko-KR" altLang="en-US" sz="4000" dirty="0">
                <a:solidFill>
                  <a:schemeClr val="dk2"/>
                </a:solidFill>
                <a:latin typeface="Roboto"/>
                <a:ea typeface="Roboto"/>
                <a:cs typeface="Roboto"/>
              </a:rPr>
              <a:t>일자리를 창출한다</a:t>
            </a:r>
            <a:r>
              <a:rPr lang="en-US" altLang="ko-KR" sz="4000" dirty="0">
                <a:solidFill>
                  <a:schemeClr val="dk2"/>
                </a:solidFill>
                <a:latin typeface="Roboto"/>
                <a:ea typeface="Roboto"/>
                <a:cs typeface="Roboto"/>
              </a:rPr>
              <a:t>. </a:t>
            </a:r>
          </a:p>
          <a:p>
            <a:r>
              <a:rPr lang="en-US" altLang="ko-KR" sz="4000" dirty="0">
                <a:solidFill>
                  <a:schemeClr val="dk2"/>
                </a:solidFill>
                <a:latin typeface="Roboto"/>
                <a:ea typeface="Roboto"/>
              </a:rPr>
              <a:t>	</a:t>
            </a:r>
            <a:r>
              <a:rPr lang="en-US" altLang="ko-KR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 </a:t>
            </a:r>
            <a:r>
              <a:rPr lang="ko-KR" alt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예비 창업자의 경험 습득</a:t>
            </a:r>
            <a:r>
              <a:rPr lang="en-US" altLang="ko-KR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ko-KR" alt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창업 초기 회사의 인력 확보</a:t>
            </a:r>
            <a:r>
              <a:rPr lang="en-US" altLang="ko-KR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en-US" altLang="ko-KR" sz="4000" dirty="0"/>
          </a:p>
          <a:p>
            <a:pPr>
              <a:lnSpc>
                <a:spcPct val="150000"/>
              </a:lnSpc>
            </a:pPr>
            <a:r>
              <a:rPr lang="en-US" altLang="ko-KR" sz="4000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       </a:t>
            </a:r>
            <a:r>
              <a:rPr lang="en-US" altLang="ko-KR" sz="4000" dirty="0">
                <a:solidFill>
                  <a:schemeClr val="dk2"/>
                </a:solidFill>
                <a:latin typeface="Roboto"/>
                <a:ea typeface="Roboto"/>
                <a:cs typeface="Roboto"/>
              </a:rPr>
              <a:t>2012</a:t>
            </a:r>
            <a:r>
              <a:rPr lang="ko-KR" altLang="en-US" sz="4000" dirty="0">
                <a:solidFill>
                  <a:schemeClr val="dk2"/>
                </a:solidFill>
                <a:latin typeface="Roboto"/>
                <a:ea typeface="Roboto"/>
                <a:cs typeface="Roboto"/>
              </a:rPr>
              <a:t>년 처음 실행 후</a:t>
            </a:r>
            <a:r>
              <a:rPr lang="en-US" altLang="ko-KR" sz="4000" dirty="0">
                <a:solidFill>
                  <a:schemeClr val="dk2"/>
                </a:solidFill>
                <a:latin typeface="Roboto"/>
                <a:ea typeface="Roboto"/>
                <a:cs typeface="Roboto"/>
              </a:rPr>
              <a:t>,</a:t>
            </a:r>
            <a:r>
              <a:rPr lang="ko-KR" altLang="en-US" sz="4000" dirty="0">
                <a:solidFill>
                  <a:schemeClr val="dk2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altLang="ko-KR" sz="4000" dirty="0">
                <a:solidFill>
                  <a:schemeClr val="dk2"/>
                </a:solidFill>
                <a:latin typeface="Roboto"/>
                <a:ea typeface="Roboto"/>
                <a:cs typeface="Roboto"/>
              </a:rPr>
              <a:t> 70</a:t>
            </a:r>
            <a:r>
              <a:rPr lang="ko-KR" altLang="en-US" sz="4000" dirty="0">
                <a:solidFill>
                  <a:schemeClr val="dk2"/>
                </a:solidFill>
                <a:latin typeface="Roboto"/>
                <a:ea typeface="Roboto"/>
                <a:cs typeface="Roboto"/>
              </a:rPr>
              <a:t>개의 창업</a:t>
            </a:r>
            <a:r>
              <a:rPr lang="en-US" altLang="ko-KR" sz="4000" dirty="0">
                <a:solidFill>
                  <a:schemeClr val="dk2"/>
                </a:solidFill>
                <a:latin typeface="Roboto"/>
                <a:ea typeface="Roboto"/>
                <a:cs typeface="Roboto"/>
              </a:rPr>
              <a:t> </a:t>
            </a:r>
            <a:r>
              <a:rPr lang="ko-KR" altLang="en-US" sz="4000" dirty="0">
                <a:solidFill>
                  <a:schemeClr val="dk2"/>
                </a:solidFill>
                <a:latin typeface="Roboto"/>
                <a:ea typeface="Roboto"/>
                <a:cs typeface="Roboto"/>
              </a:rPr>
              <a:t>초기 기업을 </a:t>
            </a:r>
            <a:r>
              <a:rPr lang="en-US" altLang="ko-KR" sz="4000" dirty="0">
                <a:solidFill>
                  <a:schemeClr val="dk2"/>
                </a:solidFill>
                <a:latin typeface="Roboto"/>
                <a:ea typeface="Roboto"/>
                <a:cs typeface="Roboto"/>
              </a:rPr>
              <a:t>	</a:t>
            </a:r>
            <a:r>
              <a:rPr lang="ko-KR" altLang="en-US" sz="4000" dirty="0">
                <a:solidFill>
                  <a:schemeClr val="dk2"/>
                </a:solidFill>
                <a:latin typeface="Roboto"/>
                <a:ea typeface="Roboto"/>
                <a:cs typeface="Roboto"/>
              </a:rPr>
              <a:t>시작으로</a:t>
            </a:r>
            <a:r>
              <a:rPr lang="en-US" altLang="ko-KR" sz="4000" dirty="0">
                <a:solidFill>
                  <a:schemeClr val="dk2"/>
                </a:solidFill>
                <a:latin typeface="Roboto"/>
                <a:ea typeface="Roboto"/>
                <a:cs typeface="Roboto"/>
              </a:rPr>
              <a:t> </a:t>
            </a:r>
            <a:r>
              <a:rPr lang="ko-KR" altLang="en-US" sz="4000" dirty="0">
                <a:solidFill>
                  <a:schemeClr val="dk2"/>
                </a:solidFill>
                <a:latin typeface="Roboto"/>
                <a:ea typeface="Roboto"/>
                <a:cs typeface="Roboto"/>
              </a:rPr>
              <a:t>현재는 </a:t>
            </a:r>
            <a:r>
              <a:rPr lang="en-US" altLang="ko-KR" sz="4000" dirty="0">
                <a:solidFill>
                  <a:schemeClr val="dk2"/>
                </a:solidFill>
                <a:latin typeface="Roboto"/>
                <a:ea typeface="Roboto"/>
                <a:cs typeface="Roboto"/>
              </a:rPr>
              <a:t>250</a:t>
            </a:r>
            <a:r>
              <a:rPr lang="ko-KR" altLang="en-US" sz="4000" dirty="0">
                <a:solidFill>
                  <a:schemeClr val="dk2"/>
                </a:solidFill>
                <a:latin typeface="Roboto"/>
                <a:ea typeface="Roboto"/>
                <a:cs typeface="Roboto"/>
              </a:rPr>
              <a:t>개 이상의 기업들이  사업에 </a:t>
            </a:r>
            <a:r>
              <a:rPr lang="en-US" altLang="ko-KR" sz="4000" dirty="0">
                <a:solidFill>
                  <a:schemeClr val="dk2"/>
                </a:solidFill>
                <a:latin typeface="Roboto"/>
                <a:ea typeface="Roboto"/>
                <a:cs typeface="Roboto"/>
              </a:rPr>
              <a:t>	</a:t>
            </a:r>
            <a:r>
              <a:rPr lang="ko-KR" altLang="en-US" sz="4000" dirty="0">
                <a:solidFill>
                  <a:schemeClr val="dk2"/>
                </a:solidFill>
                <a:latin typeface="Roboto"/>
                <a:ea typeface="Roboto"/>
                <a:cs typeface="Roboto"/>
              </a:rPr>
              <a:t>참여하고 있다</a:t>
            </a:r>
            <a:r>
              <a:rPr lang="en-US" altLang="ko-KR" sz="4000" dirty="0">
                <a:solidFill>
                  <a:schemeClr val="dk2"/>
                </a:solidFill>
                <a:latin typeface="Roboto"/>
                <a:ea typeface="Roboto"/>
                <a:cs typeface="Roboto"/>
              </a:rPr>
              <a:t>. </a:t>
            </a:r>
            <a:endParaRPr lang="en-US" altLang="ko-KR" sz="4000" dirty="0"/>
          </a:p>
          <a:p>
            <a:endParaRPr lang="ko-KR" altLang="en-US" sz="3600" dirty="0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53CB4AB0-8687-4BAD-95BF-6D4C7A91A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81" y="2618530"/>
            <a:ext cx="10950888" cy="3810000"/>
          </a:xfrm>
          <a:prstGeom prst="rect">
            <a:avLst/>
          </a:prstGeom>
        </p:spPr>
      </p:pic>
      <p:pic>
        <p:nvPicPr>
          <p:cNvPr id="33" name="그림 32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4C7EEB8B-D6A2-42C2-A11E-4E945BBC8E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39116"/>
            <a:ext cx="10950889" cy="615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6498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A345D53E-DE1D-47B1-B118-279CF617418F}"/>
              </a:ext>
            </a:extLst>
          </p:cNvPr>
          <p:cNvGrpSpPr/>
          <p:nvPr/>
        </p:nvGrpSpPr>
        <p:grpSpPr>
          <a:xfrm>
            <a:off x="1131827" y="1157195"/>
            <a:ext cx="7305995" cy="933637"/>
            <a:chOff x="2479675" y="4410075"/>
            <a:chExt cx="7539615" cy="933637"/>
          </a:xfrm>
        </p:grpSpPr>
        <p:grpSp>
          <p:nvGrpSpPr>
            <p:cNvPr id="12" name="Google Shape;528;p19">
              <a:extLst>
                <a:ext uri="{FF2B5EF4-FFF2-40B4-BE49-F238E27FC236}">
                  <a16:creationId xmlns:a16="http://schemas.microsoft.com/office/drawing/2014/main" id="{85689470-5330-48E8-9A5B-6CF6EA29BA91}"/>
                </a:ext>
              </a:extLst>
            </p:cNvPr>
            <p:cNvGrpSpPr/>
            <p:nvPr/>
          </p:nvGrpSpPr>
          <p:grpSpPr>
            <a:xfrm>
              <a:off x="2479675" y="4410075"/>
              <a:ext cx="838897" cy="792163"/>
              <a:chOff x="2038551" y="4475029"/>
              <a:chExt cx="838971" cy="792232"/>
            </a:xfrm>
          </p:grpSpPr>
          <p:sp>
            <p:nvSpPr>
              <p:cNvPr id="14" name="Google Shape;529;p19">
                <a:extLst>
                  <a:ext uri="{FF2B5EF4-FFF2-40B4-BE49-F238E27FC236}">
                    <a16:creationId xmlns:a16="http://schemas.microsoft.com/office/drawing/2014/main" id="{A11EDDC0-6290-48CC-886F-9A05A0713056}"/>
                  </a:ext>
                </a:extLst>
              </p:cNvPr>
              <p:cNvSpPr/>
              <p:nvPr/>
            </p:nvSpPr>
            <p:spPr>
              <a:xfrm>
                <a:off x="2038551" y="4475029"/>
                <a:ext cx="838971" cy="79223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38100" tIns="38100" rIns="38100" bIns="381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600" u="sng" dirty="0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15" name="Google Shape;530;p19">
                <a:extLst>
                  <a:ext uri="{FF2B5EF4-FFF2-40B4-BE49-F238E27FC236}">
                    <a16:creationId xmlns:a16="http://schemas.microsoft.com/office/drawing/2014/main" id="{8189C127-9746-411E-B7B4-3E3DC55EBDD5}"/>
                  </a:ext>
                </a:extLst>
              </p:cNvPr>
              <p:cNvSpPr/>
              <p:nvPr/>
            </p:nvSpPr>
            <p:spPr>
              <a:xfrm>
                <a:off x="2330403" y="4682667"/>
                <a:ext cx="251365" cy="329938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18755" y="7066"/>
                    </a:moveTo>
                    <a:lnTo>
                      <a:pt x="17491" y="7066"/>
                    </a:lnTo>
                    <a:lnTo>
                      <a:pt x="17491" y="5099"/>
                    </a:lnTo>
                    <a:cubicBezTo>
                      <a:pt x="17491" y="2168"/>
                      <a:pt x="14646" y="0"/>
                      <a:pt x="10800" y="0"/>
                    </a:cubicBezTo>
                    <a:cubicBezTo>
                      <a:pt x="6954" y="0"/>
                      <a:pt x="4109" y="2168"/>
                      <a:pt x="4109" y="5099"/>
                    </a:cubicBezTo>
                    <a:lnTo>
                      <a:pt x="4109" y="7066"/>
                    </a:lnTo>
                    <a:lnTo>
                      <a:pt x="2845" y="7066"/>
                    </a:lnTo>
                    <a:cubicBezTo>
                      <a:pt x="1264" y="7066"/>
                      <a:pt x="0" y="8070"/>
                      <a:pt x="0" y="9234"/>
                    </a:cubicBezTo>
                    <a:lnTo>
                      <a:pt x="0" y="19432"/>
                    </a:lnTo>
                    <a:cubicBezTo>
                      <a:pt x="0" y="20596"/>
                      <a:pt x="1264" y="21600"/>
                      <a:pt x="2845" y="21600"/>
                    </a:cubicBezTo>
                    <a:lnTo>
                      <a:pt x="18755" y="21600"/>
                    </a:lnTo>
                    <a:cubicBezTo>
                      <a:pt x="20336" y="21600"/>
                      <a:pt x="21600" y="20596"/>
                      <a:pt x="21600" y="19432"/>
                    </a:cubicBezTo>
                    <a:lnTo>
                      <a:pt x="21600" y="9234"/>
                    </a:lnTo>
                    <a:cubicBezTo>
                      <a:pt x="21600" y="8070"/>
                      <a:pt x="20336" y="7066"/>
                      <a:pt x="18755" y="7066"/>
                    </a:cubicBezTo>
                    <a:close/>
                    <a:moveTo>
                      <a:pt x="10800" y="16300"/>
                    </a:moveTo>
                    <a:cubicBezTo>
                      <a:pt x="9272" y="16300"/>
                      <a:pt x="8219" y="15497"/>
                      <a:pt x="8219" y="14333"/>
                    </a:cubicBezTo>
                    <a:cubicBezTo>
                      <a:pt x="8219" y="13169"/>
                      <a:pt x="9272" y="12165"/>
                      <a:pt x="10800" y="12165"/>
                    </a:cubicBezTo>
                    <a:cubicBezTo>
                      <a:pt x="12328" y="12165"/>
                      <a:pt x="13645" y="13169"/>
                      <a:pt x="13645" y="14333"/>
                    </a:cubicBezTo>
                    <a:cubicBezTo>
                      <a:pt x="13645" y="15497"/>
                      <a:pt x="12328" y="16300"/>
                      <a:pt x="10800" y="16300"/>
                    </a:cubicBezTo>
                    <a:close/>
                    <a:moveTo>
                      <a:pt x="14909" y="7066"/>
                    </a:moveTo>
                    <a:lnTo>
                      <a:pt x="6691" y="7066"/>
                    </a:lnTo>
                    <a:lnTo>
                      <a:pt x="6691" y="5099"/>
                    </a:lnTo>
                    <a:cubicBezTo>
                      <a:pt x="6691" y="3332"/>
                      <a:pt x="8482" y="1967"/>
                      <a:pt x="10800" y="1967"/>
                    </a:cubicBezTo>
                    <a:cubicBezTo>
                      <a:pt x="13118" y="1967"/>
                      <a:pt x="14909" y="3332"/>
                      <a:pt x="14909" y="5099"/>
                    </a:cubicBezTo>
                    <a:lnTo>
                      <a:pt x="14909" y="70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4275" tIns="64275" rIns="64275" bIns="6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00" u="sng" dirty="0">
                  <a:solidFill>
                    <a:srgbClr val="74808C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</p:grpSp>
        <p:sp>
          <p:nvSpPr>
            <p:cNvPr id="13" name="Google Shape;536;p19">
              <a:extLst>
                <a:ext uri="{FF2B5EF4-FFF2-40B4-BE49-F238E27FC236}">
                  <a16:creationId xmlns:a16="http://schemas.microsoft.com/office/drawing/2014/main" id="{9FD5B888-6957-4B41-9EC5-C8E26064A571}"/>
                </a:ext>
              </a:extLst>
            </p:cNvPr>
            <p:cNvSpPr txBox="1"/>
            <p:nvPr/>
          </p:nvSpPr>
          <p:spPr>
            <a:xfrm>
              <a:off x="3699642" y="4551495"/>
              <a:ext cx="6319648" cy="7922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8100" tIns="38100" rIns="38100" bIns="38100" anchor="t" anchorCtr="0">
              <a:noAutofit/>
            </a:bodyPr>
            <a:lstStyle/>
            <a:p>
              <a:r>
                <a:rPr lang="en-US" altLang="ko-KR" sz="4000" dirty="0">
                  <a:solidFill>
                    <a:schemeClr val="accent2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VENTURE FOR JEJU</a:t>
              </a: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0" u="sng" dirty="0">
                <a:solidFill>
                  <a:schemeClr val="accent2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</p:grpSp>
      <p:pic>
        <p:nvPicPr>
          <p:cNvPr id="16" name="그림 15">
            <a:extLst>
              <a:ext uri="{FF2B5EF4-FFF2-40B4-BE49-F238E27FC236}">
                <a16:creationId xmlns:a16="http://schemas.microsoft.com/office/drawing/2014/main" id="{74F6FC8E-68FC-47F3-B559-D2932F9A4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15953"/>
            <a:ext cx="10604183" cy="70827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0A09490-4477-44EF-8F31-07CB00DDEE4C}"/>
              </a:ext>
            </a:extLst>
          </p:cNvPr>
          <p:cNvSpPr txBox="1"/>
          <p:nvPr/>
        </p:nvSpPr>
        <p:spPr>
          <a:xfrm>
            <a:off x="10155438" y="963833"/>
            <a:ext cx="13468740" cy="11541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4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4500" b="1" dirty="0">
                <a:solidFill>
                  <a:schemeClr val="accent4"/>
                </a:solidFill>
                <a:latin typeface="Roboto"/>
                <a:ea typeface="Roboto"/>
                <a:cs typeface="Roboto"/>
              </a:rPr>
              <a:t>제주도내의 청년과 창업 초기 기업 연결 </a:t>
            </a:r>
            <a:endParaRPr lang="en-US" altLang="ko-KR" sz="4500" b="1" dirty="0">
              <a:solidFill>
                <a:schemeClr val="accent4"/>
              </a:solidFill>
              <a:latin typeface="Roboto"/>
              <a:ea typeface="Roboto"/>
              <a:cs typeface="Roboto"/>
            </a:endParaRPr>
          </a:p>
          <a:p>
            <a:r>
              <a:rPr lang="en-US" altLang="ko-KR" sz="4000" dirty="0">
                <a:sym typeface="Wingdings" panose="05000000000000000000" pitchFamily="2" charset="2"/>
              </a:rPr>
              <a:t>	</a:t>
            </a:r>
            <a:r>
              <a:rPr lang="en-US" altLang="ko-KR" sz="4000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4000" dirty="0">
                <a:solidFill>
                  <a:schemeClr val="dk2"/>
                </a:solidFill>
                <a:latin typeface="Roboto"/>
                <a:ea typeface="Roboto"/>
                <a:cs typeface="Roboto"/>
              </a:rPr>
              <a:t>창업 초기 기업을 중심으로 일자리를 지원한다</a:t>
            </a:r>
            <a:r>
              <a:rPr lang="en-US" altLang="ko-KR" sz="4000" dirty="0">
                <a:solidFill>
                  <a:schemeClr val="dk2"/>
                </a:solidFill>
                <a:latin typeface="Roboto"/>
                <a:ea typeface="Roboto"/>
                <a:cs typeface="Roboto"/>
              </a:rPr>
              <a:t>. </a:t>
            </a:r>
          </a:p>
          <a:p>
            <a:r>
              <a:rPr lang="en-US" altLang="ko-KR" sz="4000" dirty="0">
                <a:solidFill>
                  <a:schemeClr val="dk2"/>
                </a:solidFill>
                <a:latin typeface="Roboto"/>
                <a:ea typeface="Roboto"/>
                <a:cs typeface="Roboto"/>
              </a:rPr>
              <a:t>	</a:t>
            </a:r>
            <a:r>
              <a:rPr lang="ko-KR" altLang="en-US" sz="4000" dirty="0">
                <a:solidFill>
                  <a:schemeClr val="dk2"/>
                </a:solidFill>
                <a:latin typeface="Roboto"/>
                <a:ea typeface="Roboto"/>
                <a:cs typeface="Roboto"/>
              </a:rPr>
              <a:t>이를 통해 생생한 창업관련 경험 습득 및 창업기업의  </a:t>
            </a:r>
            <a:r>
              <a:rPr lang="en-US" altLang="ko-KR" sz="4000" dirty="0">
                <a:solidFill>
                  <a:schemeClr val="dk2"/>
                </a:solidFill>
                <a:latin typeface="Roboto"/>
                <a:ea typeface="Roboto"/>
                <a:cs typeface="Roboto"/>
              </a:rPr>
              <a:t>	</a:t>
            </a:r>
            <a:r>
              <a:rPr lang="ko-KR" altLang="en-US" sz="4000" dirty="0">
                <a:solidFill>
                  <a:schemeClr val="dk2"/>
                </a:solidFill>
                <a:latin typeface="Roboto"/>
                <a:ea typeface="Roboto"/>
                <a:cs typeface="Roboto"/>
              </a:rPr>
              <a:t>인력부족 문제를 지원한다</a:t>
            </a:r>
            <a:r>
              <a:rPr lang="en-US" altLang="ko-KR" sz="4000" dirty="0">
                <a:solidFill>
                  <a:schemeClr val="dk2"/>
                </a:solidFill>
                <a:latin typeface="Roboto"/>
                <a:ea typeface="Roboto"/>
                <a:cs typeface="Roboto"/>
              </a:rPr>
              <a:t>.</a:t>
            </a:r>
          </a:p>
          <a:p>
            <a:endParaRPr lang="en-US" altLang="ko-KR" sz="4400" b="1" dirty="0">
              <a:solidFill>
                <a:schemeClr val="accent4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4500" b="1" dirty="0">
                <a:solidFill>
                  <a:schemeClr val="accent4"/>
                </a:solidFill>
                <a:latin typeface="Roboto"/>
                <a:ea typeface="Roboto"/>
                <a:cs typeface="Roboto"/>
              </a:rPr>
              <a:t>주기적 교육 및 멘토링 지원</a:t>
            </a:r>
            <a:endParaRPr lang="en-US" altLang="ko-KR" sz="4500" b="1" dirty="0">
              <a:solidFill>
                <a:schemeClr val="accent4"/>
              </a:solidFill>
              <a:latin typeface="Roboto"/>
              <a:ea typeface="Roboto"/>
              <a:cs typeface="Roboto"/>
            </a:endParaRPr>
          </a:p>
          <a:p>
            <a:r>
              <a:rPr lang="en-US" altLang="ko-KR" sz="4000" dirty="0"/>
              <a:t>	</a:t>
            </a:r>
            <a:r>
              <a:rPr lang="en-US" altLang="ko-KR" sz="4000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altLang="ko-KR" sz="4000" dirty="0">
                <a:sym typeface="Wingdings" panose="05000000000000000000" pitchFamily="2" charset="2"/>
              </a:rPr>
              <a:t> </a:t>
            </a:r>
            <a:r>
              <a:rPr lang="ko-KR" altLang="en-US" sz="4000" dirty="0">
                <a:solidFill>
                  <a:schemeClr val="dk2"/>
                </a:solidFill>
                <a:latin typeface="Roboto"/>
                <a:ea typeface="Roboto"/>
                <a:cs typeface="Roboto"/>
              </a:rPr>
              <a:t>단순한 근무에 그치지 않고 창업에 필요한 경영</a:t>
            </a:r>
            <a:r>
              <a:rPr lang="en-US" altLang="ko-KR" sz="4000" dirty="0">
                <a:solidFill>
                  <a:schemeClr val="dk2"/>
                </a:solidFill>
                <a:latin typeface="Roboto"/>
                <a:ea typeface="Roboto"/>
                <a:cs typeface="Roboto"/>
              </a:rPr>
              <a:t>, 	</a:t>
            </a:r>
            <a:r>
              <a:rPr lang="ko-KR" altLang="en-US" sz="4000" dirty="0">
                <a:solidFill>
                  <a:schemeClr val="dk2"/>
                </a:solidFill>
                <a:latin typeface="Roboto"/>
                <a:ea typeface="Roboto"/>
                <a:cs typeface="Roboto"/>
              </a:rPr>
              <a:t>마케팅</a:t>
            </a:r>
            <a:r>
              <a:rPr lang="en-US" altLang="ko-KR" sz="4000" dirty="0">
                <a:solidFill>
                  <a:schemeClr val="dk2"/>
                </a:solidFill>
                <a:latin typeface="Roboto"/>
                <a:ea typeface="Roboto"/>
                <a:cs typeface="Roboto"/>
              </a:rPr>
              <a:t>, </a:t>
            </a:r>
            <a:r>
              <a:rPr lang="ko-KR" altLang="en-US" sz="4000" dirty="0">
                <a:solidFill>
                  <a:schemeClr val="dk2"/>
                </a:solidFill>
                <a:latin typeface="Roboto"/>
                <a:ea typeface="Roboto"/>
                <a:cs typeface="Roboto"/>
              </a:rPr>
              <a:t>기술역량 등을 확보할 수 있도록</a:t>
            </a:r>
            <a:r>
              <a:rPr lang="en-US" altLang="ko-KR" sz="4000" dirty="0">
                <a:solidFill>
                  <a:schemeClr val="dk2"/>
                </a:solidFill>
                <a:latin typeface="Roboto"/>
                <a:ea typeface="Roboto"/>
                <a:cs typeface="Roboto"/>
              </a:rPr>
              <a:t>, </a:t>
            </a:r>
            <a:r>
              <a:rPr lang="ko-KR" altLang="en-US" sz="4000" dirty="0">
                <a:solidFill>
                  <a:schemeClr val="dk2"/>
                </a:solidFill>
                <a:latin typeface="Roboto"/>
                <a:ea typeface="Roboto"/>
                <a:cs typeface="Roboto"/>
              </a:rPr>
              <a:t>근무기간 중 </a:t>
            </a:r>
            <a:r>
              <a:rPr lang="en-US" altLang="ko-KR" sz="4000" dirty="0">
                <a:solidFill>
                  <a:schemeClr val="dk2"/>
                </a:solidFill>
                <a:latin typeface="Roboto"/>
                <a:ea typeface="Roboto"/>
                <a:cs typeface="Roboto"/>
              </a:rPr>
              <a:t>	</a:t>
            </a:r>
            <a:r>
              <a:rPr lang="ko-KR" altLang="en-US" sz="4000" dirty="0">
                <a:solidFill>
                  <a:schemeClr val="dk2"/>
                </a:solidFill>
                <a:latin typeface="Roboto"/>
                <a:ea typeface="Roboto"/>
                <a:cs typeface="Roboto"/>
              </a:rPr>
              <a:t>주기적 교육 및 멘토링을 지원한다</a:t>
            </a:r>
            <a:r>
              <a:rPr lang="en-US" altLang="ko-KR" sz="4000" dirty="0"/>
              <a:t>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ko-KR" sz="4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4500" b="1" dirty="0">
                <a:solidFill>
                  <a:schemeClr val="accent4"/>
                </a:solidFill>
                <a:latin typeface="Roboto"/>
                <a:ea typeface="Roboto"/>
                <a:cs typeface="Roboto"/>
              </a:rPr>
              <a:t>창업 비용 지원</a:t>
            </a:r>
            <a:endParaRPr lang="en-US" altLang="ko-KR" sz="4500" b="1" dirty="0">
              <a:solidFill>
                <a:schemeClr val="accent4"/>
              </a:solidFill>
              <a:latin typeface="Roboto"/>
              <a:ea typeface="Roboto"/>
              <a:cs typeface="Roboto"/>
            </a:endParaRPr>
          </a:p>
          <a:p>
            <a:r>
              <a:rPr lang="en-US" altLang="ko-KR" sz="4000" dirty="0"/>
              <a:t>	</a:t>
            </a:r>
            <a:r>
              <a:rPr lang="en-US" altLang="ko-KR" sz="4000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4000" dirty="0">
                <a:solidFill>
                  <a:schemeClr val="dk2"/>
                </a:solidFill>
                <a:latin typeface="Roboto"/>
                <a:ea typeface="Roboto"/>
                <a:cs typeface="Roboto"/>
              </a:rPr>
              <a:t>근무자의 창업계획</a:t>
            </a:r>
            <a:r>
              <a:rPr lang="en-US" altLang="ko-KR" sz="4000" dirty="0">
                <a:solidFill>
                  <a:schemeClr val="dk2"/>
                </a:solidFill>
                <a:latin typeface="Roboto"/>
                <a:ea typeface="Roboto"/>
                <a:cs typeface="Roboto"/>
              </a:rPr>
              <a:t>, </a:t>
            </a:r>
            <a:r>
              <a:rPr lang="ko-KR" altLang="en-US" sz="4000" dirty="0">
                <a:solidFill>
                  <a:schemeClr val="dk2"/>
                </a:solidFill>
                <a:latin typeface="Roboto"/>
                <a:ea typeface="Roboto"/>
                <a:cs typeface="Roboto"/>
              </a:rPr>
              <a:t>근무실적 등에 대한 평가를 </a:t>
            </a:r>
            <a:r>
              <a:rPr lang="en-US" altLang="ko-KR" sz="4000" dirty="0">
                <a:solidFill>
                  <a:schemeClr val="dk2"/>
                </a:solidFill>
                <a:latin typeface="Roboto"/>
                <a:ea typeface="Roboto"/>
                <a:cs typeface="Roboto"/>
              </a:rPr>
              <a:t>	</a:t>
            </a:r>
            <a:r>
              <a:rPr lang="ko-KR" altLang="en-US" sz="4000" dirty="0">
                <a:solidFill>
                  <a:schemeClr val="dk2"/>
                </a:solidFill>
                <a:latin typeface="Roboto"/>
                <a:ea typeface="Roboto"/>
                <a:cs typeface="Roboto"/>
              </a:rPr>
              <a:t>바탕으로 창업비용</a:t>
            </a:r>
            <a:r>
              <a:rPr lang="en-US" altLang="ko-KR" sz="4000" dirty="0">
                <a:solidFill>
                  <a:schemeClr val="dk2"/>
                </a:solidFill>
                <a:latin typeface="Roboto"/>
                <a:ea typeface="Roboto"/>
                <a:cs typeface="Roboto"/>
              </a:rPr>
              <a:t>(</a:t>
            </a:r>
            <a:r>
              <a:rPr lang="ko-KR" altLang="en-US" sz="4000" dirty="0">
                <a:solidFill>
                  <a:schemeClr val="dk2"/>
                </a:solidFill>
                <a:latin typeface="Roboto"/>
                <a:ea typeface="Roboto"/>
                <a:cs typeface="Roboto"/>
              </a:rPr>
              <a:t>최대 </a:t>
            </a:r>
            <a:r>
              <a:rPr lang="en-US" altLang="ko-KR" sz="4000" dirty="0">
                <a:solidFill>
                  <a:schemeClr val="dk2"/>
                </a:solidFill>
                <a:latin typeface="Roboto"/>
                <a:ea typeface="Roboto"/>
                <a:cs typeface="Roboto"/>
              </a:rPr>
              <a:t>1</a:t>
            </a:r>
            <a:r>
              <a:rPr lang="ko-KR" altLang="en-US" sz="4000" dirty="0">
                <a:solidFill>
                  <a:schemeClr val="dk2"/>
                </a:solidFill>
                <a:latin typeface="Roboto"/>
                <a:ea typeface="Roboto"/>
                <a:cs typeface="Roboto"/>
              </a:rPr>
              <a:t>억</a:t>
            </a:r>
            <a:r>
              <a:rPr lang="en-US" altLang="ko-KR" sz="4000" dirty="0">
                <a:solidFill>
                  <a:schemeClr val="dk2"/>
                </a:solidFill>
                <a:latin typeface="Roboto"/>
                <a:ea typeface="Roboto"/>
                <a:cs typeface="Roboto"/>
              </a:rPr>
              <a:t>) </a:t>
            </a:r>
            <a:r>
              <a:rPr lang="ko-KR" altLang="en-US" sz="4000" dirty="0">
                <a:solidFill>
                  <a:schemeClr val="dk2"/>
                </a:solidFill>
                <a:latin typeface="Roboto"/>
                <a:ea typeface="Roboto"/>
                <a:cs typeface="Roboto"/>
              </a:rPr>
              <a:t>을 지원한다</a:t>
            </a:r>
            <a:r>
              <a:rPr lang="en-US" altLang="ko-KR" sz="4000" dirty="0">
                <a:solidFill>
                  <a:schemeClr val="dk2"/>
                </a:solidFill>
                <a:latin typeface="Roboto"/>
                <a:ea typeface="Roboto"/>
                <a:cs typeface="Roboto"/>
              </a:rPr>
              <a:t>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ko-KR" sz="4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4500" b="1" dirty="0">
                <a:solidFill>
                  <a:schemeClr val="accent4"/>
                </a:solidFill>
                <a:latin typeface="Roboto"/>
                <a:ea typeface="Roboto"/>
                <a:cs typeface="Roboto"/>
              </a:rPr>
              <a:t>네트워킹 지원</a:t>
            </a:r>
            <a:endParaRPr lang="en-US" altLang="ko-KR" sz="4500" b="1" dirty="0">
              <a:solidFill>
                <a:schemeClr val="accent4"/>
              </a:solidFill>
              <a:latin typeface="Roboto"/>
              <a:ea typeface="Roboto"/>
              <a:cs typeface="Roboto"/>
            </a:endParaRPr>
          </a:p>
          <a:p>
            <a:r>
              <a:rPr lang="en-US" altLang="ko-KR" sz="4000" dirty="0"/>
              <a:t>	</a:t>
            </a:r>
            <a:r>
              <a:rPr lang="en-US" altLang="ko-KR" sz="4000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4000" dirty="0">
                <a:solidFill>
                  <a:schemeClr val="dk2"/>
                </a:solidFill>
                <a:latin typeface="Roboto"/>
                <a:ea typeface="Roboto"/>
                <a:cs typeface="Roboto"/>
              </a:rPr>
              <a:t>창업보육센터 등과 연계한 입주지원</a:t>
            </a:r>
            <a:r>
              <a:rPr lang="en-US" altLang="ko-KR" sz="4000" dirty="0">
                <a:solidFill>
                  <a:schemeClr val="dk2"/>
                </a:solidFill>
                <a:latin typeface="Roboto"/>
                <a:ea typeface="Roboto"/>
                <a:cs typeface="Roboto"/>
              </a:rPr>
              <a:t>, </a:t>
            </a:r>
            <a:r>
              <a:rPr lang="ko-KR" altLang="en-US" sz="4000" dirty="0">
                <a:solidFill>
                  <a:schemeClr val="dk2"/>
                </a:solidFill>
                <a:latin typeface="Roboto"/>
                <a:ea typeface="Roboto"/>
                <a:cs typeface="Roboto"/>
              </a:rPr>
              <a:t>인적 네트워킹 </a:t>
            </a:r>
            <a:r>
              <a:rPr lang="en-US" altLang="ko-KR" sz="4000" dirty="0">
                <a:solidFill>
                  <a:schemeClr val="dk2"/>
                </a:solidFill>
                <a:latin typeface="Roboto"/>
                <a:ea typeface="Roboto"/>
                <a:cs typeface="Roboto"/>
              </a:rPr>
              <a:t>	</a:t>
            </a:r>
            <a:r>
              <a:rPr lang="ko-KR" altLang="en-US" sz="4000" dirty="0">
                <a:solidFill>
                  <a:schemeClr val="dk2"/>
                </a:solidFill>
                <a:latin typeface="Roboto"/>
                <a:ea typeface="Roboto"/>
                <a:cs typeface="Roboto"/>
              </a:rPr>
              <a:t>구축 및 지속적인 멘토링을 지원한다</a:t>
            </a:r>
            <a:r>
              <a:rPr lang="en-US" altLang="ko-KR" sz="4000" dirty="0">
                <a:solidFill>
                  <a:schemeClr val="dk2"/>
                </a:solidFill>
                <a:latin typeface="Roboto"/>
                <a:ea typeface="Roboto"/>
                <a:cs typeface="Roboto"/>
              </a:rPr>
              <a:t>.</a:t>
            </a:r>
            <a:endParaRPr lang="ko-KR" altLang="en-US" sz="4000" dirty="0"/>
          </a:p>
        </p:txBody>
      </p:sp>
      <p:sp>
        <p:nvSpPr>
          <p:cNvPr id="10" name="Google Shape;524;p19">
            <a:extLst>
              <a:ext uri="{FF2B5EF4-FFF2-40B4-BE49-F238E27FC236}">
                <a16:creationId xmlns:a16="http://schemas.microsoft.com/office/drawing/2014/main" id="{C451D579-1E7C-4193-AFE5-0242DBA9E974}"/>
              </a:ext>
            </a:extLst>
          </p:cNvPr>
          <p:cNvSpPr txBox="1"/>
          <p:nvPr/>
        </p:nvSpPr>
        <p:spPr>
          <a:xfrm>
            <a:off x="2313993" y="679140"/>
            <a:ext cx="4513528" cy="569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200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실패하지 않을 기회 </a:t>
            </a:r>
            <a:endParaRPr sz="3200" dirty="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7868527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D02D09D1-541E-4152-913B-18AA90EF7748}"/>
              </a:ext>
            </a:extLst>
          </p:cNvPr>
          <p:cNvGrpSpPr/>
          <p:nvPr/>
        </p:nvGrpSpPr>
        <p:grpSpPr>
          <a:xfrm>
            <a:off x="1131827" y="1157195"/>
            <a:ext cx="7003098" cy="799929"/>
            <a:chOff x="2479675" y="4410075"/>
            <a:chExt cx="7227032" cy="799929"/>
          </a:xfrm>
        </p:grpSpPr>
        <p:grpSp>
          <p:nvGrpSpPr>
            <p:cNvPr id="11" name="Google Shape;528;p19">
              <a:extLst>
                <a:ext uri="{FF2B5EF4-FFF2-40B4-BE49-F238E27FC236}">
                  <a16:creationId xmlns:a16="http://schemas.microsoft.com/office/drawing/2014/main" id="{F5D333A1-7DC0-467B-BC35-EB99120BCE1D}"/>
                </a:ext>
              </a:extLst>
            </p:cNvPr>
            <p:cNvGrpSpPr/>
            <p:nvPr/>
          </p:nvGrpSpPr>
          <p:grpSpPr>
            <a:xfrm>
              <a:off x="2479675" y="4410075"/>
              <a:ext cx="838897" cy="792163"/>
              <a:chOff x="2038551" y="4475029"/>
              <a:chExt cx="838971" cy="792232"/>
            </a:xfrm>
          </p:grpSpPr>
          <p:sp>
            <p:nvSpPr>
              <p:cNvPr id="13" name="Google Shape;529;p19">
                <a:extLst>
                  <a:ext uri="{FF2B5EF4-FFF2-40B4-BE49-F238E27FC236}">
                    <a16:creationId xmlns:a16="http://schemas.microsoft.com/office/drawing/2014/main" id="{D822EB89-F92F-4777-BBF7-1EBBD396CEC6}"/>
                  </a:ext>
                </a:extLst>
              </p:cNvPr>
              <p:cNvSpPr/>
              <p:nvPr/>
            </p:nvSpPr>
            <p:spPr>
              <a:xfrm>
                <a:off x="2038551" y="4475029"/>
                <a:ext cx="838971" cy="79223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38100" tIns="38100" rIns="38100" bIns="381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600" u="sng" dirty="0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14" name="Google Shape;530;p19">
                <a:extLst>
                  <a:ext uri="{FF2B5EF4-FFF2-40B4-BE49-F238E27FC236}">
                    <a16:creationId xmlns:a16="http://schemas.microsoft.com/office/drawing/2014/main" id="{D4939059-C4D0-4603-A077-0694077DED1E}"/>
                  </a:ext>
                </a:extLst>
              </p:cNvPr>
              <p:cNvSpPr/>
              <p:nvPr/>
            </p:nvSpPr>
            <p:spPr>
              <a:xfrm>
                <a:off x="2330403" y="4682667"/>
                <a:ext cx="251365" cy="329938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18755" y="7066"/>
                    </a:moveTo>
                    <a:lnTo>
                      <a:pt x="17491" y="7066"/>
                    </a:lnTo>
                    <a:lnTo>
                      <a:pt x="17491" y="5099"/>
                    </a:lnTo>
                    <a:cubicBezTo>
                      <a:pt x="17491" y="2168"/>
                      <a:pt x="14646" y="0"/>
                      <a:pt x="10800" y="0"/>
                    </a:cubicBezTo>
                    <a:cubicBezTo>
                      <a:pt x="6954" y="0"/>
                      <a:pt x="4109" y="2168"/>
                      <a:pt x="4109" y="5099"/>
                    </a:cubicBezTo>
                    <a:lnTo>
                      <a:pt x="4109" y="7066"/>
                    </a:lnTo>
                    <a:lnTo>
                      <a:pt x="2845" y="7066"/>
                    </a:lnTo>
                    <a:cubicBezTo>
                      <a:pt x="1264" y="7066"/>
                      <a:pt x="0" y="8070"/>
                      <a:pt x="0" y="9234"/>
                    </a:cubicBezTo>
                    <a:lnTo>
                      <a:pt x="0" y="19432"/>
                    </a:lnTo>
                    <a:cubicBezTo>
                      <a:pt x="0" y="20596"/>
                      <a:pt x="1264" y="21600"/>
                      <a:pt x="2845" y="21600"/>
                    </a:cubicBezTo>
                    <a:lnTo>
                      <a:pt x="18755" y="21600"/>
                    </a:lnTo>
                    <a:cubicBezTo>
                      <a:pt x="20336" y="21600"/>
                      <a:pt x="21600" y="20596"/>
                      <a:pt x="21600" y="19432"/>
                    </a:cubicBezTo>
                    <a:lnTo>
                      <a:pt x="21600" y="9234"/>
                    </a:lnTo>
                    <a:cubicBezTo>
                      <a:pt x="21600" y="8070"/>
                      <a:pt x="20336" y="7066"/>
                      <a:pt x="18755" y="7066"/>
                    </a:cubicBezTo>
                    <a:close/>
                    <a:moveTo>
                      <a:pt x="10800" y="16300"/>
                    </a:moveTo>
                    <a:cubicBezTo>
                      <a:pt x="9272" y="16300"/>
                      <a:pt x="8219" y="15497"/>
                      <a:pt x="8219" y="14333"/>
                    </a:cubicBezTo>
                    <a:cubicBezTo>
                      <a:pt x="8219" y="13169"/>
                      <a:pt x="9272" y="12165"/>
                      <a:pt x="10800" y="12165"/>
                    </a:cubicBezTo>
                    <a:cubicBezTo>
                      <a:pt x="12328" y="12165"/>
                      <a:pt x="13645" y="13169"/>
                      <a:pt x="13645" y="14333"/>
                    </a:cubicBezTo>
                    <a:cubicBezTo>
                      <a:pt x="13645" y="15497"/>
                      <a:pt x="12328" y="16300"/>
                      <a:pt x="10800" y="16300"/>
                    </a:cubicBezTo>
                    <a:close/>
                    <a:moveTo>
                      <a:pt x="14909" y="7066"/>
                    </a:moveTo>
                    <a:lnTo>
                      <a:pt x="6691" y="7066"/>
                    </a:lnTo>
                    <a:lnTo>
                      <a:pt x="6691" y="5099"/>
                    </a:lnTo>
                    <a:cubicBezTo>
                      <a:pt x="6691" y="3332"/>
                      <a:pt x="8482" y="1967"/>
                      <a:pt x="10800" y="1967"/>
                    </a:cubicBezTo>
                    <a:cubicBezTo>
                      <a:pt x="13118" y="1967"/>
                      <a:pt x="14909" y="3332"/>
                      <a:pt x="14909" y="5099"/>
                    </a:cubicBezTo>
                    <a:lnTo>
                      <a:pt x="14909" y="70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4275" tIns="64275" rIns="64275" bIns="6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00" u="sng" dirty="0">
                  <a:solidFill>
                    <a:srgbClr val="74808C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</p:grpSp>
        <p:sp>
          <p:nvSpPr>
            <p:cNvPr id="12" name="Google Shape;536;p19">
              <a:extLst>
                <a:ext uri="{FF2B5EF4-FFF2-40B4-BE49-F238E27FC236}">
                  <a16:creationId xmlns:a16="http://schemas.microsoft.com/office/drawing/2014/main" id="{2CCE2A4E-9589-44FD-ACF8-307DA96F6308}"/>
                </a:ext>
              </a:extLst>
            </p:cNvPr>
            <p:cNvSpPr txBox="1"/>
            <p:nvPr/>
          </p:nvSpPr>
          <p:spPr>
            <a:xfrm>
              <a:off x="3387059" y="4417787"/>
              <a:ext cx="6319648" cy="7922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8100" tIns="38100" rIns="38100" bIns="38100" anchor="t" anchorCtr="0">
              <a:noAutofit/>
            </a:bodyPr>
            <a:lstStyle/>
            <a:p>
              <a:r>
                <a:rPr lang="en-US" altLang="ko-KR" sz="4000" dirty="0">
                  <a:solidFill>
                    <a:schemeClr val="accent2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VENTURE FOR JEJU</a:t>
              </a: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0" u="sng" dirty="0">
                <a:solidFill>
                  <a:schemeClr val="accent2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</p:grpSp>
      <p:sp>
        <p:nvSpPr>
          <p:cNvPr id="15" name="Google Shape;524;p19">
            <a:extLst>
              <a:ext uri="{FF2B5EF4-FFF2-40B4-BE49-F238E27FC236}">
                <a16:creationId xmlns:a16="http://schemas.microsoft.com/office/drawing/2014/main" id="{2C520F79-8957-44C2-88AA-13994EDF6332}"/>
              </a:ext>
            </a:extLst>
          </p:cNvPr>
          <p:cNvSpPr txBox="1"/>
          <p:nvPr/>
        </p:nvSpPr>
        <p:spPr>
          <a:xfrm>
            <a:off x="2313993" y="772243"/>
            <a:ext cx="4513528" cy="569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200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실패하지 않을 기회 </a:t>
            </a:r>
            <a:endParaRPr sz="3200" dirty="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2BBCFF5-6E1E-4BE9-AE72-4B6BC79BA01E}"/>
              </a:ext>
            </a:extLst>
          </p:cNvPr>
          <p:cNvSpPr/>
          <p:nvPr/>
        </p:nvSpPr>
        <p:spPr>
          <a:xfrm>
            <a:off x="3547926" y="1957124"/>
            <a:ext cx="6123830" cy="3688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>
                <a:solidFill>
                  <a:srgbClr val="002060"/>
                </a:solidFill>
              </a:rPr>
              <a:t>1.</a:t>
            </a:r>
            <a:r>
              <a:rPr lang="ko-KR" altLang="en-US" sz="4800" b="1" dirty="0">
                <a:solidFill>
                  <a:srgbClr val="002060"/>
                </a:solidFill>
              </a:rPr>
              <a:t>기업 수요조사</a:t>
            </a:r>
            <a:r>
              <a:rPr lang="en-US" altLang="ko-KR" b="1" dirty="0">
                <a:solidFill>
                  <a:srgbClr val="002060"/>
                </a:solidFill>
              </a:rPr>
              <a:t>1 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825C722-958D-4446-AF88-30A8491C36AE}"/>
              </a:ext>
            </a:extLst>
          </p:cNvPr>
          <p:cNvSpPr/>
          <p:nvPr/>
        </p:nvSpPr>
        <p:spPr>
          <a:xfrm>
            <a:off x="15700737" y="1945408"/>
            <a:ext cx="6123830" cy="3688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>
                <a:solidFill>
                  <a:srgbClr val="002060"/>
                </a:solidFill>
              </a:rPr>
              <a:t>2.</a:t>
            </a:r>
            <a:r>
              <a:rPr lang="ko-KR" altLang="en-US" sz="4800" b="1" dirty="0">
                <a:solidFill>
                  <a:srgbClr val="002060"/>
                </a:solidFill>
              </a:rPr>
              <a:t>근무자 선발 및 창업기업과 매칭</a:t>
            </a:r>
            <a:r>
              <a:rPr lang="en-US" altLang="ko-KR" sz="4800" b="1" dirty="0">
                <a:solidFill>
                  <a:srgbClr val="002060"/>
                </a:solidFill>
              </a:rPr>
              <a:t>.</a:t>
            </a:r>
            <a:r>
              <a:rPr lang="en-US" altLang="ko-KR" dirty="0"/>
              <a:t>1 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80B5947-228D-4B1C-96D3-F0E08C292D66}"/>
              </a:ext>
            </a:extLst>
          </p:cNvPr>
          <p:cNvSpPr/>
          <p:nvPr/>
        </p:nvSpPr>
        <p:spPr>
          <a:xfrm>
            <a:off x="15700737" y="9597476"/>
            <a:ext cx="6123830" cy="3688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>
                <a:solidFill>
                  <a:srgbClr val="002060"/>
                </a:solidFill>
              </a:rPr>
              <a:t>3.</a:t>
            </a:r>
            <a:r>
              <a:rPr lang="ko-KR" altLang="en-US" sz="4800" b="1" dirty="0">
                <a:solidFill>
                  <a:srgbClr val="002060"/>
                </a:solidFill>
              </a:rPr>
              <a:t>창업기업 근무</a:t>
            </a:r>
            <a:endParaRPr lang="en-US" altLang="ko-KR" sz="4800" b="1" dirty="0">
              <a:solidFill>
                <a:srgbClr val="002060"/>
              </a:solidFill>
            </a:endParaRPr>
          </a:p>
          <a:p>
            <a:pPr algn="ctr"/>
            <a:r>
              <a:rPr lang="en-US" altLang="ko-KR" sz="3600" b="1" dirty="0">
                <a:solidFill>
                  <a:srgbClr val="002060"/>
                </a:solidFill>
              </a:rPr>
              <a:t>(2</a:t>
            </a:r>
            <a:r>
              <a:rPr lang="ko-KR" altLang="en-US" sz="3600" b="1" dirty="0">
                <a:solidFill>
                  <a:srgbClr val="002060"/>
                </a:solidFill>
              </a:rPr>
              <a:t>년간 근무</a:t>
            </a:r>
            <a:r>
              <a:rPr lang="en-US" altLang="ko-KR" sz="3600" b="1" dirty="0">
                <a:solidFill>
                  <a:srgbClr val="002060"/>
                </a:solidFill>
              </a:rPr>
              <a:t>)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6544877-7AF5-468D-8777-BB560F690BF4}"/>
              </a:ext>
            </a:extLst>
          </p:cNvPr>
          <p:cNvSpPr/>
          <p:nvPr/>
        </p:nvSpPr>
        <p:spPr>
          <a:xfrm>
            <a:off x="3547926" y="9557957"/>
            <a:ext cx="6123830" cy="3688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>
                <a:solidFill>
                  <a:srgbClr val="002060"/>
                </a:solidFill>
              </a:rPr>
              <a:t>4.</a:t>
            </a:r>
            <a:r>
              <a:rPr lang="ko-KR" altLang="en-US" sz="4800" b="1" dirty="0">
                <a:solidFill>
                  <a:srgbClr val="002060"/>
                </a:solidFill>
              </a:rPr>
              <a:t>근무종료 후 창업 지원</a:t>
            </a:r>
            <a:endParaRPr lang="en-US" altLang="ko-KR" sz="4800" b="1" dirty="0">
              <a:solidFill>
                <a:srgbClr val="002060"/>
              </a:solidFill>
            </a:endParaRPr>
          </a:p>
          <a:p>
            <a:pPr algn="ctr"/>
            <a:r>
              <a:rPr lang="en-US" altLang="ko-KR" sz="3200" b="1" dirty="0">
                <a:solidFill>
                  <a:srgbClr val="002060"/>
                </a:solidFill>
              </a:rPr>
              <a:t>(</a:t>
            </a:r>
            <a:r>
              <a:rPr lang="ko-KR" altLang="en-US" sz="3200" b="1" dirty="0">
                <a:solidFill>
                  <a:srgbClr val="002060"/>
                </a:solidFill>
              </a:rPr>
              <a:t>창업자금 지급</a:t>
            </a:r>
            <a:r>
              <a:rPr lang="en-US" altLang="ko-KR" sz="3200" b="1" dirty="0">
                <a:solidFill>
                  <a:srgbClr val="002060"/>
                </a:solidFill>
              </a:rPr>
              <a:t>, </a:t>
            </a:r>
            <a:r>
              <a:rPr lang="ko-KR" altLang="en-US" sz="3200" b="1" dirty="0">
                <a:solidFill>
                  <a:srgbClr val="002060"/>
                </a:solidFill>
              </a:rPr>
              <a:t>투자 연계</a:t>
            </a:r>
            <a:r>
              <a:rPr lang="en-US" altLang="ko-KR" sz="3200" b="1" dirty="0">
                <a:solidFill>
                  <a:srgbClr val="002060"/>
                </a:solidFill>
              </a:rPr>
              <a:t>, </a:t>
            </a:r>
            <a:r>
              <a:rPr lang="ko-KR" altLang="en-US" sz="3200" b="1" dirty="0">
                <a:solidFill>
                  <a:srgbClr val="002060"/>
                </a:solidFill>
              </a:rPr>
              <a:t>창업공간</a:t>
            </a:r>
            <a:r>
              <a:rPr lang="en-US" altLang="ko-KR" sz="3200" b="1" dirty="0">
                <a:solidFill>
                  <a:srgbClr val="002060"/>
                </a:solidFill>
              </a:rPr>
              <a:t>, </a:t>
            </a:r>
            <a:r>
              <a:rPr lang="ko-KR" altLang="en-US" sz="3200" b="1" dirty="0">
                <a:solidFill>
                  <a:srgbClr val="002060"/>
                </a:solidFill>
              </a:rPr>
              <a:t>멘토링</a:t>
            </a:r>
            <a:r>
              <a:rPr lang="en-US" altLang="ko-KR" sz="3200" b="1" dirty="0">
                <a:solidFill>
                  <a:srgbClr val="002060"/>
                </a:solidFill>
              </a:rPr>
              <a:t>)</a:t>
            </a:r>
            <a:endParaRPr lang="en-US" altLang="ko-KR" sz="2000" b="1" dirty="0">
              <a:solidFill>
                <a:srgbClr val="002060"/>
              </a:solidFill>
            </a:endParaRPr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67B2AD24-C0C5-4613-AA4F-3EDE66CACDCD}"/>
              </a:ext>
            </a:extLst>
          </p:cNvPr>
          <p:cNvSpPr/>
          <p:nvPr/>
        </p:nvSpPr>
        <p:spPr>
          <a:xfrm rot="5400000">
            <a:off x="17194928" y="6587888"/>
            <a:ext cx="3117996" cy="20551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04FD214F-51B0-4D86-BB6A-377813ED22D1}"/>
              </a:ext>
            </a:extLst>
          </p:cNvPr>
          <p:cNvSpPr/>
          <p:nvPr/>
        </p:nvSpPr>
        <p:spPr>
          <a:xfrm>
            <a:off x="10727144" y="2734364"/>
            <a:ext cx="4360456" cy="2072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84259E05-AC1F-40F7-BE7A-8FACA5893063}"/>
              </a:ext>
            </a:extLst>
          </p:cNvPr>
          <p:cNvSpPr/>
          <p:nvPr/>
        </p:nvSpPr>
        <p:spPr>
          <a:xfrm rot="10800000">
            <a:off x="10398430" y="10552281"/>
            <a:ext cx="4360456" cy="2072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6176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15EFB4CC-13B2-42DD-8C53-E8DC1287574F}"/>
              </a:ext>
            </a:extLst>
          </p:cNvPr>
          <p:cNvGrpSpPr/>
          <p:nvPr/>
        </p:nvGrpSpPr>
        <p:grpSpPr>
          <a:xfrm>
            <a:off x="1131827" y="1157195"/>
            <a:ext cx="7054856" cy="940432"/>
            <a:chOff x="2479675" y="4410075"/>
            <a:chExt cx="7280445" cy="940432"/>
          </a:xfrm>
        </p:grpSpPr>
        <p:grpSp>
          <p:nvGrpSpPr>
            <p:cNvPr id="11" name="Google Shape;528;p19">
              <a:extLst>
                <a:ext uri="{FF2B5EF4-FFF2-40B4-BE49-F238E27FC236}">
                  <a16:creationId xmlns:a16="http://schemas.microsoft.com/office/drawing/2014/main" id="{35AC0B33-99AA-4355-8D46-FE549F70E655}"/>
                </a:ext>
              </a:extLst>
            </p:cNvPr>
            <p:cNvGrpSpPr/>
            <p:nvPr/>
          </p:nvGrpSpPr>
          <p:grpSpPr>
            <a:xfrm>
              <a:off x="2479675" y="4410075"/>
              <a:ext cx="838897" cy="792163"/>
              <a:chOff x="2038551" y="4475029"/>
              <a:chExt cx="838971" cy="792232"/>
            </a:xfrm>
          </p:grpSpPr>
          <p:sp>
            <p:nvSpPr>
              <p:cNvPr id="13" name="Google Shape;529;p19">
                <a:extLst>
                  <a:ext uri="{FF2B5EF4-FFF2-40B4-BE49-F238E27FC236}">
                    <a16:creationId xmlns:a16="http://schemas.microsoft.com/office/drawing/2014/main" id="{0B3C207D-3B43-4A89-BEBF-79CEB49FD684}"/>
                  </a:ext>
                </a:extLst>
              </p:cNvPr>
              <p:cNvSpPr/>
              <p:nvPr/>
            </p:nvSpPr>
            <p:spPr>
              <a:xfrm>
                <a:off x="2038551" y="4475029"/>
                <a:ext cx="838971" cy="79223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38100" tIns="38100" rIns="38100" bIns="381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600" u="sng" dirty="0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14" name="Google Shape;530;p19">
                <a:extLst>
                  <a:ext uri="{FF2B5EF4-FFF2-40B4-BE49-F238E27FC236}">
                    <a16:creationId xmlns:a16="http://schemas.microsoft.com/office/drawing/2014/main" id="{F1802297-D048-4332-AD9E-B770AE9B3442}"/>
                  </a:ext>
                </a:extLst>
              </p:cNvPr>
              <p:cNvSpPr/>
              <p:nvPr/>
            </p:nvSpPr>
            <p:spPr>
              <a:xfrm>
                <a:off x="2330403" y="4682667"/>
                <a:ext cx="251365" cy="329938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18755" y="7066"/>
                    </a:moveTo>
                    <a:lnTo>
                      <a:pt x="17491" y="7066"/>
                    </a:lnTo>
                    <a:lnTo>
                      <a:pt x="17491" y="5099"/>
                    </a:lnTo>
                    <a:cubicBezTo>
                      <a:pt x="17491" y="2168"/>
                      <a:pt x="14646" y="0"/>
                      <a:pt x="10800" y="0"/>
                    </a:cubicBezTo>
                    <a:cubicBezTo>
                      <a:pt x="6954" y="0"/>
                      <a:pt x="4109" y="2168"/>
                      <a:pt x="4109" y="5099"/>
                    </a:cubicBezTo>
                    <a:lnTo>
                      <a:pt x="4109" y="7066"/>
                    </a:lnTo>
                    <a:lnTo>
                      <a:pt x="2845" y="7066"/>
                    </a:lnTo>
                    <a:cubicBezTo>
                      <a:pt x="1264" y="7066"/>
                      <a:pt x="0" y="8070"/>
                      <a:pt x="0" y="9234"/>
                    </a:cubicBezTo>
                    <a:lnTo>
                      <a:pt x="0" y="19432"/>
                    </a:lnTo>
                    <a:cubicBezTo>
                      <a:pt x="0" y="20596"/>
                      <a:pt x="1264" y="21600"/>
                      <a:pt x="2845" y="21600"/>
                    </a:cubicBezTo>
                    <a:lnTo>
                      <a:pt x="18755" y="21600"/>
                    </a:lnTo>
                    <a:cubicBezTo>
                      <a:pt x="20336" y="21600"/>
                      <a:pt x="21600" y="20596"/>
                      <a:pt x="21600" y="19432"/>
                    </a:cubicBezTo>
                    <a:lnTo>
                      <a:pt x="21600" y="9234"/>
                    </a:lnTo>
                    <a:cubicBezTo>
                      <a:pt x="21600" y="8070"/>
                      <a:pt x="20336" y="7066"/>
                      <a:pt x="18755" y="7066"/>
                    </a:cubicBezTo>
                    <a:close/>
                    <a:moveTo>
                      <a:pt x="10800" y="16300"/>
                    </a:moveTo>
                    <a:cubicBezTo>
                      <a:pt x="9272" y="16300"/>
                      <a:pt x="8219" y="15497"/>
                      <a:pt x="8219" y="14333"/>
                    </a:cubicBezTo>
                    <a:cubicBezTo>
                      <a:pt x="8219" y="13169"/>
                      <a:pt x="9272" y="12165"/>
                      <a:pt x="10800" y="12165"/>
                    </a:cubicBezTo>
                    <a:cubicBezTo>
                      <a:pt x="12328" y="12165"/>
                      <a:pt x="13645" y="13169"/>
                      <a:pt x="13645" y="14333"/>
                    </a:cubicBezTo>
                    <a:cubicBezTo>
                      <a:pt x="13645" y="15497"/>
                      <a:pt x="12328" y="16300"/>
                      <a:pt x="10800" y="16300"/>
                    </a:cubicBezTo>
                    <a:close/>
                    <a:moveTo>
                      <a:pt x="14909" y="7066"/>
                    </a:moveTo>
                    <a:lnTo>
                      <a:pt x="6691" y="7066"/>
                    </a:lnTo>
                    <a:lnTo>
                      <a:pt x="6691" y="5099"/>
                    </a:lnTo>
                    <a:cubicBezTo>
                      <a:pt x="6691" y="3332"/>
                      <a:pt x="8482" y="1967"/>
                      <a:pt x="10800" y="1967"/>
                    </a:cubicBezTo>
                    <a:cubicBezTo>
                      <a:pt x="13118" y="1967"/>
                      <a:pt x="14909" y="3332"/>
                      <a:pt x="14909" y="5099"/>
                    </a:cubicBezTo>
                    <a:lnTo>
                      <a:pt x="14909" y="70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4275" tIns="64275" rIns="64275" bIns="6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00" u="sng" dirty="0">
                  <a:solidFill>
                    <a:srgbClr val="74808C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</p:grpSp>
        <p:sp>
          <p:nvSpPr>
            <p:cNvPr id="12" name="Google Shape;536;p19">
              <a:extLst>
                <a:ext uri="{FF2B5EF4-FFF2-40B4-BE49-F238E27FC236}">
                  <a16:creationId xmlns:a16="http://schemas.microsoft.com/office/drawing/2014/main" id="{3FAA9D3A-FBB0-400B-8569-6EB2460D9D69}"/>
                </a:ext>
              </a:extLst>
            </p:cNvPr>
            <p:cNvSpPr txBox="1"/>
            <p:nvPr/>
          </p:nvSpPr>
          <p:spPr>
            <a:xfrm>
              <a:off x="3440472" y="4558290"/>
              <a:ext cx="6319648" cy="7922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8100" tIns="38100" rIns="38100" bIns="38100" anchor="t" anchorCtr="0">
              <a:noAutofit/>
            </a:bodyPr>
            <a:lstStyle/>
            <a:p>
              <a:r>
                <a:rPr lang="ko-KR" altLang="en-US" sz="4000" dirty="0">
                  <a:solidFill>
                    <a:schemeClr val="accent2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  </a:t>
              </a:r>
              <a:r>
                <a:rPr lang="en-US" altLang="ko-KR" sz="4000" u="sng" dirty="0">
                  <a:solidFill>
                    <a:schemeClr val="accent2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SAFETY CUSHION</a:t>
              </a: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0" dirty="0">
                <a:solidFill>
                  <a:schemeClr val="accent2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</p:grpSp>
      <p:pic>
        <p:nvPicPr>
          <p:cNvPr id="16" name="그림 15" descr="실내, 앉아있는, 하얀색, 테이블이(가) 표시된 사진&#10;&#10;자동 생성된 설명">
            <a:extLst>
              <a:ext uri="{FF2B5EF4-FFF2-40B4-BE49-F238E27FC236}">
                <a16:creationId xmlns:a16="http://schemas.microsoft.com/office/drawing/2014/main" id="{69FA0374-A9BA-4C6A-AB82-BE6263F39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730" y="2853625"/>
            <a:ext cx="6970670" cy="655320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CE5BC38-1922-4F38-B804-87E56E060E86}"/>
              </a:ext>
            </a:extLst>
          </p:cNvPr>
          <p:cNvSpPr txBox="1"/>
          <p:nvPr/>
        </p:nvSpPr>
        <p:spPr>
          <a:xfrm>
            <a:off x="1795343" y="9152909"/>
            <a:ext cx="52249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2"/>
                </a:solidFill>
                <a:latin typeface="Roboto Medium"/>
                <a:ea typeface="Roboto Medium"/>
                <a:cs typeface="Roboto Medium"/>
              </a:rPr>
              <a:t>창업 실패 청년</a:t>
            </a:r>
          </a:p>
        </p:txBody>
      </p:sp>
      <p:sp>
        <p:nvSpPr>
          <p:cNvPr id="19" name="별: 꼭짓점 12개 18">
            <a:extLst>
              <a:ext uri="{FF2B5EF4-FFF2-40B4-BE49-F238E27FC236}">
                <a16:creationId xmlns:a16="http://schemas.microsoft.com/office/drawing/2014/main" id="{5BFDA43B-516B-4FE3-BD6B-2A85BE120F38}"/>
              </a:ext>
            </a:extLst>
          </p:cNvPr>
          <p:cNvSpPr/>
          <p:nvPr/>
        </p:nvSpPr>
        <p:spPr>
          <a:xfrm>
            <a:off x="5829990" y="3107540"/>
            <a:ext cx="7651102" cy="6553201"/>
          </a:xfrm>
          <a:prstGeom prst="star12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0" dirty="0">
                <a:solidFill>
                  <a:srgbClr val="FF0000"/>
                </a:solidFill>
                <a:latin typeface="Roboto Medium"/>
                <a:ea typeface="Roboto Medium"/>
                <a:cs typeface="Roboto Medium"/>
              </a:rPr>
              <a:t>신용불량 </a:t>
            </a:r>
            <a:endParaRPr lang="en-US" altLang="ko-KR" sz="6000" dirty="0">
              <a:solidFill>
                <a:srgbClr val="FF0000"/>
              </a:solidFill>
              <a:latin typeface="Roboto Medium"/>
              <a:ea typeface="Roboto Medium"/>
              <a:cs typeface="Roboto Medium"/>
            </a:endParaRPr>
          </a:p>
          <a:p>
            <a:pPr algn="ctr"/>
            <a:r>
              <a:rPr lang="ko-KR" altLang="en-US" sz="6000" dirty="0">
                <a:solidFill>
                  <a:srgbClr val="FF0000"/>
                </a:solidFill>
                <a:latin typeface="Roboto Medium"/>
                <a:ea typeface="Roboto Medium"/>
                <a:cs typeface="Roboto Medium"/>
              </a:rPr>
              <a:t>파산</a:t>
            </a:r>
            <a:r>
              <a:rPr lang="en-US" altLang="ko-KR" sz="6000" dirty="0">
                <a:solidFill>
                  <a:srgbClr val="FF0000"/>
                </a:solidFill>
                <a:latin typeface="Roboto Medium"/>
                <a:ea typeface="Roboto Medium"/>
                <a:cs typeface="Roboto Medium"/>
              </a:rPr>
              <a:t>·</a:t>
            </a:r>
            <a:r>
              <a:rPr lang="ko-KR" altLang="en-US" sz="6000" dirty="0">
                <a:solidFill>
                  <a:srgbClr val="FF0000"/>
                </a:solidFill>
                <a:latin typeface="Roboto Medium"/>
                <a:ea typeface="Roboto Medium"/>
                <a:cs typeface="Roboto Medium"/>
              </a:rPr>
              <a:t>회생</a:t>
            </a:r>
            <a:endParaRPr lang="en-US" altLang="ko-KR" sz="6000" dirty="0">
              <a:solidFill>
                <a:srgbClr val="FF0000"/>
              </a:solidFill>
              <a:latin typeface="Roboto Medium"/>
              <a:ea typeface="Roboto Medium"/>
              <a:cs typeface="Roboto Medium"/>
            </a:endParaRPr>
          </a:p>
          <a:p>
            <a:pPr algn="ctr"/>
            <a:r>
              <a:rPr lang="ko-KR" altLang="en-US" sz="6000" dirty="0">
                <a:solidFill>
                  <a:srgbClr val="FF0000"/>
                </a:solidFill>
                <a:latin typeface="Roboto Medium"/>
                <a:ea typeface="Roboto Medium"/>
                <a:cs typeface="Roboto Medium"/>
              </a:rPr>
              <a:t>빚쟁이</a:t>
            </a:r>
            <a:endParaRPr lang="en-US" altLang="ko-KR" sz="6000" dirty="0">
              <a:solidFill>
                <a:srgbClr val="FF0000"/>
              </a:solidFill>
              <a:latin typeface="Roboto Medium"/>
              <a:ea typeface="Roboto Medium"/>
              <a:cs typeface="Roboto Medium"/>
            </a:endParaRPr>
          </a:p>
          <a:p>
            <a:pPr algn="ctr"/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20" name="화살표: 줄무늬가 있는 오른쪽 19">
            <a:extLst>
              <a:ext uri="{FF2B5EF4-FFF2-40B4-BE49-F238E27FC236}">
                <a16:creationId xmlns:a16="http://schemas.microsoft.com/office/drawing/2014/main" id="{60B0C7B8-9963-41F3-8D9C-D41D6686E4F4}"/>
              </a:ext>
            </a:extLst>
          </p:cNvPr>
          <p:cNvSpPr/>
          <p:nvPr/>
        </p:nvSpPr>
        <p:spPr>
          <a:xfrm>
            <a:off x="14051280" y="5181600"/>
            <a:ext cx="4132440" cy="2518156"/>
          </a:xfrm>
          <a:prstGeom prst="striped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C5CD806-5187-4250-BA4D-E10A97AF82C8}"/>
              </a:ext>
            </a:extLst>
          </p:cNvPr>
          <p:cNvSpPr txBox="1"/>
          <p:nvPr/>
        </p:nvSpPr>
        <p:spPr>
          <a:xfrm>
            <a:off x="18509352" y="5660865"/>
            <a:ext cx="538306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dirty="0"/>
              <a:t>????????</a:t>
            </a:r>
            <a:endParaRPr lang="ko-KR" altLang="en-US" sz="8800" dirty="0"/>
          </a:p>
        </p:txBody>
      </p:sp>
      <p:sp>
        <p:nvSpPr>
          <p:cNvPr id="15" name="Google Shape;524;p19">
            <a:extLst>
              <a:ext uri="{FF2B5EF4-FFF2-40B4-BE49-F238E27FC236}">
                <a16:creationId xmlns:a16="http://schemas.microsoft.com/office/drawing/2014/main" id="{120788D1-0A5E-4E87-A3CB-0F5F36DD709B}"/>
              </a:ext>
            </a:extLst>
          </p:cNvPr>
          <p:cNvSpPr txBox="1"/>
          <p:nvPr/>
        </p:nvSpPr>
        <p:spPr>
          <a:xfrm>
            <a:off x="2365752" y="643515"/>
            <a:ext cx="4513528" cy="569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200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실패해도 다시 시작하게</a:t>
            </a:r>
            <a:endParaRPr sz="3200" dirty="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9373027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24953C01-2153-4140-9EF1-754F5DCEBDC6}"/>
              </a:ext>
            </a:extLst>
          </p:cNvPr>
          <p:cNvGrpSpPr/>
          <p:nvPr/>
        </p:nvGrpSpPr>
        <p:grpSpPr>
          <a:xfrm>
            <a:off x="1115632" y="1248276"/>
            <a:ext cx="7124332" cy="976097"/>
            <a:chOff x="2479675" y="4410075"/>
            <a:chExt cx="7352142" cy="976097"/>
          </a:xfrm>
        </p:grpSpPr>
        <p:grpSp>
          <p:nvGrpSpPr>
            <p:cNvPr id="11" name="Google Shape;528;p19">
              <a:extLst>
                <a:ext uri="{FF2B5EF4-FFF2-40B4-BE49-F238E27FC236}">
                  <a16:creationId xmlns:a16="http://schemas.microsoft.com/office/drawing/2014/main" id="{43068437-B23A-47F7-B3AD-9704719C1F6C}"/>
                </a:ext>
              </a:extLst>
            </p:cNvPr>
            <p:cNvGrpSpPr/>
            <p:nvPr/>
          </p:nvGrpSpPr>
          <p:grpSpPr>
            <a:xfrm>
              <a:off x="2479675" y="4410075"/>
              <a:ext cx="838897" cy="792163"/>
              <a:chOff x="2038551" y="4475029"/>
              <a:chExt cx="838971" cy="792232"/>
            </a:xfrm>
          </p:grpSpPr>
          <p:sp>
            <p:nvSpPr>
              <p:cNvPr id="13" name="Google Shape;529;p19">
                <a:extLst>
                  <a:ext uri="{FF2B5EF4-FFF2-40B4-BE49-F238E27FC236}">
                    <a16:creationId xmlns:a16="http://schemas.microsoft.com/office/drawing/2014/main" id="{CA4BD5CA-ABF2-4FD4-A240-EB0108E2EB7B}"/>
                  </a:ext>
                </a:extLst>
              </p:cNvPr>
              <p:cNvSpPr/>
              <p:nvPr/>
            </p:nvSpPr>
            <p:spPr>
              <a:xfrm>
                <a:off x="2038551" y="4475029"/>
                <a:ext cx="838971" cy="79223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38100" tIns="38100" rIns="38100" bIns="381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600" u="sng" dirty="0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14" name="Google Shape;530;p19">
                <a:extLst>
                  <a:ext uri="{FF2B5EF4-FFF2-40B4-BE49-F238E27FC236}">
                    <a16:creationId xmlns:a16="http://schemas.microsoft.com/office/drawing/2014/main" id="{4DD177FD-C288-4E49-9643-9B1296388446}"/>
                  </a:ext>
                </a:extLst>
              </p:cNvPr>
              <p:cNvSpPr/>
              <p:nvPr/>
            </p:nvSpPr>
            <p:spPr>
              <a:xfrm>
                <a:off x="2330403" y="4682667"/>
                <a:ext cx="251365" cy="329938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18755" y="7066"/>
                    </a:moveTo>
                    <a:lnTo>
                      <a:pt x="17491" y="7066"/>
                    </a:lnTo>
                    <a:lnTo>
                      <a:pt x="17491" y="5099"/>
                    </a:lnTo>
                    <a:cubicBezTo>
                      <a:pt x="17491" y="2168"/>
                      <a:pt x="14646" y="0"/>
                      <a:pt x="10800" y="0"/>
                    </a:cubicBezTo>
                    <a:cubicBezTo>
                      <a:pt x="6954" y="0"/>
                      <a:pt x="4109" y="2168"/>
                      <a:pt x="4109" y="5099"/>
                    </a:cubicBezTo>
                    <a:lnTo>
                      <a:pt x="4109" y="7066"/>
                    </a:lnTo>
                    <a:lnTo>
                      <a:pt x="2845" y="7066"/>
                    </a:lnTo>
                    <a:cubicBezTo>
                      <a:pt x="1264" y="7066"/>
                      <a:pt x="0" y="8070"/>
                      <a:pt x="0" y="9234"/>
                    </a:cubicBezTo>
                    <a:lnTo>
                      <a:pt x="0" y="19432"/>
                    </a:lnTo>
                    <a:cubicBezTo>
                      <a:pt x="0" y="20596"/>
                      <a:pt x="1264" y="21600"/>
                      <a:pt x="2845" y="21600"/>
                    </a:cubicBezTo>
                    <a:lnTo>
                      <a:pt x="18755" y="21600"/>
                    </a:lnTo>
                    <a:cubicBezTo>
                      <a:pt x="20336" y="21600"/>
                      <a:pt x="21600" y="20596"/>
                      <a:pt x="21600" y="19432"/>
                    </a:cubicBezTo>
                    <a:lnTo>
                      <a:pt x="21600" y="9234"/>
                    </a:lnTo>
                    <a:cubicBezTo>
                      <a:pt x="21600" y="8070"/>
                      <a:pt x="20336" y="7066"/>
                      <a:pt x="18755" y="7066"/>
                    </a:cubicBezTo>
                    <a:close/>
                    <a:moveTo>
                      <a:pt x="10800" y="16300"/>
                    </a:moveTo>
                    <a:cubicBezTo>
                      <a:pt x="9272" y="16300"/>
                      <a:pt x="8219" y="15497"/>
                      <a:pt x="8219" y="14333"/>
                    </a:cubicBezTo>
                    <a:cubicBezTo>
                      <a:pt x="8219" y="13169"/>
                      <a:pt x="9272" y="12165"/>
                      <a:pt x="10800" y="12165"/>
                    </a:cubicBezTo>
                    <a:cubicBezTo>
                      <a:pt x="12328" y="12165"/>
                      <a:pt x="13645" y="13169"/>
                      <a:pt x="13645" y="14333"/>
                    </a:cubicBezTo>
                    <a:cubicBezTo>
                      <a:pt x="13645" y="15497"/>
                      <a:pt x="12328" y="16300"/>
                      <a:pt x="10800" y="16300"/>
                    </a:cubicBezTo>
                    <a:close/>
                    <a:moveTo>
                      <a:pt x="14909" y="7066"/>
                    </a:moveTo>
                    <a:lnTo>
                      <a:pt x="6691" y="7066"/>
                    </a:lnTo>
                    <a:lnTo>
                      <a:pt x="6691" y="5099"/>
                    </a:lnTo>
                    <a:cubicBezTo>
                      <a:pt x="6691" y="3332"/>
                      <a:pt x="8482" y="1967"/>
                      <a:pt x="10800" y="1967"/>
                    </a:cubicBezTo>
                    <a:cubicBezTo>
                      <a:pt x="13118" y="1967"/>
                      <a:pt x="14909" y="3332"/>
                      <a:pt x="14909" y="5099"/>
                    </a:cubicBezTo>
                    <a:lnTo>
                      <a:pt x="14909" y="70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4275" tIns="64275" rIns="64275" bIns="6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00" u="sng" dirty="0">
                  <a:solidFill>
                    <a:srgbClr val="74808C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</p:grpSp>
        <p:sp>
          <p:nvSpPr>
            <p:cNvPr id="12" name="Google Shape;536;p19">
              <a:extLst>
                <a:ext uri="{FF2B5EF4-FFF2-40B4-BE49-F238E27FC236}">
                  <a16:creationId xmlns:a16="http://schemas.microsoft.com/office/drawing/2014/main" id="{7C2933B1-7401-46CB-BC22-D9681CC6CF5D}"/>
                </a:ext>
              </a:extLst>
            </p:cNvPr>
            <p:cNvSpPr txBox="1"/>
            <p:nvPr/>
          </p:nvSpPr>
          <p:spPr>
            <a:xfrm>
              <a:off x="3512169" y="4593955"/>
              <a:ext cx="6319648" cy="7922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8100" tIns="38100" rIns="38100" bIns="38100" anchor="t" anchorCtr="0">
              <a:noAutofit/>
            </a:bodyPr>
            <a:lstStyle/>
            <a:p>
              <a:pPr lvl="0"/>
              <a:r>
                <a:rPr lang="en-US" altLang="ko-KR" sz="4000" u="sng" dirty="0">
                  <a:solidFill>
                    <a:schemeClr val="accent2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SAFETY CUSHION</a:t>
              </a:r>
            </a:p>
          </p:txBody>
        </p:sp>
      </p:grpSp>
      <p:pic>
        <p:nvPicPr>
          <p:cNvPr id="16" name="그림 15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079C8FD7-41A6-4DDA-88B8-280F4BBD7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388" y="3118131"/>
            <a:ext cx="8587326" cy="1004878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5B8A53D-6274-4A7E-97A6-2856C8E43286}"/>
              </a:ext>
            </a:extLst>
          </p:cNvPr>
          <p:cNvSpPr txBox="1"/>
          <p:nvPr/>
        </p:nvSpPr>
        <p:spPr>
          <a:xfrm>
            <a:off x="2313992" y="849087"/>
            <a:ext cx="8587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/>
              <a:t> </a:t>
            </a:r>
          </a:p>
        </p:txBody>
      </p:sp>
      <p:sp>
        <p:nvSpPr>
          <p:cNvPr id="18" name="Google Shape;524;p19">
            <a:extLst>
              <a:ext uri="{FF2B5EF4-FFF2-40B4-BE49-F238E27FC236}">
                <a16:creationId xmlns:a16="http://schemas.microsoft.com/office/drawing/2014/main" id="{E65D2764-A701-40CE-9428-45354742AA23}"/>
              </a:ext>
            </a:extLst>
          </p:cNvPr>
          <p:cNvSpPr txBox="1"/>
          <p:nvPr/>
        </p:nvSpPr>
        <p:spPr>
          <a:xfrm>
            <a:off x="1976172" y="849087"/>
            <a:ext cx="9262965" cy="569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200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재도전 지원센터 현황</a:t>
            </a:r>
            <a:endParaRPr sz="3200" dirty="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65A65CD-8542-4ED2-8CC5-2B8D52475863}"/>
              </a:ext>
            </a:extLst>
          </p:cNvPr>
          <p:cNvSpPr/>
          <p:nvPr/>
        </p:nvSpPr>
        <p:spPr>
          <a:xfrm>
            <a:off x="4366727" y="10897870"/>
            <a:ext cx="1212979" cy="1969043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9FBDD4A-A407-4D57-BBD1-08033A689DF1}"/>
              </a:ext>
            </a:extLst>
          </p:cNvPr>
          <p:cNvSpPr txBox="1"/>
          <p:nvPr/>
        </p:nvSpPr>
        <p:spPr>
          <a:xfrm>
            <a:off x="11674928" y="1665991"/>
            <a:ext cx="98679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600" b="1" dirty="0">
                <a:solidFill>
                  <a:srgbClr val="FF0000"/>
                </a:solidFill>
                <a:latin typeface="Roboto"/>
                <a:ea typeface="Roboto"/>
                <a:cs typeface="Roboto"/>
              </a:rPr>
              <a:t>제주 재도전 종합지원센터 존재 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DE48F2D-17B8-40B7-8415-DF076060FD3D}"/>
              </a:ext>
            </a:extLst>
          </p:cNvPr>
          <p:cNvSpPr txBox="1"/>
          <p:nvPr/>
        </p:nvSpPr>
        <p:spPr>
          <a:xfrm>
            <a:off x="11576957" y="3038367"/>
            <a:ext cx="12420600" cy="8956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accent3"/>
                </a:solidFill>
                <a:latin typeface="Roboto"/>
                <a:ea typeface="Roboto"/>
                <a:cs typeface="Roboto"/>
              </a:rPr>
              <a:t>새로운 창업의 기회를 원한다면 재도전 종합 센터에서 지원 가능</a:t>
            </a:r>
            <a:r>
              <a:rPr lang="en-US" altLang="ko-KR" sz="4400" dirty="0">
                <a:solidFill>
                  <a:schemeClr val="accent3"/>
                </a:solidFill>
                <a:latin typeface="Roboto"/>
                <a:ea typeface="Roboto"/>
                <a:cs typeface="Roboto"/>
              </a:rPr>
              <a:t>.</a:t>
            </a:r>
          </a:p>
          <a:p>
            <a:endParaRPr lang="en-US" altLang="ko-KR" sz="3200" dirty="0"/>
          </a:p>
          <a:p>
            <a:pPr marL="457200" indent="-457200">
              <a:buFont typeface="Arial"/>
              <a:buChar char="•"/>
            </a:pPr>
            <a:r>
              <a:rPr lang="ko-KR" altLang="en-US" sz="4400" dirty="0">
                <a:solidFill>
                  <a:schemeClr val="accent3"/>
                </a:solidFill>
                <a:latin typeface="Roboto"/>
                <a:ea typeface="Roboto"/>
                <a:cs typeface="Roboto"/>
              </a:rPr>
              <a:t>지원 대상</a:t>
            </a:r>
            <a:endParaRPr lang="en-US" altLang="ko-KR" sz="4400" dirty="0">
              <a:solidFill>
                <a:schemeClr val="accent3"/>
              </a:solidFill>
              <a:latin typeface="Roboto"/>
              <a:ea typeface="Roboto"/>
              <a:cs typeface="Roboto"/>
            </a:endParaRPr>
          </a:p>
          <a:p>
            <a:pPr lvl="1"/>
            <a:r>
              <a:rPr lang="en-US" altLang="ko-KR" sz="4000" dirty="0">
                <a:solidFill>
                  <a:schemeClr val="bg2"/>
                </a:solidFill>
              </a:rPr>
              <a:t>	</a:t>
            </a:r>
            <a:r>
              <a:rPr lang="en-US" altLang="ko-KR" sz="4000" dirty="0">
                <a:solidFill>
                  <a:schemeClr val="bg2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40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경영위기를 겪고 있거나 사업실패 후 재기를 </a:t>
            </a:r>
            <a:r>
              <a:rPr lang="en-US" altLang="ko-KR" sz="40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		      </a:t>
            </a:r>
            <a:r>
              <a:rPr lang="ko-KR" altLang="en-US" sz="40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준비 또는 진행하고 있는 재도전기업</a:t>
            </a:r>
            <a:endParaRPr lang="en-US" altLang="ko-KR" sz="4000" dirty="0">
              <a:solidFill>
                <a:schemeClr val="bg2"/>
              </a:solidFill>
              <a:latin typeface="Roboto"/>
              <a:ea typeface="Roboto"/>
              <a:cs typeface="Roboto"/>
              <a:sym typeface="Wingdings" panose="05000000000000000000" pitchFamily="2" charset="2"/>
            </a:endParaRPr>
          </a:p>
          <a:p>
            <a:pPr lvl="1"/>
            <a:endParaRPr lang="en-US" altLang="ko-KR" sz="3200" dirty="0">
              <a:sym typeface="Wingdings" panose="05000000000000000000" pitchFamily="2" charset="2"/>
            </a:endParaRPr>
          </a:p>
          <a:p>
            <a:pPr marL="457200" lvl="1" indent="-457200">
              <a:buFont typeface="Arial"/>
              <a:buChar char="•"/>
            </a:pPr>
            <a:r>
              <a:rPr lang="ko-KR" altLang="en-US" sz="4400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지원내용</a:t>
            </a:r>
            <a:endParaRPr lang="en-US" altLang="ko-KR" sz="4400" dirty="0">
              <a:solidFill>
                <a:schemeClr val="accent3"/>
              </a:solidFill>
              <a:latin typeface="Roboto"/>
              <a:ea typeface="Roboto"/>
              <a:cs typeface="Roboto"/>
              <a:sym typeface="Wingdings" panose="05000000000000000000" pitchFamily="2" charset="2"/>
            </a:endParaRPr>
          </a:p>
          <a:p>
            <a:pPr lvl="2"/>
            <a:r>
              <a:rPr lang="en-US" altLang="ko-KR" sz="4000" dirty="0">
                <a:solidFill>
                  <a:schemeClr val="bg2"/>
                </a:solidFill>
                <a:sym typeface="Wingdings" panose="05000000000000000000" pitchFamily="2" charset="2"/>
              </a:rPr>
              <a:t>	</a:t>
            </a:r>
            <a:r>
              <a:rPr lang="ko-KR" altLang="en-US" sz="4000" dirty="0">
                <a:solidFill>
                  <a:schemeClr val="bg2"/>
                </a:solidFill>
                <a:sym typeface="Wingdings" panose="05000000000000000000" pitchFamily="2" charset="2"/>
              </a:rPr>
              <a:t> </a:t>
            </a:r>
            <a:r>
              <a:rPr lang="ko-KR" altLang="en-US" sz="40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법률</a:t>
            </a:r>
            <a:r>
              <a:rPr lang="en-US" altLang="ko-KR" sz="40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, </a:t>
            </a:r>
            <a:r>
              <a:rPr lang="ko-KR" altLang="en-US" sz="40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채무 회생 절차 안내 및 컨설팅</a:t>
            </a:r>
            <a:endParaRPr lang="en-US" altLang="ko-KR" sz="4000" dirty="0">
              <a:solidFill>
                <a:schemeClr val="bg2"/>
              </a:solidFill>
              <a:latin typeface="Roboto"/>
              <a:ea typeface="Roboto"/>
              <a:cs typeface="Roboto"/>
              <a:sym typeface="Wingdings" panose="05000000000000000000" pitchFamily="2" charset="2"/>
            </a:endParaRPr>
          </a:p>
          <a:p>
            <a:pPr lvl="2"/>
            <a:r>
              <a:rPr lang="en-US" altLang="ko-KR" sz="40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	 </a:t>
            </a:r>
            <a:r>
              <a:rPr lang="ko-KR" altLang="en-US" sz="40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재 창업</a:t>
            </a:r>
            <a:r>
              <a:rPr lang="en-US" altLang="ko-KR" sz="40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, </a:t>
            </a:r>
            <a:r>
              <a:rPr lang="ko-KR" altLang="en-US" sz="40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구조개선전용 자금 지원 및 교육</a:t>
            </a:r>
            <a:endParaRPr lang="en-US" altLang="ko-KR" sz="4000" dirty="0">
              <a:solidFill>
                <a:schemeClr val="bg2"/>
              </a:solidFill>
              <a:latin typeface="Roboto"/>
              <a:ea typeface="Roboto"/>
              <a:cs typeface="Roboto"/>
              <a:sym typeface="Wingdings" panose="05000000000000000000" pitchFamily="2" charset="2"/>
            </a:endParaRPr>
          </a:p>
          <a:p>
            <a:pPr lvl="2"/>
            <a:r>
              <a:rPr lang="en-US" altLang="ko-KR" sz="40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	 </a:t>
            </a:r>
            <a:r>
              <a:rPr lang="ko-KR" altLang="en-US" sz="40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자금지원기업 신용회복 </a:t>
            </a:r>
            <a:r>
              <a:rPr lang="en-US" altLang="ko-KR" sz="40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, </a:t>
            </a:r>
            <a:r>
              <a:rPr lang="ko-KR" altLang="en-US" sz="40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멘토링 등 사후관리</a:t>
            </a:r>
            <a:endParaRPr lang="en-US" altLang="ko-KR" sz="4000" dirty="0">
              <a:solidFill>
                <a:schemeClr val="bg2"/>
              </a:solidFill>
              <a:latin typeface="Roboto"/>
              <a:ea typeface="Roboto"/>
              <a:cs typeface="Roboto"/>
              <a:sym typeface="Wingdings" panose="05000000000000000000" pitchFamily="2" charset="2"/>
            </a:endParaRPr>
          </a:p>
          <a:p>
            <a:pPr lvl="2"/>
            <a:endParaRPr lang="en-US" altLang="ko-KR" sz="4400" b="1" dirty="0">
              <a:solidFill>
                <a:schemeClr val="accent3"/>
              </a:solidFill>
              <a:sym typeface="Wingdings" panose="05000000000000000000" pitchFamily="2" charset="2"/>
            </a:endParaRPr>
          </a:p>
          <a:p>
            <a:pPr marL="457200" lvl="1" indent="-457200">
              <a:buFont typeface="Arial"/>
              <a:buChar char="•"/>
            </a:pPr>
            <a:r>
              <a:rPr lang="ko-KR" altLang="en-US" sz="4400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지원 절차 </a:t>
            </a:r>
            <a:endParaRPr lang="en-US" altLang="ko-KR" sz="4400" dirty="0">
              <a:solidFill>
                <a:schemeClr val="accent3"/>
              </a:solidFill>
              <a:latin typeface="Roboto"/>
              <a:ea typeface="Roboto"/>
              <a:cs typeface="Roboto"/>
              <a:sym typeface="Wingdings" panose="05000000000000000000" pitchFamily="2" charset="2"/>
            </a:endParaRPr>
          </a:p>
          <a:p>
            <a:pPr lvl="3"/>
            <a:r>
              <a:rPr lang="en-US" altLang="ko-KR" sz="4000" dirty="0">
                <a:solidFill>
                  <a:schemeClr val="bg2"/>
                </a:solidFill>
                <a:sym typeface="Wingdings" panose="05000000000000000000" pitchFamily="2" charset="2"/>
              </a:rPr>
              <a:t>	 </a:t>
            </a:r>
            <a:r>
              <a:rPr lang="ko-KR" altLang="en-US" sz="40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위기기업</a:t>
            </a:r>
            <a:r>
              <a:rPr lang="en-US" altLang="ko-KR" sz="40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/</a:t>
            </a:r>
            <a:r>
              <a:rPr lang="ko-KR" altLang="en-US" sz="40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재창업기업으로 나누어 절차가 다름 </a:t>
            </a:r>
            <a:endParaRPr lang="en-US" altLang="ko-KR" sz="4000" dirty="0">
              <a:solidFill>
                <a:schemeClr val="bg2"/>
              </a:solidFill>
              <a:latin typeface="Roboto"/>
              <a:ea typeface="Roboto"/>
              <a:cs typeface="Roboto"/>
            </a:endParaRPr>
          </a:p>
        </p:txBody>
      </p:sp>
      <p:cxnSp>
        <p:nvCxnSpPr>
          <p:cNvPr id="23" name="연결선: 구부러짐 22">
            <a:extLst>
              <a:ext uri="{FF2B5EF4-FFF2-40B4-BE49-F238E27FC236}">
                <a16:creationId xmlns:a16="http://schemas.microsoft.com/office/drawing/2014/main" id="{0E49986E-9F5C-46A2-9540-AB2DB2CFA71A}"/>
              </a:ext>
            </a:extLst>
          </p:cNvPr>
          <p:cNvCxnSpPr>
            <a:cxnSpLocks/>
            <a:stCxn id="36" idx="1"/>
          </p:cNvCxnSpPr>
          <p:nvPr/>
        </p:nvCxnSpPr>
        <p:spPr>
          <a:xfrm rot="10800000" flipV="1">
            <a:off x="5579706" y="2066100"/>
            <a:ext cx="6095222" cy="9731029"/>
          </a:xfrm>
          <a:prstGeom prst="curvedConnector2">
            <a:avLst/>
          </a:prstGeom>
          <a:ln w="158750">
            <a:gradFill flip="none" rotWithShape="1">
              <a:gsLst>
                <a:gs pos="39000">
                  <a:schemeClr val="accent1">
                    <a:lumMod val="60000"/>
                    <a:lumOff val="40000"/>
                  </a:schemeClr>
                </a:gs>
                <a:gs pos="13000">
                  <a:schemeClr val="accent1">
                    <a:lumMod val="20000"/>
                    <a:lumOff val="80000"/>
                  </a:schemeClr>
                </a:gs>
                <a:gs pos="68000">
                  <a:schemeClr val="accent1">
                    <a:lumMod val="75000"/>
                  </a:schemeClr>
                </a:gs>
                <a:gs pos="100000">
                  <a:schemeClr val="accent2">
                    <a:lumMod val="5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10920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B6F42160-9B44-468B-87A6-A4BA5BA7568F}"/>
              </a:ext>
            </a:extLst>
          </p:cNvPr>
          <p:cNvGrpSpPr/>
          <p:nvPr/>
        </p:nvGrpSpPr>
        <p:grpSpPr>
          <a:xfrm>
            <a:off x="1131827" y="1157195"/>
            <a:ext cx="7053676" cy="933637"/>
            <a:chOff x="2479675" y="4410075"/>
            <a:chExt cx="7279227" cy="933637"/>
          </a:xfrm>
        </p:grpSpPr>
        <p:grpSp>
          <p:nvGrpSpPr>
            <p:cNvPr id="11" name="Google Shape;528;p19">
              <a:extLst>
                <a:ext uri="{FF2B5EF4-FFF2-40B4-BE49-F238E27FC236}">
                  <a16:creationId xmlns:a16="http://schemas.microsoft.com/office/drawing/2014/main" id="{D729AC9D-1C71-4561-9871-86BACE6E6B43}"/>
                </a:ext>
              </a:extLst>
            </p:cNvPr>
            <p:cNvGrpSpPr/>
            <p:nvPr/>
          </p:nvGrpSpPr>
          <p:grpSpPr>
            <a:xfrm>
              <a:off x="2479675" y="4410075"/>
              <a:ext cx="838897" cy="792163"/>
              <a:chOff x="2038551" y="4475029"/>
              <a:chExt cx="838971" cy="792232"/>
            </a:xfrm>
          </p:grpSpPr>
          <p:sp>
            <p:nvSpPr>
              <p:cNvPr id="13" name="Google Shape;529;p19">
                <a:extLst>
                  <a:ext uri="{FF2B5EF4-FFF2-40B4-BE49-F238E27FC236}">
                    <a16:creationId xmlns:a16="http://schemas.microsoft.com/office/drawing/2014/main" id="{8FE1CD99-6428-48D5-B058-BA057AECE879}"/>
                  </a:ext>
                </a:extLst>
              </p:cNvPr>
              <p:cNvSpPr/>
              <p:nvPr/>
            </p:nvSpPr>
            <p:spPr>
              <a:xfrm>
                <a:off x="2038551" y="4475029"/>
                <a:ext cx="838971" cy="79223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38100" tIns="38100" rIns="38100" bIns="381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600" u="sng" dirty="0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14" name="Google Shape;530;p19">
                <a:extLst>
                  <a:ext uri="{FF2B5EF4-FFF2-40B4-BE49-F238E27FC236}">
                    <a16:creationId xmlns:a16="http://schemas.microsoft.com/office/drawing/2014/main" id="{6008F995-2346-40C9-B4BB-6324C3D3A9A7}"/>
                  </a:ext>
                </a:extLst>
              </p:cNvPr>
              <p:cNvSpPr/>
              <p:nvPr/>
            </p:nvSpPr>
            <p:spPr>
              <a:xfrm>
                <a:off x="2330403" y="4682667"/>
                <a:ext cx="251365" cy="329938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18755" y="7066"/>
                    </a:moveTo>
                    <a:lnTo>
                      <a:pt x="17491" y="7066"/>
                    </a:lnTo>
                    <a:lnTo>
                      <a:pt x="17491" y="5099"/>
                    </a:lnTo>
                    <a:cubicBezTo>
                      <a:pt x="17491" y="2168"/>
                      <a:pt x="14646" y="0"/>
                      <a:pt x="10800" y="0"/>
                    </a:cubicBezTo>
                    <a:cubicBezTo>
                      <a:pt x="6954" y="0"/>
                      <a:pt x="4109" y="2168"/>
                      <a:pt x="4109" y="5099"/>
                    </a:cubicBezTo>
                    <a:lnTo>
                      <a:pt x="4109" y="7066"/>
                    </a:lnTo>
                    <a:lnTo>
                      <a:pt x="2845" y="7066"/>
                    </a:lnTo>
                    <a:cubicBezTo>
                      <a:pt x="1264" y="7066"/>
                      <a:pt x="0" y="8070"/>
                      <a:pt x="0" y="9234"/>
                    </a:cubicBezTo>
                    <a:lnTo>
                      <a:pt x="0" y="19432"/>
                    </a:lnTo>
                    <a:cubicBezTo>
                      <a:pt x="0" y="20596"/>
                      <a:pt x="1264" y="21600"/>
                      <a:pt x="2845" y="21600"/>
                    </a:cubicBezTo>
                    <a:lnTo>
                      <a:pt x="18755" y="21600"/>
                    </a:lnTo>
                    <a:cubicBezTo>
                      <a:pt x="20336" y="21600"/>
                      <a:pt x="21600" y="20596"/>
                      <a:pt x="21600" y="19432"/>
                    </a:cubicBezTo>
                    <a:lnTo>
                      <a:pt x="21600" y="9234"/>
                    </a:lnTo>
                    <a:cubicBezTo>
                      <a:pt x="21600" y="8070"/>
                      <a:pt x="20336" y="7066"/>
                      <a:pt x="18755" y="7066"/>
                    </a:cubicBezTo>
                    <a:close/>
                    <a:moveTo>
                      <a:pt x="10800" y="16300"/>
                    </a:moveTo>
                    <a:cubicBezTo>
                      <a:pt x="9272" y="16300"/>
                      <a:pt x="8219" y="15497"/>
                      <a:pt x="8219" y="14333"/>
                    </a:cubicBezTo>
                    <a:cubicBezTo>
                      <a:pt x="8219" y="13169"/>
                      <a:pt x="9272" y="12165"/>
                      <a:pt x="10800" y="12165"/>
                    </a:cubicBezTo>
                    <a:cubicBezTo>
                      <a:pt x="12328" y="12165"/>
                      <a:pt x="13645" y="13169"/>
                      <a:pt x="13645" y="14333"/>
                    </a:cubicBezTo>
                    <a:cubicBezTo>
                      <a:pt x="13645" y="15497"/>
                      <a:pt x="12328" y="16300"/>
                      <a:pt x="10800" y="16300"/>
                    </a:cubicBezTo>
                    <a:close/>
                    <a:moveTo>
                      <a:pt x="14909" y="7066"/>
                    </a:moveTo>
                    <a:lnTo>
                      <a:pt x="6691" y="7066"/>
                    </a:lnTo>
                    <a:lnTo>
                      <a:pt x="6691" y="5099"/>
                    </a:lnTo>
                    <a:cubicBezTo>
                      <a:pt x="6691" y="3332"/>
                      <a:pt x="8482" y="1967"/>
                      <a:pt x="10800" y="1967"/>
                    </a:cubicBezTo>
                    <a:cubicBezTo>
                      <a:pt x="13118" y="1967"/>
                      <a:pt x="14909" y="3332"/>
                      <a:pt x="14909" y="5099"/>
                    </a:cubicBezTo>
                    <a:lnTo>
                      <a:pt x="14909" y="70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4275" tIns="64275" rIns="64275" bIns="6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00" u="sng" dirty="0">
                  <a:solidFill>
                    <a:srgbClr val="74808C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</p:grpSp>
        <p:sp>
          <p:nvSpPr>
            <p:cNvPr id="12" name="Google Shape;536;p19">
              <a:extLst>
                <a:ext uri="{FF2B5EF4-FFF2-40B4-BE49-F238E27FC236}">
                  <a16:creationId xmlns:a16="http://schemas.microsoft.com/office/drawing/2014/main" id="{033B5E91-4E06-4DDF-BD61-B633C4075DBA}"/>
                </a:ext>
              </a:extLst>
            </p:cNvPr>
            <p:cNvSpPr txBox="1"/>
            <p:nvPr/>
          </p:nvSpPr>
          <p:spPr>
            <a:xfrm>
              <a:off x="3439254" y="4551495"/>
              <a:ext cx="6319648" cy="7922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8100" tIns="38100" rIns="38100" bIns="38100" anchor="t" anchorCtr="0">
              <a:noAutofit/>
            </a:bodyPr>
            <a:lstStyle/>
            <a:p>
              <a:pPr lvl="0"/>
              <a:r>
                <a:rPr lang="en-US" altLang="ko-KR" sz="4000" u="sng" dirty="0">
                  <a:solidFill>
                    <a:schemeClr val="accent2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SAFETY CUSHION</a:t>
              </a:r>
            </a:p>
          </p:txBody>
        </p:sp>
      </p:grpSp>
      <p:sp>
        <p:nvSpPr>
          <p:cNvPr id="15" name="Google Shape;524;p19">
            <a:extLst>
              <a:ext uri="{FF2B5EF4-FFF2-40B4-BE49-F238E27FC236}">
                <a16:creationId xmlns:a16="http://schemas.microsoft.com/office/drawing/2014/main" id="{DEAEC7D8-DE26-44A1-A9DC-AA6508E2DB3D}"/>
              </a:ext>
            </a:extLst>
          </p:cNvPr>
          <p:cNvSpPr txBox="1"/>
          <p:nvPr/>
        </p:nvSpPr>
        <p:spPr>
          <a:xfrm>
            <a:off x="2011095" y="795428"/>
            <a:ext cx="3232709" cy="569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200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재사회화의 기회</a:t>
            </a:r>
            <a:endParaRPr sz="3200" dirty="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371532-99D2-4018-815E-6B53287ADB32}"/>
              </a:ext>
            </a:extLst>
          </p:cNvPr>
          <p:cNvSpPr txBox="1"/>
          <p:nvPr/>
        </p:nvSpPr>
        <p:spPr>
          <a:xfrm>
            <a:off x="8633255" y="2090832"/>
            <a:ext cx="14531545" cy="9694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 typeface="Arial"/>
              <a:buChar char="•"/>
            </a:pPr>
            <a:r>
              <a:rPr lang="ko-KR" altLang="en-US" sz="4600" b="1" dirty="0">
                <a:solidFill>
                  <a:schemeClr val="accent4"/>
                </a:solidFill>
                <a:latin typeface="Roboto"/>
                <a:ea typeface="Roboto"/>
                <a:cs typeface="Roboto"/>
              </a:rPr>
              <a:t>도내에 벤처기업과의 연계를 통해서 새로운 일자리 알선</a:t>
            </a:r>
            <a:r>
              <a:rPr lang="en-US" altLang="ko-KR" sz="4600" b="1" dirty="0">
                <a:solidFill>
                  <a:schemeClr val="accent4"/>
                </a:solidFill>
                <a:latin typeface="Roboto"/>
                <a:ea typeface="Roboto"/>
                <a:cs typeface="Roboto"/>
              </a:rPr>
              <a:t>.</a:t>
            </a:r>
          </a:p>
          <a:p>
            <a:pPr lvl="1"/>
            <a:r>
              <a:rPr lang="en-US" altLang="ko-KR" sz="4400" dirty="0"/>
              <a:t>	</a:t>
            </a:r>
            <a:r>
              <a:rPr lang="en-US" altLang="ko-KR" sz="4400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44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실패한 청년과 창업 초기 벤처기업과의 연계를 </a:t>
            </a:r>
            <a:r>
              <a:rPr lang="en-US" altLang="ko-KR" sz="44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	  	    </a:t>
            </a:r>
            <a:r>
              <a:rPr lang="ko-KR" altLang="en-US" sz="44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통해 자신의 경험 공유와 일자리 창출</a:t>
            </a:r>
            <a:endParaRPr lang="en-US" altLang="ko-KR" sz="4400" dirty="0">
              <a:solidFill>
                <a:schemeClr val="bg2"/>
              </a:solidFill>
              <a:latin typeface="Roboto"/>
              <a:ea typeface="Roboto"/>
              <a:cs typeface="Roboto"/>
            </a:endParaRPr>
          </a:p>
          <a:p>
            <a:endParaRPr lang="en-US" altLang="ko-KR" sz="4400" dirty="0"/>
          </a:p>
          <a:p>
            <a:endParaRPr lang="en-US" altLang="ko-KR" sz="4400" dirty="0"/>
          </a:p>
          <a:p>
            <a:pPr marL="285750" lvl="1" indent="-285750">
              <a:buFont typeface="Arial"/>
              <a:buChar char="•"/>
            </a:pPr>
            <a:r>
              <a:rPr lang="ko-KR" altLang="en-US" sz="4600" b="1" dirty="0">
                <a:solidFill>
                  <a:schemeClr val="accent4"/>
                </a:solidFill>
                <a:latin typeface="Roboto"/>
                <a:ea typeface="Roboto"/>
                <a:cs typeface="Roboto"/>
              </a:rPr>
              <a:t>창업 실패 후 창업에 재도전을 원하지 않는 청년들을 위한 심리적 치료</a:t>
            </a:r>
            <a:endParaRPr lang="en-US" altLang="ko-KR" sz="4600" b="1" dirty="0">
              <a:solidFill>
                <a:schemeClr val="accent4"/>
              </a:solidFill>
              <a:latin typeface="Roboto"/>
              <a:ea typeface="Roboto"/>
              <a:cs typeface="Roboto"/>
            </a:endParaRPr>
          </a:p>
          <a:p>
            <a:pPr lvl="1"/>
            <a:r>
              <a:rPr lang="en-US" altLang="ko-KR" sz="4400" dirty="0"/>
              <a:t>	</a:t>
            </a:r>
            <a:r>
              <a:rPr lang="en-US" altLang="ko-KR" sz="4400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ko-KR" altLang="en-US" sz="4400" dirty="0">
                <a:sym typeface="Wingdings" panose="05000000000000000000" pitchFamily="2" charset="2"/>
              </a:rPr>
              <a:t>  </a:t>
            </a:r>
            <a:r>
              <a:rPr lang="ko-KR" altLang="en-US" sz="44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경제적</a:t>
            </a:r>
            <a:r>
              <a:rPr lang="en-US" altLang="ko-KR" sz="44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, </a:t>
            </a:r>
            <a:r>
              <a:rPr lang="ko-KR" altLang="en-US" sz="44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심리적 어려움을 해소할 수 있는 </a:t>
            </a:r>
            <a:r>
              <a:rPr lang="en-US" altLang="ko-KR" sz="44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		     			</a:t>
            </a:r>
            <a:r>
              <a:rPr lang="ko-KR" altLang="en-US" sz="44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코칭</a:t>
            </a:r>
            <a:r>
              <a:rPr lang="en-US" altLang="ko-KR" sz="44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, </a:t>
            </a:r>
            <a:r>
              <a:rPr lang="ko-KR" altLang="en-US" sz="4400" dirty="0" err="1">
                <a:solidFill>
                  <a:schemeClr val="bg2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멘토단</a:t>
            </a:r>
            <a:r>
              <a:rPr lang="ko-KR" altLang="en-US" sz="44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 구성 및 상시 운영</a:t>
            </a:r>
            <a:endParaRPr lang="en-US" altLang="ko-KR" sz="4400" dirty="0">
              <a:solidFill>
                <a:schemeClr val="bg2"/>
              </a:solidFill>
              <a:latin typeface="Roboto"/>
              <a:ea typeface="Roboto"/>
              <a:cs typeface="Roboto"/>
            </a:endParaRPr>
          </a:p>
          <a:p>
            <a:r>
              <a:rPr lang="en-US" altLang="ko-KR" sz="4400" dirty="0"/>
              <a:t>	</a:t>
            </a:r>
          </a:p>
          <a:p>
            <a:endParaRPr lang="en-US" altLang="ko-KR" sz="4400" dirty="0"/>
          </a:p>
          <a:p>
            <a:pPr marL="285750" lvl="1" indent="-285750">
              <a:buFont typeface="Arial"/>
              <a:buChar char="•"/>
            </a:pPr>
            <a:r>
              <a:rPr lang="ko-KR" altLang="en-US" sz="4600" b="1" dirty="0">
                <a:solidFill>
                  <a:schemeClr val="accent4"/>
                </a:solidFill>
                <a:latin typeface="Roboto"/>
                <a:ea typeface="Roboto"/>
                <a:cs typeface="Roboto"/>
              </a:rPr>
              <a:t>사회적 능력 회복을 위한 생계 유지비 지원</a:t>
            </a:r>
            <a:r>
              <a:rPr lang="en-US" altLang="ko-KR" sz="4600" b="1" dirty="0">
                <a:solidFill>
                  <a:schemeClr val="accent4"/>
                </a:solidFill>
                <a:latin typeface="Roboto"/>
                <a:ea typeface="Roboto"/>
                <a:cs typeface="Roboto"/>
              </a:rPr>
              <a:t>.</a:t>
            </a:r>
          </a:p>
          <a:p>
            <a:pPr lvl="1"/>
            <a:r>
              <a:rPr lang="en-US" altLang="ko-KR" sz="4400" dirty="0"/>
              <a:t>	</a:t>
            </a:r>
            <a:r>
              <a:rPr lang="en-US" altLang="ko-KR" sz="4400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ko-KR" altLang="en-US" sz="4400" dirty="0">
                <a:sym typeface="Wingdings" panose="05000000000000000000" pitchFamily="2" charset="2"/>
              </a:rPr>
              <a:t> </a:t>
            </a:r>
            <a:r>
              <a:rPr lang="ko-KR" altLang="en-US" sz="44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심리적 치료와 새로운 일자리 연계</a:t>
            </a:r>
            <a:r>
              <a:rPr lang="en-US" altLang="ko-KR" sz="44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, </a:t>
            </a:r>
            <a:r>
              <a:rPr lang="ko-KR" altLang="en-US" sz="44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소득이 생기기                </a:t>
            </a:r>
            <a:r>
              <a:rPr lang="en-US" altLang="ko-KR" sz="44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	    </a:t>
            </a:r>
            <a:r>
              <a:rPr lang="ko-KR" altLang="en-US" sz="44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전까지 생계 유지비 지원</a:t>
            </a:r>
            <a:r>
              <a:rPr lang="en-US" altLang="ko-KR" sz="44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.</a:t>
            </a:r>
            <a:endParaRPr lang="en-US" altLang="ko-KR" sz="4400" dirty="0">
              <a:solidFill>
                <a:schemeClr val="bg2"/>
              </a:solidFill>
              <a:latin typeface="Roboto"/>
              <a:ea typeface="Roboto"/>
              <a:cs typeface="Roboto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8C96732-DC1C-4CD5-9FC1-FCB16F2779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6388" y="3340729"/>
            <a:ext cx="5768430" cy="854703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595C6D1-EC8D-41A8-AF7D-E9968B3EB9BB}"/>
              </a:ext>
            </a:extLst>
          </p:cNvPr>
          <p:cNvSpPr txBox="1"/>
          <p:nvPr/>
        </p:nvSpPr>
        <p:spPr>
          <a:xfrm>
            <a:off x="3897513" y="11589750"/>
            <a:ext cx="13462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재도약의 발판</a:t>
            </a:r>
          </a:p>
        </p:txBody>
      </p:sp>
    </p:spTree>
    <p:extLst>
      <p:ext uri="{BB962C8B-B14F-4D97-AF65-F5344CB8AC3E}">
        <p14:creationId xmlns:p14="http://schemas.microsoft.com/office/powerpoint/2010/main" val="3611380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"/>
          <p:cNvSpPr txBox="1"/>
          <p:nvPr/>
        </p:nvSpPr>
        <p:spPr>
          <a:xfrm>
            <a:off x="22545675" y="12492038"/>
            <a:ext cx="89535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</a:t>
            </a:fld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" name="Google Shape;153;p3"/>
          <p:cNvSpPr txBox="1"/>
          <p:nvPr/>
        </p:nvSpPr>
        <p:spPr>
          <a:xfrm>
            <a:off x="1678832" y="665312"/>
            <a:ext cx="16273808" cy="1553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4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분석</a:t>
            </a:r>
            <a:r>
              <a:rPr lang="en-US" sz="84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84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배경</a:t>
            </a:r>
            <a:r>
              <a:rPr lang="en-US" sz="84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1 : </a:t>
            </a:r>
            <a:r>
              <a:rPr lang="en-US" sz="84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제주</a:t>
            </a:r>
            <a:r>
              <a:rPr lang="en-US" sz="84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84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청년</a:t>
            </a:r>
            <a:r>
              <a:rPr lang="en-US" sz="84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84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인구</a:t>
            </a:r>
            <a:r>
              <a:rPr lang="en-US" sz="84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84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감소</a:t>
            </a:r>
            <a:endParaRPr sz="8400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54" name="Google Shape;154;p3"/>
          <p:cNvGrpSpPr/>
          <p:nvPr/>
        </p:nvGrpSpPr>
        <p:grpSpPr>
          <a:xfrm>
            <a:off x="1462808" y="3623003"/>
            <a:ext cx="5924662" cy="7973537"/>
            <a:chOff x="13584472" y="5646978"/>
            <a:chExt cx="4613275" cy="6624637"/>
          </a:xfrm>
        </p:grpSpPr>
        <p:sp>
          <p:nvSpPr>
            <p:cNvPr id="155" name="Google Shape;155;p3"/>
            <p:cNvSpPr/>
            <p:nvPr/>
          </p:nvSpPr>
          <p:spPr>
            <a:xfrm>
              <a:off x="13584472" y="5646978"/>
              <a:ext cx="4613275" cy="6624637"/>
            </a:xfrm>
            <a:prstGeom prst="roundRect">
              <a:avLst>
                <a:gd name="adj" fmla="val 3054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rgbClr val="74808C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grpSp>
          <p:nvGrpSpPr>
            <p:cNvPr id="156" name="Google Shape;156;p3"/>
            <p:cNvGrpSpPr/>
            <p:nvPr/>
          </p:nvGrpSpPr>
          <p:grpSpPr>
            <a:xfrm>
              <a:off x="13584472" y="6231298"/>
              <a:ext cx="4613275" cy="5350848"/>
              <a:chOff x="3122688" y="8906660"/>
              <a:chExt cx="4613275" cy="5350848"/>
            </a:xfrm>
          </p:grpSpPr>
          <p:sp>
            <p:nvSpPr>
              <p:cNvPr id="157" name="Google Shape;157;p3"/>
              <p:cNvSpPr txBox="1"/>
              <p:nvPr/>
            </p:nvSpPr>
            <p:spPr>
              <a:xfrm>
                <a:off x="3122688" y="8906660"/>
                <a:ext cx="4613275" cy="5429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8100" tIns="38100" rIns="38100" bIns="381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4500" dirty="0">
                    <a:solidFill>
                      <a:srgbClr val="052136"/>
                    </a:solidFill>
                    <a:latin typeface="Roboto Medium"/>
                    <a:ea typeface="Roboto Medium"/>
                    <a:cs typeface="Roboto Medium"/>
                    <a:sym typeface="Roboto Medium"/>
                  </a:rPr>
                  <a:t>WHY </a:t>
                </a:r>
                <a:r>
                  <a:rPr lang="en-US" sz="4500" dirty="0" err="1">
                    <a:solidFill>
                      <a:srgbClr val="052136"/>
                    </a:solidFill>
                    <a:latin typeface="Roboto Medium"/>
                    <a:ea typeface="Roboto Medium"/>
                    <a:cs typeface="Roboto Medium"/>
                    <a:sym typeface="Roboto Medium"/>
                  </a:rPr>
                  <a:t>청년</a:t>
                </a:r>
                <a:r>
                  <a:rPr lang="en-US" sz="4500" dirty="0">
                    <a:solidFill>
                      <a:srgbClr val="052136"/>
                    </a:solidFill>
                    <a:latin typeface="Roboto Medium"/>
                    <a:ea typeface="Roboto Medium"/>
                    <a:cs typeface="Roboto Medium"/>
                    <a:sym typeface="Roboto Medium"/>
                  </a:rPr>
                  <a:t> ? </a:t>
                </a:r>
                <a:endParaRPr sz="4500" dirty="0">
                  <a:solidFill>
                    <a:srgbClr val="052136"/>
                  </a:solidFill>
                  <a:latin typeface="Roboto Medium"/>
                  <a:ea typeface="Roboto Medium"/>
                  <a:cs typeface="Roboto Medium"/>
                  <a:sym typeface="Roboto Medium"/>
                </a:endParaRPr>
              </a:p>
            </p:txBody>
          </p:sp>
          <p:sp>
            <p:nvSpPr>
              <p:cNvPr id="158" name="Google Shape;158;p3"/>
              <p:cNvSpPr/>
              <p:nvPr/>
            </p:nvSpPr>
            <p:spPr>
              <a:xfrm>
                <a:off x="3322692" y="9762171"/>
                <a:ext cx="4213267" cy="44953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sz="3200" dirty="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제주는 </a:t>
                </a:r>
                <a:r>
                  <a:rPr lang="en-US" sz="3200" dirty="0" err="1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지속적인</a:t>
                </a:r>
                <a:r>
                  <a:rPr lang="en-US" sz="3200" dirty="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en-US" sz="3200" dirty="0" err="1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청년</a:t>
                </a:r>
                <a:r>
                  <a:rPr lang="en-US" sz="3200" dirty="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en-US" sz="3200" dirty="0" err="1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인구의</a:t>
                </a:r>
                <a:r>
                  <a:rPr lang="en-US" sz="3200" dirty="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en-US" sz="3200" dirty="0" err="1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유입이</a:t>
                </a:r>
                <a:r>
                  <a:rPr lang="en-US" sz="3200" dirty="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en-US" sz="3200" dirty="0" err="1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되고</a:t>
                </a:r>
                <a:r>
                  <a:rPr lang="en-US" sz="3200" dirty="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en-US" sz="3200" dirty="0" err="1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있다</a:t>
                </a:r>
                <a:r>
                  <a:rPr lang="en-US" sz="3200" dirty="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.  </a:t>
                </a:r>
                <a:r>
                  <a:rPr lang="en-US" sz="3200" dirty="0" err="1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하지만</a:t>
                </a:r>
                <a:r>
                  <a:rPr lang="en-US" sz="3200" dirty="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en-US" sz="3200" dirty="0" err="1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실제</a:t>
                </a:r>
                <a:r>
                  <a:rPr lang="en-US" sz="3200" dirty="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  </a:t>
                </a:r>
                <a:r>
                  <a:rPr lang="en-US" sz="3200" dirty="0" err="1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청년인구</a:t>
                </a:r>
                <a:r>
                  <a:rPr lang="en-US" sz="3200" dirty="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en-US" sz="3200" dirty="0" err="1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비율은</a:t>
                </a:r>
                <a:r>
                  <a:rPr lang="en-US" sz="3200" dirty="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en-US" sz="3200" dirty="0" err="1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낮은</a:t>
                </a:r>
                <a:r>
                  <a:rPr lang="en-US" sz="3200" dirty="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en-US" sz="3200" dirty="0" err="1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수준으로</a:t>
                </a:r>
                <a:r>
                  <a:rPr lang="en-US" sz="3200" dirty="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  </a:t>
                </a:r>
                <a:r>
                  <a:rPr lang="en-US" sz="3200" dirty="0" err="1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계속적으로</a:t>
                </a:r>
                <a:r>
                  <a:rPr lang="en-US" sz="3200" dirty="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en-US" sz="3200" dirty="0" err="1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감소될</a:t>
                </a:r>
                <a:r>
                  <a:rPr lang="en-US" sz="3200" dirty="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en-US" sz="3200" dirty="0" err="1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추이</a:t>
                </a:r>
                <a:r>
                  <a:rPr lang="ko-KR" altLang="en-US" sz="3200" dirty="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이다</a:t>
                </a:r>
                <a:r>
                  <a:rPr lang="en-US" sz="3200" dirty="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. </a:t>
                </a:r>
                <a:r>
                  <a:rPr lang="en-US" sz="3200" dirty="0" err="1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이에</a:t>
                </a:r>
                <a:r>
                  <a:rPr lang="en-US" sz="3200" dirty="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en-US" sz="3200" dirty="0" err="1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따른</a:t>
                </a:r>
                <a:r>
                  <a:rPr lang="en-US" sz="3200" dirty="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en-US" sz="3200" dirty="0" err="1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제주</a:t>
                </a:r>
                <a:r>
                  <a:rPr lang="en-US" sz="3200" dirty="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en-US" sz="3200" dirty="0" err="1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청년</a:t>
                </a:r>
                <a:r>
                  <a:rPr lang="en-US" sz="3200" dirty="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en-US" sz="3200" dirty="0" err="1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정책이</a:t>
                </a:r>
                <a:r>
                  <a:rPr lang="en-US" sz="3200" dirty="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en-US" sz="3200" dirty="0" err="1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요구된다</a:t>
                </a:r>
                <a:r>
                  <a:rPr lang="en-US" sz="3200" dirty="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.</a:t>
                </a:r>
                <a:endParaRPr sz="3200" dirty="0"/>
              </a:p>
            </p:txBody>
          </p:sp>
        </p:grpSp>
      </p:grpSp>
      <p:sp>
        <p:nvSpPr>
          <p:cNvPr id="159" name="Google Shape;159;p3"/>
          <p:cNvSpPr txBox="1"/>
          <p:nvPr/>
        </p:nvSpPr>
        <p:spPr>
          <a:xfrm>
            <a:off x="166664" y="13230725"/>
            <a:ext cx="670852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74808C"/>
                </a:solidFill>
                <a:latin typeface="Poppins"/>
                <a:ea typeface="Poppins"/>
                <a:cs typeface="Poppins"/>
                <a:sym typeface="Poppins"/>
              </a:rPr>
              <a:t>출처 : 제주특별자치도 청년정책담당관, 국가통계포털</a:t>
            </a:r>
            <a:endParaRPr sz="2000">
              <a:solidFill>
                <a:srgbClr val="74808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60" name="Google Shape;160;p3"/>
          <p:cNvGrpSpPr/>
          <p:nvPr/>
        </p:nvGrpSpPr>
        <p:grpSpPr>
          <a:xfrm>
            <a:off x="13816384" y="2088303"/>
            <a:ext cx="8892050" cy="1468232"/>
            <a:chOff x="14050705" y="2508244"/>
            <a:chExt cx="8892050" cy="1468232"/>
          </a:xfrm>
        </p:grpSpPr>
        <p:pic>
          <p:nvPicPr>
            <p:cNvPr id="161" name="Google Shape;161;p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4050705" y="2899680"/>
              <a:ext cx="8747122" cy="1076796"/>
            </a:xfrm>
            <a:prstGeom prst="rect">
              <a:avLst/>
            </a:prstGeom>
            <a:solidFill>
              <a:srgbClr val="ECECEC"/>
            </a:solidFill>
            <a:ln w="88900" cap="sq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</p:spPr>
        </p:pic>
        <p:sp>
          <p:nvSpPr>
            <p:cNvPr id="162" name="Google Shape;162;p3"/>
            <p:cNvSpPr txBox="1"/>
            <p:nvPr/>
          </p:nvSpPr>
          <p:spPr>
            <a:xfrm>
              <a:off x="20998689" y="2508244"/>
              <a:ext cx="1944066" cy="3357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rgbClr val="74808C"/>
                  </a:solidFill>
                  <a:latin typeface="Poppins"/>
                  <a:ea typeface="Poppins"/>
                  <a:cs typeface="Poppins"/>
                  <a:sym typeface="Poppins"/>
                </a:rPr>
                <a:t>출처 : 헤드라인 제주</a:t>
              </a:r>
              <a:endParaRPr/>
            </a:p>
          </p:txBody>
        </p:sp>
      </p:grpSp>
      <p:grpSp>
        <p:nvGrpSpPr>
          <p:cNvPr id="163" name="Google Shape;163;p3"/>
          <p:cNvGrpSpPr/>
          <p:nvPr/>
        </p:nvGrpSpPr>
        <p:grpSpPr>
          <a:xfrm>
            <a:off x="12908957" y="3990507"/>
            <a:ext cx="10084393" cy="1365504"/>
            <a:chOff x="13280280" y="4401269"/>
            <a:chExt cx="10084393" cy="1365504"/>
          </a:xfrm>
        </p:grpSpPr>
        <p:pic>
          <p:nvPicPr>
            <p:cNvPr id="164" name="Google Shape;164;p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3280280" y="4752028"/>
              <a:ext cx="9696448" cy="1014745"/>
            </a:xfrm>
            <a:prstGeom prst="rect">
              <a:avLst/>
            </a:prstGeom>
            <a:solidFill>
              <a:srgbClr val="ECECEC"/>
            </a:solidFill>
            <a:ln w="88900" cap="sq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</p:spPr>
        </p:pic>
        <p:sp>
          <p:nvSpPr>
            <p:cNvPr id="165" name="Google Shape;165;p3"/>
            <p:cNvSpPr txBox="1"/>
            <p:nvPr/>
          </p:nvSpPr>
          <p:spPr>
            <a:xfrm>
              <a:off x="21420607" y="4401269"/>
              <a:ext cx="1944066" cy="3357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 dirty="0" err="1">
                  <a:solidFill>
                    <a:srgbClr val="74808C"/>
                  </a:solidFill>
                  <a:latin typeface="Poppins"/>
                  <a:ea typeface="Poppins"/>
                  <a:cs typeface="Poppins"/>
                  <a:sym typeface="Poppins"/>
                </a:rPr>
                <a:t>출처</a:t>
              </a:r>
              <a:r>
                <a:rPr lang="en-US" sz="1500" dirty="0">
                  <a:solidFill>
                    <a:srgbClr val="74808C"/>
                  </a:solidFill>
                  <a:latin typeface="Poppins"/>
                  <a:ea typeface="Poppins"/>
                  <a:cs typeface="Poppins"/>
                  <a:sym typeface="Poppins"/>
                </a:rPr>
                <a:t> : </a:t>
              </a:r>
              <a:r>
                <a:rPr lang="en-US" sz="1500" dirty="0" err="1">
                  <a:solidFill>
                    <a:srgbClr val="74808C"/>
                  </a:solidFill>
                  <a:latin typeface="Poppins"/>
                  <a:ea typeface="Poppins"/>
                  <a:cs typeface="Poppins"/>
                  <a:sym typeface="Poppins"/>
                </a:rPr>
                <a:t>제주의</a:t>
              </a:r>
              <a:r>
                <a:rPr lang="en-US" sz="1500" dirty="0">
                  <a:solidFill>
                    <a:srgbClr val="74808C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-US" sz="1500" dirty="0" err="1">
                  <a:solidFill>
                    <a:srgbClr val="74808C"/>
                  </a:solidFill>
                  <a:latin typeface="Poppins"/>
                  <a:ea typeface="Poppins"/>
                  <a:cs typeface="Poppins"/>
                  <a:sym typeface="Poppins"/>
                </a:rPr>
                <a:t>소리</a:t>
              </a:r>
              <a:endParaRPr dirty="0"/>
            </a:p>
          </p:txBody>
        </p:sp>
      </p:grpSp>
      <p:pic>
        <p:nvPicPr>
          <p:cNvPr id="166" name="Google Shape;166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519592" y="5457242"/>
            <a:ext cx="14680074" cy="79735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831221" y="-26831933"/>
            <a:ext cx="22721600" cy="5473600"/>
          </a:xfrm>
          <a:prstGeom prst="rect">
            <a:avLst/>
          </a:prstGeom>
        </p:spPr>
        <p:txBody>
          <a:bodyPr spcFirstLastPara="1" wrap="square" lIns="243800" tIns="243800" rIns="243800" bIns="243800" anchor="b" anchorCtr="0">
            <a:noAutofit/>
          </a:bodyPr>
          <a:lstStyle/>
          <a:p>
            <a:endParaRPr/>
          </a:p>
        </p:txBody>
      </p:sp>
      <p:sp>
        <p:nvSpPr>
          <p:cNvPr id="61" name="Google Shape;61;p14"/>
          <p:cNvSpPr txBox="1"/>
          <p:nvPr/>
        </p:nvSpPr>
        <p:spPr>
          <a:xfrm>
            <a:off x="1658166" y="1986467"/>
            <a:ext cx="11864800" cy="10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noAutofit/>
          </a:bodyPr>
          <a:lstStyle/>
          <a:p>
            <a:r>
              <a:rPr lang="en-US" altLang="ko" sz="4500" b="1" dirty="0">
                <a:solidFill>
                  <a:schemeClr val="accent4"/>
                </a:solidFill>
                <a:latin typeface="Roboto"/>
                <a:ea typeface="Roboto"/>
                <a:cs typeface="Roboto"/>
              </a:rPr>
              <a:t>[ </a:t>
            </a:r>
            <a:r>
              <a:rPr lang="ko" altLang="en-US" sz="4500" b="1" dirty="0">
                <a:solidFill>
                  <a:schemeClr val="accent4"/>
                </a:solidFill>
                <a:latin typeface="Roboto"/>
                <a:ea typeface="Roboto"/>
                <a:cs typeface="Roboto"/>
              </a:rPr>
              <a:t>창업지원 프로그램의 문제점 </a:t>
            </a:r>
            <a:r>
              <a:rPr lang="en-US" altLang="ko" sz="4500" b="1" dirty="0">
                <a:solidFill>
                  <a:schemeClr val="accent4"/>
                </a:solidFill>
                <a:latin typeface="Roboto"/>
                <a:ea typeface="Roboto"/>
                <a:cs typeface="Roboto"/>
              </a:rPr>
              <a:t>]</a:t>
            </a:r>
            <a:endParaRPr sz="4500" b="1" dirty="0">
              <a:solidFill>
                <a:schemeClr val="accent4"/>
              </a:solidFill>
              <a:latin typeface="Roboto"/>
              <a:ea typeface="Roboto"/>
              <a:cs typeface="Roboto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11323211" y="816868"/>
            <a:ext cx="12063200" cy="3847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" altLang="en-US" sz="4500" b="1" dirty="0">
                <a:solidFill>
                  <a:schemeClr val="accent4"/>
                </a:solidFill>
                <a:latin typeface="Roboto"/>
                <a:ea typeface="Roboto"/>
                <a:cs typeface="Roboto"/>
              </a:rPr>
              <a:t>왜 창업지원 프로그램을 모르는가</a:t>
            </a:r>
            <a:r>
              <a:rPr lang="en-US" altLang="ko" sz="4500" b="1" dirty="0">
                <a:solidFill>
                  <a:schemeClr val="accent4"/>
                </a:solidFill>
                <a:latin typeface="Roboto"/>
                <a:ea typeface="Roboto"/>
                <a:cs typeface="Roboto"/>
              </a:rPr>
              <a:t>?</a:t>
            </a:r>
          </a:p>
          <a:p>
            <a:pPr lvl="1"/>
            <a:r>
              <a:rPr lang="en-US" altLang="ko" sz="4000" dirty="0"/>
              <a:t>    </a:t>
            </a:r>
            <a:r>
              <a:rPr lang="en-US" altLang="ko" sz="4000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altLang="ko" sz="4000" dirty="0">
                <a:sym typeface="Wingdings" panose="05000000000000000000" pitchFamily="2" charset="2"/>
              </a:rPr>
              <a:t> </a:t>
            </a:r>
            <a:r>
              <a:rPr lang="ko-KR" altLang="en-US" sz="4000" dirty="0">
                <a:solidFill>
                  <a:schemeClr val="bg2"/>
                </a:solidFill>
                <a:latin typeface="Roboto"/>
                <a:ea typeface="Roboto"/>
                <a:cs typeface="Roboto"/>
              </a:rPr>
              <a:t>실제 창업 지원센터에서는 도내 신문사에 작게 </a:t>
            </a:r>
            <a:r>
              <a:rPr lang="en-US" altLang="ko-KR" sz="4000" dirty="0">
                <a:solidFill>
                  <a:schemeClr val="bg2"/>
                </a:solidFill>
                <a:latin typeface="Roboto"/>
                <a:ea typeface="Roboto"/>
                <a:cs typeface="Roboto"/>
              </a:rPr>
              <a:t>	</a:t>
            </a:r>
            <a:r>
              <a:rPr lang="ko-KR" altLang="en-US" sz="4000" dirty="0">
                <a:solidFill>
                  <a:schemeClr val="bg2"/>
                </a:solidFill>
                <a:latin typeface="Roboto"/>
                <a:ea typeface="Roboto"/>
                <a:cs typeface="Roboto"/>
              </a:rPr>
              <a:t>홍보를 하거나 자신들의 홈페이지에 올리는 </a:t>
            </a:r>
            <a:r>
              <a:rPr lang="en-US" altLang="ko-KR" sz="4000" dirty="0">
                <a:solidFill>
                  <a:schemeClr val="bg2"/>
                </a:solidFill>
                <a:latin typeface="Roboto"/>
                <a:ea typeface="Roboto"/>
                <a:cs typeface="Roboto"/>
              </a:rPr>
              <a:t>	</a:t>
            </a:r>
            <a:r>
              <a:rPr lang="ko-KR" altLang="en-US" sz="4000" dirty="0">
                <a:solidFill>
                  <a:schemeClr val="bg2"/>
                </a:solidFill>
                <a:latin typeface="Roboto"/>
                <a:ea typeface="Roboto"/>
                <a:cs typeface="Roboto"/>
              </a:rPr>
              <a:t>정도이다</a:t>
            </a:r>
            <a:r>
              <a:rPr lang="en-US" altLang="ko-KR" sz="4000" dirty="0">
                <a:solidFill>
                  <a:schemeClr val="bg2"/>
                </a:solidFill>
                <a:latin typeface="Roboto"/>
                <a:ea typeface="Roboto"/>
                <a:cs typeface="Roboto"/>
              </a:rPr>
              <a:t>. </a:t>
            </a:r>
          </a:p>
          <a:p>
            <a:pPr lvl="1"/>
            <a:endParaRPr sz="4000" dirty="0">
              <a:solidFill>
                <a:schemeClr val="bg2"/>
              </a:solidFill>
              <a:latin typeface="Roboto"/>
              <a:ea typeface="Roboto"/>
              <a:cs typeface="Roboto"/>
            </a:endParaRPr>
          </a:p>
          <a:p>
            <a:pPr lvl="1">
              <a:buSzPts val="1100"/>
            </a:pPr>
            <a:r>
              <a:rPr lang="en-US" altLang="ko" sz="40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    </a:t>
            </a:r>
            <a:r>
              <a:rPr lang="en-US" altLang="ko" sz="4400" b="1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altLang="ko" sz="40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 </a:t>
            </a:r>
            <a:r>
              <a:rPr lang="ko-KR" altLang="en-US" sz="4000" dirty="0">
                <a:solidFill>
                  <a:schemeClr val="bg2"/>
                </a:solidFill>
                <a:latin typeface="Roboto"/>
                <a:ea typeface="Roboto"/>
                <a:cs typeface="Roboto"/>
              </a:rPr>
              <a:t>따라서 실질적으로 제주도내 청년들이 접할 </a:t>
            </a:r>
            <a:r>
              <a:rPr lang="en-US" altLang="ko-KR" sz="4000" dirty="0">
                <a:solidFill>
                  <a:schemeClr val="bg2"/>
                </a:solidFill>
                <a:latin typeface="Roboto"/>
                <a:ea typeface="Roboto"/>
                <a:cs typeface="Roboto"/>
              </a:rPr>
              <a:t>	</a:t>
            </a:r>
            <a:r>
              <a:rPr lang="ko-KR" altLang="en-US" sz="4000" dirty="0">
                <a:solidFill>
                  <a:schemeClr val="bg2"/>
                </a:solidFill>
                <a:latin typeface="Roboto"/>
                <a:ea typeface="Roboto"/>
                <a:cs typeface="Roboto"/>
              </a:rPr>
              <a:t>기회가 상대적으로 적다</a:t>
            </a:r>
            <a:r>
              <a:rPr lang="en-US" altLang="ko-KR" sz="4000" dirty="0">
                <a:solidFill>
                  <a:schemeClr val="bg2"/>
                </a:solidFill>
                <a:latin typeface="Roboto"/>
                <a:ea typeface="Roboto"/>
                <a:cs typeface="Roboto"/>
              </a:rPr>
              <a:t>. </a:t>
            </a:r>
            <a:endParaRPr sz="4000" dirty="0">
              <a:solidFill>
                <a:schemeClr val="bg2"/>
              </a:solidFill>
              <a:latin typeface="Roboto"/>
              <a:ea typeface="Roboto"/>
              <a:cs typeface="Roboto"/>
            </a:endParaRPr>
          </a:p>
          <a:p>
            <a:pPr>
              <a:buClr>
                <a:schemeClr val="dk1"/>
              </a:buClr>
              <a:buSzPts val="1100"/>
            </a:pPr>
            <a:endParaRPr lang="en-US" altLang="ko-KR" sz="3733" dirty="0"/>
          </a:p>
          <a:p>
            <a:endParaRPr sz="3733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098E18E-8D72-450E-BE3E-C194F5FE41C1}"/>
              </a:ext>
            </a:extLst>
          </p:cNvPr>
          <p:cNvGrpSpPr/>
          <p:nvPr/>
        </p:nvGrpSpPr>
        <p:grpSpPr>
          <a:xfrm>
            <a:off x="1131826" y="1157195"/>
            <a:ext cx="7525628" cy="893697"/>
            <a:chOff x="2479675" y="4410075"/>
            <a:chExt cx="7316429" cy="893697"/>
          </a:xfrm>
        </p:grpSpPr>
        <p:grpSp>
          <p:nvGrpSpPr>
            <p:cNvPr id="9" name="Google Shape;528;p19">
              <a:extLst>
                <a:ext uri="{FF2B5EF4-FFF2-40B4-BE49-F238E27FC236}">
                  <a16:creationId xmlns:a16="http://schemas.microsoft.com/office/drawing/2014/main" id="{BBF834C1-0E99-4536-9759-F9A150DE8EB9}"/>
                </a:ext>
              </a:extLst>
            </p:cNvPr>
            <p:cNvGrpSpPr/>
            <p:nvPr/>
          </p:nvGrpSpPr>
          <p:grpSpPr>
            <a:xfrm>
              <a:off x="2479675" y="4410075"/>
              <a:ext cx="838897" cy="792163"/>
              <a:chOff x="2038551" y="4475029"/>
              <a:chExt cx="838971" cy="792232"/>
            </a:xfrm>
          </p:grpSpPr>
          <p:sp>
            <p:nvSpPr>
              <p:cNvPr id="11" name="Google Shape;529;p19">
                <a:extLst>
                  <a:ext uri="{FF2B5EF4-FFF2-40B4-BE49-F238E27FC236}">
                    <a16:creationId xmlns:a16="http://schemas.microsoft.com/office/drawing/2014/main" id="{457C4481-137A-4FD3-B256-6534C4EE56BB}"/>
                  </a:ext>
                </a:extLst>
              </p:cNvPr>
              <p:cNvSpPr/>
              <p:nvPr/>
            </p:nvSpPr>
            <p:spPr>
              <a:xfrm>
                <a:off x="2038551" y="4475029"/>
                <a:ext cx="838971" cy="79223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38100" tIns="38100" rIns="38100" bIns="381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600" u="sng" dirty="0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12" name="Google Shape;530;p19">
                <a:extLst>
                  <a:ext uri="{FF2B5EF4-FFF2-40B4-BE49-F238E27FC236}">
                    <a16:creationId xmlns:a16="http://schemas.microsoft.com/office/drawing/2014/main" id="{0E92FFB6-C585-4248-BDAF-959BAA334CC2}"/>
                  </a:ext>
                </a:extLst>
              </p:cNvPr>
              <p:cNvSpPr/>
              <p:nvPr/>
            </p:nvSpPr>
            <p:spPr>
              <a:xfrm>
                <a:off x="2330403" y="4682667"/>
                <a:ext cx="251365" cy="329938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18755" y="7066"/>
                    </a:moveTo>
                    <a:lnTo>
                      <a:pt x="17491" y="7066"/>
                    </a:lnTo>
                    <a:lnTo>
                      <a:pt x="17491" y="5099"/>
                    </a:lnTo>
                    <a:cubicBezTo>
                      <a:pt x="17491" y="2168"/>
                      <a:pt x="14646" y="0"/>
                      <a:pt x="10800" y="0"/>
                    </a:cubicBezTo>
                    <a:cubicBezTo>
                      <a:pt x="6954" y="0"/>
                      <a:pt x="4109" y="2168"/>
                      <a:pt x="4109" y="5099"/>
                    </a:cubicBezTo>
                    <a:lnTo>
                      <a:pt x="4109" y="7066"/>
                    </a:lnTo>
                    <a:lnTo>
                      <a:pt x="2845" y="7066"/>
                    </a:lnTo>
                    <a:cubicBezTo>
                      <a:pt x="1264" y="7066"/>
                      <a:pt x="0" y="8070"/>
                      <a:pt x="0" y="9234"/>
                    </a:cubicBezTo>
                    <a:lnTo>
                      <a:pt x="0" y="19432"/>
                    </a:lnTo>
                    <a:cubicBezTo>
                      <a:pt x="0" y="20596"/>
                      <a:pt x="1264" y="21600"/>
                      <a:pt x="2845" y="21600"/>
                    </a:cubicBezTo>
                    <a:lnTo>
                      <a:pt x="18755" y="21600"/>
                    </a:lnTo>
                    <a:cubicBezTo>
                      <a:pt x="20336" y="21600"/>
                      <a:pt x="21600" y="20596"/>
                      <a:pt x="21600" y="19432"/>
                    </a:cubicBezTo>
                    <a:lnTo>
                      <a:pt x="21600" y="9234"/>
                    </a:lnTo>
                    <a:cubicBezTo>
                      <a:pt x="21600" y="8070"/>
                      <a:pt x="20336" y="7066"/>
                      <a:pt x="18755" y="7066"/>
                    </a:cubicBezTo>
                    <a:close/>
                    <a:moveTo>
                      <a:pt x="10800" y="16300"/>
                    </a:moveTo>
                    <a:cubicBezTo>
                      <a:pt x="9272" y="16300"/>
                      <a:pt x="8219" y="15497"/>
                      <a:pt x="8219" y="14333"/>
                    </a:cubicBezTo>
                    <a:cubicBezTo>
                      <a:pt x="8219" y="13169"/>
                      <a:pt x="9272" y="12165"/>
                      <a:pt x="10800" y="12165"/>
                    </a:cubicBezTo>
                    <a:cubicBezTo>
                      <a:pt x="12328" y="12165"/>
                      <a:pt x="13645" y="13169"/>
                      <a:pt x="13645" y="14333"/>
                    </a:cubicBezTo>
                    <a:cubicBezTo>
                      <a:pt x="13645" y="15497"/>
                      <a:pt x="12328" y="16300"/>
                      <a:pt x="10800" y="16300"/>
                    </a:cubicBezTo>
                    <a:close/>
                    <a:moveTo>
                      <a:pt x="14909" y="7066"/>
                    </a:moveTo>
                    <a:lnTo>
                      <a:pt x="6691" y="7066"/>
                    </a:lnTo>
                    <a:lnTo>
                      <a:pt x="6691" y="5099"/>
                    </a:lnTo>
                    <a:cubicBezTo>
                      <a:pt x="6691" y="3332"/>
                      <a:pt x="8482" y="1967"/>
                      <a:pt x="10800" y="1967"/>
                    </a:cubicBezTo>
                    <a:cubicBezTo>
                      <a:pt x="13118" y="1967"/>
                      <a:pt x="14909" y="3332"/>
                      <a:pt x="14909" y="5099"/>
                    </a:cubicBezTo>
                    <a:lnTo>
                      <a:pt x="14909" y="70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4275" tIns="64275" rIns="64275" bIns="6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00" u="sng" dirty="0">
                  <a:solidFill>
                    <a:srgbClr val="74808C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</p:grpSp>
        <p:sp>
          <p:nvSpPr>
            <p:cNvPr id="10" name="Google Shape;536;p19">
              <a:extLst>
                <a:ext uri="{FF2B5EF4-FFF2-40B4-BE49-F238E27FC236}">
                  <a16:creationId xmlns:a16="http://schemas.microsoft.com/office/drawing/2014/main" id="{875866B4-4996-4104-A56A-141BA825DB9C}"/>
                </a:ext>
              </a:extLst>
            </p:cNvPr>
            <p:cNvSpPr txBox="1"/>
            <p:nvPr/>
          </p:nvSpPr>
          <p:spPr>
            <a:xfrm>
              <a:off x="3476456" y="4511555"/>
              <a:ext cx="6319648" cy="7922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8100" tIns="38100" rIns="38100" bIns="38100" anchor="t" anchorCtr="0">
              <a:noAutofit/>
            </a:bodyPr>
            <a:lstStyle/>
            <a:p>
              <a:pPr lvl="0"/>
              <a:r>
                <a:rPr lang="en-US" altLang="ko-KR" sz="4000" dirty="0" err="1">
                  <a:solidFill>
                    <a:schemeClr val="accent2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Youtube</a:t>
              </a:r>
              <a:r>
                <a:rPr lang="ko-KR" altLang="en-US" sz="4000" dirty="0">
                  <a:solidFill>
                    <a:schemeClr val="accent2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 청년 창업지원 홍보</a:t>
              </a:r>
            </a:p>
          </p:txBody>
        </p:sp>
      </p:grpSp>
      <p:sp>
        <p:nvSpPr>
          <p:cNvPr id="13" name="Google Shape;524;p19">
            <a:extLst>
              <a:ext uri="{FF2B5EF4-FFF2-40B4-BE49-F238E27FC236}">
                <a16:creationId xmlns:a16="http://schemas.microsoft.com/office/drawing/2014/main" id="{1CA12A6B-26C1-4BB6-852A-2CC227AD36E2}"/>
              </a:ext>
            </a:extLst>
          </p:cNvPr>
          <p:cNvSpPr txBox="1"/>
          <p:nvPr/>
        </p:nvSpPr>
        <p:spPr>
          <a:xfrm>
            <a:off x="1994710" y="689288"/>
            <a:ext cx="3232709" cy="569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200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널리 </a:t>
            </a:r>
            <a:r>
              <a:rPr lang="ko-KR" altLang="en-US" sz="3200" dirty="0" err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널리</a:t>
            </a:r>
            <a:r>
              <a:rPr lang="ko-KR" altLang="en-US" sz="3200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 알려라 </a:t>
            </a:r>
            <a:endParaRPr sz="3200" dirty="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999F3E-839E-478C-A8BA-74CFD6A3246F}"/>
              </a:ext>
            </a:extLst>
          </p:cNvPr>
          <p:cNvSpPr txBox="1"/>
          <p:nvPr/>
        </p:nvSpPr>
        <p:spPr>
          <a:xfrm>
            <a:off x="11747113" y="5981800"/>
            <a:ext cx="12240647" cy="4047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4500" b="1" dirty="0">
                <a:solidFill>
                  <a:schemeClr val="accent4"/>
                </a:solidFill>
                <a:latin typeface="Roboto"/>
                <a:ea typeface="Roboto"/>
                <a:cs typeface="Roboto"/>
              </a:rPr>
              <a:t>왜 소수만을 위한 지원사업인가</a:t>
            </a:r>
            <a:r>
              <a:rPr lang="en-US" altLang="ko-KR" sz="4500" b="1" dirty="0">
                <a:solidFill>
                  <a:schemeClr val="accent4"/>
                </a:solidFill>
                <a:latin typeface="Roboto"/>
                <a:ea typeface="Roboto"/>
                <a:cs typeface="Roboto"/>
              </a:rPr>
              <a:t>?</a:t>
            </a:r>
          </a:p>
          <a:p>
            <a:pPr lvl="1"/>
            <a:r>
              <a:rPr lang="en-US" altLang="ko-KR" sz="4400" b="1" dirty="0">
                <a:solidFill>
                  <a:srgbClr val="002060"/>
                </a:solidFill>
              </a:rPr>
              <a:t>	</a:t>
            </a:r>
            <a:r>
              <a:rPr lang="en-US" altLang="ko-KR" sz="4400" b="1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40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경쟁을 통한 지원사업 참가</a:t>
            </a:r>
            <a:endParaRPr lang="en-US" altLang="ko-KR" sz="4000" dirty="0">
              <a:solidFill>
                <a:schemeClr val="bg2"/>
              </a:solidFill>
              <a:latin typeface="Roboto"/>
              <a:ea typeface="Roboto"/>
              <a:cs typeface="Roboto"/>
              <a:sym typeface="Wingdings" panose="05000000000000000000" pitchFamily="2" charset="2"/>
            </a:endParaRPr>
          </a:p>
          <a:p>
            <a:pPr lvl="1"/>
            <a:endParaRPr lang="en-US" altLang="ko-KR" sz="4000" dirty="0">
              <a:solidFill>
                <a:schemeClr val="bg2"/>
              </a:solidFill>
              <a:latin typeface="Roboto"/>
              <a:ea typeface="Roboto"/>
              <a:cs typeface="Roboto"/>
              <a:sym typeface="Wingdings" panose="05000000000000000000" pitchFamily="2" charset="2"/>
            </a:endParaRPr>
          </a:p>
          <a:p>
            <a:pPr lvl="1"/>
            <a:r>
              <a:rPr lang="en-US" altLang="ko-KR" sz="40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	</a:t>
            </a:r>
            <a:r>
              <a:rPr lang="en-US" altLang="ko-KR" sz="4400" b="1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altLang="ko-KR" sz="40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 </a:t>
            </a:r>
            <a:r>
              <a:rPr lang="ko-KR" altLang="en-US" sz="40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지원금의 한계</a:t>
            </a:r>
            <a:endParaRPr lang="en-US" altLang="ko-KR" sz="4000" dirty="0">
              <a:solidFill>
                <a:schemeClr val="bg2"/>
              </a:solidFill>
              <a:latin typeface="Roboto"/>
              <a:ea typeface="Roboto"/>
              <a:cs typeface="Roboto"/>
              <a:sym typeface="Wingdings" panose="05000000000000000000" pitchFamily="2" charset="2"/>
            </a:endParaRPr>
          </a:p>
          <a:p>
            <a:pPr lvl="1"/>
            <a:endParaRPr lang="en-US" altLang="ko-KR" sz="4000" dirty="0">
              <a:solidFill>
                <a:schemeClr val="bg2"/>
              </a:solidFill>
              <a:latin typeface="Roboto"/>
              <a:ea typeface="Roboto"/>
              <a:cs typeface="Roboto"/>
              <a:sym typeface="Wingdings" panose="05000000000000000000" pitchFamily="2" charset="2"/>
            </a:endParaRPr>
          </a:p>
          <a:p>
            <a:pPr lvl="1"/>
            <a:r>
              <a:rPr lang="en-US" altLang="ko-KR" sz="40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	</a:t>
            </a:r>
            <a:r>
              <a:rPr lang="en-US" altLang="ko-KR" sz="4400" b="1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altLang="ko-KR" sz="40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 </a:t>
            </a:r>
            <a:r>
              <a:rPr lang="ko-KR" altLang="en-US" sz="40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지원 가능 규모의 한계 </a:t>
            </a:r>
            <a:r>
              <a:rPr lang="en-US" altLang="ko-KR" sz="40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(</a:t>
            </a:r>
            <a:r>
              <a:rPr lang="ko-KR" altLang="en-US" sz="40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공간</a:t>
            </a:r>
            <a:r>
              <a:rPr lang="en-US" altLang="ko-KR" sz="40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, </a:t>
            </a:r>
            <a:r>
              <a:rPr lang="ko-KR" altLang="en-US" sz="40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시간</a:t>
            </a:r>
            <a:r>
              <a:rPr lang="en-US" altLang="ko-KR" sz="40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, </a:t>
            </a:r>
            <a:r>
              <a:rPr lang="ko-KR" altLang="en-US" sz="40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인력 등</a:t>
            </a:r>
            <a:r>
              <a:rPr lang="en-US" altLang="ko-KR" sz="40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)</a:t>
            </a:r>
            <a:endParaRPr lang="en-US" altLang="ko-KR" sz="4000" dirty="0">
              <a:solidFill>
                <a:schemeClr val="bg2"/>
              </a:solidFill>
              <a:latin typeface="Roboto"/>
              <a:ea typeface="Roboto"/>
              <a:cs typeface="Roboto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0F3C5C23-580B-4585-ACFF-E4B93D874734}"/>
              </a:ext>
            </a:extLst>
          </p:cNvPr>
          <p:cNvCxnSpPr>
            <a:cxnSpLocks/>
          </p:cNvCxnSpPr>
          <p:nvPr/>
        </p:nvCxnSpPr>
        <p:spPr>
          <a:xfrm>
            <a:off x="1658166" y="11729529"/>
            <a:ext cx="9244951" cy="0"/>
          </a:xfrm>
          <a:prstGeom prst="straightConnector1">
            <a:avLst/>
          </a:prstGeom>
          <a:ln w="619125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50F999B-0A36-41CD-AE33-6896D66007F1}"/>
              </a:ext>
            </a:extLst>
          </p:cNvPr>
          <p:cNvGrpSpPr/>
          <p:nvPr/>
        </p:nvGrpSpPr>
        <p:grpSpPr>
          <a:xfrm>
            <a:off x="12585327" y="10273954"/>
            <a:ext cx="9871787" cy="2911149"/>
            <a:chOff x="11643511" y="10273955"/>
            <a:chExt cx="9871787" cy="2911149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7543A76-46D7-4404-A24A-DF6B68E90E32}"/>
                </a:ext>
              </a:extLst>
            </p:cNvPr>
            <p:cNvSpPr txBox="1"/>
            <p:nvPr/>
          </p:nvSpPr>
          <p:spPr>
            <a:xfrm>
              <a:off x="13273732" y="10644616"/>
              <a:ext cx="6444544" cy="2169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400" b="1" dirty="0">
                  <a:solidFill>
                    <a:schemeClr val="accent4"/>
                  </a:solidFill>
                  <a:latin typeface="Roboto"/>
                  <a:ea typeface="Roboto"/>
                  <a:cs typeface="Roboto"/>
                </a:rPr>
                <a:t>한계성을 갖는 자원 외 공유 가능 자원을 </a:t>
              </a:r>
              <a:r>
                <a:rPr lang="ko-KR" altLang="en-US" sz="4400" b="1" dirty="0">
                  <a:solidFill>
                    <a:srgbClr val="FF0000"/>
                  </a:solidFill>
                  <a:latin typeface="Roboto"/>
                  <a:ea typeface="Roboto"/>
                  <a:cs typeface="Roboto"/>
                </a:rPr>
                <a:t>공유</a:t>
              </a:r>
              <a:r>
                <a:rPr lang="ko-KR" altLang="en-US" sz="4400" b="1" dirty="0">
                  <a:solidFill>
                    <a:schemeClr val="accent4"/>
                  </a:solidFill>
                  <a:latin typeface="Roboto"/>
                  <a:ea typeface="Roboto"/>
                  <a:cs typeface="Roboto"/>
                </a:rPr>
                <a:t>해야 한다 </a:t>
              </a:r>
            </a:p>
          </p:txBody>
        </p:sp>
        <p:sp>
          <p:nvSpPr>
            <p:cNvPr id="19" name="별: 꼭짓점 10개 18">
              <a:extLst>
                <a:ext uri="{FF2B5EF4-FFF2-40B4-BE49-F238E27FC236}">
                  <a16:creationId xmlns:a16="http://schemas.microsoft.com/office/drawing/2014/main" id="{666827E5-E187-4A5E-9207-B0385F670519}"/>
                </a:ext>
              </a:extLst>
            </p:cNvPr>
            <p:cNvSpPr/>
            <p:nvPr/>
          </p:nvSpPr>
          <p:spPr>
            <a:xfrm>
              <a:off x="11643511" y="10273955"/>
              <a:ext cx="9871787" cy="2911149"/>
            </a:xfrm>
            <a:prstGeom prst="star10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2" name="그림 21" descr="그리기이(가) 표시된 사진&#10;&#10;자동 생성된 설명">
            <a:extLst>
              <a:ext uri="{FF2B5EF4-FFF2-40B4-BE49-F238E27FC236}">
                <a16:creationId xmlns:a16="http://schemas.microsoft.com/office/drawing/2014/main" id="{9691E5F0-9F3F-45F7-9DF4-912915EA7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8481" y="3113976"/>
            <a:ext cx="9684559" cy="715997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/>
        </p:nvSpPr>
        <p:spPr>
          <a:xfrm>
            <a:off x="1123732" y="1883867"/>
            <a:ext cx="13006335" cy="8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noAutofit/>
          </a:bodyPr>
          <a:lstStyle/>
          <a:p>
            <a:r>
              <a:rPr lang="en-US" altLang="ko" sz="4400" b="1" dirty="0">
                <a:solidFill>
                  <a:schemeClr val="accent4"/>
                </a:solidFill>
                <a:latin typeface="Roboto"/>
                <a:ea typeface="Roboto"/>
                <a:cs typeface="Roboto"/>
              </a:rPr>
              <a:t>[ </a:t>
            </a:r>
            <a:r>
              <a:rPr lang="ko" altLang="en-US" sz="4400" b="1" dirty="0">
                <a:solidFill>
                  <a:schemeClr val="accent4"/>
                </a:solidFill>
                <a:latin typeface="Roboto"/>
                <a:ea typeface="Roboto"/>
                <a:cs typeface="Roboto"/>
              </a:rPr>
              <a:t>공공기관 및 도내 창업지원 기관 유튜브 채널 현황 </a:t>
            </a:r>
            <a:r>
              <a:rPr lang="en-US" altLang="ko" sz="4400" b="1" dirty="0">
                <a:solidFill>
                  <a:schemeClr val="accent4"/>
                </a:solidFill>
                <a:latin typeface="Roboto"/>
                <a:ea typeface="Roboto"/>
                <a:cs typeface="Roboto"/>
              </a:rPr>
              <a:t>]</a:t>
            </a:r>
            <a:endParaRPr sz="4400" b="1" dirty="0">
              <a:solidFill>
                <a:schemeClr val="accent4"/>
              </a:solidFill>
              <a:latin typeface="Roboto"/>
              <a:ea typeface="Roboto"/>
              <a:cs typeface="Roboto"/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1826" y="2965010"/>
            <a:ext cx="9959560" cy="101273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1B45BA91-D389-4121-8FC2-2DED332CF1F3}"/>
              </a:ext>
            </a:extLst>
          </p:cNvPr>
          <p:cNvGrpSpPr/>
          <p:nvPr/>
        </p:nvGrpSpPr>
        <p:grpSpPr>
          <a:xfrm>
            <a:off x="1131826" y="997132"/>
            <a:ext cx="7655308" cy="910495"/>
            <a:chOff x="2487543" y="4291797"/>
            <a:chExt cx="7442504" cy="910495"/>
          </a:xfrm>
        </p:grpSpPr>
        <p:grpSp>
          <p:nvGrpSpPr>
            <p:cNvPr id="6" name="Google Shape;528;p19">
              <a:extLst>
                <a:ext uri="{FF2B5EF4-FFF2-40B4-BE49-F238E27FC236}">
                  <a16:creationId xmlns:a16="http://schemas.microsoft.com/office/drawing/2014/main" id="{DE87532D-A4A9-49F6-AF89-54561A8F4E64}"/>
                </a:ext>
              </a:extLst>
            </p:cNvPr>
            <p:cNvGrpSpPr/>
            <p:nvPr/>
          </p:nvGrpSpPr>
          <p:grpSpPr>
            <a:xfrm>
              <a:off x="2487543" y="4291797"/>
              <a:ext cx="838897" cy="792163"/>
              <a:chOff x="2046420" y="4356741"/>
              <a:chExt cx="838971" cy="792232"/>
            </a:xfrm>
          </p:grpSpPr>
          <p:sp>
            <p:nvSpPr>
              <p:cNvPr id="8" name="Google Shape;529;p19">
                <a:extLst>
                  <a:ext uri="{FF2B5EF4-FFF2-40B4-BE49-F238E27FC236}">
                    <a16:creationId xmlns:a16="http://schemas.microsoft.com/office/drawing/2014/main" id="{F658D46A-FFFA-421F-B251-C9C39AB7C737}"/>
                  </a:ext>
                </a:extLst>
              </p:cNvPr>
              <p:cNvSpPr/>
              <p:nvPr/>
            </p:nvSpPr>
            <p:spPr>
              <a:xfrm>
                <a:off x="2046420" y="4356741"/>
                <a:ext cx="838971" cy="79223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38100" tIns="38100" rIns="38100" bIns="381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600" u="sng" dirty="0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9" name="Google Shape;530;p19">
                <a:extLst>
                  <a:ext uri="{FF2B5EF4-FFF2-40B4-BE49-F238E27FC236}">
                    <a16:creationId xmlns:a16="http://schemas.microsoft.com/office/drawing/2014/main" id="{37F2C3C3-CA45-40A7-A450-071A5AD9FCF3}"/>
                  </a:ext>
                </a:extLst>
              </p:cNvPr>
              <p:cNvSpPr/>
              <p:nvPr/>
            </p:nvSpPr>
            <p:spPr>
              <a:xfrm>
                <a:off x="2352598" y="4587887"/>
                <a:ext cx="251365" cy="329938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18755" y="7066"/>
                    </a:moveTo>
                    <a:lnTo>
                      <a:pt x="17491" y="7066"/>
                    </a:lnTo>
                    <a:lnTo>
                      <a:pt x="17491" y="5099"/>
                    </a:lnTo>
                    <a:cubicBezTo>
                      <a:pt x="17491" y="2168"/>
                      <a:pt x="14646" y="0"/>
                      <a:pt x="10800" y="0"/>
                    </a:cubicBezTo>
                    <a:cubicBezTo>
                      <a:pt x="6954" y="0"/>
                      <a:pt x="4109" y="2168"/>
                      <a:pt x="4109" y="5099"/>
                    </a:cubicBezTo>
                    <a:lnTo>
                      <a:pt x="4109" y="7066"/>
                    </a:lnTo>
                    <a:lnTo>
                      <a:pt x="2845" y="7066"/>
                    </a:lnTo>
                    <a:cubicBezTo>
                      <a:pt x="1264" y="7066"/>
                      <a:pt x="0" y="8070"/>
                      <a:pt x="0" y="9234"/>
                    </a:cubicBezTo>
                    <a:lnTo>
                      <a:pt x="0" y="19432"/>
                    </a:lnTo>
                    <a:cubicBezTo>
                      <a:pt x="0" y="20596"/>
                      <a:pt x="1264" y="21600"/>
                      <a:pt x="2845" y="21600"/>
                    </a:cubicBezTo>
                    <a:lnTo>
                      <a:pt x="18755" y="21600"/>
                    </a:lnTo>
                    <a:cubicBezTo>
                      <a:pt x="20336" y="21600"/>
                      <a:pt x="21600" y="20596"/>
                      <a:pt x="21600" y="19432"/>
                    </a:cubicBezTo>
                    <a:lnTo>
                      <a:pt x="21600" y="9234"/>
                    </a:lnTo>
                    <a:cubicBezTo>
                      <a:pt x="21600" y="8070"/>
                      <a:pt x="20336" y="7066"/>
                      <a:pt x="18755" y="7066"/>
                    </a:cubicBezTo>
                    <a:close/>
                    <a:moveTo>
                      <a:pt x="10800" y="16300"/>
                    </a:moveTo>
                    <a:cubicBezTo>
                      <a:pt x="9272" y="16300"/>
                      <a:pt x="8219" y="15497"/>
                      <a:pt x="8219" y="14333"/>
                    </a:cubicBezTo>
                    <a:cubicBezTo>
                      <a:pt x="8219" y="13169"/>
                      <a:pt x="9272" y="12165"/>
                      <a:pt x="10800" y="12165"/>
                    </a:cubicBezTo>
                    <a:cubicBezTo>
                      <a:pt x="12328" y="12165"/>
                      <a:pt x="13645" y="13169"/>
                      <a:pt x="13645" y="14333"/>
                    </a:cubicBezTo>
                    <a:cubicBezTo>
                      <a:pt x="13645" y="15497"/>
                      <a:pt x="12328" y="16300"/>
                      <a:pt x="10800" y="16300"/>
                    </a:cubicBezTo>
                    <a:close/>
                    <a:moveTo>
                      <a:pt x="14909" y="7066"/>
                    </a:moveTo>
                    <a:lnTo>
                      <a:pt x="6691" y="7066"/>
                    </a:lnTo>
                    <a:lnTo>
                      <a:pt x="6691" y="5099"/>
                    </a:lnTo>
                    <a:cubicBezTo>
                      <a:pt x="6691" y="3332"/>
                      <a:pt x="8482" y="1967"/>
                      <a:pt x="10800" y="1967"/>
                    </a:cubicBezTo>
                    <a:cubicBezTo>
                      <a:pt x="13118" y="1967"/>
                      <a:pt x="14909" y="3332"/>
                      <a:pt x="14909" y="5099"/>
                    </a:cubicBezTo>
                    <a:lnTo>
                      <a:pt x="14909" y="70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4275" tIns="64275" rIns="64275" bIns="6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00" u="sng" dirty="0">
                  <a:solidFill>
                    <a:srgbClr val="74808C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</p:grpSp>
        <p:sp>
          <p:nvSpPr>
            <p:cNvPr id="7" name="Google Shape;536;p19">
              <a:extLst>
                <a:ext uri="{FF2B5EF4-FFF2-40B4-BE49-F238E27FC236}">
                  <a16:creationId xmlns:a16="http://schemas.microsoft.com/office/drawing/2014/main" id="{807B112C-7B46-409C-929B-B929FCE3A70A}"/>
                </a:ext>
              </a:extLst>
            </p:cNvPr>
            <p:cNvSpPr txBox="1"/>
            <p:nvPr/>
          </p:nvSpPr>
          <p:spPr>
            <a:xfrm>
              <a:off x="3610399" y="4410075"/>
              <a:ext cx="6319648" cy="7922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8100" tIns="38100" rIns="38100" bIns="38100" anchor="t" anchorCtr="0">
              <a:noAutofit/>
            </a:bodyPr>
            <a:lstStyle/>
            <a:p>
              <a:pPr lvl="0"/>
              <a:r>
                <a:rPr lang="en-US" altLang="ko-KR" sz="4000" dirty="0" err="1">
                  <a:solidFill>
                    <a:schemeClr val="accent2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Youtube</a:t>
              </a:r>
              <a:r>
                <a:rPr lang="ko-KR" altLang="en-US" sz="4000" dirty="0">
                  <a:solidFill>
                    <a:schemeClr val="accent2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 청년 창업지원 홍보</a:t>
              </a:r>
            </a:p>
          </p:txBody>
        </p:sp>
      </p:grpSp>
      <p:sp>
        <p:nvSpPr>
          <p:cNvPr id="10" name="Google Shape;524;p19">
            <a:extLst>
              <a:ext uri="{FF2B5EF4-FFF2-40B4-BE49-F238E27FC236}">
                <a16:creationId xmlns:a16="http://schemas.microsoft.com/office/drawing/2014/main" id="{A0AE081A-D066-497F-AC63-FE0B59F8AB66}"/>
              </a:ext>
            </a:extLst>
          </p:cNvPr>
          <p:cNvSpPr txBox="1"/>
          <p:nvPr/>
        </p:nvSpPr>
        <p:spPr>
          <a:xfrm>
            <a:off x="2304252" y="616306"/>
            <a:ext cx="3232709" cy="569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200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널리 </a:t>
            </a:r>
            <a:r>
              <a:rPr lang="ko-KR" altLang="en-US" sz="3200" dirty="0" err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널리</a:t>
            </a:r>
            <a:r>
              <a:rPr lang="ko-KR" altLang="en-US" sz="3200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 알려라 </a:t>
            </a:r>
            <a:endParaRPr sz="3200" dirty="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5002AF-B006-44D6-9F48-92A33E77CFD9}"/>
              </a:ext>
            </a:extLst>
          </p:cNvPr>
          <p:cNvSpPr txBox="1"/>
          <p:nvPr/>
        </p:nvSpPr>
        <p:spPr>
          <a:xfrm>
            <a:off x="12192000" y="3474041"/>
            <a:ext cx="11843657" cy="9448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4400" b="1" dirty="0">
                <a:solidFill>
                  <a:schemeClr val="accent4"/>
                </a:solidFill>
                <a:latin typeface="Roboto"/>
                <a:ea typeface="Roboto"/>
                <a:cs typeface="Roboto"/>
              </a:rPr>
              <a:t>공공기관 유튜브 채널 현황</a:t>
            </a:r>
            <a:r>
              <a:rPr lang="en-US" altLang="ko-KR" sz="4400" b="1" dirty="0">
                <a:solidFill>
                  <a:schemeClr val="accent4"/>
                </a:solidFill>
                <a:latin typeface="Roboto"/>
                <a:ea typeface="Roboto"/>
                <a:cs typeface="Roboto"/>
              </a:rPr>
              <a:t>(</a:t>
            </a:r>
            <a:r>
              <a:rPr lang="ko-KR" altLang="en-US" sz="4400" b="1" dirty="0">
                <a:solidFill>
                  <a:schemeClr val="accent4"/>
                </a:solidFill>
                <a:latin typeface="Roboto"/>
                <a:ea typeface="Roboto"/>
                <a:cs typeface="Roboto"/>
              </a:rPr>
              <a:t>경기도 관광 공사</a:t>
            </a:r>
            <a:r>
              <a:rPr lang="en-US" altLang="ko-KR" sz="4400" b="1" dirty="0">
                <a:solidFill>
                  <a:schemeClr val="accent4"/>
                </a:solidFill>
                <a:latin typeface="Roboto"/>
                <a:ea typeface="Roboto"/>
                <a:cs typeface="Roboto"/>
              </a:rPr>
              <a:t>)</a:t>
            </a:r>
          </a:p>
          <a:p>
            <a:pPr lvl="1"/>
            <a:r>
              <a:rPr lang="en-US" altLang="ko-KR" sz="4000" dirty="0"/>
              <a:t>	</a:t>
            </a:r>
            <a:r>
              <a:rPr lang="en-US" altLang="ko-KR" sz="4000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40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가장 높은 시청자</a:t>
            </a:r>
            <a:r>
              <a:rPr lang="en-US" altLang="ko-KR" sz="40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: </a:t>
            </a:r>
            <a:r>
              <a:rPr lang="ko-KR" altLang="en-US" sz="40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청년</a:t>
            </a:r>
            <a:endParaRPr lang="en-US" altLang="ko-KR" sz="4000" dirty="0">
              <a:solidFill>
                <a:schemeClr val="bg2"/>
              </a:solidFill>
              <a:latin typeface="Roboto"/>
              <a:ea typeface="Roboto"/>
              <a:cs typeface="Roboto"/>
              <a:sym typeface="Wingdings" panose="05000000000000000000" pitchFamily="2" charset="2"/>
            </a:endParaRPr>
          </a:p>
          <a:p>
            <a:pPr lvl="1"/>
            <a:r>
              <a:rPr lang="en-US" altLang="ko-KR" sz="4000" dirty="0">
                <a:sym typeface="Wingdings" panose="05000000000000000000" pitchFamily="2" charset="2"/>
              </a:rPr>
              <a:t>	</a:t>
            </a:r>
            <a:r>
              <a:rPr lang="en-US" altLang="ko-KR" sz="4000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40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공공기관채널 시청자수에서 청년이 다수</a:t>
            </a:r>
            <a:endParaRPr lang="en-US" altLang="ko-KR" sz="4000" dirty="0">
              <a:solidFill>
                <a:schemeClr val="bg2"/>
              </a:solidFill>
              <a:latin typeface="Roboto"/>
              <a:ea typeface="Roboto"/>
              <a:cs typeface="Roboto"/>
              <a:sym typeface="Wingdings" panose="05000000000000000000" pitchFamily="2" charset="2"/>
            </a:endParaRPr>
          </a:p>
          <a:p>
            <a:pPr lvl="1"/>
            <a:r>
              <a:rPr lang="en-US" altLang="ko-KR" sz="4000" dirty="0">
                <a:sym typeface="Wingdings" panose="05000000000000000000" pitchFamily="2" charset="2"/>
              </a:rPr>
              <a:t>	</a:t>
            </a:r>
            <a:r>
              <a:rPr lang="en-US" altLang="ko-KR" sz="4000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40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청년창업지원사업 홍보 효과 기대</a:t>
            </a:r>
            <a:endParaRPr lang="en-US" altLang="ko-KR" sz="4000" dirty="0">
              <a:solidFill>
                <a:schemeClr val="bg2"/>
              </a:solidFill>
              <a:latin typeface="Roboto"/>
              <a:ea typeface="Roboto"/>
              <a:cs typeface="Roboto"/>
              <a:sym typeface="Wingdings" panose="05000000000000000000" pitchFamily="2" charset="2"/>
            </a:endParaRPr>
          </a:p>
          <a:p>
            <a:pPr lvl="1"/>
            <a:endParaRPr lang="en-US" altLang="ko-KR" sz="4000" dirty="0">
              <a:sym typeface="Wingdings" panose="05000000000000000000" pitchFamily="2" charset="2"/>
            </a:endParaRPr>
          </a:p>
          <a:p>
            <a:pPr marL="571500" lvl="1" indent="-571500">
              <a:buFont typeface="Arial" panose="020B0604020202020204" pitchFamily="34" charset="0"/>
              <a:buChar char="•"/>
            </a:pPr>
            <a:r>
              <a:rPr lang="ko-KR" altLang="en-US" sz="4400" b="1" dirty="0">
                <a:solidFill>
                  <a:schemeClr val="accent4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도내 창업지원 기관 유튜브 채널 현황</a:t>
            </a:r>
            <a:endParaRPr lang="en-US" altLang="ko-KR" sz="4400" b="1" dirty="0">
              <a:solidFill>
                <a:schemeClr val="accent4"/>
              </a:solidFill>
              <a:latin typeface="Roboto"/>
              <a:ea typeface="Roboto"/>
              <a:cs typeface="Roboto"/>
              <a:sym typeface="Wingdings" panose="05000000000000000000" pitchFamily="2" charset="2"/>
            </a:endParaRPr>
          </a:p>
          <a:p>
            <a:pPr lvl="1"/>
            <a:r>
              <a:rPr lang="en-US" altLang="ko-KR" sz="4000" dirty="0">
                <a:sym typeface="Wingdings" panose="05000000000000000000" pitchFamily="2" charset="2"/>
              </a:rPr>
              <a:t>	</a:t>
            </a:r>
            <a:r>
              <a:rPr lang="en-US" altLang="ko-KR" sz="4000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altLang="ko-KR" sz="4000" dirty="0">
                <a:sym typeface="Wingdings" panose="05000000000000000000" pitchFamily="2" charset="2"/>
              </a:rPr>
              <a:t> </a:t>
            </a:r>
            <a:r>
              <a:rPr lang="ko-KR" altLang="en-US" sz="4000" dirty="0">
                <a:solidFill>
                  <a:schemeClr val="accent4">
                    <a:lumMod val="75000"/>
                    <a:lumOff val="25000"/>
                  </a:schemeClr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제주 창조경제혁신센터</a:t>
            </a:r>
            <a:endParaRPr lang="en-US" altLang="ko-KR" sz="4000" dirty="0">
              <a:solidFill>
                <a:schemeClr val="accent4">
                  <a:lumMod val="75000"/>
                  <a:lumOff val="25000"/>
                </a:schemeClr>
              </a:solidFill>
              <a:latin typeface="Roboto"/>
              <a:ea typeface="Roboto"/>
              <a:cs typeface="Roboto"/>
              <a:sym typeface="Wingdings" panose="05000000000000000000" pitchFamily="2" charset="2"/>
            </a:endParaRPr>
          </a:p>
          <a:p>
            <a:pPr lvl="1"/>
            <a:r>
              <a:rPr lang="en-US" altLang="ko-KR" sz="4000" dirty="0">
                <a:sym typeface="Wingdings" panose="05000000000000000000" pitchFamily="2" charset="2"/>
              </a:rPr>
              <a:t>		</a:t>
            </a:r>
            <a:r>
              <a:rPr lang="en-US" altLang="ko-KR" sz="4000" dirty="0">
                <a:solidFill>
                  <a:srgbClr val="002060"/>
                </a:solidFill>
                <a:sym typeface="Wingdings" panose="05000000000000000000" pitchFamily="2" charset="2"/>
              </a:rPr>
              <a:t></a:t>
            </a:r>
            <a:r>
              <a:rPr lang="en-US" altLang="ko-KR" sz="40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sz="40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센터 시설 홍보위주의 영상</a:t>
            </a:r>
            <a:endParaRPr lang="en-US" altLang="ko-KR" sz="4000" dirty="0">
              <a:solidFill>
                <a:schemeClr val="bg2"/>
              </a:solidFill>
              <a:latin typeface="Roboto"/>
              <a:ea typeface="Roboto"/>
              <a:cs typeface="Roboto"/>
              <a:sym typeface="Wingdings" panose="05000000000000000000" pitchFamily="2" charset="2"/>
            </a:endParaRPr>
          </a:p>
          <a:p>
            <a:pPr lvl="1"/>
            <a:r>
              <a:rPr lang="en-US" altLang="ko-KR" sz="4000" dirty="0">
                <a:sym typeface="Wingdings" panose="05000000000000000000" pitchFamily="2" charset="2"/>
              </a:rPr>
              <a:t>	</a:t>
            </a:r>
            <a:r>
              <a:rPr lang="en-US" altLang="ko-KR" sz="4000" dirty="0">
                <a:solidFill>
                  <a:srgbClr val="002060"/>
                </a:solidFill>
                <a:sym typeface="Wingdings" panose="05000000000000000000" pitchFamily="2" charset="2"/>
              </a:rPr>
              <a:t>	 </a:t>
            </a:r>
            <a:r>
              <a:rPr lang="ko-KR" altLang="en-US" sz="40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창업 교육 및 자원의 공유 부족</a:t>
            </a:r>
            <a:endParaRPr lang="en-US" altLang="ko-KR" sz="4000" dirty="0">
              <a:solidFill>
                <a:schemeClr val="bg2"/>
              </a:solidFill>
              <a:latin typeface="Roboto"/>
              <a:ea typeface="Roboto"/>
              <a:cs typeface="Roboto"/>
              <a:sym typeface="Wingdings" panose="05000000000000000000" pitchFamily="2" charset="2"/>
            </a:endParaRPr>
          </a:p>
          <a:p>
            <a:pPr lvl="1"/>
            <a:endParaRPr lang="en-US" altLang="ko-KR" sz="4000" dirty="0">
              <a:sym typeface="Wingdings" panose="05000000000000000000" pitchFamily="2" charset="2"/>
            </a:endParaRPr>
          </a:p>
          <a:p>
            <a:pPr lvl="1"/>
            <a:r>
              <a:rPr lang="en-US" altLang="ko-KR" sz="4000" dirty="0">
                <a:sym typeface="Wingdings" panose="05000000000000000000" pitchFamily="2" charset="2"/>
              </a:rPr>
              <a:t>	</a:t>
            </a:r>
            <a:r>
              <a:rPr lang="en-US" altLang="ko-KR" sz="4000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ko-KR" altLang="en-US" sz="4000" dirty="0">
                <a:solidFill>
                  <a:schemeClr val="accent4">
                    <a:lumMod val="75000"/>
                    <a:lumOff val="25000"/>
                  </a:schemeClr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제주 창업 보육센터</a:t>
            </a:r>
            <a:endParaRPr lang="en-US" altLang="ko-KR" sz="4000" dirty="0">
              <a:solidFill>
                <a:schemeClr val="accent4">
                  <a:lumMod val="75000"/>
                  <a:lumOff val="25000"/>
                </a:schemeClr>
              </a:solidFill>
              <a:latin typeface="Roboto"/>
              <a:ea typeface="Roboto"/>
              <a:cs typeface="Roboto"/>
              <a:sym typeface="Wingdings" panose="05000000000000000000" pitchFamily="2" charset="2"/>
            </a:endParaRPr>
          </a:p>
          <a:p>
            <a:pPr lvl="1"/>
            <a:r>
              <a:rPr lang="en-US" altLang="ko-KR" sz="4000" dirty="0">
                <a:sym typeface="Wingdings" panose="05000000000000000000" pitchFamily="2" charset="2"/>
              </a:rPr>
              <a:t>		</a:t>
            </a:r>
            <a:r>
              <a:rPr lang="en-US" altLang="ko-KR" sz="4000" dirty="0">
                <a:solidFill>
                  <a:srgbClr val="002060"/>
                </a:solidFill>
                <a:sym typeface="Wingdings" panose="05000000000000000000" pitchFamily="2" charset="2"/>
              </a:rPr>
              <a:t></a:t>
            </a:r>
            <a:r>
              <a:rPr lang="ko-KR" altLang="en-US" sz="4000" dirty="0">
                <a:solidFill>
                  <a:srgbClr val="FF0000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채널 부재</a:t>
            </a:r>
            <a:endParaRPr lang="en-US" altLang="ko-KR" sz="4000" dirty="0">
              <a:solidFill>
                <a:srgbClr val="FF0000"/>
              </a:solidFill>
              <a:latin typeface="Roboto"/>
              <a:ea typeface="Roboto"/>
              <a:cs typeface="Roboto"/>
              <a:sym typeface="Wingdings" panose="05000000000000000000" pitchFamily="2" charset="2"/>
            </a:endParaRPr>
          </a:p>
          <a:p>
            <a:pPr lvl="1"/>
            <a:endParaRPr lang="en-US" altLang="ko-KR" sz="4000" dirty="0">
              <a:sym typeface="Wingdings" panose="05000000000000000000" pitchFamily="2" charset="2"/>
            </a:endParaRPr>
          </a:p>
          <a:p>
            <a:pPr lvl="1"/>
            <a:r>
              <a:rPr lang="en-US" altLang="ko-KR" sz="4000" dirty="0">
                <a:sym typeface="Wingdings" panose="05000000000000000000" pitchFamily="2" charset="2"/>
              </a:rPr>
              <a:t>	</a:t>
            </a:r>
            <a:r>
              <a:rPr lang="en-US" altLang="ko-KR" sz="4000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ko-KR" altLang="en-US" sz="4000" dirty="0">
                <a:solidFill>
                  <a:schemeClr val="accent4">
                    <a:lumMod val="75000"/>
                    <a:lumOff val="25000"/>
                  </a:schemeClr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청년창업사관학교</a:t>
            </a:r>
            <a:endParaRPr lang="en-US" altLang="ko-KR" sz="4000" dirty="0">
              <a:solidFill>
                <a:schemeClr val="accent4">
                  <a:lumMod val="75000"/>
                  <a:lumOff val="25000"/>
                </a:schemeClr>
              </a:solidFill>
              <a:latin typeface="Roboto"/>
              <a:ea typeface="Roboto"/>
              <a:cs typeface="Roboto"/>
              <a:sym typeface="Wingdings" panose="05000000000000000000" pitchFamily="2" charset="2"/>
            </a:endParaRPr>
          </a:p>
          <a:p>
            <a:pPr lvl="1"/>
            <a:r>
              <a:rPr lang="en-US" altLang="ko-KR" sz="4000" dirty="0">
                <a:sym typeface="Wingdings" panose="05000000000000000000" pitchFamily="2" charset="2"/>
              </a:rPr>
              <a:t>		</a:t>
            </a:r>
            <a:r>
              <a:rPr lang="en-US" altLang="ko-KR" sz="4000" dirty="0">
                <a:solidFill>
                  <a:srgbClr val="002060"/>
                </a:solidFill>
                <a:sym typeface="Wingdings" panose="05000000000000000000" pitchFamily="2" charset="2"/>
              </a:rPr>
              <a:t></a:t>
            </a:r>
            <a:r>
              <a:rPr lang="ko-KR" altLang="en-US" sz="4000" dirty="0">
                <a:solidFill>
                  <a:srgbClr val="FF0000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채널 부재</a:t>
            </a:r>
            <a:endParaRPr lang="en-US" altLang="ko-KR" sz="4000" dirty="0">
              <a:solidFill>
                <a:srgbClr val="FF0000"/>
              </a:solidFill>
              <a:latin typeface="Roboto"/>
              <a:ea typeface="Roboto"/>
              <a:cs typeface="Roboto"/>
              <a:sym typeface="Wingdings" panose="05000000000000000000" pitchFamily="2" charset="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/>
        </p:nvSpPr>
        <p:spPr>
          <a:xfrm>
            <a:off x="583692" y="2318837"/>
            <a:ext cx="11372519" cy="10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altLang="ko" sz="4500" b="1" dirty="0">
                <a:solidFill>
                  <a:schemeClr val="accent4"/>
                </a:solidFill>
                <a:latin typeface="Roboto"/>
                <a:ea typeface="Roboto"/>
                <a:cs typeface="Roboto"/>
              </a:rPr>
              <a:t>[</a:t>
            </a:r>
            <a:r>
              <a:rPr lang="ko" altLang="en-US" sz="4500" b="1" dirty="0">
                <a:solidFill>
                  <a:schemeClr val="accent4"/>
                </a:solidFill>
                <a:latin typeface="Roboto"/>
                <a:ea typeface="Roboto"/>
                <a:cs typeface="Roboto"/>
              </a:rPr>
              <a:t>유튜브 채널 운영의 방향성 및 기대효과 </a:t>
            </a:r>
            <a:r>
              <a:rPr lang="en-US" altLang="ko" sz="4500" b="1" dirty="0">
                <a:solidFill>
                  <a:schemeClr val="accent4"/>
                </a:solidFill>
                <a:latin typeface="Roboto"/>
                <a:ea typeface="Roboto"/>
                <a:cs typeface="Roboto"/>
              </a:rPr>
              <a:t>]</a:t>
            </a:r>
            <a:endParaRPr sz="4500" b="1" dirty="0">
              <a:solidFill>
                <a:schemeClr val="accent4"/>
              </a:solidFill>
              <a:latin typeface="Roboto"/>
              <a:ea typeface="Roboto"/>
              <a:cs typeface="Roboto"/>
            </a:endParaRPr>
          </a:p>
          <a:p>
            <a:endParaRPr sz="4000" b="1" dirty="0">
              <a:solidFill>
                <a:srgbClr val="002060"/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772AC48D-F399-49A7-BB50-7E5B56782CAA}"/>
              </a:ext>
            </a:extLst>
          </p:cNvPr>
          <p:cNvGrpSpPr/>
          <p:nvPr/>
        </p:nvGrpSpPr>
        <p:grpSpPr>
          <a:xfrm>
            <a:off x="1131826" y="1157195"/>
            <a:ext cx="7542824" cy="1001092"/>
            <a:chOff x="2479675" y="4410075"/>
            <a:chExt cx="7333147" cy="1001092"/>
          </a:xfrm>
        </p:grpSpPr>
        <p:grpSp>
          <p:nvGrpSpPr>
            <p:cNvPr id="7" name="Google Shape;528;p19">
              <a:extLst>
                <a:ext uri="{FF2B5EF4-FFF2-40B4-BE49-F238E27FC236}">
                  <a16:creationId xmlns:a16="http://schemas.microsoft.com/office/drawing/2014/main" id="{DE138FF2-18A3-4536-AD7E-D96112D4DF7E}"/>
                </a:ext>
              </a:extLst>
            </p:cNvPr>
            <p:cNvGrpSpPr/>
            <p:nvPr/>
          </p:nvGrpSpPr>
          <p:grpSpPr>
            <a:xfrm>
              <a:off x="2479675" y="4410075"/>
              <a:ext cx="838897" cy="792163"/>
              <a:chOff x="2038551" y="4475029"/>
              <a:chExt cx="838971" cy="792232"/>
            </a:xfrm>
          </p:grpSpPr>
          <p:sp>
            <p:nvSpPr>
              <p:cNvPr id="9" name="Google Shape;529;p19">
                <a:extLst>
                  <a:ext uri="{FF2B5EF4-FFF2-40B4-BE49-F238E27FC236}">
                    <a16:creationId xmlns:a16="http://schemas.microsoft.com/office/drawing/2014/main" id="{617389E8-BF0F-478B-9FEE-430A4CB6A174}"/>
                  </a:ext>
                </a:extLst>
              </p:cNvPr>
              <p:cNvSpPr/>
              <p:nvPr/>
            </p:nvSpPr>
            <p:spPr>
              <a:xfrm>
                <a:off x="2038551" y="4475029"/>
                <a:ext cx="838971" cy="79223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38100" tIns="38100" rIns="38100" bIns="381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600" u="sng" dirty="0">
                  <a:solidFill>
                    <a:srgbClr val="FFFFFF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sp>
            <p:nvSpPr>
              <p:cNvPr id="10" name="Google Shape;530;p19">
                <a:extLst>
                  <a:ext uri="{FF2B5EF4-FFF2-40B4-BE49-F238E27FC236}">
                    <a16:creationId xmlns:a16="http://schemas.microsoft.com/office/drawing/2014/main" id="{E03AE0FC-29FA-4623-9B79-B86F47A82E71}"/>
                  </a:ext>
                </a:extLst>
              </p:cNvPr>
              <p:cNvSpPr/>
              <p:nvPr/>
            </p:nvSpPr>
            <p:spPr>
              <a:xfrm>
                <a:off x="2330403" y="4682667"/>
                <a:ext cx="251365" cy="329938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18755" y="7066"/>
                    </a:moveTo>
                    <a:lnTo>
                      <a:pt x="17491" y="7066"/>
                    </a:lnTo>
                    <a:lnTo>
                      <a:pt x="17491" y="5099"/>
                    </a:lnTo>
                    <a:cubicBezTo>
                      <a:pt x="17491" y="2168"/>
                      <a:pt x="14646" y="0"/>
                      <a:pt x="10800" y="0"/>
                    </a:cubicBezTo>
                    <a:cubicBezTo>
                      <a:pt x="6954" y="0"/>
                      <a:pt x="4109" y="2168"/>
                      <a:pt x="4109" y="5099"/>
                    </a:cubicBezTo>
                    <a:lnTo>
                      <a:pt x="4109" y="7066"/>
                    </a:lnTo>
                    <a:lnTo>
                      <a:pt x="2845" y="7066"/>
                    </a:lnTo>
                    <a:cubicBezTo>
                      <a:pt x="1264" y="7066"/>
                      <a:pt x="0" y="8070"/>
                      <a:pt x="0" y="9234"/>
                    </a:cubicBezTo>
                    <a:lnTo>
                      <a:pt x="0" y="19432"/>
                    </a:lnTo>
                    <a:cubicBezTo>
                      <a:pt x="0" y="20596"/>
                      <a:pt x="1264" y="21600"/>
                      <a:pt x="2845" y="21600"/>
                    </a:cubicBezTo>
                    <a:lnTo>
                      <a:pt x="18755" y="21600"/>
                    </a:lnTo>
                    <a:cubicBezTo>
                      <a:pt x="20336" y="21600"/>
                      <a:pt x="21600" y="20596"/>
                      <a:pt x="21600" y="19432"/>
                    </a:cubicBezTo>
                    <a:lnTo>
                      <a:pt x="21600" y="9234"/>
                    </a:lnTo>
                    <a:cubicBezTo>
                      <a:pt x="21600" y="8070"/>
                      <a:pt x="20336" y="7066"/>
                      <a:pt x="18755" y="7066"/>
                    </a:cubicBezTo>
                    <a:close/>
                    <a:moveTo>
                      <a:pt x="10800" y="16300"/>
                    </a:moveTo>
                    <a:cubicBezTo>
                      <a:pt x="9272" y="16300"/>
                      <a:pt x="8219" y="15497"/>
                      <a:pt x="8219" y="14333"/>
                    </a:cubicBezTo>
                    <a:cubicBezTo>
                      <a:pt x="8219" y="13169"/>
                      <a:pt x="9272" y="12165"/>
                      <a:pt x="10800" y="12165"/>
                    </a:cubicBezTo>
                    <a:cubicBezTo>
                      <a:pt x="12328" y="12165"/>
                      <a:pt x="13645" y="13169"/>
                      <a:pt x="13645" y="14333"/>
                    </a:cubicBezTo>
                    <a:cubicBezTo>
                      <a:pt x="13645" y="15497"/>
                      <a:pt x="12328" y="16300"/>
                      <a:pt x="10800" y="16300"/>
                    </a:cubicBezTo>
                    <a:close/>
                    <a:moveTo>
                      <a:pt x="14909" y="7066"/>
                    </a:moveTo>
                    <a:lnTo>
                      <a:pt x="6691" y="7066"/>
                    </a:lnTo>
                    <a:lnTo>
                      <a:pt x="6691" y="5099"/>
                    </a:lnTo>
                    <a:cubicBezTo>
                      <a:pt x="6691" y="3332"/>
                      <a:pt x="8482" y="1967"/>
                      <a:pt x="10800" y="1967"/>
                    </a:cubicBezTo>
                    <a:cubicBezTo>
                      <a:pt x="13118" y="1967"/>
                      <a:pt x="14909" y="3332"/>
                      <a:pt x="14909" y="5099"/>
                    </a:cubicBezTo>
                    <a:lnTo>
                      <a:pt x="14909" y="70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4275" tIns="64275" rIns="64275" bIns="6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00" u="sng" dirty="0">
                  <a:solidFill>
                    <a:srgbClr val="74808C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</p:grpSp>
        <p:sp>
          <p:nvSpPr>
            <p:cNvPr id="8" name="Google Shape;536;p19">
              <a:extLst>
                <a:ext uri="{FF2B5EF4-FFF2-40B4-BE49-F238E27FC236}">
                  <a16:creationId xmlns:a16="http://schemas.microsoft.com/office/drawing/2014/main" id="{AB437DE3-6E1A-4DC9-B495-9BD508A6E6E0}"/>
                </a:ext>
              </a:extLst>
            </p:cNvPr>
            <p:cNvSpPr txBox="1"/>
            <p:nvPr/>
          </p:nvSpPr>
          <p:spPr>
            <a:xfrm>
              <a:off x="3493174" y="4618950"/>
              <a:ext cx="6319648" cy="7922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8100" tIns="38100" rIns="38100" bIns="38100" anchor="t" anchorCtr="0">
              <a:noAutofit/>
            </a:bodyPr>
            <a:lstStyle/>
            <a:p>
              <a:pPr lvl="0"/>
              <a:r>
                <a:rPr lang="en-US" altLang="ko-KR" sz="4000" dirty="0" err="1">
                  <a:solidFill>
                    <a:schemeClr val="accent2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Youtube</a:t>
              </a:r>
              <a:r>
                <a:rPr lang="ko-KR" altLang="en-US" sz="4000" dirty="0">
                  <a:solidFill>
                    <a:schemeClr val="accent2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 청년 창업지원 홍보</a:t>
              </a:r>
            </a:p>
          </p:txBody>
        </p:sp>
      </p:grpSp>
      <p:sp>
        <p:nvSpPr>
          <p:cNvPr id="11" name="Google Shape;524;p19">
            <a:extLst>
              <a:ext uri="{FF2B5EF4-FFF2-40B4-BE49-F238E27FC236}">
                <a16:creationId xmlns:a16="http://schemas.microsoft.com/office/drawing/2014/main" id="{CD9A5956-4A0E-43E9-90E3-52072468E9CD}"/>
              </a:ext>
            </a:extLst>
          </p:cNvPr>
          <p:cNvSpPr txBox="1"/>
          <p:nvPr/>
        </p:nvSpPr>
        <p:spPr>
          <a:xfrm>
            <a:off x="2011095" y="795428"/>
            <a:ext cx="3232709" cy="569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200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널리 </a:t>
            </a:r>
            <a:r>
              <a:rPr lang="ko-KR" altLang="en-US" sz="3200" dirty="0" err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널리</a:t>
            </a:r>
            <a:r>
              <a:rPr lang="ko-KR" altLang="en-US" sz="3200" dirty="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 알려라 </a:t>
            </a:r>
            <a:endParaRPr sz="3200" dirty="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1F351A-D69A-4C6F-84D6-7AE4169A7D3C}"/>
              </a:ext>
            </a:extLst>
          </p:cNvPr>
          <p:cNvSpPr txBox="1"/>
          <p:nvPr/>
        </p:nvSpPr>
        <p:spPr>
          <a:xfrm>
            <a:off x="223496" y="3997966"/>
            <a:ext cx="13390165" cy="9479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lang="ko-KR" altLang="en-US" sz="4500" dirty="0">
                <a:solidFill>
                  <a:schemeClr val="accent4"/>
                </a:solidFill>
                <a:latin typeface="Roboto"/>
                <a:ea typeface="Roboto"/>
                <a:cs typeface="Roboto"/>
              </a:rPr>
              <a:t>유튜브 채널 운영의 방향성</a:t>
            </a:r>
            <a:endParaRPr lang="en-US" altLang="ko-KR" sz="4500" dirty="0">
              <a:solidFill>
                <a:schemeClr val="accent4"/>
              </a:solidFill>
              <a:latin typeface="Roboto"/>
              <a:ea typeface="Roboto"/>
              <a:cs typeface="Roboto"/>
            </a:endParaRPr>
          </a:p>
          <a:p>
            <a:endParaRPr lang="en-US" altLang="ko-KR" sz="4500" dirty="0">
              <a:solidFill>
                <a:schemeClr val="accent4"/>
              </a:solidFill>
              <a:latin typeface="Roboto"/>
              <a:ea typeface="Roboto"/>
              <a:cs typeface="Roboto"/>
            </a:endParaRPr>
          </a:p>
          <a:p>
            <a:r>
              <a:rPr lang="en-US" altLang="ko-KR" sz="4000" dirty="0"/>
              <a:t>	</a:t>
            </a:r>
            <a:r>
              <a:rPr lang="en-US" altLang="ko-KR" sz="4000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altLang="ko-KR" sz="4000" dirty="0">
                <a:sym typeface="Wingdings" panose="05000000000000000000" pitchFamily="2" charset="2"/>
              </a:rPr>
              <a:t> </a:t>
            </a:r>
            <a:r>
              <a:rPr lang="ko-KR" altLang="en-US" sz="4000" dirty="0">
                <a:solidFill>
                  <a:schemeClr val="accent4">
                    <a:lumMod val="75000"/>
                    <a:lumOff val="25000"/>
                  </a:schemeClr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도내 창업지원 기관 통합 채널 개설</a:t>
            </a:r>
            <a:endParaRPr lang="en-US" altLang="ko-KR" sz="4000" dirty="0">
              <a:solidFill>
                <a:schemeClr val="accent4">
                  <a:lumMod val="75000"/>
                  <a:lumOff val="25000"/>
                </a:schemeClr>
              </a:solidFill>
              <a:latin typeface="Roboto"/>
              <a:ea typeface="Roboto"/>
              <a:cs typeface="Roboto"/>
              <a:sym typeface="Wingdings" panose="05000000000000000000" pitchFamily="2" charset="2"/>
            </a:endParaRPr>
          </a:p>
          <a:p>
            <a:r>
              <a:rPr lang="en-US" altLang="ko-KR" sz="4000" dirty="0">
                <a:sym typeface="Wingdings" panose="05000000000000000000" pitchFamily="2" charset="2"/>
              </a:rPr>
              <a:t>		</a:t>
            </a:r>
            <a:r>
              <a:rPr lang="en-US" altLang="ko-KR" sz="4000" dirty="0">
                <a:solidFill>
                  <a:schemeClr val="accent3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40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통합 채널 운영으로 채널 운영의 효율성 강화</a:t>
            </a:r>
            <a:endParaRPr lang="en-US" altLang="ko-KR" sz="4000" dirty="0">
              <a:solidFill>
                <a:schemeClr val="bg2"/>
              </a:solidFill>
              <a:latin typeface="Roboto"/>
              <a:ea typeface="Roboto"/>
              <a:cs typeface="Roboto"/>
              <a:sym typeface="Wingdings" panose="05000000000000000000" pitchFamily="2" charset="2"/>
            </a:endParaRPr>
          </a:p>
          <a:p>
            <a:endParaRPr lang="en-US" altLang="ko-KR" sz="4000" dirty="0">
              <a:solidFill>
                <a:schemeClr val="bg2"/>
              </a:solidFill>
              <a:latin typeface="Roboto"/>
              <a:ea typeface="Roboto"/>
              <a:cs typeface="Roboto"/>
              <a:sym typeface="Wingdings" panose="05000000000000000000" pitchFamily="2" charset="2"/>
            </a:endParaRPr>
          </a:p>
          <a:p>
            <a:r>
              <a:rPr lang="en-US" altLang="ko-KR" sz="4000" dirty="0">
                <a:sym typeface="Wingdings" panose="05000000000000000000" pitchFamily="2" charset="2"/>
              </a:rPr>
              <a:t>		</a:t>
            </a:r>
            <a:r>
              <a:rPr lang="en-US" altLang="ko-KR" sz="4000" dirty="0">
                <a:solidFill>
                  <a:schemeClr val="accent3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40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각 기관의 지원현황 및 정보 습득의 용이성 강화</a:t>
            </a:r>
            <a:endParaRPr lang="en-US" altLang="ko-KR" sz="4000" dirty="0">
              <a:solidFill>
                <a:schemeClr val="bg2"/>
              </a:solidFill>
              <a:latin typeface="Roboto"/>
              <a:ea typeface="Roboto"/>
              <a:cs typeface="Roboto"/>
              <a:sym typeface="Wingdings" panose="05000000000000000000" pitchFamily="2" charset="2"/>
            </a:endParaRPr>
          </a:p>
          <a:p>
            <a:endParaRPr lang="en-US" altLang="ko-KR" sz="4000" dirty="0">
              <a:sym typeface="Wingdings" panose="05000000000000000000" pitchFamily="2" charset="2"/>
            </a:endParaRPr>
          </a:p>
          <a:p>
            <a:r>
              <a:rPr lang="ko-KR" altLang="en-US" sz="4000" dirty="0">
                <a:sym typeface="Wingdings" panose="05000000000000000000" pitchFamily="2" charset="2"/>
              </a:rPr>
              <a:t> </a:t>
            </a:r>
            <a:endParaRPr lang="en-US" altLang="ko-KR" sz="4000" dirty="0">
              <a:sym typeface="Wingdings" panose="05000000000000000000" pitchFamily="2" charset="2"/>
            </a:endParaRPr>
          </a:p>
          <a:p>
            <a:r>
              <a:rPr lang="en-US" altLang="ko-KR" sz="4000" dirty="0">
                <a:sym typeface="Wingdings" panose="05000000000000000000" pitchFamily="2" charset="2"/>
              </a:rPr>
              <a:t>	</a:t>
            </a:r>
            <a:r>
              <a:rPr lang="en-US" altLang="ko-KR" sz="4000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ko-KR" altLang="en-US" sz="4000" dirty="0">
                <a:solidFill>
                  <a:schemeClr val="accent4">
                    <a:lumMod val="75000"/>
                    <a:lumOff val="25000"/>
                  </a:schemeClr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공유 가능 자원의 공유</a:t>
            </a:r>
            <a:endParaRPr lang="en-US" altLang="ko-KR" sz="4000" dirty="0">
              <a:solidFill>
                <a:schemeClr val="accent4">
                  <a:lumMod val="75000"/>
                  <a:lumOff val="25000"/>
                </a:schemeClr>
              </a:solidFill>
              <a:latin typeface="Roboto"/>
              <a:ea typeface="Roboto"/>
              <a:cs typeface="Roboto"/>
              <a:sym typeface="Wingdings" panose="05000000000000000000" pitchFamily="2" charset="2"/>
            </a:endParaRPr>
          </a:p>
          <a:p>
            <a:r>
              <a:rPr lang="en-US" altLang="ko-KR" sz="4000" dirty="0">
                <a:sym typeface="Wingdings" panose="05000000000000000000" pitchFamily="2" charset="2"/>
              </a:rPr>
              <a:t>		</a:t>
            </a:r>
            <a:r>
              <a:rPr lang="en-US" altLang="ko-KR" sz="4000" dirty="0">
                <a:solidFill>
                  <a:schemeClr val="accent3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40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지원사업에서 진행되는 자원 공유</a:t>
            </a:r>
            <a:endParaRPr lang="en-US" altLang="ko-KR" sz="4000" dirty="0">
              <a:solidFill>
                <a:schemeClr val="bg2"/>
              </a:solidFill>
              <a:latin typeface="Roboto"/>
              <a:ea typeface="Roboto"/>
              <a:cs typeface="Roboto"/>
              <a:sym typeface="Wingdings" panose="05000000000000000000" pitchFamily="2" charset="2"/>
            </a:endParaRPr>
          </a:p>
          <a:p>
            <a:r>
              <a:rPr lang="en-US" altLang="ko-KR" sz="40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		(</a:t>
            </a:r>
            <a:r>
              <a:rPr lang="ko-KR" altLang="en-US" sz="40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교육내용</a:t>
            </a:r>
            <a:r>
              <a:rPr lang="en-US" altLang="ko-KR" sz="40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, </a:t>
            </a:r>
            <a:r>
              <a:rPr lang="ko-KR" altLang="en-US" sz="40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멘토 및 경영자문 내용 등</a:t>
            </a:r>
            <a:r>
              <a:rPr lang="en-US" altLang="ko-KR" sz="40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)</a:t>
            </a:r>
          </a:p>
          <a:p>
            <a:r>
              <a:rPr lang="en-US" altLang="ko-KR" sz="4000" dirty="0">
                <a:sym typeface="Wingdings" panose="05000000000000000000" pitchFamily="2" charset="2"/>
              </a:rPr>
              <a:t>		</a:t>
            </a:r>
          </a:p>
          <a:p>
            <a:r>
              <a:rPr lang="en-US" altLang="ko-KR" sz="4000" dirty="0">
                <a:solidFill>
                  <a:schemeClr val="accent3"/>
                </a:solidFill>
                <a:sym typeface="Wingdings" panose="05000000000000000000" pitchFamily="2" charset="2"/>
              </a:rPr>
              <a:t>		 </a:t>
            </a:r>
            <a:r>
              <a:rPr lang="ko-KR" altLang="en-US" sz="40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지역적 특색을 갖춘 자원 기대 가능</a:t>
            </a:r>
            <a:endParaRPr lang="en-US" altLang="ko-KR" sz="4000" dirty="0">
              <a:solidFill>
                <a:schemeClr val="bg2"/>
              </a:solidFill>
              <a:latin typeface="Roboto"/>
              <a:ea typeface="Roboto"/>
              <a:cs typeface="Roboto"/>
              <a:sym typeface="Wingdings" panose="05000000000000000000" pitchFamily="2" charset="2"/>
            </a:endParaRPr>
          </a:p>
          <a:p>
            <a:r>
              <a:rPr lang="en-US" altLang="ko-KR" sz="40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		(</a:t>
            </a:r>
            <a:r>
              <a:rPr lang="ko-KR" altLang="en-US" sz="40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농업 관련 교육 등</a:t>
            </a:r>
            <a:r>
              <a:rPr lang="en-US" altLang="ko-KR" sz="40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)</a:t>
            </a:r>
          </a:p>
          <a:p>
            <a:r>
              <a:rPr lang="ko-KR" altLang="en-US" sz="4000" dirty="0">
                <a:sym typeface="Wingdings" panose="05000000000000000000" pitchFamily="2" charset="2"/>
              </a:rPr>
              <a:t> </a:t>
            </a:r>
            <a:endParaRPr lang="ko-KR" alt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2F93E2-5749-46DB-9B1D-3A3CC3CBBF0E}"/>
              </a:ext>
            </a:extLst>
          </p:cNvPr>
          <p:cNvSpPr txBox="1"/>
          <p:nvPr/>
        </p:nvSpPr>
        <p:spPr>
          <a:xfrm>
            <a:off x="14120328" y="4039752"/>
            <a:ext cx="10506269" cy="5247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4500" b="1" dirty="0">
                <a:solidFill>
                  <a:schemeClr val="accent4"/>
                </a:solidFill>
                <a:latin typeface="Roboto"/>
                <a:ea typeface="Roboto"/>
                <a:cs typeface="Roboto"/>
              </a:rPr>
              <a:t>기대효과</a:t>
            </a:r>
            <a:r>
              <a:rPr lang="ko-KR" altLang="en-US" sz="4400" b="1" dirty="0">
                <a:solidFill>
                  <a:schemeClr val="accent3"/>
                </a:solidFill>
              </a:rPr>
              <a:t> </a:t>
            </a:r>
            <a:endParaRPr lang="en-US" altLang="ko-KR" sz="4400" b="1" dirty="0">
              <a:solidFill>
                <a:schemeClr val="accent3"/>
              </a:solidFill>
            </a:endParaRPr>
          </a:p>
          <a:p>
            <a:pPr lvl="1"/>
            <a:r>
              <a:rPr lang="en-US" altLang="ko-KR" sz="4400" dirty="0"/>
              <a:t>	</a:t>
            </a:r>
            <a:r>
              <a:rPr lang="en-US" altLang="ko-KR" sz="4000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4000" b="1" dirty="0">
                <a:solidFill>
                  <a:schemeClr val="accent4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홍보 강화로 청년 참여도 극대화</a:t>
            </a:r>
            <a:endParaRPr lang="en-US" altLang="ko-KR" sz="4000" b="1" dirty="0">
              <a:solidFill>
                <a:schemeClr val="accent4"/>
              </a:solidFill>
              <a:latin typeface="Roboto"/>
              <a:ea typeface="Roboto"/>
              <a:cs typeface="Roboto"/>
              <a:sym typeface="Wingdings" panose="05000000000000000000" pitchFamily="2" charset="2"/>
            </a:endParaRPr>
          </a:p>
          <a:p>
            <a:pPr lvl="1"/>
            <a:endParaRPr lang="en-US" altLang="ko-KR" sz="4000" b="1" dirty="0">
              <a:solidFill>
                <a:schemeClr val="accent4"/>
              </a:solidFill>
              <a:latin typeface="Roboto"/>
              <a:ea typeface="Roboto"/>
              <a:cs typeface="Roboto"/>
              <a:sym typeface="Wingdings" panose="05000000000000000000" pitchFamily="2" charset="2"/>
            </a:endParaRPr>
          </a:p>
          <a:p>
            <a:pPr lvl="1"/>
            <a:r>
              <a:rPr lang="en-US" altLang="ko-KR" sz="4000" dirty="0">
                <a:sym typeface="Wingdings" panose="05000000000000000000" pitchFamily="2" charset="2"/>
              </a:rPr>
              <a:t>	</a:t>
            </a:r>
            <a:r>
              <a:rPr lang="en-US" altLang="ko-KR" sz="4000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4000" b="1" dirty="0">
                <a:solidFill>
                  <a:schemeClr val="accent4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소수를 위한 사업이 아닌 다수를 위한 </a:t>
            </a:r>
            <a:r>
              <a:rPr lang="en-US" altLang="ko-KR" sz="4000" b="1" dirty="0">
                <a:solidFill>
                  <a:schemeClr val="accent4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	</a:t>
            </a:r>
            <a:r>
              <a:rPr lang="ko-KR" altLang="en-US" sz="4000" b="1" dirty="0">
                <a:solidFill>
                  <a:schemeClr val="accent4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지원 사업으로 성장 가능</a:t>
            </a:r>
            <a:endParaRPr lang="en-US" altLang="ko-KR" sz="4000" b="1" dirty="0">
              <a:solidFill>
                <a:schemeClr val="accent4"/>
              </a:solidFill>
              <a:latin typeface="Roboto"/>
              <a:ea typeface="Roboto"/>
              <a:cs typeface="Roboto"/>
              <a:sym typeface="Wingdings" panose="05000000000000000000" pitchFamily="2" charset="2"/>
            </a:endParaRPr>
          </a:p>
          <a:p>
            <a:pPr lvl="1"/>
            <a:endParaRPr lang="en-US" altLang="ko-KR" sz="4000" dirty="0">
              <a:sym typeface="Wingdings" panose="05000000000000000000" pitchFamily="2" charset="2"/>
            </a:endParaRPr>
          </a:p>
          <a:p>
            <a:pPr lvl="1"/>
            <a:r>
              <a:rPr lang="en-US" altLang="ko-KR" sz="4000" dirty="0">
                <a:sym typeface="Wingdings" panose="05000000000000000000" pitchFamily="2" charset="2"/>
              </a:rPr>
              <a:t>	</a:t>
            </a:r>
            <a:r>
              <a:rPr lang="en-US" altLang="ko-KR" sz="4000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altLang="ko-KR" sz="4000" dirty="0">
                <a:sym typeface="Wingdings" panose="05000000000000000000" pitchFamily="2" charset="2"/>
              </a:rPr>
              <a:t> </a:t>
            </a:r>
            <a:r>
              <a:rPr lang="ko-KR" altLang="en-US" sz="4000" b="1" dirty="0">
                <a:solidFill>
                  <a:schemeClr val="accent4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공유자원의 특성을 살려 제주도 기반 </a:t>
            </a:r>
            <a:r>
              <a:rPr lang="en-US" altLang="ko-KR" sz="4000" b="1" dirty="0">
                <a:solidFill>
                  <a:schemeClr val="accent4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	</a:t>
            </a:r>
            <a:r>
              <a:rPr lang="ko-KR" altLang="en-US" sz="4000" b="1" dirty="0">
                <a:solidFill>
                  <a:schemeClr val="accent4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창업에 대한 효과성 기대</a:t>
            </a:r>
            <a:endParaRPr lang="ko-KR" altLang="en-US" sz="4000" b="1" dirty="0">
              <a:solidFill>
                <a:schemeClr val="accent4"/>
              </a:solidFill>
              <a:latin typeface="Roboto"/>
              <a:ea typeface="Roboto"/>
              <a:cs typeface="Roboto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B856872-AC33-444D-85A4-054C56C32913}"/>
              </a:ext>
            </a:extLst>
          </p:cNvPr>
          <p:cNvCxnSpPr/>
          <p:nvPr/>
        </p:nvCxnSpPr>
        <p:spPr>
          <a:xfrm>
            <a:off x="13613661" y="3545633"/>
            <a:ext cx="0" cy="8845420"/>
          </a:xfrm>
          <a:prstGeom prst="line">
            <a:avLst/>
          </a:prstGeom>
          <a:ln w="76200" cap="sq">
            <a:solidFill>
              <a:schemeClr val="accent4"/>
            </a:solidFill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21"/>
          <p:cNvSpPr txBox="1">
            <a:spLocks noGrp="1"/>
          </p:cNvSpPr>
          <p:nvPr>
            <p:ph type="title"/>
          </p:nvPr>
        </p:nvSpPr>
        <p:spPr>
          <a:xfrm>
            <a:off x="1558492" y="1985417"/>
            <a:ext cx="9603720" cy="2651126"/>
          </a:xfrm>
          <a:prstGeom prst="rect">
            <a:avLst/>
          </a:prstGeom>
        </p:spPr>
        <p:txBody>
          <a:bodyPr spcFirstLastPara="1" lIns="38100" tIns="38100" rIns="38100" bIns="381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rgbClr val="002060"/>
                </a:solidFill>
              </a:rPr>
              <a:t>출처 </a:t>
            </a:r>
            <a:r>
              <a:rPr lang="en-US" altLang="ko-KR" dirty="0">
                <a:solidFill>
                  <a:srgbClr val="002060"/>
                </a:solidFill>
              </a:rPr>
              <a:t>&amp;</a:t>
            </a:r>
            <a:r>
              <a:rPr lang="ko-KR" altLang="en-US" dirty="0">
                <a:solidFill>
                  <a:srgbClr val="002060"/>
                </a:solidFill>
              </a:rPr>
              <a:t>참고 문헌</a:t>
            </a:r>
          </a:p>
        </p:txBody>
      </p:sp>
      <p:sp>
        <p:nvSpPr>
          <p:cNvPr id="585" name="Google Shape;585;p21"/>
          <p:cNvSpPr txBox="1">
            <a:spLocks noGrp="1"/>
          </p:cNvSpPr>
          <p:nvPr>
            <p:ph type="body" idx="1"/>
          </p:nvPr>
        </p:nvSpPr>
        <p:spPr>
          <a:xfrm>
            <a:off x="1558492" y="4843350"/>
            <a:ext cx="9787016" cy="6363368"/>
          </a:xfrm>
          <a:prstGeom prst="rect">
            <a:avLst/>
          </a:prstGeom>
        </p:spPr>
        <p:txBody>
          <a:bodyPr spcFirstLastPara="1" lIns="38100" tIns="38100" rIns="38100" bIns="38100" anchor="t" anchorCtr="0">
            <a:noAutofit/>
          </a:bodyPr>
          <a:lstStyle/>
          <a:p>
            <a:pPr marL="0" lvl="0" indent="0" rtl="0">
              <a:lnSpc>
                <a:spcPct val="17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ko-KR" altLang="en-US" sz="3500" b="1" dirty="0">
                <a:solidFill>
                  <a:schemeClr val="bg2"/>
                </a:solidFill>
              </a:rPr>
              <a:t>공공 데이터 포털</a:t>
            </a:r>
            <a:endParaRPr lang="ko-KR" altLang="en-US" sz="3500" dirty="0">
              <a:solidFill>
                <a:schemeClr val="bg2"/>
              </a:solidFill>
            </a:endParaRPr>
          </a:p>
          <a:p>
            <a:pPr marL="0" lvl="0" indent="0" rtl="0">
              <a:lnSpc>
                <a:spcPct val="17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ko-KR" sz="3500" dirty="0">
                <a:solidFill>
                  <a:schemeClr val="bg2"/>
                </a:solidFill>
              </a:rPr>
              <a:t>https://www.data.go.kr</a:t>
            </a:r>
            <a:endParaRPr lang="ko-KR" altLang="en-US" sz="3500" dirty="0">
              <a:solidFill>
                <a:schemeClr val="bg2"/>
              </a:solidFill>
            </a:endParaRPr>
          </a:p>
          <a:p>
            <a:pPr marL="0" lvl="0" indent="0" rtl="0">
              <a:lnSpc>
                <a:spcPct val="17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ko-KR" altLang="en-US" sz="3500" dirty="0">
                <a:solidFill>
                  <a:schemeClr val="bg2"/>
                </a:solidFill>
              </a:rPr>
              <a:t>중소벤처기업부</a:t>
            </a:r>
          </a:p>
          <a:p>
            <a:pPr marL="0" lvl="0" indent="0" rtl="0">
              <a:lnSpc>
                <a:spcPct val="17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ko-KR" sz="3500" dirty="0">
                <a:solidFill>
                  <a:schemeClr val="bg2"/>
                </a:solidFill>
              </a:rPr>
              <a:t>https://www.mss.go.kr</a:t>
            </a:r>
            <a:endParaRPr lang="ko-KR" altLang="en-US" sz="3500" dirty="0">
              <a:solidFill>
                <a:schemeClr val="bg2"/>
              </a:solidFill>
            </a:endParaRPr>
          </a:p>
          <a:p>
            <a:pPr marL="0" lvl="0" indent="0" rtl="0">
              <a:lnSpc>
                <a:spcPct val="17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ko-KR" altLang="en-US" sz="3500" dirty="0">
                <a:solidFill>
                  <a:schemeClr val="bg2"/>
                </a:solidFill>
              </a:rPr>
              <a:t>제주특별자치도</a:t>
            </a:r>
          </a:p>
          <a:p>
            <a:pPr marL="0" lvl="0" indent="0" rtl="0">
              <a:lnSpc>
                <a:spcPct val="17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ko-KR" sz="3500" dirty="0">
                <a:solidFill>
                  <a:schemeClr val="bg2"/>
                </a:solidFill>
              </a:rPr>
              <a:t>https://www.jeju.go.kr</a:t>
            </a:r>
            <a:endParaRPr lang="ko-KR" altLang="en-US" sz="3500" dirty="0">
              <a:solidFill>
                <a:schemeClr val="bg2"/>
              </a:solidFill>
            </a:endParaRPr>
          </a:p>
          <a:p>
            <a:pPr marL="0" lvl="0" indent="0" rtl="0">
              <a:lnSpc>
                <a:spcPct val="17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ko-KR" sz="3500" dirty="0">
                <a:solidFill>
                  <a:schemeClr val="bg2"/>
                </a:solidFill>
              </a:rPr>
              <a:t>KOSIS </a:t>
            </a:r>
            <a:r>
              <a:rPr lang="ko-KR" altLang="en-US" sz="3500" dirty="0" err="1">
                <a:solidFill>
                  <a:schemeClr val="bg2"/>
                </a:solidFill>
              </a:rPr>
              <a:t>국가통계포털</a:t>
            </a:r>
            <a:endParaRPr lang="ko-KR" altLang="en-US" sz="3500" dirty="0">
              <a:solidFill>
                <a:schemeClr val="bg2"/>
              </a:solidFill>
            </a:endParaRPr>
          </a:p>
          <a:p>
            <a:pPr marL="0" lvl="0" indent="0" rtl="0">
              <a:lnSpc>
                <a:spcPct val="17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ko-KR" sz="3500" dirty="0">
                <a:solidFill>
                  <a:schemeClr val="bg2"/>
                </a:solidFill>
              </a:rPr>
              <a:t>http://www.kosis.kr</a:t>
            </a:r>
            <a:endParaRPr lang="ko-KR" altLang="en-US" sz="3500" dirty="0">
              <a:solidFill>
                <a:schemeClr val="bg2"/>
              </a:solidFill>
            </a:endParaRPr>
          </a:p>
          <a:p>
            <a:pPr marL="0" lvl="0" indent="0" rtl="0">
              <a:lnSpc>
                <a:spcPct val="17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ko-KR" altLang="en-US" sz="3500" dirty="0">
              <a:solidFill>
                <a:schemeClr val="bg2"/>
              </a:solidFill>
            </a:endParaRPr>
          </a:p>
        </p:txBody>
      </p:sp>
      <p:sp>
        <p:nvSpPr>
          <p:cNvPr id="587" name="Freeform: Shape 77">
            <a:extLst>
              <a:ext uri="{FF2B5EF4-FFF2-40B4-BE49-F238E27FC236}">
                <a16:creationId xmlns:a16="http://schemas.microsoft.com/office/drawing/2014/main" id="{E1063ACC-684C-4227-9D75-430593BAD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38436" y="0"/>
            <a:ext cx="12345564" cy="13716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8067F801-9719-4550-AFFF-C7C3684221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335692" y="0"/>
            <a:ext cx="12048308" cy="13716000"/>
          </a:xfrm>
          <a:custGeom>
            <a:avLst/>
            <a:gdLst>
              <a:gd name="connsiteX0" fmla="*/ 70374 w 6024154"/>
              <a:gd name="connsiteY0" fmla="*/ 0 h 6858000"/>
              <a:gd name="connsiteX1" fmla="*/ 6024154 w 6024154"/>
              <a:gd name="connsiteY1" fmla="*/ 0 h 6858000"/>
              <a:gd name="connsiteX2" fmla="*/ 6024154 w 6024154"/>
              <a:gd name="connsiteY2" fmla="*/ 6858000 h 6858000"/>
              <a:gd name="connsiteX3" fmla="*/ 3587167 w 6024154"/>
              <a:gd name="connsiteY3" fmla="*/ 6858000 h 6858000"/>
              <a:gd name="connsiteX4" fmla="*/ 3474220 w 6024154"/>
              <a:gd name="connsiteY4" fmla="*/ 6800152 h 6858000"/>
              <a:gd name="connsiteX5" fmla="*/ 0 w 6024154"/>
              <a:gd name="connsiteY5" fmla="*/ 962844 h 6858000"/>
              <a:gd name="connsiteX6" fmla="*/ 34274 w 6024154"/>
              <a:gd name="connsiteY6" fmla="*/ 2840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70374" y="0"/>
                </a:moveTo>
                <a:lnTo>
                  <a:pt x="6024154" y="0"/>
                </a:lnTo>
                <a:lnTo>
                  <a:pt x="6024154" y="6858000"/>
                </a:lnTo>
                <a:lnTo>
                  <a:pt x="3587167" y="6858000"/>
                </a:lnTo>
                <a:lnTo>
                  <a:pt x="3474220" y="6800152"/>
                </a:lnTo>
                <a:cubicBezTo>
                  <a:pt x="1404818" y="5675986"/>
                  <a:pt x="0" y="3483472"/>
                  <a:pt x="0" y="962844"/>
                </a:cubicBezTo>
                <a:cubicBezTo>
                  <a:pt x="0" y="733696"/>
                  <a:pt x="11610" y="507260"/>
                  <a:pt x="34274" y="28409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그림 4" descr="그리기이(가) 표시된 사진&#10;&#10;자동 생성된 설명">
            <a:extLst>
              <a:ext uri="{FF2B5EF4-FFF2-40B4-BE49-F238E27FC236}">
                <a16:creationId xmlns:a16="http://schemas.microsoft.com/office/drawing/2014/main" id="{776A25E0-8D01-4DCA-9670-210C53C1C7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88140" y="1985417"/>
            <a:ext cx="9512238" cy="3338067"/>
          </a:xfrm>
          <a:prstGeom prst="rect">
            <a:avLst/>
          </a:prstGeom>
        </p:spPr>
      </p:pic>
      <p:pic>
        <p:nvPicPr>
          <p:cNvPr id="3" name="그림 2" descr="표지판, 그리기이(가) 표시된 사진&#10;&#10;자동 생성된 설명">
            <a:extLst>
              <a:ext uri="{FF2B5EF4-FFF2-40B4-BE49-F238E27FC236}">
                <a16:creationId xmlns:a16="http://schemas.microsoft.com/office/drawing/2014/main" id="{1663EC69-982E-4B4A-85D8-AEEFA607E1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51660" y="6858000"/>
            <a:ext cx="4348718" cy="434871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937C967-5E5A-4F59-9A96-BC388708E8C4}"/>
              </a:ext>
            </a:extLst>
          </p:cNvPr>
          <p:cNvSpPr txBox="1"/>
          <p:nvPr/>
        </p:nvSpPr>
        <p:spPr>
          <a:xfrm>
            <a:off x="6452000" y="5038531"/>
            <a:ext cx="664595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청년창업 지원사업 성과분석 및 역할제고 방안 연구 </a:t>
            </a:r>
            <a:r>
              <a:rPr lang="en-US" altLang="ko-KR" sz="2000" dirty="0"/>
              <a:t>2017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2015</a:t>
            </a:r>
            <a:r>
              <a:rPr lang="ko-KR" altLang="en-US" sz="2000" dirty="0"/>
              <a:t>년 창업기업 실태조사보고</a:t>
            </a: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2016</a:t>
            </a:r>
            <a:r>
              <a:rPr lang="ko-KR" altLang="en-US" sz="2000" dirty="0"/>
              <a:t>년 창업기업 실태조사보고</a:t>
            </a: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2017</a:t>
            </a:r>
            <a:r>
              <a:rPr lang="ko-KR" altLang="en-US" sz="2000" dirty="0"/>
              <a:t>년 창업기업 실태조사보고 </a:t>
            </a: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2018</a:t>
            </a:r>
            <a:r>
              <a:rPr lang="ko-KR" altLang="en-US" sz="2000" dirty="0"/>
              <a:t>년 창업기업 실태조사보고</a:t>
            </a: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제주지역의 청년창업 활성화방안</a:t>
            </a: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제주특별자치도 지역혁신 창업클러스터 기본계획</a:t>
            </a: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청년정책기본계획 및</a:t>
            </a:r>
            <a:r>
              <a:rPr lang="en-US" altLang="ko-KR" sz="2000" dirty="0"/>
              <a:t>' 19</a:t>
            </a:r>
            <a:r>
              <a:rPr lang="ko-KR" altLang="en-US" sz="2000" dirty="0"/>
              <a:t>년 시행계획</a:t>
            </a:r>
            <a:r>
              <a:rPr lang="en-US" altLang="ko-KR" sz="2000" dirty="0"/>
              <a:t>(</a:t>
            </a:r>
            <a:r>
              <a:rPr lang="ko-KR" altLang="en-US" sz="2000" dirty="0"/>
              <a:t>최종</a:t>
            </a:r>
            <a:r>
              <a:rPr lang="en-US" altLang="ko-KR" sz="20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창업보육센터현황</a:t>
            </a: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우수청년 인재의 성공적인 창업 촉진 방안</a:t>
            </a: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260003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22"/>
          <p:cNvSpPr/>
          <p:nvPr/>
        </p:nvSpPr>
        <p:spPr>
          <a:xfrm>
            <a:off x="-26936" y="-17860"/>
            <a:ext cx="24407999" cy="137517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74808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91" name="Google Shape;591;p22"/>
          <p:cNvSpPr/>
          <p:nvPr/>
        </p:nvSpPr>
        <p:spPr>
          <a:xfrm>
            <a:off x="-34425" y="13448045"/>
            <a:ext cx="24422979" cy="3091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74808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92" name="Google Shape;592;p22"/>
          <p:cNvSpPr/>
          <p:nvPr/>
        </p:nvSpPr>
        <p:spPr>
          <a:xfrm rot="5400000">
            <a:off x="7583032" y="148172"/>
            <a:ext cx="9188064" cy="8856000"/>
          </a:xfrm>
          <a:prstGeom prst="homePlate">
            <a:avLst>
              <a:gd name="adj" fmla="val 21083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38100" tIns="38100" rIns="38100" bIns="381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808C"/>
              </a:buClr>
              <a:buSzPts val="2000"/>
              <a:buFont typeface="Poppins"/>
              <a:buNone/>
            </a:pPr>
            <a:endParaRPr sz="2000" b="0" i="0" u="none" strike="noStrike" cap="none">
              <a:solidFill>
                <a:srgbClr val="74808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93" name="Google Shape;593;p22"/>
          <p:cNvSpPr txBox="1"/>
          <p:nvPr/>
        </p:nvSpPr>
        <p:spPr>
          <a:xfrm>
            <a:off x="7310583" y="3413843"/>
            <a:ext cx="9732963" cy="1584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Thank you!</a:t>
            </a:r>
            <a:endParaRPr sz="960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4" name="Google Shape;594;p22"/>
          <p:cNvSpPr/>
          <p:nvPr/>
        </p:nvSpPr>
        <p:spPr>
          <a:xfrm>
            <a:off x="7749064" y="-17860"/>
            <a:ext cx="8856000" cy="309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74808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"/>
          <p:cNvSpPr txBox="1"/>
          <p:nvPr/>
        </p:nvSpPr>
        <p:spPr>
          <a:xfrm>
            <a:off x="22545675" y="12492038"/>
            <a:ext cx="89535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</a:t>
            </a:fld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" name="Google Shape;172;p4"/>
          <p:cNvSpPr txBox="1"/>
          <p:nvPr/>
        </p:nvSpPr>
        <p:spPr>
          <a:xfrm>
            <a:off x="1534816" y="665312"/>
            <a:ext cx="15121679" cy="1584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4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분석</a:t>
            </a:r>
            <a:r>
              <a:rPr lang="en-US" sz="84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84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배경</a:t>
            </a:r>
            <a:r>
              <a:rPr lang="en-US" sz="84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2 : </a:t>
            </a:r>
            <a:r>
              <a:rPr lang="en-US" sz="84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제주</a:t>
            </a:r>
            <a:r>
              <a:rPr lang="en-US" sz="84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84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청년</a:t>
            </a:r>
            <a:r>
              <a:rPr lang="en-US" sz="84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84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일자리</a:t>
            </a:r>
            <a:endParaRPr sz="8400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73" name="Google Shape;173;p4"/>
          <p:cNvGrpSpPr/>
          <p:nvPr/>
        </p:nvGrpSpPr>
        <p:grpSpPr>
          <a:xfrm>
            <a:off x="382688" y="2897560"/>
            <a:ext cx="13177464" cy="10576030"/>
            <a:chOff x="913722" y="3677394"/>
            <a:chExt cx="10844654" cy="9185925"/>
          </a:xfrm>
        </p:grpSpPr>
        <p:pic>
          <p:nvPicPr>
            <p:cNvPr id="174" name="Google Shape;174;p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13722" y="3677394"/>
              <a:ext cx="10844654" cy="91859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5" name="Google Shape;175;p4"/>
            <p:cNvSpPr/>
            <p:nvPr/>
          </p:nvSpPr>
          <p:spPr>
            <a:xfrm>
              <a:off x="2542928" y="9522296"/>
              <a:ext cx="7848872" cy="736725"/>
            </a:xfrm>
            <a:prstGeom prst="rect">
              <a:avLst/>
            </a:prstGeom>
            <a:noFill/>
            <a:ln w="762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176" name="Google Shape;176;p4"/>
          <p:cNvGrpSpPr/>
          <p:nvPr/>
        </p:nvGrpSpPr>
        <p:grpSpPr>
          <a:xfrm>
            <a:off x="14400913" y="3617640"/>
            <a:ext cx="7633000" cy="8367255"/>
            <a:chOff x="18843356" y="5630905"/>
            <a:chExt cx="4633025" cy="6624636"/>
          </a:xfrm>
        </p:grpSpPr>
        <p:sp>
          <p:nvSpPr>
            <p:cNvPr id="177" name="Google Shape;177;p4"/>
            <p:cNvSpPr/>
            <p:nvPr/>
          </p:nvSpPr>
          <p:spPr>
            <a:xfrm>
              <a:off x="18843356" y="5630905"/>
              <a:ext cx="4613275" cy="6624636"/>
            </a:xfrm>
            <a:prstGeom prst="roundRect">
              <a:avLst>
                <a:gd name="adj" fmla="val 305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rgbClr val="74808C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grpSp>
          <p:nvGrpSpPr>
            <p:cNvPr id="178" name="Google Shape;178;p4"/>
            <p:cNvGrpSpPr/>
            <p:nvPr/>
          </p:nvGrpSpPr>
          <p:grpSpPr>
            <a:xfrm>
              <a:off x="18863106" y="6056644"/>
              <a:ext cx="4613275" cy="5003609"/>
              <a:chOff x="8197150" y="8871877"/>
              <a:chExt cx="4613275" cy="5003609"/>
            </a:xfrm>
          </p:grpSpPr>
          <p:sp>
            <p:nvSpPr>
              <p:cNvPr id="179" name="Google Shape;179;p4"/>
              <p:cNvSpPr txBox="1"/>
              <p:nvPr/>
            </p:nvSpPr>
            <p:spPr>
              <a:xfrm>
                <a:off x="8197150" y="8871877"/>
                <a:ext cx="4613275" cy="5429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8100" tIns="38100" rIns="38100" bIns="381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800">
                    <a:solidFill>
                      <a:schemeClr val="accent1"/>
                    </a:solidFill>
                    <a:latin typeface="Roboto Medium"/>
                    <a:ea typeface="Roboto Medium"/>
                    <a:cs typeface="Roboto Medium"/>
                    <a:sym typeface="Roboto Medium"/>
                  </a:rPr>
                  <a:t>WHY 창업 ?</a:t>
                </a:r>
                <a:endParaRPr sz="3800">
                  <a:solidFill>
                    <a:schemeClr val="accent1"/>
                  </a:solidFill>
                  <a:latin typeface="Roboto Medium"/>
                  <a:ea typeface="Roboto Medium"/>
                  <a:cs typeface="Roboto Medium"/>
                  <a:sym typeface="Roboto Medium"/>
                </a:endParaRPr>
              </a:p>
            </p:txBody>
          </p:sp>
          <p:sp>
            <p:nvSpPr>
              <p:cNvPr id="180" name="Google Shape;180;p4"/>
              <p:cNvSpPr/>
              <p:nvPr/>
            </p:nvSpPr>
            <p:spPr>
              <a:xfrm>
                <a:off x="8216899" y="9854847"/>
                <a:ext cx="4573776" cy="40206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000" dirty="0" err="1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청년들이</a:t>
                </a:r>
                <a:r>
                  <a:rPr lang="en-US" sz="3000" dirty="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en-US" sz="3000" dirty="0" err="1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제주를</a:t>
                </a:r>
                <a:r>
                  <a:rPr lang="en-US" sz="3000" dirty="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en-US" sz="3000" dirty="0" err="1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떠나는</a:t>
                </a:r>
                <a:r>
                  <a:rPr lang="en-US" sz="3000" dirty="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en-US" sz="3000" dirty="0" err="1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첫번째</a:t>
                </a:r>
                <a:r>
                  <a:rPr lang="en-US" sz="3000" dirty="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en-US" sz="3000" dirty="0" err="1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이유는</a:t>
                </a:r>
                <a:r>
                  <a:rPr lang="en-US" sz="3000" dirty="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</a:p>
              <a:p>
                <a:pPr marL="0" marR="0" lvl="0" indent="0" algn="ctr" rtl="0">
                  <a:lnSpc>
                    <a:spcPct val="1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000" dirty="0" err="1">
                    <a:solidFill>
                      <a:srgbClr val="00FEFE"/>
                    </a:solidFill>
                    <a:latin typeface="Roboto"/>
                    <a:ea typeface="Roboto"/>
                    <a:cs typeface="Roboto"/>
                    <a:sym typeface="Roboto"/>
                  </a:rPr>
                  <a:t>일자리</a:t>
                </a:r>
                <a:r>
                  <a:rPr lang="en-US" sz="3000" dirty="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. </a:t>
                </a:r>
                <a:endParaRPr dirty="0"/>
              </a:p>
              <a:p>
                <a:pPr marL="0" marR="0" lvl="0" indent="0" algn="ctr" rtl="0">
                  <a:lnSpc>
                    <a:spcPct val="1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000" dirty="0" err="1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제주에서</a:t>
                </a:r>
                <a:r>
                  <a:rPr lang="en-US" sz="3000" dirty="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en-US" sz="3000" dirty="0" err="1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취업을</a:t>
                </a:r>
                <a:r>
                  <a:rPr lang="en-US" sz="3000" dirty="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 할 수 </a:t>
                </a:r>
                <a:r>
                  <a:rPr lang="en-US" sz="3000" dirty="0" err="1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있는</a:t>
                </a:r>
                <a:r>
                  <a:rPr lang="en-US" sz="3000" dirty="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en-US" sz="3000" dirty="0" err="1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자리는</a:t>
                </a:r>
                <a:r>
                  <a:rPr lang="en-US" sz="3000" dirty="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en-US" sz="3000" dirty="0" err="1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매우</a:t>
                </a:r>
                <a:r>
                  <a:rPr lang="en-US" sz="3000" dirty="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en-US" sz="3000" dirty="0" err="1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협소하다</a:t>
                </a:r>
                <a:r>
                  <a:rPr lang="en-US" sz="3000" dirty="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. </a:t>
                </a:r>
                <a:r>
                  <a:rPr lang="en-US" sz="3000" dirty="0" err="1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이런</a:t>
                </a:r>
                <a:r>
                  <a:rPr lang="en-US" sz="3000" dirty="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en-US" sz="3000" dirty="0" err="1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청년문제</a:t>
                </a:r>
                <a:r>
                  <a:rPr lang="en-US" sz="3000" dirty="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en-US" sz="3000" dirty="0" err="1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해결을</a:t>
                </a:r>
                <a:r>
                  <a:rPr lang="en-US" sz="3000" dirty="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en-US" sz="3000" dirty="0" err="1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위해</a:t>
                </a:r>
                <a:r>
                  <a:rPr lang="en-US" sz="3000" dirty="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en-US" sz="3000" dirty="0" err="1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능동적</a:t>
                </a:r>
                <a:r>
                  <a:rPr lang="en-US" sz="3000" dirty="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en-US" sz="3000" dirty="0" err="1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참여활동</a:t>
                </a:r>
                <a:r>
                  <a:rPr lang="en-US" sz="3000" dirty="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, </a:t>
                </a:r>
                <a:r>
                  <a:rPr lang="en-US" sz="3000" dirty="0" err="1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자립기반</a:t>
                </a:r>
                <a:r>
                  <a:rPr lang="en-US" sz="3000" dirty="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en-US" sz="3000" dirty="0" err="1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형성</a:t>
                </a:r>
                <a:r>
                  <a:rPr lang="en-US" sz="3000" dirty="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en-US" sz="3000" dirty="0" err="1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등을</a:t>
                </a:r>
                <a:r>
                  <a:rPr lang="en-US" sz="3000" dirty="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en-US" sz="3000" dirty="0" err="1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통해</a:t>
                </a:r>
                <a:r>
                  <a:rPr lang="en-US" sz="3000" dirty="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en-US" sz="3000" dirty="0" err="1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청년</a:t>
                </a:r>
                <a:r>
                  <a:rPr lang="en-US" sz="3000" dirty="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</a:p>
              <a:p>
                <a:pPr marL="0" marR="0" lvl="0" indent="0" algn="ctr" rtl="0">
                  <a:lnSpc>
                    <a:spcPct val="18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000" dirty="0" err="1">
                    <a:solidFill>
                      <a:srgbClr val="00FEFE"/>
                    </a:solidFill>
                    <a:latin typeface="Roboto"/>
                    <a:ea typeface="Roboto"/>
                    <a:cs typeface="Roboto"/>
                    <a:sym typeface="Roboto"/>
                  </a:rPr>
                  <a:t>창업</a:t>
                </a:r>
                <a:r>
                  <a:rPr lang="en-US" sz="3000" dirty="0">
                    <a:solidFill>
                      <a:srgbClr val="00FEFE"/>
                    </a:solidFill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en-US" sz="3000" dirty="0" err="1">
                    <a:solidFill>
                      <a:srgbClr val="00FEFE"/>
                    </a:solidFill>
                    <a:latin typeface="Roboto"/>
                    <a:ea typeface="Roboto"/>
                    <a:cs typeface="Roboto"/>
                    <a:sym typeface="Roboto"/>
                  </a:rPr>
                  <a:t>활성화</a:t>
                </a:r>
                <a:r>
                  <a:rPr lang="en-US" sz="3000" dirty="0" err="1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가</a:t>
                </a:r>
                <a:r>
                  <a:rPr lang="en-US" sz="3000" dirty="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en-US" sz="3000" dirty="0" err="1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필요하다</a:t>
                </a:r>
                <a:r>
                  <a:rPr lang="en-US" sz="3000" dirty="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. </a:t>
                </a:r>
                <a:endParaRPr dirty="0"/>
              </a:p>
            </p:txBody>
          </p:sp>
        </p:grpSp>
      </p:grpSp>
      <p:sp>
        <p:nvSpPr>
          <p:cNvPr id="181" name="Google Shape;181;p4"/>
          <p:cNvSpPr txBox="1"/>
          <p:nvPr/>
        </p:nvSpPr>
        <p:spPr>
          <a:xfrm>
            <a:off x="166664" y="13194705"/>
            <a:ext cx="259228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74808C"/>
                </a:solidFill>
                <a:latin typeface="Roboto"/>
                <a:ea typeface="Roboto"/>
                <a:cs typeface="Roboto"/>
                <a:sym typeface="Roboto"/>
              </a:rPr>
              <a:t>출처 : 국가통계포털</a:t>
            </a:r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1035169" y="2795680"/>
            <a:ext cx="7936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바탕체" panose="02030609000101010101" pitchFamily="17" charset="-127"/>
                <a:ea typeface="바탕체" panose="02030609000101010101" pitchFamily="17" charset="-127"/>
              </a:rPr>
              <a:t>제주 청년들이 제주를 떠나는 이유</a:t>
            </a:r>
            <a:endParaRPr lang="ko-KR" altLang="en-US" sz="3600" b="1" dirty="0">
              <a:solidFill>
                <a:schemeClr val="accent4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>
            <a:extLst>
              <a:ext uri="{FF2B5EF4-FFF2-40B4-BE49-F238E27FC236}">
                <a16:creationId xmlns:a16="http://schemas.microsoft.com/office/drawing/2014/main" id="{A5227261-2D03-4A45-A1B0-10F15E58F7BF}"/>
              </a:ext>
            </a:extLst>
          </p:cNvPr>
          <p:cNvSpPr txBox="1">
            <a:spLocks/>
          </p:cNvSpPr>
          <p:nvPr/>
        </p:nvSpPr>
        <p:spPr bwMode="auto">
          <a:xfrm>
            <a:off x="22545675" y="12492038"/>
            <a:ext cx="89535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>
            <a:spAutoFit/>
          </a:bodyPr>
          <a:lstStyle>
            <a:lvl1pPr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  <a:lvl2pPr marL="742950" indent="-28575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2pPr>
            <a:lvl3pPr marL="11430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3pPr>
            <a:lvl4pPr marL="16002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4pPr>
            <a:lvl5pPr marL="20574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9pPr>
          </a:lstStyle>
          <a:p>
            <a:pPr algn="ctr" defTabSz="82550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fld id="{3578AEA3-DD07-4942-95CE-A1F3A76AA330}" type="slidenum">
              <a:rPr lang="x-none" altLang="x-none" kern="1200" smtClean="0">
                <a:solidFill>
                  <a:srgbClr val="51585F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" charset="0"/>
              </a:rPr>
              <a:pPr algn="ctr" defTabSz="825500" fontAlgn="base" hangingPunct="0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t>5</a:t>
            </a:fld>
            <a:endParaRPr lang="x-none" altLang="x-none" kern="1200" dirty="0">
              <a:solidFill>
                <a:srgbClr val="51585F"/>
              </a:solidFill>
              <a:latin typeface="Roboto" panose="02000000000000000000" pitchFamily="2" charset="0"/>
              <a:ea typeface="Roboto" panose="02000000000000000000" pitchFamily="2" charset="0"/>
              <a:cs typeface="Montserrat" charset="0"/>
            </a:endParaRP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007D5A8D-239E-8243-A9E6-7121CB72F793}"/>
              </a:ext>
            </a:extLst>
          </p:cNvPr>
          <p:cNvSpPr txBox="1">
            <a:spLocks/>
          </p:cNvSpPr>
          <p:nvPr/>
        </p:nvSpPr>
        <p:spPr bwMode="auto">
          <a:xfrm>
            <a:off x="1030760" y="593343"/>
            <a:ext cx="19462750" cy="158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defTabSz="82550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ko-KR" altLang="en-US" sz="8400" kern="1200" dirty="0">
                <a:solidFill>
                  <a:srgbClr val="16222C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 Semi" charset="0"/>
                <a:sym typeface="Poppins Medium" charset="0"/>
              </a:rPr>
              <a:t>청년 실업률 </a:t>
            </a:r>
            <a:r>
              <a:rPr lang="en-US" altLang="ko-KR" sz="8400" kern="1200" dirty="0">
                <a:solidFill>
                  <a:srgbClr val="16222C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 Semi" charset="0"/>
                <a:sym typeface="Poppins Medium" charset="0"/>
              </a:rPr>
              <a:t>vs </a:t>
            </a:r>
            <a:r>
              <a:rPr lang="ko-KR" altLang="en-US" sz="8400" kern="1200" dirty="0" err="1">
                <a:solidFill>
                  <a:srgbClr val="16222C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 Semi" charset="0"/>
                <a:sym typeface="Poppins Medium" charset="0"/>
              </a:rPr>
              <a:t>비정규직</a:t>
            </a:r>
            <a:r>
              <a:rPr lang="ko-KR" altLang="en-US" sz="8400" kern="1200" dirty="0">
                <a:solidFill>
                  <a:srgbClr val="16222C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 Semi" charset="0"/>
                <a:sym typeface="Poppins Medium" charset="0"/>
              </a:rPr>
              <a:t> 비율 </a:t>
            </a:r>
            <a:endParaRPr lang="x-none" altLang="x-none" sz="8400" kern="1200" dirty="0">
              <a:solidFill>
                <a:srgbClr val="16222C"/>
              </a:solidFill>
              <a:latin typeface="Roboto" panose="02000000000000000000" pitchFamily="2" charset="0"/>
              <a:ea typeface="Roboto" panose="02000000000000000000" pitchFamily="2" charset="0"/>
              <a:cs typeface="Montserrat Semi" charset="0"/>
              <a:sym typeface="Poppins Medium" charset="0"/>
            </a:endParaRP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4D25F45C-EDB5-2847-A548-B8EB7F42C756}"/>
              </a:ext>
            </a:extLst>
          </p:cNvPr>
          <p:cNvCxnSpPr>
            <a:cxnSpLocks/>
          </p:cNvCxnSpPr>
          <p:nvPr/>
        </p:nvCxnSpPr>
        <p:spPr bwMode="auto">
          <a:xfrm>
            <a:off x="12193588" y="3150173"/>
            <a:ext cx="0" cy="9036419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76200" cap="flat" cmpd="sng" algn="ctr">
            <a:solidFill>
              <a:schemeClr val="accent3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</p:cxnSp>
      <p:grpSp>
        <p:nvGrpSpPr>
          <p:cNvPr id="17413" name="Группа 33">
            <a:extLst>
              <a:ext uri="{FF2B5EF4-FFF2-40B4-BE49-F238E27FC236}">
                <a16:creationId xmlns:a16="http://schemas.microsoft.com/office/drawing/2014/main" id="{AE833254-8310-0A47-BC28-18B7739201EB}"/>
              </a:ext>
            </a:extLst>
          </p:cNvPr>
          <p:cNvGrpSpPr>
            <a:grpSpLocks/>
          </p:cNvGrpSpPr>
          <p:nvPr/>
        </p:nvGrpSpPr>
        <p:grpSpPr bwMode="auto">
          <a:xfrm>
            <a:off x="11215031" y="6858000"/>
            <a:ext cx="1957114" cy="2003648"/>
            <a:chOff x="5157788" y="4525963"/>
            <a:chExt cx="1203325" cy="1203325"/>
          </a:xfrm>
        </p:grpSpPr>
        <p:sp>
          <p:nvSpPr>
            <p:cNvPr id="35" name="Shape 346">
              <a:extLst>
                <a:ext uri="{FF2B5EF4-FFF2-40B4-BE49-F238E27FC236}">
                  <a16:creationId xmlns:a16="http://schemas.microsoft.com/office/drawing/2014/main" id="{FB482329-ED79-7C4F-B067-050E73C40DA6}"/>
                </a:ext>
              </a:extLst>
            </p:cNvPr>
            <p:cNvSpPr/>
            <p:nvPr/>
          </p:nvSpPr>
          <p:spPr bwMode="auto">
            <a:xfrm>
              <a:off x="5157788" y="4525963"/>
              <a:ext cx="1203325" cy="1203325"/>
            </a:xfrm>
            <a:prstGeom prst="ellipse">
              <a:avLst/>
            </a:prstGeom>
            <a:solidFill>
              <a:schemeClr val="accent3"/>
            </a:solidFill>
            <a:ln w="3175" cap="flat">
              <a:noFill/>
              <a:miter lim="400000"/>
            </a:ln>
            <a:effectLst/>
          </p:spPr>
          <p:txBody>
            <a:bodyPr lIns="38100" tIns="38100" rIns="38100" bIns="38100" anchor="ctr"/>
            <a:lstStyle/>
            <a:p>
              <a:pPr algn="ctr" defTabSz="8255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 sz="30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3000" kern="1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36" name="Text Box 3">
              <a:extLst>
                <a:ext uri="{FF2B5EF4-FFF2-40B4-BE49-F238E27FC236}">
                  <a16:creationId xmlns:a16="http://schemas.microsoft.com/office/drawing/2014/main" id="{D9071268-EB87-0946-9AA8-BE3449E660F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211732" y="4932662"/>
              <a:ext cx="1127125" cy="5349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algn="ctr" defTabSz="825500" fontAlgn="base" hangingPunct="0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r>
                <a:rPr lang="en-US" altLang="x-none" sz="4500" kern="1200" dirty="0">
                  <a:solidFill>
                    <a:srgbClr val="F58637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 Semi" charset="0"/>
                  <a:sym typeface="Poppins Medium" charset="0"/>
                </a:rPr>
                <a:t>VS</a:t>
              </a:r>
              <a:endParaRPr lang="x-none" altLang="x-none" sz="4500" kern="1200" dirty="0">
                <a:solidFill>
                  <a:srgbClr val="F58637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 Semi" charset="0"/>
                <a:sym typeface="Poppins Medium" charset="0"/>
              </a:endParaRPr>
            </a:p>
          </p:txBody>
        </p:sp>
      </p:grpSp>
      <p:grpSp>
        <p:nvGrpSpPr>
          <p:cNvPr id="17427" name="Группа 36">
            <a:extLst>
              <a:ext uri="{FF2B5EF4-FFF2-40B4-BE49-F238E27FC236}">
                <a16:creationId xmlns:a16="http://schemas.microsoft.com/office/drawing/2014/main" id="{1ABADEF5-8AC6-B646-BA71-1B14E7CCE3E6}"/>
              </a:ext>
            </a:extLst>
          </p:cNvPr>
          <p:cNvGrpSpPr>
            <a:grpSpLocks/>
          </p:cNvGrpSpPr>
          <p:nvPr/>
        </p:nvGrpSpPr>
        <p:grpSpPr bwMode="auto">
          <a:xfrm>
            <a:off x="1557678" y="2754095"/>
            <a:ext cx="9077504" cy="2360334"/>
            <a:chOff x="7094629" y="4851179"/>
            <a:chExt cx="8393800" cy="1851264"/>
          </a:xfrm>
        </p:grpSpPr>
        <p:sp>
          <p:nvSpPr>
            <p:cNvPr id="17436" name="Rectangle 1">
              <a:extLst>
                <a:ext uri="{FF2B5EF4-FFF2-40B4-BE49-F238E27FC236}">
                  <a16:creationId xmlns:a16="http://schemas.microsoft.com/office/drawing/2014/main" id="{6D2AA9B4-9854-9B43-A590-C0BABDF9FA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94629" y="5369936"/>
              <a:ext cx="8393800" cy="13325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defTabSz="825500" eaLnBrk="0" fontAlgn="base" hangingPunct="0">
                <a:lnSpc>
                  <a:spcPct val="18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ko-KR" altLang="en-US" sz="2800" kern="1200" dirty="0">
                  <a:solidFill>
                    <a:srgbClr val="16222C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  <a:sym typeface="Poppins"/>
                </a:rPr>
                <a:t>제주 청년의 실업률은 </a:t>
              </a:r>
              <a:r>
                <a:rPr lang="en-US" altLang="ko-KR" sz="2800" kern="1200" dirty="0">
                  <a:solidFill>
                    <a:srgbClr val="16222C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  <a:sym typeface="Poppins"/>
                </a:rPr>
                <a:t>2018</a:t>
              </a:r>
              <a:r>
                <a:rPr lang="ko-KR" altLang="en-US" sz="2800" kern="1200" dirty="0">
                  <a:solidFill>
                    <a:srgbClr val="16222C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  <a:sym typeface="Poppins"/>
                </a:rPr>
                <a:t>년부터 낮아지고 </a:t>
              </a:r>
              <a:r>
                <a:rPr lang="en-US" altLang="ko-KR" sz="2800" kern="1200" dirty="0">
                  <a:solidFill>
                    <a:srgbClr val="16222C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  <a:sym typeface="Poppins"/>
                </a:rPr>
                <a:t>2019</a:t>
              </a:r>
              <a:r>
                <a:rPr lang="ko-KR" altLang="en-US" sz="2800" kern="1200" dirty="0">
                  <a:solidFill>
                    <a:srgbClr val="16222C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  <a:sym typeface="Poppins"/>
                </a:rPr>
                <a:t>년 </a:t>
              </a:r>
              <a:r>
                <a:rPr lang="en-US" altLang="ko-KR" sz="2800" kern="1200" dirty="0">
                  <a:solidFill>
                    <a:srgbClr val="16222C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  <a:sym typeface="Poppins"/>
                </a:rPr>
                <a:t>3</a:t>
              </a:r>
              <a:r>
                <a:rPr lang="ko-KR" altLang="en-US" sz="2800" kern="1200" dirty="0">
                  <a:solidFill>
                    <a:srgbClr val="16222C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  <a:sym typeface="Poppins"/>
                </a:rPr>
                <a:t>분기에는 </a:t>
              </a:r>
              <a:r>
                <a:rPr lang="en-US" altLang="ko-KR" sz="3000" b="1" kern="1200" dirty="0">
                  <a:solidFill>
                    <a:srgbClr val="16222C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  <a:sym typeface="Poppins"/>
                </a:rPr>
                <a:t>4.6%</a:t>
              </a:r>
              <a:r>
                <a:rPr lang="ko-KR" altLang="en-US" sz="2800" kern="1200" dirty="0">
                  <a:solidFill>
                    <a:srgbClr val="16222C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  <a:sym typeface="Poppins"/>
                </a:rPr>
                <a:t>로  </a:t>
              </a:r>
              <a:r>
                <a:rPr lang="en-US" altLang="ko-KR" sz="2800" kern="1200" dirty="0">
                  <a:solidFill>
                    <a:schemeClr val="accent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  <a:sym typeface="Poppins"/>
                </a:rPr>
                <a:t>0.5% </a:t>
              </a:r>
              <a:r>
                <a:rPr lang="ko-KR" altLang="en-US" sz="2800" kern="1200" dirty="0">
                  <a:solidFill>
                    <a:schemeClr val="accent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  <a:sym typeface="Poppins"/>
                </a:rPr>
                <a:t>감소 </a:t>
              </a:r>
              <a:r>
                <a:rPr lang="ko-KR" altLang="en-US" sz="2800" kern="1200" dirty="0">
                  <a:solidFill>
                    <a:srgbClr val="16222C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  <a:sym typeface="Poppins"/>
                </a:rPr>
                <a:t>한 모습을 볼 수 있다</a:t>
              </a:r>
              <a:r>
                <a:rPr lang="en-US" altLang="ko-KR" sz="2800" kern="1200" dirty="0">
                  <a:solidFill>
                    <a:srgbClr val="16222C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  <a:sym typeface="Poppins"/>
                </a:rPr>
                <a:t>. </a:t>
              </a:r>
              <a:endParaRPr lang="en-US" altLang="en-US" sz="2800" kern="1200" dirty="0">
                <a:solidFill>
                  <a:srgbClr val="16222C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  <a:sym typeface="Poppins"/>
              </a:endParaRPr>
            </a:p>
          </p:txBody>
        </p:sp>
        <p:sp>
          <p:nvSpPr>
            <p:cNvPr id="40" name="Text Box 3">
              <a:extLst>
                <a:ext uri="{FF2B5EF4-FFF2-40B4-BE49-F238E27FC236}">
                  <a16:creationId xmlns:a16="http://schemas.microsoft.com/office/drawing/2014/main" id="{4574F747-35E7-0B48-8518-C96527F530E9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094629" y="4851179"/>
              <a:ext cx="5224890" cy="792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defTabSz="825500" fontAlgn="base" hangingPunct="0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r>
                <a:rPr lang="ko-KR" altLang="en-US" sz="3200" kern="1200" dirty="0">
                  <a:solidFill>
                    <a:srgbClr val="E45E06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 Semi" charset="0"/>
                  <a:sym typeface="Poppins Medium" charset="0"/>
                </a:rPr>
                <a:t>실업률 </a:t>
              </a:r>
              <a:endParaRPr lang="x-none" altLang="x-none" sz="3200" b="1" kern="1200" dirty="0">
                <a:solidFill>
                  <a:srgbClr val="E45E06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 Semi" charset="0"/>
                <a:sym typeface="Poppins Medium" charset="0"/>
              </a:endParaRPr>
            </a:p>
          </p:txBody>
        </p:sp>
      </p:grpSp>
      <p:grpSp>
        <p:nvGrpSpPr>
          <p:cNvPr id="17416" name="Группа 55">
            <a:extLst>
              <a:ext uri="{FF2B5EF4-FFF2-40B4-BE49-F238E27FC236}">
                <a16:creationId xmlns:a16="http://schemas.microsoft.com/office/drawing/2014/main" id="{1C66EA90-3F06-E946-A3F8-6B1D6518A9C5}"/>
              </a:ext>
            </a:extLst>
          </p:cNvPr>
          <p:cNvGrpSpPr>
            <a:grpSpLocks/>
          </p:cNvGrpSpPr>
          <p:nvPr/>
        </p:nvGrpSpPr>
        <p:grpSpPr bwMode="auto">
          <a:xfrm>
            <a:off x="13776176" y="2754096"/>
            <a:ext cx="8393112" cy="2993185"/>
            <a:chOff x="7094629" y="4851178"/>
            <a:chExt cx="8393800" cy="2993737"/>
          </a:xfrm>
        </p:grpSpPr>
        <p:sp>
          <p:nvSpPr>
            <p:cNvPr id="17425" name="Rectangle 1">
              <a:extLst>
                <a:ext uri="{FF2B5EF4-FFF2-40B4-BE49-F238E27FC236}">
                  <a16:creationId xmlns:a16="http://schemas.microsoft.com/office/drawing/2014/main" id="{B457BDB9-C421-B241-A649-0A3126890A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94629" y="5369935"/>
              <a:ext cx="8393800" cy="24749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defTabSz="825500" eaLnBrk="0" fontAlgn="base" hangingPunct="0">
                <a:lnSpc>
                  <a:spcPct val="18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ko-KR" altLang="en-US" sz="2800" kern="1200" dirty="0">
                  <a:solidFill>
                    <a:srgbClr val="16222C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  <a:sym typeface="Poppins"/>
                </a:rPr>
                <a:t>하지만  </a:t>
              </a:r>
              <a:r>
                <a:rPr lang="en-US" altLang="ko-KR" sz="2800" kern="1200" dirty="0">
                  <a:solidFill>
                    <a:srgbClr val="16222C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  <a:sym typeface="Poppins"/>
                </a:rPr>
                <a:t>2019</a:t>
              </a:r>
              <a:r>
                <a:rPr lang="ko-KR" altLang="en-US" sz="2800" kern="1200" dirty="0">
                  <a:solidFill>
                    <a:srgbClr val="16222C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  <a:sym typeface="Poppins"/>
                </a:rPr>
                <a:t>년 하반기 </a:t>
              </a:r>
              <a:r>
                <a:rPr lang="ko-KR" altLang="en-US" sz="2800" kern="1200" dirty="0" err="1">
                  <a:solidFill>
                    <a:srgbClr val="16222C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  <a:sym typeface="Poppins"/>
                </a:rPr>
                <a:t>비정규직</a:t>
              </a:r>
              <a:r>
                <a:rPr lang="ko-KR" altLang="en-US" sz="2800" kern="1200" dirty="0">
                  <a:solidFill>
                    <a:srgbClr val="16222C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  <a:sym typeface="Poppins"/>
                </a:rPr>
                <a:t> 비율을 보면 </a:t>
              </a:r>
              <a:r>
                <a:rPr lang="en-US" altLang="ko-KR" sz="3000" b="1" kern="1200" dirty="0">
                  <a:solidFill>
                    <a:srgbClr val="16222C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  <a:sym typeface="Poppins"/>
                </a:rPr>
                <a:t>44.6%</a:t>
              </a:r>
              <a:r>
                <a:rPr lang="ko-KR" altLang="en-US" sz="2800" kern="1200" dirty="0">
                  <a:solidFill>
                    <a:srgbClr val="16222C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  <a:sym typeface="Poppins"/>
                </a:rPr>
                <a:t>로 </a:t>
              </a:r>
              <a:r>
                <a:rPr lang="en-US" altLang="ko-KR" sz="2800" kern="1200" dirty="0">
                  <a:solidFill>
                    <a:srgbClr val="16222C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  <a:sym typeface="Poppins"/>
                </a:rPr>
                <a:t>2018</a:t>
              </a:r>
              <a:r>
                <a:rPr lang="ko-KR" altLang="en-US" sz="2800" kern="1200" dirty="0">
                  <a:solidFill>
                    <a:srgbClr val="16222C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  <a:sym typeface="Poppins"/>
                </a:rPr>
                <a:t>년 보다 </a:t>
              </a:r>
              <a:r>
                <a:rPr lang="en-US" altLang="ko-KR" sz="2800" kern="1200" dirty="0">
                  <a:solidFill>
                    <a:schemeClr val="accent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  <a:sym typeface="Poppins"/>
                </a:rPr>
                <a:t>5.5% </a:t>
              </a:r>
              <a:r>
                <a:rPr lang="ko-KR" altLang="en-US" sz="2800" kern="1200" dirty="0">
                  <a:solidFill>
                    <a:schemeClr val="accent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  <a:sym typeface="Poppins"/>
                </a:rPr>
                <a:t>증가</a:t>
              </a:r>
              <a:r>
                <a:rPr lang="ko-KR" altLang="en-US" sz="2800" kern="1200" dirty="0">
                  <a:solidFill>
                    <a:srgbClr val="16222C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  <a:sym typeface="Poppins"/>
                </a:rPr>
                <a:t>한 높아진 모습을 볼 수 있다</a:t>
              </a:r>
              <a:r>
                <a:rPr lang="en-US" altLang="ko-KR" sz="2800" kern="1200" dirty="0">
                  <a:solidFill>
                    <a:srgbClr val="16222C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  <a:sym typeface="Poppins"/>
                </a:rPr>
                <a:t>. </a:t>
              </a:r>
              <a:r>
                <a:rPr lang="ko-KR" altLang="en-US" sz="2800" kern="1200" dirty="0">
                  <a:solidFill>
                    <a:srgbClr val="16222C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  <a:sym typeface="Poppins"/>
                </a:rPr>
                <a:t> </a:t>
              </a:r>
              <a:endParaRPr lang="en-US" altLang="en-US" sz="2800" kern="1200" dirty="0">
                <a:solidFill>
                  <a:srgbClr val="16222C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  <a:sym typeface="Poppins"/>
              </a:endParaRPr>
            </a:p>
          </p:txBody>
        </p:sp>
        <p:sp>
          <p:nvSpPr>
            <p:cNvPr id="66" name="Text Box 3">
              <a:extLst>
                <a:ext uri="{FF2B5EF4-FFF2-40B4-BE49-F238E27FC236}">
                  <a16:creationId xmlns:a16="http://schemas.microsoft.com/office/drawing/2014/main" id="{93277AD9-34CA-544B-8AEA-E40102CEF746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094629" y="4851178"/>
              <a:ext cx="5224890" cy="792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38100" tIns="38100" rIns="38100" bIns="38100"/>
            <a:lstStyle/>
            <a:p>
              <a:pPr defTabSz="825500" fontAlgn="base" hangingPunct="0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r>
                <a:rPr lang="ko-KR" altLang="en-US" sz="3200" kern="1200" dirty="0" err="1">
                  <a:solidFill>
                    <a:srgbClr val="E45E06"/>
                  </a:solidFill>
                  <a:latin typeface="Roboto Medium" panose="02000000000000000000" pitchFamily="2" charset="0"/>
                  <a:ea typeface="Roboto" panose="02000000000000000000" pitchFamily="2" charset="0"/>
                  <a:cs typeface="Montserrat Semi" charset="0"/>
                  <a:sym typeface="Poppins Medium" charset="0"/>
                </a:rPr>
                <a:t>비정규직</a:t>
              </a:r>
              <a:r>
                <a:rPr lang="ko-KR" altLang="en-US" sz="3200" kern="1200" dirty="0">
                  <a:solidFill>
                    <a:srgbClr val="E45E06"/>
                  </a:solidFill>
                  <a:latin typeface="Roboto Medium" panose="02000000000000000000" pitchFamily="2" charset="0"/>
                  <a:ea typeface="Roboto" panose="02000000000000000000" pitchFamily="2" charset="0"/>
                  <a:cs typeface="Montserrat Semi" charset="0"/>
                  <a:sym typeface="Poppins Medium" charset="0"/>
                </a:rPr>
                <a:t> 비율</a:t>
              </a:r>
              <a:endParaRPr lang="x-none" altLang="x-none" sz="3200" b="1" kern="1200" dirty="0">
                <a:solidFill>
                  <a:srgbClr val="E45E06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 Semi" charset="0"/>
                <a:sym typeface="Poppins Medium" charset="0"/>
              </a:endParaRP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79" r="-468"/>
          <a:stretch/>
        </p:blipFill>
        <p:spPr>
          <a:xfrm>
            <a:off x="1636778" y="5189054"/>
            <a:ext cx="8998404" cy="761412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96"/>
          <a:stretch/>
        </p:blipFill>
        <p:spPr>
          <a:xfrm>
            <a:off x="15360351" y="5495454"/>
            <a:ext cx="6480719" cy="7444194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EABF5C77-DA44-4B0A-8B95-FFCEF64FB9D5}"/>
              </a:ext>
            </a:extLst>
          </p:cNvPr>
          <p:cNvSpPr txBox="1"/>
          <p:nvPr/>
        </p:nvSpPr>
        <p:spPr>
          <a:xfrm>
            <a:off x="15802668" y="12877800"/>
            <a:ext cx="60384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255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2000" b="1" kern="1200" dirty="0">
                <a:solidFill>
                  <a:srgbClr val="74808C"/>
                </a:solidFill>
                <a:latin typeface="Poppins"/>
                <a:cs typeface="Poppins"/>
                <a:sym typeface="Poppins"/>
              </a:rPr>
              <a:t>   2015            2016           2017            2018        2019(3/4)</a:t>
            </a:r>
            <a:endParaRPr lang="ko-KR" altLang="en-US" sz="2000" b="1" kern="1200" dirty="0">
              <a:solidFill>
                <a:srgbClr val="74808C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ABF5C77-DA44-4B0A-8B95-FFCEF64FB9D5}"/>
              </a:ext>
            </a:extLst>
          </p:cNvPr>
          <p:cNvSpPr txBox="1"/>
          <p:nvPr/>
        </p:nvSpPr>
        <p:spPr>
          <a:xfrm>
            <a:off x="2609669" y="12758019"/>
            <a:ext cx="7379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255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ko-KR" sz="2000" b="1" kern="1200" dirty="0">
                <a:solidFill>
                  <a:srgbClr val="74808C"/>
                </a:solidFill>
                <a:latin typeface="Poppins"/>
                <a:cs typeface="Poppins"/>
                <a:sym typeface="Poppins"/>
              </a:rPr>
              <a:t> 2015                   2016                   2017                   2018               2019(3/4)</a:t>
            </a:r>
            <a:endParaRPr lang="ko-KR" altLang="en-US" sz="2000" b="1" kern="1200" dirty="0">
              <a:solidFill>
                <a:srgbClr val="74808C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18" name="Google Shape;286;p9">
            <a:extLst>
              <a:ext uri="{FF2B5EF4-FFF2-40B4-BE49-F238E27FC236}">
                <a16:creationId xmlns:a16="http://schemas.microsoft.com/office/drawing/2014/main" id="{E5E2EC65-285D-42DC-8B3A-B1F776E50D33}"/>
              </a:ext>
            </a:extLst>
          </p:cNvPr>
          <p:cNvSpPr txBox="1"/>
          <p:nvPr/>
        </p:nvSpPr>
        <p:spPr>
          <a:xfrm>
            <a:off x="0" y="13158129"/>
            <a:ext cx="280831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rgbClr val="74808C"/>
                </a:solidFill>
                <a:latin typeface="Poppins"/>
                <a:ea typeface="Poppins"/>
                <a:cs typeface="Poppins"/>
                <a:sym typeface="Poppins"/>
              </a:rPr>
              <a:t>출처</a:t>
            </a:r>
            <a:r>
              <a:rPr lang="en-US" sz="2000" dirty="0">
                <a:solidFill>
                  <a:srgbClr val="74808C"/>
                </a:solidFill>
                <a:latin typeface="Poppins"/>
                <a:ea typeface="Poppins"/>
                <a:cs typeface="Poppins"/>
                <a:sym typeface="Poppins"/>
              </a:rPr>
              <a:t> : </a:t>
            </a:r>
            <a:r>
              <a:rPr lang="en-US" sz="2000" dirty="0" err="1">
                <a:solidFill>
                  <a:srgbClr val="74808C"/>
                </a:solidFill>
                <a:latin typeface="Poppins"/>
                <a:ea typeface="Poppins"/>
                <a:cs typeface="Poppins"/>
                <a:sym typeface="Poppins"/>
              </a:rPr>
              <a:t>국가통계포털</a:t>
            </a:r>
            <a:r>
              <a:rPr lang="en-US" sz="2000" dirty="0">
                <a:solidFill>
                  <a:srgbClr val="74808C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sz="2000" dirty="0">
              <a:solidFill>
                <a:srgbClr val="74808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1340201756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FE88C5-237F-45EB-AFB5-D53AD6586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918" y="640533"/>
            <a:ext cx="11882825" cy="1453883"/>
          </a:xfrm>
        </p:spPr>
        <p:txBody>
          <a:bodyPr>
            <a:normAutofit/>
          </a:bodyPr>
          <a:lstStyle/>
          <a:p>
            <a:r>
              <a:rPr lang="ko-KR" altLang="en-US" sz="7000" b="0" dirty="0"/>
              <a:t>지역별 </a:t>
            </a:r>
            <a:r>
              <a:rPr lang="ko-KR" altLang="en-US" sz="7000" b="0" dirty="0" err="1"/>
              <a:t>비정규직</a:t>
            </a:r>
            <a:r>
              <a:rPr lang="ko-KR" altLang="en-US" sz="7000" b="0" dirty="0"/>
              <a:t> 근로자 비율 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307E8F42-0D6E-448F-81CF-1B2FCF3EC333}"/>
              </a:ext>
            </a:extLst>
          </p:cNvPr>
          <p:cNvGraphicFramePr>
            <a:graphicFrameLocks noGrp="1"/>
          </p:cNvGraphicFramePr>
          <p:nvPr/>
        </p:nvGraphicFramePr>
        <p:xfrm>
          <a:off x="11118892" y="2818580"/>
          <a:ext cx="12816876" cy="9199248"/>
        </p:xfrm>
        <a:graphic>
          <a:graphicData uri="http://schemas.openxmlformats.org/drawingml/2006/table">
            <a:tbl>
              <a:tblPr/>
              <a:tblGrid>
                <a:gridCol w="2136146">
                  <a:extLst>
                    <a:ext uri="{9D8B030D-6E8A-4147-A177-3AD203B41FA5}">
                      <a16:colId xmlns:a16="http://schemas.microsoft.com/office/drawing/2014/main" val="1870580743"/>
                    </a:ext>
                  </a:extLst>
                </a:gridCol>
                <a:gridCol w="2136146">
                  <a:extLst>
                    <a:ext uri="{9D8B030D-6E8A-4147-A177-3AD203B41FA5}">
                      <a16:colId xmlns:a16="http://schemas.microsoft.com/office/drawing/2014/main" val="555476503"/>
                    </a:ext>
                  </a:extLst>
                </a:gridCol>
                <a:gridCol w="2136146">
                  <a:extLst>
                    <a:ext uri="{9D8B030D-6E8A-4147-A177-3AD203B41FA5}">
                      <a16:colId xmlns:a16="http://schemas.microsoft.com/office/drawing/2014/main" val="293343602"/>
                    </a:ext>
                  </a:extLst>
                </a:gridCol>
                <a:gridCol w="2136146">
                  <a:extLst>
                    <a:ext uri="{9D8B030D-6E8A-4147-A177-3AD203B41FA5}">
                      <a16:colId xmlns:a16="http://schemas.microsoft.com/office/drawing/2014/main" val="908715808"/>
                    </a:ext>
                  </a:extLst>
                </a:gridCol>
                <a:gridCol w="2136146">
                  <a:extLst>
                    <a:ext uri="{9D8B030D-6E8A-4147-A177-3AD203B41FA5}">
                      <a16:colId xmlns:a16="http://schemas.microsoft.com/office/drawing/2014/main" val="344033809"/>
                    </a:ext>
                  </a:extLst>
                </a:gridCol>
                <a:gridCol w="2136146">
                  <a:extLst>
                    <a:ext uri="{9D8B030D-6E8A-4147-A177-3AD203B41FA5}">
                      <a16:colId xmlns:a16="http://schemas.microsoft.com/office/drawing/2014/main" val="4290117689"/>
                    </a:ext>
                  </a:extLst>
                </a:gridCol>
              </a:tblGrid>
              <a:tr h="513750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28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비정규직 근로자 비율</a:t>
                      </a:r>
                      <a:endParaRPr lang="en-US" altLang="ko-KR" sz="28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28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28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28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28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28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7947660"/>
                  </a:ext>
                </a:extLst>
              </a:tr>
              <a:tr h="79719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행정구역별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663256"/>
                  </a:ext>
                </a:extLst>
              </a:tr>
              <a:tr h="5137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전국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32.4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32.8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32.9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36.4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7114171"/>
                  </a:ext>
                </a:extLst>
              </a:tr>
              <a:tr h="79719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서울특별시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31.7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32.3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33.9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33.5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36.1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9568640"/>
                  </a:ext>
                </a:extLst>
              </a:tr>
              <a:tr h="79719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부산광역시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32.1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32.5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33.2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31.3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1779976"/>
                  </a:ext>
                </a:extLst>
              </a:tr>
              <a:tr h="79719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대구광역시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31.9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32.9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32.1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30.8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33.8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0318543"/>
                  </a:ext>
                </a:extLst>
              </a:tr>
              <a:tr h="79719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인천광역시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29.6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31.4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36.9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7834077"/>
                  </a:ext>
                </a:extLst>
              </a:tr>
              <a:tr h="79719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광주광역시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35.5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33.7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36.9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35.5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697074"/>
                  </a:ext>
                </a:extLst>
              </a:tr>
              <a:tr h="79719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대전광역시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34.9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35.1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32.6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38.4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41.7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2187858"/>
                  </a:ext>
                </a:extLst>
              </a:tr>
              <a:tr h="79719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울산광역시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24.6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29.1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31.9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32.3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7886282"/>
                  </a:ext>
                </a:extLst>
              </a:tr>
              <a:tr h="89708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세종특별자치시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31.5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28.7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25.4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8735003"/>
                  </a:ext>
                </a:extLst>
              </a:tr>
              <a:tr h="89708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제주특별자치도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40.2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39.3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39.1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39.1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44.6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3135861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C426718C-A336-4577-8834-2EED433C093B}"/>
              </a:ext>
            </a:extLst>
          </p:cNvPr>
          <p:cNvSpPr/>
          <p:nvPr/>
        </p:nvSpPr>
        <p:spPr bwMode="auto">
          <a:xfrm>
            <a:off x="11028460" y="8678593"/>
            <a:ext cx="12872801" cy="775957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400000"/>
            <a:headEnd type="none" w="med" len="med"/>
            <a:tailEnd type="none" w="med" len="med"/>
          </a:ln>
          <a:effectLst>
            <a:outerShdw blurRad="25400" algn="ctr" rotWithShape="0">
              <a:srgbClr val="000000">
                <a:alpha val="50000"/>
              </a:srgbClr>
            </a:outerShdw>
          </a:effectLst>
        </p:spPr>
        <p:txBody>
          <a:bodyPr rot="0" spcFirstLastPara="0" vertOverflow="overflow" horzOverflow="overflow" vert="horz" wrap="square" lIns="38100" tIns="38100" rIns="38100" bIns="381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defTabSz="825500" fontAlgn="base" hangingPunct="0">
              <a:spcBef>
                <a:spcPct val="0"/>
              </a:spcBef>
              <a:spcAft>
                <a:spcPct val="0"/>
              </a:spcAft>
            </a:pPr>
            <a:endParaRPr lang="ko-KR" altLang="en-US" sz="2000">
              <a:solidFill>
                <a:srgbClr val="74808C"/>
              </a:solidFill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918" y="2627248"/>
            <a:ext cx="8895044" cy="986189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698270" y="12489144"/>
            <a:ext cx="72979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전국           광주          대전          제주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426718C-A336-4577-8834-2EED433C093B}"/>
              </a:ext>
            </a:extLst>
          </p:cNvPr>
          <p:cNvSpPr/>
          <p:nvPr/>
        </p:nvSpPr>
        <p:spPr bwMode="auto">
          <a:xfrm>
            <a:off x="11028458" y="4037126"/>
            <a:ext cx="12872801" cy="64128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400000"/>
            <a:headEnd type="none" w="med" len="med"/>
            <a:tailEnd type="none" w="med" len="med"/>
          </a:ln>
          <a:effectLst>
            <a:outerShdw blurRad="25400" algn="ctr" rotWithShape="0">
              <a:srgbClr val="000000">
                <a:alpha val="50000"/>
              </a:srgbClr>
            </a:outerShdw>
          </a:effectLst>
        </p:spPr>
        <p:txBody>
          <a:bodyPr rot="0" spcFirstLastPara="0" vertOverflow="overflow" horzOverflow="overflow" vert="horz" wrap="square" lIns="38100" tIns="38100" rIns="38100" bIns="381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defTabSz="825500" fontAlgn="base" hangingPunct="0">
              <a:spcBef>
                <a:spcPct val="0"/>
              </a:spcBef>
              <a:spcAft>
                <a:spcPct val="0"/>
              </a:spcAft>
            </a:pPr>
            <a:endParaRPr lang="ko-KR" altLang="en-US" sz="2000">
              <a:solidFill>
                <a:srgbClr val="74808C"/>
              </a:solidFill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426718C-A336-4577-8834-2EED433C093B}"/>
              </a:ext>
            </a:extLst>
          </p:cNvPr>
          <p:cNvSpPr/>
          <p:nvPr/>
        </p:nvSpPr>
        <p:spPr bwMode="auto">
          <a:xfrm>
            <a:off x="11028459" y="7902636"/>
            <a:ext cx="12872801" cy="775957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400000"/>
            <a:headEnd type="none" w="med" len="med"/>
            <a:tailEnd type="none" w="med" len="med"/>
          </a:ln>
          <a:effectLst>
            <a:outerShdw blurRad="25400" algn="ctr" rotWithShape="0">
              <a:srgbClr val="000000">
                <a:alpha val="50000"/>
              </a:srgbClr>
            </a:outerShdw>
          </a:effectLst>
        </p:spPr>
        <p:txBody>
          <a:bodyPr rot="0" spcFirstLastPara="0" vertOverflow="overflow" horzOverflow="overflow" vert="horz" wrap="square" lIns="38100" tIns="38100" rIns="38100" bIns="381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defTabSz="825500" fontAlgn="base" hangingPunct="0">
              <a:spcBef>
                <a:spcPct val="0"/>
              </a:spcBef>
              <a:spcAft>
                <a:spcPct val="0"/>
              </a:spcAft>
            </a:pPr>
            <a:endParaRPr lang="ko-KR" altLang="en-US" sz="2000">
              <a:solidFill>
                <a:srgbClr val="74808C"/>
              </a:solidFill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426718C-A336-4577-8834-2EED433C093B}"/>
              </a:ext>
            </a:extLst>
          </p:cNvPr>
          <p:cNvSpPr/>
          <p:nvPr/>
        </p:nvSpPr>
        <p:spPr bwMode="auto">
          <a:xfrm>
            <a:off x="11028459" y="11171627"/>
            <a:ext cx="12872802" cy="88810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400000"/>
            <a:headEnd type="none" w="med" len="med"/>
            <a:tailEnd type="none" w="med" len="med"/>
          </a:ln>
          <a:effectLst>
            <a:outerShdw blurRad="25400" algn="ctr" rotWithShape="0">
              <a:srgbClr val="000000">
                <a:alpha val="50000"/>
              </a:srgbClr>
            </a:outerShdw>
          </a:effectLst>
        </p:spPr>
        <p:txBody>
          <a:bodyPr rot="0" spcFirstLastPara="0" vertOverflow="overflow" horzOverflow="overflow" vert="horz" wrap="square" lIns="38100" tIns="38100" rIns="38100" bIns="381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defTabSz="825500" fontAlgn="base" hangingPunct="0">
              <a:spcBef>
                <a:spcPct val="0"/>
              </a:spcBef>
              <a:spcAft>
                <a:spcPct val="0"/>
              </a:spcAft>
            </a:pPr>
            <a:endParaRPr lang="ko-KR" altLang="en-US" sz="2000">
              <a:solidFill>
                <a:srgbClr val="74808C"/>
              </a:solidFill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10" name="Google Shape;286;p9">
            <a:extLst>
              <a:ext uri="{FF2B5EF4-FFF2-40B4-BE49-F238E27FC236}">
                <a16:creationId xmlns:a16="http://schemas.microsoft.com/office/drawing/2014/main" id="{56481472-2EE9-466F-83FA-8D59FEEF3BC6}"/>
              </a:ext>
            </a:extLst>
          </p:cNvPr>
          <p:cNvSpPr txBox="1"/>
          <p:nvPr/>
        </p:nvSpPr>
        <p:spPr>
          <a:xfrm>
            <a:off x="0" y="13315890"/>
            <a:ext cx="280831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rgbClr val="74808C"/>
                </a:solidFill>
                <a:latin typeface="Poppins"/>
                <a:ea typeface="Poppins"/>
                <a:cs typeface="Poppins"/>
                <a:sym typeface="Poppins"/>
              </a:rPr>
              <a:t>출처</a:t>
            </a:r>
            <a:r>
              <a:rPr lang="en-US" sz="2000" dirty="0">
                <a:solidFill>
                  <a:srgbClr val="74808C"/>
                </a:solidFill>
                <a:latin typeface="Poppins"/>
                <a:ea typeface="Poppins"/>
                <a:cs typeface="Poppins"/>
                <a:sym typeface="Poppins"/>
              </a:rPr>
              <a:t> : </a:t>
            </a:r>
            <a:r>
              <a:rPr lang="en-US" sz="2000" dirty="0" err="1">
                <a:solidFill>
                  <a:srgbClr val="74808C"/>
                </a:solidFill>
                <a:latin typeface="Poppins"/>
                <a:ea typeface="Poppins"/>
                <a:cs typeface="Poppins"/>
                <a:sym typeface="Poppins"/>
              </a:rPr>
              <a:t>국가통계포털</a:t>
            </a:r>
            <a:r>
              <a:rPr lang="en-US" sz="2000" dirty="0">
                <a:solidFill>
                  <a:srgbClr val="74808C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sz="2000" dirty="0">
              <a:solidFill>
                <a:srgbClr val="74808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" name="Google Shape;286;p9">
            <a:extLst>
              <a:ext uri="{FF2B5EF4-FFF2-40B4-BE49-F238E27FC236}">
                <a16:creationId xmlns:a16="http://schemas.microsoft.com/office/drawing/2014/main" id="{C757D275-5978-43EB-836B-408909AFBFDB}"/>
              </a:ext>
            </a:extLst>
          </p:cNvPr>
          <p:cNvSpPr txBox="1"/>
          <p:nvPr/>
        </p:nvSpPr>
        <p:spPr>
          <a:xfrm>
            <a:off x="22979844" y="2427193"/>
            <a:ext cx="280831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74808C"/>
                </a:solidFill>
                <a:latin typeface="Poppins"/>
                <a:ea typeface="Poppins"/>
                <a:cs typeface="Poppins"/>
                <a:sym typeface="Poppins"/>
              </a:rPr>
              <a:t>단위</a:t>
            </a:r>
            <a:r>
              <a:rPr lang="en-US" altLang="ko-KR" sz="2000" dirty="0">
                <a:solidFill>
                  <a:srgbClr val="74808C"/>
                </a:solidFill>
                <a:latin typeface="Poppins"/>
                <a:ea typeface="Poppins"/>
                <a:cs typeface="Poppins"/>
                <a:sym typeface="Poppins"/>
              </a:rPr>
              <a:t>: %</a:t>
            </a:r>
            <a:endParaRPr sz="2000" dirty="0">
              <a:solidFill>
                <a:srgbClr val="74808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1326859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5"/>
          <p:cNvSpPr txBox="1"/>
          <p:nvPr/>
        </p:nvSpPr>
        <p:spPr>
          <a:xfrm>
            <a:off x="22545675" y="12492038"/>
            <a:ext cx="89535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7</a:t>
            </a:fld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" name="Google Shape;187;p5"/>
          <p:cNvSpPr txBox="1"/>
          <p:nvPr/>
        </p:nvSpPr>
        <p:spPr>
          <a:xfrm>
            <a:off x="1606824" y="736600"/>
            <a:ext cx="12345293" cy="1584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분석 목적</a:t>
            </a:r>
            <a:endParaRPr sz="8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8" name="Google Shape;188;p5"/>
          <p:cNvSpPr/>
          <p:nvPr/>
        </p:nvSpPr>
        <p:spPr>
          <a:xfrm>
            <a:off x="15071725" y="4121150"/>
            <a:ext cx="7273925" cy="7273925"/>
          </a:xfrm>
          <a:prstGeom prst="ellipse">
            <a:avLst/>
          </a:prstGeom>
          <a:solidFill>
            <a:schemeClr val="dk1">
              <a:alpha val="79607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74808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9" name="Google Shape;189;p5"/>
          <p:cNvSpPr/>
          <p:nvPr/>
        </p:nvSpPr>
        <p:spPr>
          <a:xfrm>
            <a:off x="2063750" y="4121150"/>
            <a:ext cx="7272338" cy="72739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74808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0" name="Google Shape;190;p5"/>
          <p:cNvSpPr/>
          <p:nvPr/>
        </p:nvSpPr>
        <p:spPr>
          <a:xfrm>
            <a:off x="8567738" y="4121150"/>
            <a:ext cx="7273925" cy="7273925"/>
          </a:xfrm>
          <a:prstGeom prst="ellips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74808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1" name="Google Shape;191;p5"/>
          <p:cNvSpPr/>
          <p:nvPr/>
        </p:nvSpPr>
        <p:spPr>
          <a:xfrm>
            <a:off x="18220573" y="5234856"/>
            <a:ext cx="1093605" cy="100442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lnTo>
                  <a:pt x="3950" y="21600"/>
                </a:lnTo>
                <a:lnTo>
                  <a:pt x="3950" y="8656"/>
                </a:lnTo>
                <a:lnTo>
                  <a:pt x="0" y="8656"/>
                </a:lnTo>
                <a:lnTo>
                  <a:pt x="0" y="21600"/>
                </a:lnTo>
                <a:close/>
                <a:moveTo>
                  <a:pt x="21600" y="9649"/>
                </a:moveTo>
                <a:cubicBezTo>
                  <a:pt x="21600" y="8418"/>
                  <a:pt x="20658" y="7624"/>
                  <a:pt x="19534" y="7624"/>
                </a:cubicBezTo>
                <a:lnTo>
                  <a:pt x="13337" y="7624"/>
                </a:lnTo>
                <a:lnTo>
                  <a:pt x="14460" y="2462"/>
                </a:lnTo>
                <a:lnTo>
                  <a:pt x="14460" y="2263"/>
                </a:lnTo>
                <a:cubicBezTo>
                  <a:pt x="14460" y="1826"/>
                  <a:pt x="14279" y="1429"/>
                  <a:pt x="14098" y="1032"/>
                </a:cubicBezTo>
                <a:lnTo>
                  <a:pt x="12974" y="0"/>
                </a:lnTo>
                <a:lnTo>
                  <a:pt x="6379" y="6988"/>
                </a:lnTo>
                <a:cubicBezTo>
                  <a:pt x="6016" y="7385"/>
                  <a:pt x="5835" y="8021"/>
                  <a:pt x="5835" y="8656"/>
                </a:cubicBezTo>
                <a:lnTo>
                  <a:pt x="5835" y="19337"/>
                </a:lnTo>
                <a:cubicBezTo>
                  <a:pt x="5835" y="20568"/>
                  <a:pt x="6777" y="21600"/>
                  <a:pt x="7901" y="21600"/>
                </a:cubicBezTo>
                <a:lnTo>
                  <a:pt x="16707" y="21600"/>
                </a:lnTo>
                <a:cubicBezTo>
                  <a:pt x="17468" y="21600"/>
                  <a:pt x="18230" y="21004"/>
                  <a:pt x="18411" y="20171"/>
                </a:cubicBezTo>
                <a:lnTo>
                  <a:pt x="21419" y="12547"/>
                </a:lnTo>
                <a:cubicBezTo>
                  <a:pt x="21419" y="12349"/>
                  <a:pt x="21419" y="12150"/>
                  <a:pt x="21419" y="11713"/>
                </a:cubicBezTo>
                <a:lnTo>
                  <a:pt x="21419" y="9649"/>
                </a:lnTo>
                <a:lnTo>
                  <a:pt x="21600" y="9649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64275" tIns="64275" rIns="64275" bIns="6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74808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2" name="Google Shape;192;p5"/>
          <p:cNvSpPr/>
          <p:nvPr/>
        </p:nvSpPr>
        <p:spPr>
          <a:xfrm>
            <a:off x="5179610" y="5357802"/>
            <a:ext cx="1001129" cy="88148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0430" y="0"/>
                </a:moveTo>
                <a:lnTo>
                  <a:pt x="1350" y="0"/>
                </a:lnTo>
                <a:lnTo>
                  <a:pt x="1350" y="2598"/>
                </a:lnTo>
                <a:lnTo>
                  <a:pt x="20430" y="2598"/>
                </a:lnTo>
                <a:lnTo>
                  <a:pt x="20430" y="0"/>
                </a:lnTo>
                <a:close/>
                <a:moveTo>
                  <a:pt x="21600" y="13551"/>
                </a:moveTo>
                <a:lnTo>
                  <a:pt x="21600" y="10647"/>
                </a:lnTo>
                <a:lnTo>
                  <a:pt x="20430" y="3872"/>
                </a:lnTo>
                <a:lnTo>
                  <a:pt x="1350" y="3872"/>
                </a:lnTo>
                <a:lnTo>
                  <a:pt x="0" y="10647"/>
                </a:lnTo>
                <a:lnTo>
                  <a:pt x="0" y="13551"/>
                </a:lnTo>
                <a:lnTo>
                  <a:pt x="1350" y="13551"/>
                </a:lnTo>
                <a:lnTo>
                  <a:pt x="1350" y="21600"/>
                </a:lnTo>
                <a:lnTo>
                  <a:pt x="13320" y="21600"/>
                </a:lnTo>
                <a:lnTo>
                  <a:pt x="13320" y="13551"/>
                </a:lnTo>
                <a:lnTo>
                  <a:pt x="18135" y="13551"/>
                </a:lnTo>
                <a:lnTo>
                  <a:pt x="18135" y="21600"/>
                </a:lnTo>
                <a:lnTo>
                  <a:pt x="20430" y="21600"/>
                </a:lnTo>
                <a:lnTo>
                  <a:pt x="20430" y="13551"/>
                </a:lnTo>
                <a:lnTo>
                  <a:pt x="21600" y="13551"/>
                </a:lnTo>
                <a:close/>
                <a:moveTo>
                  <a:pt x="10800" y="19002"/>
                </a:moveTo>
                <a:lnTo>
                  <a:pt x="3645" y="19002"/>
                </a:lnTo>
                <a:lnTo>
                  <a:pt x="3645" y="13551"/>
                </a:lnTo>
                <a:lnTo>
                  <a:pt x="10800" y="13551"/>
                </a:lnTo>
                <a:lnTo>
                  <a:pt x="10800" y="19002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64275" tIns="64275" rIns="64275" bIns="6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74808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93" name="Google Shape;193;p5"/>
          <p:cNvGrpSpPr/>
          <p:nvPr/>
        </p:nvGrpSpPr>
        <p:grpSpPr>
          <a:xfrm>
            <a:off x="2849215" y="6858000"/>
            <a:ext cx="5661921" cy="3654425"/>
            <a:chOff x="2849215" y="6858000"/>
            <a:chExt cx="5661921" cy="3654425"/>
          </a:xfrm>
        </p:grpSpPr>
        <p:sp>
          <p:nvSpPr>
            <p:cNvPr id="194" name="Google Shape;194;p5"/>
            <p:cNvSpPr/>
            <p:nvPr/>
          </p:nvSpPr>
          <p:spPr>
            <a:xfrm>
              <a:off x="5430938" y="10171113"/>
              <a:ext cx="498475" cy="34131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4225" y="0"/>
                  </a:moveTo>
                  <a:lnTo>
                    <a:pt x="13565" y="967"/>
                  </a:lnTo>
                  <a:lnTo>
                    <a:pt x="19798" y="10092"/>
                  </a:lnTo>
                  <a:lnTo>
                    <a:pt x="0" y="10092"/>
                  </a:lnTo>
                  <a:lnTo>
                    <a:pt x="0" y="11459"/>
                  </a:lnTo>
                  <a:lnTo>
                    <a:pt x="19832" y="11459"/>
                  </a:lnTo>
                  <a:lnTo>
                    <a:pt x="13565" y="20633"/>
                  </a:lnTo>
                  <a:lnTo>
                    <a:pt x="14225" y="21600"/>
                  </a:lnTo>
                  <a:lnTo>
                    <a:pt x="21600" y="10804"/>
                  </a:lnTo>
                  <a:lnTo>
                    <a:pt x="142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5"/>
            <p:cNvSpPr txBox="1"/>
            <p:nvPr/>
          </p:nvSpPr>
          <p:spPr>
            <a:xfrm>
              <a:off x="3351188" y="6858000"/>
              <a:ext cx="5099447" cy="6532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8100" tIns="38100" rIns="38100" bIns="381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lt1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Step 1. 제주 청년 창업 현황</a:t>
              </a:r>
              <a:endParaRPr sz="32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196" name="Google Shape;196;p5"/>
            <p:cNvSpPr/>
            <p:nvPr/>
          </p:nvSpPr>
          <p:spPr>
            <a:xfrm>
              <a:off x="2849215" y="7621650"/>
              <a:ext cx="5661921" cy="20867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2015년 – 2018년 기준 </a:t>
              </a:r>
              <a:endPara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제주에 산업 구조와 </a:t>
              </a:r>
              <a:endPara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청년 창업의 현황 및 배경</a:t>
              </a:r>
              <a:endPara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97" name="Google Shape;197;p5"/>
          <p:cNvSpPr/>
          <p:nvPr/>
        </p:nvSpPr>
        <p:spPr>
          <a:xfrm>
            <a:off x="11955463" y="10171113"/>
            <a:ext cx="498475" cy="34131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4225" y="0"/>
                </a:moveTo>
                <a:lnTo>
                  <a:pt x="13565" y="967"/>
                </a:lnTo>
                <a:lnTo>
                  <a:pt x="19798" y="10092"/>
                </a:lnTo>
                <a:lnTo>
                  <a:pt x="0" y="10092"/>
                </a:lnTo>
                <a:lnTo>
                  <a:pt x="0" y="11459"/>
                </a:lnTo>
                <a:lnTo>
                  <a:pt x="19832" y="11459"/>
                </a:lnTo>
                <a:lnTo>
                  <a:pt x="13565" y="20633"/>
                </a:lnTo>
                <a:lnTo>
                  <a:pt x="14225" y="21600"/>
                </a:lnTo>
                <a:lnTo>
                  <a:pt x="21600" y="10804"/>
                </a:lnTo>
                <a:lnTo>
                  <a:pt x="1422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5"/>
          <p:cNvSpPr txBox="1"/>
          <p:nvPr/>
        </p:nvSpPr>
        <p:spPr>
          <a:xfrm>
            <a:off x="9619015" y="6871235"/>
            <a:ext cx="5291040" cy="737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Step 2.청년 창업 지원 현황</a:t>
            </a:r>
            <a:endParaRPr sz="320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99" name="Google Shape;199;p5"/>
          <p:cNvSpPr/>
          <p:nvPr/>
        </p:nvSpPr>
        <p:spPr>
          <a:xfrm>
            <a:off x="9373740" y="7621650"/>
            <a:ext cx="5661921" cy="1990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2015년 – 2018년 기준</a:t>
            </a:r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제주 청년 창업지원 현황과</a:t>
            </a:r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정부지원사업의 영향</a:t>
            </a:r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0" name="Google Shape;200;p5"/>
          <p:cNvSpPr txBox="1"/>
          <p:nvPr/>
        </p:nvSpPr>
        <p:spPr>
          <a:xfrm>
            <a:off x="16460739" y="6968363"/>
            <a:ext cx="4613275" cy="542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Step3 </a:t>
            </a:r>
            <a:r>
              <a:rPr lang="ko-KR" altLang="en-US" sz="3200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분석결과</a:t>
            </a:r>
            <a:r>
              <a:rPr lang="en-US" altLang="ko-KR" sz="3200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:</a:t>
            </a:r>
            <a:r>
              <a:rPr lang="ko-KR" altLang="en-US" sz="3200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제안사항</a:t>
            </a:r>
            <a:endParaRPr sz="3200" dirty="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01" name="Google Shape;201;p5"/>
          <p:cNvSpPr/>
          <p:nvPr/>
        </p:nvSpPr>
        <p:spPr>
          <a:xfrm>
            <a:off x="15936416" y="7621650"/>
            <a:ext cx="5661921" cy="1421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ctr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24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예비 청년 창업자에게 제안</a:t>
            </a:r>
            <a:endParaRPr lang="en-US" altLang="ko-KR" sz="24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marR="0" lvl="0" indent="-342900" algn="ctr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24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제주특별자치도에 제안</a:t>
            </a:r>
            <a:endParaRPr sz="24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2" name="Google Shape;202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743251" y="5234059"/>
            <a:ext cx="1043070" cy="9311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6"/>
          <p:cNvSpPr txBox="1"/>
          <p:nvPr/>
        </p:nvSpPr>
        <p:spPr>
          <a:xfrm>
            <a:off x="22545675" y="12492038"/>
            <a:ext cx="89535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8</a:t>
            </a:fld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Google Shape;208;p6"/>
          <p:cNvSpPr txBox="1"/>
          <p:nvPr/>
        </p:nvSpPr>
        <p:spPr>
          <a:xfrm>
            <a:off x="2400300" y="1965712"/>
            <a:ext cx="16274006" cy="1584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4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Step 1. </a:t>
            </a:r>
            <a:r>
              <a:rPr lang="en-US" sz="84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제주</a:t>
            </a:r>
            <a:r>
              <a:rPr lang="en-US" sz="84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84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청년</a:t>
            </a:r>
            <a:r>
              <a:rPr lang="en-US" sz="84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84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창업</a:t>
            </a:r>
            <a:r>
              <a:rPr lang="en-US" sz="84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84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현황</a:t>
            </a:r>
            <a:r>
              <a:rPr lang="en-US" sz="84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84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파악</a:t>
            </a:r>
            <a:endParaRPr sz="8400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09" name="Google Shape;209;p6"/>
          <p:cNvGrpSpPr/>
          <p:nvPr/>
        </p:nvGrpSpPr>
        <p:grpSpPr>
          <a:xfrm>
            <a:off x="2400300" y="3423943"/>
            <a:ext cx="4542002" cy="9183037"/>
            <a:chOff x="2411185" y="3910773"/>
            <a:chExt cx="4541430" cy="9184385"/>
          </a:xfrm>
        </p:grpSpPr>
        <p:sp>
          <p:nvSpPr>
            <p:cNvPr id="210" name="Google Shape;210;p6"/>
            <p:cNvSpPr/>
            <p:nvPr/>
          </p:nvSpPr>
          <p:spPr>
            <a:xfrm>
              <a:off x="2611171" y="10564903"/>
              <a:ext cx="4341444" cy="253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342900" indent="-342900">
                <a:lnSpc>
                  <a:spcPct val="180000"/>
                </a:lnSpc>
                <a:buClr>
                  <a:schemeClr val="dk1"/>
                </a:buClr>
                <a:buSzPts val="2400"/>
                <a:buFont typeface="Roboto"/>
                <a:buChar char="-"/>
              </a:pPr>
              <a:r>
                <a:rPr lang="ko-KR" altLang="en-US" sz="2200" b="1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창업시</a:t>
              </a:r>
              <a:r>
                <a:rPr lang="ko-KR" altLang="en-US" sz="2200" b="1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장애요인</a:t>
              </a:r>
              <a:r>
                <a:rPr lang="en-US" sz="2200" b="1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</a:p>
            <a:p>
              <a:pPr marL="342900" indent="-342900">
                <a:lnSpc>
                  <a:spcPct val="180000"/>
                </a:lnSpc>
                <a:buClr>
                  <a:schemeClr val="dk1"/>
                </a:buClr>
                <a:buSzPts val="2400"/>
                <a:buFont typeface="Roboto"/>
                <a:buChar char="-"/>
              </a:pPr>
              <a:r>
                <a:rPr lang="ko-KR" altLang="en-US" sz="2200" b="1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청년 </a:t>
              </a:r>
              <a:r>
                <a:rPr lang="ko-KR" altLang="en-US" sz="2200" b="1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창업률</a:t>
              </a:r>
              <a:endParaRPr lang="ko-KR" altLang="en-US" sz="22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342900" indent="-342900">
                <a:lnSpc>
                  <a:spcPct val="180000"/>
                </a:lnSpc>
                <a:buClr>
                  <a:schemeClr val="dk1"/>
                </a:buClr>
                <a:buSzPts val="2400"/>
                <a:buFont typeface="Roboto"/>
                <a:buChar char="-"/>
              </a:pPr>
              <a:r>
                <a:rPr lang="ko-KR" altLang="en-US" sz="2200" b="1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청년 창업 희망 업종 </a:t>
              </a:r>
            </a:p>
            <a:p>
              <a:pPr marL="342900" marR="0" lvl="0" indent="-342900" algn="l" rtl="0">
                <a:lnSpc>
                  <a:spcPct val="1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Roboto"/>
                <a:buChar char="-"/>
              </a:pPr>
              <a:r>
                <a:rPr lang="en-US" sz="2200" b="1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제주</a:t>
              </a:r>
              <a:r>
                <a:rPr lang="en-US" sz="2200" b="1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2200" b="1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업종별</a:t>
              </a:r>
              <a:r>
                <a:rPr lang="en-US" sz="2200" b="1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2200" b="1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변동</a:t>
              </a:r>
              <a:r>
                <a:rPr lang="en-US" sz="2200" b="1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2200" b="1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현황</a:t>
              </a:r>
              <a:endParaRPr sz="22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211" name="Google Shape;211;p6"/>
            <p:cNvGrpSpPr/>
            <p:nvPr/>
          </p:nvGrpSpPr>
          <p:grpSpPr>
            <a:xfrm>
              <a:off x="2411185" y="3910773"/>
              <a:ext cx="4536504" cy="3882008"/>
              <a:chOff x="13985563" y="470468"/>
              <a:chExt cx="4536504" cy="3882008"/>
            </a:xfrm>
          </p:grpSpPr>
          <p:sp>
            <p:nvSpPr>
              <p:cNvPr id="212" name="Google Shape;212;p6"/>
              <p:cNvSpPr/>
              <p:nvPr/>
            </p:nvSpPr>
            <p:spPr>
              <a:xfrm rot="-2700000">
                <a:off x="14415003" y="470468"/>
                <a:ext cx="3882536" cy="3882008"/>
              </a:xfrm>
              <a:custGeom>
                <a:avLst/>
                <a:gdLst/>
                <a:ahLst/>
                <a:cxnLst/>
                <a:rect l="l" t="t" r="r" b="b"/>
                <a:pathLst>
                  <a:path w="3881960" h="3881961" extrusionOk="0">
                    <a:moveTo>
                      <a:pt x="772788" y="34569"/>
                    </a:moveTo>
                    <a:lnTo>
                      <a:pt x="3847393" y="3109174"/>
                    </a:lnTo>
                    <a:cubicBezTo>
                      <a:pt x="3893483" y="3155264"/>
                      <a:pt x="3893484" y="3229994"/>
                      <a:pt x="3847393" y="3276085"/>
                    </a:cubicBezTo>
                    <a:lnTo>
                      <a:pt x="3276084" y="3847393"/>
                    </a:lnTo>
                    <a:cubicBezTo>
                      <a:pt x="3229993" y="3893485"/>
                      <a:pt x="3155264" y="3893484"/>
                      <a:pt x="3109173" y="3847393"/>
                    </a:cubicBezTo>
                    <a:lnTo>
                      <a:pt x="1706483" y="2444703"/>
                    </a:lnTo>
                    <a:lnTo>
                      <a:pt x="1437257" y="2444703"/>
                    </a:lnTo>
                    <a:lnTo>
                      <a:pt x="1437257" y="2175477"/>
                    </a:lnTo>
                    <a:lnTo>
                      <a:pt x="34568" y="772788"/>
                    </a:lnTo>
                    <a:cubicBezTo>
                      <a:pt x="-11523" y="726697"/>
                      <a:pt x="-11523" y="651968"/>
                      <a:pt x="34568" y="605877"/>
                    </a:cubicBezTo>
                    <a:lnTo>
                      <a:pt x="605877" y="34569"/>
                    </a:lnTo>
                    <a:cubicBezTo>
                      <a:pt x="651968" y="-11523"/>
                      <a:pt x="726696" y="-11523"/>
                      <a:pt x="772788" y="3456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38100" tIns="38100" rIns="38100" bIns="381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>
                  <a:solidFill>
                    <a:srgbClr val="74808C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213" name="Google Shape;213;p6"/>
              <p:cNvSpPr txBox="1"/>
              <p:nvPr/>
            </p:nvSpPr>
            <p:spPr>
              <a:xfrm>
                <a:off x="13985563" y="2104266"/>
                <a:ext cx="4536504" cy="5985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8100" tIns="38100" rIns="38100" bIns="381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200" dirty="0">
                    <a:solidFill>
                      <a:schemeClr val="lt1"/>
                    </a:solidFill>
                    <a:latin typeface="Roboto Medium"/>
                    <a:ea typeface="Roboto Medium"/>
                    <a:cs typeface="Roboto Medium"/>
                    <a:sym typeface="Roboto Medium"/>
                  </a:rPr>
                  <a:t>1. </a:t>
                </a:r>
                <a:r>
                  <a:rPr lang="en-US" sz="3200" dirty="0" err="1">
                    <a:solidFill>
                      <a:schemeClr val="lt1"/>
                    </a:solidFill>
                    <a:latin typeface="Roboto Medium"/>
                    <a:ea typeface="Roboto Medium"/>
                    <a:cs typeface="Roboto Medium"/>
                    <a:sym typeface="Roboto Medium"/>
                  </a:rPr>
                  <a:t>제주</a:t>
                </a:r>
                <a:r>
                  <a:rPr lang="en-US" sz="3200" dirty="0">
                    <a:solidFill>
                      <a:schemeClr val="lt1"/>
                    </a:solidFill>
                    <a:latin typeface="Roboto Medium"/>
                    <a:ea typeface="Roboto Medium"/>
                    <a:cs typeface="Roboto Medium"/>
                    <a:sym typeface="Roboto Medium"/>
                  </a:rPr>
                  <a:t> </a:t>
                </a:r>
                <a:r>
                  <a:rPr lang="en-US" sz="3200" dirty="0" err="1">
                    <a:solidFill>
                      <a:schemeClr val="lt1"/>
                    </a:solidFill>
                    <a:latin typeface="Roboto Medium"/>
                    <a:ea typeface="Roboto Medium"/>
                    <a:cs typeface="Roboto Medium"/>
                    <a:sym typeface="Roboto Medium"/>
                  </a:rPr>
                  <a:t>산업</a:t>
                </a:r>
                <a:r>
                  <a:rPr lang="en-US" sz="3200" dirty="0">
                    <a:solidFill>
                      <a:schemeClr val="lt1"/>
                    </a:solidFill>
                    <a:latin typeface="Roboto Medium"/>
                    <a:ea typeface="Roboto Medium"/>
                    <a:cs typeface="Roboto Medium"/>
                    <a:sym typeface="Roboto Medium"/>
                  </a:rPr>
                  <a:t> </a:t>
                </a:r>
                <a:r>
                  <a:rPr lang="en-US" sz="3200" dirty="0" err="1">
                    <a:solidFill>
                      <a:schemeClr val="lt1"/>
                    </a:solidFill>
                    <a:latin typeface="Roboto Medium"/>
                    <a:ea typeface="Roboto Medium"/>
                    <a:cs typeface="Roboto Medium"/>
                    <a:sym typeface="Roboto Medium"/>
                  </a:rPr>
                  <a:t>현황</a:t>
                </a:r>
                <a:endParaRPr sz="3200" dirty="0">
                  <a:solidFill>
                    <a:schemeClr val="lt1"/>
                  </a:solidFill>
                  <a:latin typeface="Roboto Medium"/>
                  <a:ea typeface="Roboto Medium"/>
                  <a:cs typeface="Roboto Medium"/>
                  <a:sym typeface="Roboto Medium"/>
                </a:endParaRPr>
              </a:p>
            </p:txBody>
          </p:sp>
        </p:grpSp>
      </p:grpSp>
      <p:grpSp>
        <p:nvGrpSpPr>
          <p:cNvPr id="214" name="Google Shape;214;p6"/>
          <p:cNvGrpSpPr/>
          <p:nvPr/>
        </p:nvGrpSpPr>
        <p:grpSpPr>
          <a:xfrm>
            <a:off x="6973150" y="2619884"/>
            <a:ext cx="5580599" cy="11259156"/>
            <a:chOff x="2036711" y="3106596"/>
            <a:chExt cx="5579897" cy="11260808"/>
          </a:xfrm>
        </p:grpSpPr>
        <p:sp>
          <p:nvSpPr>
            <p:cNvPr id="215" name="Google Shape;215;p6"/>
            <p:cNvSpPr/>
            <p:nvPr/>
          </p:nvSpPr>
          <p:spPr>
            <a:xfrm>
              <a:off x="2489831" y="10728991"/>
              <a:ext cx="5126777" cy="36384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342900" marR="0" lvl="0" indent="-342900" algn="l" rtl="0">
                <a:lnSpc>
                  <a:spcPct val="1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Roboto"/>
                <a:buChar char="-"/>
              </a:pPr>
              <a:r>
                <a:rPr lang="ko-KR" altLang="en-US" sz="2400" b="1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업종별 </a:t>
              </a:r>
              <a:r>
                <a:rPr lang="ko-KR" altLang="en-US" sz="2400" b="1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사업체수</a:t>
              </a:r>
              <a:endParaRPr lang="en-US" altLang="ko-KR" sz="24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342900" marR="0" lvl="0" indent="-342900" algn="l" rtl="0">
                <a:lnSpc>
                  <a:spcPct val="1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Roboto"/>
                <a:buChar char="-"/>
              </a:pPr>
              <a:r>
                <a:rPr lang="ko-KR" altLang="en-US" sz="2400" b="1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업종별 매출 동향</a:t>
              </a:r>
              <a:endParaRPr lang="en-US" altLang="ko-KR" sz="24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342900" marR="0" lvl="0" indent="-342900" algn="l" rtl="0">
                <a:lnSpc>
                  <a:spcPct val="1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Roboto"/>
                <a:buChar char="-"/>
              </a:pPr>
              <a:r>
                <a:rPr lang="ko-KR" altLang="en-US" sz="2400" b="1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업종별 </a:t>
              </a:r>
              <a:r>
                <a:rPr lang="ko-KR" altLang="en-US" sz="2400" b="1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창업후</a:t>
              </a:r>
              <a:r>
                <a:rPr lang="ko-KR" altLang="en-US" sz="2400" b="1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연도별 </a:t>
              </a:r>
              <a:r>
                <a:rPr lang="ko-KR" altLang="en-US" sz="2400" b="1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생존률</a:t>
              </a:r>
              <a:endParaRPr lang="en-US" sz="24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marR="0" lvl="0" indent="-457200" algn="l" rtl="0">
                <a:lnSpc>
                  <a:spcPct val="180000"/>
                </a:lnSpc>
                <a:spcBef>
                  <a:spcPts val="0"/>
                </a:spcBef>
                <a:spcAft>
                  <a:spcPts val="0"/>
                </a:spcAft>
                <a:buFontTx/>
                <a:buChar char="-"/>
              </a:pPr>
              <a:endParaRPr lang="en-US" sz="28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l" rtl="0">
                <a:lnSpc>
                  <a:spcPct val="1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8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216" name="Google Shape;216;p6"/>
            <p:cNvGrpSpPr/>
            <p:nvPr/>
          </p:nvGrpSpPr>
          <p:grpSpPr>
            <a:xfrm>
              <a:off x="2036711" y="3106596"/>
              <a:ext cx="5490362" cy="5490362"/>
              <a:chOff x="13611089" y="-333709"/>
              <a:chExt cx="5490362" cy="5490362"/>
            </a:xfrm>
          </p:grpSpPr>
          <p:sp>
            <p:nvSpPr>
              <p:cNvPr id="217" name="Google Shape;217;p6"/>
              <p:cNvSpPr/>
              <p:nvPr/>
            </p:nvSpPr>
            <p:spPr>
              <a:xfrm rot="-2700000">
                <a:off x="14415002" y="470468"/>
                <a:ext cx="3882536" cy="3882008"/>
              </a:xfrm>
              <a:custGeom>
                <a:avLst/>
                <a:gdLst/>
                <a:ahLst/>
                <a:cxnLst/>
                <a:rect l="l" t="t" r="r" b="b"/>
                <a:pathLst>
                  <a:path w="3881960" h="3881961" extrusionOk="0">
                    <a:moveTo>
                      <a:pt x="772788" y="34569"/>
                    </a:moveTo>
                    <a:lnTo>
                      <a:pt x="3847393" y="3109174"/>
                    </a:lnTo>
                    <a:cubicBezTo>
                      <a:pt x="3893483" y="3155264"/>
                      <a:pt x="3893484" y="3229994"/>
                      <a:pt x="3847393" y="3276085"/>
                    </a:cubicBezTo>
                    <a:lnTo>
                      <a:pt x="3276084" y="3847393"/>
                    </a:lnTo>
                    <a:cubicBezTo>
                      <a:pt x="3229993" y="3893485"/>
                      <a:pt x="3155264" y="3893484"/>
                      <a:pt x="3109173" y="3847393"/>
                    </a:cubicBezTo>
                    <a:lnTo>
                      <a:pt x="1706483" y="2444703"/>
                    </a:lnTo>
                    <a:lnTo>
                      <a:pt x="1437257" y="2444703"/>
                    </a:lnTo>
                    <a:lnTo>
                      <a:pt x="1437257" y="2175477"/>
                    </a:lnTo>
                    <a:lnTo>
                      <a:pt x="34568" y="772788"/>
                    </a:lnTo>
                    <a:cubicBezTo>
                      <a:pt x="-11523" y="726697"/>
                      <a:pt x="-11523" y="651968"/>
                      <a:pt x="34568" y="605877"/>
                    </a:cubicBezTo>
                    <a:lnTo>
                      <a:pt x="605877" y="34569"/>
                    </a:lnTo>
                    <a:cubicBezTo>
                      <a:pt x="651968" y="-11523"/>
                      <a:pt x="726696" y="-11523"/>
                      <a:pt x="772788" y="3456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38100" tIns="38100" rIns="38100" bIns="381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000">
                  <a:solidFill>
                    <a:srgbClr val="74808C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218" name="Google Shape;218;p6"/>
              <p:cNvSpPr txBox="1"/>
              <p:nvPr/>
            </p:nvSpPr>
            <p:spPr>
              <a:xfrm>
                <a:off x="14064209" y="2112184"/>
                <a:ext cx="4536504" cy="5985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8100" tIns="38100" rIns="38100" bIns="381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200">
                    <a:solidFill>
                      <a:schemeClr val="lt1"/>
                    </a:solidFill>
                    <a:latin typeface="Roboto Medium"/>
                    <a:ea typeface="Roboto Medium"/>
                    <a:cs typeface="Roboto Medium"/>
                    <a:sym typeface="Roboto Medium"/>
                  </a:rPr>
                  <a:t>2. 산업별 매출</a:t>
                </a:r>
                <a:endParaRPr sz="3200">
                  <a:solidFill>
                    <a:schemeClr val="lt1"/>
                  </a:solidFill>
                  <a:latin typeface="Roboto Medium"/>
                  <a:ea typeface="Roboto Medium"/>
                  <a:cs typeface="Roboto Medium"/>
                  <a:sym typeface="Roboto Medium"/>
                </a:endParaRPr>
              </a:p>
            </p:txBody>
          </p:sp>
        </p:grpSp>
      </p:grpSp>
      <p:pic>
        <p:nvPicPr>
          <p:cNvPr id="219" name="Google Shape;219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8818" y="6606513"/>
            <a:ext cx="3228549" cy="3228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41244" y="6431185"/>
            <a:ext cx="3360496" cy="3360496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6"/>
          <p:cNvSpPr/>
          <p:nvPr/>
        </p:nvSpPr>
        <p:spPr>
          <a:xfrm>
            <a:off x="2478955" y="10192038"/>
            <a:ext cx="4537074" cy="2300000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  <a:effectLst>
            <a:outerShdw blurRad="25400" algn="ctr" rotWithShape="0">
              <a:srgbClr val="000000">
                <a:alpha val="49803"/>
              </a:srgbClr>
            </a:outerShdw>
          </a:effectLst>
        </p:spPr>
        <p:txBody>
          <a:bodyPr spcFirstLastPara="1" wrap="square" lIns="38100" tIns="38100" rIns="38100" bIns="381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808C"/>
              </a:buClr>
              <a:buSzPts val="2000"/>
              <a:buFont typeface="Poppins"/>
              <a:buNone/>
            </a:pPr>
            <a:endParaRPr sz="2000" b="0" i="0" u="none" strike="noStrike" cap="none">
              <a:solidFill>
                <a:srgbClr val="74808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2" name="Google Shape;222;p6"/>
          <p:cNvSpPr/>
          <p:nvPr/>
        </p:nvSpPr>
        <p:spPr>
          <a:xfrm>
            <a:off x="7426327" y="10192038"/>
            <a:ext cx="5127421" cy="2267362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000000"/>
            </a:solidFill>
            <a:prstDash val="solid"/>
            <a:miter lim="400000"/>
            <a:headEnd type="none" w="sm" len="sm"/>
            <a:tailEnd type="none" w="sm" len="sm"/>
          </a:ln>
          <a:effectLst>
            <a:outerShdw blurRad="25400" algn="ctr" rotWithShape="0">
              <a:srgbClr val="000000">
                <a:alpha val="49803"/>
              </a:srgbClr>
            </a:outerShdw>
          </a:effectLst>
        </p:spPr>
        <p:txBody>
          <a:bodyPr spcFirstLastPara="1" wrap="square" lIns="38100" tIns="38100" rIns="38100" bIns="381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808C"/>
              </a:buClr>
              <a:buSzPts val="2000"/>
              <a:buFont typeface="Poppins"/>
              <a:buNone/>
            </a:pPr>
            <a:endParaRPr sz="2000" b="0" i="0" u="none" strike="noStrike" cap="none">
              <a:solidFill>
                <a:srgbClr val="74808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31288" y="450331"/>
            <a:ext cx="446848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분석과정</a:t>
            </a:r>
            <a:endParaRPr lang="ko-KR" altLang="en-US" sz="6600" dirty="0">
              <a:latin typeface="Roboto" panose="020B0604020202020204" charset="0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50CB8BBC-2275-4830-9178-2315AF13BCAD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415614" y="4404959"/>
            <a:ext cx="8799265" cy="783680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2AF7130-9B46-4E4D-A332-3668C264A2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291230"/>
              </p:ext>
            </p:extLst>
          </p:nvPr>
        </p:nvGraphicFramePr>
        <p:xfrm>
          <a:off x="10956290" y="2434481"/>
          <a:ext cx="12574271" cy="7974439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6791743">
                  <a:extLst>
                    <a:ext uri="{9D8B030D-6E8A-4147-A177-3AD203B41FA5}">
                      <a16:colId xmlns:a16="http://schemas.microsoft.com/office/drawing/2014/main" val="644556573"/>
                    </a:ext>
                  </a:extLst>
                </a:gridCol>
                <a:gridCol w="1445632">
                  <a:extLst>
                    <a:ext uri="{9D8B030D-6E8A-4147-A177-3AD203B41FA5}">
                      <a16:colId xmlns:a16="http://schemas.microsoft.com/office/drawing/2014/main" val="984288923"/>
                    </a:ext>
                  </a:extLst>
                </a:gridCol>
                <a:gridCol w="1445632">
                  <a:extLst>
                    <a:ext uri="{9D8B030D-6E8A-4147-A177-3AD203B41FA5}">
                      <a16:colId xmlns:a16="http://schemas.microsoft.com/office/drawing/2014/main" val="2610108425"/>
                    </a:ext>
                  </a:extLst>
                </a:gridCol>
                <a:gridCol w="1445632">
                  <a:extLst>
                    <a:ext uri="{9D8B030D-6E8A-4147-A177-3AD203B41FA5}">
                      <a16:colId xmlns:a16="http://schemas.microsoft.com/office/drawing/2014/main" val="3538936349"/>
                    </a:ext>
                  </a:extLst>
                </a:gridCol>
                <a:gridCol w="1445632">
                  <a:extLst>
                    <a:ext uri="{9D8B030D-6E8A-4147-A177-3AD203B41FA5}">
                      <a16:colId xmlns:a16="http://schemas.microsoft.com/office/drawing/2014/main" val="4231469787"/>
                    </a:ext>
                  </a:extLst>
                </a:gridCol>
              </a:tblGrid>
              <a:tr h="724949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2400" b="1" i="0" u="none" strike="noStrike" dirty="0" err="1">
                          <a:solidFill>
                            <a:schemeClr val="bg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창업시</a:t>
                      </a:r>
                      <a:r>
                        <a:rPr lang="ko-KR" altLang="en-US" sz="2400" b="1" i="0" u="none" strike="noStrike" dirty="0">
                          <a:solidFill>
                            <a:schemeClr val="bg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장애요인</a:t>
                      </a:r>
                      <a:endParaRPr lang="en-US" altLang="ko-KR" sz="2400" b="1" i="0" u="none" strike="noStrike" dirty="0">
                        <a:solidFill>
                          <a:schemeClr val="bg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8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8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8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8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22824611"/>
                  </a:ext>
                </a:extLst>
              </a:tr>
              <a:tr h="72494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400" u="none" strike="noStrike" dirty="0">
                          <a:effectLst/>
                        </a:rPr>
                        <a:t>구분</a:t>
                      </a:r>
                      <a:endParaRPr lang="ko-KR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u="none" strike="noStrike">
                          <a:effectLst/>
                        </a:rPr>
                        <a:t>2015</a:t>
                      </a:r>
                      <a:endParaRPr lang="en-US" altLang="ko-KR" sz="2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u="none" strike="noStrike">
                          <a:effectLst/>
                        </a:rPr>
                        <a:t>2016</a:t>
                      </a:r>
                      <a:endParaRPr lang="en-US" altLang="ko-KR" sz="2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u="none" strike="noStrike">
                          <a:effectLst/>
                        </a:rPr>
                        <a:t>2017</a:t>
                      </a:r>
                      <a:endParaRPr lang="en-US" altLang="ko-KR" sz="2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u="none" strike="noStrike">
                          <a:effectLst/>
                        </a:rPr>
                        <a:t>2018</a:t>
                      </a:r>
                      <a:endParaRPr lang="en-US" altLang="ko-KR" sz="2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61721357"/>
                  </a:ext>
                </a:extLst>
              </a:tr>
              <a:tr h="72494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400" u="none" strike="noStrike" dirty="0">
                          <a:effectLst/>
                        </a:rPr>
                        <a:t>창업 아이디어 및 아이템의 부재</a:t>
                      </a:r>
                      <a:endParaRPr lang="ko-KR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u="none" strike="noStrike">
                          <a:effectLst/>
                        </a:rPr>
                        <a:t>6.2</a:t>
                      </a:r>
                      <a:endParaRPr lang="en-US" altLang="ko-KR" sz="2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u="none" strike="noStrike">
                          <a:effectLst/>
                        </a:rPr>
                        <a:t>6.5</a:t>
                      </a:r>
                      <a:endParaRPr lang="en-US" altLang="ko-KR" sz="2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u="none" strike="noStrike">
                          <a:effectLst/>
                        </a:rPr>
                        <a:t>6.9</a:t>
                      </a:r>
                      <a:endParaRPr lang="en-US" altLang="ko-KR" sz="2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u="none" strike="noStrike">
                          <a:effectLst/>
                        </a:rPr>
                        <a:t>6.8</a:t>
                      </a:r>
                      <a:endParaRPr lang="en-US" altLang="ko-KR" sz="2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44964129"/>
                  </a:ext>
                </a:extLst>
              </a:tr>
              <a:tr h="72494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창업자금 확보에 대해 예상되는 어려움</a:t>
                      </a:r>
                      <a:endParaRPr lang="ko-KR" altLang="en-US" sz="24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68.3</a:t>
                      </a:r>
                      <a:endParaRPr lang="en-US" altLang="ko-KR" sz="24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67</a:t>
                      </a:r>
                      <a:endParaRPr lang="en-US" altLang="ko-KR" sz="24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67.4</a:t>
                      </a:r>
                      <a:endParaRPr lang="en-US" altLang="ko-KR" sz="24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66.3</a:t>
                      </a:r>
                      <a:endParaRPr lang="en-US" altLang="ko-KR" sz="24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61521852"/>
                  </a:ext>
                </a:extLst>
              </a:tr>
              <a:tr h="72494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창업에 대한 전반적 지식</a:t>
                      </a:r>
                      <a:r>
                        <a:rPr lang="en-US" altLang="ko-KR" sz="2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, </a:t>
                      </a:r>
                      <a:r>
                        <a:rPr lang="ko-KR" altLang="en-US" sz="2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능력</a:t>
                      </a:r>
                      <a:r>
                        <a:rPr lang="en-US" altLang="ko-KR" sz="2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, </a:t>
                      </a:r>
                      <a:r>
                        <a:rPr lang="ko-KR" altLang="en-US" sz="2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경험의 부족</a:t>
                      </a:r>
                      <a:endParaRPr lang="ko-KR" altLang="en-US" sz="24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21.3</a:t>
                      </a:r>
                      <a:endParaRPr lang="en-US" altLang="ko-KR" sz="24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u="none" strike="noStrike">
                          <a:solidFill>
                            <a:srgbClr val="FF0000"/>
                          </a:solidFill>
                          <a:effectLst/>
                        </a:rPr>
                        <a:t>23.7</a:t>
                      </a:r>
                      <a:endParaRPr lang="en-US" altLang="ko-KR" sz="24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23.2</a:t>
                      </a:r>
                      <a:endParaRPr lang="en-US" altLang="ko-KR" sz="24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23.5</a:t>
                      </a:r>
                      <a:endParaRPr lang="en-US" altLang="ko-KR" sz="24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5408807"/>
                  </a:ext>
                </a:extLst>
              </a:tr>
              <a:tr h="72494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창업실패 및 재기에 대한 막연한 두려움</a:t>
                      </a:r>
                      <a:endParaRPr lang="ko-KR" altLang="en-US" sz="24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27.9</a:t>
                      </a:r>
                      <a:endParaRPr lang="en-US" altLang="ko-KR" sz="24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u="none" strike="noStrike">
                          <a:solidFill>
                            <a:srgbClr val="FF0000"/>
                          </a:solidFill>
                          <a:effectLst/>
                        </a:rPr>
                        <a:t>26.9</a:t>
                      </a:r>
                      <a:endParaRPr lang="en-US" altLang="ko-KR" sz="24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u="none" strike="noStrike">
                          <a:solidFill>
                            <a:srgbClr val="FF0000"/>
                          </a:solidFill>
                          <a:effectLst/>
                        </a:rPr>
                        <a:t>27.4</a:t>
                      </a:r>
                      <a:endParaRPr lang="en-US" altLang="ko-KR" sz="24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28</a:t>
                      </a:r>
                      <a:endParaRPr lang="en-US" altLang="ko-KR" sz="24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67772508"/>
                  </a:ext>
                </a:extLst>
              </a:tr>
              <a:tr h="72494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400" u="none" strike="noStrike" dirty="0">
                          <a:effectLst/>
                        </a:rPr>
                        <a:t>창업자에 대한 부정적인 사회분위기</a:t>
                      </a:r>
                      <a:endParaRPr lang="ko-KR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u="none" strike="noStrike" dirty="0">
                          <a:effectLst/>
                        </a:rPr>
                        <a:t>2.2</a:t>
                      </a: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u="none" strike="noStrike" dirty="0">
                          <a:effectLst/>
                        </a:rPr>
                        <a:t>2.2</a:t>
                      </a: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u="none" strike="noStrike" dirty="0">
                          <a:effectLst/>
                        </a:rPr>
                        <a:t>2.2</a:t>
                      </a: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u="none" strike="noStrike" dirty="0">
                          <a:effectLst/>
                        </a:rPr>
                        <a:t>2</a:t>
                      </a: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64488635"/>
                  </a:ext>
                </a:extLst>
              </a:tr>
              <a:tr h="72494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400" u="none" strike="noStrike" dirty="0">
                          <a:effectLst/>
                        </a:rPr>
                        <a:t>창업준비부터 성공하기까지의 경제활동 문제</a:t>
                      </a:r>
                      <a:endParaRPr lang="ko-KR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u="none" strike="noStrike">
                          <a:effectLst/>
                        </a:rPr>
                        <a:t>17.3</a:t>
                      </a:r>
                      <a:endParaRPr lang="en-US" altLang="ko-KR" sz="2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u="none" strike="noStrike" dirty="0">
                          <a:effectLst/>
                        </a:rPr>
                        <a:t>14.1</a:t>
                      </a: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u="none" strike="noStrike" dirty="0">
                          <a:effectLst/>
                        </a:rPr>
                        <a:t>14.1</a:t>
                      </a: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u="none" strike="noStrike" dirty="0">
                          <a:effectLst/>
                        </a:rPr>
                        <a:t>13.2</a:t>
                      </a: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4317184"/>
                  </a:ext>
                </a:extLst>
              </a:tr>
              <a:tr h="72494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400" u="none" strike="noStrike" dirty="0">
                          <a:effectLst/>
                        </a:rPr>
                        <a:t>기존 직업활동의 제한</a:t>
                      </a:r>
                      <a:endParaRPr lang="ko-KR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u="none" strike="noStrike">
                          <a:effectLst/>
                        </a:rPr>
                        <a:t>1.2</a:t>
                      </a:r>
                      <a:endParaRPr lang="en-US" altLang="ko-KR" sz="2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u="none" strike="noStrike" dirty="0">
                          <a:effectLst/>
                        </a:rPr>
                        <a:t>0.7</a:t>
                      </a: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u="none" strike="noStrike" dirty="0">
                          <a:effectLst/>
                        </a:rPr>
                        <a:t>0.8</a:t>
                      </a: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u="none" strike="noStrike" dirty="0">
                          <a:effectLst/>
                        </a:rPr>
                        <a:t>0.8</a:t>
                      </a: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36554625"/>
                  </a:ext>
                </a:extLst>
              </a:tr>
              <a:tr h="72494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400" u="none" strike="noStrike" dirty="0">
                          <a:effectLst/>
                        </a:rPr>
                        <a:t>지인의 만류</a:t>
                      </a:r>
                      <a:endParaRPr lang="ko-KR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u="none" strike="noStrike">
                          <a:effectLst/>
                        </a:rPr>
                        <a:t>2</a:t>
                      </a:r>
                      <a:endParaRPr lang="en-US" altLang="ko-KR" sz="2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u="none" strike="noStrike" dirty="0">
                          <a:effectLst/>
                        </a:rPr>
                        <a:t>1.6</a:t>
                      </a: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u="none" strike="noStrike" dirty="0">
                          <a:effectLst/>
                        </a:rPr>
                        <a:t>1.6</a:t>
                      </a: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u="none" strike="noStrike" dirty="0">
                          <a:effectLst/>
                        </a:rPr>
                        <a:t>1.6</a:t>
                      </a: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19537593"/>
                  </a:ext>
                </a:extLst>
              </a:tr>
              <a:tr h="72494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400" u="none" strike="noStrike" dirty="0">
                          <a:effectLst/>
                        </a:rPr>
                        <a:t>일과 가정 양립의 어려움</a:t>
                      </a:r>
                      <a:endParaRPr lang="ko-KR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u="none" strike="noStrike" dirty="0">
                          <a:effectLst/>
                        </a:rPr>
                        <a:t>4.4</a:t>
                      </a: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u="none" strike="noStrike" dirty="0">
                          <a:effectLst/>
                        </a:rPr>
                        <a:t>4.4</a:t>
                      </a: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u="none" strike="noStrike" dirty="0">
                          <a:effectLst/>
                        </a:rPr>
                        <a:t>4.4</a:t>
                      </a: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u="none" strike="noStrike" dirty="0">
                          <a:effectLst/>
                        </a:rPr>
                        <a:t>4.4</a:t>
                      </a:r>
                      <a:endParaRPr lang="en-US" altLang="ko-KR" sz="2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91668625"/>
                  </a:ext>
                </a:extLst>
              </a:tr>
            </a:tbl>
          </a:graphicData>
        </a:graphic>
      </p:graphicFrame>
      <p:sp>
        <p:nvSpPr>
          <p:cNvPr id="6" name="Google Shape;229;p7">
            <a:extLst>
              <a:ext uri="{FF2B5EF4-FFF2-40B4-BE49-F238E27FC236}">
                <a16:creationId xmlns:a16="http://schemas.microsoft.com/office/drawing/2014/main" id="{FABA7826-37B4-4725-999D-CBE5CFFFB167}"/>
              </a:ext>
            </a:extLst>
          </p:cNvPr>
          <p:cNvSpPr txBox="1"/>
          <p:nvPr/>
        </p:nvSpPr>
        <p:spPr>
          <a:xfrm>
            <a:off x="1075367" y="784435"/>
            <a:ext cx="10585176" cy="1585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4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창업시</a:t>
            </a:r>
            <a:r>
              <a:rPr lang="ko-KR" altLang="en-US" sz="84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장애요인</a:t>
            </a:r>
            <a:endParaRPr sz="8400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4C4CBC-000B-469F-A763-4F475C8E2D8B}"/>
              </a:ext>
            </a:extLst>
          </p:cNvPr>
          <p:cNvSpPr txBox="1"/>
          <p:nvPr/>
        </p:nvSpPr>
        <p:spPr>
          <a:xfrm>
            <a:off x="1288727" y="2434481"/>
            <a:ext cx="9348793" cy="95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4400" dirty="0">
                <a:solidFill>
                  <a:schemeClr val="dk2"/>
                </a:solidFill>
                <a:latin typeface="Roboto"/>
                <a:ea typeface="Roboto"/>
                <a:cs typeface="Roboto"/>
              </a:rPr>
              <a:t>실제 창업을 생각하는 사람들의  </a:t>
            </a:r>
            <a:r>
              <a:rPr lang="ko-KR" altLang="en-US" sz="4400" dirty="0" err="1">
                <a:solidFill>
                  <a:schemeClr val="dk2"/>
                </a:solidFill>
                <a:latin typeface="Roboto"/>
                <a:ea typeface="Roboto"/>
                <a:cs typeface="Roboto"/>
              </a:rPr>
              <a:t>창업시</a:t>
            </a:r>
            <a:r>
              <a:rPr lang="ko-KR" altLang="en-US" sz="4400" dirty="0">
                <a:solidFill>
                  <a:schemeClr val="dk2"/>
                </a:solidFill>
                <a:latin typeface="Roboto"/>
                <a:ea typeface="Roboto"/>
                <a:cs typeface="Roboto"/>
              </a:rPr>
              <a:t> 장애요인을 조사한 결과 </a:t>
            </a:r>
            <a:endParaRPr lang="en-US" altLang="ko-KR" sz="4400" dirty="0">
              <a:solidFill>
                <a:schemeClr val="dk2"/>
              </a:solidFill>
              <a:latin typeface="Roboto"/>
              <a:ea typeface="Roboto"/>
              <a:cs typeface="Robo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4400" dirty="0">
              <a:solidFill>
                <a:schemeClr val="dk2"/>
              </a:solidFill>
              <a:latin typeface="Roboto"/>
              <a:ea typeface="Roboto"/>
              <a:cs typeface="Robo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4400" dirty="0">
                <a:solidFill>
                  <a:schemeClr val="dk2"/>
                </a:solidFill>
                <a:latin typeface="Roboto"/>
                <a:ea typeface="Roboto"/>
                <a:cs typeface="Roboto"/>
              </a:rPr>
              <a:t>1</a:t>
            </a:r>
            <a:r>
              <a:rPr lang="ko-KR" altLang="en-US" sz="4400" dirty="0">
                <a:solidFill>
                  <a:schemeClr val="dk2"/>
                </a:solidFill>
                <a:latin typeface="Roboto"/>
                <a:ea typeface="Roboto"/>
                <a:cs typeface="Roboto"/>
              </a:rPr>
              <a:t>위는 창업자금 확보</a:t>
            </a:r>
            <a:endParaRPr lang="en-US" altLang="ko-KR" sz="4400" dirty="0">
              <a:solidFill>
                <a:schemeClr val="dk2"/>
              </a:solidFill>
              <a:latin typeface="Roboto"/>
              <a:ea typeface="Roboto"/>
              <a:cs typeface="Robo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4400" dirty="0">
              <a:solidFill>
                <a:schemeClr val="dk2"/>
              </a:solidFill>
              <a:latin typeface="Roboto"/>
              <a:ea typeface="Roboto"/>
              <a:cs typeface="Robo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4400" dirty="0">
                <a:solidFill>
                  <a:schemeClr val="dk2"/>
                </a:solidFill>
                <a:latin typeface="Roboto"/>
                <a:ea typeface="Roboto"/>
                <a:cs typeface="Roboto"/>
              </a:rPr>
              <a:t>2</a:t>
            </a:r>
            <a:r>
              <a:rPr lang="ko-KR" altLang="en-US" sz="4400" dirty="0">
                <a:solidFill>
                  <a:schemeClr val="dk2"/>
                </a:solidFill>
                <a:latin typeface="Roboto"/>
                <a:ea typeface="Roboto"/>
                <a:cs typeface="Roboto"/>
              </a:rPr>
              <a:t>위는 창업실패 및 재기에 대한 두려움</a:t>
            </a:r>
            <a:endParaRPr lang="en-US" altLang="ko-KR" sz="4400" dirty="0">
              <a:solidFill>
                <a:schemeClr val="dk2"/>
              </a:solidFill>
              <a:latin typeface="Roboto"/>
              <a:ea typeface="Roboto"/>
              <a:cs typeface="Roboto"/>
            </a:endParaRPr>
          </a:p>
          <a:p>
            <a:endParaRPr lang="en-US" altLang="ko-KR" sz="4400" dirty="0">
              <a:solidFill>
                <a:schemeClr val="dk2"/>
              </a:solidFill>
              <a:latin typeface="Roboto"/>
              <a:ea typeface="Roboto"/>
              <a:cs typeface="Robo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4400" dirty="0">
                <a:solidFill>
                  <a:schemeClr val="dk2"/>
                </a:solidFill>
                <a:latin typeface="Roboto"/>
                <a:ea typeface="Roboto"/>
                <a:cs typeface="Roboto"/>
              </a:rPr>
              <a:t>3</a:t>
            </a:r>
            <a:r>
              <a:rPr lang="ko-KR" altLang="en-US" sz="4400" dirty="0">
                <a:solidFill>
                  <a:schemeClr val="dk2"/>
                </a:solidFill>
                <a:latin typeface="Roboto"/>
                <a:ea typeface="Roboto"/>
                <a:cs typeface="Roboto"/>
              </a:rPr>
              <a:t>위는 창업에 대한 전반적 지식</a:t>
            </a:r>
            <a:r>
              <a:rPr lang="en-US" altLang="ko-KR" sz="4400" dirty="0">
                <a:solidFill>
                  <a:schemeClr val="dk2"/>
                </a:solidFill>
                <a:latin typeface="Roboto"/>
                <a:ea typeface="Roboto"/>
                <a:cs typeface="Roboto"/>
              </a:rPr>
              <a:t>, </a:t>
            </a:r>
            <a:r>
              <a:rPr lang="ko-KR" altLang="en-US" sz="4400" dirty="0">
                <a:solidFill>
                  <a:schemeClr val="dk2"/>
                </a:solidFill>
                <a:latin typeface="Roboto"/>
                <a:ea typeface="Roboto"/>
                <a:cs typeface="Roboto"/>
              </a:rPr>
              <a:t>능력</a:t>
            </a:r>
            <a:r>
              <a:rPr lang="en-US" altLang="ko-KR" sz="4400" dirty="0">
                <a:solidFill>
                  <a:schemeClr val="dk2"/>
                </a:solidFill>
                <a:latin typeface="Roboto"/>
                <a:ea typeface="Roboto"/>
                <a:cs typeface="Roboto"/>
              </a:rPr>
              <a:t>, </a:t>
            </a:r>
            <a:r>
              <a:rPr lang="ko-KR" altLang="en-US" sz="4400" dirty="0">
                <a:solidFill>
                  <a:schemeClr val="dk2"/>
                </a:solidFill>
                <a:latin typeface="Roboto"/>
                <a:ea typeface="Roboto"/>
                <a:cs typeface="Roboto"/>
              </a:rPr>
              <a:t>경험의 부족</a:t>
            </a:r>
            <a:endParaRPr lang="en-US" altLang="ko-KR" sz="4400" dirty="0">
              <a:solidFill>
                <a:schemeClr val="dk2"/>
              </a:solidFill>
              <a:latin typeface="Roboto"/>
              <a:ea typeface="Roboto"/>
              <a:cs typeface="Robo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4400" dirty="0">
              <a:solidFill>
                <a:schemeClr val="dk2"/>
              </a:solidFill>
              <a:latin typeface="Roboto"/>
              <a:ea typeface="Roboto"/>
              <a:cs typeface="Robo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4400" dirty="0">
              <a:solidFill>
                <a:schemeClr val="dk2"/>
              </a:solidFill>
              <a:latin typeface="Roboto"/>
              <a:ea typeface="Roboto"/>
              <a:cs typeface="Roboto"/>
            </a:endParaRPr>
          </a:p>
          <a:p>
            <a:r>
              <a:rPr lang="en-US" altLang="ko-KR" sz="44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 </a:t>
            </a:r>
            <a:r>
              <a:rPr lang="ko-KR" altLang="en-US" sz="44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창업시</a:t>
            </a:r>
            <a:r>
              <a:rPr lang="ko-KR" altLang="en-US" sz="44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 장애요인은 연도가 지나도 바뀌지가 않는다</a:t>
            </a:r>
            <a:r>
              <a:rPr lang="en-US" altLang="ko-KR" sz="44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. </a:t>
            </a:r>
            <a:endParaRPr lang="en-US" altLang="ko-KR" sz="4400" dirty="0">
              <a:solidFill>
                <a:schemeClr val="dk2"/>
              </a:solidFill>
              <a:latin typeface="Roboto"/>
              <a:ea typeface="Roboto"/>
              <a:cs typeface="Roboto"/>
            </a:endParaRPr>
          </a:p>
        </p:txBody>
      </p:sp>
      <p:sp>
        <p:nvSpPr>
          <p:cNvPr id="8" name="Google Shape;286;p9">
            <a:extLst>
              <a:ext uri="{FF2B5EF4-FFF2-40B4-BE49-F238E27FC236}">
                <a16:creationId xmlns:a16="http://schemas.microsoft.com/office/drawing/2014/main" id="{FEB6CFB2-64EB-4C4F-B922-B1CAD512A7C6}"/>
              </a:ext>
            </a:extLst>
          </p:cNvPr>
          <p:cNvSpPr txBox="1"/>
          <p:nvPr/>
        </p:nvSpPr>
        <p:spPr>
          <a:xfrm>
            <a:off x="382687" y="13122695"/>
            <a:ext cx="4077346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rgbClr val="74808C"/>
                </a:solidFill>
                <a:latin typeface="Poppins"/>
                <a:ea typeface="Poppins"/>
                <a:cs typeface="Poppins"/>
                <a:sym typeface="Poppins"/>
              </a:rPr>
              <a:t>출처</a:t>
            </a:r>
            <a:r>
              <a:rPr lang="en-US" sz="2000" dirty="0">
                <a:solidFill>
                  <a:srgbClr val="74808C"/>
                </a:solidFill>
                <a:latin typeface="Poppins"/>
                <a:ea typeface="Poppins"/>
                <a:cs typeface="Poppins"/>
                <a:sym typeface="Poppins"/>
              </a:rPr>
              <a:t> : </a:t>
            </a:r>
            <a:r>
              <a:rPr lang="ko-KR" altLang="en-US" sz="2000" dirty="0">
                <a:solidFill>
                  <a:srgbClr val="74808C"/>
                </a:solidFill>
                <a:latin typeface="Poppins"/>
                <a:ea typeface="Poppins"/>
                <a:cs typeface="Poppins"/>
                <a:sym typeface="Poppins"/>
              </a:rPr>
              <a:t>창업기업 실태조사 </a:t>
            </a:r>
            <a:r>
              <a:rPr lang="en-US" altLang="ko-KR" sz="2000" dirty="0">
                <a:solidFill>
                  <a:srgbClr val="74808C"/>
                </a:solidFill>
                <a:latin typeface="Poppins"/>
                <a:ea typeface="Poppins"/>
                <a:cs typeface="Poppins"/>
                <a:sym typeface="Poppins"/>
              </a:rPr>
              <a:t>15~18</a:t>
            </a:r>
            <a:r>
              <a:rPr lang="ko-KR" altLang="en-US" sz="2000" dirty="0">
                <a:solidFill>
                  <a:srgbClr val="74808C"/>
                </a:solidFill>
                <a:latin typeface="Poppins"/>
                <a:ea typeface="Poppins"/>
                <a:cs typeface="Poppins"/>
                <a:sym typeface="Poppins"/>
              </a:rPr>
              <a:t>년 </a:t>
            </a:r>
            <a:endParaRPr sz="2000" dirty="0">
              <a:solidFill>
                <a:srgbClr val="74808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" name="Google Shape;286;p9">
            <a:extLst>
              <a:ext uri="{FF2B5EF4-FFF2-40B4-BE49-F238E27FC236}">
                <a16:creationId xmlns:a16="http://schemas.microsoft.com/office/drawing/2014/main" id="{2B227430-5639-44BD-AA6C-7D5DC795C6C3}"/>
              </a:ext>
            </a:extLst>
          </p:cNvPr>
          <p:cNvSpPr txBox="1"/>
          <p:nvPr/>
        </p:nvSpPr>
        <p:spPr>
          <a:xfrm>
            <a:off x="22445175" y="2711793"/>
            <a:ext cx="280831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74808C"/>
                </a:solidFill>
                <a:latin typeface="Poppins"/>
                <a:ea typeface="Poppins"/>
                <a:cs typeface="Poppins"/>
                <a:sym typeface="Poppins"/>
              </a:rPr>
              <a:t>단위</a:t>
            </a:r>
            <a:r>
              <a:rPr lang="en-US" altLang="ko-KR" sz="2000" dirty="0">
                <a:solidFill>
                  <a:srgbClr val="74808C"/>
                </a:solidFill>
                <a:latin typeface="Poppins"/>
                <a:ea typeface="Poppins"/>
                <a:cs typeface="Poppins"/>
                <a:sym typeface="Poppins"/>
              </a:rPr>
              <a:t>: %</a:t>
            </a:r>
            <a:endParaRPr sz="2000" dirty="0">
              <a:solidFill>
                <a:srgbClr val="74808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1407845863"/>
      </p:ext>
    </p:extLst>
  </p:cSld>
  <p:clrMapOvr>
    <a:masterClrMapping/>
  </p:clrMapOvr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Marketing Plan - orange color">
      <a:dk1>
        <a:srgbClr val="51585F"/>
      </a:dk1>
      <a:lt1>
        <a:srgbClr val="FEFFFF"/>
      </a:lt1>
      <a:dk2>
        <a:srgbClr val="16222C"/>
      </a:dk2>
      <a:lt2>
        <a:srgbClr val="DBDEE1"/>
      </a:lt2>
      <a:accent1>
        <a:srgbClr val="F58637"/>
      </a:accent1>
      <a:accent2>
        <a:srgbClr val="E45E06"/>
      </a:accent2>
      <a:accent3>
        <a:srgbClr val="0B426E"/>
      </a:accent3>
      <a:accent4>
        <a:srgbClr val="073559"/>
      </a:accent4>
      <a:accent5>
        <a:srgbClr val="F58637"/>
      </a:accent5>
      <a:accent6>
        <a:srgbClr val="E45E06"/>
      </a:accent6>
      <a:hlink>
        <a:srgbClr val="0B426E"/>
      </a:hlink>
      <a:folHlink>
        <a:srgbClr val="07355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White">
  <a:themeElements>
    <a:clrScheme name="Marketing Plan - orange color">
      <a:dk1>
        <a:srgbClr val="51585F"/>
      </a:dk1>
      <a:lt1>
        <a:srgbClr val="FEFFFF"/>
      </a:lt1>
      <a:dk2>
        <a:srgbClr val="16222C"/>
      </a:dk2>
      <a:lt2>
        <a:srgbClr val="DBDEE1"/>
      </a:lt2>
      <a:accent1>
        <a:srgbClr val="F58637"/>
      </a:accent1>
      <a:accent2>
        <a:srgbClr val="E45E06"/>
      </a:accent2>
      <a:accent3>
        <a:srgbClr val="0B426E"/>
      </a:accent3>
      <a:accent4>
        <a:srgbClr val="073559"/>
      </a:accent4>
      <a:accent5>
        <a:srgbClr val="F58637"/>
      </a:accent5>
      <a:accent6>
        <a:srgbClr val="E45E06"/>
      </a:accent6>
      <a:hlink>
        <a:srgbClr val="0B426E"/>
      </a:hlink>
      <a:folHlink>
        <a:srgbClr val="07355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solidFill>
            <a:srgbClr val="000000"/>
          </a:solidFill>
          <a:prstDash val="solid"/>
          <a:miter lim="400000"/>
          <a:headEnd type="none" w="med" len="med"/>
          <a:tailEnd type="none" w="med" len="med"/>
        </a:ln>
        <a:effectLst>
          <a:outerShdw blurRad="25400" algn="ctr" rotWithShape="0">
            <a:srgbClr val="000000">
              <a:alpha val="50000"/>
            </a:srgbClr>
          </a:outerShdw>
        </a:effectLst>
      </a:spPr>
      <a:bodyPr vert="horz" wrap="square" lIns="38100" tIns="38100" rIns="38100" bIns="38100" numCol="1" anchor="ctr" anchorCtr="0" compatLnSpc="1">
        <a:prstTxWarp prst="textNoShape">
          <a:avLst/>
        </a:prstTxWarp>
        <a:spAutoFit/>
      </a:bodyPr>
      <a:lstStyle>
        <a:defPPr marL="0" marR="0" indent="0" algn="l" defTabSz="8255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x-none" altLang="x-none" sz="2000" b="0" i="0" u="none" strike="noStrike" cap="none" normalizeH="0" baseline="0">
            <a:ln>
              <a:noFill/>
            </a:ln>
            <a:solidFill>
              <a:srgbClr val="74808C"/>
            </a:solidFill>
            <a:effectLst/>
            <a:latin typeface="Poppins" charset="0"/>
            <a:ea typeface="Poppins" charset="0"/>
            <a:cs typeface="Poppins" charset="0"/>
            <a:sym typeface="Poppi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solidFill>
            <a:srgbClr val="000000"/>
          </a:solidFill>
          <a:prstDash val="solid"/>
          <a:miter lim="400000"/>
          <a:headEnd type="none" w="med" len="med"/>
          <a:tailEnd type="none" w="med" len="med"/>
        </a:ln>
        <a:effectLst>
          <a:outerShdw blurRad="25400" algn="ctr" rotWithShape="0">
            <a:srgbClr val="000000">
              <a:alpha val="50000"/>
            </a:srgbClr>
          </a:outerShdw>
        </a:effectLst>
      </a:spPr>
      <a:bodyPr vert="horz" wrap="square" lIns="38100" tIns="38100" rIns="38100" bIns="38100" numCol="1" anchor="ctr" anchorCtr="0" compatLnSpc="1">
        <a:prstTxWarp prst="textNoShape">
          <a:avLst/>
        </a:prstTxWarp>
        <a:spAutoFit/>
      </a:bodyPr>
      <a:lstStyle>
        <a:defPPr marL="0" marR="0" indent="0" algn="l" defTabSz="8255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x-none" altLang="x-none" sz="2000" b="0" i="0" u="none" strike="noStrike" cap="none" normalizeH="0" baseline="0">
            <a:ln>
              <a:noFill/>
            </a:ln>
            <a:solidFill>
              <a:srgbClr val="74808C"/>
            </a:solidFill>
            <a:effectLst/>
            <a:latin typeface="Poppins" charset="0"/>
            <a:ea typeface="Poppins" charset="0"/>
            <a:cs typeface="Poppins" charset="0"/>
            <a:sym typeface="Poppins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678</TotalTime>
  <Words>1927</Words>
  <Application>Microsoft Office PowerPoint</Application>
  <PresentationFormat>사용자 지정</PresentationFormat>
  <Paragraphs>740</Paragraphs>
  <Slides>34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17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34</vt:i4>
      </vt:variant>
    </vt:vector>
  </HeadingPairs>
  <TitlesOfParts>
    <vt:vector size="54" baseType="lpstr">
      <vt:lpstr>Calibri</vt:lpstr>
      <vt:lpstr>Helvetica Neue</vt:lpstr>
      <vt:lpstr>Poppins Medium</vt:lpstr>
      <vt:lpstr>Montserrat Semi</vt:lpstr>
      <vt:lpstr>맑은 고딕</vt:lpstr>
      <vt:lpstr>바탕체</vt:lpstr>
      <vt:lpstr>Poppins</vt:lpstr>
      <vt:lpstr>Roboto Medium</vt:lpstr>
      <vt:lpstr>Arial</vt:lpstr>
      <vt:lpstr>Wingdings</vt:lpstr>
      <vt:lpstr>Noto Sans Symbols</vt:lpstr>
      <vt:lpstr>Montserrat</vt:lpstr>
      <vt:lpstr>Helvetica Light</vt:lpstr>
      <vt:lpstr>Helvetica Neue Light</vt:lpstr>
      <vt:lpstr>맑은 고딕</vt:lpstr>
      <vt:lpstr>Roboto</vt:lpstr>
      <vt:lpstr>Open Sans</vt:lpstr>
      <vt:lpstr>White</vt:lpstr>
      <vt:lpstr>Office 테마</vt:lpstr>
      <vt:lpstr>1_White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지역별 비정규직 근로자 비율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창업 /경영 관련 교육 경험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출처 &amp;참고 문헌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ICT01_01</dc:creator>
  <cp:lastModifiedBy>ICT01_02</cp:lastModifiedBy>
  <cp:revision>80</cp:revision>
  <dcterms:modified xsi:type="dcterms:W3CDTF">2019-12-23T01:47:44Z</dcterms:modified>
</cp:coreProperties>
</file>