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B14C-D281-4CCE-88DB-3079672C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27D5-C6C0-4D14-9BB1-BB058CD9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DBEED-2086-4B18-BEBD-EA0197AE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CB429-6F80-4754-9106-573479B2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C0D1D-4973-4750-AEB3-6AC037D6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DAFD-8B76-46A7-85D3-3057B54B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C8E0F-BE84-4004-ACFC-5345AA3E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19A6B-E8AC-4EA6-8AF5-2996DD2E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84D8B-4A55-44C6-817B-A3DCA466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9D1EB-99D7-43D5-9772-CECE6CA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B0A14-C199-4C28-B11B-3616C624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9255B-D0BB-41E4-B030-0BD7ACA6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5BFA3-CA74-4781-9791-F80644D1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EE246-57E5-48F9-BB00-6B3F7D6D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604D7-6DB0-4626-B7D7-46DDEADD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7C9D-34EA-483A-BF63-F4D2670B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88C3-F8C2-4AFF-A5EC-B44C7E63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4BDCD-4F94-4F8F-8DD1-6BD66B0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48F1D-26CB-4130-9EBA-D6D6453D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7F71F-53DB-4FB2-862E-ED6C31E3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FE55D-D7D1-45FD-85A5-C0D6879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8670C-003C-46A9-86A5-34512A62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69F6-704D-46C1-ABEA-70F37ABC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50AB6-F190-453B-9CFE-9732DAD3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5FD63-5B81-4225-9851-0D2A0536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93F09-8310-486B-ABC3-279F129C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10DA4-EA67-494F-BCCA-015BF9F5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F7F05-D2E7-4AC7-965D-460450D5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59F0C-F03F-452D-9FAE-C2F810D9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F15F-9107-4AC7-A1C2-6BC609E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D284C-ECFC-4FA7-9CED-27EDCE8B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B5EB-E4B8-43DC-9B71-193271DD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BE660-BBD8-4065-A5D4-791A6813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2B848-C81B-4CD3-B1CF-CAB0FF65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F98A5-CB78-4E11-BFFC-417EDB204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41DD3A-9D88-4E8A-BBB3-608E303E6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C7846-6331-48DE-BD0C-495B162A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62C5A-8D3F-4244-8137-C10AE9DF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5A6ED-8C3D-4A8E-A4AC-5ABDE8D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E7C2-7121-4975-88C3-C1A4E491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9769D-21D9-46BE-AC70-D72FCC0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DEB8CA-51D5-4E2F-90B8-A656219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628F67-C005-4D4A-BF81-01E02CA2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18CE97-6263-429C-BBB7-112243D5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677387-2F6E-4B9E-ABD5-C84117BF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FBBAA-C647-4EAB-8282-7E80FE9D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4ADB4-2189-4232-A803-6D3E216D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03536-67A9-42F1-8393-780F25C2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83DD87-2505-4A28-9F36-258EAA89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21DA5-6A18-484E-B72A-C9A98C9E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7A3EB-2B1A-4852-B68F-A84F2BC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10AD-4FFA-461C-A007-89E10E9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CEE7-161A-4BA4-AEAF-3E8A49BC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170D1D-20E0-4664-A38B-C0308752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DEB714-8B58-4FEB-881B-A5182231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DBD90-D741-421B-806E-F95A47ED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186D6-9E89-4DF8-801B-D71761AA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222A0-CC57-4BF8-9AE5-7B5D46F4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026AD7-D576-4CAA-AA48-572A5D3B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5394A-5CC4-4CDF-A62E-F5E5FDB2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1270C-D17A-42B7-8FE7-15A17983E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8A1-057A-40A0-8049-4AAEA7D37E7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26DBF-5D8E-4CB6-9F18-B96561BEE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7C4AE-CE9D-486E-B988-B80647840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1C63-6264-48B0-89C6-620D8C320A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36B03A8D-7B00-4B18-8571-97D6755D6E3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503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구성</a:t>
            </a:r>
            <a:endParaRPr lang="en-US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439EDC2-F822-4FA0-BE3E-A06CD2A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84" y="2464605"/>
            <a:ext cx="457857" cy="14193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295A5F8-F369-4632-A16F-2055B9C9BA33}"/>
              </a:ext>
            </a:extLst>
          </p:cNvPr>
          <p:cNvSpPr txBox="1"/>
          <p:nvPr/>
        </p:nvSpPr>
        <p:spPr>
          <a:xfrm>
            <a:off x="525771" y="1450929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6071D1-8CB8-4478-926F-AD7FC6ED6571}"/>
              </a:ext>
            </a:extLst>
          </p:cNvPr>
          <p:cNvSpPr txBox="1"/>
          <p:nvPr/>
        </p:nvSpPr>
        <p:spPr>
          <a:xfrm>
            <a:off x="525771" y="1780383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8938A4-7ECB-4D2D-9CDD-5905244B0E83}"/>
              </a:ext>
            </a:extLst>
          </p:cNvPr>
          <p:cNvSpPr txBox="1"/>
          <p:nvPr/>
        </p:nvSpPr>
        <p:spPr>
          <a:xfrm>
            <a:off x="525771" y="2109837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8F4949-CC60-44E7-9EA4-85ABE68368C3}"/>
              </a:ext>
            </a:extLst>
          </p:cNvPr>
          <p:cNvSpPr txBox="1"/>
          <p:nvPr/>
        </p:nvSpPr>
        <p:spPr>
          <a:xfrm>
            <a:off x="2436934" y="3046153"/>
            <a:ext cx="997200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L3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스위치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1382FC-EF49-48CC-9F2A-7A02A26C7AF7}"/>
              </a:ext>
            </a:extLst>
          </p:cNvPr>
          <p:cNvSpPr txBox="1"/>
          <p:nvPr/>
        </p:nvSpPr>
        <p:spPr>
          <a:xfrm>
            <a:off x="2436934" y="2475722"/>
            <a:ext cx="997200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로드밸런서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41D289A-F75A-46DD-B13C-D00C4895B4CA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1522113" y="1576929"/>
            <a:ext cx="914821" cy="159522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05D6F4-DEDE-4D39-9432-E93B05753080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1522113" y="1906383"/>
            <a:ext cx="914821" cy="126577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342E0A6-3177-4FBE-8330-92D8D6D38BDF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>
            <a:off x="1522113" y="2235837"/>
            <a:ext cx="914821" cy="93631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D394757-C815-4736-A99C-49C1E11FD283}"/>
              </a:ext>
            </a:extLst>
          </p:cNvPr>
          <p:cNvCxnSpPr>
            <a:cxnSpLocks/>
          </p:cNvCxnSpPr>
          <p:nvPr/>
        </p:nvCxnSpPr>
        <p:spPr>
          <a:xfrm flipV="1">
            <a:off x="2935534" y="2727722"/>
            <a:ext cx="0" cy="31843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AF109F4-1E5A-4D1D-A6EE-DFE1339C805E}"/>
              </a:ext>
            </a:extLst>
          </p:cNvPr>
          <p:cNvSpPr txBox="1"/>
          <p:nvPr/>
        </p:nvSpPr>
        <p:spPr>
          <a:xfrm>
            <a:off x="1668880" y="2448890"/>
            <a:ext cx="76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ea typeface="맑은 고딕"/>
              </a:rPr>
              <a:t>10GbE *1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5BED1C-320C-4A69-829F-951404C3C6C8}"/>
              </a:ext>
            </a:extLst>
          </p:cNvPr>
          <p:cNvSpPr txBox="1"/>
          <p:nvPr/>
        </p:nvSpPr>
        <p:spPr>
          <a:xfrm>
            <a:off x="3530284" y="3252696"/>
            <a:ext cx="9443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a typeface="맑은 고딕"/>
              </a:rPr>
              <a:t>10GbE * 4(LACP)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30E80B-BB5D-4EF6-8AD4-2F68217DE61D}"/>
              </a:ext>
            </a:extLst>
          </p:cNvPr>
          <p:cNvSpPr txBox="1"/>
          <p:nvPr/>
        </p:nvSpPr>
        <p:spPr>
          <a:xfrm>
            <a:off x="2472149" y="2770575"/>
            <a:ext cx="1183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a typeface="맑은 고딕"/>
              </a:rPr>
              <a:t>10GbE * 4(LACP)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97B0B9-7AD5-4704-8945-D0C3B6DBBB63}"/>
              </a:ext>
            </a:extLst>
          </p:cNvPr>
          <p:cNvSpPr txBox="1"/>
          <p:nvPr/>
        </p:nvSpPr>
        <p:spPr>
          <a:xfrm>
            <a:off x="525771" y="2439291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#4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0B4B8B8-4580-4908-B83E-66DE2CB2C600}"/>
              </a:ext>
            </a:extLst>
          </p:cNvPr>
          <p:cNvCxnSpPr>
            <a:cxnSpLocks/>
            <a:stCxn id="113" idx="3"/>
            <a:endCxn id="99" idx="1"/>
          </p:cNvCxnSpPr>
          <p:nvPr/>
        </p:nvCxnSpPr>
        <p:spPr>
          <a:xfrm>
            <a:off x="1522113" y="2565291"/>
            <a:ext cx="914821" cy="60686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8587056-8B58-43D4-B4AB-FAA523F40177}"/>
              </a:ext>
            </a:extLst>
          </p:cNvPr>
          <p:cNvCxnSpPr>
            <a:cxnSpLocks/>
            <a:stCxn id="99" idx="3"/>
            <a:endCxn id="94" idx="1"/>
          </p:cNvCxnSpPr>
          <p:nvPr/>
        </p:nvCxnSpPr>
        <p:spPr>
          <a:xfrm>
            <a:off x="3434134" y="3172153"/>
            <a:ext cx="1093350" cy="213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52807DE-D51F-498F-97B2-EC769EB8C338}"/>
              </a:ext>
            </a:extLst>
          </p:cNvPr>
          <p:cNvSpPr txBox="1"/>
          <p:nvPr/>
        </p:nvSpPr>
        <p:spPr>
          <a:xfrm>
            <a:off x="5341347" y="1211629"/>
            <a:ext cx="6494563" cy="4591293"/>
          </a:xfrm>
          <a:prstGeom prst="rect">
            <a:avLst/>
          </a:prstGeom>
          <a:noFill/>
          <a:ln w="12700">
            <a:solidFill>
              <a:srgbClr val="444444">
                <a:lumMod val="60000"/>
                <a:lumOff val="40000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[CosBench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서버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맑은 고딕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사양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]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맑은 고딕"/>
            </a:endParaRPr>
          </a:p>
          <a:p>
            <a:pPr marL="6286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Ubuntu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 CentOS</a:t>
            </a:r>
          </a:p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anose="05000000000000000000" pitchFamily="2" charset="2"/>
              </a:rPr>
              <a:t> VM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anose="05000000000000000000" pitchFamily="2" charset="2"/>
              </a:rPr>
              <a:t>도 문제 없으나 가급적 물리 서버 사용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anose="05000000000000000000" pitchFamily="2" charset="2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anose="05000000000000000000" pitchFamily="2" charset="2"/>
              </a:rPr>
              <a:t>네트워크 대역폭 확보</a:t>
            </a:r>
            <a:r>
              <a:rPr lang="en-US" altLang="ko-KR" sz="1200" kern="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kern="0" dirty="0">
                <a:solidFill>
                  <a:srgbClr val="FF0000"/>
                </a:solidFill>
                <a:sym typeface="Wingdings" panose="05000000000000000000" pitchFamily="2" charset="2"/>
              </a:rPr>
              <a:t>같은 호스트에 </a:t>
            </a:r>
            <a:r>
              <a:rPr lang="en-US" altLang="ko-KR" sz="1200" kern="0" dirty="0">
                <a:solidFill>
                  <a:srgbClr val="FF0000"/>
                </a:solidFill>
                <a:sym typeface="Wingdings" panose="05000000000000000000" pitchFamily="2" charset="2"/>
              </a:rPr>
              <a:t>VM</a:t>
            </a:r>
            <a:r>
              <a:rPr lang="ko-KR" altLang="en-US" sz="1200" kern="0" dirty="0">
                <a:solidFill>
                  <a:srgbClr val="FF0000"/>
                </a:solidFill>
                <a:sym typeface="Wingdings" panose="05000000000000000000" pitchFamily="2" charset="2"/>
              </a:rPr>
              <a:t>을 여러 개 띄울 경우 네트워크 병목 발생</a:t>
            </a:r>
            <a:r>
              <a:rPr lang="en-US" altLang="ko-KR" sz="1200" kern="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맑은 고딕"/>
            </a:endParaRPr>
          </a:p>
          <a:p>
            <a:pPr marL="6286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4core/64GB</a:t>
            </a:r>
          </a:p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 4core/16GB </a:t>
            </a:r>
            <a:r>
              <a:rPr lang="ko-KR" altLang="en-US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정도에서도 문제 없으나</a:t>
            </a:r>
            <a:r>
              <a:rPr lang="en-US" altLang="ko-KR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파일 크기가 클 </a:t>
            </a:r>
            <a:r>
              <a:rPr lang="en-US" altLang="ko-KR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(5GB ~) </a:t>
            </a:r>
            <a:r>
              <a:rPr lang="ko-KR" altLang="en-US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경우 </a:t>
            </a:r>
            <a:r>
              <a:rPr lang="en-US" altLang="ko-KR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out of memory java exception error </a:t>
            </a:r>
            <a:r>
              <a:rPr lang="ko-KR" altLang="en-US" sz="1200" kern="0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발생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맑은 고딕"/>
            </a:endParaRPr>
          </a:p>
          <a:p>
            <a:pPr marL="6286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10GbE NIC *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[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로드밸런서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]</a:t>
            </a:r>
          </a:p>
          <a:p>
            <a:pPr marL="6286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ECS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노드 수에 따른 최대 성능을 고려 하여 로드밸런서 필요 스펙 예측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  <a:p>
            <a:pPr marL="6286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S3 API 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성능 테스트 시에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로드밸런서 없이 테스트하는 방법은 있으나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가급적 있는게 좋음</a:t>
            </a:r>
            <a:endParaRPr lang="en-US" altLang="ko-KR" sz="1200" kern="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리눅스 서버는 몇 대 </a:t>
            </a: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? 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일반적으로 </a:t>
            </a: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ECS 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노드 수만큼 </a:t>
            </a: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리눅스 서버의 네트워크 성능 합 </a:t>
            </a: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= ECS 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예상 최대 성능</a:t>
            </a: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)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2620E1-E908-4167-B8BF-34EA425B0668}"/>
              </a:ext>
            </a:extLst>
          </p:cNvPr>
          <p:cNvSpPr txBox="1"/>
          <p:nvPr/>
        </p:nvSpPr>
        <p:spPr>
          <a:xfrm>
            <a:off x="4351480" y="3857336"/>
            <a:ext cx="824132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0070C0"/>
                </a:solidFill>
                <a:ea typeface="맑은 고딕"/>
              </a:rPr>
              <a:t>ECS</a:t>
            </a:r>
          </a:p>
          <a:p>
            <a:pPr algn="ctr">
              <a:defRPr/>
            </a:pPr>
            <a:r>
              <a:rPr lang="en-US" sz="1000" kern="0" dirty="0">
                <a:solidFill>
                  <a:srgbClr val="0070C0"/>
                </a:solidFill>
                <a:ea typeface="맑은 고딕"/>
              </a:rPr>
              <a:t>Gen3 EX300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345253-070D-44AE-98DA-1851FF87EE9E}"/>
              </a:ext>
            </a:extLst>
          </p:cNvPr>
          <p:cNvSpPr/>
          <p:nvPr/>
        </p:nvSpPr>
        <p:spPr>
          <a:xfrm>
            <a:off x="356089" y="1211629"/>
            <a:ext cx="4784308" cy="4591293"/>
          </a:xfrm>
          <a:prstGeom prst="rect">
            <a:avLst/>
          </a:prstGeom>
          <a:noFill/>
          <a:ln w="12700" cap="flat" cmpd="sng" algn="ctr">
            <a:solidFill>
              <a:srgbClr val="44444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C86B905-6179-48BA-9BA6-DE323B31B6A3}"/>
              </a:ext>
            </a:extLst>
          </p:cNvPr>
          <p:cNvSpPr txBox="1"/>
          <p:nvPr/>
        </p:nvSpPr>
        <p:spPr>
          <a:xfrm>
            <a:off x="525771" y="2768745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5F0DDA-145A-4582-BC83-3A2A3425D378}"/>
              </a:ext>
            </a:extLst>
          </p:cNvPr>
          <p:cNvSpPr txBox="1"/>
          <p:nvPr/>
        </p:nvSpPr>
        <p:spPr>
          <a:xfrm>
            <a:off x="525771" y="3098199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DBE7B0-289D-4467-9266-BA0F195D8FC9}"/>
              </a:ext>
            </a:extLst>
          </p:cNvPr>
          <p:cNvSpPr txBox="1"/>
          <p:nvPr/>
        </p:nvSpPr>
        <p:spPr>
          <a:xfrm>
            <a:off x="525771" y="3427653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BE7618-2224-4C0B-BD0A-745BE7404D4D}"/>
              </a:ext>
            </a:extLst>
          </p:cNvPr>
          <p:cNvSpPr txBox="1"/>
          <p:nvPr/>
        </p:nvSpPr>
        <p:spPr>
          <a:xfrm>
            <a:off x="525771" y="3757107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31AC75-F645-47C0-AB4F-320E61BA59F3}"/>
              </a:ext>
            </a:extLst>
          </p:cNvPr>
          <p:cNvSpPr txBox="1"/>
          <p:nvPr/>
        </p:nvSpPr>
        <p:spPr>
          <a:xfrm>
            <a:off x="525771" y="4086561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2AC542-3F92-450D-9C9B-F674A22692A7}"/>
              </a:ext>
            </a:extLst>
          </p:cNvPr>
          <p:cNvSpPr txBox="1"/>
          <p:nvPr/>
        </p:nvSpPr>
        <p:spPr>
          <a:xfrm>
            <a:off x="525771" y="4416015"/>
            <a:ext cx="996342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#10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A1A368C-EB60-4311-9E14-5EB57FC22B92}"/>
              </a:ext>
            </a:extLst>
          </p:cNvPr>
          <p:cNvCxnSpPr>
            <a:cxnSpLocks/>
            <a:stCxn id="123" idx="3"/>
            <a:endCxn id="99" idx="1"/>
          </p:cNvCxnSpPr>
          <p:nvPr/>
        </p:nvCxnSpPr>
        <p:spPr>
          <a:xfrm>
            <a:off x="1522113" y="2894745"/>
            <a:ext cx="914821" cy="27740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0CE7AAF-2F3B-43F6-96A4-173CF832C49F}"/>
              </a:ext>
            </a:extLst>
          </p:cNvPr>
          <p:cNvCxnSpPr>
            <a:cxnSpLocks/>
            <a:stCxn id="124" idx="3"/>
            <a:endCxn id="99" idx="1"/>
          </p:cNvCxnSpPr>
          <p:nvPr/>
        </p:nvCxnSpPr>
        <p:spPr>
          <a:xfrm flipV="1">
            <a:off x="1522113" y="3172153"/>
            <a:ext cx="914821" cy="5204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B64E88-110E-433F-B232-6EACB1C3FE8A}"/>
              </a:ext>
            </a:extLst>
          </p:cNvPr>
          <p:cNvCxnSpPr>
            <a:cxnSpLocks/>
            <a:stCxn id="125" idx="3"/>
            <a:endCxn id="99" idx="1"/>
          </p:cNvCxnSpPr>
          <p:nvPr/>
        </p:nvCxnSpPr>
        <p:spPr>
          <a:xfrm flipV="1">
            <a:off x="1522113" y="3172153"/>
            <a:ext cx="914821" cy="38150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D26D650-D806-4B97-9F89-EDC292703821}"/>
              </a:ext>
            </a:extLst>
          </p:cNvPr>
          <p:cNvCxnSpPr>
            <a:cxnSpLocks/>
            <a:stCxn id="126" idx="3"/>
            <a:endCxn id="99" idx="1"/>
          </p:cNvCxnSpPr>
          <p:nvPr/>
        </p:nvCxnSpPr>
        <p:spPr>
          <a:xfrm flipV="1">
            <a:off x="1522113" y="3172153"/>
            <a:ext cx="914821" cy="71095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AEC6949-A51D-47DF-960E-0B7A688797B1}"/>
              </a:ext>
            </a:extLst>
          </p:cNvPr>
          <p:cNvCxnSpPr>
            <a:cxnSpLocks/>
            <a:stCxn id="127" idx="3"/>
            <a:endCxn id="99" idx="1"/>
          </p:cNvCxnSpPr>
          <p:nvPr/>
        </p:nvCxnSpPr>
        <p:spPr>
          <a:xfrm flipV="1">
            <a:off x="1522113" y="3172153"/>
            <a:ext cx="914821" cy="104040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80E4C3C-55D7-4CD2-B6A6-B81FC8B07B96}"/>
              </a:ext>
            </a:extLst>
          </p:cNvPr>
          <p:cNvCxnSpPr>
            <a:cxnSpLocks/>
            <a:stCxn id="128" idx="3"/>
            <a:endCxn id="99" idx="1"/>
          </p:cNvCxnSpPr>
          <p:nvPr/>
        </p:nvCxnSpPr>
        <p:spPr>
          <a:xfrm flipV="1">
            <a:off x="1522113" y="3172153"/>
            <a:ext cx="914821" cy="136986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8586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워크로드 패턴 </a:t>
            </a:r>
            <a:r>
              <a:rPr lang="en-US" altLang="ko-KR" dirty="0"/>
              <a:t>– write 100%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1B908-3628-46F2-82F7-F9F1738B5C9D}"/>
              </a:ext>
            </a:extLst>
          </p:cNvPr>
          <p:cNvSpPr txBox="1"/>
          <p:nvPr/>
        </p:nvSpPr>
        <p:spPr>
          <a:xfrm>
            <a:off x="406400" y="1301262"/>
            <a:ext cx="11277600" cy="5256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&lt;?xml version="1.0" encoding="UTF-8" ?&gt;</a:t>
            </a:r>
          </a:p>
          <a:p>
            <a:r>
              <a:rPr lang="en-US" sz="1000" dirty="0"/>
              <a:t>&lt;workload name="s3-write-30KB-w3000" description="s3-write-30KB-w3000"&gt;</a:t>
            </a:r>
          </a:p>
          <a:p>
            <a:r>
              <a:rPr lang="en-US" sz="1000" dirty="0"/>
              <a:t>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</a:t>
            </a:r>
            <a:r>
              <a:rPr lang="en-US" sz="1000" dirty="0" err="1"/>
              <a:t>cosbench;secretkey</a:t>
            </a:r>
            <a:r>
              <a:rPr lang="en-US" sz="1000" dirty="0"/>
              <a:t>=vtY7beAEs2trr8hfBF7pmjKVoLYoIKotnzAzUIZ2;endpoint=http://10.80.11.18" /&gt;</a:t>
            </a:r>
          </a:p>
          <a:p>
            <a:r>
              <a:rPr lang="en-US" sz="1000" dirty="0"/>
              <a:t>  &lt;workflow&gt;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</a:t>
            </a:r>
            <a:r>
              <a:rPr lang="en-US" sz="1000" dirty="0" err="1"/>
              <a:t>init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 &lt;work type="</a:t>
            </a:r>
            <a:r>
              <a:rPr lang="en-US" sz="1000" dirty="0" err="1"/>
              <a:t>init</a:t>
            </a:r>
            <a:r>
              <a:rPr lang="en-US" sz="1000" dirty="0"/>
              <a:t>" workers="1"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&lt;!– </a:t>
            </a:r>
          </a:p>
          <a:p>
            <a:r>
              <a:rPr lang="en-US" sz="1000" dirty="0"/>
              <a:t>   &lt;</a:t>
            </a:r>
            <a:r>
              <a:rPr lang="en-US" sz="1000" dirty="0" err="1"/>
              <a:t>workstage</a:t>
            </a:r>
            <a:r>
              <a:rPr lang="en-US" sz="1000" dirty="0"/>
              <a:t> name="prepare"&gt;</a:t>
            </a:r>
          </a:p>
          <a:p>
            <a:r>
              <a:rPr lang="en-US" sz="1000" dirty="0"/>
              <a:t>      &lt;work type="prepare" workers="100"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=s3test;containers=r(1,1);objects=r(1,100000);sizes=c(30)KB"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--&gt;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name="main"&gt;</a:t>
            </a:r>
          </a:p>
          <a:p>
            <a:r>
              <a:rPr lang="en-US" sz="1000" dirty="0"/>
              <a:t>      &lt;work name="main" workers="3000" runtime="300"&gt;</a:t>
            </a:r>
          </a:p>
          <a:p>
            <a:r>
              <a:rPr lang="en-US" sz="1000" dirty="0"/>
              <a:t>        &lt;operation </a:t>
            </a:r>
            <a:r>
              <a:rPr lang="en-US" sz="1000" dirty="0">
                <a:solidFill>
                  <a:srgbClr val="FF0000"/>
                </a:solidFill>
              </a:rPr>
              <a:t>type="write" ratio="100" </a:t>
            </a:r>
            <a:r>
              <a:rPr lang="en-US" sz="1000" dirty="0"/>
              <a:t>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=s3test;containers=r(1,1);objects=r(1,100000);sizes=c(30)KB" /&gt;</a:t>
            </a:r>
          </a:p>
          <a:p>
            <a:r>
              <a:rPr lang="en-US" sz="1000" dirty="0"/>
              <a:t>      &lt;/work&gt;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&lt;!– 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name="cleanup"&gt;</a:t>
            </a:r>
          </a:p>
          <a:p>
            <a:r>
              <a:rPr lang="en-US" sz="1000" dirty="0"/>
              <a:t>      &lt;work type="cleanup" workers="100"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=s3test;containers=r(1,1);objects=r(1,100000)"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--&gt;</a:t>
            </a:r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name="dispose"&gt;</a:t>
            </a:r>
          </a:p>
          <a:p>
            <a:r>
              <a:rPr lang="en-US" sz="1000" dirty="0"/>
              <a:t>      &lt;work type="dispose" workers="1"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&lt;/workflow&gt;</a:t>
            </a:r>
          </a:p>
          <a:p>
            <a:r>
              <a:rPr lang="en-US" sz="1000" dirty="0"/>
              <a:t>&lt;/workload&gt;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48258-6F50-41CF-8CE3-8F43CF8926E9}"/>
              </a:ext>
            </a:extLst>
          </p:cNvPr>
          <p:cNvSpPr txBox="1"/>
          <p:nvPr/>
        </p:nvSpPr>
        <p:spPr>
          <a:xfrm>
            <a:off x="7095836" y="2775378"/>
            <a:ext cx="4782128" cy="28623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쓰기 테스트를 여러 번 할 때에는 오브젝트 이름이 겹치지 않도록 </a:t>
            </a:r>
            <a:r>
              <a:rPr lang="en-US" altLang="ko-KR" dirty="0"/>
              <a:t>main </a:t>
            </a:r>
            <a:r>
              <a:rPr lang="ko-KR" altLang="en-US" dirty="0"/>
              <a:t>단계에서 </a:t>
            </a:r>
            <a:r>
              <a:rPr lang="en-US" altLang="ko-KR" dirty="0"/>
              <a:t>objects=r(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의 오브젝트 </a:t>
            </a:r>
            <a:r>
              <a:rPr lang="en-US" altLang="ko-KR" dirty="0"/>
              <a:t>range</a:t>
            </a:r>
            <a:r>
              <a:rPr lang="ko-KR" altLang="en-US" dirty="0"/>
              <a:t>를 계속 변경하여야 성능이 잘 나옴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objects=r(1,100)</a:t>
            </a:r>
          </a:p>
          <a:p>
            <a:r>
              <a:rPr lang="en-US" dirty="0"/>
              <a:t>objects=r(101,200)</a:t>
            </a:r>
          </a:p>
          <a:p>
            <a:r>
              <a:rPr lang="en-US" dirty="0"/>
              <a:t>2) Cleanup </a:t>
            </a:r>
            <a:r>
              <a:rPr lang="ko-KR" altLang="en-US" dirty="0"/>
              <a:t>도 실행되지 않도록 </a:t>
            </a:r>
            <a:r>
              <a:rPr lang="ko-KR" altLang="en-US" dirty="0" err="1"/>
              <a:t>막아버림</a:t>
            </a:r>
            <a:endParaRPr lang="en-US" altLang="ko-KR" dirty="0"/>
          </a:p>
          <a:p>
            <a:r>
              <a:rPr lang="en-US" dirty="0"/>
              <a:t>GC </a:t>
            </a:r>
            <a:r>
              <a:rPr lang="ko-KR" altLang="en-US" dirty="0"/>
              <a:t>오버헤드 최소화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1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워크로드 패턴 </a:t>
            </a:r>
            <a:r>
              <a:rPr lang="en-US" altLang="ko-KR" dirty="0"/>
              <a:t>– read 70</a:t>
            </a:r>
            <a:r>
              <a:rPr lang="ko-KR" altLang="en-US" dirty="0"/>
              <a:t> </a:t>
            </a:r>
            <a:r>
              <a:rPr lang="en-US" altLang="ko-KR" dirty="0"/>
              <a:t>write 30 mix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63E88-83BE-4953-9A46-D4F6D10F7BDB}"/>
              </a:ext>
            </a:extLst>
          </p:cNvPr>
          <p:cNvSpPr txBox="1"/>
          <p:nvPr/>
        </p:nvSpPr>
        <p:spPr>
          <a:xfrm>
            <a:off x="406400" y="1301262"/>
            <a:ext cx="11277600" cy="5256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&lt;?xml version="1.0" encoding="UTF-8" ?&gt;</a:t>
            </a:r>
          </a:p>
          <a:p>
            <a:r>
              <a:rPr lang="en-US" sz="1000" dirty="0"/>
              <a:t>&lt;workload name="S3-w50r50-1MB-w100" description="S3-w50r50-1MB-w100"&gt;</a:t>
            </a:r>
          </a:p>
          <a:p>
            <a:r>
              <a:rPr lang="en-US" sz="1000" dirty="0"/>
              <a:t>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=user1;secretkey=E5JY9F2hijtAOIi15iUbn1O8xv7Dl6t+t+0Hy5vO;endpoint=http://172.2.0.46" /&gt;</a:t>
            </a:r>
          </a:p>
          <a:p>
            <a:r>
              <a:rPr lang="en-US" sz="1000" dirty="0"/>
              <a:t>  &lt;workflow&gt;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</a:t>
            </a:r>
            <a:r>
              <a:rPr lang="en-US" sz="1000" dirty="0" err="1"/>
              <a:t>init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 &lt;work type="</a:t>
            </a:r>
            <a:r>
              <a:rPr lang="en-US" sz="1000" dirty="0" err="1"/>
              <a:t>init</a:t>
            </a:r>
            <a:r>
              <a:rPr lang="en-US" sz="1000" dirty="0"/>
              <a:t>" workers="1"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name="prepare"&gt;</a:t>
            </a:r>
          </a:p>
          <a:p>
            <a:r>
              <a:rPr lang="en-US" sz="1000" dirty="0"/>
              <a:t>      &lt;work type="prepare" workers="1000"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</a:t>
            </a:r>
            <a:r>
              <a:rPr lang="en-US" sz="1000" dirty="0">
                <a:solidFill>
                  <a:srgbClr val="FF0000"/>
                </a:solidFill>
              </a:rPr>
              <a:t>r(1,2000)</a:t>
            </a:r>
            <a:r>
              <a:rPr lang="en-US" sz="1000" dirty="0"/>
              <a:t>;sizes=c(1)MB"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name="main"&gt;</a:t>
            </a:r>
          </a:p>
          <a:p>
            <a:r>
              <a:rPr lang="en-US" sz="1000" dirty="0"/>
              <a:t>      &lt;work name="main" workers="100" runtime="300"&gt;</a:t>
            </a:r>
          </a:p>
          <a:p>
            <a:r>
              <a:rPr lang="en-US" sz="1000" dirty="0"/>
              <a:t>        &lt;operation type=</a:t>
            </a:r>
            <a:r>
              <a:rPr lang="en-US" sz="1000" dirty="0">
                <a:solidFill>
                  <a:srgbClr val="FF0000"/>
                </a:solidFill>
              </a:rPr>
              <a:t>"read" ratio="50"</a:t>
            </a:r>
            <a:r>
              <a:rPr lang="en-US" sz="1000" dirty="0"/>
              <a:t>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</a:t>
            </a:r>
            <a:r>
              <a:rPr lang="en-US" sz="1000" dirty="0">
                <a:solidFill>
                  <a:srgbClr val="FF0000"/>
                </a:solidFill>
              </a:rPr>
              <a:t>r(1,2000)</a:t>
            </a:r>
            <a:r>
              <a:rPr lang="en-US" sz="1000" dirty="0"/>
              <a:t>;sizes=c(1)MB" /&gt;</a:t>
            </a:r>
          </a:p>
          <a:p>
            <a:r>
              <a:rPr lang="en-US" sz="1000" dirty="0"/>
              <a:t>        &lt;operation type=</a:t>
            </a:r>
            <a:r>
              <a:rPr lang="en-US" sz="1000" dirty="0">
                <a:solidFill>
                  <a:srgbClr val="FF0000"/>
                </a:solidFill>
              </a:rPr>
              <a:t>"write" ratio="50" </a:t>
            </a:r>
            <a:r>
              <a:rPr lang="en-US" sz="1000" dirty="0"/>
              <a:t>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</a:t>
            </a:r>
            <a:r>
              <a:rPr lang="en-US" sz="1000" dirty="0">
                <a:solidFill>
                  <a:srgbClr val="FF0000"/>
                </a:solidFill>
              </a:rPr>
              <a:t>r(2001,4000)</a:t>
            </a:r>
            <a:r>
              <a:rPr lang="en-US" sz="1000" dirty="0"/>
              <a:t>;sizes=c(1)MB" /&gt;</a:t>
            </a:r>
          </a:p>
          <a:p>
            <a:r>
              <a:rPr lang="en-US" sz="1000" dirty="0"/>
              <a:t>      &lt;/work&gt;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name="cleanup"&gt;</a:t>
            </a:r>
          </a:p>
          <a:p>
            <a:r>
              <a:rPr lang="en-US" sz="1000" dirty="0"/>
              <a:t>      &lt;work type="cleanup" workers="2000"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=s3test;containers=r(1,1);objects=r(1,4000)"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name="dispose"&gt;</a:t>
            </a:r>
          </a:p>
          <a:p>
            <a:r>
              <a:rPr lang="en-US" sz="1000" dirty="0"/>
              <a:t>      &lt;work type="dispose" workers="1"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&lt;/workflow&gt;</a:t>
            </a:r>
          </a:p>
          <a:p>
            <a:r>
              <a:rPr lang="en-US" sz="1000" dirty="0"/>
              <a:t>&lt;/workload&gt;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ADF5-370E-4500-94DB-CA090CC7990D}"/>
              </a:ext>
            </a:extLst>
          </p:cNvPr>
          <p:cNvSpPr txBox="1"/>
          <p:nvPr/>
        </p:nvSpPr>
        <p:spPr>
          <a:xfrm>
            <a:off x="7095836" y="2775378"/>
            <a:ext cx="4800600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Prepare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회만 수행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의 오브젝트 이름을 다르게 줘야 성능이 잘 나옴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write </a:t>
            </a:r>
            <a:r>
              <a:rPr lang="ko-KR" altLang="en-US" dirty="0"/>
              <a:t>테스트를 여러 번 할 때에는 오브젝트 이름이 겹치지 않도록 </a:t>
            </a:r>
            <a:r>
              <a:rPr lang="en-US" altLang="ko-KR" dirty="0"/>
              <a:t>objects=r(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의 오브젝트 </a:t>
            </a:r>
            <a:r>
              <a:rPr lang="en-US" altLang="ko-KR" dirty="0"/>
              <a:t>range</a:t>
            </a:r>
            <a:r>
              <a:rPr lang="ko-KR" altLang="en-US" dirty="0"/>
              <a:t>를 계속 변경하여야 성능이 잘 나옴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dirty="0"/>
              <a:t>Cleanup </a:t>
            </a:r>
            <a:r>
              <a:rPr lang="ko-KR" altLang="en-US" dirty="0"/>
              <a:t>도 실행되지 않도록 </a:t>
            </a:r>
            <a:r>
              <a:rPr lang="ko-KR" altLang="en-US" dirty="0" err="1"/>
              <a:t>막아버림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dirty="0"/>
              <a:t>GC </a:t>
            </a:r>
            <a:r>
              <a:rPr lang="ko-KR" altLang="en-US" dirty="0"/>
              <a:t>오버헤드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22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워크로드 패턴 </a:t>
            </a:r>
            <a:r>
              <a:rPr lang="en-US" altLang="ko-KR" dirty="0"/>
              <a:t>– </a:t>
            </a:r>
            <a:r>
              <a:rPr lang="ko-KR" altLang="en-US" dirty="0"/>
              <a:t>로드밸런서 없이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cosbench driver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ECS </a:t>
            </a:r>
            <a:r>
              <a:rPr lang="ko-KR" altLang="en-US" dirty="0">
                <a:sym typeface="Wingdings" panose="05000000000000000000" pitchFamily="2" charset="2"/>
              </a:rPr>
              <a:t>노드를 </a:t>
            </a:r>
            <a:r>
              <a:rPr lang="en-US" altLang="ko-KR" dirty="0">
                <a:sym typeface="Wingdings" panose="05000000000000000000" pitchFamily="2" charset="2"/>
              </a:rPr>
              <a:t>1:1 </a:t>
            </a:r>
            <a:r>
              <a:rPr lang="ko-KR" altLang="en-US" dirty="0">
                <a:sym typeface="Wingdings" panose="05000000000000000000" pitchFamily="2" charset="2"/>
              </a:rPr>
              <a:t>맵핑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0D0E1-562F-4BD5-B5F8-172D6F031B1A}"/>
              </a:ext>
            </a:extLst>
          </p:cNvPr>
          <p:cNvSpPr txBox="1"/>
          <p:nvPr/>
        </p:nvSpPr>
        <p:spPr>
          <a:xfrm>
            <a:off x="406400" y="1301262"/>
            <a:ext cx="11277600" cy="5256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workstage</a:t>
            </a:r>
            <a:r>
              <a:rPr lang="en-US" sz="1000" dirty="0"/>
              <a:t> name="READ100" </a:t>
            </a:r>
            <a:r>
              <a:rPr lang="en-US" sz="1000" dirty="0" err="1"/>
              <a:t>closuredelay</a:t>
            </a:r>
            <a:r>
              <a:rPr lang="en-US" sz="1000" dirty="0"/>
              <a:t>="0" config=""&gt;</a:t>
            </a:r>
          </a:p>
          <a:p>
            <a:r>
              <a:rPr lang="en-US" sz="1000" dirty="0"/>
              <a:t>            &lt;auth type="none" config=""/&gt;</a:t>
            </a:r>
          </a:p>
          <a:p>
            <a:r>
              <a:rPr lang="en-US" sz="1000" dirty="0"/>
              <a:t>          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=AKIA604C411F04E02A2F;secretkey=WuHya9phBg4D9UzpBWDYRFWijpu8dGeazhlFhfgZ"/&gt;</a:t>
            </a:r>
          </a:p>
          <a:p>
            <a:endParaRPr lang="en-US" sz="1000" dirty="0"/>
          </a:p>
          <a:p>
            <a:r>
              <a:rPr lang="en-US" sz="1000" dirty="0"/>
              <a:t>            &lt;work name="READ100" type="normal" workers="100" interval="5" division="none" runtime="300" </a:t>
            </a:r>
            <a:r>
              <a:rPr lang="en-US" sz="1000" dirty="0" err="1"/>
              <a:t>rampdown</a:t>
            </a:r>
            <a:r>
              <a:rPr lang="en-US" sz="1000" dirty="0"/>
              <a:t>="0" </a:t>
            </a:r>
            <a:r>
              <a:rPr lang="en-US" sz="1000" dirty="0" err="1"/>
              <a:t>afr</a:t>
            </a:r>
            <a:r>
              <a:rPr lang="en-US" sz="1000" dirty="0"/>
              <a:t>="200000" </a:t>
            </a:r>
            <a:r>
              <a:rPr lang="en-US" sz="1000" dirty="0" err="1"/>
              <a:t>totalOps</a:t>
            </a:r>
            <a:r>
              <a:rPr lang="en-US" sz="1000" dirty="0"/>
              <a:t>="0" </a:t>
            </a:r>
            <a:r>
              <a:rPr lang="en-US" sz="1000" dirty="0" err="1"/>
              <a:t>totalBytes</a:t>
            </a:r>
            <a:r>
              <a:rPr lang="en-US" sz="1000" dirty="0"/>
              <a:t>="0" config=""&gt;</a:t>
            </a:r>
          </a:p>
          <a:p>
            <a:r>
              <a:rPr lang="en-US" sz="1000" dirty="0"/>
              <a:t>                &lt;auth type="none" config=""/&gt;</a:t>
            </a:r>
          </a:p>
          <a:p>
            <a:r>
              <a:rPr lang="en-US" sz="1000" dirty="0"/>
              <a:t>             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=AKIA604C411F04E02A2F;secretkey=WuHya9phBg4D9UzpBWDYRFWijpu8dGeazhlFhfgZ"/&gt;</a:t>
            </a:r>
          </a:p>
          <a:p>
            <a:r>
              <a:rPr lang="en-US" sz="1000" dirty="0"/>
              <a:t>                &lt;operation type="read" ratio="100" division="none" config="</a:t>
            </a:r>
            <a:r>
              <a:rPr lang="en-US" sz="1000" dirty="0" err="1"/>
              <a:t>cprefix</a:t>
            </a:r>
            <a:r>
              <a:rPr lang="en-US" sz="1000" dirty="0"/>
              <a:t>=100mbtest;containers=u(1,8);objects=u(1,200);sizes=c(100)</a:t>
            </a:r>
            <a:r>
              <a:rPr lang="en-US" sz="1000" dirty="0" err="1"/>
              <a:t>MB;endpoint</a:t>
            </a:r>
            <a:r>
              <a:rPr lang="en-US" sz="1000" dirty="0"/>
              <a:t>=http://</a:t>
            </a:r>
            <a:r>
              <a:rPr lang="en-US" sz="1000" dirty="0">
                <a:solidFill>
                  <a:srgbClr val="FF0000"/>
                </a:solidFill>
              </a:rPr>
              <a:t>172.24.4.40:9020</a:t>
            </a:r>
            <a:r>
              <a:rPr lang="en-US" sz="1000" dirty="0"/>
              <a:t>"/&gt;</a:t>
            </a:r>
          </a:p>
          <a:p>
            <a:r>
              <a:rPr lang="en-US" sz="1000" dirty="0"/>
              <a:t>            &lt;/work&gt;</a:t>
            </a:r>
          </a:p>
          <a:p>
            <a:endParaRPr lang="en-US" sz="1000" dirty="0"/>
          </a:p>
          <a:p>
            <a:r>
              <a:rPr lang="en-US" sz="1000" dirty="0"/>
              <a:t>            &lt;work name="READ100" type="normal" workers="100" interval="5" division="none" runtime="300" </a:t>
            </a:r>
            <a:r>
              <a:rPr lang="en-US" sz="1000" dirty="0" err="1"/>
              <a:t>rampdown</a:t>
            </a:r>
            <a:r>
              <a:rPr lang="en-US" sz="1000" dirty="0"/>
              <a:t>="0" </a:t>
            </a:r>
            <a:r>
              <a:rPr lang="en-US" sz="1000" dirty="0" err="1"/>
              <a:t>afr</a:t>
            </a:r>
            <a:r>
              <a:rPr lang="en-US" sz="1000" dirty="0"/>
              <a:t>="200000" </a:t>
            </a:r>
            <a:r>
              <a:rPr lang="en-US" sz="1000" dirty="0" err="1"/>
              <a:t>totalOps</a:t>
            </a:r>
            <a:r>
              <a:rPr lang="en-US" sz="1000" dirty="0"/>
              <a:t>="0" </a:t>
            </a:r>
            <a:r>
              <a:rPr lang="en-US" sz="1000" dirty="0" err="1"/>
              <a:t>totalBytes</a:t>
            </a:r>
            <a:r>
              <a:rPr lang="en-US" sz="1000" dirty="0"/>
              <a:t>="0" config=""&gt; </a:t>
            </a:r>
          </a:p>
          <a:p>
            <a:r>
              <a:rPr lang="en-US" sz="1000" dirty="0"/>
              <a:t>               &lt;auth type="none" config=""/&gt;</a:t>
            </a:r>
          </a:p>
          <a:p>
            <a:r>
              <a:rPr lang="en-US" sz="1000" dirty="0"/>
              <a:t>              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=AKIA604C411F04E02A2F;secretkey=WuHya9phBg4D9UzpBWDYRFWijpu8dGeazhlFhfgZ"/&gt;</a:t>
            </a:r>
          </a:p>
          <a:p>
            <a:r>
              <a:rPr lang="en-US" sz="1000" dirty="0"/>
              <a:t>                &lt;operation type="read" ratio="100" division="none" config="</a:t>
            </a:r>
            <a:r>
              <a:rPr lang="en-US" sz="1000" dirty="0" err="1"/>
              <a:t>cprefix</a:t>
            </a:r>
            <a:r>
              <a:rPr lang="en-US" sz="1000" dirty="0"/>
              <a:t>=100mbtest;containers=u(1,8);objects=u(1,200);sizes=c(100)</a:t>
            </a:r>
            <a:r>
              <a:rPr lang="en-US" sz="1000" dirty="0" err="1"/>
              <a:t>MB;endpoint</a:t>
            </a:r>
            <a:r>
              <a:rPr lang="en-US" sz="1000" dirty="0"/>
              <a:t>=http://</a:t>
            </a:r>
            <a:r>
              <a:rPr lang="en-US" sz="1000" dirty="0">
                <a:solidFill>
                  <a:srgbClr val="FF0000"/>
                </a:solidFill>
              </a:rPr>
              <a:t>172.24.4.41:9020</a:t>
            </a:r>
            <a:r>
              <a:rPr lang="en-US" sz="1000" dirty="0"/>
              <a:t>"/&gt;</a:t>
            </a:r>
          </a:p>
          <a:p>
            <a:r>
              <a:rPr lang="en-US" sz="1000" dirty="0"/>
              <a:t>            &lt;/work&gt;</a:t>
            </a:r>
          </a:p>
          <a:p>
            <a:endParaRPr lang="en-US" sz="1000" dirty="0"/>
          </a:p>
          <a:p>
            <a:r>
              <a:rPr lang="en-US" sz="1000" dirty="0"/>
              <a:t>            &lt;work name="READ100" type="normal" workers="100" interval="5" division="none" runtime="300" </a:t>
            </a:r>
            <a:r>
              <a:rPr lang="en-US" sz="1000" dirty="0" err="1"/>
              <a:t>rampdown</a:t>
            </a:r>
            <a:r>
              <a:rPr lang="en-US" sz="1000" dirty="0"/>
              <a:t>="0" </a:t>
            </a:r>
            <a:r>
              <a:rPr lang="en-US" sz="1000" dirty="0" err="1"/>
              <a:t>afr</a:t>
            </a:r>
            <a:r>
              <a:rPr lang="en-US" sz="1000" dirty="0"/>
              <a:t>="200000" </a:t>
            </a:r>
            <a:r>
              <a:rPr lang="en-US" sz="1000" dirty="0" err="1"/>
              <a:t>totalOps</a:t>
            </a:r>
            <a:r>
              <a:rPr lang="en-US" sz="1000" dirty="0"/>
              <a:t>="0" </a:t>
            </a:r>
            <a:r>
              <a:rPr lang="en-US" sz="1000" dirty="0" err="1"/>
              <a:t>totalBytes</a:t>
            </a:r>
            <a:r>
              <a:rPr lang="en-US" sz="1000" dirty="0"/>
              <a:t>="0" config=""&gt;</a:t>
            </a:r>
          </a:p>
          <a:p>
            <a:r>
              <a:rPr lang="en-US" sz="1000" dirty="0"/>
              <a:t>                &lt;auth type="none" config=""/&gt;</a:t>
            </a:r>
          </a:p>
          <a:p>
            <a:r>
              <a:rPr lang="en-US" sz="1000" dirty="0"/>
              <a:t>              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=AKIA604C411F04E02A2F;secretkey=WuHya9phBg4D9UzpBWDYRFWijpu8dGeazhlFhfgZ"/&gt;</a:t>
            </a:r>
          </a:p>
          <a:p>
            <a:r>
              <a:rPr lang="en-US" sz="1000" dirty="0"/>
              <a:t>                &lt;operation type="read" ratio="100" division="none" config="</a:t>
            </a:r>
            <a:r>
              <a:rPr lang="en-US" sz="1000" dirty="0" err="1"/>
              <a:t>cprefix</a:t>
            </a:r>
            <a:r>
              <a:rPr lang="en-US" sz="1000" dirty="0"/>
              <a:t>=100mbtest;containers=u(1,8);objects=u(1,200);sizes=c(100)</a:t>
            </a:r>
            <a:r>
              <a:rPr lang="en-US" sz="1000" dirty="0" err="1"/>
              <a:t>MB;endpoint</a:t>
            </a:r>
            <a:r>
              <a:rPr lang="en-US" sz="1000" dirty="0"/>
              <a:t>=http://</a:t>
            </a:r>
            <a:r>
              <a:rPr lang="en-US" sz="1000" dirty="0">
                <a:solidFill>
                  <a:srgbClr val="FF0000"/>
                </a:solidFill>
              </a:rPr>
              <a:t>172.24.4.42:9020</a:t>
            </a:r>
            <a:r>
              <a:rPr lang="en-US" sz="1000" dirty="0"/>
              <a:t>"/&gt;</a:t>
            </a:r>
          </a:p>
          <a:p>
            <a:r>
              <a:rPr lang="en-US" sz="1000" dirty="0"/>
              <a:t>            &lt;/work&gt;</a:t>
            </a:r>
          </a:p>
          <a:p>
            <a:endParaRPr lang="en-US" sz="1000" dirty="0"/>
          </a:p>
          <a:p>
            <a:r>
              <a:rPr lang="en-US" sz="1000" dirty="0"/>
              <a:t>            &lt;work name="READ100" type="normal" workers="100" interval="5" division="none" runtime="300" </a:t>
            </a:r>
            <a:r>
              <a:rPr lang="en-US" sz="1000" dirty="0" err="1"/>
              <a:t>rampdown</a:t>
            </a:r>
            <a:r>
              <a:rPr lang="en-US" sz="1000" dirty="0"/>
              <a:t>="0" </a:t>
            </a:r>
            <a:r>
              <a:rPr lang="en-US" sz="1000" dirty="0" err="1"/>
              <a:t>afr</a:t>
            </a:r>
            <a:r>
              <a:rPr lang="en-US" sz="1000" dirty="0"/>
              <a:t>="200000" </a:t>
            </a:r>
            <a:r>
              <a:rPr lang="en-US" sz="1000" dirty="0" err="1"/>
              <a:t>totalOps</a:t>
            </a:r>
            <a:r>
              <a:rPr lang="en-US" sz="1000" dirty="0"/>
              <a:t>="0" </a:t>
            </a:r>
            <a:r>
              <a:rPr lang="en-US" sz="1000" dirty="0" err="1"/>
              <a:t>totalBytes</a:t>
            </a:r>
            <a:r>
              <a:rPr lang="en-US" sz="1000" dirty="0"/>
              <a:t>="0" config=""&gt;</a:t>
            </a:r>
          </a:p>
          <a:p>
            <a:r>
              <a:rPr lang="en-US" sz="1000" dirty="0"/>
              <a:t>                &lt;auth type="none" config=""/&gt;</a:t>
            </a:r>
          </a:p>
          <a:p>
            <a:r>
              <a:rPr lang="en-US" sz="1000" dirty="0"/>
              <a:t>              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=AKIA604C411F04E02A2F;secretkey=WuHya9phBg4D9UzpBWDYRFWijpu8dGeazhlFhfgZ"/&gt;</a:t>
            </a:r>
          </a:p>
          <a:p>
            <a:r>
              <a:rPr lang="en-US" sz="1000" dirty="0"/>
              <a:t>                &lt;operation type="read" ratio="100" division="none" config="</a:t>
            </a:r>
            <a:r>
              <a:rPr lang="en-US" sz="1000" dirty="0" err="1"/>
              <a:t>cprefix</a:t>
            </a:r>
            <a:r>
              <a:rPr lang="en-US" sz="1000" dirty="0"/>
              <a:t>=100mbtest;containers=u(1,8);objects=u(1,200);sizes=c(100)</a:t>
            </a:r>
            <a:r>
              <a:rPr lang="en-US" sz="1000" dirty="0" err="1"/>
              <a:t>MB;endpoint</a:t>
            </a:r>
            <a:r>
              <a:rPr lang="en-US" sz="1000" dirty="0"/>
              <a:t>=http://</a:t>
            </a:r>
            <a:r>
              <a:rPr lang="en-US" sz="1000" dirty="0">
                <a:solidFill>
                  <a:srgbClr val="FF0000"/>
                </a:solidFill>
              </a:rPr>
              <a:t>172.24.4.43:9020</a:t>
            </a:r>
            <a:r>
              <a:rPr lang="en-US" sz="1000" dirty="0"/>
              <a:t>"/&gt;</a:t>
            </a:r>
          </a:p>
          <a:p>
            <a:r>
              <a:rPr lang="en-US" sz="1000" dirty="0"/>
              <a:t>            &lt;/work&gt;</a:t>
            </a:r>
          </a:p>
          <a:p>
            <a:endParaRPr lang="en-US" sz="1000" dirty="0"/>
          </a:p>
          <a:p>
            <a:r>
              <a:rPr lang="en-US" sz="1000" dirty="0"/>
              <a:t>            &lt;work name="READ100" type="normal" workers="100" interval="5" division="none" runtime="300" </a:t>
            </a:r>
            <a:r>
              <a:rPr lang="en-US" sz="1000" dirty="0" err="1"/>
              <a:t>rampdown</a:t>
            </a:r>
            <a:r>
              <a:rPr lang="en-US" sz="1000" dirty="0"/>
              <a:t>="0" </a:t>
            </a:r>
            <a:r>
              <a:rPr lang="en-US" sz="1000" dirty="0" err="1"/>
              <a:t>afr</a:t>
            </a:r>
            <a:r>
              <a:rPr lang="en-US" sz="1000" dirty="0"/>
              <a:t>="200000" </a:t>
            </a:r>
            <a:r>
              <a:rPr lang="en-US" sz="1000" dirty="0" err="1"/>
              <a:t>totalOps</a:t>
            </a:r>
            <a:r>
              <a:rPr lang="en-US" sz="1000" dirty="0"/>
              <a:t>="0" </a:t>
            </a:r>
            <a:r>
              <a:rPr lang="en-US" sz="1000" dirty="0" err="1"/>
              <a:t>totalBytes</a:t>
            </a:r>
            <a:r>
              <a:rPr lang="en-US" sz="1000" dirty="0"/>
              <a:t>="0" config=""&gt;</a:t>
            </a:r>
          </a:p>
          <a:p>
            <a:r>
              <a:rPr lang="en-US" sz="1000" dirty="0"/>
              <a:t>                &lt;auth type="none" config=""/&gt;</a:t>
            </a:r>
          </a:p>
          <a:p>
            <a:r>
              <a:rPr lang="en-US" sz="1000" dirty="0"/>
              <a:t>                &lt;storage type="s3" config="</a:t>
            </a:r>
            <a:r>
              <a:rPr lang="en-US" sz="1000" dirty="0" err="1"/>
              <a:t>accesskey</a:t>
            </a:r>
            <a:r>
              <a:rPr lang="en-US" sz="1000" dirty="0"/>
              <a:t>=AKIA604C411F04E02A2F;secretkey=WuHya9phBg4D9UzpBWDYRFWijpu8dGeazhlFhfgZ"/&gt;</a:t>
            </a:r>
          </a:p>
          <a:p>
            <a:r>
              <a:rPr lang="en-US" sz="1000" dirty="0"/>
              <a:t>                &lt;operation type="read" ratio="100" division="none" config="</a:t>
            </a:r>
            <a:r>
              <a:rPr lang="en-US" sz="1000" dirty="0" err="1"/>
              <a:t>cprefix</a:t>
            </a:r>
            <a:r>
              <a:rPr lang="en-US" sz="1000" dirty="0"/>
              <a:t>=100mbtest;containers=u(1,8);objects=u(1,200);sizes=c(100)</a:t>
            </a:r>
            <a:r>
              <a:rPr lang="en-US" sz="1000" dirty="0" err="1"/>
              <a:t>MB;endpoint</a:t>
            </a:r>
            <a:r>
              <a:rPr lang="en-US" sz="1000" dirty="0"/>
              <a:t>=http://</a:t>
            </a:r>
            <a:r>
              <a:rPr lang="en-US" sz="1000" dirty="0">
                <a:solidFill>
                  <a:srgbClr val="FF0000"/>
                </a:solidFill>
              </a:rPr>
              <a:t>172.24.4.68:9020</a:t>
            </a:r>
            <a:r>
              <a:rPr lang="en-US" sz="1000" dirty="0"/>
              <a:t>"/&gt;</a:t>
            </a:r>
          </a:p>
          <a:p>
            <a:r>
              <a:rPr lang="en-US" sz="1000" dirty="0"/>
              <a:t>           &lt;/work&gt;</a:t>
            </a:r>
          </a:p>
          <a:p>
            <a:r>
              <a:rPr lang="en-US" sz="1000" dirty="0"/>
              <a:t>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569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작동 방식</a:t>
            </a:r>
            <a:endParaRPr lang="en-US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439EDC2-F822-4FA0-BE3E-A06CD2A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45" y="2464605"/>
            <a:ext cx="457857" cy="14193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295A5F8-F369-4632-A16F-2055B9C9BA33}"/>
              </a:ext>
            </a:extLst>
          </p:cNvPr>
          <p:cNvSpPr txBox="1"/>
          <p:nvPr/>
        </p:nvSpPr>
        <p:spPr>
          <a:xfrm>
            <a:off x="525771" y="1450928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Controller</a:t>
            </a:r>
            <a:r>
              <a:rPr lang="ko-KR" altLang="en-US" sz="1000" kern="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1000" kern="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6071D1-8CB8-4478-926F-AD7FC6ED6571}"/>
              </a:ext>
            </a:extLst>
          </p:cNvPr>
          <p:cNvSpPr txBox="1"/>
          <p:nvPr/>
        </p:nvSpPr>
        <p:spPr>
          <a:xfrm>
            <a:off x="525771" y="1886080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8938A4-7ECB-4D2D-9CDD-5905244B0E83}"/>
              </a:ext>
            </a:extLst>
          </p:cNvPr>
          <p:cNvSpPr txBox="1"/>
          <p:nvPr/>
        </p:nvSpPr>
        <p:spPr>
          <a:xfrm>
            <a:off x="525771" y="2321232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8F4949-CC60-44E7-9EA4-85ABE68368C3}"/>
              </a:ext>
            </a:extLst>
          </p:cNvPr>
          <p:cNvSpPr txBox="1"/>
          <p:nvPr/>
        </p:nvSpPr>
        <p:spPr>
          <a:xfrm>
            <a:off x="4081095" y="3046153"/>
            <a:ext cx="997200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L3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스위치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1382FC-EF49-48CC-9F2A-7A02A26C7AF7}"/>
              </a:ext>
            </a:extLst>
          </p:cNvPr>
          <p:cNvSpPr txBox="1"/>
          <p:nvPr/>
        </p:nvSpPr>
        <p:spPr>
          <a:xfrm>
            <a:off x="4081095" y="2475722"/>
            <a:ext cx="997200" cy="2520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로드밸런서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41D289A-F75A-46DD-B13C-D00C4895B4CA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1522113" y="1633574"/>
            <a:ext cx="2558982" cy="153857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05D6F4-DEDE-4D39-9432-E93B05753080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1522113" y="2068726"/>
            <a:ext cx="2558982" cy="110342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342E0A6-3177-4FBE-8330-92D8D6D38BDF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>
            <a:off x="1522113" y="2503878"/>
            <a:ext cx="2558982" cy="6682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D394757-C815-4736-A99C-49C1E11FD283}"/>
              </a:ext>
            </a:extLst>
          </p:cNvPr>
          <p:cNvCxnSpPr>
            <a:cxnSpLocks/>
          </p:cNvCxnSpPr>
          <p:nvPr/>
        </p:nvCxnSpPr>
        <p:spPr>
          <a:xfrm flipV="1">
            <a:off x="4579695" y="2727722"/>
            <a:ext cx="0" cy="31843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AF109F4-1E5A-4D1D-A6EE-DFE1339C805E}"/>
              </a:ext>
            </a:extLst>
          </p:cNvPr>
          <p:cNvSpPr txBox="1"/>
          <p:nvPr/>
        </p:nvSpPr>
        <p:spPr>
          <a:xfrm>
            <a:off x="1668880" y="2448890"/>
            <a:ext cx="76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ea typeface="맑은 고딕"/>
              </a:rPr>
              <a:t>10GbE *1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5BED1C-320C-4A69-829F-951404C3C6C8}"/>
              </a:ext>
            </a:extLst>
          </p:cNvPr>
          <p:cNvSpPr txBox="1"/>
          <p:nvPr/>
        </p:nvSpPr>
        <p:spPr>
          <a:xfrm>
            <a:off x="5174445" y="3252696"/>
            <a:ext cx="9443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a typeface="맑은 고딕"/>
              </a:rPr>
              <a:t>10GbE * 4(LACP)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30E80B-BB5D-4EF6-8AD4-2F68217DE61D}"/>
              </a:ext>
            </a:extLst>
          </p:cNvPr>
          <p:cNvSpPr txBox="1"/>
          <p:nvPr/>
        </p:nvSpPr>
        <p:spPr>
          <a:xfrm>
            <a:off x="4116310" y="2770575"/>
            <a:ext cx="1183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a typeface="맑은 고딕"/>
              </a:rPr>
              <a:t>10GbE * 4(LACP)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97B0B9-7AD5-4704-8945-D0C3B6DBBB63}"/>
              </a:ext>
            </a:extLst>
          </p:cNvPr>
          <p:cNvSpPr txBox="1"/>
          <p:nvPr/>
        </p:nvSpPr>
        <p:spPr>
          <a:xfrm>
            <a:off x="525771" y="2756384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#4</a:t>
            </a:r>
          </a:p>
          <a:p>
            <a:pPr lvl="0" algn="ctr"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0B4B8B8-4580-4908-B83E-66DE2CB2C600}"/>
              </a:ext>
            </a:extLst>
          </p:cNvPr>
          <p:cNvCxnSpPr>
            <a:cxnSpLocks/>
            <a:stCxn id="113" idx="3"/>
            <a:endCxn id="99" idx="1"/>
          </p:cNvCxnSpPr>
          <p:nvPr/>
        </p:nvCxnSpPr>
        <p:spPr>
          <a:xfrm>
            <a:off x="1522113" y="2939030"/>
            <a:ext cx="2558982" cy="23312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8587056-8B58-43D4-B4AB-FAA523F40177}"/>
              </a:ext>
            </a:extLst>
          </p:cNvPr>
          <p:cNvCxnSpPr>
            <a:cxnSpLocks/>
            <a:stCxn id="99" idx="3"/>
            <a:endCxn id="94" idx="1"/>
          </p:cNvCxnSpPr>
          <p:nvPr/>
        </p:nvCxnSpPr>
        <p:spPr>
          <a:xfrm>
            <a:off x="5078295" y="3172153"/>
            <a:ext cx="1093350" cy="213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62620E1-E908-4167-B8BF-34EA425B0668}"/>
              </a:ext>
            </a:extLst>
          </p:cNvPr>
          <p:cNvSpPr txBox="1"/>
          <p:nvPr/>
        </p:nvSpPr>
        <p:spPr>
          <a:xfrm>
            <a:off x="5995641" y="3857336"/>
            <a:ext cx="824132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0070C0"/>
                </a:solidFill>
                <a:ea typeface="맑은 고딕"/>
              </a:rPr>
              <a:t>ECS</a:t>
            </a:r>
          </a:p>
          <a:p>
            <a:pPr algn="ctr">
              <a:defRPr/>
            </a:pPr>
            <a:r>
              <a:rPr lang="en-US" sz="1000" kern="0" dirty="0">
                <a:solidFill>
                  <a:srgbClr val="0070C0"/>
                </a:solidFill>
                <a:ea typeface="맑은 고딕"/>
              </a:rPr>
              <a:t>Gen3 EX300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345253-070D-44AE-98DA-1851FF87EE9E}"/>
              </a:ext>
            </a:extLst>
          </p:cNvPr>
          <p:cNvSpPr/>
          <p:nvPr/>
        </p:nvSpPr>
        <p:spPr>
          <a:xfrm>
            <a:off x="356089" y="1211629"/>
            <a:ext cx="6607419" cy="4591293"/>
          </a:xfrm>
          <a:prstGeom prst="rect">
            <a:avLst/>
          </a:prstGeom>
          <a:noFill/>
          <a:ln w="12700" cap="flat" cmpd="sng" algn="ctr">
            <a:solidFill>
              <a:srgbClr val="44444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C86B905-6179-48BA-9BA6-DE323B31B6A3}"/>
              </a:ext>
            </a:extLst>
          </p:cNvPr>
          <p:cNvSpPr txBox="1"/>
          <p:nvPr/>
        </p:nvSpPr>
        <p:spPr>
          <a:xfrm>
            <a:off x="525771" y="3191536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#5</a:t>
            </a:r>
          </a:p>
          <a:p>
            <a:pPr lvl="0" algn="ctr"/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5F0DDA-145A-4582-BC83-3A2A3425D378}"/>
              </a:ext>
            </a:extLst>
          </p:cNvPr>
          <p:cNvSpPr txBox="1"/>
          <p:nvPr/>
        </p:nvSpPr>
        <p:spPr>
          <a:xfrm>
            <a:off x="525771" y="3626688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#6</a:t>
            </a:r>
          </a:p>
          <a:p>
            <a:pPr lvl="0" algn="ctr"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DBE7B0-289D-4467-9266-BA0F195D8FC9}"/>
              </a:ext>
            </a:extLst>
          </p:cNvPr>
          <p:cNvSpPr txBox="1"/>
          <p:nvPr/>
        </p:nvSpPr>
        <p:spPr>
          <a:xfrm>
            <a:off x="525771" y="4061840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#7</a:t>
            </a:r>
          </a:p>
          <a:p>
            <a:pPr lvl="0" algn="ctr"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BE7618-2224-4C0B-BD0A-745BE7404D4D}"/>
              </a:ext>
            </a:extLst>
          </p:cNvPr>
          <p:cNvSpPr txBox="1"/>
          <p:nvPr/>
        </p:nvSpPr>
        <p:spPr>
          <a:xfrm>
            <a:off x="525771" y="4496992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#8</a:t>
            </a:r>
          </a:p>
          <a:p>
            <a:pPr lvl="0" algn="ctr"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31AC75-F645-47C0-AB4F-320E61BA59F3}"/>
              </a:ext>
            </a:extLst>
          </p:cNvPr>
          <p:cNvSpPr txBox="1"/>
          <p:nvPr/>
        </p:nvSpPr>
        <p:spPr>
          <a:xfrm>
            <a:off x="525771" y="4932144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#9</a:t>
            </a:r>
          </a:p>
          <a:p>
            <a:pPr lvl="0" algn="ctr"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2AC542-3F92-450D-9C9B-F674A22692A7}"/>
              </a:ext>
            </a:extLst>
          </p:cNvPr>
          <p:cNvSpPr txBox="1"/>
          <p:nvPr/>
        </p:nvSpPr>
        <p:spPr>
          <a:xfrm>
            <a:off x="525771" y="5367293"/>
            <a:ext cx="996342" cy="36529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#10</a:t>
            </a:r>
          </a:p>
          <a:p>
            <a:pPr lvl="0" algn="ctr"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A1A368C-EB60-4311-9E14-5EB57FC22B92}"/>
              </a:ext>
            </a:extLst>
          </p:cNvPr>
          <p:cNvCxnSpPr>
            <a:cxnSpLocks/>
            <a:stCxn id="123" idx="3"/>
            <a:endCxn id="99" idx="1"/>
          </p:cNvCxnSpPr>
          <p:nvPr/>
        </p:nvCxnSpPr>
        <p:spPr>
          <a:xfrm flipV="1">
            <a:off x="1522113" y="3172153"/>
            <a:ext cx="2558982" cy="20202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0CE7AAF-2F3B-43F6-96A4-173CF832C49F}"/>
              </a:ext>
            </a:extLst>
          </p:cNvPr>
          <p:cNvCxnSpPr>
            <a:cxnSpLocks/>
            <a:stCxn id="124" idx="3"/>
            <a:endCxn id="99" idx="1"/>
          </p:cNvCxnSpPr>
          <p:nvPr/>
        </p:nvCxnSpPr>
        <p:spPr>
          <a:xfrm flipV="1">
            <a:off x="1522113" y="3172153"/>
            <a:ext cx="2558982" cy="63718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B64E88-110E-433F-B232-6EACB1C3FE8A}"/>
              </a:ext>
            </a:extLst>
          </p:cNvPr>
          <p:cNvCxnSpPr>
            <a:cxnSpLocks/>
            <a:stCxn id="125" idx="3"/>
            <a:endCxn id="99" idx="1"/>
          </p:cNvCxnSpPr>
          <p:nvPr/>
        </p:nvCxnSpPr>
        <p:spPr>
          <a:xfrm flipV="1">
            <a:off x="1522113" y="3172153"/>
            <a:ext cx="2558982" cy="107233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D26D650-D806-4B97-9F89-EDC292703821}"/>
              </a:ext>
            </a:extLst>
          </p:cNvPr>
          <p:cNvCxnSpPr>
            <a:cxnSpLocks/>
            <a:stCxn id="126" idx="3"/>
            <a:endCxn id="99" idx="1"/>
          </p:cNvCxnSpPr>
          <p:nvPr/>
        </p:nvCxnSpPr>
        <p:spPr>
          <a:xfrm flipV="1">
            <a:off x="1522113" y="3172153"/>
            <a:ext cx="2558982" cy="150748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AEC6949-A51D-47DF-960E-0B7A688797B1}"/>
              </a:ext>
            </a:extLst>
          </p:cNvPr>
          <p:cNvCxnSpPr>
            <a:cxnSpLocks/>
            <a:stCxn id="127" idx="3"/>
            <a:endCxn id="99" idx="1"/>
          </p:cNvCxnSpPr>
          <p:nvPr/>
        </p:nvCxnSpPr>
        <p:spPr>
          <a:xfrm flipV="1">
            <a:off x="1522113" y="3172153"/>
            <a:ext cx="2558982" cy="194263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80E4C3C-55D7-4CD2-B6A6-B81FC8B07B96}"/>
              </a:ext>
            </a:extLst>
          </p:cNvPr>
          <p:cNvCxnSpPr>
            <a:cxnSpLocks/>
            <a:stCxn id="128" idx="3"/>
            <a:endCxn id="99" idx="1"/>
          </p:cNvCxnSpPr>
          <p:nvPr/>
        </p:nvCxnSpPr>
        <p:spPr>
          <a:xfrm flipV="1">
            <a:off x="1522113" y="3172153"/>
            <a:ext cx="2558982" cy="237778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4E2593-859F-4902-8831-3F94FEB12C64}"/>
              </a:ext>
            </a:extLst>
          </p:cNvPr>
          <p:cNvSpPr txBox="1"/>
          <p:nvPr/>
        </p:nvSpPr>
        <p:spPr>
          <a:xfrm>
            <a:off x="7653506" y="1633574"/>
            <a:ext cx="996342" cy="105294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0" dirty="0">
              <a:solidFill>
                <a:prstClr val="black"/>
              </a:solidFill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Port 19088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0" dirty="0">
              <a:solidFill>
                <a:prstClr val="black"/>
              </a:solidFill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Driver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Port 18088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B08FB0-0432-4CE8-BF88-17ED0A195EA5}"/>
              </a:ext>
            </a:extLst>
          </p:cNvPr>
          <p:cNvSpPr txBox="1"/>
          <p:nvPr/>
        </p:nvSpPr>
        <p:spPr>
          <a:xfrm>
            <a:off x="7653506" y="3007020"/>
            <a:ext cx="996342" cy="800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Port 18088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B29EDC-64E9-4706-A47F-C14590162984}"/>
              </a:ext>
            </a:extLst>
          </p:cNvPr>
          <p:cNvSpPr/>
          <p:nvPr/>
        </p:nvSpPr>
        <p:spPr>
          <a:xfrm>
            <a:off x="7212179" y="1211628"/>
            <a:ext cx="4662456" cy="4591293"/>
          </a:xfrm>
          <a:prstGeom prst="rect">
            <a:avLst/>
          </a:prstGeom>
          <a:noFill/>
          <a:ln w="12700" cap="flat" cmpd="sng" algn="ctr">
            <a:solidFill>
              <a:srgbClr val="44444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32A231-6736-42E7-BFF0-BEE23CCFBA1C}"/>
              </a:ext>
            </a:extLst>
          </p:cNvPr>
          <p:cNvSpPr txBox="1"/>
          <p:nvPr/>
        </p:nvSpPr>
        <p:spPr>
          <a:xfrm>
            <a:off x="7653506" y="4314346"/>
            <a:ext cx="996342" cy="800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lIns="18000" tIns="18000" rIns="18000" bIns="1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리눅스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 #</a:t>
            </a: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3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ea typeface="맑은 고딕"/>
              </a:rPr>
              <a:t>Driver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</a:rPr>
              <a:t>Port 18088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C403789-C9C2-495E-8294-11AC4A8BD63D}"/>
              </a:ext>
            </a:extLst>
          </p:cNvPr>
          <p:cNvCxnSpPr>
            <a:cxnSpLocks/>
          </p:cNvCxnSpPr>
          <p:nvPr/>
        </p:nvCxnSpPr>
        <p:spPr>
          <a:xfrm>
            <a:off x="8472148" y="2159233"/>
            <a:ext cx="32940" cy="13719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5A1235D-2A14-44FD-9FC4-4A28209840BB}"/>
              </a:ext>
            </a:extLst>
          </p:cNvPr>
          <p:cNvCxnSpPr>
            <a:cxnSpLocks/>
          </p:cNvCxnSpPr>
          <p:nvPr/>
        </p:nvCxnSpPr>
        <p:spPr>
          <a:xfrm>
            <a:off x="8472148" y="2223563"/>
            <a:ext cx="39857" cy="26734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6881487-1AC0-4213-A61E-644B7EE74187}"/>
              </a:ext>
            </a:extLst>
          </p:cNvPr>
          <p:cNvCxnSpPr>
            <a:cxnSpLocks/>
          </p:cNvCxnSpPr>
          <p:nvPr/>
        </p:nvCxnSpPr>
        <p:spPr>
          <a:xfrm>
            <a:off x="8472148" y="2100075"/>
            <a:ext cx="22498" cy="5289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B6390B-248A-4AD9-99BB-15835148E8C6}"/>
              </a:ext>
            </a:extLst>
          </p:cNvPr>
          <p:cNvSpPr/>
          <p:nvPr/>
        </p:nvSpPr>
        <p:spPr>
          <a:xfrm>
            <a:off x="3033664" y="4947427"/>
            <a:ext cx="3701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kern="0" dirty="0">
                <a:solidFill>
                  <a:prstClr val="black"/>
                </a:solidFill>
                <a:ea typeface="맑은 고딕"/>
              </a:rPr>
              <a:t>1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번 노드는 컨트롤러 겸 드라이버 역할</a:t>
            </a:r>
            <a:endParaRPr lang="en-US" altLang="ko-KR" sz="1200" kern="0" dirty="0">
              <a:solidFill>
                <a:prstClr val="black"/>
              </a:solidFill>
              <a:ea typeface="맑은 고딕"/>
            </a:endParaRPr>
          </a:p>
          <a:p>
            <a:pPr marL="171450" indent="-171450">
              <a:buFontTx/>
              <a:buChar char="-"/>
            </a:pPr>
            <a:r>
              <a:rPr lang="en-US" sz="1200" kern="0" dirty="0">
                <a:solidFill>
                  <a:prstClr val="black"/>
                </a:solidFill>
                <a:ea typeface="맑은 고딕"/>
              </a:rPr>
              <a:t>2~10</a:t>
            </a:r>
            <a:r>
              <a:rPr lang="ko-KR" altLang="en-US" sz="1200" kern="0" dirty="0">
                <a:solidFill>
                  <a:prstClr val="black"/>
                </a:solidFill>
                <a:ea typeface="맑은 고딕"/>
              </a:rPr>
              <a:t>번 노드는 드라이버 역할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A5CE1-43A6-4FDD-A9D3-3E13C8FE72D0}"/>
              </a:ext>
            </a:extLst>
          </p:cNvPr>
          <p:cNvSpPr txBox="1"/>
          <p:nvPr/>
        </p:nvSpPr>
        <p:spPr>
          <a:xfrm>
            <a:off x="356089" y="1211629"/>
            <a:ext cx="11408019" cy="5281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설치 </a:t>
            </a:r>
            <a:r>
              <a:rPr lang="en-US" altLang="ko-KR" sz="1200" dirty="0"/>
              <a:t>(</a:t>
            </a:r>
            <a:r>
              <a:rPr lang="ko-KR" altLang="en-US" sz="1200" dirty="0"/>
              <a:t>모든 노드 공통사항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CentOS </a:t>
            </a:r>
            <a:r>
              <a:rPr lang="ko-KR" altLang="en-US" sz="1200" dirty="0"/>
              <a:t>또는 </a:t>
            </a:r>
            <a:r>
              <a:rPr lang="en-US" altLang="ko-KR" sz="1200" dirty="0"/>
              <a:t>Ubuntu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CobBench</a:t>
            </a:r>
            <a:r>
              <a:rPr lang="en-US" sz="1200" dirty="0"/>
              <a:t> </a:t>
            </a:r>
            <a:r>
              <a:rPr lang="ko-KR" altLang="en-US" sz="1200" dirty="0"/>
              <a:t>다운로드 </a:t>
            </a:r>
            <a:r>
              <a:rPr lang="en-US" altLang="ko-KR" sz="1200" dirty="0"/>
              <a:t>: https://github.com/intel-cloud/cosbench/releases/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0.4.2 (</a:t>
            </a:r>
            <a:r>
              <a:rPr lang="ko-KR" altLang="en-US" sz="1200" dirty="0"/>
              <a:t>최신버전</a:t>
            </a:r>
            <a:r>
              <a:rPr lang="en-US" altLang="ko-KR" sz="1200" dirty="0"/>
              <a:t>, 2017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</a:t>
            </a:r>
            <a:r>
              <a:rPr lang="en-US" altLang="ko-KR" sz="1200" dirty="0"/>
              <a:t>) </a:t>
            </a:r>
            <a:r>
              <a:rPr lang="ko-KR" altLang="en-US" sz="1200" dirty="0"/>
              <a:t>또는 </a:t>
            </a:r>
            <a:r>
              <a:rPr lang="en-US" altLang="ko-KR" sz="1200" dirty="0"/>
              <a:t>0.4.2.c4 (2016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</a:t>
            </a:r>
            <a:r>
              <a:rPr lang="en-US" altLang="ko-KR" sz="1200" dirty="0"/>
              <a:t>) </a:t>
            </a:r>
            <a:r>
              <a:rPr lang="ko-KR" altLang="en-US" sz="1200" dirty="0"/>
              <a:t>버전 사용 </a:t>
            </a:r>
            <a:r>
              <a:rPr lang="en-US" altLang="ko-KR" sz="1200" dirty="0">
                <a:sym typeface="Wingdings" panose="05000000000000000000" pitchFamily="2" charset="2"/>
              </a:rPr>
              <a:t> OS</a:t>
            </a:r>
            <a:r>
              <a:rPr lang="ko-KR" altLang="en-US" sz="1200" dirty="0">
                <a:sym typeface="Wingdings" panose="05000000000000000000" pitchFamily="2" charset="2"/>
              </a:rPr>
              <a:t>에 따라서 작동 안 하는 것도 있어서 둘 중 아무거나 사용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ym typeface="Wingdings" panose="05000000000000000000" pitchFamily="2" charset="2"/>
              </a:rPr>
              <a:t>다운로드한 </a:t>
            </a:r>
            <a:r>
              <a:rPr lang="en-US" altLang="ko-KR" sz="1200" dirty="0">
                <a:sym typeface="Wingdings" panose="05000000000000000000" pitchFamily="2" charset="2"/>
              </a:rPr>
              <a:t>zip </a:t>
            </a:r>
            <a:r>
              <a:rPr lang="ko-KR" altLang="en-US" sz="1200" dirty="0">
                <a:sym typeface="Wingdings" panose="05000000000000000000" pitchFamily="2" charset="2"/>
              </a:rPr>
              <a:t>파일을 </a:t>
            </a:r>
            <a:r>
              <a:rPr lang="en-US" altLang="ko-KR" sz="1200" dirty="0">
                <a:sym typeface="Wingdings" panose="05000000000000000000" pitchFamily="2" charset="2"/>
              </a:rPr>
              <a:t>unzip (</a:t>
            </a:r>
            <a:r>
              <a:rPr lang="ko-KR" altLang="en-US" sz="1200" dirty="0">
                <a:sym typeface="Wingdings" panose="05000000000000000000" pitchFamily="2" charset="2"/>
              </a:rPr>
              <a:t>경로 무관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ym typeface="Wingdings" panose="05000000000000000000" pitchFamily="2" charset="2"/>
              </a:rPr>
              <a:t>Java* Runtime Environment 1.6 or later (</a:t>
            </a:r>
            <a:r>
              <a:rPr lang="ko-KR" altLang="en-US" sz="1200" dirty="0">
                <a:sym typeface="Wingdings" panose="05000000000000000000" pitchFamily="2" charset="2"/>
              </a:rPr>
              <a:t>보통 </a:t>
            </a:r>
            <a:r>
              <a:rPr lang="en-US" altLang="ko-KR" sz="1200" dirty="0">
                <a:sym typeface="Wingdings" panose="05000000000000000000" pitchFamily="2" charset="2"/>
              </a:rPr>
              <a:t>JRE 1.8 </a:t>
            </a:r>
            <a:r>
              <a:rPr lang="ko-KR" altLang="en-US" sz="1200" dirty="0">
                <a:sym typeface="Wingdings" panose="05000000000000000000" pitchFamily="2" charset="2"/>
              </a:rPr>
              <a:t>사용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ym typeface="Wingdings" panose="05000000000000000000" pitchFamily="2" charset="2"/>
              </a:rPr>
              <a:t>Curl 7.22.0 or later (</a:t>
            </a:r>
            <a:r>
              <a:rPr lang="ko-KR" altLang="en-US" sz="1200" dirty="0">
                <a:sym typeface="Wingdings" panose="05000000000000000000" pitchFamily="2" charset="2"/>
              </a:rPr>
              <a:t>기본 </a:t>
            </a:r>
            <a:r>
              <a:rPr lang="en-US" altLang="ko-KR" sz="1200" dirty="0">
                <a:sym typeface="Wingdings" panose="05000000000000000000" pitchFamily="2" charset="2"/>
              </a:rPr>
              <a:t>OS</a:t>
            </a:r>
            <a:r>
              <a:rPr lang="ko-KR" altLang="en-US" sz="1200" dirty="0">
                <a:sym typeface="Wingdings" panose="05000000000000000000" pitchFamily="2" charset="2"/>
              </a:rPr>
              <a:t>에 보통 포함되어 있음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확인만  </a:t>
            </a:r>
            <a:r>
              <a:rPr lang="en-US" altLang="ko-KR" sz="1200" dirty="0">
                <a:sym typeface="Wingdings" panose="05000000000000000000" pitchFamily="2" charset="2"/>
              </a:rPr>
              <a:t># rpm -</a:t>
            </a:r>
            <a:r>
              <a:rPr lang="en-US" altLang="ko-KR" sz="1200" dirty="0" err="1">
                <a:sym typeface="Wingdings" panose="05000000000000000000" pitchFamily="2" charset="2"/>
              </a:rPr>
              <a:t>qa</a:t>
            </a:r>
            <a:r>
              <a:rPr lang="en-US" altLang="ko-KR" sz="1200" dirty="0">
                <a:sym typeface="Wingdings" panose="05000000000000000000" pitchFamily="2" charset="2"/>
              </a:rPr>
              <a:t> |grep curl)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ym typeface="Wingdings" panose="05000000000000000000" pitchFamily="2" charset="2"/>
              </a:rPr>
              <a:t>Unzip</a:t>
            </a:r>
            <a:r>
              <a:rPr lang="ko-KR" altLang="en-US" sz="1200" dirty="0">
                <a:sym typeface="Wingdings" panose="05000000000000000000" pitchFamily="2" charset="2"/>
              </a:rPr>
              <a:t> 한 경로에서 모든 실행 파일 권한 변경 </a:t>
            </a:r>
            <a:r>
              <a:rPr lang="en-US" altLang="ko-KR" sz="1200" dirty="0">
                <a:sym typeface="Wingdings" panose="05000000000000000000" pitchFamily="2" charset="2"/>
              </a:rPr>
              <a:t># </a:t>
            </a:r>
            <a:r>
              <a:rPr lang="en-US" altLang="ko-KR" sz="1200" dirty="0" err="1">
                <a:sym typeface="Wingdings" panose="05000000000000000000" pitchFamily="2" charset="2"/>
              </a:rPr>
              <a:t>chmod</a:t>
            </a:r>
            <a:r>
              <a:rPr lang="en-US" altLang="ko-KR" sz="1200" dirty="0">
                <a:sym typeface="Wingdings" panose="05000000000000000000" pitchFamily="2" charset="2"/>
              </a:rPr>
              <a:t> 755 *.</a:t>
            </a:r>
            <a:r>
              <a:rPr lang="en-US" altLang="ko-KR" sz="1200" dirty="0" err="1">
                <a:sym typeface="Wingdings" panose="05000000000000000000" pitchFamily="2" charset="2"/>
              </a:rPr>
              <a:t>sh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ym typeface="Wingdings" panose="05000000000000000000" pitchFamily="2" charset="2"/>
              </a:rPr>
              <a:t>다음 명령어 수행 </a:t>
            </a:r>
            <a:r>
              <a:rPr lang="en-US" altLang="ko-KR" sz="1200" dirty="0">
                <a:sym typeface="Wingdings" panose="05000000000000000000" pitchFamily="2" charset="2"/>
              </a:rPr>
              <a:t># unset </a:t>
            </a:r>
            <a:r>
              <a:rPr lang="en-US" altLang="ko-KR" sz="1200" dirty="0" err="1">
                <a:sym typeface="Wingdings" panose="05000000000000000000" pitchFamily="2" charset="2"/>
              </a:rPr>
              <a:t>http_proxy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BD9D8-0103-43BD-ACBD-AEF3859B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8" y="3411414"/>
            <a:ext cx="4485946" cy="3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구성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A5CE1-43A6-4FDD-A9D3-3E13C8FE72D0}"/>
              </a:ext>
            </a:extLst>
          </p:cNvPr>
          <p:cNvSpPr txBox="1"/>
          <p:nvPr/>
        </p:nvSpPr>
        <p:spPr>
          <a:xfrm>
            <a:off x="356089" y="1211629"/>
            <a:ext cx="3688373" cy="5281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1. </a:t>
            </a:r>
            <a:r>
              <a:rPr lang="ko-KR" altLang="en-US" sz="1200" dirty="0">
                <a:sym typeface="Wingdings" panose="05000000000000000000" pitchFamily="2" charset="2"/>
              </a:rPr>
              <a:t>컨트롤러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노드에서 </a:t>
            </a:r>
            <a:r>
              <a:rPr lang="en-US" altLang="ko-KR" sz="1200" dirty="0">
                <a:sym typeface="Wingdings" panose="05000000000000000000" pitchFamily="2" charset="2"/>
              </a:rPr>
              <a:t>conf </a:t>
            </a:r>
            <a:r>
              <a:rPr lang="ko-KR" altLang="en-US" sz="1200" dirty="0">
                <a:sym typeface="Wingdings" panose="05000000000000000000" pitchFamily="2" charset="2"/>
              </a:rPr>
              <a:t>파일 수정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~/conf/</a:t>
            </a:r>
            <a:r>
              <a:rPr lang="en-US" altLang="ko-KR" sz="1200" dirty="0" err="1">
                <a:sym typeface="Wingdings" panose="05000000000000000000" pitchFamily="2" charset="2"/>
              </a:rPr>
              <a:t>controller.conf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[controller]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drivers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log_level</a:t>
            </a:r>
            <a:r>
              <a:rPr lang="en-US" altLang="ko-KR" sz="1200" dirty="0">
                <a:sym typeface="Wingdings" panose="05000000000000000000" pitchFamily="2" charset="2"/>
              </a:rPr>
              <a:t> = INFO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log_file</a:t>
            </a:r>
            <a:r>
              <a:rPr lang="en-US" altLang="ko-KR" sz="1200" dirty="0">
                <a:sym typeface="Wingdings" panose="05000000000000000000" pitchFamily="2" charset="2"/>
              </a:rPr>
              <a:t> = log/system.log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archive_dir</a:t>
            </a:r>
            <a:r>
              <a:rPr lang="en-US" altLang="ko-KR" sz="1200" dirty="0">
                <a:sym typeface="Wingdings" panose="05000000000000000000" pitchFamily="2" charset="2"/>
              </a:rPr>
              <a:t> = archive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[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driver1</a:t>
            </a:r>
            <a:r>
              <a:rPr lang="en-US" altLang="ko-KR" sz="1200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name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driver1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url</a:t>
            </a:r>
            <a:r>
              <a:rPr lang="en-US" altLang="ko-KR" sz="1200" dirty="0">
                <a:sym typeface="Wingdings" panose="05000000000000000000" pitchFamily="2" charset="2"/>
              </a:rPr>
              <a:t>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http://172.24.4.40:18088/driver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[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driver2</a:t>
            </a:r>
            <a:r>
              <a:rPr lang="en-US" altLang="ko-KR" sz="1200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name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driver2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url</a:t>
            </a:r>
            <a:r>
              <a:rPr lang="en-US" altLang="ko-KR" sz="1200" dirty="0">
                <a:sym typeface="Wingdings" panose="05000000000000000000" pitchFamily="2" charset="2"/>
              </a:rPr>
              <a:t>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http://172.24.4.41:18088/driver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[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driver3</a:t>
            </a:r>
            <a:r>
              <a:rPr lang="en-US" altLang="ko-KR" sz="1200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name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driver3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url</a:t>
            </a:r>
            <a:r>
              <a:rPr lang="en-US" altLang="ko-KR" sz="1200" dirty="0">
                <a:sym typeface="Wingdings" panose="05000000000000000000" pitchFamily="2" charset="2"/>
              </a:rPr>
              <a:t>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http://172.24.4.42:18088/driver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[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driver4</a:t>
            </a:r>
            <a:r>
              <a:rPr lang="en-US" altLang="ko-KR" sz="1200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name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driver4</a:t>
            </a:r>
          </a:p>
          <a:p>
            <a:r>
              <a:rPr lang="en-US" altLang="ko-KR" sz="1200" dirty="0" err="1">
                <a:sym typeface="Wingdings" panose="05000000000000000000" pitchFamily="2" charset="2"/>
              </a:rPr>
              <a:t>url</a:t>
            </a:r>
            <a:r>
              <a:rPr lang="en-US" altLang="ko-KR" sz="1200" dirty="0">
                <a:sym typeface="Wingdings" panose="05000000000000000000" pitchFamily="2" charset="2"/>
              </a:rPr>
              <a:t> =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http://172.24.4.43:18088/driver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DB66-CDD5-4315-B1C8-9E46DE1293B5}"/>
              </a:ext>
            </a:extLst>
          </p:cNvPr>
          <p:cNvSpPr txBox="1"/>
          <p:nvPr/>
        </p:nvSpPr>
        <p:spPr>
          <a:xfrm>
            <a:off x="4360985" y="1211628"/>
            <a:ext cx="7474925" cy="5281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2. ~/conf/</a:t>
            </a:r>
            <a:r>
              <a:rPr lang="en-US" altLang="ko-KR" sz="1200" dirty="0" err="1">
                <a:sym typeface="Wingdings" panose="05000000000000000000" pitchFamily="2" charset="2"/>
              </a:rPr>
              <a:t>driver.conf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수정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불 필요</a:t>
            </a:r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3. cosbench-start.sh </a:t>
            </a:r>
            <a:r>
              <a:rPr lang="ko-KR" altLang="en-US" sz="1200" dirty="0">
                <a:sym typeface="Wingdings" panose="05000000000000000000" pitchFamily="2" charset="2"/>
              </a:rPr>
              <a:t>파일 수정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ym typeface="Wingdings" panose="05000000000000000000" pitchFamily="2" charset="2"/>
              </a:rPr>
              <a:t>모든 노드에서 수정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Cosbench start scrip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에 다음 파라미터를 추가해야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read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테스트에서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error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가 발생 안 함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(success ratio 100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달성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/</a:t>
            </a:r>
            <a:r>
              <a:rPr lang="en-US" altLang="ko-KR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usr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/bin/</a:t>
            </a:r>
            <a:r>
              <a:rPr lang="en-US" altLang="ko-KR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nohup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 java -</a:t>
            </a:r>
            <a:r>
              <a:rPr lang="en-US" altLang="ko-KR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Dcosbench.tomcat.config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=$TO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MCAT_CONFIG -server -cp main/* </a:t>
            </a:r>
            <a:r>
              <a:rPr lang="en-US" altLang="ko-KR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org.eclipse.equinox.launcher.Main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 -configuration $OSGI_CONFIG -console $OSGI_CON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SOLE_PORT 1&gt; $BOOT_LOG 2&gt;&amp;1 &amp;</a:t>
            </a:r>
          </a:p>
          <a:p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-Dcom.amazonaws.services.s3.disableGetObjectMD5Validation=true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추가</a:t>
            </a:r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/</a:t>
            </a:r>
            <a:r>
              <a:rPr lang="en-US" altLang="ko-KR" sz="1200" dirty="0" err="1">
                <a:sym typeface="Wingdings" panose="05000000000000000000" pitchFamily="2" charset="2"/>
              </a:rPr>
              <a:t>usr</a:t>
            </a:r>
            <a:r>
              <a:rPr lang="en-US" altLang="ko-KR" sz="1200" dirty="0">
                <a:sym typeface="Wingdings" panose="05000000000000000000" pitchFamily="2" charset="2"/>
              </a:rPr>
              <a:t>/bin/</a:t>
            </a:r>
            <a:r>
              <a:rPr lang="en-US" altLang="ko-KR" sz="1200" dirty="0" err="1">
                <a:sym typeface="Wingdings" panose="05000000000000000000" pitchFamily="2" charset="2"/>
              </a:rPr>
              <a:t>nohup</a:t>
            </a:r>
            <a:r>
              <a:rPr lang="en-US" altLang="ko-KR" sz="1200" dirty="0">
                <a:sym typeface="Wingdings" panose="05000000000000000000" pitchFamily="2" charset="2"/>
              </a:rPr>
              <a:t> java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-Dcom.amazonaws.services.s3.disableGetObjectMD5Validation=true</a:t>
            </a:r>
            <a:r>
              <a:rPr lang="en-US" altLang="ko-KR" sz="1200" dirty="0">
                <a:sym typeface="Wingdings" panose="05000000000000000000" pitchFamily="2" charset="2"/>
              </a:rPr>
              <a:t> -</a:t>
            </a:r>
            <a:r>
              <a:rPr lang="en-US" altLang="ko-KR" sz="1200" dirty="0" err="1">
                <a:sym typeface="Wingdings" panose="05000000000000000000" pitchFamily="2" charset="2"/>
              </a:rPr>
              <a:t>Dcosbench.tomcat.config</a:t>
            </a:r>
            <a:r>
              <a:rPr lang="en-US" altLang="ko-KR" sz="1200" dirty="0">
                <a:sym typeface="Wingdings" panose="05000000000000000000" pitchFamily="2" charset="2"/>
              </a:rPr>
              <a:t>=$TO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MCAT_CONFIG -server -cp main/* </a:t>
            </a:r>
            <a:r>
              <a:rPr lang="en-US" altLang="ko-KR" sz="1200" dirty="0" err="1">
                <a:sym typeface="Wingdings" panose="05000000000000000000" pitchFamily="2" charset="2"/>
              </a:rPr>
              <a:t>org.eclipse.equinox.launcher.Main</a:t>
            </a:r>
            <a:r>
              <a:rPr lang="en-US" altLang="ko-KR" sz="1200" dirty="0">
                <a:sym typeface="Wingdings" panose="05000000000000000000" pitchFamily="2" charset="2"/>
              </a:rPr>
              <a:t> -configuration $OSGI_CONFIG -console $OSGI_CON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SOLE_PORT 1&gt; $BOOT_LOG 2&gt;&amp;1 &amp;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313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실행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A5CE1-43A6-4FDD-A9D3-3E13C8FE72D0}"/>
              </a:ext>
            </a:extLst>
          </p:cNvPr>
          <p:cNvSpPr txBox="1"/>
          <p:nvPr/>
        </p:nvSpPr>
        <p:spPr>
          <a:xfrm>
            <a:off x="356089" y="1211629"/>
            <a:ext cx="11408019" cy="5281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Driver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각 노드 </a:t>
            </a:r>
            <a:r>
              <a:rPr lang="en-US" altLang="ko-KR" sz="1200" dirty="0"/>
              <a:t>(</a:t>
            </a:r>
            <a:r>
              <a:rPr lang="ko-KR" altLang="en-US" sz="1200" dirty="0"/>
              <a:t>컨트롤러 노드 포함</a:t>
            </a:r>
            <a:r>
              <a:rPr lang="en-US" altLang="ko-KR" sz="1200" dirty="0"/>
              <a:t>) </a:t>
            </a:r>
            <a:r>
              <a:rPr lang="ko-KR" altLang="en-US" sz="1200" dirty="0"/>
              <a:t>에서 실행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# ./start-driver.sh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2. Controller</a:t>
            </a:r>
            <a:r>
              <a:rPr lang="ko-KR" altLang="en-US" sz="1200" dirty="0"/>
              <a:t> 실행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각 노드에서 </a:t>
            </a:r>
            <a:r>
              <a:rPr lang="en-US" altLang="ko-KR" sz="1200" dirty="0"/>
              <a:t>driver </a:t>
            </a:r>
            <a:r>
              <a:rPr lang="ko-KR" altLang="en-US" sz="1200" dirty="0"/>
              <a:t>실행 완료 후 실행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./start-controller.sh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실행 확인</a:t>
            </a:r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ef|grep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cosbejch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FA45C4-8890-4970-9C93-01F099CA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2" y="3152163"/>
            <a:ext cx="10629900" cy="14001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BC30F3-D59F-4192-B1F9-A44965DB5D33}"/>
              </a:ext>
            </a:extLst>
          </p:cNvPr>
          <p:cNvSpPr/>
          <p:nvPr/>
        </p:nvSpPr>
        <p:spPr>
          <a:xfrm>
            <a:off x="417634" y="3341077"/>
            <a:ext cx="11680580" cy="518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driver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C040BA-606F-4EA5-B3F9-DA39B8DAE0F1}"/>
              </a:ext>
            </a:extLst>
          </p:cNvPr>
          <p:cNvSpPr/>
          <p:nvPr/>
        </p:nvSpPr>
        <p:spPr>
          <a:xfrm>
            <a:off x="417634" y="3905250"/>
            <a:ext cx="11680580" cy="518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54812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GUI</a:t>
            </a:r>
            <a:r>
              <a:rPr lang="ko-KR" altLang="en-US" dirty="0"/>
              <a:t> 실행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A5CE1-43A6-4FDD-A9D3-3E13C8FE72D0}"/>
              </a:ext>
            </a:extLst>
          </p:cNvPr>
          <p:cNvSpPr txBox="1"/>
          <p:nvPr/>
        </p:nvSpPr>
        <p:spPr>
          <a:xfrm>
            <a:off x="356089" y="1211629"/>
            <a:ext cx="11408019" cy="5281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브라우저에서 컨트롤러로 접근</a:t>
            </a:r>
            <a:endParaRPr lang="en-US" altLang="ko-KR" sz="1200" dirty="0"/>
          </a:p>
          <a:p>
            <a:r>
              <a:rPr lang="en-US" altLang="ko-KR" sz="1200" dirty="0"/>
              <a:t>http://172.24.4.40:19088/controller/index.html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28F1D5-B033-4F50-9CDE-E18D34EB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9" y="1865555"/>
            <a:ext cx="8620858" cy="41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결과값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92C89-517C-47C2-9FAD-4C7BDD33D383}"/>
              </a:ext>
            </a:extLst>
          </p:cNvPr>
          <p:cNvSpPr txBox="1"/>
          <p:nvPr/>
        </p:nvSpPr>
        <p:spPr>
          <a:xfrm>
            <a:off x="356089" y="1211630"/>
            <a:ext cx="11408019" cy="749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dirty="0"/>
              <a:t>오브젝트 사이즈별로 </a:t>
            </a:r>
            <a:r>
              <a:rPr lang="en-US" altLang="ko-KR" sz="1200" dirty="0"/>
              <a:t>worker </a:t>
            </a:r>
            <a:r>
              <a:rPr lang="ko-KR" altLang="en-US" sz="1200" dirty="0"/>
              <a:t>수를 변경해가면서 최고 성능을 </a:t>
            </a:r>
            <a:r>
              <a:rPr lang="ko-KR" altLang="en-US" sz="1200" dirty="0" err="1"/>
              <a:t>찾아나가는</a:t>
            </a:r>
            <a:r>
              <a:rPr lang="en-US" altLang="ko-KR" sz="1200" dirty="0"/>
              <a:t>… </a:t>
            </a:r>
            <a:r>
              <a:rPr lang="ko-KR" altLang="en-US" sz="1200" dirty="0"/>
              <a:t>방망이 </a:t>
            </a:r>
            <a:r>
              <a:rPr lang="ko-KR" altLang="en-US" sz="1200" dirty="0" err="1"/>
              <a:t>깍는</a:t>
            </a:r>
            <a:r>
              <a:rPr lang="ko-KR" altLang="en-US" sz="1200" dirty="0"/>
              <a:t> 노인</a:t>
            </a:r>
            <a:r>
              <a:rPr lang="en-US" altLang="ko-KR" sz="1200" dirty="0"/>
              <a:t>…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F986A4-1FCB-40EF-B8D3-A3CBFE157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93423"/>
              </p:ext>
            </p:extLst>
          </p:nvPr>
        </p:nvGraphicFramePr>
        <p:xfrm>
          <a:off x="427892" y="1702533"/>
          <a:ext cx="9850316" cy="4790334"/>
        </p:xfrm>
        <a:graphic>
          <a:graphicData uri="http://schemas.openxmlformats.org/drawingml/2006/table">
            <a:tbl>
              <a:tblPr/>
              <a:tblGrid>
                <a:gridCol w="616648">
                  <a:extLst>
                    <a:ext uri="{9D8B030D-6E8A-4147-A177-3AD203B41FA5}">
                      <a16:colId xmlns:a16="http://schemas.microsoft.com/office/drawing/2014/main" val="1116417290"/>
                    </a:ext>
                  </a:extLst>
                </a:gridCol>
                <a:gridCol w="796504">
                  <a:extLst>
                    <a:ext uri="{9D8B030D-6E8A-4147-A177-3AD203B41FA5}">
                      <a16:colId xmlns:a16="http://schemas.microsoft.com/office/drawing/2014/main" val="2665975937"/>
                    </a:ext>
                  </a:extLst>
                </a:gridCol>
                <a:gridCol w="732270">
                  <a:extLst>
                    <a:ext uri="{9D8B030D-6E8A-4147-A177-3AD203B41FA5}">
                      <a16:colId xmlns:a16="http://schemas.microsoft.com/office/drawing/2014/main" val="2814662342"/>
                    </a:ext>
                  </a:extLst>
                </a:gridCol>
                <a:gridCol w="629495">
                  <a:extLst>
                    <a:ext uri="{9D8B030D-6E8A-4147-A177-3AD203B41FA5}">
                      <a16:colId xmlns:a16="http://schemas.microsoft.com/office/drawing/2014/main" val="1448661380"/>
                    </a:ext>
                  </a:extLst>
                </a:gridCol>
                <a:gridCol w="680883">
                  <a:extLst>
                    <a:ext uri="{9D8B030D-6E8A-4147-A177-3AD203B41FA5}">
                      <a16:colId xmlns:a16="http://schemas.microsoft.com/office/drawing/2014/main" val="3342675579"/>
                    </a:ext>
                  </a:extLst>
                </a:gridCol>
                <a:gridCol w="645554">
                  <a:extLst>
                    <a:ext uri="{9D8B030D-6E8A-4147-A177-3AD203B41FA5}">
                      <a16:colId xmlns:a16="http://schemas.microsoft.com/office/drawing/2014/main" val="1710967042"/>
                    </a:ext>
                  </a:extLst>
                </a:gridCol>
                <a:gridCol w="713000">
                  <a:extLst>
                    <a:ext uri="{9D8B030D-6E8A-4147-A177-3AD203B41FA5}">
                      <a16:colId xmlns:a16="http://schemas.microsoft.com/office/drawing/2014/main" val="4923675"/>
                    </a:ext>
                  </a:extLst>
                </a:gridCol>
                <a:gridCol w="915337">
                  <a:extLst>
                    <a:ext uri="{9D8B030D-6E8A-4147-A177-3AD203B41FA5}">
                      <a16:colId xmlns:a16="http://schemas.microsoft.com/office/drawing/2014/main" val="295362022"/>
                    </a:ext>
                  </a:extLst>
                </a:gridCol>
                <a:gridCol w="1030959">
                  <a:extLst>
                    <a:ext uri="{9D8B030D-6E8A-4147-A177-3AD203B41FA5}">
                      <a16:colId xmlns:a16="http://schemas.microsoft.com/office/drawing/2014/main" val="2892263261"/>
                    </a:ext>
                  </a:extLst>
                </a:gridCol>
                <a:gridCol w="915337">
                  <a:extLst>
                    <a:ext uri="{9D8B030D-6E8A-4147-A177-3AD203B41FA5}">
                      <a16:colId xmlns:a16="http://schemas.microsoft.com/office/drawing/2014/main" val="2908080047"/>
                    </a:ext>
                  </a:extLst>
                </a:gridCol>
                <a:gridCol w="761175">
                  <a:extLst>
                    <a:ext uri="{9D8B030D-6E8A-4147-A177-3AD203B41FA5}">
                      <a16:colId xmlns:a16="http://schemas.microsoft.com/office/drawing/2014/main" val="1408617439"/>
                    </a:ext>
                  </a:extLst>
                </a:gridCol>
                <a:gridCol w="706577">
                  <a:extLst>
                    <a:ext uri="{9D8B030D-6E8A-4147-A177-3AD203B41FA5}">
                      <a16:colId xmlns:a16="http://schemas.microsoft.com/office/drawing/2014/main" val="2138790999"/>
                    </a:ext>
                  </a:extLst>
                </a:gridCol>
                <a:gridCol w="706577">
                  <a:extLst>
                    <a:ext uri="{9D8B030D-6E8A-4147-A177-3AD203B41FA5}">
                      <a16:colId xmlns:a16="http://schemas.microsoft.com/office/drawing/2014/main" val="2083792014"/>
                    </a:ext>
                  </a:extLst>
                </a:gridCol>
              </a:tblGrid>
              <a:tr h="395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RunTIme</a:t>
                      </a:r>
                      <a:b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Size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Time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Workers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Op-Count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Byte-Count</a:t>
                      </a:r>
                      <a:b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Avg-ResTime</a:t>
                      </a:r>
                      <a:b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Avg-ProcTime</a:t>
                      </a:r>
                      <a:b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Throughput</a:t>
                      </a:r>
                      <a:b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OP/s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Bandwidth</a:t>
                      </a:r>
                      <a:b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MB/s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2463"/>
                  </a:ext>
                </a:extLst>
              </a:tr>
              <a:tr h="175792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10KB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64.521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64.472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23233.68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232.33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64709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108.68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108.629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27592.31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275.94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77004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102.29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175.714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34125.67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341.26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537163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105.96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338.959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338.906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35396.91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353.98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23830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542.004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541.952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33207.73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332.07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06862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100KB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636.52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70.639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70.239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21222.86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2122.29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21480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726.08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123.88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123.496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24210.72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2421.09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56267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750.21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239.702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239.298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25029.23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2502.99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46299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776.91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462.504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462.052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25944.07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2594.62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39630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1MB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1254.21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35.825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4180.98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4180.98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658"/>
                  </a:ext>
                </a:extLst>
              </a:tr>
              <a:tr h="351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1393.51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64.543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60.956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4645.65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4645.65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Saturated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830754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1406.87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159.828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155.094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4690.95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4690.93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38502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1406.79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320.646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277.165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4691.94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4691.94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64832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1406.11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660.983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400.483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4692.22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4692.21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4085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1404.65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1277.724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555.643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4695.28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4695.15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7799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10MB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1385.79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108.712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50.477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462.03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4620.28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10692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140.76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1407.65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212.99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79.707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469.38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4693.83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55210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1407.44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321.368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103.813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469.41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4694.13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6345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140.68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1406.72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641.547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138.74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469.43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4694.39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7666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140.47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1404.63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1645.303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235.103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469.43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4694.36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3193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140.06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1400.72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3340.592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363.97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4694.04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7994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100MB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205.1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584.55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55.2725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684.69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348398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586.4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55.17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1025.65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136607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4020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597.76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56.55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13.42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1341.66</a:t>
                      </a: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" marR="7984" marT="7984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22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30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워크로드 패턴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D3AC24-22DC-44A3-AA1C-55CC9B4D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5" y="1127980"/>
            <a:ext cx="5162863" cy="176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44C88-18FF-4017-8302-2B4CD953B878}"/>
              </a:ext>
            </a:extLst>
          </p:cNvPr>
          <p:cNvSpPr txBox="1"/>
          <p:nvPr/>
        </p:nvSpPr>
        <p:spPr>
          <a:xfrm>
            <a:off x="149835" y="3027117"/>
            <a:ext cx="4233496" cy="33648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Workstage </a:t>
            </a:r>
            <a:r>
              <a:rPr lang="ko-KR" altLang="en-US" sz="1200" dirty="0"/>
              <a:t>구성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Init : </a:t>
            </a:r>
            <a:r>
              <a:rPr lang="ko-KR" altLang="en-US" sz="1200" dirty="0" err="1"/>
              <a:t>버킷</a:t>
            </a:r>
            <a:r>
              <a:rPr lang="en-US" altLang="ko-KR" sz="1200" dirty="0"/>
              <a:t> </a:t>
            </a:r>
            <a:r>
              <a:rPr lang="ko-KR" altLang="en-US" sz="1200" dirty="0"/>
              <a:t>만드는 단계 </a:t>
            </a:r>
            <a:r>
              <a:rPr lang="en-US" altLang="ko-KR" sz="1200" dirty="0"/>
              <a:t>/ </a:t>
            </a:r>
            <a:r>
              <a:rPr lang="ko-KR" altLang="en-US" sz="1200" dirty="0"/>
              <a:t>최초 </a:t>
            </a:r>
            <a:r>
              <a:rPr lang="en-US" altLang="ko-KR" sz="1200" dirty="0"/>
              <a:t>1</a:t>
            </a:r>
            <a:r>
              <a:rPr lang="ko-KR" altLang="en-US" sz="1200" dirty="0"/>
              <a:t>회만 수행하고 </a:t>
            </a:r>
            <a:r>
              <a:rPr lang="ko-KR" altLang="en-US" sz="1200" dirty="0" err="1"/>
              <a:t>막아버림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Prepare : read </a:t>
            </a:r>
            <a:r>
              <a:rPr lang="ko-KR" altLang="en-US" sz="1200" dirty="0"/>
              <a:t>테스트를 위한 파일 생성 </a:t>
            </a:r>
            <a:r>
              <a:rPr lang="en-US" altLang="ko-KR" sz="1200" dirty="0"/>
              <a:t>/ </a:t>
            </a:r>
            <a:r>
              <a:rPr lang="ko-KR" altLang="en-US" sz="1200" dirty="0"/>
              <a:t>최초 </a:t>
            </a:r>
            <a:r>
              <a:rPr lang="en-US" altLang="ko-KR" sz="1200" dirty="0"/>
              <a:t>1</a:t>
            </a:r>
            <a:r>
              <a:rPr lang="ko-KR" altLang="en-US" sz="1200" dirty="0"/>
              <a:t>회만 수행하고 </a:t>
            </a:r>
            <a:r>
              <a:rPr lang="ko-KR" altLang="en-US" sz="1200" dirty="0" err="1"/>
              <a:t>막아버림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안 막으면 매번 동일한 파일 만드느라 시간 오래 걸림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Main : </a:t>
            </a:r>
            <a:r>
              <a:rPr lang="ko-KR" altLang="en-US" sz="1200" dirty="0"/>
              <a:t>부하를 주는 단계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Workstage </a:t>
            </a:r>
            <a:r>
              <a:rPr lang="ko-KR" altLang="en-US" sz="1200" dirty="0">
                <a:sym typeface="Wingdings" panose="05000000000000000000" pitchFamily="2" charset="2"/>
              </a:rPr>
              <a:t>를 여러 개 주면 </a:t>
            </a:r>
            <a:r>
              <a:rPr lang="en-US" altLang="ko-KR" sz="1200" dirty="0">
                <a:sym typeface="Wingdings" panose="05000000000000000000" pitchFamily="2" charset="2"/>
              </a:rPr>
              <a:t>serial </a:t>
            </a:r>
            <a:r>
              <a:rPr lang="ko-KR" altLang="en-US" sz="1200" dirty="0">
                <a:sym typeface="Wingdings" panose="05000000000000000000" pitchFamily="2" charset="2"/>
              </a:rPr>
              <a:t>실행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Workstage </a:t>
            </a:r>
            <a:r>
              <a:rPr lang="ko-KR" altLang="en-US" sz="1200" dirty="0">
                <a:sym typeface="Wingdings" panose="05000000000000000000" pitchFamily="2" charset="2"/>
              </a:rPr>
              <a:t>내에 </a:t>
            </a:r>
            <a:r>
              <a:rPr lang="en-US" altLang="ko-KR" sz="1200" dirty="0">
                <a:sym typeface="Wingdings" panose="05000000000000000000" pitchFamily="2" charset="2"/>
              </a:rPr>
              <a:t>work</a:t>
            </a:r>
            <a:r>
              <a:rPr lang="ko-KR" altLang="en-US" sz="1200" dirty="0">
                <a:sym typeface="Wingdings" panose="05000000000000000000" pitchFamily="2" charset="2"/>
              </a:rPr>
              <a:t>를 여러 개 주면 </a:t>
            </a:r>
            <a:r>
              <a:rPr lang="en-US" altLang="ko-KR" sz="1200" dirty="0">
                <a:sym typeface="Wingdings" panose="05000000000000000000" pitchFamily="2" charset="2"/>
              </a:rPr>
              <a:t>parallel </a:t>
            </a:r>
            <a:r>
              <a:rPr lang="ko-KR" altLang="en-US" sz="1200" dirty="0">
                <a:sym typeface="Wingdings" panose="05000000000000000000" pitchFamily="2" charset="2"/>
              </a:rPr>
              <a:t>실행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Cleanup : read </a:t>
            </a:r>
            <a:r>
              <a:rPr lang="ko-KR" altLang="en-US" sz="1200" dirty="0"/>
              <a:t>테스트를 위해 </a:t>
            </a:r>
            <a:r>
              <a:rPr lang="en-US" altLang="ko-KR" sz="1200" dirty="0"/>
              <a:t>prepare </a:t>
            </a:r>
            <a:r>
              <a:rPr lang="ko-KR" altLang="en-US" sz="1200" dirty="0"/>
              <a:t>단계에서 생성하거나 </a:t>
            </a:r>
            <a:r>
              <a:rPr lang="en-US" altLang="ko-KR" sz="1200" dirty="0"/>
              <a:t>write </a:t>
            </a:r>
            <a:r>
              <a:rPr lang="ko-KR" altLang="en-US" sz="1200" dirty="0"/>
              <a:t>테스트 중에 생성된 오브젝트 삭제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막아버림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Dispose : </a:t>
            </a:r>
            <a:r>
              <a:rPr lang="ko-KR" altLang="en-US" sz="1200" dirty="0" err="1"/>
              <a:t>버킷</a:t>
            </a:r>
            <a:r>
              <a:rPr lang="ko-KR" altLang="en-US" sz="1200" dirty="0"/>
              <a:t> 삭제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막아버림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62DF49-56E2-4EAB-BA4C-242D4B63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03" y="1309565"/>
            <a:ext cx="7726697" cy="4713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EED01E-64F9-4AA3-BA77-E0819C96CF2E}"/>
              </a:ext>
            </a:extLst>
          </p:cNvPr>
          <p:cNvSpPr txBox="1"/>
          <p:nvPr/>
        </p:nvSpPr>
        <p:spPr>
          <a:xfrm>
            <a:off x="4554414" y="6169708"/>
            <a:ext cx="706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예제는 </a:t>
            </a:r>
            <a:r>
              <a:rPr lang="en-US" altLang="ko-KR" dirty="0"/>
              <a:t>R50/W50 </a:t>
            </a:r>
            <a:r>
              <a:rPr lang="ko-KR" altLang="en-US" dirty="0"/>
              <a:t>워크로드에 대해서 </a:t>
            </a:r>
            <a:r>
              <a:rPr lang="en-US" altLang="ko-KR" dirty="0"/>
              <a:t>worker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 및 </a:t>
            </a:r>
            <a:r>
              <a:rPr lang="en-US" altLang="ko-KR" dirty="0"/>
              <a:t>300</a:t>
            </a:r>
            <a:r>
              <a:rPr lang="ko-KR" altLang="en-US" dirty="0"/>
              <a:t>에 대해서 </a:t>
            </a:r>
            <a:r>
              <a:rPr lang="en-US" altLang="ko-KR" dirty="0"/>
              <a:t>serial </a:t>
            </a:r>
            <a:r>
              <a:rPr lang="ko-KR" altLang="en-US" dirty="0"/>
              <a:t>하게 </a:t>
            </a:r>
            <a:r>
              <a:rPr lang="en-US" altLang="ko-KR" dirty="0"/>
              <a:t>2</a:t>
            </a:r>
            <a:r>
              <a:rPr lang="ko-KR" altLang="en-US" dirty="0"/>
              <a:t>분 수행하는 샘플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30013-299E-4C2B-B0DE-BE8FF3B7B1A2}"/>
              </a:ext>
            </a:extLst>
          </p:cNvPr>
          <p:cNvSpPr/>
          <p:nvPr/>
        </p:nvSpPr>
        <p:spPr>
          <a:xfrm>
            <a:off x="4651131" y="3074254"/>
            <a:ext cx="7288823" cy="78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E0BDB2-1AB4-4984-BD3E-7610470FD22E}"/>
              </a:ext>
            </a:extLst>
          </p:cNvPr>
          <p:cNvSpPr/>
          <p:nvPr/>
        </p:nvSpPr>
        <p:spPr>
          <a:xfrm>
            <a:off x="4651130" y="3848539"/>
            <a:ext cx="7288823" cy="78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B4633E-C95C-4EA7-A4A1-FCD9162A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Cosbench </a:t>
            </a:r>
            <a:r>
              <a:rPr lang="ko-KR" altLang="en-US" dirty="0"/>
              <a:t>워크로드 패턴 </a:t>
            </a:r>
            <a:r>
              <a:rPr lang="en-US" altLang="ko-KR" dirty="0"/>
              <a:t>– read 100%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1B908-3628-46F2-82F7-F9F1738B5C9D}"/>
              </a:ext>
            </a:extLst>
          </p:cNvPr>
          <p:cNvSpPr txBox="1"/>
          <p:nvPr/>
        </p:nvSpPr>
        <p:spPr>
          <a:xfrm>
            <a:off x="406400" y="1301262"/>
            <a:ext cx="11277600" cy="5256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&lt;?xml version="1.0" encoding="UTF-8" ?&gt;</a:t>
            </a:r>
          </a:p>
          <a:p>
            <a:r>
              <a:rPr lang="en-US" sz="1000" dirty="0"/>
              <a:t>&lt;workload name="s3-read-30KB-w100" description="s3-read-30KB-w100"&gt;</a:t>
            </a:r>
          </a:p>
          <a:p>
            <a:r>
              <a:rPr lang="en-US" sz="1000" dirty="0"/>
              <a:t>  &lt;storage type="s3" config="</a:t>
            </a:r>
            <a:r>
              <a:rPr lang="en-US" sz="1000" dirty="0" err="1">
                <a:solidFill>
                  <a:srgbClr val="FF0000"/>
                </a:solidFill>
              </a:rPr>
              <a:t>accesskey</a:t>
            </a:r>
            <a:r>
              <a:rPr lang="en-US" sz="1000" dirty="0">
                <a:solidFill>
                  <a:srgbClr val="FF0000"/>
                </a:solidFill>
              </a:rPr>
              <a:t>=</a:t>
            </a:r>
            <a:r>
              <a:rPr lang="en-US" sz="1000" dirty="0" err="1">
                <a:solidFill>
                  <a:srgbClr val="FF0000"/>
                </a:solidFill>
              </a:rPr>
              <a:t>cosbench;secretkey</a:t>
            </a:r>
            <a:r>
              <a:rPr lang="en-US" sz="1000" dirty="0">
                <a:solidFill>
                  <a:srgbClr val="FF0000"/>
                </a:solidFill>
              </a:rPr>
              <a:t>=vtY7beAEs2trr8hfBF7pmjKVoLYoIKotnzAzUIZ2;endpoint=http://10.80.11.18</a:t>
            </a:r>
            <a:r>
              <a:rPr lang="en-US" sz="1000" dirty="0"/>
              <a:t>" /&gt;</a:t>
            </a:r>
          </a:p>
          <a:p>
            <a:r>
              <a:rPr lang="en-US" sz="1000" dirty="0"/>
              <a:t>  &lt;workflow&gt;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</a:t>
            </a:r>
            <a:r>
              <a:rPr lang="en-US" sz="1000" dirty="0" err="1"/>
              <a:t>init</a:t>
            </a:r>
            <a:r>
              <a:rPr lang="en-US" sz="1000" dirty="0"/>
              <a:t>"&gt; </a:t>
            </a:r>
          </a:p>
          <a:p>
            <a:r>
              <a:rPr lang="en-US" sz="1000" dirty="0"/>
              <a:t>     &lt;work type="</a:t>
            </a:r>
            <a:r>
              <a:rPr lang="en-US" sz="1000" dirty="0" err="1"/>
              <a:t>init</a:t>
            </a:r>
            <a:r>
              <a:rPr lang="en-US" sz="1000" dirty="0"/>
              <a:t>" workers="1"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</a:t>
            </a:r>
            <a:r>
              <a:rPr lang="en-US" sz="1000" dirty="0">
                <a:solidFill>
                  <a:srgbClr val="FF0000"/>
                </a:solidFill>
              </a:rPr>
              <a:t>prepare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 &lt;work type="prepare" workers="100"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=s3test;containers=r(1,1);objects=r(1,100000);sizes=c(30)KB"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name="main"&gt;</a:t>
            </a:r>
          </a:p>
          <a:p>
            <a:r>
              <a:rPr lang="en-US" sz="1000" dirty="0"/>
              <a:t>      &lt;work name="main" workers="100" runtime="300"&gt; </a:t>
            </a:r>
          </a:p>
          <a:p>
            <a:r>
              <a:rPr lang="en-US" sz="1000" dirty="0"/>
              <a:t>       &lt;operation </a:t>
            </a:r>
            <a:r>
              <a:rPr lang="en-US" sz="1000" dirty="0">
                <a:solidFill>
                  <a:srgbClr val="FF0000"/>
                </a:solidFill>
              </a:rPr>
              <a:t>type="read" ratio="100" </a:t>
            </a:r>
            <a:r>
              <a:rPr lang="en-US" sz="1000" dirty="0"/>
              <a:t>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=s3test;containers=r(1,1);objects=r(1,100000);sizes=c(30)KB" /&gt; </a:t>
            </a:r>
          </a:p>
          <a:p>
            <a:r>
              <a:rPr lang="en-US" sz="1000" dirty="0"/>
              <a:t>     &lt;/work&gt;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name="cleanup"&gt;</a:t>
            </a:r>
          </a:p>
          <a:p>
            <a:r>
              <a:rPr lang="en-US" sz="1000" dirty="0"/>
              <a:t>      &lt;work type="cleanup" workers="100"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=s3test;containers=r(1,1);objects=r(1,100000)"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workstage</a:t>
            </a:r>
            <a:r>
              <a:rPr lang="en-US" sz="1000" dirty="0"/>
              <a:t> name="dispose"&gt; </a:t>
            </a:r>
          </a:p>
          <a:p>
            <a:r>
              <a:rPr lang="en-US" sz="1000" dirty="0"/>
              <a:t>     &lt;work type="dispose" workers="1" config="</a:t>
            </a:r>
            <a:r>
              <a:rPr lang="en-US" sz="1000" dirty="0" err="1"/>
              <a:t>cprefix</a:t>
            </a:r>
            <a:r>
              <a:rPr lang="en-US" sz="1000" dirty="0"/>
              <a:t>=s3test;containers=r(1,1)" 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workstage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&lt;/workflow&gt;</a:t>
            </a:r>
          </a:p>
          <a:p>
            <a:r>
              <a:rPr lang="en-US" sz="1000" dirty="0"/>
              <a:t>&lt;/workload&gt;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61559-C01B-45B1-85E7-D8D4CC6D1840}"/>
              </a:ext>
            </a:extLst>
          </p:cNvPr>
          <p:cNvSpPr txBox="1"/>
          <p:nvPr/>
        </p:nvSpPr>
        <p:spPr>
          <a:xfrm>
            <a:off x="7095836" y="2775378"/>
            <a:ext cx="468976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</a:t>
            </a:r>
          </a:p>
          <a:p>
            <a:r>
              <a:rPr lang="en-US" altLang="ko-KR" dirty="0"/>
              <a:t>1) Prepare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회만 수행하고 </a:t>
            </a:r>
            <a:r>
              <a:rPr lang="ko-KR" altLang="en-US" dirty="0" err="1"/>
              <a:t>막아버림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2780</Words>
  <Application>Microsoft Office PowerPoint</Application>
  <PresentationFormat>와이드스크린</PresentationFormat>
  <Paragraphs>539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테마</vt:lpstr>
      <vt:lpstr>Cosbench 구성</vt:lpstr>
      <vt:lpstr>Cosbench 작동 방식</vt:lpstr>
      <vt:lpstr>Cosbench 설치</vt:lpstr>
      <vt:lpstr>Cosbench 구성</vt:lpstr>
      <vt:lpstr>Cosbench 실행</vt:lpstr>
      <vt:lpstr>Cosbench GUI 실행</vt:lpstr>
      <vt:lpstr>Cosbench 결과값</vt:lpstr>
      <vt:lpstr>Cosbench 워크로드 패턴</vt:lpstr>
      <vt:lpstr>Cosbench 워크로드 패턴 – read 100%</vt:lpstr>
      <vt:lpstr>Cosbench 워크로드 패턴 – write 100%</vt:lpstr>
      <vt:lpstr>Cosbench 워크로드 패턴 – read 70 write 30 mix</vt:lpstr>
      <vt:lpstr>Cosbench 워크로드 패턴 – 로드밸런서 없이  cosbench driver와 ECS 노드를 1:1 맵핑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Cosbench 구성</dc:title>
  <dc:creator>Choi, Seokjoo</dc:creator>
  <cp:lastModifiedBy>Seokjoo Choi</cp:lastModifiedBy>
  <cp:revision>25</cp:revision>
  <dcterms:created xsi:type="dcterms:W3CDTF">2020-09-16T09:24:28Z</dcterms:created>
  <dcterms:modified xsi:type="dcterms:W3CDTF">2020-09-24T09:48:35Z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Seokjoo.Choi@emc.com</vt:lpwstr>
  </property>
  <property fmtid="{D5CDD505-2E9C-101B-9397-08002B2CF9AE}" pid="5" name="MSIP_Label_7de70ee2-0cb4-4d60-aee5-75ef2c4c8a90_SetDate">
    <vt:lpwstr>2020-09-16T11:11:48.5860106Z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be68b348-1a23-4e1e-9e08-ce8d25dd63d3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Seokjoo.Choi@emc.com</vt:lpwstr>
  </property>
  <property fmtid="{D5CDD505-2E9C-101B-9397-08002B2CF9AE}" pid="13" name="MSIP_Label_da6fab74-d5af-4af7-a9a4-78d84655a626_SetDate">
    <vt:lpwstr>2020-09-16T11:11:48.5860106Z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be68b348-1a23-4e1e-9e08-ce8d25dd63d3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