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1" r:id="rId2"/>
    <p:sldId id="316" r:id="rId3"/>
    <p:sldId id="304" r:id="rId4"/>
    <p:sldId id="305" r:id="rId5"/>
    <p:sldId id="306" r:id="rId6"/>
    <p:sldId id="307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274" r:id="rId16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4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BCFD7"/>
    <a:srgbClr val="E7E9EC"/>
    <a:srgbClr val="EEEEEE"/>
    <a:srgbClr val="FFFFFF"/>
    <a:srgbClr val="CC6600"/>
    <a:srgbClr val="0076CE"/>
    <a:srgbClr val="C8C9C7"/>
    <a:srgbClr val="B7295A"/>
    <a:srgbClr val="41B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2" autoAdjust="0"/>
  </p:normalViewPr>
  <p:slideViewPr>
    <p:cSldViewPr showGuides="1">
      <p:cViewPr varScale="1">
        <p:scale>
          <a:sx n="152" d="100"/>
          <a:sy n="152" d="100"/>
        </p:scale>
        <p:origin x="426" y="132"/>
      </p:cViewPr>
      <p:guideLst>
        <p:guide pos="32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>
        <p:scale>
          <a:sx n="79" d="100"/>
          <a:sy n="79" d="100"/>
        </p:scale>
        <p:origin x="4002" y="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97871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55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6" name="TextBox 19"/>
          <p:cNvSpPr txBox="1"/>
          <p:nvPr userDrawn="1"/>
        </p:nvSpPr>
        <p:spPr>
          <a:xfrm>
            <a:off x="4421930" y="5023059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4521312" y="5023059"/>
            <a:ext cx="14106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5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20</a:t>
            </a:r>
          </a:p>
        </p:txBody>
      </p:sp>
      <p:sp>
        <p:nvSpPr>
          <p:cNvPr id="8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43B86516-BDCB-4898-9EDE-C0C59C1AF35D}"/>
              </a:ext>
            </a:extLst>
          </p:cNvPr>
          <p:cNvSpPr txBox="1"/>
          <p:nvPr userDrawn="1"/>
        </p:nvSpPr>
        <p:spPr>
          <a:xfrm>
            <a:off x="0" y="49324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72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80" userDrawn="1">
          <p15:clr>
            <a:srgbClr val="F26B43"/>
          </p15:clr>
        </p15:guide>
        <p15:guide id="4" pos="5580" userDrawn="1">
          <p15:clr>
            <a:srgbClr val="F26B43"/>
          </p15:clr>
        </p15:guide>
        <p15:guide id="5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dell.com/support/home/us/en/04/product-support/product/ecs-appliance-/driv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981765"/>
            <a:ext cx="8572500" cy="1661993"/>
          </a:xfrm>
        </p:spPr>
        <p:txBody>
          <a:bodyPr/>
          <a:lstStyle/>
          <a:p>
            <a:r>
              <a:rPr lang="en-US" altLang="ko-KR" sz="4000" dirty="0"/>
              <a:t>DFSIO</a:t>
            </a:r>
            <a:r>
              <a:rPr lang="ko-KR" altLang="en-US" sz="4000" dirty="0"/>
              <a:t> 성능 테스트를 위한</a:t>
            </a:r>
            <a:br>
              <a:rPr lang="en-US" altLang="ko-KR" sz="4000" dirty="0"/>
            </a:br>
            <a:r>
              <a:rPr lang="en-US" altLang="ko-KR" sz="4000" dirty="0"/>
              <a:t>HDFS on ECS </a:t>
            </a:r>
            <a:r>
              <a:rPr lang="ko-KR" altLang="en-US" sz="4000" dirty="0"/>
              <a:t>구성하기</a:t>
            </a:r>
            <a:br>
              <a:rPr lang="en-US" altLang="ko-KR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2020. 05</a:t>
            </a:r>
          </a:p>
        </p:txBody>
      </p:sp>
    </p:spTree>
    <p:extLst>
      <p:ext uri="{BB962C8B-B14F-4D97-AF65-F5344CB8AC3E}">
        <p14:creationId xmlns:p14="http://schemas.microsoft.com/office/powerpoint/2010/main" val="134405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HDFS </a:t>
            </a:r>
            <a:r>
              <a:rPr lang="ko-KR" altLang="en-US" dirty="0"/>
              <a:t>구성 </a:t>
            </a:r>
            <a:r>
              <a:rPr lang="en-US" altLang="ko-KR" dirty="0"/>
              <a:t>(HDFS core-site)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4320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" sz="1100" dirty="0"/>
              <a:t>HDFS</a:t>
            </a:r>
            <a:r>
              <a:rPr lang="ko-KR" altLang="en-US" sz="1100" dirty="0"/>
              <a:t> </a:t>
            </a:r>
            <a:r>
              <a:rPr lang="en-US" altLang="ko" sz="1100" dirty="0"/>
              <a:t>core-site.xml </a:t>
            </a:r>
            <a:r>
              <a:rPr lang="ko" altLang="en-US" sz="1100" dirty="0"/>
              <a:t>파일</a:t>
            </a:r>
            <a:r>
              <a:rPr lang="ko-KR" altLang="en-US" sz="1100" dirty="0"/>
              <a:t>을</a:t>
            </a:r>
            <a:r>
              <a:rPr lang="ko" altLang="en-US" sz="1100" dirty="0"/>
              <a:t> 직접 </a:t>
            </a:r>
            <a:r>
              <a:rPr lang="ko-KR" altLang="en-US" sz="1100" dirty="0"/>
              <a:t>수정</a:t>
            </a:r>
            <a:r>
              <a:rPr lang="en-US" altLang="ko-KR" sz="1100" dirty="0"/>
              <a:t>(</a:t>
            </a:r>
            <a:r>
              <a:rPr lang="en-US" altLang="ko" sz="1100" dirty="0"/>
              <a:t>/etc/</a:t>
            </a:r>
            <a:r>
              <a:rPr lang="en-US" altLang="ko" sz="1100" dirty="0" err="1"/>
              <a:t>hadoop</a:t>
            </a:r>
            <a:r>
              <a:rPr lang="en-US" altLang="ko" sz="1100" dirty="0"/>
              <a:t>/conf/core-site.xml) </a:t>
            </a:r>
            <a:r>
              <a:rPr lang="ko-KR" altLang="en-US" sz="1100" dirty="0"/>
              <a:t>할</a:t>
            </a:r>
            <a:r>
              <a:rPr lang="en-US" altLang="ko-KR" sz="1100" dirty="0"/>
              <a:t> </a:t>
            </a:r>
            <a:r>
              <a:rPr lang="ko-KR" altLang="en-US" sz="1100" dirty="0"/>
              <a:t>경우의 샘플</a:t>
            </a:r>
            <a:endParaRPr lang="en-US" altLang="ko" sz="1100" dirty="0"/>
          </a:p>
          <a:p>
            <a:pPr lvl="0"/>
            <a:endParaRPr 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0A08B7-C364-4DDA-BA5F-E91BA3A20605}"/>
              </a:ext>
            </a:extLst>
          </p:cNvPr>
          <p:cNvSpPr/>
          <p:nvPr/>
        </p:nvSpPr>
        <p:spPr>
          <a:xfrm>
            <a:off x="501774" y="1645756"/>
            <a:ext cx="3998218" cy="334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&lt;property&gt;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&lt;name&gt;</a:t>
            </a:r>
            <a:r>
              <a:rPr lang="en-US" altLang="ko" sz="800" dirty="0" err="1"/>
              <a:t>fs.viprfs.impl</a:t>
            </a:r>
            <a:r>
              <a:rPr lang="en-US" altLang="ko" sz="800" dirty="0"/>
              <a:t>&lt;/name&gt;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&lt;value&gt;</a:t>
            </a:r>
            <a:r>
              <a:rPr lang="en-US" altLang="ko" sz="800" dirty="0" err="1"/>
              <a:t>com.emc.hadoop.fs.vipr.ViPRFileSystem</a:t>
            </a:r>
            <a:r>
              <a:rPr lang="en-US" altLang="ko" sz="800" dirty="0"/>
              <a:t>&lt;/value&gt;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&lt;/property&gt;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endParaRPr lang="en-US" altLang="ko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&lt;property&gt;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&lt;name&gt;</a:t>
            </a:r>
            <a:r>
              <a:rPr lang="en-US" altLang="ko" sz="800" dirty="0" err="1"/>
              <a:t>fs.AbstractFileSystem.viprfs.impl</a:t>
            </a:r>
            <a:r>
              <a:rPr lang="en-US" altLang="ko" sz="800" dirty="0"/>
              <a:t>&lt;/name&gt;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&lt;value&gt;</a:t>
            </a:r>
            <a:r>
              <a:rPr lang="en-US" altLang="ko" sz="800" dirty="0" err="1"/>
              <a:t>com.emc.hadoop.fs.vipr.ViPRAbstractFileSystem</a:t>
            </a:r>
            <a:r>
              <a:rPr lang="en-US" altLang="ko" sz="800" dirty="0"/>
              <a:t>&lt;/value&gt;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&lt;/property&gt;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endParaRPr lang="en-US" altLang="ko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&lt;property&gt;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&lt;name&gt;</a:t>
            </a:r>
            <a:r>
              <a:rPr lang="en-US" altLang="ko" sz="800" dirty="0" err="1"/>
              <a:t>fs.vipr.installations</a:t>
            </a:r>
            <a:r>
              <a:rPr lang="en-US" altLang="ko" sz="800" dirty="0"/>
              <a:t>&lt;/name&gt;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&lt;value&gt;federation1&lt;/value&gt;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&lt;/property&gt;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endParaRPr lang="en-US" altLang="ko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&lt;property&gt;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&lt;name&gt;fs.vipr.installation.federation1.hosts&lt;/name&gt;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&lt;value&gt;203.0.113.10,203.0.113.11,203.0.113.12&lt;/value&gt;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&lt;/property&gt;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endParaRPr lang="en-US" altLang="ko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&lt;property&gt;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&lt;name&gt;fs.vipr.installation.federation1.resolution&lt;/name&gt;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&lt;value&gt;dynamic&lt;/value&gt;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&lt;/property&gt;</a:t>
            </a:r>
            <a:endParaRPr 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3FCB6-14D4-41C1-BF09-150D248DEC5D}"/>
              </a:ext>
            </a:extLst>
          </p:cNvPr>
          <p:cNvSpPr/>
          <p:nvPr/>
        </p:nvSpPr>
        <p:spPr>
          <a:xfrm>
            <a:off x="4752528" y="1645756"/>
            <a:ext cx="4139952" cy="1982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&lt;property&gt;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&lt;name&gt;fs.vipr.installation.federation1.resolution.dynamic.time_to_live_ms&lt;/name&gt;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&lt;value&gt;900000&lt;/value&gt;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&lt;/property&gt;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endParaRPr lang="en-US" altLang="ko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&lt;property&gt;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&lt;name&gt;</a:t>
            </a:r>
            <a:r>
              <a:rPr lang="en-US" altLang="ko" sz="800" dirty="0" err="1"/>
              <a:t>fs.viprfs.auth.anonymous_translation</a:t>
            </a:r>
            <a:r>
              <a:rPr lang="en-US" altLang="ko" sz="800" dirty="0"/>
              <a:t>&lt;/name&gt;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&lt;value&gt;LOCAL_USER&lt;/value&gt;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&lt;/property&gt; 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endParaRPr lang="en-US" altLang="ko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&lt;property&gt;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&lt;name&gt;</a:t>
            </a:r>
            <a:r>
              <a:rPr lang="en-US" altLang="ko" sz="800" dirty="0" err="1"/>
              <a:t>fs.viprfs.auth.identity_translation</a:t>
            </a:r>
            <a:r>
              <a:rPr lang="en-US" altLang="ko" sz="800" dirty="0"/>
              <a:t>&lt;/name&gt;</a:t>
            </a:r>
            <a:endParaRPr lang="en-US" sz="800" dirty="0"/>
          </a:p>
          <a:p>
            <a:pPr lvl="0">
              <a:spcBef>
                <a:spcPts val="50"/>
              </a:spcBef>
              <a:buClr>
                <a:schemeClr val="dk1"/>
              </a:buClr>
              <a:buSzPts val="1100"/>
            </a:pPr>
            <a:r>
              <a:rPr lang="en-US" altLang="ko" sz="800" dirty="0"/>
              <a:t>  &lt;value&gt;NONE&lt;/value&gt; </a:t>
            </a:r>
            <a:endParaRPr lang="en-US" sz="800" dirty="0"/>
          </a:p>
          <a:p>
            <a:pPr lvl="0">
              <a:spcBef>
                <a:spcPts val="50"/>
              </a:spcBef>
              <a:spcAft>
                <a:spcPts val="1600"/>
              </a:spcAft>
            </a:pPr>
            <a:r>
              <a:rPr lang="en-US" altLang="ko" sz="800" dirty="0"/>
              <a:t>&lt;/property&gt;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4807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HDFS </a:t>
            </a:r>
            <a:r>
              <a:rPr lang="ko-KR" altLang="en-US" dirty="0"/>
              <a:t>구성 </a:t>
            </a:r>
            <a:r>
              <a:rPr lang="en-US" altLang="ko-KR" dirty="0"/>
              <a:t>(HDFS core-site)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4320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" sz="1100" dirty="0"/>
              <a:t>HDFS</a:t>
            </a:r>
            <a:r>
              <a:rPr lang="ko-KR" altLang="en-US" sz="1100" dirty="0"/>
              <a:t> </a:t>
            </a:r>
            <a:r>
              <a:rPr lang="en-US" altLang="ko" sz="1100" dirty="0"/>
              <a:t>core-site.xml </a:t>
            </a:r>
            <a:r>
              <a:rPr lang="ko" altLang="en-US" sz="1100" dirty="0"/>
              <a:t>파일</a:t>
            </a:r>
            <a:r>
              <a:rPr lang="en-US" altLang="ko-KR" sz="1100" dirty="0"/>
              <a:t> </a:t>
            </a:r>
            <a:r>
              <a:rPr lang="ko-KR" altLang="en-US" sz="1100" dirty="0"/>
              <a:t>항목 내용</a:t>
            </a:r>
            <a:endParaRPr lang="en-US" altLang="ko" sz="1100" dirty="0"/>
          </a:p>
          <a:p>
            <a:pPr lvl="0"/>
            <a:endParaRPr 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E04649-5AB1-4F8C-B2BF-3D466507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509838"/>
            <a:ext cx="5586413" cy="1150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026FB9-D3F4-4F54-BB77-867D1BF3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19485"/>
            <a:ext cx="5657850" cy="21502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0CBFC1-A2C1-4EA8-911E-C3DC8BFBC039}"/>
              </a:ext>
            </a:extLst>
          </p:cNvPr>
          <p:cNvSpPr/>
          <p:nvPr/>
        </p:nvSpPr>
        <p:spPr>
          <a:xfrm>
            <a:off x="5908700" y="3435846"/>
            <a:ext cx="2948880" cy="432048"/>
          </a:xfrm>
          <a:prstGeom prst="rect">
            <a:avLst/>
          </a:prstGeom>
          <a:noFill/>
          <a:ln w="127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2"/>
                </a:solidFill>
              </a:rPr>
              <a:t>ECS </a:t>
            </a:r>
            <a:r>
              <a:rPr lang="ko-KR" altLang="en-US" sz="900" dirty="0">
                <a:solidFill>
                  <a:schemeClr val="bg2"/>
                </a:solidFill>
              </a:rPr>
              <a:t>각 노드의 </a:t>
            </a:r>
            <a:r>
              <a:rPr lang="en-US" altLang="ko-KR" sz="900" dirty="0">
                <a:solidFill>
                  <a:schemeClr val="bg2"/>
                </a:solidFill>
              </a:rPr>
              <a:t>IP</a:t>
            </a:r>
            <a:r>
              <a:rPr lang="ko-KR" altLang="en-US" sz="900" dirty="0">
                <a:solidFill>
                  <a:schemeClr val="bg2"/>
                </a:solidFill>
              </a:rPr>
              <a:t>를 </a:t>
            </a:r>
            <a:r>
              <a:rPr lang="en-US" altLang="ko-KR" sz="900" dirty="0">
                <a:solidFill>
                  <a:schemeClr val="bg2"/>
                </a:solidFill>
              </a:rPr>
              <a:t>comma </a:t>
            </a:r>
            <a:r>
              <a:rPr lang="ko-KR" altLang="en-US" sz="900" dirty="0">
                <a:solidFill>
                  <a:schemeClr val="bg2"/>
                </a:solidFill>
              </a:rPr>
              <a:t>로 구분하여 기입</a:t>
            </a:r>
            <a:endParaRPr lang="en-US" altLang="ko-KR" sz="900" dirty="0">
              <a:solidFill>
                <a:schemeClr val="bg2"/>
              </a:solidFill>
            </a:endParaRPr>
          </a:p>
          <a:p>
            <a:r>
              <a:rPr lang="ko-KR" altLang="en-US" sz="900" dirty="0">
                <a:solidFill>
                  <a:schemeClr val="bg2"/>
                </a:solidFill>
              </a:rPr>
              <a:t>또는 로드밸런서 </a:t>
            </a:r>
            <a:r>
              <a:rPr lang="en-US" altLang="ko-KR" sz="900" dirty="0">
                <a:solidFill>
                  <a:schemeClr val="bg2"/>
                </a:solidFill>
              </a:rPr>
              <a:t>VIP </a:t>
            </a:r>
            <a:r>
              <a:rPr lang="ko-KR" altLang="en-US" sz="900" dirty="0">
                <a:solidFill>
                  <a:schemeClr val="bg2"/>
                </a:solidFill>
              </a:rPr>
              <a:t>기입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B6AB2C-56CC-4C4A-8A61-9D782363FBA6}"/>
              </a:ext>
            </a:extLst>
          </p:cNvPr>
          <p:cNvSpPr/>
          <p:nvPr/>
        </p:nvSpPr>
        <p:spPr>
          <a:xfrm>
            <a:off x="5908700" y="3918962"/>
            <a:ext cx="2948880" cy="432048"/>
          </a:xfrm>
          <a:prstGeom prst="rect">
            <a:avLst/>
          </a:prstGeom>
          <a:noFill/>
          <a:ln w="127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2"/>
                </a:solidFill>
              </a:rPr>
              <a:t>ECS </a:t>
            </a:r>
            <a:r>
              <a:rPr lang="ko-KR" altLang="en-US" sz="900" dirty="0">
                <a:solidFill>
                  <a:schemeClr val="bg2"/>
                </a:solidFill>
              </a:rPr>
              <a:t>각 노드의 </a:t>
            </a:r>
            <a:r>
              <a:rPr lang="en-US" altLang="ko-KR" sz="900" dirty="0">
                <a:solidFill>
                  <a:schemeClr val="bg2"/>
                </a:solidFill>
              </a:rPr>
              <a:t>IP</a:t>
            </a:r>
            <a:r>
              <a:rPr lang="ko-KR" altLang="en-US" sz="900" dirty="0">
                <a:solidFill>
                  <a:schemeClr val="bg2"/>
                </a:solidFill>
              </a:rPr>
              <a:t>를 사용할 경우 </a:t>
            </a:r>
            <a:r>
              <a:rPr lang="en-US" altLang="ko-KR" sz="900" dirty="0">
                <a:solidFill>
                  <a:schemeClr val="bg2"/>
                </a:solidFill>
              </a:rPr>
              <a:t>dynamic</a:t>
            </a:r>
          </a:p>
          <a:p>
            <a:r>
              <a:rPr lang="ko-KR" altLang="en-US" sz="900" dirty="0">
                <a:solidFill>
                  <a:schemeClr val="bg2"/>
                </a:solidFill>
              </a:rPr>
              <a:t>로드밸런서 </a:t>
            </a:r>
            <a:r>
              <a:rPr lang="en-US" altLang="ko-KR" sz="900" dirty="0">
                <a:solidFill>
                  <a:schemeClr val="bg2"/>
                </a:solidFill>
              </a:rPr>
              <a:t>VIP</a:t>
            </a:r>
            <a:r>
              <a:rPr lang="ko-KR" altLang="en-US" sz="900" dirty="0">
                <a:solidFill>
                  <a:schemeClr val="bg2"/>
                </a:solidFill>
              </a:rPr>
              <a:t>를 사용할 경우 </a:t>
            </a:r>
            <a:r>
              <a:rPr lang="en-US" altLang="ko-KR" sz="900" dirty="0">
                <a:solidFill>
                  <a:schemeClr val="bg2"/>
                </a:solidFill>
              </a:rPr>
              <a:t>fixed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8D7251-D371-4322-8521-4B4383850653}"/>
              </a:ext>
            </a:extLst>
          </p:cNvPr>
          <p:cNvSpPr/>
          <p:nvPr/>
        </p:nvSpPr>
        <p:spPr>
          <a:xfrm>
            <a:off x="5908700" y="4376362"/>
            <a:ext cx="2948880" cy="432048"/>
          </a:xfrm>
          <a:prstGeom prst="rect">
            <a:avLst/>
          </a:prstGeom>
          <a:noFill/>
          <a:ln w="127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로드밸런서 없이 </a:t>
            </a:r>
            <a:r>
              <a:rPr lang="en-US" sz="900" dirty="0">
                <a:solidFill>
                  <a:schemeClr val="bg2"/>
                </a:solidFill>
              </a:rPr>
              <a:t>ECS </a:t>
            </a:r>
            <a:r>
              <a:rPr lang="ko-KR" altLang="en-US" sz="900" dirty="0">
                <a:solidFill>
                  <a:schemeClr val="bg2"/>
                </a:solidFill>
              </a:rPr>
              <a:t>각 노드의 </a:t>
            </a:r>
            <a:r>
              <a:rPr lang="en-US" altLang="ko-KR" sz="900" dirty="0">
                <a:solidFill>
                  <a:schemeClr val="bg2"/>
                </a:solidFill>
              </a:rPr>
              <a:t>IP</a:t>
            </a:r>
            <a:r>
              <a:rPr lang="ko-KR" altLang="en-US" sz="900" dirty="0">
                <a:solidFill>
                  <a:schemeClr val="bg2"/>
                </a:solidFill>
              </a:rPr>
              <a:t>를 직접 입력했을 경우 </a:t>
            </a:r>
            <a:r>
              <a:rPr lang="ko-KR" altLang="en-US" sz="900" dirty="0" err="1">
                <a:solidFill>
                  <a:schemeClr val="bg2"/>
                </a:solidFill>
              </a:rPr>
              <a:t>하둡</a:t>
            </a:r>
            <a:r>
              <a:rPr lang="ko-KR" altLang="en-US" sz="900" dirty="0">
                <a:solidFill>
                  <a:schemeClr val="bg2"/>
                </a:solidFill>
              </a:rPr>
              <a:t> 클라이언트에서 </a:t>
            </a:r>
            <a:r>
              <a:rPr lang="en-US" altLang="ko-KR" sz="900" dirty="0">
                <a:solidFill>
                  <a:schemeClr val="bg2"/>
                </a:solidFill>
              </a:rPr>
              <a:t>ECS </a:t>
            </a:r>
            <a:r>
              <a:rPr lang="ko-KR" altLang="en-US" sz="900" dirty="0">
                <a:solidFill>
                  <a:schemeClr val="bg2"/>
                </a:solidFill>
              </a:rPr>
              <a:t>노드로 </a:t>
            </a:r>
            <a:r>
              <a:rPr lang="en-US" altLang="ko-KR" sz="900" dirty="0">
                <a:solidFill>
                  <a:schemeClr val="bg2"/>
                </a:solidFill>
              </a:rPr>
              <a:t>alive </a:t>
            </a:r>
            <a:r>
              <a:rPr lang="ko-KR" altLang="en-US" sz="900" dirty="0">
                <a:solidFill>
                  <a:schemeClr val="bg2"/>
                </a:solidFill>
              </a:rPr>
              <a:t>상태 여부 확인하는 주기</a:t>
            </a:r>
            <a:endParaRPr lang="en-US" altLang="ko-KR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HDFS </a:t>
            </a:r>
            <a:r>
              <a:rPr lang="ko-KR" altLang="en-US" dirty="0"/>
              <a:t>구성 </a:t>
            </a:r>
            <a:r>
              <a:rPr lang="en-US" altLang="ko-KR" dirty="0"/>
              <a:t>(HDFS core-site)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4320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" sz="1100" dirty="0"/>
              <a:t>HDFS</a:t>
            </a:r>
            <a:r>
              <a:rPr lang="ko-KR" altLang="en-US" sz="1100" dirty="0"/>
              <a:t> </a:t>
            </a:r>
            <a:r>
              <a:rPr lang="en-US" altLang="ko" sz="1100" dirty="0"/>
              <a:t>core-site.xml </a:t>
            </a:r>
            <a:r>
              <a:rPr lang="ko" altLang="en-US" sz="1100" dirty="0"/>
              <a:t>파일</a:t>
            </a:r>
            <a:r>
              <a:rPr lang="en-US" altLang="ko-KR" sz="1100" dirty="0"/>
              <a:t> </a:t>
            </a:r>
            <a:r>
              <a:rPr lang="ko-KR" altLang="en-US" sz="1100" dirty="0"/>
              <a:t>항목 내용</a:t>
            </a:r>
            <a:endParaRPr lang="en-US" altLang="ko" sz="1100" dirty="0"/>
          </a:p>
          <a:p>
            <a:pPr lvl="0"/>
            <a:endParaRPr 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E04649-5AB1-4F8C-B2BF-3D466507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509838"/>
            <a:ext cx="5586413" cy="1150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026FB9-D3F4-4F54-BB77-867D1BF3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19485"/>
            <a:ext cx="5657850" cy="21502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0CBFC1-A2C1-4EA8-911E-C3DC8BFBC039}"/>
              </a:ext>
            </a:extLst>
          </p:cNvPr>
          <p:cNvSpPr/>
          <p:nvPr/>
        </p:nvSpPr>
        <p:spPr>
          <a:xfrm>
            <a:off x="5908700" y="3435846"/>
            <a:ext cx="2948880" cy="432048"/>
          </a:xfrm>
          <a:prstGeom prst="rect">
            <a:avLst/>
          </a:prstGeom>
          <a:noFill/>
          <a:ln w="127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2"/>
                </a:solidFill>
              </a:rPr>
              <a:t>ECS </a:t>
            </a:r>
            <a:r>
              <a:rPr lang="ko-KR" altLang="en-US" sz="900" dirty="0">
                <a:solidFill>
                  <a:schemeClr val="bg2"/>
                </a:solidFill>
              </a:rPr>
              <a:t>각 노드의 </a:t>
            </a:r>
            <a:r>
              <a:rPr lang="en-US" altLang="ko-KR" sz="900" dirty="0">
                <a:solidFill>
                  <a:schemeClr val="bg2"/>
                </a:solidFill>
              </a:rPr>
              <a:t>IP</a:t>
            </a:r>
            <a:r>
              <a:rPr lang="ko-KR" altLang="en-US" sz="900" dirty="0">
                <a:solidFill>
                  <a:schemeClr val="bg2"/>
                </a:solidFill>
              </a:rPr>
              <a:t>를 </a:t>
            </a:r>
            <a:r>
              <a:rPr lang="en-US" altLang="ko-KR" sz="900" dirty="0">
                <a:solidFill>
                  <a:schemeClr val="bg2"/>
                </a:solidFill>
              </a:rPr>
              <a:t>comma </a:t>
            </a:r>
            <a:r>
              <a:rPr lang="ko-KR" altLang="en-US" sz="900" dirty="0">
                <a:solidFill>
                  <a:schemeClr val="bg2"/>
                </a:solidFill>
              </a:rPr>
              <a:t>로 구분하여 기입</a:t>
            </a:r>
            <a:endParaRPr lang="en-US" altLang="ko-KR" sz="900" dirty="0">
              <a:solidFill>
                <a:schemeClr val="bg2"/>
              </a:solidFill>
            </a:endParaRPr>
          </a:p>
          <a:p>
            <a:r>
              <a:rPr lang="ko-KR" altLang="en-US" sz="900" dirty="0">
                <a:solidFill>
                  <a:schemeClr val="bg2"/>
                </a:solidFill>
              </a:rPr>
              <a:t>또는 로드밸런서 </a:t>
            </a:r>
            <a:r>
              <a:rPr lang="en-US" altLang="ko-KR" sz="900" dirty="0">
                <a:solidFill>
                  <a:schemeClr val="bg2"/>
                </a:solidFill>
              </a:rPr>
              <a:t>VIP </a:t>
            </a:r>
            <a:r>
              <a:rPr lang="ko-KR" altLang="en-US" sz="900" dirty="0">
                <a:solidFill>
                  <a:schemeClr val="bg2"/>
                </a:solidFill>
              </a:rPr>
              <a:t>기입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B6AB2C-56CC-4C4A-8A61-9D782363FBA6}"/>
              </a:ext>
            </a:extLst>
          </p:cNvPr>
          <p:cNvSpPr/>
          <p:nvPr/>
        </p:nvSpPr>
        <p:spPr>
          <a:xfrm>
            <a:off x="5908700" y="3918962"/>
            <a:ext cx="2948880" cy="432048"/>
          </a:xfrm>
          <a:prstGeom prst="rect">
            <a:avLst/>
          </a:prstGeom>
          <a:noFill/>
          <a:ln w="127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2"/>
                </a:solidFill>
              </a:rPr>
              <a:t>ECS </a:t>
            </a:r>
            <a:r>
              <a:rPr lang="ko-KR" altLang="en-US" sz="900" dirty="0">
                <a:solidFill>
                  <a:schemeClr val="bg2"/>
                </a:solidFill>
              </a:rPr>
              <a:t>각 노드의 </a:t>
            </a:r>
            <a:r>
              <a:rPr lang="en-US" altLang="ko-KR" sz="900" dirty="0">
                <a:solidFill>
                  <a:schemeClr val="bg2"/>
                </a:solidFill>
              </a:rPr>
              <a:t>IP</a:t>
            </a:r>
            <a:r>
              <a:rPr lang="ko-KR" altLang="en-US" sz="900" dirty="0">
                <a:solidFill>
                  <a:schemeClr val="bg2"/>
                </a:solidFill>
              </a:rPr>
              <a:t>를 사용할 경우 </a:t>
            </a:r>
            <a:r>
              <a:rPr lang="en-US" altLang="ko-KR" sz="900" dirty="0">
                <a:solidFill>
                  <a:schemeClr val="bg2"/>
                </a:solidFill>
              </a:rPr>
              <a:t>dynamic</a:t>
            </a:r>
          </a:p>
          <a:p>
            <a:r>
              <a:rPr lang="ko-KR" altLang="en-US" sz="900" dirty="0">
                <a:solidFill>
                  <a:schemeClr val="bg2"/>
                </a:solidFill>
              </a:rPr>
              <a:t>로드밸런서 </a:t>
            </a:r>
            <a:r>
              <a:rPr lang="en-US" altLang="ko-KR" sz="900" dirty="0">
                <a:solidFill>
                  <a:schemeClr val="bg2"/>
                </a:solidFill>
              </a:rPr>
              <a:t>VIP</a:t>
            </a:r>
            <a:r>
              <a:rPr lang="ko-KR" altLang="en-US" sz="900" dirty="0">
                <a:solidFill>
                  <a:schemeClr val="bg2"/>
                </a:solidFill>
              </a:rPr>
              <a:t>를 사용할 경우 </a:t>
            </a:r>
            <a:r>
              <a:rPr lang="en-US" altLang="ko-KR" sz="900" dirty="0">
                <a:solidFill>
                  <a:schemeClr val="bg2"/>
                </a:solidFill>
              </a:rPr>
              <a:t>fixed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8D7251-D371-4322-8521-4B4383850653}"/>
              </a:ext>
            </a:extLst>
          </p:cNvPr>
          <p:cNvSpPr/>
          <p:nvPr/>
        </p:nvSpPr>
        <p:spPr>
          <a:xfrm>
            <a:off x="5908700" y="4376362"/>
            <a:ext cx="2948880" cy="432048"/>
          </a:xfrm>
          <a:prstGeom prst="rect">
            <a:avLst/>
          </a:prstGeom>
          <a:noFill/>
          <a:ln w="127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로드밸런서 없이 </a:t>
            </a:r>
            <a:r>
              <a:rPr lang="en-US" sz="900" dirty="0">
                <a:solidFill>
                  <a:schemeClr val="bg2"/>
                </a:solidFill>
              </a:rPr>
              <a:t>ECS </a:t>
            </a:r>
            <a:r>
              <a:rPr lang="ko-KR" altLang="en-US" sz="900" dirty="0">
                <a:solidFill>
                  <a:schemeClr val="bg2"/>
                </a:solidFill>
              </a:rPr>
              <a:t>각 노드의 </a:t>
            </a:r>
            <a:r>
              <a:rPr lang="en-US" altLang="ko-KR" sz="900" dirty="0">
                <a:solidFill>
                  <a:schemeClr val="bg2"/>
                </a:solidFill>
              </a:rPr>
              <a:t>IP</a:t>
            </a:r>
            <a:r>
              <a:rPr lang="ko-KR" altLang="en-US" sz="900" dirty="0">
                <a:solidFill>
                  <a:schemeClr val="bg2"/>
                </a:solidFill>
              </a:rPr>
              <a:t>를 직접 입력했을 경우 </a:t>
            </a:r>
            <a:r>
              <a:rPr lang="ko-KR" altLang="en-US" sz="900" dirty="0" err="1">
                <a:solidFill>
                  <a:schemeClr val="bg2"/>
                </a:solidFill>
              </a:rPr>
              <a:t>하둡</a:t>
            </a:r>
            <a:r>
              <a:rPr lang="ko-KR" altLang="en-US" sz="900" dirty="0">
                <a:solidFill>
                  <a:schemeClr val="bg2"/>
                </a:solidFill>
              </a:rPr>
              <a:t> 클라이언트에서 </a:t>
            </a:r>
            <a:r>
              <a:rPr lang="en-US" altLang="ko-KR" sz="900" dirty="0">
                <a:solidFill>
                  <a:schemeClr val="bg2"/>
                </a:solidFill>
              </a:rPr>
              <a:t>ECS </a:t>
            </a:r>
            <a:r>
              <a:rPr lang="ko-KR" altLang="en-US" sz="900" dirty="0">
                <a:solidFill>
                  <a:schemeClr val="bg2"/>
                </a:solidFill>
              </a:rPr>
              <a:t>노드로 </a:t>
            </a:r>
            <a:r>
              <a:rPr lang="en-US" altLang="ko-KR" sz="900" dirty="0">
                <a:solidFill>
                  <a:schemeClr val="bg2"/>
                </a:solidFill>
              </a:rPr>
              <a:t>alive </a:t>
            </a:r>
            <a:r>
              <a:rPr lang="ko-KR" altLang="en-US" sz="900" dirty="0">
                <a:solidFill>
                  <a:schemeClr val="bg2"/>
                </a:solidFill>
              </a:rPr>
              <a:t>상태 여부 확인하는 주기</a:t>
            </a:r>
            <a:endParaRPr lang="en-US" altLang="ko-KR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5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서비스 구성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381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altLang="ko" sz="1100" dirty="0">
                <a:solidFill>
                  <a:schemeClr val="dk1"/>
                </a:solidFill>
              </a:rPr>
              <a:t>1] HDFS Advanced core-site </a:t>
            </a:r>
            <a:r>
              <a:rPr lang="ko-KR" altLang="en-US" sz="1100" dirty="0">
                <a:solidFill>
                  <a:schemeClr val="dk1"/>
                </a:solidFill>
              </a:rPr>
              <a:t>에서 수정</a:t>
            </a:r>
            <a:r>
              <a:rPr lang="en-US" altLang="ko-KR" sz="1100" dirty="0">
                <a:solidFill>
                  <a:schemeClr val="dk1"/>
                </a:solidFill>
              </a:rPr>
              <a:t> (</a:t>
            </a:r>
            <a:r>
              <a:rPr lang="ko-KR" altLang="en-US" sz="1100" dirty="0">
                <a:solidFill>
                  <a:schemeClr val="dk1"/>
                </a:solidFill>
              </a:rPr>
              <a:t>또는 </a:t>
            </a:r>
            <a:r>
              <a:rPr lang="en-US" altLang="ko-KR" sz="1100" dirty="0">
                <a:solidFill>
                  <a:schemeClr val="dk1"/>
                </a:solidFill>
              </a:rPr>
              <a:t>core-site.xml </a:t>
            </a:r>
            <a:r>
              <a:rPr lang="ko-KR" altLang="en-US" sz="1100" dirty="0">
                <a:solidFill>
                  <a:schemeClr val="dk1"/>
                </a:solidFill>
              </a:rPr>
              <a:t>파일 직접 수정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ko-KR" altLang="en-U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</a:rPr>
              <a:t>&lt;</a:t>
            </a:r>
            <a:r>
              <a:rPr lang="en-US" altLang="ko" sz="1100" dirty="0">
                <a:solidFill>
                  <a:schemeClr val="dk1"/>
                </a:solidFill>
              </a:rPr>
              <a:t>property&gt;</a:t>
            </a:r>
            <a:endParaRPr lang="en-U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altLang="ko" sz="1100" dirty="0">
                <a:solidFill>
                  <a:schemeClr val="dk1"/>
                </a:solidFill>
              </a:rPr>
              <a:t>&lt;name&gt;</a:t>
            </a:r>
            <a:r>
              <a:rPr lang="en-US" altLang="ko" sz="1100" dirty="0" err="1">
                <a:solidFill>
                  <a:schemeClr val="dk1"/>
                </a:solidFill>
              </a:rPr>
              <a:t>fs.defaultFS</a:t>
            </a:r>
            <a:r>
              <a:rPr lang="en-US" altLang="ko" sz="1100" dirty="0">
                <a:solidFill>
                  <a:schemeClr val="dk1"/>
                </a:solidFill>
              </a:rPr>
              <a:t>&lt;/name&gt;</a:t>
            </a:r>
            <a:endParaRPr lang="en-U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altLang="ko" sz="1100" dirty="0">
                <a:solidFill>
                  <a:schemeClr val="dk1"/>
                </a:solidFill>
              </a:rPr>
              <a:t>&lt;value&gt;viprfs://mybucket.mynamespace.federation1/&lt;/value&gt;</a:t>
            </a:r>
            <a:endParaRPr lang="en-U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altLang="ko" sz="1100" dirty="0">
                <a:solidFill>
                  <a:schemeClr val="dk1"/>
                </a:solidFill>
              </a:rPr>
              <a:t>&lt;/property&gt;</a:t>
            </a:r>
            <a:endParaRPr lang="en-U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>
                <a:solidFill>
                  <a:schemeClr val="dk1"/>
                </a:solidFill>
              </a:rPr>
              <a:t>2] YARN 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>
                <a:solidFill>
                  <a:schemeClr val="dk1"/>
                </a:solidFill>
              </a:rPr>
              <a:t>Customer yarn-site (</a:t>
            </a:r>
            <a:r>
              <a:rPr lang="ko-KR" altLang="en-US" sz="1100" dirty="0">
                <a:solidFill>
                  <a:schemeClr val="dk1"/>
                </a:solidFill>
              </a:rPr>
              <a:t>또는 </a:t>
            </a:r>
            <a:r>
              <a:rPr lang="en-US" altLang="ko-KR" sz="1100" dirty="0">
                <a:solidFill>
                  <a:schemeClr val="dk1"/>
                </a:solidFill>
              </a:rPr>
              <a:t>yarn-site.xml </a:t>
            </a:r>
            <a:r>
              <a:rPr lang="ko-KR" altLang="en-US" sz="1100" dirty="0">
                <a:solidFill>
                  <a:schemeClr val="dk1"/>
                </a:solidFill>
              </a:rPr>
              <a:t>파일 직접 수정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 err="1">
                <a:solidFill>
                  <a:schemeClr val="dk1"/>
                </a:solidFill>
              </a:rPr>
              <a:t>yarn.application.classpath</a:t>
            </a:r>
            <a:r>
              <a:rPr lang="en-US" altLang="ko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에 아래 경로 추가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>
                <a:solidFill>
                  <a:schemeClr val="dk1"/>
                </a:solidFill>
              </a:rPr>
              <a:t>/</a:t>
            </a:r>
            <a:r>
              <a:rPr lang="en-US" altLang="ko" sz="1100" dirty="0" err="1">
                <a:solidFill>
                  <a:schemeClr val="dk1"/>
                </a:solidFill>
              </a:rPr>
              <a:t>usr</a:t>
            </a:r>
            <a:r>
              <a:rPr lang="en-US" altLang="ko" sz="1100" dirty="0">
                <a:solidFill>
                  <a:schemeClr val="dk1"/>
                </a:solidFill>
              </a:rPr>
              <a:t>/</a:t>
            </a:r>
            <a:r>
              <a:rPr lang="en-US" altLang="ko" sz="1100" dirty="0" err="1">
                <a:solidFill>
                  <a:schemeClr val="dk1"/>
                </a:solidFill>
              </a:rPr>
              <a:t>hdp</a:t>
            </a:r>
            <a:r>
              <a:rPr lang="en-US" altLang="ko" sz="1100" dirty="0">
                <a:solidFill>
                  <a:schemeClr val="dk1"/>
                </a:solidFill>
              </a:rPr>
              <a:t>/2.6.5.1175-1/</a:t>
            </a:r>
            <a:r>
              <a:rPr lang="en-US" altLang="ko" sz="1100" dirty="0" err="1">
                <a:solidFill>
                  <a:schemeClr val="dk1"/>
                </a:solidFill>
              </a:rPr>
              <a:t>hadoop</a:t>
            </a:r>
            <a:r>
              <a:rPr lang="en-US" altLang="ko" sz="1100" dirty="0">
                <a:solidFill>
                  <a:schemeClr val="dk1"/>
                </a:solidFill>
              </a:rPr>
              <a:t>/lib/viprfs-client-3.4.0.2-hadoop-2.6.jar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endParaRPr lang="en-US" sz="1100" dirty="0">
              <a:solidFill>
                <a:schemeClr val="dk1"/>
              </a:solidFill>
            </a:endParaRPr>
          </a:p>
          <a:p>
            <a:pPr lvl="0"/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>
                <a:solidFill>
                  <a:schemeClr val="dk1"/>
                </a:solidFill>
              </a:rPr>
              <a:t>3] MapReduce2 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 err="1">
                <a:solidFill>
                  <a:schemeClr val="dk1"/>
                </a:solidFill>
              </a:rPr>
              <a:t>Custrom</a:t>
            </a:r>
            <a:r>
              <a:rPr lang="en-US" altLang="ko" sz="1100" dirty="0">
                <a:solidFill>
                  <a:schemeClr val="dk1"/>
                </a:solidFill>
              </a:rPr>
              <a:t> </a:t>
            </a:r>
            <a:r>
              <a:rPr lang="en-US" altLang="ko" sz="1100" dirty="0" err="1">
                <a:solidFill>
                  <a:schemeClr val="dk1"/>
                </a:solidFill>
              </a:rPr>
              <a:t>mapred</a:t>
            </a:r>
            <a:r>
              <a:rPr lang="en-US" altLang="ko" sz="1100" dirty="0">
                <a:solidFill>
                  <a:schemeClr val="dk1"/>
                </a:solidFill>
              </a:rPr>
              <a:t>-site (</a:t>
            </a:r>
            <a:r>
              <a:rPr lang="ko-KR" altLang="en-US" sz="1100" dirty="0">
                <a:solidFill>
                  <a:schemeClr val="dk1"/>
                </a:solidFill>
              </a:rPr>
              <a:t>또는 </a:t>
            </a:r>
            <a:r>
              <a:rPr lang="en-US" altLang="ko" sz="1100" dirty="0">
                <a:solidFill>
                  <a:schemeClr val="dk1"/>
                </a:solidFill>
              </a:rPr>
              <a:t>mapred-site.xml </a:t>
            </a:r>
            <a:r>
              <a:rPr lang="ko-KR" altLang="en-US" sz="1100" dirty="0">
                <a:solidFill>
                  <a:schemeClr val="dk1"/>
                </a:solidFill>
              </a:rPr>
              <a:t>파일 직접 수정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 err="1">
                <a:solidFill>
                  <a:schemeClr val="dk1"/>
                </a:solidFill>
              </a:rPr>
              <a:t>mapreduce.application.classpath</a:t>
            </a:r>
            <a:r>
              <a:rPr lang="en-US" altLang="ko" sz="1100" dirty="0">
                <a:solidFill>
                  <a:schemeClr val="dk1"/>
                </a:solidFill>
              </a:rPr>
              <a:t>  </a:t>
            </a:r>
            <a:r>
              <a:rPr lang="ko-KR" altLang="en-US" sz="1100" dirty="0">
                <a:solidFill>
                  <a:schemeClr val="dk1"/>
                </a:solidFill>
              </a:rPr>
              <a:t>에 아래 경로 추가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>
                <a:solidFill>
                  <a:schemeClr val="dk1"/>
                </a:solidFill>
              </a:rPr>
              <a:t>/</a:t>
            </a:r>
            <a:r>
              <a:rPr lang="en-US" altLang="ko" sz="1100" dirty="0" err="1">
                <a:solidFill>
                  <a:schemeClr val="dk1"/>
                </a:solidFill>
              </a:rPr>
              <a:t>usr</a:t>
            </a:r>
            <a:r>
              <a:rPr lang="en-US" altLang="ko" sz="1100" dirty="0">
                <a:solidFill>
                  <a:schemeClr val="dk1"/>
                </a:solidFill>
              </a:rPr>
              <a:t>/</a:t>
            </a:r>
            <a:r>
              <a:rPr lang="en-US" altLang="ko" sz="1100" dirty="0" err="1">
                <a:solidFill>
                  <a:schemeClr val="dk1"/>
                </a:solidFill>
              </a:rPr>
              <a:t>hdp</a:t>
            </a:r>
            <a:r>
              <a:rPr lang="en-US" altLang="ko" sz="1100" dirty="0">
                <a:solidFill>
                  <a:schemeClr val="dk1"/>
                </a:solidFill>
              </a:rPr>
              <a:t>/2.6.5.1175-1/</a:t>
            </a:r>
            <a:r>
              <a:rPr lang="en-US" altLang="ko" sz="1100" dirty="0" err="1">
                <a:solidFill>
                  <a:schemeClr val="dk1"/>
                </a:solidFill>
              </a:rPr>
              <a:t>hadoop</a:t>
            </a:r>
            <a:r>
              <a:rPr lang="en-US" altLang="ko" sz="1100" dirty="0">
                <a:solidFill>
                  <a:schemeClr val="dk1"/>
                </a:solidFill>
              </a:rPr>
              <a:t>/lib/viprfs-client-3.4.0.2-hadoop-2.6.jar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endParaRPr lang="en-US" sz="1100" dirty="0">
              <a:solidFill>
                <a:schemeClr val="dk1"/>
              </a:solidFill>
            </a:endParaRPr>
          </a:p>
        </p:txBody>
      </p:sp>
      <p:pic>
        <p:nvPicPr>
          <p:cNvPr id="5" name="Google Shape;130;p23">
            <a:extLst>
              <a:ext uri="{FF2B5EF4-FFF2-40B4-BE49-F238E27FC236}">
                <a16:creationId xmlns:a16="http://schemas.microsoft.com/office/drawing/2014/main" id="{3554CEF9-AA68-408F-B536-FE9B519E440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80730" y="1275606"/>
            <a:ext cx="4075251" cy="99441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9795ED-6A68-4FF3-A698-3B61FE2AD59C}"/>
              </a:ext>
            </a:extLst>
          </p:cNvPr>
          <p:cNvSpPr/>
          <p:nvPr/>
        </p:nvSpPr>
        <p:spPr>
          <a:xfrm>
            <a:off x="4838850" y="1979923"/>
            <a:ext cx="4155766" cy="2621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0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DFSIO</a:t>
            </a:r>
            <a:r>
              <a:rPr lang="ko-KR" altLang="en-US" dirty="0"/>
              <a:t> 수행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381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ko" sz="1100" dirty="0">
                <a:solidFill>
                  <a:schemeClr val="dk1"/>
                </a:solidFill>
              </a:rPr>
              <a:t>1] mapreduce.tar.gz  </a:t>
            </a:r>
            <a:r>
              <a:rPr lang="ko-KR" altLang="en-US" sz="1100" dirty="0">
                <a:solidFill>
                  <a:schemeClr val="dk1"/>
                </a:solidFill>
              </a:rPr>
              <a:t>파일 </a:t>
            </a:r>
            <a:r>
              <a:rPr lang="en-US" altLang="ko-KR" sz="1100" dirty="0">
                <a:solidFill>
                  <a:schemeClr val="dk1"/>
                </a:solidFill>
              </a:rPr>
              <a:t>ECS </a:t>
            </a:r>
            <a:r>
              <a:rPr lang="ko-KR" altLang="en-US" sz="1100" dirty="0" err="1">
                <a:solidFill>
                  <a:schemeClr val="dk1"/>
                </a:solidFill>
              </a:rPr>
              <a:t>버킷으로</a:t>
            </a:r>
            <a:r>
              <a:rPr lang="ko-KR" altLang="en-US" sz="1100" dirty="0">
                <a:solidFill>
                  <a:schemeClr val="dk1"/>
                </a:solidFill>
              </a:rPr>
              <a:t> 업로드</a:t>
            </a:r>
            <a:endParaRPr lang="en-US" altLang="ko" sz="1100" dirty="0">
              <a:solidFill>
                <a:schemeClr val="dk1"/>
              </a:solidFill>
            </a:endParaRPr>
          </a:p>
          <a:p>
            <a:pPr lvl="0"/>
            <a:endParaRPr lang="en-US" altLang="ko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>
                <a:solidFill>
                  <a:schemeClr val="dk1"/>
                </a:solidFill>
              </a:rPr>
              <a:t>$ </a:t>
            </a:r>
            <a:r>
              <a:rPr lang="en-US" altLang="ko" sz="1100" dirty="0" err="1">
                <a:solidFill>
                  <a:schemeClr val="dk1"/>
                </a:solidFill>
              </a:rPr>
              <a:t>hadoop</a:t>
            </a:r>
            <a:r>
              <a:rPr lang="en-US" altLang="ko" sz="1100" dirty="0">
                <a:solidFill>
                  <a:schemeClr val="dk1"/>
                </a:solidFill>
              </a:rPr>
              <a:t> fs -</a:t>
            </a:r>
            <a:r>
              <a:rPr lang="en-US" altLang="ko" sz="1100" dirty="0" err="1">
                <a:solidFill>
                  <a:schemeClr val="dk1"/>
                </a:solidFill>
              </a:rPr>
              <a:t>mkdir</a:t>
            </a:r>
            <a:r>
              <a:rPr lang="en-US" altLang="ko" sz="1100" dirty="0">
                <a:solidFill>
                  <a:schemeClr val="dk1"/>
                </a:solidFill>
              </a:rPr>
              <a:t> -p viprfs://hdfsbucket.ns1.federation1/hdp/apps/2.6.5.1175-1/mapreduce/</a:t>
            </a:r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>
                <a:solidFill>
                  <a:schemeClr val="dk1"/>
                </a:solidFill>
              </a:rPr>
              <a:t>$ </a:t>
            </a:r>
            <a:r>
              <a:rPr lang="en-US" altLang="ko" sz="1100" dirty="0" err="1">
                <a:solidFill>
                  <a:schemeClr val="dk1"/>
                </a:solidFill>
              </a:rPr>
              <a:t>hdfs</a:t>
            </a:r>
            <a:r>
              <a:rPr lang="en-US" altLang="ko" sz="1100" dirty="0">
                <a:solidFill>
                  <a:schemeClr val="dk1"/>
                </a:solidFill>
              </a:rPr>
              <a:t> </a:t>
            </a:r>
            <a:r>
              <a:rPr lang="en-US" altLang="ko" sz="1100" dirty="0" err="1">
                <a:solidFill>
                  <a:schemeClr val="dk1"/>
                </a:solidFill>
              </a:rPr>
              <a:t>dfs</a:t>
            </a:r>
            <a:r>
              <a:rPr lang="en-US" altLang="ko" sz="1100" dirty="0">
                <a:solidFill>
                  <a:schemeClr val="dk1"/>
                </a:solidFill>
              </a:rPr>
              <a:t> -</a:t>
            </a:r>
            <a:r>
              <a:rPr lang="en-US" altLang="ko" sz="1100" dirty="0" err="1">
                <a:solidFill>
                  <a:schemeClr val="dk1"/>
                </a:solidFill>
              </a:rPr>
              <a:t>copyFromLocal</a:t>
            </a:r>
            <a:r>
              <a:rPr lang="en-US" altLang="ko" sz="1100" dirty="0">
                <a:solidFill>
                  <a:schemeClr val="dk1"/>
                </a:solidFill>
              </a:rPr>
              <a:t> -f /</a:t>
            </a:r>
            <a:r>
              <a:rPr lang="en-US" altLang="ko" sz="1100" dirty="0" err="1">
                <a:solidFill>
                  <a:schemeClr val="dk1"/>
                </a:solidFill>
              </a:rPr>
              <a:t>usr</a:t>
            </a:r>
            <a:r>
              <a:rPr lang="en-US" altLang="ko" sz="1100" dirty="0">
                <a:solidFill>
                  <a:schemeClr val="dk1"/>
                </a:solidFill>
              </a:rPr>
              <a:t>/</a:t>
            </a:r>
            <a:r>
              <a:rPr lang="en-US" altLang="ko" sz="1100" dirty="0" err="1">
                <a:solidFill>
                  <a:schemeClr val="dk1"/>
                </a:solidFill>
              </a:rPr>
              <a:t>hdp</a:t>
            </a:r>
            <a:r>
              <a:rPr lang="en-US" altLang="ko" sz="1100" dirty="0">
                <a:solidFill>
                  <a:schemeClr val="dk1"/>
                </a:solidFill>
              </a:rPr>
              <a:t>/2.6.5.1175-1/</a:t>
            </a:r>
            <a:r>
              <a:rPr lang="en-US" altLang="ko" sz="1100" dirty="0" err="1">
                <a:solidFill>
                  <a:schemeClr val="dk1"/>
                </a:solidFill>
              </a:rPr>
              <a:t>hadoop</a:t>
            </a:r>
            <a:r>
              <a:rPr lang="en-US" altLang="ko" sz="1100" dirty="0">
                <a:solidFill>
                  <a:schemeClr val="dk1"/>
                </a:solidFill>
              </a:rPr>
              <a:t>/mapreduce.tar.gz viprfs://hdfsbucket.ns1.federation1/hdp/apps/2.6.5.1175-1/mapreduce/mapreduce.tar.gz</a:t>
            </a:r>
          </a:p>
          <a:p>
            <a:pPr lvl="0"/>
            <a:endParaRPr lang="en-US" sz="1100" dirty="0">
              <a:solidFill>
                <a:schemeClr val="dk1"/>
              </a:solidFill>
            </a:endParaRPr>
          </a:p>
          <a:p>
            <a:pPr lvl="0"/>
            <a:endParaRPr lang="en-US" sz="1100" dirty="0">
              <a:solidFill>
                <a:schemeClr val="dk1"/>
              </a:solidFill>
            </a:endParaRPr>
          </a:p>
          <a:p>
            <a:r>
              <a:rPr lang="en-US" sz="1100" dirty="0">
                <a:solidFill>
                  <a:schemeClr val="dk1"/>
                </a:solidFill>
              </a:rPr>
              <a:t>2] ECS HDFS </a:t>
            </a:r>
            <a:r>
              <a:rPr lang="ko-KR" altLang="en-US" sz="1100" dirty="0" err="1">
                <a:solidFill>
                  <a:schemeClr val="dk1"/>
                </a:solidFill>
              </a:rPr>
              <a:t>버킷</a:t>
            </a:r>
            <a:r>
              <a:rPr lang="ko-KR" altLang="en-US" sz="1100" dirty="0">
                <a:solidFill>
                  <a:schemeClr val="dk1"/>
                </a:solidFill>
              </a:rPr>
              <a:t> 접근 테스트</a:t>
            </a:r>
            <a:endParaRPr lang="en-US" altLang="ko-KR" sz="1100" dirty="0">
              <a:solidFill>
                <a:schemeClr val="dk1"/>
              </a:solidFill>
            </a:endParaRP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altLang="ko" sz="1100" dirty="0">
                <a:solidFill>
                  <a:schemeClr val="dk1"/>
                </a:solidFill>
              </a:rPr>
              <a:t># </a:t>
            </a:r>
            <a:r>
              <a:rPr lang="en-US" altLang="ko" sz="1100" dirty="0" err="1">
                <a:solidFill>
                  <a:schemeClr val="dk1"/>
                </a:solidFill>
              </a:rPr>
              <a:t>su</a:t>
            </a:r>
            <a:r>
              <a:rPr lang="en-US" altLang="ko" sz="1100" dirty="0">
                <a:solidFill>
                  <a:schemeClr val="dk1"/>
                </a:solidFill>
              </a:rPr>
              <a:t> </a:t>
            </a:r>
            <a:r>
              <a:rPr lang="en-US" altLang="ko" sz="1100" dirty="0" err="1">
                <a:solidFill>
                  <a:schemeClr val="dk1"/>
                </a:solidFill>
              </a:rPr>
              <a:t>hdfs</a:t>
            </a:r>
            <a:endParaRPr lang="en-US" altLang="ko" sz="1100" dirty="0">
              <a:solidFill>
                <a:schemeClr val="dk1"/>
              </a:solidFill>
            </a:endParaRP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altLang="ko" sz="1100" dirty="0">
                <a:solidFill>
                  <a:schemeClr val="dk1"/>
                </a:solidFill>
              </a:rPr>
              <a:t>$  </a:t>
            </a:r>
            <a:r>
              <a:rPr lang="en-US" altLang="ko" sz="1100" dirty="0" err="1">
                <a:solidFill>
                  <a:schemeClr val="dk1"/>
                </a:solidFill>
              </a:rPr>
              <a:t>hdfs</a:t>
            </a:r>
            <a:r>
              <a:rPr lang="en-US" altLang="ko" sz="1100" dirty="0">
                <a:solidFill>
                  <a:schemeClr val="dk1"/>
                </a:solidFill>
              </a:rPr>
              <a:t> </a:t>
            </a:r>
            <a:r>
              <a:rPr lang="en-US" altLang="ko" sz="1100" dirty="0" err="1">
                <a:solidFill>
                  <a:schemeClr val="dk1"/>
                </a:solidFill>
              </a:rPr>
              <a:t>dfs</a:t>
            </a:r>
            <a:r>
              <a:rPr lang="en-US" altLang="ko" sz="1100" dirty="0">
                <a:solidFill>
                  <a:schemeClr val="dk1"/>
                </a:solidFill>
              </a:rPr>
              <a:t> -ls viprfs://hdfsbucket.ns1.federation1/</a:t>
            </a:r>
            <a:endParaRPr lang="en-US" sz="1100" dirty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pPr lvl="0"/>
            <a:endParaRPr lang="en-US" sz="1100" dirty="0">
              <a:solidFill>
                <a:schemeClr val="dk1"/>
              </a:solidFill>
            </a:endParaRPr>
          </a:p>
          <a:p>
            <a:pPr lvl="0"/>
            <a:r>
              <a:rPr lang="en-US" sz="1100" dirty="0">
                <a:solidFill>
                  <a:schemeClr val="dk1"/>
                </a:solidFill>
              </a:rPr>
              <a:t>3] DFSIO </a:t>
            </a:r>
            <a:r>
              <a:rPr lang="ko-KR" altLang="en-US" sz="1100" dirty="0">
                <a:solidFill>
                  <a:schemeClr val="dk1"/>
                </a:solidFill>
              </a:rPr>
              <a:t>테스트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lvl="0"/>
            <a:r>
              <a:rPr lang="en-US" altLang="ko" sz="1100" dirty="0"/>
              <a:t>$ </a:t>
            </a:r>
            <a:r>
              <a:rPr lang="en-US" altLang="ko" sz="1100" dirty="0" err="1"/>
              <a:t>hadoop</a:t>
            </a:r>
            <a:r>
              <a:rPr lang="en-US" altLang="ko" sz="1100" dirty="0"/>
              <a:t> jar /</a:t>
            </a:r>
            <a:r>
              <a:rPr lang="en-US" altLang="ko" sz="1100" dirty="0" err="1"/>
              <a:t>usr</a:t>
            </a:r>
            <a:r>
              <a:rPr lang="en-US" altLang="ko" sz="1100" dirty="0"/>
              <a:t>/</a:t>
            </a:r>
            <a:r>
              <a:rPr lang="en-US" altLang="ko" sz="1100" dirty="0" err="1"/>
              <a:t>hdp</a:t>
            </a:r>
            <a:r>
              <a:rPr lang="en-US" altLang="ko" sz="1100" dirty="0"/>
              <a:t>/2.6.5.1175-1/</a:t>
            </a:r>
            <a:r>
              <a:rPr lang="en-US" altLang="ko" sz="1100" dirty="0" err="1"/>
              <a:t>hadoop-mapreduce</a:t>
            </a:r>
            <a:r>
              <a:rPr lang="en-US" altLang="ko" sz="1100" dirty="0"/>
              <a:t>/hadoop-mapreduce-client-jobclient-tests.jar </a:t>
            </a:r>
            <a:r>
              <a:rPr lang="en-US" altLang="ko" sz="1100" dirty="0" err="1"/>
              <a:t>TestDFSIO</a:t>
            </a:r>
            <a:r>
              <a:rPr lang="en-US" altLang="ko" sz="1100" dirty="0"/>
              <a:t> </a:t>
            </a:r>
            <a:r>
              <a:rPr lang="en-US" altLang="ko" sz="1100" dirty="0">
                <a:solidFill>
                  <a:srgbClr val="FF0000"/>
                </a:solidFill>
              </a:rPr>
              <a:t>-write</a:t>
            </a:r>
            <a:r>
              <a:rPr lang="en-US" altLang="ko" sz="1100" dirty="0"/>
              <a:t> -</a:t>
            </a:r>
            <a:r>
              <a:rPr lang="en-US" altLang="ko" sz="1100" dirty="0" err="1"/>
              <a:t>nrFiles</a:t>
            </a:r>
            <a:r>
              <a:rPr lang="en-US" altLang="ko" sz="1100" dirty="0"/>
              <a:t> 1 -</a:t>
            </a:r>
            <a:r>
              <a:rPr lang="en-US" altLang="ko" sz="1100" dirty="0" err="1"/>
              <a:t>fileSize</a:t>
            </a:r>
            <a:r>
              <a:rPr lang="en-US" altLang="ko" sz="1100" dirty="0"/>
              <a:t> 1MB -</a:t>
            </a:r>
            <a:r>
              <a:rPr lang="en-US" altLang="ko" sz="1100" dirty="0" err="1"/>
              <a:t>resFile</a:t>
            </a:r>
            <a:r>
              <a:rPr lang="en-US" altLang="ko" sz="1100" dirty="0"/>
              <a:t> /tmp/</a:t>
            </a:r>
            <a:r>
              <a:rPr lang="en-US" altLang="ko" sz="1100" dirty="0" err="1"/>
              <a:t>aa.out</a:t>
            </a:r>
            <a:endParaRPr lang="en-US" sz="1100" dirty="0"/>
          </a:p>
          <a:p>
            <a:pPr lv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altLang="ko" sz="1100" dirty="0"/>
              <a:t>$ </a:t>
            </a:r>
            <a:r>
              <a:rPr lang="en-US" altLang="ko" sz="1100" dirty="0" err="1"/>
              <a:t>hadoop</a:t>
            </a:r>
            <a:r>
              <a:rPr lang="en-US" altLang="ko" sz="1100" dirty="0"/>
              <a:t> jar /</a:t>
            </a:r>
            <a:r>
              <a:rPr lang="en-US" altLang="ko" sz="1100" dirty="0" err="1"/>
              <a:t>usr</a:t>
            </a:r>
            <a:r>
              <a:rPr lang="en-US" altLang="ko" sz="1100" dirty="0"/>
              <a:t>/</a:t>
            </a:r>
            <a:r>
              <a:rPr lang="en-US" altLang="ko" sz="1100" dirty="0" err="1"/>
              <a:t>hdp</a:t>
            </a:r>
            <a:r>
              <a:rPr lang="en-US" altLang="ko" sz="1100" dirty="0"/>
              <a:t>/2.6.5.1175-1/</a:t>
            </a:r>
            <a:r>
              <a:rPr lang="en-US" altLang="ko" sz="1100" dirty="0" err="1"/>
              <a:t>hadoop-mapreduce</a:t>
            </a:r>
            <a:r>
              <a:rPr lang="en-US" altLang="ko" sz="1100" dirty="0"/>
              <a:t>/hadoop-mapreduce-client-jobclient-tests.jar </a:t>
            </a:r>
            <a:r>
              <a:rPr lang="en-US" altLang="ko" sz="1100" dirty="0" err="1"/>
              <a:t>TestDFSIO</a:t>
            </a:r>
            <a:r>
              <a:rPr lang="en-US" altLang="ko" sz="1100" dirty="0"/>
              <a:t>  </a:t>
            </a:r>
            <a:r>
              <a:rPr lang="en-US" altLang="ko" sz="1100" dirty="0">
                <a:solidFill>
                  <a:srgbClr val="FF0000"/>
                </a:solidFill>
              </a:rPr>
              <a:t>-read</a:t>
            </a:r>
            <a:r>
              <a:rPr lang="en-US" altLang="ko" sz="1100" dirty="0"/>
              <a:t> -</a:t>
            </a:r>
            <a:r>
              <a:rPr lang="en-US" altLang="ko" sz="1100" dirty="0" err="1"/>
              <a:t>nrFiles</a:t>
            </a:r>
            <a:r>
              <a:rPr lang="en-US" altLang="ko" sz="1100" dirty="0"/>
              <a:t> 1 -</a:t>
            </a:r>
            <a:r>
              <a:rPr lang="en-US" altLang="ko" sz="1100" dirty="0" err="1"/>
              <a:t>fileSize</a:t>
            </a:r>
            <a:r>
              <a:rPr lang="en-US" altLang="ko" sz="1100" dirty="0"/>
              <a:t> 1MB -</a:t>
            </a:r>
            <a:r>
              <a:rPr lang="en-US" altLang="ko" sz="1100" dirty="0" err="1"/>
              <a:t>resFile</a:t>
            </a:r>
            <a:r>
              <a:rPr lang="en-US" altLang="ko" sz="1100" dirty="0"/>
              <a:t> /tmp/</a:t>
            </a:r>
            <a:r>
              <a:rPr lang="en-US" altLang="ko" sz="1100" dirty="0" err="1"/>
              <a:t>aa.out</a:t>
            </a:r>
            <a:endParaRPr lang="en-US" sz="1100" dirty="0"/>
          </a:p>
          <a:p>
            <a:pPr lvl="0"/>
            <a:endParaRPr lang="en-US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4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215946E-4605-49A3-875D-9C40B97DA27F}"/>
              </a:ext>
            </a:extLst>
          </p:cNvPr>
          <p:cNvSpPr/>
          <p:nvPr/>
        </p:nvSpPr>
        <p:spPr>
          <a:xfrm>
            <a:off x="285750" y="1131590"/>
            <a:ext cx="8462714" cy="5155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ko-KR" altLang="en-US" sz="1200" dirty="0"/>
              <a:t>이 문서의 구성은 </a:t>
            </a:r>
            <a:r>
              <a:rPr lang="en-US" altLang="ko-KR" sz="1200" dirty="0"/>
              <a:t>DFSIO </a:t>
            </a:r>
            <a:r>
              <a:rPr lang="ko-KR" altLang="en-US" sz="1200" dirty="0"/>
              <a:t>테스트를 위한 최소 구성</a:t>
            </a:r>
            <a:r>
              <a:rPr lang="en-US" altLang="ko-KR" sz="1200" dirty="0"/>
              <a:t>(HDFS, YARN, MapReduce)</a:t>
            </a:r>
            <a:r>
              <a:rPr lang="ko-KR" altLang="en-US" sz="1200" dirty="0"/>
              <a:t>이며</a:t>
            </a:r>
            <a:r>
              <a:rPr lang="en-US" altLang="ko-KR" sz="1200" dirty="0"/>
              <a:t>, </a:t>
            </a:r>
          </a:p>
          <a:p>
            <a:pPr lvl="0"/>
            <a:endParaRPr lang="en-US" altLang="ko-KR" sz="1200" dirty="0"/>
          </a:p>
          <a:p>
            <a:pPr lvl="0"/>
            <a:r>
              <a:rPr lang="ko-KR" altLang="en-US" sz="1200" dirty="0"/>
              <a:t>운영 환경에서 다른 서비스</a:t>
            </a:r>
            <a:r>
              <a:rPr lang="en-US" altLang="ko-KR" sz="1200" dirty="0"/>
              <a:t>(Pig, Hive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에서 </a:t>
            </a:r>
            <a:r>
              <a:rPr lang="en-US" altLang="ko-KR" sz="1200" dirty="0"/>
              <a:t>HDFS </a:t>
            </a:r>
            <a:r>
              <a:rPr lang="ko-KR" altLang="en-US" sz="1200" dirty="0"/>
              <a:t>를 사용하기 위해서는 관련</a:t>
            </a:r>
            <a:r>
              <a:rPr lang="en-US" altLang="ko-KR" sz="1200" dirty="0"/>
              <a:t> </a:t>
            </a:r>
            <a:r>
              <a:rPr lang="ko-KR" altLang="en-US" sz="1200" dirty="0"/>
              <a:t>문서를 참조하여 추가적인 구성이 필요함</a:t>
            </a:r>
            <a:endParaRPr lang="en-US" altLang="ko-KR" sz="1200" dirty="0"/>
          </a:p>
          <a:p>
            <a:pPr marL="171450" lvl="0" indent="-171450">
              <a:buFontTx/>
              <a:buChar char="-"/>
            </a:pPr>
            <a:r>
              <a:rPr lang="en-US" altLang="ko-KR" sz="1200" dirty="0"/>
              <a:t>ECS Data</a:t>
            </a:r>
            <a:r>
              <a:rPr lang="ko-KR" altLang="en-US" sz="1200" dirty="0"/>
              <a:t> </a:t>
            </a:r>
            <a:r>
              <a:rPr lang="en-US" altLang="ko-KR" sz="1200" dirty="0"/>
              <a:t>Access</a:t>
            </a:r>
            <a:r>
              <a:rPr lang="ko-KR" altLang="en-US" sz="1200" dirty="0"/>
              <a:t> </a:t>
            </a:r>
            <a:r>
              <a:rPr lang="en-US" altLang="ko-KR" sz="1200" dirty="0"/>
              <a:t>Guide</a:t>
            </a:r>
          </a:p>
          <a:p>
            <a:pPr marL="171450" lvl="0" indent="-171450">
              <a:buFontTx/>
              <a:buChar char="-"/>
            </a:pPr>
            <a:r>
              <a:rPr lang="en-US" altLang="ko-KR" sz="1200" dirty="0"/>
              <a:t>ECS, HORTONWORKS &amp; KERBEROS: A BIG DATA SOLUTION</a:t>
            </a:r>
          </a:p>
          <a:p>
            <a:pPr lvl="0"/>
            <a:endParaRPr 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0320A-6D41-4DFF-9946-C12A74CD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55" y="2292901"/>
            <a:ext cx="4733925" cy="2406968"/>
          </a:xfrm>
          <a:prstGeom prst="rect">
            <a:avLst/>
          </a:prstGeom>
          <a:ln>
            <a:solidFill>
              <a:srgbClr val="80808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0EF56B-FCC0-4636-8508-CF7A7873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2292901"/>
            <a:ext cx="3024336" cy="7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환경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15946E-4605-49A3-875D-9C40B97DA27F}"/>
              </a:ext>
            </a:extLst>
          </p:cNvPr>
          <p:cNvSpPr/>
          <p:nvPr/>
        </p:nvSpPr>
        <p:spPr>
          <a:xfrm>
            <a:off x="285750" y="1131590"/>
            <a:ext cx="8462714" cy="5155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ko" sz="1200" dirty="0"/>
              <a:t>ECS 3.4</a:t>
            </a:r>
            <a:endParaRPr lang="en-US" sz="1200" dirty="0"/>
          </a:p>
          <a:p>
            <a:pPr lvl="0"/>
            <a:r>
              <a:rPr lang="en-US" altLang="ko" sz="1200" dirty="0"/>
              <a:t>Hadoop HDP-2.6.5.1175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372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생성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15946E-4605-49A3-875D-9C40B97DA27F}"/>
              </a:ext>
            </a:extLst>
          </p:cNvPr>
          <p:cNvSpPr/>
          <p:nvPr/>
        </p:nvSpPr>
        <p:spPr>
          <a:xfrm>
            <a:off x="285750" y="915566"/>
            <a:ext cx="8678738" cy="381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ko" sz="1100" dirty="0"/>
              <a:t>1) Manage → Users → Object Users → NEW OBJECT USER</a:t>
            </a:r>
            <a:endParaRPr lang="en-US" sz="1100" dirty="0"/>
          </a:p>
          <a:p>
            <a:pPr lvl="0">
              <a:spcBef>
                <a:spcPts val="1600"/>
              </a:spcBef>
            </a:pPr>
            <a:endParaRPr lang="en-US" altLang="ko" sz="1100" dirty="0"/>
          </a:p>
          <a:p>
            <a:pPr lvl="0" algn="r">
              <a:spcBef>
                <a:spcPts val="1600"/>
              </a:spcBef>
            </a:pPr>
            <a:endParaRPr lang="en-US" altLang="ko" sz="1100" dirty="0"/>
          </a:p>
          <a:p>
            <a:pPr lvl="0" algn="r">
              <a:spcBef>
                <a:spcPts val="1600"/>
              </a:spcBef>
            </a:pPr>
            <a:r>
              <a:rPr lang="en-US" altLang="ko" sz="1100" dirty="0"/>
              <a:t>2) Name</a:t>
            </a:r>
            <a:r>
              <a:rPr lang="ko-KR" altLang="en-US" sz="1100" dirty="0"/>
              <a:t>은 </a:t>
            </a:r>
            <a:r>
              <a:rPr lang="en-US" altLang="ko-KR" sz="1100" dirty="0"/>
              <a:t>Hadoop </a:t>
            </a:r>
            <a:r>
              <a:rPr lang="ko-KR" altLang="en-US" sz="1100" dirty="0"/>
              <a:t>클러스터에서 사용하는 </a:t>
            </a:r>
            <a:r>
              <a:rPr lang="en-US" altLang="ko-KR" sz="1100" dirty="0"/>
              <a:t>HDFS User </a:t>
            </a:r>
            <a:r>
              <a:rPr lang="ko-KR" altLang="en-US" sz="1100" dirty="0"/>
              <a:t>와</a:t>
            </a:r>
            <a:endParaRPr lang="en-US" altLang="ko-KR" sz="1100" dirty="0"/>
          </a:p>
          <a:p>
            <a:pPr lvl="0" algn="r">
              <a:spcBef>
                <a:spcPts val="1600"/>
              </a:spcBef>
            </a:pPr>
            <a:r>
              <a:rPr lang="ko-KR" altLang="en-US" sz="1100" dirty="0"/>
              <a:t>동일한 이름 사용</a:t>
            </a:r>
            <a:r>
              <a:rPr lang="en-US" altLang="ko-KR" sz="1100" dirty="0"/>
              <a:t>(</a:t>
            </a:r>
            <a:r>
              <a:rPr lang="ko-KR" altLang="en-US" sz="1100" dirty="0"/>
              <a:t>일반적으로 </a:t>
            </a:r>
            <a:r>
              <a:rPr lang="en-US" altLang="ko-KR" sz="1100" dirty="0" err="1"/>
              <a:t>hdfs</a:t>
            </a:r>
            <a:r>
              <a:rPr lang="en-US" altLang="ko-KR" sz="1100" dirty="0"/>
              <a:t>)</a:t>
            </a:r>
          </a:p>
          <a:p>
            <a:pPr lvl="0">
              <a:spcBef>
                <a:spcPts val="1600"/>
              </a:spcBef>
            </a:pPr>
            <a:endParaRPr lang="en-US" altLang="ko" sz="1100" dirty="0"/>
          </a:p>
          <a:p>
            <a:pPr lvl="0">
              <a:spcBef>
                <a:spcPts val="1600"/>
              </a:spcBef>
            </a:pPr>
            <a:endParaRPr lang="en-US" altLang="ko" sz="1100" dirty="0"/>
          </a:p>
          <a:p>
            <a:pPr>
              <a:spcBef>
                <a:spcPts val="1600"/>
              </a:spcBef>
            </a:pPr>
            <a:endParaRPr lang="en-US" altLang="ko" sz="1100" dirty="0"/>
          </a:p>
          <a:p>
            <a:pPr>
              <a:spcBef>
                <a:spcPts val="1600"/>
              </a:spcBef>
            </a:pPr>
            <a:r>
              <a:rPr lang="en-US" altLang="ko" sz="1100" dirty="0"/>
              <a:t>3) S3 secret key</a:t>
            </a:r>
            <a:r>
              <a:rPr lang="ko-KR" altLang="en-US" sz="1100" dirty="0"/>
              <a:t>는 </a:t>
            </a:r>
            <a:r>
              <a:rPr lang="en-US" altLang="ko" sz="1100" dirty="0"/>
              <a:t>HDFS</a:t>
            </a:r>
            <a:r>
              <a:rPr lang="ko-KR" altLang="en-US" sz="1100" dirty="0"/>
              <a:t>의 인증 방법은 아니므로</a:t>
            </a:r>
            <a:r>
              <a:rPr lang="en-US" altLang="ko-KR" sz="1100" dirty="0"/>
              <a:t>, </a:t>
            </a:r>
            <a:r>
              <a:rPr lang="ko-KR" altLang="en-US" sz="1100" dirty="0"/>
              <a:t>생성이 필수는 아니지만</a:t>
            </a:r>
            <a:endParaRPr lang="en-US" altLang="ko" sz="1100" dirty="0"/>
          </a:p>
          <a:p>
            <a:pPr lvl="0">
              <a:spcBef>
                <a:spcPts val="1600"/>
              </a:spcBef>
            </a:pPr>
            <a:r>
              <a:rPr lang="en-US" altLang="ko" sz="1100" dirty="0"/>
              <a:t>HDFS</a:t>
            </a:r>
            <a:r>
              <a:rPr lang="ko-KR" altLang="en-US" sz="1100" dirty="0"/>
              <a:t>에서 사용할 </a:t>
            </a:r>
            <a:r>
              <a:rPr lang="ko-KR" altLang="en-US" sz="1100" dirty="0" err="1"/>
              <a:t>버킷을</a:t>
            </a:r>
            <a:r>
              <a:rPr lang="ko-KR" altLang="en-US" sz="1100" dirty="0"/>
              <a:t> </a:t>
            </a:r>
            <a:r>
              <a:rPr lang="en-US" altLang="ko" sz="1100" dirty="0"/>
              <a:t>S3 </a:t>
            </a:r>
            <a:r>
              <a:rPr lang="ko-KR" altLang="en-US" sz="1100" dirty="0"/>
              <a:t>로 접근이 필요한 경우 미리 생성해 둠</a:t>
            </a:r>
            <a:endParaRPr lang="en-US" sz="1100" dirty="0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1821A838-0441-407E-99F3-434033AC4AB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3232" y="1941680"/>
            <a:ext cx="3740749" cy="1764196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pic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85F528AA-255B-48C6-A60F-736DE1D9495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120" y="3182733"/>
            <a:ext cx="1732167" cy="1732167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CA6A56-84A3-4194-9805-063DEC118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870" y="572932"/>
            <a:ext cx="2694666" cy="1353429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DFC0D4-9BF3-4E16-87C8-DF7C22F1B879}"/>
              </a:ext>
            </a:extLst>
          </p:cNvPr>
          <p:cNvSpPr/>
          <p:nvPr/>
        </p:nvSpPr>
        <p:spPr>
          <a:xfrm>
            <a:off x="1884556" y="3075806"/>
            <a:ext cx="2088232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6F3D93-99B2-4E1A-86F2-B3F953D59CAC}"/>
              </a:ext>
            </a:extLst>
          </p:cNvPr>
          <p:cNvSpPr/>
          <p:nvPr/>
        </p:nvSpPr>
        <p:spPr>
          <a:xfrm>
            <a:off x="5758064" y="4687902"/>
            <a:ext cx="974176" cy="1847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6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버킷</a:t>
            </a:r>
            <a:r>
              <a:rPr lang="ko-KR" altLang="en-US" dirty="0"/>
              <a:t> 생성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381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ko" sz="1100" dirty="0"/>
              <a:t>1) Manage → Buckets → NEW BUCKET</a:t>
            </a:r>
          </a:p>
          <a:p>
            <a:pPr marL="171450" lvl="0" indent="-171450">
              <a:buFontTx/>
              <a:buChar char="-"/>
            </a:pPr>
            <a:endParaRPr lang="en-US" sz="1100" dirty="0"/>
          </a:p>
          <a:p>
            <a:pPr marL="171450" lvl="0" indent="-171450">
              <a:buFontTx/>
              <a:buChar char="-"/>
            </a:pPr>
            <a:r>
              <a:rPr lang="en-US" sz="1100" dirty="0"/>
              <a:t>Name : </a:t>
            </a:r>
            <a:r>
              <a:rPr lang="ko-KR" altLang="en-US" sz="1100" dirty="0"/>
              <a:t>임의의 이름 사용</a:t>
            </a:r>
            <a:endParaRPr lang="en-US" sz="1100" dirty="0"/>
          </a:p>
          <a:p>
            <a:pPr lvl="0"/>
            <a:r>
              <a:rPr lang="en-US" sz="1100" dirty="0">
                <a:solidFill>
                  <a:srgbClr val="FF0000"/>
                </a:solidFill>
              </a:rPr>
              <a:t>* </a:t>
            </a:r>
            <a:r>
              <a:rPr lang="ko-KR" altLang="en-US" sz="1100" dirty="0">
                <a:solidFill>
                  <a:srgbClr val="FF0000"/>
                </a:solidFill>
              </a:rPr>
              <a:t>주의 </a:t>
            </a:r>
            <a:r>
              <a:rPr lang="en-US" altLang="ko-KR" sz="1100" dirty="0"/>
              <a:t>: </a:t>
            </a:r>
            <a:r>
              <a:rPr lang="en-US" altLang="ko" sz="1100" dirty="0"/>
              <a:t>bucket </a:t>
            </a:r>
            <a:r>
              <a:rPr lang="ko" altLang="en-US" sz="1100" dirty="0"/>
              <a:t>이름에 </a:t>
            </a:r>
            <a:r>
              <a:rPr lang="en-US" altLang="ko" sz="1100" dirty="0"/>
              <a:t>underscores(_) </a:t>
            </a:r>
            <a:r>
              <a:rPr lang="ko" altLang="en-US" sz="1100" dirty="0"/>
              <a:t>사용 불가</a:t>
            </a:r>
            <a:endParaRPr lang="en-US" altLang="ko" sz="1100" dirty="0"/>
          </a:p>
          <a:p>
            <a:pPr lvl="0"/>
            <a:r>
              <a:rPr lang="en-US" altLang="ko" sz="1100" dirty="0"/>
              <a:t>(URI java class</a:t>
            </a:r>
            <a:r>
              <a:rPr lang="ko" altLang="en-US" sz="1100" dirty="0"/>
              <a:t>에서 인식 불가</a:t>
            </a:r>
            <a:r>
              <a:rPr lang="en-US" altLang="ko" sz="1100" dirty="0"/>
              <a:t>)</a:t>
            </a:r>
          </a:p>
          <a:p>
            <a:pPr lvl="0"/>
            <a:endParaRPr lang="en-US" altLang="ko" sz="1100" dirty="0"/>
          </a:p>
          <a:p>
            <a:pPr lvl="0"/>
            <a:endParaRPr lang="en-US" altLang="ko" sz="1100" dirty="0"/>
          </a:p>
          <a:p>
            <a:pPr marL="171450" lvl="0" indent="-171450">
              <a:buFontTx/>
              <a:buChar char="-"/>
            </a:pPr>
            <a:r>
              <a:rPr lang="en-US" sz="1100" dirty="0"/>
              <a:t>Bucket</a:t>
            </a:r>
            <a:r>
              <a:rPr lang="ko-KR" altLang="en-US" sz="1100" dirty="0"/>
              <a:t> </a:t>
            </a:r>
            <a:r>
              <a:rPr lang="en-US" altLang="ko-KR" sz="1100" dirty="0"/>
              <a:t>Owner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앞에서 생성한 유저 사용</a:t>
            </a:r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endParaRPr lang="en-US" altLang="ko-KR" sz="1100" dirty="0"/>
          </a:p>
          <a:p>
            <a:pPr marL="171450" lvl="0" indent="-171450">
              <a:buFontTx/>
              <a:buChar char="-"/>
            </a:pPr>
            <a:r>
              <a:rPr lang="en-US" altLang="ko-KR" sz="1100" dirty="0"/>
              <a:t>Default Bucket Group : Ambari </a:t>
            </a:r>
            <a:r>
              <a:rPr lang="ko-KR" altLang="en-US" sz="1100" dirty="0"/>
              <a:t>에서 확인한 </a:t>
            </a:r>
            <a:r>
              <a:rPr lang="en-US" altLang="ko-KR" sz="1100" dirty="0"/>
              <a:t>Hadoop Group 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pPr lvl="0"/>
            <a:r>
              <a:rPr lang="en-US" altLang="ko-KR" sz="1100" dirty="0"/>
              <a:t>(</a:t>
            </a:r>
            <a:r>
              <a:rPr lang="ko-KR" altLang="en-US" sz="1100" dirty="0"/>
              <a:t>일반적으로 </a:t>
            </a:r>
            <a:r>
              <a:rPr lang="en-US" altLang="ko-KR" sz="1100" dirty="0" err="1"/>
              <a:t>hadoop</a:t>
            </a:r>
            <a:r>
              <a:rPr lang="en-US" altLang="ko-KR" sz="1100" dirty="0"/>
              <a:t>)</a:t>
            </a:r>
          </a:p>
        </p:txBody>
      </p:sp>
      <p:pic>
        <p:nvPicPr>
          <p:cNvPr id="5" name="Google Shape;70;p15">
            <a:extLst>
              <a:ext uri="{FF2B5EF4-FFF2-40B4-BE49-F238E27FC236}">
                <a16:creationId xmlns:a16="http://schemas.microsoft.com/office/drawing/2014/main" id="{5FC42B42-BBB5-4680-BBFB-5C5F2DC2008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2852" y="228600"/>
            <a:ext cx="2362081" cy="252028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pic>
      <p:pic>
        <p:nvPicPr>
          <p:cNvPr id="6" name="Google Shape;71;p15">
            <a:extLst>
              <a:ext uri="{FF2B5EF4-FFF2-40B4-BE49-F238E27FC236}">
                <a16:creationId xmlns:a16="http://schemas.microsoft.com/office/drawing/2014/main" id="{03E2BDAA-F53E-4773-903D-78470E7DDFB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852" y="2863180"/>
            <a:ext cx="3817620" cy="222885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C4A879-A2F1-45E4-BE20-7330621BF9C4}"/>
              </a:ext>
            </a:extLst>
          </p:cNvPr>
          <p:cNvSpPr/>
          <p:nvPr/>
        </p:nvSpPr>
        <p:spPr>
          <a:xfrm>
            <a:off x="5053920" y="941728"/>
            <a:ext cx="2088232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39EB94-9E40-4431-AF84-676C32562FC0}"/>
              </a:ext>
            </a:extLst>
          </p:cNvPr>
          <p:cNvSpPr/>
          <p:nvPr/>
        </p:nvSpPr>
        <p:spPr>
          <a:xfrm>
            <a:off x="5053920" y="2244824"/>
            <a:ext cx="2088232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7F37A3-BDED-48F2-B8FE-5CE86F527F38}"/>
              </a:ext>
            </a:extLst>
          </p:cNvPr>
          <p:cNvSpPr/>
          <p:nvPr/>
        </p:nvSpPr>
        <p:spPr>
          <a:xfrm>
            <a:off x="6588224" y="3633360"/>
            <a:ext cx="2088232" cy="396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1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78;p16">
            <a:extLst>
              <a:ext uri="{FF2B5EF4-FFF2-40B4-BE49-F238E27FC236}">
                <a16:creationId xmlns:a16="http://schemas.microsoft.com/office/drawing/2014/main" id="{076CB81E-0B96-4D96-9823-B5574F51954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5896" y="519522"/>
            <a:ext cx="2840424" cy="1764196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버킷</a:t>
            </a:r>
            <a:r>
              <a:rPr lang="ko-KR" altLang="en-US" dirty="0"/>
              <a:t> </a:t>
            </a:r>
            <a:r>
              <a:rPr lang="en-US" altLang="ko-KR" dirty="0"/>
              <a:t>ACL </a:t>
            </a:r>
            <a:r>
              <a:rPr lang="ko-KR" altLang="en-US" dirty="0"/>
              <a:t>설정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381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ko-KR" altLang="en-US" sz="1100" dirty="0"/>
              <a:t>생성한 </a:t>
            </a:r>
            <a:r>
              <a:rPr lang="en-US" altLang="ko-KR" sz="1100" dirty="0"/>
              <a:t>Bucket</a:t>
            </a:r>
            <a:r>
              <a:rPr lang="ko-KR" altLang="en-US" sz="1100" dirty="0"/>
              <a:t>에 대해 </a:t>
            </a:r>
            <a:r>
              <a:rPr lang="en-US" altLang="ko-KR" sz="1100" dirty="0"/>
              <a:t>ACL </a:t>
            </a:r>
            <a:r>
              <a:rPr lang="ko-KR" altLang="en-US" sz="1100" dirty="0"/>
              <a:t>설정</a:t>
            </a:r>
            <a:endParaRPr lang="en-US" altLang="ko" sz="1100" dirty="0"/>
          </a:p>
          <a:p>
            <a:pPr lvl="0"/>
            <a:r>
              <a:rPr lang="en-US" altLang="ko" sz="1100" dirty="0"/>
              <a:t>1) Manage → Buckets → Actions → Edit ACL</a:t>
            </a:r>
          </a:p>
          <a:p>
            <a:pPr lvl="0"/>
            <a:endParaRPr lang="en-US" altLang="ko-KR" sz="1100" dirty="0"/>
          </a:p>
          <a:p>
            <a:pPr lvl="0"/>
            <a:endParaRPr lang="en-US" sz="1100" dirty="0"/>
          </a:p>
          <a:p>
            <a:pPr lvl="0"/>
            <a:endParaRPr lang="en-US" sz="1100" dirty="0"/>
          </a:p>
          <a:p>
            <a:pPr lvl="0"/>
            <a:endParaRPr lang="en-US" sz="1100" dirty="0"/>
          </a:p>
          <a:p>
            <a:pPr lvl="0"/>
            <a:endParaRPr lang="en-US" sz="1100" dirty="0"/>
          </a:p>
          <a:p>
            <a:pPr lvl="0"/>
            <a:endParaRPr lang="en-US" sz="1100" dirty="0"/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2) </a:t>
            </a:r>
            <a:r>
              <a:rPr lang="en-US" altLang="ko" sz="1100" dirty="0"/>
              <a:t>Manage → Buckets → Actions → Edit ACL → Group ACL → ADD → Custom Group ACLs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altLang="ko" sz="1100" dirty="0"/>
              <a:t>Read/</a:t>
            </a:r>
            <a:r>
              <a:rPr lang="en-US" altLang="ko" sz="1100" dirty="0" err="1"/>
              <a:t>Reac</a:t>
            </a:r>
            <a:r>
              <a:rPr lang="en-US" altLang="ko" sz="1100" dirty="0"/>
              <a:t> ACL/Write/Execute/Read </a:t>
            </a:r>
            <a:r>
              <a:rPr lang="ko-KR" altLang="en-US" sz="1100" dirty="0"/>
              <a:t>권한이 있음을 확인하고</a:t>
            </a:r>
            <a:r>
              <a:rPr lang="en-US" altLang="ko-KR" sz="1100" dirty="0"/>
              <a:t>, </a:t>
            </a:r>
            <a:r>
              <a:rPr lang="ko-KR" altLang="en-US" sz="1100" dirty="0"/>
              <a:t>없을 경우 </a:t>
            </a:r>
            <a:r>
              <a:rPr lang="en-US" altLang="ko-KR" sz="1100" dirty="0"/>
              <a:t>Edit</a:t>
            </a:r>
            <a:r>
              <a:rPr lang="ko-KR" altLang="en-US" sz="1100" dirty="0"/>
              <a:t>을 눌러서 변경</a:t>
            </a:r>
            <a:endParaRPr 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C4A879-A2F1-45E4-BE20-7330621BF9C4}"/>
              </a:ext>
            </a:extLst>
          </p:cNvPr>
          <p:cNvSpPr/>
          <p:nvPr/>
        </p:nvSpPr>
        <p:spPr>
          <a:xfrm>
            <a:off x="5203711" y="1318428"/>
            <a:ext cx="974177" cy="8489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11" name="Google Shape;86;p17">
            <a:extLst>
              <a:ext uri="{FF2B5EF4-FFF2-40B4-BE49-F238E27FC236}">
                <a16:creationId xmlns:a16="http://schemas.microsoft.com/office/drawing/2014/main" id="{FE7DACDE-3FDF-4B72-B89D-434F5D8557C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36" y="3158591"/>
            <a:ext cx="6259253" cy="171741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AF5BA2-41B7-4010-AFE4-4EFA6B70068B}"/>
              </a:ext>
            </a:extLst>
          </p:cNvPr>
          <p:cNvSpPr/>
          <p:nvPr/>
        </p:nvSpPr>
        <p:spPr>
          <a:xfrm>
            <a:off x="6074263" y="4597488"/>
            <a:ext cx="499906" cy="2235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HDFS client library </a:t>
            </a:r>
            <a:r>
              <a:rPr lang="ko-KR" altLang="en-US" dirty="0"/>
              <a:t>파일 다운로드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381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ko" sz="1100" dirty="0"/>
              <a:t>HDFS client </a:t>
            </a:r>
            <a:r>
              <a:rPr lang="ko-KR" altLang="en-US" sz="1100" dirty="0"/>
              <a:t>파일 다운로드 방법</a:t>
            </a:r>
            <a:endParaRPr lang="en-US" altLang="ko-KR" sz="1100" dirty="0"/>
          </a:p>
          <a:p>
            <a:pPr lvl="0"/>
            <a:r>
              <a:rPr lang="en-US" altLang="ko-KR" sz="1100" dirty="0">
                <a:hlinkClick r:id="rId2"/>
              </a:rPr>
              <a:t>https://www.dell.com/support/home/us/en/04/product-support/product/ecs-appliance-/drivers</a:t>
            </a:r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r>
              <a:rPr lang="ko-KR" altLang="en-US" sz="1100" dirty="0"/>
              <a:t>운영중인 </a:t>
            </a:r>
            <a:r>
              <a:rPr lang="en-US" altLang="ko-KR" sz="1100" dirty="0"/>
              <a:t>ECS </a:t>
            </a:r>
            <a:r>
              <a:rPr lang="ko-KR" altLang="en-US" sz="1100" dirty="0"/>
              <a:t>버전에 맞는 </a:t>
            </a:r>
            <a:r>
              <a:rPr lang="en-US" altLang="ko-KR" sz="1100" dirty="0"/>
              <a:t>ECS-HDFS Client </a:t>
            </a:r>
            <a:r>
              <a:rPr lang="ko-KR" altLang="en-US" sz="1100" dirty="0"/>
              <a:t>파일을 다운로드</a:t>
            </a:r>
            <a:endParaRPr lang="en-US" altLang="ko-KR" sz="1100" dirty="0"/>
          </a:p>
          <a:p>
            <a:pPr lvl="0"/>
            <a:endParaRPr lang="en-US" altLang="ko-KR" sz="1100" dirty="0"/>
          </a:p>
        </p:txBody>
      </p:sp>
      <p:pic>
        <p:nvPicPr>
          <p:cNvPr id="2050" name="Picture 2" descr="image006">
            <a:extLst>
              <a:ext uri="{FF2B5EF4-FFF2-40B4-BE49-F238E27FC236}">
                <a16:creationId xmlns:a16="http://schemas.microsoft.com/office/drawing/2014/main" id="{42E22A1F-3960-45E1-8A98-6EA9236F9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9662"/>
            <a:ext cx="524827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067D1D-6BAE-48AA-AD75-C7DA97BCAE16}"/>
              </a:ext>
            </a:extLst>
          </p:cNvPr>
          <p:cNvSpPr/>
          <p:nvPr/>
        </p:nvSpPr>
        <p:spPr>
          <a:xfrm>
            <a:off x="366936" y="2375582"/>
            <a:ext cx="532656" cy="3611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816AC-248D-4F23-B4BD-69632DC678E5}"/>
              </a:ext>
            </a:extLst>
          </p:cNvPr>
          <p:cNvSpPr/>
          <p:nvPr/>
        </p:nvSpPr>
        <p:spPr>
          <a:xfrm>
            <a:off x="3031232" y="2375582"/>
            <a:ext cx="532656" cy="3611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05A9F-AF0E-45F0-852B-37394566404B}"/>
              </a:ext>
            </a:extLst>
          </p:cNvPr>
          <p:cNvSpPr/>
          <p:nvPr/>
        </p:nvSpPr>
        <p:spPr>
          <a:xfrm>
            <a:off x="467544" y="3821745"/>
            <a:ext cx="4752528" cy="2621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7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HDFS client library </a:t>
            </a:r>
            <a:r>
              <a:rPr lang="ko-KR" altLang="en-US" dirty="0"/>
              <a:t>파일 복사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381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ko-KR" altLang="en-US" sz="1100" dirty="0"/>
              <a:t>다운로드 받은 </a:t>
            </a:r>
            <a:r>
              <a:rPr lang="en-US" altLang="ko-KR" sz="1100" dirty="0"/>
              <a:t>client </a:t>
            </a:r>
            <a:r>
              <a:rPr lang="ko-KR" altLang="en-US" sz="1100" dirty="0"/>
              <a:t>파일을 모든 </a:t>
            </a:r>
            <a:r>
              <a:rPr lang="en-US" altLang="ko" sz="1100" dirty="0"/>
              <a:t>master</a:t>
            </a:r>
            <a:r>
              <a:rPr lang="ko-KR" altLang="en-US" sz="1100" dirty="0"/>
              <a:t>와 </a:t>
            </a:r>
            <a:r>
              <a:rPr lang="en-US" altLang="ko" sz="1100" dirty="0"/>
              <a:t>worker </a:t>
            </a:r>
            <a:r>
              <a:rPr lang="ko-KR" altLang="en-US" sz="1100" dirty="0"/>
              <a:t>노드에 복사</a:t>
            </a:r>
          </a:p>
          <a:p>
            <a:pPr lvl="0">
              <a:spcBef>
                <a:spcPts val="1600"/>
              </a:spcBef>
            </a:pPr>
            <a:r>
              <a:rPr lang="en-US" altLang="ko-KR" sz="1100" dirty="0"/>
              <a:t># </a:t>
            </a:r>
            <a:r>
              <a:rPr lang="en-US" altLang="ko" sz="1100" dirty="0" err="1"/>
              <a:t>hadoop</a:t>
            </a:r>
            <a:r>
              <a:rPr lang="en-US" altLang="ko" sz="1100" dirty="0"/>
              <a:t> </a:t>
            </a:r>
            <a:r>
              <a:rPr lang="en-US" altLang="ko" sz="1100" dirty="0" err="1"/>
              <a:t>classpath</a:t>
            </a:r>
            <a:r>
              <a:rPr lang="en-US" altLang="ko" sz="1100" dirty="0"/>
              <a:t> </a:t>
            </a:r>
            <a:r>
              <a:rPr lang="ko-KR" altLang="en-US" sz="1100" dirty="0"/>
              <a:t>에서 확인한 경로 중 하나에 복사</a:t>
            </a:r>
            <a:endParaRPr lang="en-US" sz="1100" dirty="0"/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altLang="ko" sz="1100" dirty="0"/>
              <a:t>#  cp viprfs-client-3.4.0.2-hadoop-2.6.jar  /</a:t>
            </a:r>
            <a:r>
              <a:rPr lang="en-US" altLang="ko" sz="1100" dirty="0" err="1"/>
              <a:t>usr</a:t>
            </a:r>
            <a:r>
              <a:rPr lang="en-US" altLang="ko" sz="1100" dirty="0"/>
              <a:t>/</a:t>
            </a:r>
            <a:r>
              <a:rPr lang="en-US" altLang="ko" sz="1100" dirty="0" err="1"/>
              <a:t>hdp</a:t>
            </a:r>
            <a:r>
              <a:rPr lang="en-US" altLang="ko" sz="1100" dirty="0"/>
              <a:t>/2.6.5.1175-1/</a:t>
            </a:r>
            <a:r>
              <a:rPr lang="en-US" altLang="ko" sz="1100" dirty="0" err="1"/>
              <a:t>hadoop</a:t>
            </a:r>
            <a:r>
              <a:rPr lang="en-US" altLang="ko" sz="1100" dirty="0"/>
              <a:t>/lib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09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6C9-5BB3-443A-84E8-C2FB4E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HDFS </a:t>
            </a:r>
            <a:r>
              <a:rPr lang="ko-KR" altLang="en-US" dirty="0"/>
              <a:t>구성 </a:t>
            </a:r>
            <a:r>
              <a:rPr lang="en-US" altLang="ko-KR" dirty="0"/>
              <a:t>(HDFS core-site)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3E7F5-213E-4047-B7EC-C479F82A3C14}"/>
              </a:ext>
            </a:extLst>
          </p:cNvPr>
          <p:cNvSpPr/>
          <p:nvPr/>
        </p:nvSpPr>
        <p:spPr>
          <a:xfrm>
            <a:off x="285750" y="915566"/>
            <a:ext cx="8678738" cy="381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" sz="1100" dirty="0"/>
              <a:t>HDFS</a:t>
            </a:r>
            <a:r>
              <a:rPr lang="ko-KR" altLang="en-US" sz="1100" dirty="0"/>
              <a:t> </a:t>
            </a:r>
            <a:r>
              <a:rPr lang="en-US" altLang="ko" sz="1100" dirty="0"/>
              <a:t>core-site.xml </a:t>
            </a:r>
            <a:r>
              <a:rPr lang="ko" altLang="en-US" sz="1100" dirty="0"/>
              <a:t>파일</a:t>
            </a:r>
            <a:r>
              <a:rPr lang="ko-KR" altLang="en-US" sz="1100" dirty="0"/>
              <a:t>을</a:t>
            </a:r>
            <a:r>
              <a:rPr lang="ko" altLang="en-US" sz="1100" dirty="0"/>
              <a:t> 직접 </a:t>
            </a:r>
            <a:r>
              <a:rPr lang="ko-KR" altLang="en-US" sz="1100" dirty="0"/>
              <a:t>수정</a:t>
            </a:r>
            <a:r>
              <a:rPr lang="en-US" altLang="ko-KR" sz="1100" dirty="0"/>
              <a:t>(</a:t>
            </a:r>
            <a:r>
              <a:rPr lang="en-US" altLang="ko" sz="1100" dirty="0"/>
              <a:t>/etc/</a:t>
            </a:r>
            <a:r>
              <a:rPr lang="en-US" altLang="ko" sz="1100" dirty="0" err="1"/>
              <a:t>hadoop</a:t>
            </a:r>
            <a:r>
              <a:rPr lang="en-US" altLang="ko" sz="1100" dirty="0"/>
              <a:t>/conf/core-site.xml) </a:t>
            </a:r>
            <a:r>
              <a:rPr lang="ko-KR" altLang="en-US" sz="1100" dirty="0"/>
              <a:t>하거나 </a:t>
            </a:r>
            <a:r>
              <a:rPr lang="en-US" altLang="ko-KR" sz="1100" dirty="0"/>
              <a:t>A</a:t>
            </a:r>
            <a:r>
              <a:rPr lang="en-US" altLang="ko" sz="1100" dirty="0"/>
              <a:t>mbari </a:t>
            </a:r>
            <a:r>
              <a:rPr lang="ko" altLang="en-US" sz="1100" dirty="0"/>
              <a:t>통해서 편집</a:t>
            </a:r>
            <a:endParaRPr lang="en-US" altLang="ko" sz="1100" dirty="0"/>
          </a:p>
          <a:p>
            <a:pPr lvl="0">
              <a:spcBef>
                <a:spcPts val="1600"/>
              </a:spcBef>
            </a:pPr>
            <a:r>
              <a:rPr lang="en-US" altLang="ko" sz="1100" dirty="0"/>
              <a:t>HDFS → Configs → Advanced → Custom core-site → Add Properties</a:t>
            </a:r>
            <a:endParaRPr lang="en-US" sz="1100" dirty="0"/>
          </a:p>
          <a:p>
            <a:pPr lvl="0"/>
            <a:r>
              <a:rPr lang="ko" altLang="en-US" sz="1100" dirty="0"/>
              <a:t> </a:t>
            </a:r>
            <a:endParaRPr lang="en-US" altLang="ko" sz="1100" dirty="0"/>
          </a:p>
          <a:p>
            <a:pPr lvl="0"/>
            <a:endParaRPr lang="en-US" sz="1100" dirty="0"/>
          </a:p>
        </p:txBody>
      </p:sp>
      <p:pic>
        <p:nvPicPr>
          <p:cNvPr id="6" name="Google Shape;117;p21">
            <a:extLst>
              <a:ext uri="{FF2B5EF4-FFF2-40B4-BE49-F238E27FC236}">
                <a16:creationId xmlns:a16="http://schemas.microsoft.com/office/drawing/2014/main" id="{D809AA84-22FF-43CE-917A-A7F2333A5A9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4524" y="1635646"/>
            <a:ext cx="5175588" cy="3053182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pic>
    </p:spTree>
    <p:extLst>
      <p:ext uri="{BB962C8B-B14F-4D97-AF65-F5344CB8AC3E}">
        <p14:creationId xmlns:p14="http://schemas.microsoft.com/office/powerpoint/2010/main" val="3365115564"/>
      </p:ext>
    </p:extLst>
  </p:cSld>
  <p:clrMapOvr>
    <a:masterClrMapping/>
  </p:clrMapOvr>
</p:sld>
</file>

<file path=ppt/theme/theme1.xml><?xml version="1.0" encoding="utf-8"?>
<a:theme xmlns:a="http://schemas.openxmlformats.org/drawingml/2006/main" name="2020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사용자 지정 24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 Dell Technologies PPT Template_external.potx" id="{D894F245-20FA-4AFD-9014-047040865BB5}" vid="{786871D5-E2F3-48F1-A698-A7CD89992C6D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 Dell Technologies PPT Template_external</Template>
  <TotalTime>15340</TotalTime>
  <Words>1055</Words>
  <Application>Microsoft Office PowerPoint</Application>
  <PresentationFormat>화면 슬라이드 쇼(16:9)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2020 Dell Tech template</vt:lpstr>
      <vt:lpstr>DFSIO 성능 테스트를 위한 HDFS on ECS 구성하기 </vt:lpstr>
      <vt:lpstr>PowerPoint 프레젠테이션</vt:lpstr>
      <vt:lpstr>구성 환경</vt:lpstr>
      <vt:lpstr>유저 생성</vt:lpstr>
      <vt:lpstr>버킷 생성</vt:lpstr>
      <vt:lpstr>버킷 ACL 설정</vt:lpstr>
      <vt:lpstr>HDFS client library 파일 다운로드</vt:lpstr>
      <vt:lpstr>HDFS client library 파일 복사</vt:lpstr>
      <vt:lpstr>HDFS 구성 (HDFS core-site)</vt:lpstr>
      <vt:lpstr>HDFS 구성 (HDFS core-site)</vt:lpstr>
      <vt:lpstr>HDFS 구성 (HDFS core-site)</vt:lpstr>
      <vt:lpstr>HDFS 구성 (HDFS core-site)</vt:lpstr>
      <vt:lpstr>기타 서비스 구성</vt:lpstr>
      <vt:lpstr>DFSIO 수행</vt:lpstr>
      <vt:lpstr>PowerPoint 프레젠테이션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1</dc:title>
  <dc:creator>Choi, Seokjoo</dc:creator>
  <cp:lastModifiedBy>Seokjoo Choi</cp:lastModifiedBy>
  <cp:revision>399</cp:revision>
  <cp:lastPrinted>2018-09-10T14:53:10Z</cp:lastPrinted>
  <dcterms:created xsi:type="dcterms:W3CDTF">2019-12-30T05:01:50Z</dcterms:created>
  <dcterms:modified xsi:type="dcterms:W3CDTF">2020-05-29T07:56:50Z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denise.leblanc@emc.com</vt:lpwstr>
  </property>
  <property fmtid="{D5CDD505-2E9C-101B-9397-08002B2CF9AE}" pid="5" name="MSIP_Label_7de70ee2-0cb4-4d60-aee5-75ef2c4c8a90_SetDate">
    <vt:lpwstr>2019-11-21T18:23:02.3023958Z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Extended_MSFT_Method">
    <vt:lpwstr>Manual</vt:lpwstr>
  </property>
  <property fmtid="{D5CDD505-2E9C-101B-9397-08002B2CF9AE}" pid="9" name="MSIP_Label_da6fab74-d5af-4af7-a9a4-78d84655a626_Enabled">
    <vt:lpwstr>True</vt:lpwstr>
  </property>
  <property fmtid="{D5CDD505-2E9C-101B-9397-08002B2CF9AE}" pid="10" name="MSIP_Label_da6fab74-d5af-4af7-a9a4-78d84655a626_SiteId">
    <vt:lpwstr>945c199a-83a2-4e80-9f8c-5a91be5752dd</vt:lpwstr>
  </property>
  <property fmtid="{D5CDD505-2E9C-101B-9397-08002B2CF9AE}" pid="11" name="MSIP_Label_da6fab74-d5af-4af7-a9a4-78d84655a626_Owner">
    <vt:lpwstr>denise.leblanc@emc.com</vt:lpwstr>
  </property>
  <property fmtid="{D5CDD505-2E9C-101B-9397-08002B2CF9AE}" pid="12" name="MSIP_Label_da6fab74-d5af-4af7-a9a4-78d84655a626_SetDate">
    <vt:lpwstr>2019-11-21T18:23:02.3023958Z</vt:lpwstr>
  </property>
  <property fmtid="{D5CDD505-2E9C-101B-9397-08002B2CF9AE}" pid="13" name="MSIP_Label_da6fab74-d5af-4af7-a9a4-78d84655a626_Name">
    <vt:lpwstr>Visual Marking</vt:lpwstr>
  </property>
  <property fmtid="{D5CDD505-2E9C-101B-9397-08002B2CF9AE}" pid="14" name="MSIP_Label_da6fab74-d5af-4af7-a9a4-78d84655a626_Application">
    <vt:lpwstr>Microsoft Azure Information Protection</vt:lpwstr>
  </property>
  <property fmtid="{D5CDD505-2E9C-101B-9397-08002B2CF9AE}" pid="15" name="MSIP_Label_da6fab74-d5af-4af7-a9a4-78d84655a626_Parent">
    <vt:lpwstr>7de70ee2-0cb4-4d60-aee5-75ef2c4c8a90</vt:lpwstr>
  </property>
  <property fmtid="{D5CDD505-2E9C-101B-9397-08002B2CF9AE}" pid="16" name="MSIP_Label_da6fab74-d5af-4af7-a9a4-78d84655a626_Extended_MSFT_Method">
    <vt:lpwstr>Manual</vt:lpwstr>
  </property>
  <property fmtid="{D5CDD505-2E9C-101B-9397-08002B2CF9AE}" pid="17" name="aiplabel">
    <vt:lpwstr>Internal Use Visual Marking</vt:lpwstr>
  </property>
</Properties>
</file>