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65" r:id="rId6"/>
    <p:sldId id="264" r:id="rId7"/>
    <p:sldId id="261" r:id="rId8"/>
    <p:sldId id="279" r:id="rId9"/>
    <p:sldId id="266" r:id="rId10"/>
    <p:sldId id="268" r:id="rId11"/>
    <p:sldId id="270" r:id="rId12"/>
    <p:sldId id="269" r:id="rId13"/>
    <p:sldId id="267" r:id="rId14"/>
    <p:sldId id="278" r:id="rId15"/>
    <p:sldId id="280" r:id="rId16"/>
    <p:sldId id="281" r:id="rId17"/>
    <p:sldId id="272" r:id="rId18"/>
    <p:sldId id="273" r:id="rId19"/>
    <p:sldId id="274" r:id="rId20"/>
    <p:sldId id="275" r:id="rId21"/>
    <p:sldId id="276" r:id="rId22"/>
    <p:sldId id="277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2E121D5-BBA1-4657-8D84-04B12DF37557}">
          <p14:sldIdLst>
            <p14:sldId id="256"/>
            <p14:sldId id="259"/>
            <p14:sldId id="258"/>
            <p14:sldId id="260"/>
            <p14:sldId id="265"/>
            <p14:sldId id="264"/>
            <p14:sldId id="261"/>
            <p14:sldId id="279"/>
            <p14:sldId id="266"/>
            <p14:sldId id="268"/>
            <p14:sldId id="270"/>
            <p14:sldId id="269"/>
            <p14:sldId id="267"/>
            <p14:sldId id="278"/>
            <p14:sldId id="280"/>
            <p14:sldId id="281"/>
            <p14:sldId id="272"/>
            <p14:sldId id="273"/>
            <p14:sldId id="274"/>
            <p14:sldId id="275"/>
            <p14:sldId id="276"/>
            <p14:sldId id="27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C2077-2992-4147-B3F4-4294D53C11AB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B0EE-CB79-45DB-8636-A6060578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2E56E-9163-4869-9883-059BDF195DE3}"/>
              </a:ext>
            </a:extLst>
          </p:cNvPr>
          <p:cNvSpPr/>
          <p:nvPr userDrawn="1"/>
        </p:nvSpPr>
        <p:spPr>
          <a:xfrm>
            <a:off x="0" y="6438964"/>
            <a:ext cx="12192000" cy="427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2951C0-5328-4C18-803D-2113C4E6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8866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B9DBB-FD14-46AC-A726-AB6F7870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8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9B3D-A6FF-435A-B78B-3025514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293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90A8B35-ABC4-4E1D-8797-446682A632C8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C5C77-113A-4646-9951-1BEF099A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2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7DC49-BBC8-47DD-9AD3-EC144A2D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3827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801599A-3C57-441E-B624-57FBEB9613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3749CE-0614-4CEE-B6FA-640513322538}"/>
              </a:ext>
            </a:extLst>
          </p:cNvPr>
          <p:cNvSpPr/>
          <p:nvPr userDrawn="1"/>
        </p:nvSpPr>
        <p:spPr>
          <a:xfrm>
            <a:off x="0" y="1"/>
            <a:ext cx="12192000" cy="427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A539B3-8BC6-41A0-B77D-63323C9ABFFD}"/>
              </a:ext>
            </a:extLst>
          </p:cNvPr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11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3CA7ED-9FC5-4496-B6B0-6C755BAD7C27}"/>
              </a:ext>
            </a:extLst>
          </p:cNvPr>
          <p:cNvSpPr/>
          <p:nvPr userDrawn="1"/>
        </p:nvSpPr>
        <p:spPr>
          <a:xfrm>
            <a:off x="0" y="0"/>
            <a:ext cx="12192000" cy="7546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41B74A-EC8D-4633-80EE-CBE176F8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115411"/>
            <a:ext cx="10515600" cy="592260"/>
          </a:xfr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43BD8-60F5-45D9-A303-3FFB92B7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00000"/>
            <a:ext cx="11669698" cy="52410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lnSpc>
                <a:spcPct val="100000"/>
              </a:lnSpc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lnSpc>
                <a:spcPct val="100000"/>
              </a:lnSpc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lnSpc>
                <a:spcPct val="100000"/>
              </a:lnSpc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lnSpc>
                <a:spcPct val="100000"/>
              </a:lnSpc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C272E6-76D0-4F88-BB5C-BBC88062B5FA}"/>
              </a:ext>
            </a:extLst>
          </p:cNvPr>
          <p:cNvSpPr/>
          <p:nvPr userDrawn="1"/>
        </p:nvSpPr>
        <p:spPr>
          <a:xfrm>
            <a:off x="0" y="6438964"/>
            <a:ext cx="12192000" cy="427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날짜 개체 틀 3">
            <a:extLst>
              <a:ext uri="{FF2B5EF4-FFF2-40B4-BE49-F238E27FC236}">
                <a16:creationId xmlns:a16="http://schemas.microsoft.com/office/drawing/2014/main" id="{C9C8BAEE-B9BC-44B6-838F-3E734331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293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CA51CE-6692-4406-8D73-37C9F1A7EC66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28" name="바닥글 개체 틀 4">
            <a:extLst>
              <a:ext uri="{FF2B5EF4-FFF2-40B4-BE49-F238E27FC236}">
                <a16:creationId xmlns:a16="http://schemas.microsoft.com/office/drawing/2014/main" id="{E218408B-31D1-4229-80CB-40D57D03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2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29" name="슬라이드 번호 개체 틀 5">
            <a:extLst>
              <a:ext uri="{FF2B5EF4-FFF2-40B4-BE49-F238E27FC236}">
                <a16:creationId xmlns:a16="http://schemas.microsoft.com/office/drawing/2014/main" id="{5FCA882B-4E7B-4FB2-AAF2-CF577D5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3827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801599A-3C57-441E-B624-57FBEB9613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6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292C53B-7C70-4D0A-8803-98D17600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273" y="6475119"/>
            <a:ext cx="2743200" cy="365125"/>
          </a:xfrm>
          <a:prstGeom prst="rect">
            <a:avLst/>
          </a:prstGeom>
        </p:spPr>
        <p:txBody>
          <a:bodyPr/>
          <a:lstStyle/>
          <a:p>
            <a:fld id="{6937B542-E626-4CE6-B9B4-AED29AA0D8FD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6C9036CF-5E69-4BF0-A615-BDFCB769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722" y="647511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3D3D193-C7D5-4882-AC3D-F7DBD2A4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771" y="6475118"/>
            <a:ext cx="2743200" cy="365125"/>
          </a:xfrm>
          <a:prstGeom prst="rect">
            <a:avLst/>
          </a:prstGeom>
        </p:spPr>
        <p:txBody>
          <a:bodyPr/>
          <a:lstStyle/>
          <a:p>
            <a:fld id="{9801599A-3C57-441E-B624-57FBEB9613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6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FDA09-DF14-4DCD-BA58-4443D8A0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151" y="911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063A31-BBC2-45FE-BAEB-9C1C666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88777"/>
            <a:ext cx="10515600" cy="59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날짜 개체 틀 3">
            <a:extLst>
              <a:ext uri="{FF2B5EF4-FFF2-40B4-BE49-F238E27FC236}">
                <a16:creationId xmlns:a16="http://schemas.microsoft.com/office/drawing/2014/main" id="{37AB4262-52FB-47F3-99F0-8E7AEA3D3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1151" y="64293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2B716B2-2266-4462-8FC6-0EF558574DF0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20" name="바닥글 개체 틀 4">
            <a:extLst>
              <a:ext uri="{FF2B5EF4-FFF2-40B4-BE49-F238E27FC236}">
                <a16:creationId xmlns:a16="http://schemas.microsoft.com/office/drawing/2014/main" id="{8354306F-4B3A-4BD4-BC81-A643AE74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82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ED999E4D-6945-4AB4-9117-A3EC7D69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649" y="643827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801599A-3C57-441E-B624-57FBEB9613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3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0612-1F98-48D1-91D8-E06A141A1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/>
            </a:br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디자인적사고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프로젝트</a:t>
            </a:r>
            <a:b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altLang="ko-KR" sz="4000" dirty="0"/>
            </a:b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</a:rPr>
              <a:t>게임으로 즐겨요</a:t>
            </a: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</a:rPr>
              <a:t>~ </a:t>
            </a:r>
            <a:r>
              <a:rPr lang="ko-KR" altLang="en-US" sz="4000" dirty="0" err="1">
                <a:solidFill>
                  <a:schemeClr val="tx2">
                    <a:lumMod val="50000"/>
                  </a:schemeClr>
                </a:solidFill>
              </a:rPr>
              <a:t>비대면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</a:rPr>
              <a:t> 트레이닝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C55FA-C2B3-4AA0-BAAA-E835A16A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5409"/>
            <a:ext cx="9144000" cy="1655762"/>
          </a:xfrm>
        </p:spPr>
        <p:txBody>
          <a:bodyPr/>
          <a:lstStyle/>
          <a:p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잘해보조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2020/12/15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2018102242@khu.ac.kr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C2A98-1C8E-4191-BAEB-098D5FC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38361"/>
            <a:ext cx="2743200" cy="365125"/>
          </a:xfrm>
        </p:spPr>
        <p:txBody>
          <a:bodyPr/>
          <a:lstStyle/>
          <a:p>
            <a:fld id="{BDBFF992-A9E0-4BC6-8101-D43F495C9AFF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AE707C-9E3E-4F82-82F7-8049D2C5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47239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472EC-5E97-4736-BB73-3CC8902F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7239"/>
            <a:ext cx="4114800" cy="365125"/>
          </a:xfrm>
        </p:spPr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D27FD17-A31F-4B2D-9905-7AEBB0CC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6182" y="-36862"/>
            <a:ext cx="13115226" cy="68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en-US" altLang="ko-KR" b="1" dirty="0">
                <a:solidFill>
                  <a:schemeClr val="bg1"/>
                </a:solidFill>
              </a:rPr>
              <a:t>Define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00001"/>
            <a:ext cx="11669698" cy="5922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Engaging personas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정의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F2BE47-F299-4A14-B8E9-A0E3C5A0C7DA}"/>
              </a:ext>
            </a:extLst>
          </p:cNvPr>
          <p:cNvSpPr txBox="1">
            <a:spLocks/>
          </p:cNvSpPr>
          <p:nvPr/>
        </p:nvSpPr>
        <p:spPr>
          <a:xfrm>
            <a:off x="6109337" y="2358239"/>
            <a:ext cx="5610732" cy="299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현재 재학중인 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20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세 여성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,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 대학생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평소 집에서 게임과 공부만 하는 편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활동이 적고 내향적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친구들과 평소 온라인 소통을 자주 하는 편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평소부터 근골격계가 좋지 않았으나 온라인 수업으로 인해 활동량이 줄어들어 더욱 악화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원래부터 불규칙적인 생활패턴을 가지고 있었음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운동에 있어 무관심한 편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1A3EA4-C122-4CE0-8B98-5A6EE350A026}"/>
              </a:ext>
            </a:extLst>
          </p:cNvPr>
          <p:cNvSpPr/>
          <p:nvPr/>
        </p:nvSpPr>
        <p:spPr>
          <a:xfrm>
            <a:off x="7253622" y="1856294"/>
            <a:ext cx="3523129" cy="405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페르소나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4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1" dirty="0"/>
              <a:t>Define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00001"/>
            <a:ext cx="11669698" cy="5922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Engaging personas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정의</a:t>
            </a:r>
            <a:endParaRPr lang="en-US" altLang="ko-KR" sz="1800" kern="100" dirty="0"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41FFB1E-622E-4C65-8FD6-3DC66F3DB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2305"/>
              </p:ext>
            </p:extLst>
          </p:nvPr>
        </p:nvGraphicFramePr>
        <p:xfrm>
          <a:off x="938306" y="1884591"/>
          <a:ext cx="10285506" cy="3619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450">
                  <a:extLst>
                    <a:ext uri="{9D8B030D-6E8A-4147-A177-3AD203B41FA5}">
                      <a16:colId xmlns:a16="http://schemas.microsoft.com/office/drawing/2014/main" val="3509627149"/>
                    </a:ext>
                  </a:extLst>
                </a:gridCol>
                <a:gridCol w="4136028">
                  <a:extLst>
                    <a:ext uri="{9D8B030D-6E8A-4147-A177-3AD203B41FA5}">
                      <a16:colId xmlns:a16="http://schemas.microsoft.com/office/drawing/2014/main" val="4083154590"/>
                    </a:ext>
                  </a:extLst>
                </a:gridCol>
                <a:gridCol w="4136028">
                  <a:extLst>
                    <a:ext uri="{9D8B030D-6E8A-4147-A177-3AD203B41FA5}">
                      <a16:colId xmlns:a16="http://schemas.microsoft.com/office/drawing/2014/main" val="3455234317"/>
                    </a:ext>
                  </a:extLst>
                </a:gridCol>
              </a:tblGrid>
              <a:tr h="904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솔루션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반응예측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페르소나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페르소나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247292"/>
                  </a:ext>
                </a:extLst>
              </a:tr>
              <a:tr h="904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가상 운동게임 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전문성이 부족하다고 느끼지만 크게 흥미를 가짐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평소 게임을 즐겨하지 않기 때문에 시간이 아깝다는 생각을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814764"/>
                  </a:ext>
                </a:extLst>
              </a:tr>
              <a:tr h="904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일인 운동 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흥미를 가지지만 혼자 하는 운동으로 부족함을 느낌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처음엔 열심히 하지만 점점 불규칙한 생활패턴으로 안 하게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94242"/>
                  </a:ext>
                </a:extLst>
              </a:tr>
              <a:tr h="904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 트레이닝 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트레이너와 함께 운동함으로 대체로 만족감을 느낌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대체로 만족감을 느낌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0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5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1" dirty="0"/>
              <a:t>Define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00000"/>
            <a:ext cx="11669698" cy="4967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최종 문제 정의 및 프로젝트 결정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대상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코로나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19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의 영향으로 재택근무를 하는 회사원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온라인 강의를 집에서 시청하는 학생 등 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일 이상을 집에서 생활하면서 운동량이 부족하고 장시간 게임 이용 등으로 건강상의 문제를 겪기 쉬운 사람들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공감을 시도한 문제점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코로나 사태로 인해 활동량이 급격히 줄어 신체적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정신적으로 문제가 발생하는 경우가 많다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최종 문제 정의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공감 및 페르소나의 정의 과정을 거친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재택근무로 집에서 오랜 시간 생활하는 외향적인 직장인과 온라인 강의를 듣는 내향적인 대학생 페르소나가 모두 근본적으로 활동량 부족과 외부자극 부족으로 인해 복합적인 피해를 겪고 있다는 사실을 확인했다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따라서 본 프로젝트에서는 코로나 사태로 인한 </a:t>
            </a:r>
            <a:r>
              <a:rPr lang="ko-KR" altLang="en-US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활동량 부족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외부자극 부족 문제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를 해결함으로써 페르소나가 겪고 있는 신체적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정신적 피해를 줄이고자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02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2800" b="1" dirty="0"/>
              <a:t>Ideate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217884"/>
            <a:ext cx="11513754" cy="3973053"/>
          </a:xfrm>
        </p:spPr>
        <p:txBody>
          <a:bodyPr/>
          <a:lstStyle/>
          <a:p>
            <a:r>
              <a:rPr lang="ko-KR" altLang="en-US" dirty="0"/>
              <a:t>운동에 동기부여를 주는 아이디어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운동하는데 쓰는 시간이 손해라는 생각을 덜 수 있는 보상 제공을 통한 경쟁심 자극 운동 어플리케이션</a:t>
            </a: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다른 사람과의 경쟁심을 불러일으킬 수 있도록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보상 또는 페널티를 부여하는 활동량 체크 애플리케이션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운동에 실질적으로 도움이 될 수 있는 아이디어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화상프로그램을 통해 전문 트레이너에게 일대일 홈 트레이닝을 받을 수 있는 어플리케이션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시간관리를 도와줄 수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애플리케이션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건강에 대해 무감각한 사람이 활동량이 없을 시 건강에 대한 경각심을 느끼고 강제로 활동 또는 병원에 방문할 수 있도록 자신의 몸 상태 체크로 건강상태의 심각성을 일깨우고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관련 질병에 대한 경각심을 증진시킬 수 있도록 질병에 대한 지식을 제공하는 애플리케이션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32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2800" b="1" dirty="0"/>
              <a:t>Ideate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217884"/>
            <a:ext cx="11513754" cy="3973053"/>
          </a:xfrm>
        </p:spPr>
        <p:txBody>
          <a:bodyPr/>
          <a:lstStyle/>
          <a:p>
            <a:r>
              <a:rPr lang="ko-KR" altLang="en-US" dirty="0"/>
              <a:t>운동에 동기부여를 주는 아이디어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운동하는데 쓰는 시간이 손해라는 생각을 덜 수 있는 보상 제공을 통한 경쟁심 자극 운동 어플리케이션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다른 사람과의 경쟁심을 불러일으킬 수 있도록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보상 또는 페널티를 부여하는 활동량 체크 애플리케이션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3CD9ED7C-AB2E-467E-A4EB-D327459F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35" y="2518706"/>
            <a:ext cx="3602214" cy="3287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797B4-2255-486A-B9A7-4DE19F8ED163}"/>
              </a:ext>
            </a:extLst>
          </p:cNvPr>
          <p:cNvSpPr txBox="1"/>
          <p:nvPr/>
        </p:nvSpPr>
        <p:spPr>
          <a:xfrm>
            <a:off x="2499163" y="3426427"/>
            <a:ext cx="317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금전적인 보상은 역효과의 가능성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수단으로 변질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성취감이나 경쟁심을 자극하는 요소가 중요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DAA85DF5-766F-45D1-99CA-6360E55F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93" y="2518707"/>
            <a:ext cx="3602214" cy="3287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7E210-6D3C-4AAF-88D8-2458E72ED13B}"/>
              </a:ext>
            </a:extLst>
          </p:cNvPr>
          <p:cNvSpPr txBox="1"/>
          <p:nvPr/>
        </p:nvSpPr>
        <p:spPr>
          <a:xfrm>
            <a:off x="6639586" y="3426426"/>
            <a:ext cx="317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꾸준함이 가장 중요한 요소가 될 것이기 때문에 질리지 않도록 꾸준히 새로운 보상 요소 필요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9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2800" b="1" dirty="0"/>
              <a:t>Ideate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16865"/>
            <a:ext cx="11513754" cy="3973053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운동에 실질적으로 도움이 될 수 있는 아이디어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화상프로그램을 통해 전문 트레이너에게 일대일 홈 트레이닝을 받을 수 있는 어플리케이션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시간관리를 도와줄 수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애플리케이션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건강에 대해 무감각한 사람이 활동량이 없을 시 건강에 대한 경각심을 느끼고 강제로 활동 또는 병원에 방문할 수 있도록 자신의 몸 상태 체크로 건강상태의 심각성을 일깨우고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관련 질병에 대한 경각심을 증진시킬 수 있도록 질병에 대한 지식을 제공하는 애플리케이션</a:t>
            </a:r>
            <a:endParaRPr lang="ko-KR" altLang="en-US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77D1D882-81E1-42C5-BBC0-176030BA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62" y="3195703"/>
            <a:ext cx="3192379" cy="2913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E301A-1E2A-4C5B-A22D-30E00FD4522E}"/>
              </a:ext>
            </a:extLst>
          </p:cNvPr>
          <p:cNvSpPr txBox="1"/>
          <p:nvPr/>
        </p:nvSpPr>
        <p:spPr>
          <a:xfrm>
            <a:off x="1461935" y="3617960"/>
            <a:ext cx="2563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1.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헬스장 인원이 감소되는 추세기도 하고 트레이너와 대상자 모두 이득을 볼 수 있는 좋은 아이디어라고 생각한다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A0D9ACA6-B562-4181-B19A-9443FF9B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01" y="3195703"/>
            <a:ext cx="3192380" cy="2913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351D9-5760-43B4-A26A-47D48B2D42AE}"/>
              </a:ext>
            </a:extLst>
          </p:cNvPr>
          <p:cNvSpPr txBox="1"/>
          <p:nvPr/>
        </p:nvSpPr>
        <p:spPr>
          <a:xfrm>
            <a:off x="8178501" y="3559164"/>
            <a:ext cx="2569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3.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의학에 대한 전문성이 뒷받침되면 좋은 아이디어라고 생각한다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하지만 정확한 정보가 아니라면 양날의 검이 될 수 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09A4BD26-2F48-42F5-B23B-6121A9FD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38" y="3195703"/>
            <a:ext cx="3192379" cy="2913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8966D-7EDE-46B4-8949-FE390FDCBB51}"/>
              </a:ext>
            </a:extLst>
          </p:cNvPr>
          <p:cNvSpPr txBox="1"/>
          <p:nvPr/>
        </p:nvSpPr>
        <p:spPr>
          <a:xfrm>
            <a:off x="4868106" y="3605164"/>
            <a:ext cx="256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2.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운동을 수행하는 데에 있어 각 운동에 대해 세부적인 시간 설정 및 알람 기능 추가</a:t>
            </a:r>
            <a:endParaRPr lang="en-US" altLang="ko-KR" sz="18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9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2800" b="1" dirty="0"/>
              <a:t>Ideate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16865"/>
            <a:ext cx="11513754" cy="3973053"/>
          </a:xfrm>
        </p:spPr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최종 아이디어 결정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707F0A91-A942-4D92-9112-443B33367C94}"/>
              </a:ext>
            </a:extLst>
          </p:cNvPr>
          <p:cNvSpPr txBox="1">
            <a:spLocks/>
          </p:cNvSpPr>
          <p:nvPr/>
        </p:nvSpPr>
        <p:spPr>
          <a:xfrm>
            <a:off x="2057266" y="2991330"/>
            <a:ext cx="7624616" cy="135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/>
              <a:t>트레이너와 수강생을 매칭하고</a:t>
            </a:r>
            <a:r>
              <a:rPr lang="en-US" altLang="ko-KR" sz="2400" dirty="0"/>
              <a:t>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/>
              <a:t> 일대일 화상 트레이닝 받을 수 있는 시스템 구축</a:t>
            </a: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4A7F54-BB05-4C63-9433-9FEB4E03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1" y="2763039"/>
            <a:ext cx="456582" cy="456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8806B2-F063-4F8A-B56A-ACFD294A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53591" y="3669661"/>
            <a:ext cx="456582" cy="4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Prototype- </a:t>
            </a:r>
            <a:r>
              <a:rPr lang="en-US" altLang="ko-KR" dirty="0"/>
              <a:t>prototype sketching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358F17-3AD2-42D8-97D0-FAB78430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74766-818F-4C3E-9BDF-D6C4758AF5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9" y="978835"/>
            <a:ext cx="2503162" cy="5130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4A3A2-1BC1-4EB7-B7B2-ACCCE462AB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54" y="1000000"/>
            <a:ext cx="2503162" cy="50736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B7D44-B038-4210-ADF3-D3737BB2E31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27" y="999999"/>
            <a:ext cx="2525645" cy="507369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1B1D272-6AA3-49AB-819E-86FD19CA24B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85" y="1000000"/>
            <a:ext cx="2488680" cy="50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4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Prototype- </a:t>
            </a:r>
            <a:r>
              <a:rPr lang="en-US" altLang="ko-KR" dirty="0"/>
              <a:t>prototype sketching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358F17-3AD2-42D8-97D0-FAB78430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11A96D-5655-47B9-A623-3B2ABDEE2D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8" y="1219718"/>
            <a:ext cx="2319431" cy="46641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BC0337-BED5-4BD6-8DE9-B9D1C2A262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8" y="1219718"/>
            <a:ext cx="2361886" cy="46369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FFCB6F-3BCC-4799-BD96-AFC67AAE98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51" y="1225376"/>
            <a:ext cx="2240996" cy="455115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90D791F-5953-4BBC-8DC6-42DD26D9BC7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60" y="1221976"/>
            <a:ext cx="2240996" cy="4557957"/>
          </a:xfrm>
          <a:prstGeom prst="rect">
            <a:avLst/>
          </a:prstGeom>
        </p:spPr>
      </p:pic>
      <p:pic>
        <p:nvPicPr>
          <p:cNvPr id="17" name="그림 16" descr="창문, 남자, 사진, 여자이(가) 표시된 사진&#10;&#10;자동 생성된 설명">
            <a:extLst>
              <a:ext uri="{FF2B5EF4-FFF2-40B4-BE49-F238E27FC236}">
                <a16:creationId xmlns:a16="http://schemas.microsoft.com/office/drawing/2014/main" id="{FABE6EFF-A082-4F4F-9CC9-41EABC18230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34" y="1178860"/>
            <a:ext cx="2240995" cy="45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BE9B959-01CE-4ACE-9D83-DACE42FF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895350"/>
            <a:ext cx="9686925" cy="5067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Prototype- </a:t>
            </a:r>
            <a:r>
              <a:rPr lang="en-US" altLang="ko-KR" dirty="0"/>
              <a:t>high level prototype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358F17-3AD2-42D8-97D0-FAB78430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821" y="5915223"/>
            <a:ext cx="1388355" cy="4702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내 정보 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BE4949-5C2A-4D1C-90AF-09EA7127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02" y="5222775"/>
            <a:ext cx="2819816" cy="6007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EB5978-49E4-4636-AC9B-2133F751C5E7}"/>
              </a:ext>
            </a:extLst>
          </p:cNvPr>
          <p:cNvSpPr/>
          <p:nvPr/>
        </p:nvSpPr>
        <p:spPr>
          <a:xfrm>
            <a:off x="1303580" y="3236259"/>
            <a:ext cx="2981549" cy="466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E3CED-AD9B-4B33-85CC-6F5EE0C5C39B}"/>
              </a:ext>
            </a:extLst>
          </p:cNvPr>
          <p:cNvSpPr/>
          <p:nvPr/>
        </p:nvSpPr>
        <p:spPr>
          <a:xfrm>
            <a:off x="1301428" y="5178238"/>
            <a:ext cx="2981549" cy="736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02636A-0BCA-418C-8998-2FBFFD3A0BC3}"/>
              </a:ext>
            </a:extLst>
          </p:cNvPr>
          <p:cNvSpPr/>
          <p:nvPr/>
        </p:nvSpPr>
        <p:spPr>
          <a:xfrm>
            <a:off x="7922053" y="895350"/>
            <a:ext cx="3038248" cy="4928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0B4748-C7C5-4F64-9AEE-E05676804146}"/>
              </a:ext>
            </a:extLst>
          </p:cNvPr>
          <p:cNvSpPr/>
          <p:nvPr/>
        </p:nvSpPr>
        <p:spPr>
          <a:xfrm>
            <a:off x="427914" y="619054"/>
            <a:ext cx="11764086" cy="834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55828" y="694060"/>
            <a:ext cx="9144000" cy="704009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ToC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06840" y="1841754"/>
            <a:ext cx="9663112" cy="4124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Empathize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/>
              <a:t>Define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Ideate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/>
              <a:t>Prototype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Test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5210D-BDC9-4AFA-AB46-8500ADDF930D}"/>
              </a:ext>
            </a:extLst>
          </p:cNvPr>
          <p:cNvSpPr/>
          <p:nvPr/>
        </p:nvSpPr>
        <p:spPr>
          <a:xfrm rot="5400000">
            <a:off x="-3215043" y="3215043"/>
            <a:ext cx="6858000" cy="427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pic>
        <p:nvPicPr>
          <p:cNvPr id="1026" name="Picture 2" descr="What is Design Thinking?">
            <a:extLst>
              <a:ext uri="{FF2B5EF4-FFF2-40B4-BE49-F238E27FC236}">
                <a16:creationId xmlns:a16="http://schemas.microsoft.com/office/drawing/2014/main" id="{DCD56735-DD08-48B4-BA61-88220B21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77" y="1972584"/>
            <a:ext cx="7390301" cy="41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5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9118B-B3EB-46CF-B95B-9A7EC7A6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71537"/>
            <a:ext cx="9839325" cy="51149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Prototype- </a:t>
            </a:r>
            <a:r>
              <a:rPr lang="en-US" altLang="ko-KR" dirty="0"/>
              <a:t>high level prototype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358F17-3AD2-42D8-97D0-FAB78430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245" y="5842602"/>
            <a:ext cx="1388355" cy="4702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퀘스트 탭</a:t>
            </a: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1CDFD7B0-38B9-47CD-A7CB-C1245762E45E}"/>
              </a:ext>
            </a:extLst>
          </p:cNvPr>
          <p:cNvSpPr txBox="1">
            <a:spLocks/>
          </p:cNvSpPr>
          <p:nvPr/>
        </p:nvSpPr>
        <p:spPr>
          <a:xfrm>
            <a:off x="8951845" y="5832807"/>
            <a:ext cx="1388355" cy="47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상점 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D6A24B0-9D22-4CD2-86E1-48D1F02F1A0C}"/>
              </a:ext>
            </a:extLst>
          </p:cNvPr>
          <p:cNvCxnSpPr>
            <a:cxnSpLocks/>
          </p:cNvCxnSpPr>
          <p:nvPr/>
        </p:nvCxnSpPr>
        <p:spPr>
          <a:xfrm>
            <a:off x="7736541" y="788894"/>
            <a:ext cx="0" cy="5523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79D51-86BB-4078-AFE8-DCCE9E0A3B52}"/>
              </a:ext>
            </a:extLst>
          </p:cNvPr>
          <p:cNvSpPr/>
          <p:nvPr/>
        </p:nvSpPr>
        <p:spPr>
          <a:xfrm>
            <a:off x="864309" y="871537"/>
            <a:ext cx="10691190" cy="5431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8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b="1" dirty="0"/>
              <a:t>Prototype- </a:t>
            </a:r>
            <a:r>
              <a:rPr lang="en-US" altLang="ko-KR" dirty="0"/>
              <a:t>high level prototype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6358F17-3AD2-42D8-97D0-FAB78430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743" y="5631789"/>
            <a:ext cx="1388355" cy="470212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매칭 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4A5D97-FF30-4B0F-8115-F74731D9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" y="1043943"/>
            <a:ext cx="5724525" cy="4562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D446B6-B28F-495F-B5D1-14E05228C021}"/>
              </a:ext>
            </a:extLst>
          </p:cNvPr>
          <p:cNvSpPr/>
          <p:nvPr/>
        </p:nvSpPr>
        <p:spPr>
          <a:xfrm>
            <a:off x="3248921" y="2540768"/>
            <a:ext cx="2572869" cy="78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510C21-5D69-45FB-B5E4-63B1C2F7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326" y="929643"/>
            <a:ext cx="5819775" cy="4676775"/>
          </a:xfrm>
          <a:prstGeom prst="rect">
            <a:avLst/>
          </a:prstGeom>
        </p:spPr>
      </p:pic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B3CA4488-387A-479F-B5D8-C50B1A7B1BF5}"/>
              </a:ext>
            </a:extLst>
          </p:cNvPr>
          <p:cNvSpPr txBox="1">
            <a:spLocks/>
          </p:cNvSpPr>
          <p:nvPr/>
        </p:nvSpPr>
        <p:spPr>
          <a:xfrm>
            <a:off x="8493471" y="5631789"/>
            <a:ext cx="1388355" cy="470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트레이닝 </a:t>
            </a:r>
            <a:r>
              <a:rPr lang="ko-KR" altLang="en-US" dirty="0"/>
              <a:t>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E0E6B0-9EE6-49A9-BA6F-41B7A775ABB9}"/>
              </a:ext>
            </a:extLst>
          </p:cNvPr>
          <p:cNvCxnSpPr>
            <a:cxnSpLocks/>
          </p:cNvCxnSpPr>
          <p:nvPr/>
        </p:nvCxnSpPr>
        <p:spPr>
          <a:xfrm>
            <a:off x="6096000" y="779929"/>
            <a:ext cx="0" cy="55401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1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en-US" altLang="ko-KR" sz="2800" b="1" dirty="0"/>
              <a:t>Test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B0063BE-4501-4B79-8843-42B195A9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1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55828" y="694060"/>
            <a:ext cx="9144000" cy="704009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QnA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5210D-BDC9-4AFA-AB46-8500ADDF930D}"/>
              </a:ext>
            </a:extLst>
          </p:cNvPr>
          <p:cNvSpPr/>
          <p:nvPr/>
        </p:nvSpPr>
        <p:spPr>
          <a:xfrm rot="5400000">
            <a:off x="-3215043" y="3215043"/>
            <a:ext cx="6858000" cy="427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8938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1. Empathize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4ABD0-46BB-47A7-ADEF-8A2B77F6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4714312"/>
            <a:ext cx="9232473" cy="12898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대상</a:t>
            </a:r>
            <a:r>
              <a:rPr lang="ko-KR" altLang="en-US" sz="2400" b="1" dirty="0"/>
              <a:t> </a:t>
            </a:r>
            <a:r>
              <a:rPr lang="ko-KR" altLang="en-US" b="1" dirty="0"/>
              <a:t>사용자</a:t>
            </a:r>
            <a:r>
              <a:rPr lang="en-US" altLang="ko-KR" b="1" dirty="0"/>
              <a:t>: </a:t>
            </a:r>
            <a:r>
              <a:rPr lang="ko-KR" altLang="en-US" b="1" dirty="0"/>
              <a:t>코로나</a:t>
            </a:r>
            <a:r>
              <a:rPr lang="en-US" altLang="ko-KR" b="1" dirty="0"/>
              <a:t>19</a:t>
            </a:r>
            <a:r>
              <a:rPr lang="ko-KR" altLang="en-US" b="1" dirty="0"/>
              <a:t>의 영향으로 재택근무를 하는 회사원</a:t>
            </a:r>
            <a:r>
              <a:rPr lang="en-US" altLang="ko-KR" b="1" dirty="0"/>
              <a:t>, </a:t>
            </a:r>
            <a:r>
              <a:rPr lang="ko-KR" altLang="en-US" b="1" dirty="0"/>
              <a:t>온라인 강의를 집에서 시청하는 학생 등 주 </a:t>
            </a:r>
            <a:r>
              <a:rPr lang="en-US" altLang="ko-KR" b="1" dirty="0"/>
              <a:t>4</a:t>
            </a:r>
            <a:r>
              <a:rPr lang="ko-KR" altLang="en-US" b="1" dirty="0"/>
              <a:t>일 이상을 집에서 생활하는 사람들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B5D8D1DB-B970-4B20-8F8A-44EF3235BDE0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F74F58-4606-4968-8305-D0404746A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23452"/>
              </p:ext>
            </p:extLst>
          </p:nvPr>
        </p:nvGraphicFramePr>
        <p:xfrm>
          <a:off x="197224" y="1123113"/>
          <a:ext cx="11733625" cy="281222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57030">
                  <a:extLst>
                    <a:ext uri="{9D8B030D-6E8A-4147-A177-3AD203B41FA5}">
                      <a16:colId xmlns:a16="http://schemas.microsoft.com/office/drawing/2014/main" val="796090492"/>
                    </a:ext>
                  </a:extLst>
                </a:gridCol>
                <a:gridCol w="1606990">
                  <a:extLst>
                    <a:ext uri="{9D8B030D-6E8A-4147-A177-3AD203B41FA5}">
                      <a16:colId xmlns:a16="http://schemas.microsoft.com/office/drawing/2014/main" val="1438833537"/>
                    </a:ext>
                  </a:extLst>
                </a:gridCol>
                <a:gridCol w="8969605">
                  <a:extLst>
                    <a:ext uri="{9D8B030D-6E8A-4147-A177-3AD203B41FA5}">
                      <a16:colId xmlns:a16="http://schemas.microsoft.com/office/drawing/2014/main" val="2470973637"/>
                    </a:ext>
                  </a:extLst>
                </a:gridCol>
              </a:tblGrid>
              <a:tr h="439421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 </a:t>
                      </a:r>
                      <a:endParaRPr lang="en-US" altLang="ko-KR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>
                          <a:effectLst/>
                        </a:rPr>
                        <a:t>대상 사용자</a:t>
                      </a:r>
                      <a:endParaRPr lang="ko-KR" altLang="en-US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 dirty="0">
                          <a:effectLst/>
                        </a:rPr>
                        <a:t>대상 사용자 문제점</a:t>
                      </a:r>
                      <a:endParaRPr lang="ko-KR" altLang="en-US" sz="36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2075165558"/>
                  </a:ext>
                </a:extLst>
              </a:tr>
              <a:tr h="782674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1</a:t>
                      </a:r>
                      <a:endParaRPr lang="en-US" altLang="ko-KR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>
                          <a:effectLst/>
                        </a:rPr>
                        <a:t>전 국민</a:t>
                      </a:r>
                      <a:endParaRPr lang="ko-KR" altLang="en-US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 dirty="0">
                          <a:effectLst/>
                        </a:rPr>
                        <a:t>매일 재난문자가 오더라도 문자의 내용만으로는 구체성이 없고 가시성이 부족합니다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. 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미세먼지나 일기예보와 같이 구체적인 내용을 전달해 경각심을 높일 필요가 있습니다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.</a:t>
                      </a:r>
                      <a:endParaRPr lang="ko-KR" altLang="en-US" sz="36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05708"/>
                  </a:ext>
                </a:extLst>
              </a:tr>
              <a:tr h="80746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2</a:t>
                      </a:r>
                      <a:endParaRPr lang="en-US" altLang="ko-KR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>
                          <a:effectLst/>
                        </a:rPr>
                        <a:t>전 국민</a:t>
                      </a:r>
                      <a:endParaRPr lang="ko-KR" altLang="en-US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 dirty="0">
                          <a:effectLst/>
                        </a:rPr>
                        <a:t>코로나 사태로 인해 외출이 줄어들어 신체적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/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정신적으로 문제가 발생하는 경우가 많습니다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. 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안 좋은 습관을 고치고 규칙적인 생활을 실현할 필요가 있습니다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.</a:t>
                      </a:r>
                      <a:endParaRPr lang="ko-KR" altLang="en-US" sz="36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691825"/>
                  </a:ext>
                </a:extLst>
              </a:tr>
              <a:tr h="782674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3</a:t>
                      </a:r>
                      <a:endParaRPr lang="en-US" altLang="ko-KR" sz="3600" b="0" i="0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strike="noStrike" kern="100" dirty="0">
                          <a:effectLst/>
                        </a:rPr>
                        <a:t>Pc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방 점주와 이용자</a:t>
                      </a:r>
                      <a:endParaRPr lang="ko-KR" altLang="en-US" sz="36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kern="100" dirty="0">
                          <a:effectLst/>
                        </a:rPr>
                        <a:t>곧 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pc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방 이용 제한이 풀리는 상황에서 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pc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방은 거리두기로 인해 안 좋아진 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pc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방에 대한 인식과 줄어든 매출을 회복할 필요가 있고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, 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사용자는 안전한 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pc</a:t>
                      </a:r>
                      <a:r>
                        <a:rPr lang="ko-KR" altLang="en-US" sz="1600" u="none" strike="noStrike" kern="100" dirty="0">
                          <a:effectLst/>
                        </a:rPr>
                        <a:t>방의 정보를 쉽게 접할 수 있어야 합니다</a:t>
                      </a:r>
                      <a:r>
                        <a:rPr lang="en-US" altLang="ko-KR" sz="1600" u="none" strike="noStrike" kern="100" dirty="0">
                          <a:effectLst/>
                        </a:rPr>
                        <a:t>.</a:t>
                      </a:r>
                      <a:endParaRPr lang="ko-KR" altLang="en-US" sz="36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47447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012D6DC-9FA2-4DA1-BE26-89521475E830}"/>
              </a:ext>
            </a:extLst>
          </p:cNvPr>
          <p:cNvSpPr/>
          <p:nvPr/>
        </p:nvSpPr>
        <p:spPr>
          <a:xfrm>
            <a:off x="5622044" y="4187641"/>
            <a:ext cx="663389" cy="5266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C610E8-0493-498D-B8A9-30EB905A76E6}"/>
              </a:ext>
            </a:extLst>
          </p:cNvPr>
          <p:cNvSpPr/>
          <p:nvPr/>
        </p:nvSpPr>
        <p:spPr>
          <a:xfrm>
            <a:off x="80682" y="2279740"/>
            <a:ext cx="11914094" cy="92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2D848-6B57-420F-99B3-6AEC2879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9" y="4187641"/>
            <a:ext cx="2008094" cy="20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134317"/>
            <a:ext cx="10515600" cy="592260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1. Empathize – </a:t>
            </a:r>
            <a:r>
              <a:rPr lang="en-US" altLang="ko-KR" dirty="0"/>
              <a:t>Observe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4ABD0-46BB-47A7-ADEF-8A2B77F6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 블루 경험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5BB75223-BF77-47B7-9584-EAF598A8518E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43DA42-90B6-4E5D-A31F-098A526E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8871" y="1075491"/>
            <a:ext cx="5119602" cy="478250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9E6811-8DE5-4AC4-8F71-212306EB6FD6}"/>
              </a:ext>
            </a:extLst>
          </p:cNvPr>
          <p:cNvGrpSpPr/>
          <p:nvPr/>
        </p:nvGrpSpPr>
        <p:grpSpPr>
          <a:xfrm>
            <a:off x="405656" y="1494950"/>
            <a:ext cx="5888518" cy="4472377"/>
            <a:chOff x="261151" y="1491922"/>
            <a:chExt cx="6096000" cy="462996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C82AC1-882C-44CC-8B9C-7E15EC9F3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185" y="1491922"/>
              <a:ext cx="5899932" cy="21285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F71FB3-26DB-4ABE-831A-7B365BC79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151" y="3748988"/>
              <a:ext cx="6096000" cy="2372895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BBF1E3B-BC4C-42AB-930C-F9C8349FBBD5}"/>
                </a:ext>
              </a:extLst>
            </p:cNvPr>
            <p:cNvCxnSpPr/>
            <p:nvPr/>
          </p:nvCxnSpPr>
          <p:spPr>
            <a:xfrm>
              <a:off x="2940424" y="3962400"/>
              <a:ext cx="3318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3133FC1-C821-4EBA-9AE0-103F13EE5C39}"/>
                </a:ext>
              </a:extLst>
            </p:cNvPr>
            <p:cNvCxnSpPr/>
            <p:nvPr/>
          </p:nvCxnSpPr>
          <p:spPr>
            <a:xfrm>
              <a:off x="359185" y="4258235"/>
              <a:ext cx="3318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4B1B04C-1F01-43D6-89FF-5A0707FA9D9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89" y="4805083"/>
              <a:ext cx="43765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776F278-B0B6-4DE9-B555-0FA1255C5C30}"/>
                </a:ext>
              </a:extLst>
            </p:cNvPr>
            <p:cNvCxnSpPr>
              <a:cxnSpLocks/>
            </p:cNvCxnSpPr>
            <p:nvPr/>
          </p:nvCxnSpPr>
          <p:spPr>
            <a:xfrm>
              <a:off x="359185" y="5047130"/>
              <a:ext cx="3938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1DE19BF-9090-4C7C-B449-F88143013782}"/>
                </a:ext>
              </a:extLst>
            </p:cNvPr>
            <p:cNvCxnSpPr>
              <a:cxnSpLocks/>
            </p:cNvCxnSpPr>
            <p:nvPr/>
          </p:nvCxnSpPr>
          <p:spPr>
            <a:xfrm>
              <a:off x="3618433" y="5602940"/>
              <a:ext cx="247756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9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1. Empathize – </a:t>
            </a:r>
            <a:r>
              <a:rPr lang="en-US" altLang="ko-KR" dirty="0"/>
              <a:t>Observe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4ABD0-46BB-47A7-ADEF-8A2B77F6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신체적 고통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C4A6F857-62C9-4AA3-9BB1-0325E12A1106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/>
              <a:t>2020-2 Design Thinking - </a:t>
            </a:r>
            <a:r>
              <a:rPr lang="ko-KR" altLang="en-US"/>
              <a:t>잘해보조 최승미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9E5F3-8B30-45AB-A017-EC86D2C7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74" y="1677226"/>
            <a:ext cx="9197347" cy="2102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3190A-9DE1-41E0-8FA8-1B531D73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35" y="3661658"/>
            <a:ext cx="9368721" cy="7083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CE164E-6595-4C22-B7AD-9627E3C2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36" y="4244067"/>
            <a:ext cx="10168488" cy="6855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C88A05-3AA0-49EC-ABA6-0D04A0C23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32" y="4898276"/>
            <a:ext cx="10248475" cy="9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1. Empathize - Immerse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E0F1ECDD-D450-465D-AA2B-1F25F3B781C5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7C776C0-B3C6-44D9-92F0-04D1B5EE4AF5}"/>
              </a:ext>
            </a:extLst>
          </p:cNvPr>
          <p:cNvSpPr txBox="1">
            <a:spLocks/>
          </p:cNvSpPr>
          <p:nvPr/>
        </p:nvSpPr>
        <p:spPr>
          <a:xfrm>
            <a:off x="1803654" y="1409281"/>
            <a:ext cx="1640541" cy="72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집중력 저하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98C6D2A-DF1A-4361-B9AE-20ADEC2BD0D4}"/>
              </a:ext>
            </a:extLst>
          </p:cNvPr>
          <p:cNvSpPr txBox="1">
            <a:spLocks/>
          </p:cNvSpPr>
          <p:nvPr/>
        </p:nvSpPr>
        <p:spPr>
          <a:xfrm>
            <a:off x="8961688" y="3946768"/>
            <a:ext cx="1640541" cy="72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무기력함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E14841-D584-4AF5-A496-4BFFD2A4C338}"/>
              </a:ext>
            </a:extLst>
          </p:cNvPr>
          <p:cNvSpPr txBox="1">
            <a:spLocks/>
          </p:cNvSpPr>
          <p:nvPr/>
        </p:nvSpPr>
        <p:spPr>
          <a:xfrm>
            <a:off x="8898009" y="1438840"/>
            <a:ext cx="1640541" cy="72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신체통증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F205D3-8793-4D05-85C5-9859792DFB5F}"/>
              </a:ext>
            </a:extLst>
          </p:cNvPr>
          <p:cNvGrpSpPr/>
          <p:nvPr/>
        </p:nvGrpSpPr>
        <p:grpSpPr>
          <a:xfrm>
            <a:off x="7188969" y="1655759"/>
            <a:ext cx="1509113" cy="627792"/>
            <a:chOff x="7877325" y="1843656"/>
            <a:chExt cx="1509113" cy="62779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422C8E1-4614-431E-9489-4F892581BC2F}"/>
                </a:ext>
              </a:extLst>
            </p:cNvPr>
            <p:cNvSpPr/>
            <p:nvPr/>
          </p:nvSpPr>
          <p:spPr>
            <a:xfrm>
              <a:off x="7877325" y="1906671"/>
              <a:ext cx="1509113" cy="564777"/>
            </a:xfrm>
            <a:custGeom>
              <a:avLst/>
              <a:gdLst>
                <a:gd name="connsiteX0" fmla="*/ 0 w 2043953"/>
                <a:gd name="connsiteY0" fmla="*/ 564777 h 564777"/>
                <a:gd name="connsiteX1" fmla="*/ 510988 w 2043953"/>
                <a:gd name="connsiteY1" fmla="*/ 0 h 564777"/>
                <a:gd name="connsiteX2" fmla="*/ 2043953 w 2043953"/>
                <a:gd name="connsiteY2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953" h="564777">
                  <a:moveTo>
                    <a:pt x="0" y="564777"/>
                  </a:moveTo>
                  <a:lnTo>
                    <a:pt x="510988" y="0"/>
                  </a:lnTo>
                  <a:lnTo>
                    <a:pt x="2043953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2C81134-B627-4CF6-8749-C9AC576BB1FA}"/>
                </a:ext>
              </a:extLst>
            </p:cNvPr>
            <p:cNvSpPr/>
            <p:nvPr/>
          </p:nvSpPr>
          <p:spPr>
            <a:xfrm>
              <a:off x="9273792" y="1843656"/>
              <a:ext cx="112646" cy="112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781A3601-693E-4B57-90D9-18E83366F5FC}"/>
              </a:ext>
            </a:extLst>
          </p:cNvPr>
          <p:cNvSpPr txBox="1">
            <a:spLocks/>
          </p:cNvSpPr>
          <p:nvPr/>
        </p:nvSpPr>
        <p:spPr>
          <a:xfrm>
            <a:off x="2524853" y="3955384"/>
            <a:ext cx="1411420" cy="62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우울</a:t>
            </a:r>
          </a:p>
        </p:txBody>
      </p:sp>
      <p:pic>
        <p:nvPicPr>
          <p:cNvPr id="3076" name="Picture 4" descr="당신이 항상 피곤한 이유 5가지 :: 텐바디">
            <a:extLst>
              <a:ext uri="{FF2B5EF4-FFF2-40B4-BE49-F238E27FC236}">
                <a16:creationId xmlns:a16="http://schemas.microsoft.com/office/drawing/2014/main" id="{98AC7E21-BA25-4A6F-9B6A-D130EFADB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991"/>
          <a:stretch/>
        </p:blipFill>
        <p:spPr bwMode="auto">
          <a:xfrm>
            <a:off x="8961688" y="4577512"/>
            <a:ext cx="1961384" cy="12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오십견인줄 알았는데…어깨 통증 방치하면 안되는 이유 - 중앙일보">
            <a:extLst>
              <a:ext uri="{FF2B5EF4-FFF2-40B4-BE49-F238E27FC236}">
                <a16:creationId xmlns:a16="http://schemas.microsoft.com/office/drawing/2014/main" id="{34EB4CF2-C7B0-46BF-B61C-E28A0801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88" y="1934940"/>
            <a:ext cx="1961384" cy="13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집중력 저하와 ADHD">
            <a:extLst>
              <a:ext uri="{FF2B5EF4-FFF2-40B4-BE49-F238E27FC236}">
                <a16:creationId xmlns:a16="http://schemas.microsoft.com/office/drawing/2014/main" id="{0BEFA1FE-212E-4279-9499-5A7579CC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12" y="1944697"/>
            <a:ext cx="1988702" cy="13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BBAD8E5D-BEA1-46D9-9990-915D9021EF1A}"/>
              </a:ext>
            </a:extLst>
          </p:cNvPr>
          <p:cNvGrpSpPr/>
          <p:nvPr/>
        </p:nvGrpSpPr>
        <p:grpSpPr>
          <a:xfrm flipH="1" flipV="1">
            <a:off x="3356504" y="4308209"/>
            <a:ext cx="1471294" cy="627793"/>
            <a:chOff x="7915144" y="1843656"/>
            <a:chExt cx="1471294" cy="627793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FF2E3BE-1275-4E27-8474-09056FBD0DBE}"/>
                </a:ext>
              </a:extLst>
            </p:cNvPr>
            <p:cNvSpPr/>
            <p:nvPr/>
          </p:nvSpPr>
          <p:spPr>
            <a:xfrm>
              <a:off x="7915144" y="1906672"/>
              <a:ext cx="1471294" cy="564777"/>
            </a:xfrm>
            <a:custGeom>
              <a:avLst/>
              <a:gdLst>
                <a:gd name="connsiteX0" fmla="*/ 0 w 2043953"/>
                <a:gd name="connsiteY0" fmla="*/ 564777 h 564777"/>
                <a:gd name="connsiteX1" fmla="*/ 510988 w 2043953"/>
                <a:gd name="connsiteY1" fmla="*/ 0 h 564777"/>
                <a:gd name="connsiteX2" fmla="*/ 2043953 w 2043953"/>
                <a:gd name="connsiteY2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953" h="564777">
                  <a:moveTo>
                    <a:pt x="0" y="564777"/>
                  </a:moveTo>
                  <a:lnTo>
                    <a:pt x="510988" y="0"/>
                  </a:lnTo>
                  <a:lnTo>
                    <a:pt x="2043953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021D9AA-E632-4456-A71A-C0B9F103BCAF}"/>
                </a:ext>
              </a:extLst>
            </p:cNvPr>
            <p:cNvSpPr/>
            <p:nvPr/>
          </p:nvSpPr>
          <p:spPr>
            <a:xfrm>
              <a:off x="9273792" y="1843656"/>
              <a:ext cx="112646" cy="112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D62AC1-E679-4FF4-9D92-4B725F4176EF}"/>
              </a:ext>
            </a:extLst>
          </p:cNvPr>
          <p:cNvGrpSpPr/>
          <p:nvPr/>
        </p:nvGrpSpPr>
        <p:grpSpPr>
          <a:xfrm flipH="1">
            <a:off x="3317679" y="1660167"/>
            <a:ext cx="1471295" cy="627792"/>
            <a:chOff x="7915144" y="1843656"/>
            <a:chExt cx="1471295" cy="627792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7B0CBF-6663-4BD7-9039-636AAE9D3154}"/>
                </a:ext>
              </a:extLst>
            </p:cNvPr>
            <p:cNvSpPr/>
            <p:nvPr/>
          </p:nvSpPr>
          <p:spPr>
            <a:xfrm>
              <a:off x="7915144" y="1906671"/>
              <a:ext cx="1471295" cy="564777"/>
            </a:xfrm>
            <a:custGeom>
              <a:avLst/>
              <a:gdLst>
                <a:gd name="connsiteX0" fmla="*/ 0 w 2043953"/>
                <a:gd name="connsiteY0" fmla="*/ 564777 h 564777"/>
                <a:gd name="connsiteX1" fmla="*/ 510988 w 2043953"/>
                <a:gd name="connsiteY1" fmla="*/ 0 h 564777"/>
                <a:gd name="connsiteX2" fmla="*/ 2043953 w 2043953"/>
                <a:gd name="connsiteY2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953" h="564777">
                  <a:moveTo>
                    <a:pt x="0" y="564777"/>
                  </a:moveTo>
                  <a:lnTo>
                    <a:pt x="510988" y="0"/>
                  </a:lnTo>
                  <a:lnTo>
                    <a:pt x="2043953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CFC5AB-AE4C-4A64-A45F-C326398F04AA}"/>
                </a:ext>
              </a:extLst>
            </p:cNvPr>
            <p:cNvSpPr/>
            <p:nvPr/>
          </p:nvSpPr>
          <p:spPr>
            <a:xfrm>
              <a:off x="9273792" y="1843656"/>
              <a:ext cx="112646" cy="112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7684533-AB7F-4B27-AF37-23A5B255B0A8}"/>
              </a:ext>
            </a:extLst>
          </p:cNvPr>
          <p:cNvGrpSpPr/>
          <p:nvPr/>
        </p:nvGrpSpPr>
        <p:grpSpPr>
          <a:xfrm flipV="1">
            <a:off x="7188969" y="4299592"/>
            <a:ext cx="1502778" cy="610268"/>
            <a:chOff x="7883660" y="1843656"/>
            <a:chExt cx="1502778" cy="627792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94D4424-56B2-4FA1-B002-7DAEB5DDAE82}"/>
                </a:ext>
              </a:extLst>
            </p:cNvPr>
            <p:cNvSpPr/>
            <p:nvPr/>
          </p:nvSpPr>
          <p:spPr>
            <a:xfrm>
              <a:off x="7883660" y="1906671"/>
              <a:ext cx="1502778" cy="564777"/>
            </a:xfrm>
            <a:custGeom>
              <a:avLst/>
              <a:gdLst>
                <a:gd name="connsiteX0" fmla="*/ 0 w 2043953"/>
                <a:gd name="connsiteY0" fmla="*/ 564777 h 564777"/>
                <a:gd name="connsiteX1" fmla="*/ 510988 w 2043953"/>
                <a:gd name="connsiteY1" fmla="*/ 0 h 564777"/>
                <a:gd name="connsiteX2" fmla="*/ 2043953 w 2043953"/>
                <a:gd name="connsiteY2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953" h="564777">
                  <a:moveTo>
                    <a:pt x="0" y="564777"/>
                  </a:moveTo>
                  <a:lnTo>
                    <a:pt x="510988" y="0"/>
                  </a:lnTo>
                  <a:lnTo>
                    <a:pt x="2043953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9BC4A3B-38C9-4494-AA1A-EE6A62242E66}"/>
                </a:ext>
              </a:extLst>
            </p:cNvPr>
            <p:cNvSpPr/>
            <p:nvPr/>
          </p:nvSpPr>
          <p:spPr>
            <a:xfrm>
              <a:off x="9273792" y="1843656"/>
              <a:ext cx="112646" cy="112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82" name="Picture 10" descr="우울증이라고 다 같은 우울증인가요? - 코메디닷컴">
            <a:extLst>
              <a:ext uri="{FF2B5EF4-FFF2-40B4-BE49-F238E27FC236}">
                <a16:creationId xmlns:a16="http://schemas.microsoft.com/office/drawing/2014/main" id="{1A941076-FA10-4875-95B8-69EBA064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9" y="4570204"/>
            <a:ext cx="1961384" cy="126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F2BECE-A3ED-4725-A885-0A96A68E5E85}"/>
              </a:ext>
            </a:extLst>
          </p:cNvPr>
          <p:cNvGrpSpPr/>
          <p:nvPr/>
        </p:nvGrpSpPr>
        <p:grpSpPr>
          <a:xfrm>
            <a:off x="4271089" y="1990585"/>
            <a:ext cx="5883597" cy="2678853"/>
            <a:chOff x="3219847" y="2467227"/>
            <a:chExt cx="6162752" cy="224541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EDD0C44-2041-4E93-9453-2F122EE7324F}"/>
                </a:ext>
              </a:extLst>
            </p:cNvPr>
            <p:cNvGrpSpPr/>
            <p:nvPr/>
          </p:nvGrpSpPr>
          <p:grpSpPr>
            <a:xfrm>
              <a:off x="3219847" y="2467227"/>
              <a:ext cx="6162752" cy="2245415"/>
              <a:chOff x="3219847" y="2467227"/>
              <a:chExt cx="6162752" cy="2245415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316B71D-1ABF-47A1-AFDA-4A4BE2B64051}"/>
                  </a:ext>
                </a:extLst>
              </p:cNvPr>
              <p:cNvSpPr/>
              <p:nvPr/>
            </p:nvSpPr>
            <p:spPr>
              <a:xfrm>
                <a:off x="3219847" y="2467227"/>
                <a:ext cx="3648887" cy="224541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D615594E-A5CB-41A4-9DEF-C602435BAF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1668" y="2528381"/>
                <a:ext cx="6090931" cy="1565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b="1" dirty="0"/>
                  <a:t>Immerse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b="1" dirty="0"/>
                  <a:t>24</a:t>
                </a:r>
                <a:r>
                  <a:rPr lang="ko-KR" altLang="en-US" sz="1400" b="1" dirty="0"/>
                  <a:t>시간동안 집안에서 생활</a:t>
                </a:r>
                <a:endParaRPr lang="en-US" altLang="ko-KR" sz="1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400" b="1" dirty="0"/>
                  <a:t>연속 </a:t>
                </a:r>
                <a:r>
                  <a:rPr lang="en-US" altLang="ko-KR" sz="1400" b="1" dirty="0"/>
                  <a:t>3</a:t>
                </a:r>
                <a:r>
                  <a:rPr lang="ko-KR" altLang="en-US" sz="1400" b="1" dirty="0"/>
                  <a:t>시간씩 게임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강의시청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공부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일</a:t>
                </a:r>
                <a:r>
                  <a:rPr lang="en-US" altLang="ko-KR" sz="1400" b="1" dirty="0"/>
                  <a:t>)</a:t>
                </a:r>
              </a:p>
            </p:txBody>
          </p: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772E20-F03B-476F-84E6-BDBF5BF4BC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2334" y="3109356"/>
              <a:ext cx="33418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65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1. Empathize - interview</a:t>
            </a:r>
            <a:endParaRPr lang="ko-KR" altLang="en-US" dirty="0"/>
          </a:p>
        </p:txBody>
      </p:sp>
      <p:pic>
        <p:nvPicPr>
          <p:cNvPr id="8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17CBC4B3-6DD5-4E15-9CE3-49554376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6" y="1435562"/>
            <a:ext cx="4119293" cy="37588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5787E0FB-6191-4EEE-B3A3-E4850A88F418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6867A5D3-8413-4D07-83F7-A5E2AA6AD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81" y="1435561"/>
            <a:ext cx="4119293" cy="3758855"/>
          </a:xfrm>
          <a:prstGeom prst="rect">
            <a:avLst/>
          </a:prstGeom>
        </p:spPr>
      </p:pic>
      <p:pic>
        <p:nvPicPr>
          <p:cNvPr id="11" name="내용 개체 틀 7" descr="광장이(가) 표시된 사진&#10;&#10;자동 생성된 설명">
            <a:extLst>
              <a:ext uri="{FF2B5EF4-FFF2-40B4-BE49-F238E27FC236}">
                <a16:creationId xmlns:a16="http://schemas.microsoft.com/office/drawing/2014/main" id="{348D2FDB-91FA-4D05-9898-BF6231497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35561"/>
            <a:ext cx="4119293" cy="3758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F24F85-18DC-4758-A678-36950C899C4F}"/>
              </a:ext>
            </a:extLst>
          </p:cNvPr>
          <p:cNvSpPr txBox="1"/>
          <p:nvPr/>
        </p:nvSpPr>
        <p:spPr>
          <a:xfrm>
            <a:off x="829896" y="1097771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대학생 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화학공학과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AEC6D-8608-446A-80A4-1ADBCC8E0EB6}"/>
              </a:ext>
            </a:extLst>
          </p:cNvPr>
          <p:cNvSpPr txBox="1"/>
          <p:nvPr/>
        </p:nvSpPr>
        <p:spPr>
          <a:xfrm>
            <a:off x="4854791" y="1099272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대학생 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소융과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04C68-8061-4E04-BAEA-B70CE80E1BF6}"/>
              </a:ext>
            </a:extLst>
          </p:cNvPr>
          <p:cNvSpPr txBox="1"/>
          <p:nvPr/>
        </p:nvSpPr>
        <p:spPr>
          <a:xfrm>
            <a:off x="8656883" y="1072523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대학생 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치과대학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ACA32-B850-47C1-9D12-29FD3BD87E7E}"/>
              </a:ext>
            </a:extLst>
          </p:cNvPr>
          <p:cNvSpPr txBox="1"/>
          <p:nvPr/>
        </p:nvSpPr>
        <p:spPr>
          <a:xfrm>
            <a:off x="623740" y="1812569"/>
            <a:ext cx="31710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신체적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눈 시림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허리 통증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무릎 통증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해결을 시도한 것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블루라이트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병원 검진을 자주 다니는 것이 해결책이 될 것 같음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F935D-E01E-42CB-9376-312D39F378E1}"/>
              </a:ext>
            </a:extLst>
          </p:cNvPr>
          <p:cNvSpPr txBox="1"/>
          <p:nvPr/>
        </p:nvSpPr>
        <p:spPr>
          <a:xfrm>
            <a:off x="4541245" y="1827162"/>
            <a:ext cx="33015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집에서 하루에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무기력함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신체적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손목 통증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해결을 시도한 것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유튜브를 통한 요가나 스트레칭 운동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집에 있을 수록 무기력함이 커짐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76CAC-C3B6-4AF8-90C7-F4FDE9E39793}"/>
              </a:ext>
            </a:extLst>
          </p:cNvPr>
          <p:cNvSpPr txBox="1"/>
          <p:nvPr/>
        </p:nvSpPr>
        <p:spPr>
          <a:xfrm>
            <a:off x="408088" y="5181800"/>
            <a:ext cx="358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스트레스는 잘 못 느낌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신체적 통증은 있으나 큰 위험성을 못 느껴 병원에 가지는 않음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937BB-ED5F-41B1-AEB7-AC49F848C41B}"/>
              </a:ext>
            </a:extLst>
          </p:cNvPr>
          <p:cNvSpPr txBox="1"/>
          <p:nvPr/>
        </p:nvSpPr>
        <p:spPr>
          <a:xfrm>
            <a:off x="4408283" y="5181799"/>
            <a:ext cx="358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무기력함이 가장 큰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자극이 없어 꾸준한 운동 불가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6FF69-3437-46F2-B04E-6B8C5270F387}"/>
              </a:ext>
            </a:extLst>
          </p:cNvPr>
          <p:cNvSpPr txBox="1"/>
          <p:nvPr/>
        </p:nvSpPr>
        <p:spPr>
          <a:xfrm>
            <a:off x="8307519" y="5181800"/>
            <a:ext cx="358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지루하고 답답함으로 인한 우울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소화분량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8488-3C77-4EC7-ABB2-46DE9247BFBC}"/>
              </a:ext>
            </a:extLst>
          </p:cNvPr>
          <p:cNvSpPr txBox="1"/>
          <p:nvPr/>
        </p:nvSpPr>
        <p:spPr>
          <a:xfrm>
            <a:off x="8388802" y="1800413"/>
            <a:ext cx="33015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밖에서 하루에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4,5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짜증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신체적 증상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소화불량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근육감소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해결을 시도한 것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나가서 운동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마스크 때문에 쉽지 않음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가장 힘든 점은 무기력감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집에만 있어 할 수 있는 것이 줄어듦</a:t>
            </a:r>
          </a:p>
        </p:txBody>
      </p:sp>
    </p:spTree>
    <p:extLst>
      <p:ext uri="{BB962C8B-B14F-4D97-AF65-F5344CB8AC3E}">
        <p14:creationId xmlns:p14="http://schemas.microsoft.com/office/powerpoint/2010/main" val="230715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E4BB-8C26-45C0-84F3-B9E6A70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1. Empathize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C6F4-5EB9-420B-9D0E-D83322F8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151" y="6477771"/>
            <a:ext cx="2743200" cy="365125"/>
          </a:xfrm>
        </p:spPr>
        <p:txBody>
          <a:bodyPr/>
          <a:lstStyle/>
          <a:p>
            <a:fld id="{5787E0FB-6191-4EEE-B3A3-E4850A88F418}" type="datetime1">
              <a:rPr lang="ko-KR" altLang="en-US" smtClean="0"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66F75-CD9E-4976-8D28-89328C1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236"/>
            <a:ext cx="4114800" cy="365125"/>
          </a:xfrm>
        </p:spPr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8C3-4581-48B6-A332-555A8364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49" y="6479236"/>
            <a:ext cx="2743200" cy="365125"/>
          </a:xfrm>
        </p:spPr>
        <p:txBody>
          <a:bodyPr/>
          <a:lstStyle/>
          <a:p>
            <a:fld id="{9801599A-3C57-441E-B624-57FBEB96139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257B8A-3D13-48D0-A976-55148FF8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18" y="3116836"/>
            <a:ext cx="8386773" cy="1356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무기력감과 위기감을 느끼지 못함</a:t>
            </a:r>
            <a:r>
              <a:rPr lang="en-US" altLang="ko-KR" sz="2400" dirty="0"/>
              <a:t>,</a:t>
            </a:r>
            <a:r>
              <a:rPr lang="ko-KR" altLang="en-US" sz="2400" dirty="0"/>
              <a:t> 운동부족이 근본적인 문제</a:t>
            </a:r>
            <a:endParaRPr lang="en-US" altLang="ko-KR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39110B-0707-4940-AFC8-7E308611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51" y="2710480"/>
            <a:ext cx="456582" cy="4565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912B0E-0492-4F9A-A6AB-CA9C2EF3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204293" y="3566876"/>
            <a:ext cx="456582" cy="4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서울신문] 이런 아저씨 한 명쯤 있어야 하지 않을까?...명대사로 살펴본 '나의 아저씨'">
            <a:extLst>
              <a:ext uri="{FF2B5EF4-FFF2-40B4-BE49-F238E27FC236}">
                <a16:creationId xmlns:a16="http://schemas.microsoft.com/office/drawing/2014/main" id="{742F68B0-695E-4ED8-8EDC-03DFA655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4A0887-7291-43A6-A130-17D2BCE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en-US" altLang="ko-KR" b="1" dirty="0">
                <a:solidFill>
                  <a:schemeClr val="bg1"/>
                </a:solidFill>
              </a:rPr>
              <a:t>Define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5D5B-BE94-4B88-8507-FD218B7B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1000001"/>
            <a:ext cx="11669698" cy="5922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Engaging personas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정의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E811-CC61-47D3-B5AD-24A2223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B8B3-C467-4805-9AE1-5FA68C994473}" type="datetime1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A359-CBE8-46E9-A0AA-E5D6FC5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/>
              <a:t>2020-2 Design Thinking - </a:t>
            </a:r>
            <a:r>
              <a:rPr lang="ko-KR" altLang="en-US" dirty="0" err="1"/>
              <a:t>잘해보조</a:t>
            </a:r>
            <a:r>
              <a:rPr lang="ko-KR" altLang="en-US" dirty="0"/>
              <a:t> 최승미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B93D7-2963-41E4-94A7-D6BFA1F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599A-3C57-441E-B624-57FBEB96139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BA7F74A-48F3-4A4A-B5CD-D0C8D446FB33}"/>
              </a:ext>
            </a:extLst>
          </p:cNvPr>
          <p:cNvSpPr txBox="1">
            <a:spLocks/>
          </p:cNvSpPr>
          <p:nvPr/>
        </p:nvSpPr>
        <p:spPr>
          <a:xfrm>
            <a:off x="6335278" y="2205248"/>
            <a:ext cx="5610731" cy="409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IT 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업계에 종사하는 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35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세 남성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주 </a:t>
            </a:r>
            <a:r>
              <a:rPr lang="en-US" altLang="ko-KR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회 재택근무 전환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혼자 있는 것을 싫어하는 외향적인 성격</a:t>
            </a:r>
            <a:endParaRPr lang="en-US" altLang="ko-KR" sz="1800" kern="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운동을 좋아함</a:t>
            </a:r>
            <a:endParaRPr lang="en-US" altLang="ko-KR" sz="1800" kern="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자랑하는 것을 좋아함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밖에 나가기 힘든 상황이 되어 친구들과 온라인 게임 등을 통해 소통하는 방식으로 변화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현재 운동에 있어서의 불편함으로 인해 큰 스트레스를 받음</a:t>
            </a:r>
          </a:p>
          <a:p>
            <a:r>
              <a:rPr lang="ko-KR" altLang="en-US" sz="1800" kern="100" dirty="0">
                <a:solidFill>
                  <a:schemeClr val="bg1"/>
                </a:solidFill>
                <a:cs typeface="Arial" panose="020B0604020202020204" pitchFamily="34" charset="0"/>
              </a:rPr>
              <a:t>활동의 제한으로 인한 무기력증을 겪음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764F5-2135-4B2D-BAC5-29BD18C8D5E2}"/>
              </a:ext>
            </a:extLst>
          </p:cNvPr>
          <p:cNvSpPr/>
          <p:nvPr/>
        </p:nvSpPr>
        <p:spPr>
          <a:xfrm>
            <a:off x="7426084" y="1740482"/>
            <a:ext cx="3523129" cy="405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페르소나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1187</Words>
  <Application>Microsoft Office PowerPoint</Application>
  <PresentationFormat>와이드스크린</PresentationFormat>
  <Paragraphs>217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Office 테마</vt:lpstr>
      <vt:lpstr> 디자인적사고 프로젝트   게임으로 즐겨요~ 비대면 트레이닝 앱</vt:lpstr>
      <vt:lpstr>ToC</vt:lpstr>
      <vt:lpstr>1. Empathize</vt:lpstr>
      <vt:lpstr>1. Empathize – Observe</vt:lpstr>
      <vt:lpstr>1. Empathize – Observe</vt:lpstr>
      <vt:lpstr>1. Empathize - Immerse</vt:lpstr>
      <vt:lpstr>1. Empathize - interview</vt:lpstr>
      <vt:lpstr>1. Empathize</vt:lpstr>
      <vt:lpstr>2. Define</vt:lpstr>
      <vt:lpstr>2. Define</vt:lpstr>
      <vt:lpstr>2. Define</vt:lpstr>
      <vt:lpstr>2. Define</vt:lpstr>
      <vt:lpstr>3. Ideate</vt:lpstr>
      <vt:lpstr>3. Ideate</vt:lpstr>
      <vt:lpstr>3. Ideate</vt:lpstr>
      <vt:lpstr>3. Ideate</vt:lpstr>
      <vt:lpstr>4. Prototype- prototype sketching</vt:lpstr>
      <vt:lpstr>4. Prototype- prototype sketching</vt:lpstr>
      <vt:lpstr>4. Prototype- high level prototype</vt:lpstr>
      <vt:lpstr>4. Prototype- high level prototype</vt:lpstr>
      <vt:lpstr>4. Prototype- high level prototype</vt:lpstr>
      <vt:lpstr>5. Test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2018102242@office.khu.ac.kr</dc:creator>
  <cp:lastModifiedBy>2018102242@office.khu.ac.kr</cp:lastModifiedBy>
  <cp:revision>244</cp:revision>
  <dcterms:created xsi:type="dcterms:W3CDTF">2020-12-14T09:03:33Z</dcterms:created>
  <dcterms:modified xsi:type="dcterms:W3CDTF">2022-02-23T08:01:17Z</dcterms:modified>
</cp:coreProperties>
</file>