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sldIdLst>
    <p:sldId id="256" r:id="rId2"/>
    <p:sldId id="348" r:id="rId3"/>
    <p:sldId id="346" r:id="rId4"/>
    <p:sldId id="349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한컴산뜻돋움" panose="02000000000000000000" pitchFamily="2" charset="-127"/>
      <p:regular r:id="rId9"/>
      <p:bold r:id="rId10"/>
    </p:embeddedFont>
    <p:embeddedFont>
      <p:font typeface="함초롬바탕" panose="02030604000101010101" pitchFamily="18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68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예비캡스톤디자인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최종보고서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r>
              <a:rPr lang="ko-KR" altLang="en-US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비법조인을 위한 판결 예상 및 유사 사례 검색</a:t>
            </a: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Ligal.AI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5C33-459D-3EDD-DFBB-3899387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3AD77-5534-9A6F-3E2F-1EF35B43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sz="20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비법조인을 위한 판결 예상 및 유사 사례 검색 </a:t>
            </a:r>
            <a:endParaRPr lang="en-US" altLang="ko-KR" sz="20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latin typeface="+mn-ea"/>
              <a:ea typeface="+mn-ea"/>
            </a:endParaRPr>
          </a:p>
          <a:p>
            <a:endParaRPr lang="en-US" altLang="ko-KR" sz="1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latin typeface="+mn-ea"/>
              <a:ea typeface="+mn-ea"/>
            </a:endParaRPr>
          </a:p>
          <a:p>
            <a:r>
              <a:rPr lang="ko-KR" altLang="en-US" dirty="0"/>
              <a:t>프로젝트 배경 </a:t>
            </a:r>
            <a:r>
              <a:rPr lang="en-US" altLang="ko-KR" dirty="0"/>
              <a:t>: </a:t>
            </a:r>
            <a:r>
              <a:rPr lang="ko-KR" altLang="en-US" dirty="0"/>
              <a:t>저희 조원은 부동산 투자와 민법</a:t>
            </a:r>
            <a:r>
              <a:rPr lang="en-US" altLang="ko-KR" dirty="0"/>
              <a:t>, </a:t>
            </a:r>
            <a:r>
              <a:rPr lang="ko-KR" altLang="en-US" dirty="0"/>
              <a:t>공법 등 부동산 관련 법에 관심이 많은 편입니다</a:t>
            </a:r>
            <a:r>
              <a:rPr lang="en-US" altLang="ko-KR" dirty="0"/>
              <a:t>. </a:t>
            </a:r>
            <a:r>
              <a:rPr lang="ko-KR" altLang="en-US" dirty="0"/>
              <a:t>실제로 공인중개사를 준비중이기도 합니다</a:t>
            </a:r>
            <a:r>
              <a:rPr lang="en-US" altLang="ko-KR" dirty="0"/>
              <a:t>. </a:t>
            </a:r>
            <a:r>
              <a:rPr lang="ko-KR" altLang="en-US" dirty="0"/>
              <a:t>최근에 화제가 되고 있는 전세 사기 등 부동산 관련 판결에 대하여도 교재를 통해 학습할 수 있었는데</a:t>
            </a:r>
            <a:r>
              <a:rPr lang="en-US" altLang="ko-KR" dirty="0"/>
              <a:t>, </a:t>
            </a:r>
            <a:r>
              <a:rPr lang="ko-KR" altLang="en-US" dirty="0"/>
              <a:t>일반적으로 법조계에 종사하지 않는 민간인이 이러한 사건의 피해자가 되는 이유는 법에 대하여 잘 모르기 때문이 아닐까 합니다</a:t>
            </a:r>
            <a:r>
              <a:rPr lang="en-US" altLang="ko-KR" dirty="0"/>
              <a:t>. </a:t>
            </a:r>
            <a:r>
              <a:rPr lang="ko-KR" altLang="en-US" dirty="0"/>
              <a:t>법은 어렵기 때문에 법을 아는 전문직 종사자를 만나서 상담을 받는데</a:t>
            </a:r>
            <a:r>
              <a:rPr lang="en-US" altLang="ko-KR" dirty="0"/>
              <a:t>, </a:t>
            </a:r>
            <a:r>
              <a:rPr lang="ko-KR" altLang="en-US" dirty="0"/>
              <a:t>시작부터 상당한 비용이 들게 됩니다</a:t>
            </a:r>
            <a:r>
              <a:rPr lang="en-US" altLang="ko-KR" dirty="0"/>
              <a:t>. </a:t>
            </a:r>
            <a:r>
              <a:rPr lang="ko-KR" altLang="en-US" dirty="0"/>
              <a:t>하지만 시대는 바뀌고 있고</a:t>
            </a:r>
            <a:r>
              <a:rPr lang="en-US" altLang="ko-KR" dirty="0"/>
              <a:t>, </a:t>
            </a:r>
            <a:r>
              <a:rPr lang="ko-KR" altLang="en-US" dirty="0"/>
              <a:t>저희는 법에 관심이 많은 컴퓨터공학과 학생으로서 지금까지 대학에서 배운 지식을 바탕으로 리걸테크 서비스를 개발할 것입니다</a:t>
            </a:r>
            <a:r>
              <a:rPr lang="en-US" altLang="ko-KR" dirty="0"/>
              <a:t>. </a:t>
            </a:r>
          </a:p>
          <a:p>
            <a:endParaRPr lang="en-US" altLang="ko-KR" sz="100" dirty="0"/>
          </a:p>
          <a:p>
            <a:r>
              <a:rPr lang="ko-KR" altLang="en-US" dirty="0"/>
              <a:t>프로젝트 아이디어</a:t>
            </a:r>
            <a:r>
              <a:rPr lang="en-US" altLang="ko-KR" dirty="0"/>
              <a:t> : </a:t>
            </a:r>
            <a:r>
              <a:rPr lang="ko-KR" altLang="en-US" dirty="0"/>
              <a:t>사용자가 현재 처한 상황을 구체적으로 입력하게 되면</a:t>
            </a:r>
            <a:r>
              <a:rPr lang="en-US" altLang="ko-KR" dirty="0"/>
              <a:t>, </a:t>
            </a:r>
            <a:r>
              <a:rPr lang="ko-KR" altLang="en-US" dirty="0"/>
              <a:t>프로그램이 문맥을 파악한 후 가장 유사한 순서대로 판례를 출력하고</a:t>
            </a:r>
            <a:r>
              <a:rPr lang="en-US" altLang="ko-KR" dirty="0"/>
              <a:t>, </a:t>
            </a:r>
            <a:r>
              <a:rPr lang="ko-KR" altLang="en-US" dirty="0"/>
              <a:t>예상하는 판결에 대하여 알려줍니다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D56A-8560-EA53-9490-5A06085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3196-CF9F-8773-77E7-FA4AA52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하는 제품의 개념도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9A790-2731-B6C0-63AE-D5CBD3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C9D146-EE79-0911-8E7C-E880FB61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6902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FB32C6-3C44-04E8-3199-3BD91221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106883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9523E-6A6D-A1B3-BBE7-EF1D9B7BCABA}"/>
              </a:ext>
            </a:extLst>
          </p:cNvPr>
          <p:cNvSpPr txBox="1"/>
          <p:nvPr/>
        </p:nvSpPr>
        <p:spPr>
          <a:xfrm>
            <a:off x="439947" y="1231409"/>
            <a:ext cx="590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현재 당신이 처한 상황을 구체적으로 입력하세요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Legal.AI</a:t>
            </a:r>
            <a:r>
              <a:rPr lang="ko-KR" altLang="en-US" b="1" dirty="0"/>
              <a:t>가 당신의 글을 읽고 유사한 판례를 찾아드립니다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4945B2-8BC7-F52B-6F25-FC85E8D21229}"/>
              </a:ext>
            </a:extLst>
          </p:cNvPr>
          <p:cNvSpPr/>
          <p:nvPr/>
        </p:nvSpPr>
        <p:spPr>
          <a:xfrm>
            <a:off x="493396" y="2152767"/>
            <a:ext cx="8174459" cy="1788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전세 보증금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억원을 돌려받지 못한 채 경매가 진행되었습니다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/>
          </a:p>
        </p:txBody>
      </p:sp>
      <p:pic>
        <p:nvPicPr>
          <p:cNvPr id="12" name="그래픽 11" descr="돋보기 단색으로 채워진">
            <a:extLst>
              <a:ext uri="{FF2B5EF4-FFF2-40B4-BE49-F238E27FC236}">
                <a16:creationId xmlns:a16="http://schemas.microsoft.com/office/drawing/2014/main" id="{0FA0D90B-EE78-7722-BD37-3144C8A6B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494" y="1097374"/>
            <a:ext cx="914400" cy="91440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D1EADC-2EFD-0A98-FB7A-3E1DEEDAF2E8}"/>
              </a:ext>
            </a:extLst>
          </p:cNvPr>
          <p:cNvSpPr/>
          <p:nvPr/>
        </p:nvSpPr>
        <p:spPr>
          <a:xfrm>
            <a:off x="7753455" y="4216253"/>
            <a:ext cx="914400" cy="46034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제출</a:t>
            </a: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D5305631-FC82-0ABD-0431-E1CE9C130C6A}"/>
              </a:ext>
            </a:extLst>
          </p:cNvPr>
          <p:cNvSpPr/>
          <p:nvPr/>
        </p:nvSpPr>
        <p:spPr>
          <a:xfrm>
            <a:off x="6663906" y="5235388"/>
            <a:ext cx="914400" cy="612648"/>
          </a:xfrm>
          <a:prstGeom prst="wedgeRectCallout">
            <a:avLst>
              <a:gd name="adj1" fmla="val 49755"/>
              <a:gd name="adj2" fmla="val -1291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90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00C666-A924-79ED-DF59-446CB911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8B0D00C-5B94-FCF9-D86D-E641D1D0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 dirty="0"/>
              <a:t>개발 하는 제품의 개념도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21169-6D91-9BD6-A3BD-A6743ABF7525}"/>
              </a:ext>
            </a:extLst>
          </p:cNvPr>
          <p:cNvSpPr txBox="1"/>
          <p:nvPr/>
        </p:nvSpPr>
        <p:spPr>
          <a:xfrm>
            <a:off x="439947" y="1231409"/>
            <a:ext cx="367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Legal.AI</a:t>
            </a:r>
            <a:r>
              <a:rPr lang="ko-KR" altLang="en-US" b="1" dirty="0"/>
              <a:t>가 찾은 유사한 판례입니다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총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건의 검색 결과가 있습니다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그래픽 7" descr="아키텍처 단색으로 채워진">
            <a:extLst>
              <a:ext uri="{FF2B5EF4-FFF2-40B4-BE49-F238E27FC236}">
                <a16:creationId xmlns:a16="http://schemas.microsoft.com/office/drawing/2014/main" id="{FC993EA1-03F1-96C0-5476-96F5BF70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494" y="1097374"/>
            <a:ext cx="914400" cy="9144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0C6D64E-293D-BF5F-2F83-8566070B12A5}"/>
              </a:ext>
            </a:extLst>
          </p:cNvPr>
          <p:cNvSpPr/>
          <p:nvPr/>
        </p:nvSpPr>
        <p:spPr>
          <a:xfrm>
            <a:off x="448912" y="2236694"/>
            <a:ext cx="7959982" cy="802341"/>
          </a:xfrm>
          <a:prstGeom prst="roundRect">
            <a:avLst>
              <a:gd name="adj" fmla="val 5000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대법원 </a:t>
            </a:r>
            <a:r>
              <a:rPr lang="en-US" altLang="ko-KR" sz="1600" dirty="0">
                <a:solidFill>
                  <a:srgbClr val="FF0000"/>
                </a:solidFill>
              </a:rPr>
              <a:t>1997. 6. 27. </a:t>
            </a:r>
            <a:r>
              <a:rPr lang="ko-KR" altLang="en-US" sz="1600" dirty="0">
                <a:solidFill>
                  <a:srgbClr val="FF0000"/>
                </a:solidFill>
              </a:rPr>
              <a:t>선고 </a:t>
            </a:r>
            <a:r>
              <a:rPr lang="en-US" altLang="ko-KR" sz="1600" dirty="0">
                <a:solidFill>
                  <a:srgbClr val="FF0000"/>
                </a:solidFill>
              </a:rPr>
              <a:t>95</a:t>
            </a:r>
            <a:r>
              <a:rPr lang="ko-KR" altLang="en-US" sz="1600" dirty="0">
                <a:solidFill>
                  <a:srgbClr val="FF0000"/>
                </a:solidFill>
              </a:rPr>
              <a:t>다</a:t>
            </a:r>
            <a:r>
              <a:rPr lang="en-US" altLang="ko-KR" sz="1600" dirty="0">
                <a:solidFill>
                  <a:srgbClr val="FF0000"/>
                </a:solidFill>
              </a:rPr>
              <a:t>40977 </a:t>
            </a:r>
            <a:r>
              <a:rPr lang="ko-KR" altLang="en-US" sz="1600" dirty="0">
                <a:solidFill>
                  <a:srgbClr val="FF0000"/>
                </a:solidFill>
              </a:rPr>
              <a:t>판결 </a:t>
            </a:r>
            <a:r>
              <a:rPr lang="en-US" altLang="ko-KR" sz="1600" dirty="0">
                <a:solidFill>
                  <a:srgbClr val="FF0000"/>
                </a:solidFill>
              </a:rPr>
              <a:t>[</a:t>
            </a:r>
            <a:r>
              <a:rPr lang="ko-KR" altLang="en-US" sz="1600" dirty="0" err="1">
                <a:solidFill>
                  <a:srgbClr val="FF0000"/>
                </a:solidFill>
              </a:rPr>
              <a:t>양수금ㆍ전부금</a:t>
            </a:r>
            <a:r>
              <a:rPr lang="en-US" altLang="ko-KR" sz="1600" dirty="0">
                <a:solidFill>
                  <a:srgbClr val="FF0000"/>
                </a:solidFill>
              </a:rPr>
              <a:t>][</a:t>
            </a:r>
            <a:r>
              <a:rPr lang="ko-KR" altLang="en-US" sz="1600" dirty="0">
                <a:solidFill>
                  <a:srgbClr val="FF0000"/>
                </a:solidFill>
              </a:rPr>
              <a:t>공</a:t>
            </a:r>
            <a:r>
              <a:rPr lang="en-US" altLang="ko-KR" sz="1600" dirty="0">
                <a:solidFill>
                  <a:srgbClr val="FF0000"/>
                </a:solidFill>
              </a:rPr>
              <a:t>1997.8.15.(40),2302]</a:t>
            </a: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유사도 </a:t>
            </a:r>
            <a:r>
              <a:rPr lang="en-US" altLang="ko-KR" sz="1600" dirty="0">
                <a:solidFill>
                  <a:srgbClr val="FF0000"/>
                </a:solidFill>
              </a:rPr>
              <a:t>: 91%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6CD2A3-5ADE-9188-545F-509E2272B280}"/>
              </a:ext>
            </a:extLst>
          </p:cNvPr>
          <p:cNvSpPr/>
          <p:nvPr/>
        </p:nvSpPr>
        <p:spPr>
          <a:xfrm>
            <a:off x="448912" y="3142129"/>
            <a:ext cx="7959982" cy="802341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대법원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1984. 12. 26.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선고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84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다카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1255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판결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1600" dirty="0" err="1">
                <a:solidFill>
                  <a:schemeClr val="accent4">
                    <a:lumMod val="50000"/>
                  </a:schemeClr>
                </a:solidFill>
              </a:rPr>
              <a:t>전부금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][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공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1985.3.1.(747),243]</a:t>
            </a:r>
          </a:p>
          <a:p>
            <a:pPr algn="ctr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유사도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: 70%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48A340D-3A4D-D99E-787B-1681B856D79E}"/>
              </a:ext>
            </a:extLst>
          </p:cNvPr>
          <p:cNvSpPr/>
          <p:nvPr/>
        </p:nvSpPr>
        <p:spPr>
          <a:xfrm>
            <a:off x="448912" y="4047564"/>
            <a:ext cx="7959982" cy="802341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대법원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2016. 4. 29.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선고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2015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도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5665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판결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배임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][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공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2016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상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,718]</a:t>
            </a:r>
          </a:p>
          <a:p>
            <a:pPr algn="ctr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유사도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: 66%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AF07B9A-EC35-9B12-EDEC-5122B28DCFCB}"/>
              </a:ext>
            </a:extLst>
          </p:cNvPr>
          <p:cNvSpPr/>
          <p:nvPr/>
        </p:nvSpPr>
        <p:spPr>
          <a:xfrm>
            <a:off x="448912" y="4958285"/>
            <a:ext cx="7959982" cy="802341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대법원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1995. 8. 11.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선고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94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다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58599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판결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소유권이전등기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][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공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1995.9.15.(1000),3124]</a:t>
            </a:r>
          </a:p>
          <a:p>
            <a:pPr algn="ctr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유사도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: 40%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3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1827</TotalTime>
  <Words>329</Words>
  <Application>Microsoft Office PowerPoint</Application>
  <PresentationFormat>화면 슬라이드 쇼(4:3)</PresentationFormat>
  <Paragraphs>30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함초롬바탕</vt:lpstr>
      <vt:lpstr>한컴산뜻돋움</vt:lpstr>
      <vt:lpstr>Arial</vt:lpstr>
      <vt:lpstr>Calibri</vt:lpstr>
      <vt:lpstr>Wingdings</vt:lpstr>
      <vt:lpstr>맑은 고딕</vt:lpstr>
      <vt:lpstr>Office 테마</vt:lpstr>
      <vt:lpstr>예비캡스톤디자인 최종보고서 -비법조인을 위한 판결 예상 및 유사 사례 검색- - Ligal.AI -</vt:lpstr>
      <vt:lpstr>프로젝트 개요</vt:lpstr>
      <vt:lpstr>개발 하는 제품의 개념도 작성</vt:lpstr>
      <vt:lpstr>개발 하는 제품의 개념도 작성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9</cp:revision>
  <dcterms:created xsi:type="dcterms:W3CDTF">2022-03-10T14:08:59Z</dcterms:created>
  <dcterms:modified xsi:type="dcterms:W3CDTF">2023-03-07T05:51:34Z</dcterms:modified>
</cp:coreProperties>
</file>