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56" r:id="rId2"/>
    <p:sldId id="266" r:id="rId3"/>
    <p:sldId id="382" r:id="rId4"/>
    <p:sldId id="446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55" r:id="rId15"/>
    <p:sldId id="403" r:id="rId16"/>
    <p:sldId id="404" r:id="rId17"/>
    <p:sldId id="406" r:id="rId18"/>
    <p:sldId id="407" r:id="rId19"/>
    <p:sldId id="408" r:id="rId20"/>
    <p:sldId id="409" r:id="rId21"/>
    <p:sldId id="389" r:id="rId22"/>
    <p:sldId id="410" r:id="rId23"/>
    <p:sldId id="411" r:id="rId24"/>
    <p:sldId id="413" r:id="rId25"/>
    <p:sldId id="415" r:id="rId26"/>
    <p:sldId id="414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99FF"/>
    <a:srgbClr val="66FF33"/>
    <a:srgbClr val="00FFFF"/>
    <a:srgbClr val="29C2FF"/>
    <a:srgbClr val="FF6600"/>
    <a:srgbClr val="CC00FF"/>
    <a:srgbClr val="FF0066"/>
    <a:srgbClr val="0000CC"/>
    <a:srgbClr val="50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712" autoAdjust="0"/>
    <p:restoredTop sz="98898" autoAdjust="0"/>
  </p:normalViewPr>
  <p:slideViewPr>
    <p:cSldViewPr>
      <p:cViewPr varScale="1">
        <p:scale>
          <a:sx n="77" d="100"/>
          <a:sy n="77" d="100"/>
        </p:scale>
        <p:origin x="96" y="245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0:43:53.307"/>
    </inkml:context>
    <inkml:brush xml:id="br0">
      <inkml:brushProperty name="width" value="0.1763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0,'51'0'296,"4"0"-296,-1 0 16,-3 0 0,4 0-1,-1 0 79,52 0-94,54 0 16,-55 0-16,-50 0 15,-4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21:15.105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9630 8802 0,'26'0'296,"1"0"-296,0 0 16,-1 0 0,1 0-1,0 0 79,26 0-94,27 0 16,-27 0-16,-26 0 15,-1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09:33:12.279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6385 4286 0,'502'0'672,"219"0"-656,-219 0-16,236 0 15,-252 0-15,-237 0 16,-10 0-16,10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3:29:18.334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6385 4286 0,'217'0'672,"95"0"-656,-95 0-16,102 0 15,-109 0-15,-102 0 16,-5 0-16,5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11T09:48:37.127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6385 4286 0,'326'0'672,"142"0"-656,-143 0-16,154 0 15,-164 0-15,-153 0 16,-8 0-16,8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0:44:13.133"/>
    </inkml:context>
    <inkml:brush xml:id="br0">
      <inkml:brushProperty name="width" value="0.1763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0,'51'0'296,"4"0"-296,-1 0 16,-3 0 0,4 0-1,-1 0 79,52 0-94,54 0 16,-55 0-16,-50 0 15,-4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08:07.207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0,'83'0'296,"6"0"-296,-1 0 16,-5 0 0,6 0-1,-1 0 79,84 0-94,88 0 16,-89 0-16,-82 0 15,-6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08:32.067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0,'91'0'296,"5"0"-296,0 0 16,-5 0 0,5 0-1,0 0 79,90 0-94,97 0 16,-96 0-16,-91 0 15,-5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08:42.882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0,'91'0'296,"5"0"-296,0 0 16,-5 0 0,5 0-1,0 0 79,90 0-94,97 0 16,-96 0-16,-91 0 15,-5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13:45.238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0,'83'0'296,"6"0"-296,-1 0 16,-5 0 0,6 0-1,-1 0 79,84 0-94,88 0 16,-89 0-16,-82 0 15,-6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15:00.606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9632 8802 0,'166'0'296,"11"0"-296,0 0 16,-10 0 0,9 0-1,1 0 79,166 0-94,177 0 16,-176 0-16,-168 0 15,-9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21:01.825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9631 8802 0,'83'0'296,"6"0"-296,-1 0 16,-5 0 0,6 0-1,-1 0 79,84 0-94,88 0 16,-89 0-16,-82 0 15,-6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4-05T11:21:08.757"/>
    </inkml:context>
    <inkml:brush xml:id="br0">
      <inkml:brushProperty name="width" value="0.28222" units="cm"/>
      <inkml:brushProperty name="height" value="0.5644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9630 8802 0,'26'0'296,"1"0"-296,0 0 16,-1 0 0,1 0-1,0 0 79,26 0-94,27 0 16,-27 0-16,-26 0 15,-1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3D4389A-39D5-4E00-B97E-264B4BD882B6}"/>
              </a:ext>
            </a:extLst>
          </p:cNvPr>
          <p:cNvSpPr txBox="1"/>
          <p:nvPr userDrawn="1"/>
        </p:nvSpPr>
        <p:spPr>
          <a:xfrm>
            <a:off x="276521" y="6030850"/>
            <a:ext cx="4639860" cy="4944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데이터베이스 </a:t>
            </a:r>
            <a:r>
              <a:rPr kumimoji="0" lang="ko-KR" altLang="en-US" sz="2000" b="1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안윤애</a:t>
            </a:r>
            <a:r>
              <a:rPr kumimoji="0" lang="en-US" altLang="ko-KR" sz="2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(yeahn@ut.ac.kr)</a:t>
            </a:r>
            <a:endParaRPr kumimoji="0"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dirty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dirty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ABS</a:t>
            </a:r>
            <a:r>
              <a:rPr lang="en-US" altLang="ko-KR" sz="900" b="0" i="0" u="none" strike="noStrike" baseline="0" dirty="0">
                <a:latin typeface="YDVYMjOStd12"/>
              </a:rPr>
              <a:t>(-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CEILING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FLOOR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ROUND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LOG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100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POWER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0</a:t>
            </a:r>
            <a:r>
              <a:rPr lang="en-US" altLang="ko-KR" sz="900" b="0" i="0" u="none" strike="noStrike" baseline="0" dirty="0">
                <a:latin typeface="YDVYMjOStd12"/>
              </a:rPr>
              <a:t>, </a:t>
            </a:r>
            <a:r>
              <a:rPr lang="en-US" altLang="ko-KR" sz="1000" b="0" i="0" u="none" strike="noStrike" baseline="0" dirty="0">
                <a:latin typeface="ITCGaramondStd-Lt"/>
              </a:rPr>
              <a:t>2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SQRT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0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SIN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.</a:t>
            </a:r>
            <a:r>
              <a:rPr lang="en-US" altLang="ko-KR" sz="1000" b="0" i="0" u="none" strike="noStrike" baseline="0" dirty="0">
                <a:latin typeface="ITCGaramondStd-Lt"/>
              </a:rPr>
              <a:t>0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LEFT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CHAR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65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NCHAR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65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ASCII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UNICODE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SYSDATETIME</a:t>
            </a:r>
            <a:r>
              <a:rPr lang="en-US" altLang="ko-KR" sz="900" b="0" i="0" u="none" strike="noStrike" baseline="0" dirty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GETDATE</a:t>
            </a:r>
            <a:r>
              <a:rPr lang="en-US" altLang="ko-KR" sz="900" b="0" i="0" u="none" strike="noStrike" baseline="0" dirty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YEAR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dirty="0">
                <a:latin typeface="ITCGaramondStd-Lt"/>
              </a:rPr>
              <a:t>UPPER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LTRIM</a:t>
            </a:r>
            <a:r>
              <a:rPr lang="en-US" altLang="ko-KR" sz="900" b="0" i="0" u="none" strike="noStrike" baseline="0" dirty="0">
                <a:latin typeface="YDVYMjOStd12"/>
              </a:rPr>
              <a:t>(‘ </a:t>
            </a:r>
            <a:r>
              <a:rPr lang="en-US" altLang="ko-KR" sz="1000" b="0" i="0" u="none" strike="noStrike" baseline="0" dirty="0">
                <a:latin typeface="ITCGaramondStd-Lt"/>
              </a:rPr>
              <a:t>Happy 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RTRIM</a:t>
            </a:r>
            <a:r>
              <a:rPr lang="en-US" altLang="ko-KR" sz="900" b="0" i="0" u="none" strike="noStrike" baseline="0" dirty="0">
                <a:latin typeface="YDVYMjOStd12"/>
              </a:rPr>
              <a:t>(‘ </a:t>
            </a:r>
            <a:r>
              <a:rPr lang="en-US" altLang="ko-KR" sz="1000" b="0" i="0" u="none" strike="noStrike" baseline="0" dirty="0">
                <a:latin typeface="ITCGaramondStd-Lt"/>
              </a:rPr>
              <a:t>Happy 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RIGHT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4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LEN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LOWER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REPLICATE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REVERSE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dirty="0">
                <a:latin typeface="YDVYMjOStd12"/>
              </a:rPr>
              <a:t>‘</a:t>
            </a:r>
            <a:r>
              <a:rPr lang="en-US" altLang="ko-KR" sz="1000" b="0" i="0" u="none" strike="noStrike" baseline="0" dirty="0">
                <a:latin typeface="ITCGaramondStd-Lt"/>
              </a:rPr>
              <a:t>1</a:t>
            </a:r>
            <a:r>
              <a:rPr lang="en-US" altLang="ko-KR" sz="900" b="0" i="0" u="none" strike="noStrike" baseline="0" dirty="0">
                <a:latin typeface="YDVYMjOStd12"/>
              </a:rPr>
              <a:t>’+</a:t>
            </a:r>
            <a:r>
              <a:rPr lang="en-US" altLang="ko-KR" sz="1000" b="0" i="0" u="none" strike="noStrike" baseline="0" dirty="0">
                <a:latin typeface="ITCGaramondStd-Lt"/>
              </a:rPr>
              <a:t>SPACE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5</a:t>
            </a:r>
            <a:r>
              <a:rPr lang="en-US" altLang="ko-KR" sz="900" b="0" i="0" u="none" strike="noStrike" baseline="0" dirty="0">
                <a:latin typeface="YDVYMjOStd12"/>
              </a:rPr>
              <a:t>)+‘</a:t>
            </a:r>
            <a:r>
              <a:rPr lang="en-US" altLang="ko-KR" sz="1000" b="0" i="0" u="none" strike="noStrike" baseline="0" dirty="0">
                <a:latin typeface="ITCGaramondStd-Lt"/>
              </a:rPr>
              <a:t>2</a:t>
            </a:r>
            <a:r>
              <a:rPr lang="en-US" altLang="ko-KR" sz="900" b="0" i="0" u="none" strike="noStrike" baseline="0" dirty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PATINDEX</a:t>
            </a:r>
            <a:r>
              <a:rPr lang="en-US" altLang="ko-KR" sz="900" b="0" i="0" u="none" strike="noStrike" baseline="0" dirty="0">
                <a:latin typeface="YDVYMjOStd12"/>
              </a:rPr>
              <a:t>(‘%</a:t>
            </a:r>
            <a:r>
              <a:rPr lang="en-US" altLang="ko-KR" sz="1000" b="0" i="0" u="none" strike="noStrike" baseline="0" dirty="0" err="1">
                <a:latin typeface="ITCGaramondStd-Lt"/>
              </a:rPr>
              <a:t>py</a:t>
            </a:r>
            <a:r>
              <a:rPr lang="en-US" altLang="ko-KR" sz="900" b="0" i="0" u="none" strike="noStrike" baseline="0" dirty="0">
                <a:latin typeface="YDVYMjOStd12"/>
              </a:rPr>
              <a:t>%’, 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REPLACE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Boy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SUBSTRING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’, </a:t>
            </a:r>
            <a:r>
              <a:rPr lang="en-US" altLang="ko-KR" sz="1000" b="0" i="0" u="none" strike="noStrike" baseline="0" dirty="0">
                <a:latin typeface="ITCGaramondStd-Lt"/>
              </a:rPr>
              <a:t>3</a:t>
            </a:r>
            <a:r>
              <a:rPr lang="en-US" altLang="ko-KR" sz="900" b="0" i="0" u="none" strike="noStrike" baseline="0" dirty="0">
                <a:latin typeface="YDVYMjOStd12"/>
              </a:rPr>
              <a:t>, </a:t>
            </a:r>
            <a:r>
              <a:rPr lang="en-US" altLang="ko-KR" sz="1000" b="0" i="0" u="none" strike="noStrike" baseline="0" dirty="0">
                <a:latin typeface="ITCGaramondStd-Lt"/>
              </a:rPr>
              <a:t>5</a:t>
            </a:r>
            <a:r>
              <a:rPr lang="en-US" altLang="ko-KR" sz="900" b="0" i="0" u="none" strike="noStrike" baseline="0" dirty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CHARINDEX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Happy Day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DATENAME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DATEPART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DATEDIFF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MONTH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2014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01</a:t>
            </a:r>
            <a:r>
              <a:rPr lang="en-US" altLang="ko-KR" sz="900" b="0" i="0" u="none" strike="noStrike" baseline="0" dirty="0">
                <a:latin typeface="YDVYMjOStd12"/>
              </a:rPr>
              <a:t>’, ‘</a:t>
            </a:r>
            <a:r>
              <a:rPr lang="en-US" altLang="ko-KR" sz="1000" b="0" i="0" u="none" strike="noStrike" baseline="0" dirty="0">
                <a:latin typeface="ITCGaramondStd-Lt"/>
              </a:rPr>
              <a:t>2014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09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01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DATEADD</a:t>
            </a:r>
            <a:r>
              <a:rPr lang="en-US" altLang="ko-KR" sz="900" b="0" i="0" u="none" strike="noStrike" baseline="0" dirty="0">
                <a:latin typeface="YDVYMjOStd12"/>
              </a:rPr>
              <a:t>(</a:t>
            </a:r>
            <a:r>
              <a:rPr lang="en-US" altLang="ko-KR" sz="1000" b="0" i="0" u="none" strike="noStrike" baseline="0" dirty="0">
                <a:latin typeface="ITCGaramondStd-Lt"/>
              </a:rPr>
              <a:t>DAY</a:t>
            </a:r>
            <a:r>
              <a:rPr lang="en-US" altLang="ko-KR" sz="900" b="0" i="0" u="none" strike="noStrike" baseline="0" dirty="0">
                <a:latin typeface="YDVYMjOStd12"/>
              </a:rPr>
              <a:t>, </a:t>
            </a:r>
            <a:r>
              <a:rPr lang="en-US" altLang="ko-KR" sz="1000" b="0" i="0" u="none" strike="noStrike" baseline="0" dirty="0">
                <a:latin typeface="ITCGaramondStd-Lt"/>
              </a:rPr>
              <a:t>5</a:t>
            </a:r>
            <a:r>
              <a:rPr lang="en-US" altLang="ko-KR" sz="900" b="0" i="0" u="none" strike="noStrike" baseline="0" dirty="0">
                <a:latin typeface="YDVYMjOStd12"/>
              </a:rPr>
              <a:t>, ‘</a:t>
            </a:r>
            <a:r>
              <a:rPr lang="en-US" altLang="ko-KR" sz="1000" b="0" i="0" u="none" strike="noStrike" baseline="0" dirty="0">
                <a:latin typeface="ITCGaramondStd-Lt"/>
              </a:rPr>
              <a:t>20140901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dirty="0">
                <a:latin typeface="ITCGaramondStd-Lt"/>
              </a:rPr>
              <a:t>ISDATE</a:t>
            </a:r>
            <a:r>
              <a:rPr lang="en-US" altLang="ko-KR" sz="900" b="0" i="0" u="none" strike="noStrike" baseline="0" dirty="0">
                <a:latin typeface="YDVYMjOStd12"/>
              </a:rPr>
              <a:t>(‘</a:t>
            </a:r>
            <a:r>
              <a:rPr lang="en-US" altLang="ko-KR" sz="1000" b="0" i="0" u="none" strike="noStrike" baseline="0" dirty="0">
                <a:latin typeface="ITCGaramondStd-Lt"/>
              </a:rPr>
              <a:t>2013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02</a:t>
            </a:r>
            <a:r>
              <a:rPr lang="en-US" altLang="ko-KR" sz="900" b="0" i="0" u="none" strike="noStrike" baseline="0" dirty="0">
                <a:latin typeface="YDVYMjOStd12"/>
              </a:rPr>
              <a:t>-</a:t>
            </a:r>
            <a:r>
              <a:rPr lang="en-US" altLang="ko-KR" sz="1000" b="0" i="0" u="none" strike="noStrike" baseline="0" dirty="0">
                <a:latin typeface="ITCGaramondStd-Lt"/>
              </a:rPr>
              <a:t>30</a:t>
            </a:r>
            <a:r>
              <a:rPr lang="en-US" altLang="ko-KR" sz="900" b="0" i="0" u="none" strike="noStrike" baseline="0" dirty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9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56AD473-A018-4694-8168-B805147938ED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B69A13-D0CD-4A16-9DAE-BC7906E2B5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61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5796136" y="93663"/>
            <a:ext cx="3189600" cy="523220"/>
            <a:chOff x="6752029" y="188640"/>
            <a:chExt cx="3190880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1606068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800" b="1" kern="1200" spc="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SQL</a:t>
              </a:r>
              <a:r>
                <a:rPr kumimoji="1" lang="en-US" altLang="ko-KR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고급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6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4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kumimoji="0" lang="en-US" altLang="ko-KR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Server</a:t>
            </a:r>
            <a:r>
              <a:rPr kumimoji="0" lang="ko-KR" altLang="en-US" sz="1800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30805" y="6269130"/>
            <a:ext cx="37289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배우는 데이터베이스 개론과 실습</a:t>
            </a:r>
            <a:endParaRPr kumimoji="0"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MySQL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로 배우는 </a:t>
            </a:r>
            <a:endParaRPr kumimoji="0" lang="en-US" altLang="ko-KR" sz="1800" baseline="0" dirty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강의교안의 저작권은 </a:t>
            </a:r>
            <a:r>
              <a:rPr kumimoji="0"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한빛아카데미</a:t>
            </a:r>
            <a:r>
              <a:rPr kumimoji="0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㈜에 있습니다</a:t>
            </a: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90600" indent="-180975"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2022-04-07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2" r:id="rId2"/>
    <p:sldLayoutId id="2147483693" r:id="rId3"/>
    <p:sldLayoutId id="2147483694" r:id="rId4"/>
    <p:sldLayoutId id="2147483677" r:id="rId5"/>
    <p:sldLayoutId id="2147483678" r:id="rId6"/>
    <p:sldLayoutId id="2147483679" r:id="rId7"/>
    <p:sldLayoutId id="2147483680" r:id="rId8"/>
    <p:sldLayoutId id="2147483686" r:id="rId9"/>
    <p:sldLayoutId id="2147483683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1.png"/><Relationship Id="rId7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emf"/><Relationship Id="rId5" Type="http://schemas.openxmlformats.org/officeDocument/2006/relationships/customXml" Target="../ink/ink9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156810" y="3501008"/>
            <a:ext cx="6143382" cy="19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kumimoji="0" lang="en-US" altLang="ko-KR" sz="4000" b="1" dirty="0">
                <a:solidFill>
                  <a:srgbClr val="344F6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br>
              <a:rPr kumimoji="0" lang="en-US" altLang="ko-KR" sz="4000" b="1" dirty="0">
                <a:solidFill>
                  <a:srgbClr val="2159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kumimoji="0" lang="ko-KR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</a:t>
            </a:r>
            <a:r>
              <a:rPr kumimoji="0" lang="en-US" altLang="ko-KR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kumimoji="0" lang="ko-KR" altLang="en-US" sz="4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61493"/>
            <a:ext cx="8064896" cy="4847827"/>
          </a:xfrm>
        </p:spPr>
        <p:txBody>
          <a:bodyPr/>
          <a:lstStyle/>
          <a:p>
            <a:r>
              <a:rPr lang="en-US" altLang="ko-KR" dirty="0">
                <a:solidFill>
                  <a:srgbClr val="CC00FF"/>
                </a:solidFill>
              </a:rPr>
              <a:t>LENGTH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글자의 수를 세어주는 함수 </a:t>
            </a:r>
            <a:r>
              <a:rPr lang="en-US" altLang="ko-KR" dirty="0"/>
              <a:t>(</a:t>
            </a:r>
            <a:r>
              <a:rPr lang="ko-KR" altLang="en-US" dirty="0"/>
              <a:t>단위가 바이트</a:t>
            </a:r>
            <a:r>
              <a:rPr lang="en-US" altLang="ko-KR" dirty="0"/>
              <a:t>(byte)</a:t>
            </a:r>
            <a:r>
              <a:rPr lang="ko-KR" altLang="en-US" dirty="0"/>
              <a:t>가 아닌 문자 단위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CC00FF"/>
                </a:solidFill>
              </a:rPr>
              <a:t>SUBSTR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지정한 길이만큼의 문자열을 반환하는 함수</a:t>
            </a: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572711"/>
              </p:ext>
            </p:extLst>
          </p:nvPr>
        </p:nvGraphicFramePr>
        <p:xfrm>
          <a:off x="827584" y="1988840"/>
          <a:ext cx="7776864" cy="17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   </a:t>
                      </a:r>
                      <a:r>
                        <a:rPr lang="ko-KR" altLang="en-US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굿스포츠에서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출판한 도서의 제목과 제목의 글자 수를 확인하시오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한글은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바이트 혹은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UNICODE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경우는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바이트를 차지함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32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a typeface="+mn-ea"/>
                        </a:rPr>
                        <a:t>SELECT 	</a:t>
                      </a:r>
                      <a:r>
                        <a:rPr lang="en-US" altLang="ko-KR" sz="1600" dirty="0" err="1">
                          <a:ea typeface="+mn-ea"/>
                        </a:rPr>
                        <a:t>bookname</a:t>
                      </a:r>
                      <a:r>
                        <a:rPr lang="en-US" altLang="ko-KR" sz="1600" dirty="0">
                          <a:ea typeface="+mn-ea"/>
                        </a:rPr>
                        <a:t> ‘</a:t>
                      </a:r>
                      <a:r>
                        <a:rPr lang="ko-KR" altLang="en-US" sz="1600" dirty="0">
                          <a:ea typeface="+mn-ea"/>
                        </a:rPr>
                        <a:t>제목</a:t>
                      </a:r>
                      <a:r>
                        <a:rPr lang="en-US" altLang="ko-KR" sz="1600" dirty="0">
                          <a:ea typeface="+mn-ea"/>
                        </a:rPr>
                        <a:t>’, 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CHAR_LENGTH(</a:t>
                      </a:r>
                      <a:r>
                        <a:rPr lang="en-US" altLang="ko-KR" sz="1600" b="1" dirty="0" err="1">
                          <a:solidFill>
                            <a:srgbClr val="0000CC"/>
                          </a:solidFill>
                          <a:ea typeface="+mn-ea"/>
                        </a:rPr>
                        <a:t>bookname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)</a:t>
                      </a:r>
                      <a:r>
                        <a:rPr lang="en-US" altLang="ko-KR" sz="1600" dirty="0">
                          <a:ea typeface="+mn-ea"/>
                        </a:rPr>
                        <a:t> ‘</a:t>
                      </a:r>
                      <a:r>
                        <a:rPr lang="ko-KR" altLang="en-US" sz="1600" dirty="0" err="1">
                          <a:ea typeface="+mn-ea"/>
                        </a:rPr>
                        <a:t>문자수</a:t>
                      </a:r>
                      <a:r>
                        <a:rPr lang="en-US" altLang="ko-KR" sz="1600" dirty="0">
                          <a:ea typeface="+mn-ea"/>
                        </a:rPr>
                        <a:t>’, 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                                    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LENGTH(</a:t>
                      </a:r>
                      <a:r>
                        <a:rPr lang="en-US" altLang="ko-KR" sz="16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dirty="0">
                          <a:ea typeface="+mn-ea"/>
                        </a:rPr>
                        <a:t> ‘</a:t>
                      </a:r>
                      <a:r>
                        <a:rPr lang="ko-KR" altLang="en-US" sz="1600" dirty="0" err="1">
                          <a:ea typeface="+mn-ea"/>
                        </a:rPr>
                        <a:t>바이트수</a:t>
                      </a:r>
                      <a:r>
                        <a:rPr lang="en-US" altLang="ko-KR" sz="1600" dirty="0">
                          <a:ea typeface="+mn-ea"/>
                        </a:rPr>
                        <a:t>’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FROM 	Book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WHERE 	publisher='</a:t>
                      </a:r>
                      <a:r>
                        <a:rPr lang="ko-KR" altLang="en-US" sz="1600" dirty="0">
                          <a:ea typeface="+mn-ea"/>
                        </a:rPr>
                        <a:t>굿스포츠</a:t>
                      </a:r>
                      <a:r>
                        <a:rPr lang="en-US" altLang="ko-KR" sz="1600" dirty="0">
                          <a:ea typeface="+mn-ea"/>
                        </a:rPr>
                        <a:t>';</a:t>
                      </a:r>
                      <a:endParaRPr lang="ko-KR" altLang="en-US" sz="1600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11"/>
              </p:ext>
            </p:extLst>
          </p:nvPr>
        </p:nvGraphicFramePr>
        <p:xfrm>
          <a:off x="827584" y="4509120"/>
          <a:ext cx="6552728" cy="163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896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 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마당서점의 고객 중에서 같은 성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姓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가진 사람이 몇 명이나 되는지 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성별 인원수를 구하시오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3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a typeface="+mn-ea"/>
                        </a:rPr>
                        <a:t>SELECT 	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SUBSTR(name, 1, 1)</a:t>
                      </a:r>
                      <a:r>
                        <a:rPr lang="en-US" altLang="ko-KR" sz="1600" dirty="0">
                          <a:ea typeface="+mn-ea"/>
                        </a:rPr>
                        <a:t> ‘</a:t>
                      </a:r>
                      <a:r>
                        <a:rPr lang="ko-KR" altLang="en-US" sz="1600" dirty="0">
                          <a:ea typeface="+mn-ea"/>
                        </a:rPr>
                        <a:t>성</a:t>
                      </a:r>
                      <a:r>
                        <a:rPr lang="en-US" altLang="ko-KR" sz="1600" dirty="0">
                          <a:ea typeface="+mn-ea"/>
                        </a:rPr>
                        <a:t>’, 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COUNT(*)</a:t>
                      </a:r>
                      <a:r>
                        <a:rPr lang="en-US" altLang="ko-KR" sz="1600" dirty="0">
                          <a:ea typeface="+mn-ea"/>
                        </a:rPr>
                        <a:t> ‘</a:t>
                      </a:r>
                      <a:r>
                        <a:rPr lang="ko-KR" altLang="en-US" sz="1600" dirty="0">
                          <a:ea typeface="+mn-ea"/>
                        </a:rPr>
                        <a:t>인원</a:t>
                      </a:r>
                      <a:r>
                        <a:rPr lang="en-US" altLang="ko-KR" sz="1600" dirty="0">
                          <a:ea typeface="+mn-ea"/>
                        </a:rPr>
                        <a:t>’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FROM 	Customer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GROUP BY 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SUBSTR(name, 1, 1);</a:t>
                      </a:r>
                      <a:endParaRPr lang="ko-KR" altLang="en-US" sz="16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8" y="3043739"/>
            <a:ext cx="2295324" cy="12252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35" y="4555503"/>
            <a:ext cx="1272417" cy="16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  <a:endParaRPr lang="ko-KR" altLang="en-US" dirty="0">
              <a:solidFill>
                <a:srgbClr val="CC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1313150"/>
            <a:ext cx="331236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4-4 </a:t>
            </a:r>
            <a:r>
              <a:rPr lang="ko-KR" altLang="en-US" sz="1600" b="1" dirty="0">
                <a:ea typeface="맑은 고딕" panose="020B0503020000020004" pitchFamily="50" charset="-127"/>
              </a:rPr>
              <a:t>날짜</a:t>
            </a:r>
            <a:r>
              <a:rPr lang="en-US" altLang="ko-KR" sz="1600" b="1" dirty="0">
                <a:ea typeface="맑은 고딕" panose="020B0503020000020004" pitchFamily="50" charset="-127"/>
              </a:rPr>
              <a:t>·</a:t>
            </a:r>
            <a:r>
              <a:rPr lang="ko-KR" altLang="en-US" sz="1600" b="1" dirty="0">
                <a:ea typeface="맑은 고딕" panose="020B0503020000020004" pitchFamily="50" charset="-127"/>
              </a:rPr>
              <a:t>시간 함수의 종류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87711"/>
              </p:ext>
            </p:extLst>
          </p:nvPr>
        </p:nvGraphicFramePr>
        <p:xfrm>
          <a:off x="575556" y="1754076"/>
          <a:ext cx="7992888" cy="4611796"/>
        </p:xfrm>
        <a:graphic>
          <a:graphicData uri="http://schemas.openxmlformats.org/drawingml/2006/table">
            <a:tbl>
              <a:tblPr/>
              <a:tblGrid>
                <a:gridCol w="2700300">
                  <a:extLst>
                    <a:ext uri="{9D8B030D-6E8A-4147-A177-3AD203B41FA5}">
                      <a16:colId xmlns:a16="http://schemas.microsoft.com/office/drawing/2014/main" val="404583294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102250572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561013606"/>
                    </a:ext>
                  </a:extLst>
                </a:gridCol>
              </a:tblGrid>
              <a:tr h="288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00232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STR_TO_DATE(string, format)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  <a:r>
                        <a:rPr lang="en-US" altLang="ko-KR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STRING) </a:t>
                      </a:r>
                      <a:r>
                        <a:rPr lang="ko-KR" alt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ko-KR" altLang="en-US" sz="1200" u="sng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날자형</a:t>
                      </a:r>
                      <a:r>
                        <a:rPr lang="en-US" altLang="ko-KR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DATE)</a:t>
                      </a:r>
                      <a:r>
                        <a:rPr lang="ko-KR" alt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STR_TO_DATE('2019-02-14', '%Y-%m-%d') =&gt; 2019-02-14</a:t>
                      </a:r>
                      <a:endParaRPr lang="en-US" sz="1200" u="sng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01376"/>
                  </a:ext>
                </a:extLst>
              </a:tr>
              <a:tr h="865732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DATE_FORMAT(date, format)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 dirty="0" err="1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날짜형</a:t>
                      </a:r>
                      <a:r>
                        <a:rPr lang="en-US" altLang="ko-KR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DATE) </a:t>
                      </a:r>
                      <a:r>
                        <a:rPr lang="ko-KR" alt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문자열</a:t>
                      </a:r>
                      <a:r>
                        <a:rPr lang="en-US" altLang="ko-KR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VARCHAR)</a:t>
                      </a:r>
                      <a:r>
                        <a:rPr lang="ko-KR" alt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DATE_FORMAT('2019-02-14', '%Y-%m-%d') =&gt; '2019-02-14'</a:t>
                      </a:r>
                      <a:endParaRPr lang="en-US" sz="1200" u="sng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513742"/>
                  </a:ext>
                </a:extLst>
              </a:tr>
              <a:tr h="865732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ADDDATE(date, interval)</a:t>
                      </a:r>
                      <a:endParaRPr lang="en-US" sz="1400" b="1" u="sng" kern="0" spc="0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날짜에서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시간만큼 더함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ADDDATE('2019-02-14', INTERVAL 10 DAY) =&gt; 2019-02-24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87455"/>
                  </a:ext>
                </a:extLst>
              </a:tr>
              <a:tr h="799075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DATE(date)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날짜 부분을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DATE('2003-12-31 01:02:03');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=&gt; 2003-12-31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212309"/>
                  </a:ext>
                </a:extLst>
              </a:tr>
              <a:tr h="604929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DATEDIFF(date1, date2)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형의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date1 – date2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차이를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DATEDIFF('2019-02-14', '2019-02-04') =&gt; 10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983176"/>
                  </a:ext>
                </a:extLst>
              </a:tr>
              <a:tr h="553581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kern="0" spc="0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SYSDATE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시스템상의 오늘 날짜를 반환하는 함수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SYSDATE() =&gt; 2018-06-30 21:47:01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295200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52736"/>
            <a:ext cx="5040560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kumimoji="0"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함수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1340768"/>
            <a:ext cx="288032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4-5 </a:t>
            </a:r>
            <a:r>
              <a:rPr lang="en-US" altLang="ko-KR" sz="1600" b="1" dirty="0">
                <a:ea typeface="맑은 고딕" panose="020B0503020000020004" pitchFamily="50" charset="-127"/>
              </a:rPr>
              <a:t>format</a:t>
            </a:r>
            <a:r>
              <a:rPr lang="ko-KR" altLang="en-US" sz="1600" b="1" dirty="0">
                <a:ea typeface="맑은 고딕" panose="020B0503020000020004" pitchFamily="50" charset="-127"/>
              </a:rPr>
              <a:t>의 주요</a:t>
            </a:r>
            <a:r>
              <a:rPr lang="en-US" altLang="ko-KR" sz="1600" b="1" dirty="0"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ea typeface="맑은 고딕" panose="020B0503020000020004" pitchFamily="50" charset="-127"/>
              </a:rPr>
              <a:t>지정자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01482"/>
              </p:ext>
            </p:extLst>
          </p:nvPr>
        </p:nvGraphicFramePr>
        <p:xfrm>
          <a:off x="1547664" y="1772818"/>
          <a:ext cx="5976665" cy="4608511"/>
        </p:xfrm>
        <a:graphic>
          <a:graphicData uri="http://schemas.openxmlformats.org/drawingml/2006/table">
            <a:tbl>
              <a:tblPr/>
              <a:tblGrid>
                <a:gridCol w="1683116">
                  <a:extLst>
                    <a:ext uri="{9D8B030D-6E8A-4147-A177-3AD203B41FA5}">
                      <a16:colId xmlns:a16="http://schemas.microsoft.com/office/drawing/2014/main" val="1677876404"/>
                    </a:ext>
                  </a:extLst>
                </a:gridCol>
                <a:gridCol w="4293549">
                  <a:extLst>
                    <a:ext uri="{9D8B030D-6E8A-4147-A177-3AD203B41FA5}">
                      <a16:colId xmlns:a16="http://schemas.microsoft.com/office/drawing/2014/main" val="3043447974"/>
                    </a:ext>
                  </a:extLst>
                </a:gridCol>
              </a:tblGrid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39226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%w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요일 순서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(0~6,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Sunday=0)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03756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%W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Sunday~Saturday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1182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%a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요일의 약자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Sun~Sat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00645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%d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 중 날짜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(00~31)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764081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%j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중 날짜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(001~366)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66539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%h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(01~12)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237805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%H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(00~23)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262485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sz="1600" b="1" kern="0" spc="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761092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%m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순서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(01~12,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January=01)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557519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%b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이름 약어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Jan~Dec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949554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%M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January~December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28824"/>
                  </a:ext>
                </a:extLst>
              </a:tr>
              <a:tr h="34278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%s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(0~59)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15966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%Y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연도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397977"/>
                  </a:ext>
                </a:extLst>
              </a:tr>
              <a:tr h="3046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%y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연도의 마지막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476239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52736"/>
            <a:ext cx="302433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15027"/>
              </p:ext>
            </p:extLst>
          </p:nvPr>
        </p:nvGraphicFramePr>
        <p:xfrm>
          <a:off x="827584" y="1628800"/>
          <a:ext cx="741682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3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 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마당서점은 주문일로부터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 후 매출을 확정한다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주문의 확정일자를 구하시오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85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	</a:t>
                      </a:r>
                      <a:r>
                        <a:rPr lang="en-US" altLang="ko-KR" sz="1600" dirty="0" err="1">
                          <a:ea typeface="+mn-ea"/>
                        </a:rPr>
                        <a:t>orderid</a:t>
                      </a:r>
                      <a:r>
                        <a:rPr lang="en-US" altLang="ko-KR" sz="1600" dirty="0">
                          <a:ea typeface="+mn-ea"/>
                        </a:rPr>
                        <a:t> '</a:t>
                      </a:r>
                      <a:r>
                        <a:rPr lang="ko-KR" altLang="en-US" sz="1600" dirty="0">
                          <a:ea typeface="+mn-ea"/>
                        </a:rPr>
                        <a:t>주문번호</a:t>
                      </a:r>
                      <a:r>
                        <a:rPr lang="en-US" altLang="ko-KR" sz="1600" dirty="0">
                          <a:ea typeface="+mn-ea"/>
                        </a:rPr>
                        <a:t>', </a:t>
                      </a:r>
                      <a:r>
                        <a:rPr lang="en-US" altLang="ko-KR" sz="1600" dirty="0" err="1">
                          <a:ea typeface="+mn-ea"/>
                        </a:rPr>
                        <a:t>orderdate</a:t>
                      </a:r>
                      <a:r>
                        <a:rPr lang="en-US" altLang="ko-KR" sz="1600" dirty="0">
                          <a:ea typeface="+mn-ea"/>
                        </a:rPr>
                        <a:t> '</a:t>
                      </a:r>
                      <a:r>
                        <a:rPr lang="ko-KR" altLang="en-US" sz="1600" dirty="0">
                          <a:ea typeface="+mn-ea"/>
                        </a:rPr>
                        <a:t>주문일</a:t>
                      </a:r>
                      <a:r>
                        <a:rPr lang="en-US" altLang="ko-KR" sz="1600" dirty="0">
                          <a:ea typeface="+mn-ea"/>
                        </a:rPr>
                        <a:t>',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	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ADDDATE(</a:t>
                      </a:r>
                      <a:r>
                        <a:rPr lang="en-US" altLang="ko-KR" sz="1600" b="1" dirty="0" err="1">
                          <a:solidFill>
                            <a:srgbClr val="0000CC"/>
                          </a:solidFill>
                          <a:ea typeface="+mn-ea"/>
                        </a:rPr>
                        <a:t>orderdate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, INTERVAL 10 DAY) </a:t>
                      </a:r>
                      <a:r>
                        <a:rPr lang="en-US" altLang="ko-KR" sz="1600" dirty="0">
                          <a:ea typeface="+mn-ea"/>
                        </a:rPr>
                        <a:t>'</a:t>
                      </a:r>
                      <a:r>
                        <a:rPr lang="ko-KR" altLang="en-US" sz="1600" dirty="0">
                          <a:ea typeface="+mn-ea"/>
                        </a:rPr>
                        <a:t>확정</a:t>
                      </a:r>
                      <a:r>
                        <a:rPr lang="en-US" altLang="ko-KR" sz="1600" dirty="0">
                          <a:ea typeface="+mn-ea"/>
                        </a:rPr>
                        <a:t>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	Orders;</a:t>
                      </a:r>
                      <a:endParaRPr lang="ko-KR" altLang="en-US" sz="1600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39" y="3212976"/>
            <a:ext cx="3416109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74744"/>
            <a:ext cx="8064896" cy="8901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ko-KR" sz="1800" dirty="0">
                <a:solidFill>
                  <a:srgbClr val="CC00FF"/>
                </a:solidFill>
              </a:rPr>
              <a:t>STR_TO_DATE </a:t>
            </a:r>
            <a:r>
              <a:rPr lang="en-US" altLang="ko-KR" dirty="0"/>
              <a:t>: </a:t>
            </a:r>
            <a:r>
              <a:rPr lang="ko-KR" altLang="en-US" dirty="0" err="1"/>
              <a:t>문자형으로</a:t>
            </a:r>
            <a:r>
              <a:rPr lang="ko-KR" altLang="en-US" dirty="0"/>
              <a:t> 저장된 날짜를 </a:t>
            </a:r>
            <a:r>
              <a:rPr lang="ko-KR" altLang="en-US" dirty="0" err="1"/>
              <a:t>날짜형으로</a:t>
            </a:r>
            <a:r>
              <a:rPr lang="ko-KR" altLang="en-US" dirty="0"/>
              <a:t> 변환하는 함수</a:t>
            </a:r>
            <a:endParaRPr lang="en-US" altLang="ko-KR" dirty="0"/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altLang="ko-KR" sz="1800" dirty="0">
                <a:solidFill>
                  <a:srgbClr val="CC00FF"/>
                </a:solidFill>
              </a:rPr>
              <a:t>DATE_FORMAT </a:t>
            </a:r>
            <a:r>
              <a:rPr lang="en-US" altLang="ko-KR" dirty="0"/>
              <a:t>: </a:t>
            </a:r>
            <a:r>
              <a:rPr lang="ko-KR" altLang="en-US" dirty="0" err="1"/>
              <a:t>날짜형을</a:t>
            </a:r>
            <a:r>
              <a:rPr lang="ko-KR" altLang="en-US" dirty="0"/>
              <a:t> </a:t>
            </a:r>
            <a:r>
              <a:rPr lang="ko-KR" altLang="en-US" dirty="0" err="1"/>
              <a:t>문자형으로</a:t>
            </a:r>
            <a:r>
              <a:rPr lang="ko-KR" altLang="en-US" dirty="0"/>
              <a:t> 변환하는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37" y="5418050"/>
            <a:ext cx="3909785" cy="10803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6236A5-6319-46C6-98AE-3026C1F9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01910"/>
            <a:ext cx="5904656" cy="137640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0DEA62-94F4-484A-B944-C72F96C09F24}"/>
              </a:ext>
            </a:extLst>
          </p:cNvPr>
          <p:cNvGrpSpPr/>
          <p:nvPr/>
        </p:nvGrpSpPr>
        <p:grpSpPr>
          <a:xfrm>
            <a:off x="683568" y="2492896"/>
            <a:ext cx="7776864" cy="2582448"/>
            <a:chOff x="683568" y="2636911"/>
            <a:chExt cx="7776864" cy="2582448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8861823"/>
                </p:ext>
              </p:extLst>
            </p:nvPr>
          </p:nvGraphicFramePr>
          <p:xfrm>
            <a:off x="683568" y="2636911"/>
            <a:ext cx="7776864" cy="2582448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768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864097">
                  <a:tc>
                    <a:txBody>
                      <a:bodyPr/>
                      <a:lstStyle/>
                      <a:p>
                        <a:pPr latinLnBrk="1">
                          <a:spcAft>
                            <a:spcPts val="300"/>
                          </a:spcAft>
                        </a:pPr>
                        <a:r>
                          <a:rPr lang="ko-KR" altLang="en-US" sz="1400" b="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질의 </a:t>
                        </a:r>
                        <a:r>
                          <a:rPr lang="en-US" altLang="ko-KR" sz="1400" b="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4-8   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마당서점이 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2014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년 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7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월 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7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일에 </a:t>
                        </a:r>
                        <a:r>
                          <a:rPr lang="ko-KR" altLang="en-US" sz="1400" b="0" kern="1200" baseline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주문받은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 도서의 주문번호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, 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주문일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, 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고객번호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, </a:t>
                        </a:r>
                      </a:p>
                      <a:p>
                        <a:pPr latinLnBrk="1">
                          <a:spcAft>
                            <a:spcPts val="300"/>
                          </a:spcAft>
                        </a:pP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              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도서번호를 모두 보이시오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. </a:t>
                        </a:r>
                      </a:p>
                      <a:p>
                        <a:pPr latinLnBrk="1">
                          <a:spcAft>
                            <a:spcPts val="300"/>
                          </a:spcAft>
                        </a:pP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              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단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, </a:t>
                        </a:r>
                        <a:r>
                          <a:rPr lang="ko-KR" altLang="en-US" sz="1400" b="0" kern="1200" baseline="0" dirty="0" err="1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주문일은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 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'%Y-%m-%d' </a:t>
                        </a:r>
                        <a:r>
                          <a:rPr lang="ko-KR" altLang="en-US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형태로 표시한다</a:t>
                        </a:r>
                        <a:r>
                          <a:rPr lang="en-US" altLang="ko-KR" sz="1400" b="0" kern="1200" baseline="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rPr>
                          <a:t>.</a:t>
                        </a:r>
                        <a:endPara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18351">
                  <a:tc>
                    <a:txBody>
                      <a:bodyPr/>
                      <a:lstStyle/>
                      <a:p>
                        <a:pPr latinLnBrk="1">
                          <a:spcAft>
                            <a:spcPts val="600"/>
                          </a:spcAft>
                        </a:pPr>
                        <a:endParaRPr lang="en-US" altLang="ko-KR" sz="30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  <a:p>
                        <a:pPr latinLnBrk="1">
                          <a:spcAft>
                            <a:spcPts val="600"/>
                          </a:spcAft>
                        </a:pP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SELECT	</a:t>
                        </a:r>
                        <a:r>
                          <a:rPr lang="en-US" altLang="ko-KR" sz="1600" dirty="0" err="1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orderid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 '</a:t>
                        </a:r>
                        <a:r>
                          <a:rPr lang="ko-KR" altLang="en-US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주문번호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', </a:t>
                        </a:r>
                        <a:r>
                          <a:rPr lang="en-US" altLang="ko-KR" sz="1600" b="1" dirty="0">
                            <a:solidFill>
                              <a:srgbClr val="0000CC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STR_TO_DATE(</a:t>
                        </a:r>
                        <a:r>
                          <a:rPr lang="en-US" altLang="ko-KR" sz="1600" b="1" dirty="0" err="1">
                            <a:solidFill>
                              <a:srgbClr val="0000CC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orderdate</a:t>
                        </a:r>
                        <a:r>
                          <a:rPr lang="en-US" altLang="ko-KR" sz="1600" b="1" dirty="0">
                            <a:solidFill>
                              <a:srgbClr val="0000CC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, '%Y-%m-%d')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 '</a:t>
                        </a:r>
                        <a:r>
                          <a:rPr lang="ko-KR" altLang="en-US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주문일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', </a:t>
                        </a:r>
                      </a:p>
                      <a:p>
                        <a:pPr latinLnBrk="1">
                          <a:spcAft>
                            <a:spcPts val="600"/>
                          </a:spcAft>
                        </a:pP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             </a:t>
                        </a:r>
                        <a:r>
                          <a:rPr lang="en-US" altLang="ko-KR" sz="1600" dirty="0" err="1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custid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 '</a:t>
                        </a:r>
                        <a:r>
                          <a:rPr lang="ko-KR" altLang="en-US" sz="1600" dirty="0" err="1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고객번호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', </a:t>
                        </a:r>
                        <a:r>
                          <a:rPr lang="en-US" altLang="ko-KR" sz="1600" dirty="0" err="1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bookid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 '</a:t>
                        </a:r>
                        <a:r>
                          <a:rPr lang="ko-KR" altLang="en-US" sz="1600" dirty="0" err="1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도서번호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'</a:t>
                        </a:r>
                      </a:p>
                      <a:p>
                        <a:pPr latinLnBrk="1">
                          <a:spcAft>
                            <a:spcPts val="600"/>
                          </a:spcAft>
                        </a:pP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FROM	Orders</a:t>
                        </a:r>
                      </a:p>
                      <a:p>
                        <a:pPr latinLnBrk="1">
                          <a:spcAft>
                            <a:spcPts val="600"/>
                          </a:spcAft>
                        </a:pP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WHERE   </a:t>
                        </a:r>
                        <a:r>
                          <a:rPr lang="en-US" altLang="ko-KR" sz="1600" dirty="0" err="1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orderdate</a:t>
                        </a:r>
                        <a:r>
                          <a:rPr lang="en-US" altLang="ko-KR" sz="1600" dirty="0">
                            <a:solidFill>
                              <a:sysClr val="windowText" lastClr="000000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 = </a:t>
                        </a:r>
                        <a:r>
                          <a:rPr lang="en-US" altLang="ko-KR" sz="1600" b="1" dirty="0">
                            <a:solidFill>
                              <a:srgbClr val="0000CC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DATE_FORMAT('20140707', '%</a:t>
                        </a:r>
                        <a:r>
                          <a:rPr lang="en-US" altLang="ko-KR" sz="1600" b="1" dirty="0" err="1">
                            <a:solidFill>
                              <a:srgbClr val="0000CC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Y%m%d</a:t>
                        </a:r>
                        <a:r>
                          <a:rPr lang="en-US" altLang="ko-KR" sz="1600" b="1" dirty="0">
                            <a:solidFill>
                              <a:srgbClr val="0000CC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');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8974DE5-9AA3-474D-B38D-CC58519E9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3808" y="4937573"/>
              <a:ext cx="3352800" cy="238125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770B938-C208-4324-A499-8C57B5FCB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46" y="5134042"/>
            <a:ext cx="4457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8064896" cy="525583"/>
          </a:xfrm>
        </p:spPr>
        <p:txBody>
          <a:bodyPr/>
          <a:lstStyle/>
          <a:p>
            <a:r>
              <a:rPr lang="en-US" altLang="ko-KR" sz="1800" dirty="0">
                <a:solidFill>
                  <a:srgbClr val="CC00FF"/>
                </a:solidFill>
              </a:rPr>
              <a:t>SYSDATE</a:t>
            </a:r>
            <a:r>
              <a:rPr lang="en-US" altLang="ko-KR" sz="1800" dirty="0"/>
              <a:t> </a:t>
            </a:r>
            <a:r>
              <a:rPr lang="ko-KR" altLang="en-US" sz="1800" dirty="0"/>
              <a:t> </a:t>
            </a:r>
            <a:r>
              <a:rPr lang="en-US" altLang="ko-KR" sz="1800" dirty="0"/>
              <a:t>: MySQL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현재 날짜와 시간을 반환하는 함수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546913"/>
              </p:ext>
            </p:extLst>
          </p:nvPr>
        </p:nvGraphicFramePr>
        <p:xfrm>
          <a:off x="795119" y="2244105"/>
          <a:ext cx="7776864" cy="2184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0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4-9   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DBMS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서버에 설정된 현재 날짜와 시간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요일을 </a:t>
                      </a:r>
                      <a:r>
                        <a:rPr lang="ko-KR" altLang="en-US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확인하시오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538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	</a:t>
                      </a:r>
                      <a:r>
                        <a:rPr lang="en-US" altLang="ko-KR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a typeface="+mn-ea"/>
                        </a:rPr>
                        <a:t>SYSDATE(</a:t>
                      </a:r>
                      <a:r>
                        <a:rPr lang="en-US" altLang="ko-KR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a typeface="+mn-ea"/>
                        </a:rPr>
                        <a:t>)</a:t>
                      </a:r>
                      <a:r>
                        <a:rPr lang="en-US" altLang="ko-KR" sz="1600" dirty="0">
                          <a:ea typeface="+mn-ea"/>
                        </a:rPr>
                        <a:t>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             </a:t>
                      </a:r>
                      <a:r>
                        <a:rPr lang="en-US" altLang="ko-KR" sz="16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DATE_FORMAT(</a:t>
                      </a:r>
                      <a:r>
                        <a:rPr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SYSDATE()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'%Y/%m/%d %M %h:%s'</a:t>
                      </a:r>
                      <a:r>
                        <a:rPr lang="en-US" altLang="ko-KR" sz="16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ea typeface="+mn-ea"/>
                        </a:rPr>
                        <a:t>'SYSDATE_1',      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altLang="ko-KR" sz="1600" b="1" dirty="0">
                          <a:solidFill>
                            <a:srgbClr val="006600"/>
                          </a:solidFill>
                          <a:ea typeface="+mn-ea"/>
                        </a:rPr>
                        <a:t>             DATE_FORMAT(</a:t>
                      </a:r>
                      <a:r>
                        <a:rPr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SYSDATE()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600" b="1" dirty="0">
                          <a:solidFill>
                            <a:srgbClr val="006600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'%m/%d/%y %H:%s'</a:t>
                      </a:r>
                      <a:r>
                        <a:rPr lang="en-US" altLang="ko-KR" sz="1600" b="1" dirty="0">
                          <a:solidFill>
                            <a:srgbClr val="006600"/>
                          </a:solidFill>
                          <a:ea typeface="+mn-ea"/>
                        </a:rPr>
                        <a:t>)</a:t>
                      </a:r>
                      <a:r>
                        <a:rPr lang="en-US" altLang="ko-KR" sz="1600" dirty="0">
                          <a:ea typeface="+mn-ea"/>
                        </a:rPr>
                        <a:t> 'SYSDATE_2';</a:t>
                      </a:r>
                      <a:endParaRPr lang="ko-KR" altLang="en-US" sz="1600" b="1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FCAC81-1962-4D13-B105-A7FEB7A4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24" y="4646390"/>
            <a:ext cx="6583259" cy="654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rgbClr val="CC00FF"/>
                </a:solidFill>
              </a:rPr>
              <a:t>NULL</a:t>
            </a:r>
            <a:r>
              <a:rPr lang="en-US" altLang="ko-KR" sz="2000" dirty="0"/>
              <a:t> </a:t>
            </a:r>
            <a:r>
              <a:rPr lang="ko-KR" altLang="en-US" sz="2000" dirty="0"/>
              <a:t>값이란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/>
              <a:t> </a:t>
            </a:r>
            <a:r>
              <a:rPr lang="ko-KR" altLang="en-US" sz="1800" u="sng" dirty="0">
                <a:solidFill>
                  <a:srgbClr val="0000CC"/>
                </a:solidFill>
              </a:rPr>
              <a:t>아직 지정되지 않은 값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 NULL </a:t>
            </a:r>
            <a:r>
              <a:rPr lang="ko-KR" altLang="en-US" sz="1800" dirty="0"/>
              <a:t>값은 ‘</a:t>
            </a:r>
            <a:r>
              <a:rPr lang="en-US" altLang="ko-KR" sz="1800" dirty="0"/>
              <a:t>0</a:t>
            </a:r>
            <a:r>
              <a:rPr lang="ko-KR" altLang="en-US" sz="1800" dirty="0"/>
              <a:t>’</a:t>
            </a:r>
            <a:r>
              <a:rPr lang="en-US" altLang="ko-KR" sz="1800" dirty="0"/>
              <a:t>, ‘’ (</a:t>
            </a:r>
            <a:r>
              <a:rPr lang="ko-KR" altLang="en-US" sz="1800" dirty="0"/>
              <a:t>빈 문자</a:t>
            </a:r>
            <a:r>
              <a:rPr lang="en-US" altLang="ko-KR" sz="1800" dirty="0"/>
              <a:t>), ‘ ’ (</a:t>
            </a:r>
            <a:r>
              <a:rPr lang="ko-KR" altLang="en-US" sz="1800" dirty="0"/>
              <a:t>공백</a:t>
            </a:r>
            <a:r>
              <a:rPr lang="en-US" altLang="ko-KR" sz="1800" dirty="0"/>
              <a:t>) </a:t>
            </a:r>
            <a:r>
              <a:rPr lang="ko-KR" altLang="en-US" sz="1800" dirty="0"/>
              <a:t>등과 다른 특별한 값</a:t>
            </a:r>
            <a:endParaRPr lang="en-US" altLang="ko-KR" sz="1800" dirty="0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 </a:t>
            </a:r>
            <a:r>
              <a:rPr lang="en-US" altLang="ko-KR" sz="1800" u="sng" dirty="0">
                <a:solidFill>
                  <a:srgbClr val="0000CC"/>
                </a:solidFill>
              </a:rPr>
              <a:t>NULL </a:t>
            </a:r>
            <a:r>
              <a:rPr lang="ko-KR" altLang="en-US" sz="1800" u="sng" dirty="0">
                <a:solidFill>
                  <a:srgbClr val="0000CC"/>
                </a:solidFill>
              </a:rPr>
              <a:t>값은 비교 연산자로 비교가 불가능함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 NULL </a:t>
            </a:r>
            <a:r>
              <a:rPr lang="ko-KR" altLang="en-US" sz="1800" dirty="0"/>
              <a:t>값의 연산을 수행하면 </a:t>
            </a:r>
            <a:r>
              <a:rPr lang="ko-KR" altLang="en-US" sz="1800" u="sng" dirty="0">
                <a:solidFill>
                  <a:srgbClr val="0000CC"/>
                </a:solidFill>
              </a:rPr>
              <a:t>결과 역시 </a:t>
            </a:r>
            <a:r>
              <a:rPr lang="en-US" altLang="ko-KR" sz="1800" u="sng" dirty="0">
                <a:solidFill>
                  <a:srgbClr val="0000CC"/>
                </a:solidFill>
              </a:rPr>
              <a:t>NULL </a:t>
            </a:r>
            <a:r>
              <a:rPr lang="ko-KR" altLang="en-US" sz="1800" u="sng" dirty="0">
                <a:solidFill>
                  <a:srgbClr val="0000CC"/>
                </a:solidFill>
              </a:rPr>
              <a:t>값</a:t>
            </a:r>
            <a:r>
              <a:rPr lang="ko-KR" altLang="en-US" sz="1800" dirty="0"/>
              <a:t>으로 반환됨</a:t>
            </a:r>
            <a:endParaRPr lang="en-US" altLang="ko-KR" sz="1800" dirty="0"/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lang="en-US" altLang="ko-KR" sz="1200" dirty="0"/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2000" dirty="0">
                <a:solidFill>
                  <a:srgbClr val="CC00FF"/>
                </a:solidFill>
              </a:rPr>
              <a:t>집계 함수를 사용할 때 주의할 점</a:t>
            </a:r>
            <a:endParaRPr lang="en-US" altLang="ko-KR" sz="2000" dirty="0">
              <a:solidFill>
                <a:srgbClr val="CC00FF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/>
              <a:t>‘</a:t>
            </a:r>
            <a:r>
              <a:rPr lang="en-US" altLang="ko-KR" sz="1800" u="sng" dirty="0">
                <a:solidFill>
                  <a:srgbClr val="0000CC"/>
                </a:solidFill>
              </a:rPr>
              <a:t>NULL+</a:t>
            </a:r>
            <a:r>
              <a:rPr lang="ko-KR" altLang="en-US" sz="1800" u="sng" dirty="0">
                <a:solidFill>
                  <a:srgbClr val="0000CC"/>
                </a:solidFill>
              </a:rPr>
              <a:t>숫자</a:t>
            </a:r>
            <a:r>
              <a:rPr lang="ko-KR" altLang="en-US" sz="1800" dirty="0"/>
              <a:t>’ 연산의 결과는 </a:t>
            </a:r>
            <a:r>
              <a:rPr lang="en-US" altLang="ko-KR" sz="1800" u="sng" dirty="0">
                <a:solidFill>
                  <a:srgbClr val="0000CC"/>
                </a:solidFill>
              </a:rPr>
              <a:t>NULL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/>
              <a:t>집계 함수 계산 시 </a:t>
            </a:r>
            <a:r>
              <a:rPr lang="en-US" altLang="ko-KR" sz="1800" u="sng" dirty="0">
                <a:solidFill>
                  <a:srgbClr val="0000CC"/>
                </a:solidFill>
              </a:rPr>
              <a:t>NULL</a:t>
            </a:r>
            <a:r>
              <a:rPr lang="ko-KR" altLang="en-US" sz="1800" u="sng" dirty="0">
                <a:solidFill>
                  <a:srgbClr val="0000CC"/>
                </a:solidFill>
              </a:rPr>
              <a:t>이 포함된 행은 집계에서 빠짐</a:t>
            </a:r>
            <a:endParaRPr lang="en-US" altLang="ko-KR" sz="1800" u="sng" dirty="0">
              <a:solidFill>
                <a:srgbClr val="0000CC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/>
              <a:t>해당되는 행이 하나도 없을 경우 </a:t>
            </a:r>
            <a:r>
              <a:rPr lang="en-US" altLang="ko-KR" sz="1800" u="sng" dirty="0">
                <a:solidFill>
                  <a:srgbClr val="0000CC"/>
                </a:solidFill>
              </a:rPr>
              <a:t>SUM</a:t>
            </a:r>
            <a:r>
              <a:rPr lang="en-US" altLang="ko-KR" sz="1800" dirty="0"/>
              <a:t>, </a:t>
            </a:r>
            <a:r>
              <a:rPr lang="en-US" altLang="ko-KR" sz="1800" u="sng" dirty="0">
                <a:solidFill>
                  <a:srgbClr val="0000CC"/>
                </a:solidFill>
              </a:rPr>
              <a:t>AVG</a:t>
            </a:r>
            <a:r>
              <a:rPr lang="en-US" altLang="ko-KR" sz="1800" dirty="0"/>
              <a:t> </a:t>
            </a:r>
            <a:r>
              <a:rPr lang="ko-KR" altLang="en-US" sz="1800" dirty="0"/>
              <a:t>함수의 결과는 </a:t>
            </a:r>
            <a:r>
              <a:rPr lang="en-US" altLang="ko-KR" sz="1800" u="sng" dirty="0">
                <a:solidFill>
                  <a:srgbClr val="0000CC"/>
                </a:solidFill>
              </a:rPr>
              <a:t>NULL</a:t>
            </a:r>
            <a:r>
              <a:rPr lang="ko-KR" altLang="en-US" sz="1800" dirty="0"/>
              <a:t>이 되며</a:t>
            </a:r>
            <a:r>
              <a:rPr lang="en-US" altLang="ko-KR" sz="1800" dirty="0"/>
              <a:t>, </a:t>
            </a:r>
            <a:r>
              <a:rPr lang="en-US" altLang="ko-KR" sz="1800" u="sng" dirty="0">
                <a:solidFill>
                  <a:srgbClr val="0000CC"/>
                </a:solidFill>
              </a:rPr>
              <a:t>COUNT</a:t>
            </a:r>
            <a:r>
              <a:rPr lang="en-US" altLang="ko-KR" sz="1800" dirty="0"/>
              <a:t> </a:t>
            </a:r>
            <a:r>
              <a:rPr lang="ko-KR" altLang="en-US" sz="1800" dirty="0"/>
              <a:t>함수의 결과는 </a:t>
            </a:r>
            <a:r>
              <a:rPr lang="en-US" altLang="ko-KR" sz="1800" u="sng" dirty="0">
                <a:solidFill>
                  <a:srgbClr val="0000CC"/>
                </a:solidFill>
              </a:rPr>
              <a:t>0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4"/>
            <a:ext cx="8064896" cy="616786"/>
          </a:xfrm>
        </p:spPr>
        <p:txBody>
          <a:bodyPr/>
          <a:lstStyle/>
          <a:p>
            <a:r>
              <a:rPr lang="en-US" altLang="ko-KR" sz="2000" dirty="0">
                <a:solidFill>
                  <a:srgbClr val="CC00FF"/>
                </a:solidFill>
              </a:rPr>
              <a:t>NULL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>
                <a:solidFill>
                  <a:srgbClr val="0070C0"/>
                </a:solidFill>
              </a:rPr>
              <a:t>값에 대한 연산과 집계 함수</a:t>
            </a:r>
            <a:endParaRPr lang="ko-KR" altLang="en-US" sz="18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56682C-BBCF-4440-937F-7C6A3AAA291C}"/>
              </a:ext>
            </a:extLst>
          </p:cNvPr>
          <p:cNvGrpSpPr/>
          <p:nvPr/>
        </p:nvGrpSpPr>
        <p:grpSpPr>
          <a:xfrm>
            <a:off x="1673438" y="3193768"/>
            <a:ext cx="5882155" cy="1459368"/>
            <a:chOff x="1039669" y="3108532"/>
            <a:chExt cx="5882155" cy="1459368"/>
          </a:xfrm>
        </p:grpSpPr>
        <p:sp>
          <p:nvSpPr>
            <p:cNvPr id="8" name="직사각형 7"/>
            <p:cNvSpPr/>
            <p:nvPr/>
          </p:nvSpPr>
          <p:spPr>
            <a:xfrm>
              <a:off x="1039669" y="3108532"/>
              <a:ext cx="5810936" cy="7833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ea typeface="맑은 고딕" panose="020B0503020000020004" pitchFamily="50" charset="-127"/>
                </a:rPr>
                <a:t>SELECT   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SUM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(price),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AVG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(price),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COUNT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(*),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COUNT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(price)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ea typeface="맑은 고딕" panose="020B0503020000020004" pitchFamily="50" charset="-127"/>
                </a:rPr>
                <a:t>FROM     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Mybook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;</a:t>
              </a:r>
              <a:endParaRPr lang="ko-KR" altLang="en-US" sz="1600" dirty="0">
                <a:ea typeface="맑은 고딕" panose="020B0503020000020004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482" y="3919828"/>
              <a:ext cx="4591342" cy="64807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5E2CDD-3E21-4CEE-BD4D-F6B31531DEE1}"/>
              </a:ext>
            </a:extLst>
          </p:cNvPr>
          <p:cNvGrpSpPr/>
          <p:nvPr/>
        </p:nvGrpSpPr>
        <p:grpSpPr>
          <a:xfrm>
            <a:off x="3236397" y="1942698"/>
            <a:ext cx="4333305" cy="844835"/>
            <a:chOff x="3236397" y="1942698"/>
            <a:chExt cx="4333305" cy="844835"/>
          </a:xfrm>
        </p:grpSpPr>
        <p:sp>
          <p:nvSpPr>
            <p:cNvPr id="6" name="직사각형 5"/>
            <p:cNvSpPr/>
            <p:nvPr/>
          </p:nvSpPr>
          <p:spPr>
            <a:xfrm>
              <a:off x="3236397" y="1956536"/>
              <a:ext cx="304603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ea typeface="맑은 고딕" panose="020B0503020000020004" pitchFamily="50" charset="-127"/>
                </a:rPr>
                <a:t>SELECT 	price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+100</a:t>
              </a: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FROM 	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Mybook</a:t>
              </a:r>
              <a:endParaRPr lang="en-US" altLang="ko-KR" sz="1600" dirty="0"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WHERE 	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bookid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=3;</a:t>
              </a:r>
              <a:endParaRPr lang="ko-KR" altLang="en-US" sz="1600" dirty="0"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E8C347-9BB2-4694-8697-D7CCDE404FE5}"/>
                </a:ext>
              </a:extLst>
            </p:cNvPr>
            <p:cNvGrpSpPr/>
            <p:nvPr/>
          </p:nvGrpSpPr>
          <p:grpSpPr>
            <a:xfrm>
              <a:off x="6373190" y="1942698"/>
              <a:ext cx="1196512" cy="732444"/>
              <a:chOff x="6373190" y="1942698"/>
              <a:chExt cx="1196512" cy="732444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3190" y="1942698"/>
                <a:ext cx="1196512" cy="732444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995ED12F-E745-44BD-85D8-27D36AA8E6ED}"/>
                      </a:ext>
                    </a:extLst>
                  </p14:cNvPr>
                  <p14:cNvContentPartPr/>
                  <p14:nvPr/>
                </p14:nvContentPartPr>
                <p14:xfrm>
                  <a:off x="6386992" y="2392732"/>
                  <a:ext cx="468000" cy="36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995ED12F-E745-44BD-85D8-27D36AA8E6E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336436" y="2291212"/>
                    <a:ext cx="569472" cy="203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A3948B-5A36-4843-929A-4F66E6A48E38}"/>
              </a:ext>
            </a:extLst>
          </p:cNvPr>
          <p:cNvGrpSpPr/>
          <p:nvPr/>
        </p:nvGrpSpPr>
        <p:grpSpPr>
          <a:xfrm>
            <a:off x="1673438" y="4921417"/>
            <a:ext cx="5868647" cy="1531919"/>
            <a:chOff x="1033746" y="4777401"/>
            <a:chExt cx="5868647" cy="1531919"/>
          </a:xfrm>
        </p:grpSpPr>
        <p:sp>
          <p:nvSpPr>
            <p:cNvPr id="10" name="직사각형 9"/>
            <p:cNvSpPr/>
            <p:nvPr/>
          </p:nvSpPr>
          <p:spPr>
            <a:xfrm>
              <a:off x="1033746" y="4777401"/>
              <a:ext cx="581093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ea typeface="맑은 고딕" panose="020B0503020000020004" pitchFamily="50" charset="-127"/>
                </a:rPr>
                <a:t>SELECT   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SUM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(price),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AVG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(price),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COUNT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(*)</a:t>
              </a: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FROM     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Mybook</a:t>
              </a:r>
              <a:endParaRPr lang="en-US" altLang="ko-KR" sz="1600" dirty="0"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WHERE    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bookid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 &gt;= 4;</a:t>
              </a:r>
              <a:endParaRPr lang="ko-KR" altLang="en-US" sz="1600" dirty="0"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08BFBCE-BA34-4C3D-9B24-D07DFB69DE80}"/>
                </a:ext>
              </a:extLst>
            </p:cNvPr>
            <p:cNvGrpSpPr/>
            <p:nvPr/>
          </p:nvGrpSpPr>
          <p:grpSpPr>
            <a:xfrm>
              <a:off x="3904116" y="5661248"/>
              <a:ext cx="2998277" cy="648072"/>
              <a:chOff x="1451851" y="5900281"/>
              <a:chExt cx="2755724" cy="55621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2369" y="5900281"/>
                <a:ext cx="2755206" cy="556215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5DB87B3B-3236-454A-8C9B-131E8DF58743}"/>
                      </a:ext>
                    </a:extLst>
                  </p14:cNvPr>
                  <p14:cNvContentPartPr/>
                  <p14:nvPr/>
                </p14:nvContentPartPr>
                <p14:xfrm>
                  <a:off x="1451851" y="6243408"/>
                  <a:ext cx="468000" cy="36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5DB87B3B-3236-454A-8C9B-131E8DF587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405383" y="6141888"/>
                    <a:ext cx="561268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3FDAAE8A-B87C-4687-B1BF-C4BA6970EB33}"/>
                      </a:ext>
                    </a:extLst>
                  </p14:cNvPr>
                  <p14:cNvContentPartPr/>
                  <p14:nvPr/>
                </p14:nvContentPartPr>
                <p14:xfrm>
                  <a:off x="2333417" y="6255600"/>
                  <a:ext cx="468000" cy="36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3FDAAE8A-B87C-4687-B1BF-C4BA6970EB3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86949" y="6154080"/>
                    <a:ext cx="561268" cy="203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16BE8C5-2216-49DB-8A0D-A7D950E2CABF}"/>
              </a:ext>
            </a:extLst>
          </p:cNvPr>
          <p:cNvSpPr txBox="1"/>
          <p:nvPr/>
        </p:nvSpPr>
        <p:spPr>
          <a:xfrm>
            <a:off x="827584" y="162880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ea typeface="맑은 고딕" panose="020B0503020000020004" pitchFamily="50" charset="-127"/>
              </a:rPr>
              <a:t>Mybook</a:t>
            </a:r>
            <a:endParaRPr lang="ko-KR" altLang="en-US" sz="12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81A41C6-2F65-4FC6-961F-1BFFCB29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77916"/>
              </p:ext>
            </p:extLst>
          </p:nvPr>
        </p:nvGraphicFramePr>
        <p:xfrm>
          <a:off x="899592" y="1956536"/>
          <a:ext cx="2088232" cy="1027176"/>
        </p:xfrm>
        <a:graphic>
          <a:graphicData uri="http://schemas.openxmlformats.org/drawingml/2006/table">
            <a:tbl>
              <a:tblPr/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8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206207"/>
          </a:xfrm>
        </p:spPr>
        <p:txBody>
          <a:bodyPr/>
          <a:lstStyle/>
          <a:p>
            <a:r>
              <a:rPr lang="en-US" altLang="ko-KR" sz="1800" dirty="0"/>
              <a:t>NULL </a:t>
            </a:r>
            <a:r>
              <a:rPr lang="ko-KR" altLang="en-US" sz="1800" dirty="0"/>
              <a:t>값을 확인하는 방법 </a:t>
            </a:r>
            <a:r>
              <a:rPr lang="en-US" altLang="ko-KR" sz="1800" dirty="0"/>
              <a:t>– </a:t>
            </a:r>
            <a:r>
              <a:rPr lang="en-US" altLang="ko-KR" sz="1800" dirty="0">
                <a:solidFill>
                  <a:srgbClr val="CC00FF"/>
                </a:solidFill>
              </a:rPr>
              <a:t>IS NULL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CC00FF"/>
                </a:solidFill>
              </a:rPr>
              <a:t>IS NOT NULL</a:t>
            </a:r>
          </a:p>
          <a:p>
            <a:pPr lvl="1"/>
            <a:r>
              <a:rPr lang="en-US" altLang="ko-KR" sz="1600" b="0" dirty="0"/>
              <a:t>NULL </a:t>
            </a:r>
            <a:r>
              <a:rPr lang="ko-KR" altLang="en-US" sz="1600" b="0" dirty="0"/>
              <a:t>값을 찾을 때는 ‘</a:t>
            </a:r>
            <a:r>
              <a:rPr lang="en-US" altLang="ko-KR" sz="1600" b="0" dirty="0"/>
              <a:t>=’ </a:t>
            </a:r>
            <a:r>
              <a:rPr lang="ko-KR" altLang="en-US" sz="1600" b="0" dirty="0"/>
              <a:t>연산자가 아닌 ‘</a:t>
            </a:r>
            <a:r>
              <a:rPr lang="en-US" altLang="ko-KR" sz="1600" b="0" u="sng" dirty="0">
                <a:solidFill>
                  <a:srgbClr val="0000CC"/>
                </a:solidFill>
              </a:rPr>
              <a:t>IS NULL</a:t>
            </a:r>
            <a:r>
              <a:rPr lang="ko-KR" altLang="en-US" sz="1600" b="0" dirty="0"/>
              <a:t>’을 사용</a:t>
            </a:r>
            <a:r>
              <a:rPr lang="en-US" altLang="ko-KR" sz="1600" b="0" dirty="0"/>
              <a:t>, </a:t>
            </a:r>
          </a:p>
          <a:p>
            <a:pPr lvl="1"/>
            <a:r>
              <a:rPr lang="en-US" altLang="ko-KR" sz="1600" b="0" dirty="0"/>
              <a:t>NULL</a:t>
            </a:r>
            <a:r>
              <a:rPr lang="ko-KR" altLang="en-US" sz="1600" b="0" dirty="0"/>
              <a:t>이 아닌 값을 찾을 때는 ‘＜＞’ 연산자가 아닌 ‘</a:t>
            </a:r>
            <a:r>
              <a:rPr lang="en-US" altLang="ko-KR" sz="1600" u="sng" dirty="0">
                <a:solidFill>
                  <a:srgbClr val="0000CC"/>
                </a:solidFill>
              </a:rPr>
              <a:t>IS NOT NULL</a:t>
            </a:r>
            <a:r>
              <a:rPr lang="ko-KR" altLang="en-US" sz="1600" b="0" dirty="0"/>
              <a:t>’을 사용함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599" y="242088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ea typeface="맑은 고딕" panose="020B0503020000020004" pitchFamily="50" charset="-127"/>
              </a:rPr>
              <a:t>Mybook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15287"/>
              </p:ext>
            </p:extLst>
          </p:nvPr>
        </p:nvGraphicFramePr>
        <p:xfrm>
          <a:off x="1043606" y="2792194"/>
          <a:ext cx="2088234" cy="1027176"/>
        </p:xfrm>
        <a:graphic>
          <a:graphicData uri="http://schemas.openxmlformats.org/drawingml/2006/table">
            <a:tbl>
              <a:tblPr/>
              <a:tblGrid>
                <a:gridCol w="104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CA3FDE-98F7-478A-8B54-67F2BFA8E502}"/>
              </a:ext>
            </a:extLst>
          </p:cNvPr>
          <p:cNvGrpSpPr/>
          <p:nvPr/>
        </p:nvGrpSpPr>
        <p:grpSpPr>
          <a:xfrm>
            <a:off x="2087723" y="4127803"/>
            <a:ext cx="4651135" cy="852704"/>
            <a:chOff x="971599" y="4077072"/>
            <a:chExt cx="4651135" cy="852704"/>
          </a:xfrm>
        </p:grpSpPr>
        <p:sp>
          <p:nvSpPr>
            <p:cNvPr id="6" name="직사각형 5"/>
            <p:cNvSpPr/>
            <p:nvPr/>
          </p:nvSpPr>
          <p:spPr>
            <a:xfrm>
              <a:off x="971599" y="4077072"/>
              <a:ext cx="3096345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ea typeface="맑은 고딕" panose="020B0503020000020004" pitchFamily="50" charset="-127"/>
                </a:rPr>
                <a:t>SELECT 	*</a:t>
              </a: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FROM 	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Mybook</a:t>
              </a:r>
              <a:endParaRPr lang="en-US" altLang="ko-KR" sz="1600" dirty="0"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WHERE</a:t>
              </a:r>
              <a:r>
                <a:rPr lang="en-US" altLang="ko-KR" sz="1600" b="1" dirty="0">
                  <a:ea typeface="맑은 고딕" panose="020B0503020000020004" pitchFamily="50" charset="-127"/>
                </a:rPr>
                <a:t> 	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price</a:t>
              </a:r>
              <a:r>
                <a:rPr lang="en-US" altLang="ko-KR" sz="1600" b="1" dirty="0"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IS NULL</a:t>
              </a:r>
              <a:r>
                <a:rPr lang="en-US" altLang="ko-KR" sz="1600" b="1" dirty="0">
                  <a:ea typeface="맑은 고딕" panose="020B0503020000020004" pitchFamily="50" charset="-127"/>
                </a:rPr>
                <a:t>;</a:t>
              </a:r>
              <a:endParaRPr lang="ko-KR" altLang="en-US" sz="1600" b="1" dirty="0">
                <a:ea typeface="맑은 고딕" panose="020B0503020000020004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9952" y="4225722"/>
              <a:ext cx="1482782" cy="70405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2D994B-A682-4986-8268-5D7E709E02E3}"/>
              </a:ext>
            </a:extLst>
          </p:cNvPr>
          <p:cNvGrpSpPr/>
          <p:nvPr/>
        </p:nvGrpSpPr>
        <p:grpSpPr>
          <a:xfrm>
            <a:off x="2087723" y="5217630"/>
            <a:ext cx="4753214" cy="875666"/>
            <a:chOff x="945331" y="5248858"/>
            <a:chExt cx="4753214" cy="875666"/>
          </a:xfrm>
        </p:grpSpPr>
        <p:sp>
          <p:nvSpPr>
            <p:cNvPr id="8" name="직사각형 7"/>
            <p:cNvSpPr/>
            <p:nvPr/>
          </p:nvSpPr>
          <p:spPr>
            <a:xfrm>
              <a:off x="945331" y="5248858"/>
              <a:ext cx="3122613" cy="8617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ea typeface="맑은 고딕" panose="020B0503020000020004" pitchFamily="50" charset="-127"/>
                </a:rPr>
                <a:t>SELECT 	*</a:t>
              </a: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FROM 	</a:t>
              </a:r>
              <a:r>
                <a:rPr lang="en-US" altLang="ko-KR" sz="1600" dirty="0" err="1">
                  <a:ea typeface="맑은 고딕" panose="020B0503020000020004" pitchFamily="50" charset="-127"/>
                </a:rPr>
                <a:t>Mybook</a:t>
              </a:r>
              <a:endParaRPr lang="en-US" altLang="ko-KR" sz="1600" dirty="0"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ea typeface="맑은 고딕" panose="020B0503020000020004" pitchFamily="50" charset="-127"/>
                </a:rPr>
                <a:t>WHERE 	price = </a:t>
              </a:r>
              <a:r>
                <a:rPr lang="en-US" altLang="ko-KR" b="1" dirty="0">
                  <a:solidFill>
                    <a:srgbClr val="CC00FF"/>
                  </a:solidFill>
                  <a:ea typeface="맑은 고딕" panose="020B0503020000020004" pitchFamily="50" charset="-127"/>
                </a:rPr>
                <a:t>‘’</a:t>
              </a:r>
              <a:r>
                <a:rPr lang="en-US" altLang="ko-KR" sz="1600" b="1" dirty="0">
                  <a:solidFill>
                    <a:srgbClr val="0000CC"/>
                  </a:solidFill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ea typeface="맑은 고딕" panose="020B0503020000020004" pitchFamily="50" charset="-127"/>
                </a:rPr>
                <a:t>;</a:t>
              </a:r>
              <a:endParaRPr lang="ko-KR" altLang="en-US" sz="1600" dirty="0">
                <a:ea typeface="맑은 고딕" panose="020B0503020000020004" pitchFamily="50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9952" y="5420470"/>
              <a:ext cx="1558593" cy="704054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C2392EF-A5A9-41F6-9AE0-BED1660F6E08}"/>
                  </a:ext>
                </a:extLst>
              </p14:cNvPr>
              <p14:cNvContentPartPr/>
              <p14:nvPr/>
            </p14:nvContentPartPr>
            <p14:xfrm>
              <a:off x="6064743" y="4725144"/>
              <a:ext cx="4680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C2392EF-A5A9-41F6-9AE0-BED1660F6E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4187" y="4623624"/>
                <a:ext cx="569472" cy="20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NULL 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471289"/>
          </a:xfrm>
        </p:spPr>
        <p:txBody>
          <a:bodyPr/>
          <a:lstStyle/>
          <a:p>
            <a:r>
              <a:rPr lang="en-US" altLang="ko-KR" sz="1800" dirty="0">
                <a:solidFill>
                  <a:srgbClr val="CC00FF"/>
                </a:solidFill>
              </a:rPr>
              <a:t>IFNULL</a:t>
            </a:r>
            <a:r>
              <a:rPr lang="ko-KR" altLang="en-US" sz="1800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NULL </a:t>
            </a:r>
            <a:r>
              <a:rPr lang="ko-KR" altLang="en-US" dirty="0"/>
              <a:t>값을 다른 값으로 대치하여 연산하거나 다른 값으로 출력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722294"/>
            <a:ext cx="712879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IFNULL(</a:t>
            </a:r>
            <a:r>
              <a:rPr lang="ko-KR" altLang="en-US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속성</a:t>
            </a: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값</a:t>
            </a:r>
            <a:r>
              <a:rPr lang="en-US" altLang="ko-KR" sz="1600" b="1" dirty="0">
                <a:solidFill>
                  <a:srgbClr val="0000CC"/>
                </a:solidFill>
                <a:ea typeface="맑은 고딕" panose="020B0503020000020004" pitchFamily="50" charset="-127"/>
              </a:rPr>
              <a:t>) </a:t>
            </a:r>
            <a:r>
              <a:rPr lang="en-US" altLang="ko-KR" sz="1600" dirty="0">
                <a:ea typeface="맑은 고딕" panose="020B0503020000020004" pitchFamily="50" charset="-127"/>
              </a:rPr>
              <a:t>	 /* </a:t>
            </a:r>
            <a:r>
              <a:rPr lang="ko-KR" altLang="en-US" sz="1600" dirty="0">
                <a:ea typeface="맑은 고딕" panose="020B0503020000020004" pitchFamily="50" charset="-127"/>
              </a:rPr>
              <a:t>속성 값이 </a:t>
            </a:r>
            <a:r>
              <a:rPr lang="en-US" altLang="ko-KR" sz="1600" dirty="0">
                <a:ea typeface="맑은 고딕" panose="020B0503020000020004" pitchFamily="50" charset="-127"/>
              </a:rPr>
              <a:t>NULL</a:t>
            </a:r>
            <a:r>
              <a:rPr lang="ko-KR" altLang="en-US" sz="1600" dirty="0">
                <a:ea typeface="맑은 고딕" panose="020B0503020000020004" pitchFamily="50" charset="-127"/>
              </a:rPr>
              <a:t>이면 </a:t>
            </a:r>
            <a:r>
              <a:rPr lang="en-US" altLang="ko-KR" sz="1600" dirty="0">
                <a:ea typeface="맑은 고딕" panose="020B0503020000020004" pitchFamily="50" charset="-127"/>
              </a:rPr>
              <a:t>'</a:t>
            </a:r>
            <a:r>
              <a:rPr lang="ko-KR" altLang="en-US" sz="1600" dirty="0">
                <a:ea typeface="맑은 고딕" panose="020B0503020000020004" pitchFamily="50" charset="-127"/>
              </a:rPr>
              <a:t>값</a:t>
            </a:r>
            <a:r>
              <a:rPr lang="en-US" altLang="ko-KR" sz="1600" dirty="0">
                <a:ea typeface="맑은 고딕" panose="020B0503020000020004" pitchFamily="50" charset="-127"/>
              </a:rPr>
              <a:t>'</a:t>
            </a:r>
            <a:r>
              <a:rPr lang="ko-KR" altLang="en-US" sz="1600" dirty="0">
                <a:ea typeface="맑은 고딕" panose="020B0503020000020004" pitchFamily="50" charset="-127"/>
              </a:rPr>
              <a:t>으로 대치한다 *</a:t>
            </a:r>
            <a:r>
              <a:rPr lang="en-US" altLang="ko-KR" sz="1600" dirty="0">
                <a:ea typeface="맑은 고딕" panose="020B0503020000020004" pitchFamily="50" charset="-127"/>
              </a:rPr>
              <a:t>/</a:t>
            </a:r>
            <a:endParaRPr lang="ko-KR" altLang="en-US" sz="1600" dirty="0">
              <a:ea typeface="맑은 고딕" panose="020B0503020000020004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46841"/>
              </p:ext>
            </p:extLst>
          </p:nvPr>
        </p:nvGraphicFramePr>
        <p:xfrm>
          <a:off x="683568" y="2369462"/>
          <a:ext cx="7848872" cy="149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53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 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전화번호가 포함된 고객목록을 보이시오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전화번호가 없는 고객은 ‘</a:t>
                      </a:r>
                      <a:r>
                        <a:rPr lang="ko-KR" altLang="en-US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연락처없음’으로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표시한다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33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a typeface="+mn-ea"/>
                        </a:rPr>
                        <a:t>SELECT 	name ‘</a:t>
                      </a:r>
                      <a:r>
                        <a:rPr lang="ko-KR" altLang="en-US" sz="1600" dirty="0">
                          <a:ea typeface="+mn-ea"/>
                        </a:rPr>
                        <a:t>이름</a:t>
                      </a:r>
                      <a:r>
                        <a:rPr lang="en-US" altLang="ko-KR" sz="1600" dirty="0">
                          <a:ea typeface="+mn-ea"/>
                        </a:rPr>
                        <a:t>’, 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IFNULL(phone, '</a:t>
                      </a:r>
                      <a:r>
                        <a:rPr lang="ko-KR" altLang="en-US" sz="1600" b="1" dirty="0" err="1">
                          <a:solidFill>
                            <a:srgbClr val="0000CC"/>
                          </a:solidFill>
                          <a:ea typeface="+mn-ea"/>
                        </a:rPr>
                        <a:t>연락처없음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')</a:t>
                      </a:r>
                      <a:r>
                        <a:rPr lang="en-US" altLang="ko-KR" sz="1600" dirty="0">
                          <a:ea typeface="+mn-ea"/>
                        </a:rPr>
                        <a:t> ‘</a:t>
                      </a:r>
                      <a:r>
                        <a:rPr lang="ko-KR" altLang="en-US" sz="1600" dirty="0">
                          <a:ea typeface="+mn-ea"/>
                        </a:rPr>
                        <a:t>전화번호</a:t>
                      </a:r>
                      <a:r>
                        <a:rPr lang="en-US" altLang="ko-KR" sz="1600" dirty="0">
                          <a:ea typeface="+mn-ea"/>
                        </a:rPr>
                        <a:t>’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FROM 	Customer;</a:t>
                      </a:r>
                      <a:endParaRPr lang="ko-KR" altLang="en-US" sz="1600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9CFFE30C-5065-485B-B6AE-A0BCA2DE9B78}"/>
              </a:ext>
            </a:extLst>
          </p:cNvPr>
          <p:cNvGrpSpPr/>
          <p:nvPr/>
        </p:nvGrpSpPr>
        <p:grpSpPr>
          <a:xfrm>
            <a:off x="6289339" y="3988641"/>
            <a:ext cx="2304256" cy="1960639"/>
            <a:chOff x="6289339" y="3871112"/>
            <a:chExt cx="2304256" cy="196063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9339" y="3871112"/>
              <a:ext cx="2304256" cy="19606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0732939-8B95-4526-82BB-585D1BDE9859}"/>
                    </a:ext>
                  </a:extLst>
                </p14:cNvPr>
                <p14:cNvContentPartPr/>
                <p14:nvPr/>
              </p14:nvContentPartPr>
              <p14:xfrm>
                <a:off x="7155410" y="5580362"/>
                <a:ext cx="936104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0732939-8B95-4526-82BB-585D1BDE98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04829" y="5478842"/>
                  <a:ext cx="1037988" cy="20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043608" y="3731954"/>
            <a:ext cx="6953076" cy="720000"/>
            <a:chOff x="643260" y="3173386"/>
            <a:chExt cx="6953076" cy="720000"/>
          </a:xfrm>
        </p:grpSpPr>
        <p:sp>
          <p:nvSpPr>
            <p:cNvPr id="6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뷰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  <a:solidFill>
            <a:srgbClr val="92D050"/>
          </a:solidFill>
        </p:grpSpPr>
        <p:sp>
          <p:nvSpPr>
            <p:cNvPr id="11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grpFill/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0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내장 함수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6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부속질의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21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B5D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인덱스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별: 꼭짓점 6개 24">
            <a:extLst>
              <a:ext uri="{FF2B5EF4-FFF2-40B4-BE49-F238E27FC236}">
                <a16:creationId xmlns:a16="http://schemas.microsoft.com/office/drawing/2014/main" id="{78618B8D-66D9-4A2C-9E81-C30A2B22869B}"/>
              </a:ext>
            </a:extLst>
          </p:cNvPr>
          <p:cNvSpPr>
            <a:spLocks noChangeAspect="1"/>
          </p:cNvSpPr>
          <p:nvPr/>
        </p:nvSpPr>
        <p:spPr>
          <a:xfrm>
            <a:off x="3419872" y="2775872"/>
            <a:ext cx="360000" cy="36000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별: 꼭짓점 6개 25">
            <a:extLst>
              <a:ext uri="{FF2B5EF4-FFF2-40B4-BE49-F238E27FC236}">
                <a16:creationId xmlns:a16="http://schemas.microsoft.com/office/drawing/2014/main" id="{E90FC0D0-47C3-416D-82D1-847856D6B8F4}"/>
              </a:ext>
            </a:extLst>
          </p:cNvPr>
          <p:cNvSpPr>
            <a:spLocks noChangeAspect="1"/>
          </p:cNvSpPr>
          <p:nvPr/>
        </p:nvSpPr>
        <p:spPr>
          <a:xfrm>
            <a:off x="3347904" y="5045986"/>
            <a:ext cx="360000" cy="36000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행번호</a:t>
            </a:r>
            <a:r>
              <a:rPr lang="ko-KR" altLang="en-US" dirty="0"/>
              <a:t>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1296144"/>
          </a:xfrm>
        </p:spPr>
        <p:txBody>
          <a:bodyPr/>
          <a:lstStyle/>
          <a:p>
            <a:r>
              <a:rPr lang="ko-KR" altLang="en-US" dirty="0"/>
              <a:t>내장 함수는 아니지만 자주 사용되는 문법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MySQL</a:t>
            </a:r>
            <a:r>
              <a:rPr lang="ko-KR" altLang="en-US" dirty="0"/>
              <a:t>에서 </a:t>
            </a:r>
            <a:r>
              <a:rPr lang="ko-KR" altLang="en-US" u="sng" dirty="0">
                <a:solidFill>
                  <a:srgbClr val="0000CC"/>
                </a:solidFill>
              </a:rPr>
              <a:t>변수는 이름 앞에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sz="1800" dirty="0">
                <a:solidFill>
                  <a:srgbClr val="CC00FF"/>
                </a:solidFill>
              </a:rPr>
              <a:t>@ </a:t>
            </a:r>
            <a:r>
              <a:rPr lang="ko-KR" altLang="en-US" dirty="0"/>
              <a:t>기호를 붙이며 치환문에는 </a:t>
            </a:r>
            <a:r>
              <a:rPr lang="en-US" altLang="ko-KR" sz="1800" dirty="0">
                <a:solidFill>
                  <a:srgbClr val="CC00FF"/>
                </a:solidFill>
              </a:rPr>
              <a:t>:=</a:t>
            </a:r>
            <a:r>
              <a:rPr lang="en-US" altLang="ko-KR" dirty="0"/>
              <a:t> </a:t>
            </a:r>
            <a:r>
              <a:rPr lang="ko-KR" altLang="en-US" dirty="0"/>
              <a:t>기호를 사용</a:t>
            </a:r>
            <a:endParaRPr lang="en-US" altLang="ko-KR" dirty="0"/>
          </a:p>
          <a:p>
            <a:r>
              <a:rPr lang="ko-KR" altLang="en-US" dirty="0"/>
              <a:t>자료를 일부분만 확인하여 처리할 때 유용함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021153"/>
              </p:ext>
            </p:extLst>
          </p:nvPr>
        </p:nvGraphicFramePr>
        <p:xfrm>
          <a:off x="840342" y="2708920"/>
          <a:ext cx="7632848" cy="23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096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  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목록에서 고객번호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전화번호를 앞의 두 명만 보이시오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16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SET 	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@seq := </a:t>
                      </a:r>
                      <a:r>
                        <a:rPr lang="en-US" altLang="ko-KR" sz="1600" dirty="0">
                          <a:ea typeface="+mn-ea"/>
                        </a:rPr>
                        <a:t>0;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altLang="ko-KR" sz="800" dirty="0">
                        <a:ea typeface="+mn-ea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	(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@seq := @seq+1</a:t>
                      </a:r>
                      <a:r>
                        <a:rPr lang="en-US" altLang="ko-KR" sz="1600" dirty="0">
                          <a:ea typeface="+mn-ea"/>
                        </a:rPr>
                        <a:t>) '</a:t>
                      </a:r>
                      <a:r>
                        <a:rPr lang="ko-KR" altLang="en-US" sz="1600" dirty="0">
                          <a:ea typeface="+mn-ea"/>
                        </a:rPr>
                        <a:t>순번</a:t>
                      </a:r>
                      <a:r>
                        <a:rPr lang="en-US" altLang="ko-KR" sz="1600" dirty="0">
                          <a:ea typeface="+mn-ea"/>
                        </a:rPr>
                        <a:t>', </a:t>
                      </a:r>
                      <a:r>
                        <a:rPr lang="en-US" altLang="ko-KR" sz="1600" dirty="0" err="1">
                          <a:ea typeface="+mn-ea"/>
                        </a:rPr>
                        <a:t>custid</a:t>
                      </a:r>
                      <a:r>
                        <a:rPr lang="en-US" altLang="ko-KR" sz="1600" dirty="0">
                          <a:ea typeface="+mn-ea"/>
                        </a:rPr>
                        <a:t>, name, phone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	Customer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@seq</a:t>
                      </a:r>
                      <a:r>
                        <a:rPr lang="en-US" altLang="ko-KR" sz="1600" dirty="0">
                          <a:ea typeface="+mn-ea"/>
                        </a:rPr>
                        <a:t> &lt; 2;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BB13E5-FE94-438F-A9F7-8B1545C774D0}"/>
              </a:ext>
            </a:extLst>
          </p:cNvPr>
          <p:cNvGrpSpPr/>
          <p:nvPr/>
        </p:nvGrpSpPr>
        <p:grpSpPr>
          <a:xfrm>
            <a:off x="4860032" y="4797152"/>
            <a:ext cx="3545092" cy="1133104"/>
            <a:chOff x="4860032" y="4797152"/>
            <a:chExt cx="3545092" cy="113310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032" y="4797152"/>
              <a:ext cx="3545092" cy="113310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5971D5B-3F83-4084-BEEE-01CA481FD306}"/>
                    </a:ext>
                  </a:extLst>
                </p14:cNvPr>
                <p14:cNvContentPartPr/>
                <p14:nvPr/>
              </p14:nvContentPartPr>
              <p14:xfrm>
                <a:off x="5004048" y="5079154"/>
                <a:ext cx="46800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5971D5B-3F83-4084-BEEE-01CA481FD3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53492" y="4977634"/>
                  <a:ext cx="569472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64161AD-CC3B-456C-900D-CEA87012D762}"/>
                    </a:ext>
                  </a:extLst>
                </p14:cNvPr>
                <p14:cNvContentPartPr/>
                <p14:nvPr/>
              </p14:nvContentPartPr>
              <p14:xfrm>
                <a:off x="5004048" y="5471536"/>
                <a:ext cx="144016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64161AD-CC3B-456C-900D-CEA87012D7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3282" y="5370016"/>
                  <a:ext cx="245187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DAE636A-364B-4B9B-964C-4213A3428F7D}"/>
                    </a:ext>
                  </a:extLst>
                </p14:cNvPr>
                <p14:cNvContentPartPr/>
                <p14:nvPr/>
              </p14:nvContentPartPr>
              <p14:xfrm>
                <a:off x="5004048" y="5733256"/>
                <a:ext cx="144016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DAE636A-364B-4B9B-964C-4213A3428F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53282" y="5631736"/>
                  <a:ext cx="245187" cy="20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549096" cy="6190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02.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부속질의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933329"/>
            <a:ext cx="6840760" cy="164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스칼라 부속질의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SELECT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인라인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FROM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중첩질의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WHERE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부속질의</a:t>
            </a:r>
            <a:endParaRPr lang="ko-KR" altLang="en-US" dirty="0">
              <a:solidFill>
                <a:srgbClr val="CC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85503"/>
            <a:ext cx="8352928" cy="54726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rgbClr val="CC00FF"/>
                </a:solidFill>
                <a:latin typeface="+mn-ea"/>
                <a:ea typeface="+mn-ea"/>
              </a:rPr>
              <a:t>부속질의 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subquery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?</a:t>
            </a:r>
          </a:p>
          <a:p>
            <a:pPr lvl="1"/>
            <a:r>
              <a:rPr lang="ko-KR" altLang="en-US" sz="1600" dirty="0">
                <a:latin typeface="+mn-lt"/>
                <a:ea typeface="+mn-ea"/>
              </a:rPr>
              <a:t>하나의 </a:t>
            </a:r>
            <a:r>
              <a:rPr lang="en-US" altLang="ko-KR" sz="1600" dirty="0">
                <a:latin typeface="+mn-lt"/>
                <a:ea typeface="+mn-ea"/>
              </a:rPr>
              <a:t>SQL </a:t>
            </a:r>
            <a:r>
              <a:rPr lang="ko-KR" altLang="en-US" sz="1600" dirty="0">
                <a:latin typeface="+mn-lt"/>
                <a:ea typeface="+mn-ea"/>
              </a:rPr>
              <a:t>문 안에 다른 </a:t>
            </a:r>
            <a:r>
              <a:rPr lang="en-US" altLang="ko-KR" sz="1600" dirty="0">
                <a:latin typeface="+mn-lt"/>
                <a:ea typeface="+mn-ea"/>
              </a:rPr>
              <a:t>SQL </a:t>
            </a:r>
            <a:r>
              <a:rPr lang="ko-KR" altLang="en-US" sz="1600" dirty="0">
                <a:latin typeface="+mn-lt"/>
                <a:ea typeface="+mn-ea"/>
              </a:rPr>
              <a:t>문이 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중첩된</a:t>
            </a:r>
            <a:r>
              <a:rPr lang="en-US" altLang="ko-KR" sz="1600" u="sng" dirty="0">
                <a:solidFill>
                  <a:srgbClr val="FF0066"/>
                </a:solidFill>
                <a:latin typeface="+mn-lt"/>
                <a:ea typeface="+mn-ea"/>
              </a:rPr>
              <a:t>(</a:t>
            </a:r>
            <a:r>
              <a:rPr lang="en-US" altLang="ko-KR" sz="1800" u="sng" dirty="0">
                <a:solidFill>
                  <a:srgbClr val="FF0066"/>
                </a:solidFill>
                <a:latin typeface="+mn-lt"/>
                <a:ea typeface="+mn-ea"/>
              </a:rPr>
              <a:t>nested</a:t>
            </a:r>
            <a:r>
              <a:rPr lang="en-US" altLang="ko-KR" sz="1600" u="sng" dirty="0">
                <a:solidFill>
                  <a:srgbClr val="FF0066"/>
                </a:solidFill>
                <a:latin typeface="+mn-lt"/>
                <a:ea typeface="+mn-ea"/>
              </a:rPr>
              <a:t>) 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질의</a:t>
            </a:r>
            <a:endParaRPr lang="en-US" altLang="ko-KR" sz="1600" u="sng" dirty="0">
              <a:solidFill>
                <a:srgbClr val="FF0066"/>
              </a:solidFill>
              <a:latin typeface="+mn-lt"/>
              <a:ea typeface="+mn-ea"/>
            </a:endParaRPr>
          </a:p>
          <a:p>
            <a:pPr lvl="1"/>
            <a:r>
              <a:rPr lang="ko-KR" altLang="en-US" sz="1600" dirty="0">
                <a:latin typeface="+mn-lt"/>
                <a:ea typeface="+mn-ea"/>
              </a:rPr>
              <a:t>다른 테이블에서 가져온 데이터로 현재 테이블에 있는 정보를 찾거나 가공할 때 사용</a:t>
            </a:r>
            <a:endParaRPr lang="en-US" altLang="ko-KR" sz="1600" dirty="0">
              <a:latin typeface="+mn-lt"/>
              <a:ea typeface="+mn-ea"/>
            </a:endParaRPr>
          </a:p>
          <a:p>
            <a:pPr lvl="1"/>
            <a:r>
              <a:rPr lang="ko-KR" altLang="en-US" sz="1600" dirty="0">
                <a:latin typeface="+mn-lt"/>
                <a:ea typeface="+mn-ea"/>
              </a:rPr>
              <a:t>보통 데이터가 대량일 때 데이터를 모두 합쳐서 연산하는 </a:t>
            </a:r>
            <a:r>
              <a:rPr lang="ko-KR" altLang="en-US" sz="1800" u="sng" dirty="0">
                <a:solidFill>
                  <a:srgbClr val="FF0066"/>
                </a:solidFill>
                <a:latin typeface="+mn-lt"/>
                <a:ea typeface="+mn-ea"/>
              </a:rPr>
              <a:t>조인보다</a:t>
            </a:r>
            <a:r>
              <a:rPr lang="en-US" altLang="ko-KR" sz="1600" dirty="0">
                <a:latin typeface="+mn-lt"/>
                <a:ea typeface="+mn-ea"/>
              </a:rPr>
              <a:t>,</a:t>
            </a:r>
            <a:r>
              <a:rPr lang="ko-KR" altLang="en-US" sz="1600" dirty="0">
                <a:latin typeface="+mn-lt"/>
                <a:ea typeface="+mn-ea"/>
              </a:rPr>
              <a:t>                          필요한 데이터만 찾아서 공급해주는 </a:t>
            </a:r>
            <a:r>
              <a:rPr lang="ko-KR" altLang="en-US" sz="1800" u="sng" dirty="0">
                <a:solidFill>
                  <a:srgbClr val="FF0066"/>
                </a:solidFill>
                <a:latin typeface="+mn-lt"/>
                <a:ea typeface="+mn-ea"/>
              </a:rPr>
              <a:t>부속질의가 성능이 더 좋음</a:t>
            </a:r>
            <a:endParaRPr lang="en-US" altLang="ko-KR" sz="1800" u="sng" dirty="0">
              <a:solidFill>
                <a:srgbClr val="FF0066"/>
              </a:solidFill>
              <a:latin typeface="+mn-lt"/>
              <a:ea typeface="+mn-ea"/>
            </a:endParaRPr>
          </a:p>
          <a:p>
            <a:pPr lvl="1"/>
            <a:r>
              <a:rPr lang="ko-KR" altLang="en-US" sz="1600" dirty="0" err="1">
                <a:latin typeface="+mn-lt"/>
                <a:ea typeface="+mn-ea"/>
              </a:rPr>
              <a:t>주질의</a:t>
            </a:r>
            <a:r>
              <a:rPr lang="en-US" altLang="ko-KR" sz="1600" dirty="0">
                <a:latin typeface="+mn-lt"/>
                <a:ea typeface="+mn-ea"/>
              </a:rPr>
              <a:t>(main query, </a:t>
            </a:r>
            <a:r>
              <a:rPr lang="ko-KR" altLang="en-US" sz="1600" dirty="0">
                <a:latin typeface="+mn-lt"/>
                <a:ea typeface="+mn-ea"/>
              </a:rPr>
              <a:t>외부질의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와 부속질의</a:t>
            </a:r>
            <a:r>
              <a:rPr lang="en-US" altLang="ko-KR" sz="1600" dirty="0">
                <a:latin typeface="+mn-lt"/>
                <a:ea typeface="+mn-ea"/>
              </a:rPr>
              <a:t>(sub query, </a:t>
            </a:r>
            <a:r>
              <a:rPr lang="ko-KR" altLang="en-US" sz="1600" dirty="0">
                <a:latin typeface="+mn-lt"/>
                <a:ea typeface="+mn-ea"/>
              </a:rPr>
              <a:t>내부질의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로 구성됨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  <a:endParaRPr lang="ko-KR" altLang="en-US" sz="1600" dirty="0"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7248" y="61653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4-2 </a:t>
            </a:r>
            <a:r>
              <a:rPr lang="ko-KR" altLang="en-US" sz="1600" b="1" dirty="0">
                <a:ea typeface="맑은 고딕" panose="020B0503020000020004" pitchFamily="50" charset="-127"/>
              </a:rPr>
              <a:t>부속질의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02" y="3442692"/>
            <a:ext cx="6012653" cy="26506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부속질의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37724"/>
              </p:ext>
            </p:extLst>
          </p:nvPr>
        </p:nvGraphicFramePr>
        <p:xfrm>
          <a:off x="467544" y="1783799"/>
          <a:ext cx="8208913" cy="3517410"/>
        </p:xfrm>
        <a:graphic>
          <a:graphicData uri="http://schemas.openxmlformats.org/drawingml/2006/table">
            <a:tbl>
              <a:tblPr/>
              <a:tblGrid>
                <a:gridCol w="1268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 및 동의어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33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스칼라</a:t>
                      </a:r>
                      <a:endParaRPr lang="en-US" altLang="ko-KR" sz="16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부속질의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scalar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SELECT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절에서 사용되며 </a:t>
                      </a:r>
                      <a:r>
                        <a:rPr lang="ko-KR" altLang="en-US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단일 값을 반환</a:t>
                      </a:r>
                      <a:endParaRPr lang="en-US" altLang="ko-KR" sz="1400" b="1" u="sng" kern="1200" baseline="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1" u="none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하기 때문에 스칼라 부속질의라고 함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3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ko-KR" altLang="en-US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인라인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FROM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inline view,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table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FROM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절에서 </a:t>
                      </a:r>
                      <a:r>
                        <a:rPr lang="ko-KR" altLang="en-US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결과를 </a:t>
                      </a:r>
                      <a:r>
                        <a:rPr lang="ko-KR" altLang="en-US" sz="1400" b="1" u="sng" kern="1200" baseline="0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</a:t>
                      </a:r>
                      <a:r>
                        <a:rPr lang="en-US" altLang="ko-KR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(view) </a:t>
                      </a:r>
                      <a:r>
                        <a:rPr lang="ko-KR" altLang="en-US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형태로 </a:t>
                      </a:r>
                      <a:endParaRPr lang="en-US" altLang="ko-KR" sz="1400" b="1" u="sng" kern="1200" baseline="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1" u="none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반환하기 때문에 인라인 뷰라고 함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64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중첩질의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WHERE</a:t>
                      </a:r>
                      <a:r>
                        <a:rPr lang="en-US" altLang="ko-KR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6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nested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predicate </a:t>
                      </a:r>
                      <a:r>
                        <a:rPr lang="en-US" altLang="ko-KR" sz="14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subquery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WHERE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절에 술어와 같이 사용되며           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결과를 한정시키기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위해 사용됨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>
                        <a:lnSpc>
                          <a:spcPts val="2100"/>
                        </a:lnSpc>
                      </a:pP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상관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혹은 </a:t>
                      </a:r>
                      <a:r>
                        <a:rPr lang="ko-KR" altLang="en-US" sz="1400" b="1" u="sng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비상관</a:t>
                      </a:r>
                      <a:r>
                        <a:rPr lang="ko-KR" altLang="en-US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형태</a:t>
                      </a:r>
                      <a:r>
                        <a:rPr lang="en-US" altLang="ko-KR" sz="14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26876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4-6 </a:t>
            </a:r>
            <a:r>
              <a:rPr lang="ko-KR" altLang="en-US" b="1" dirty="0">
                <a:ea typeface="맑은 고딕" panose="020B0503020000020004" pitchFamily="50" charset="-127"/>
              </a:rPr>
              <a:t>부속질의의 종류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215273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rgbClr val="CC00FF"/>
                </a:solidFill>
                <a:latin typeface="+mn-ea"/>
                <a:ea typeface="+mn-ea"/>
              </a:rPr>
              <a:t>스칼라 부속질의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(scalar </a:t>
            </a:r>
            <a:r>
              <a:rPr lang="en-US" altLang="ko-KR" sz="2000" dirty="0" err="1">
                <a:solidFill>
                  <a:schemeClr val="tx2"/>
                </a:solidFill>
                <a:latin typeface="+mn-ea"/>
                <a:ea typeface="+mn-ea"/>
              </a:rPr>
              <a:t>subquery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?</a:t>
            </a:r>
          </a:p>
          <a:p>
            <a:pPr lvl="1" latinLnBrk="0"/>
            <a:r>
              <a:rPr lang="en-US" altLang="ko-KR" sz="1600" u="sng" dirty="0">
                <a:solidFill>
                  <a:srgbClr val="FF0066"/>
                </a:solidFill>
                <a:latin typeface="+mn-lt"/>
                <a:ea typeface="+mn-ea"/>
              </a:rPr>
              <a:t>SELECT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  <a:r>
              <a:rPr lang="ko-KR" altLang="en-US" sz="1600" dirty="0">
                <a:latin typeface="+mn-lt"/>
                <a:ea typeface="+mn-ea"/>
              </a:rPr>
              <a:t>절에서 사용되는 부속질의로</a:t>
            </a:r>
            <a:r>
              <a:rPr lang="en-US" altLang="ko-KR" sz="1600" dirty="0">
                <a:latin typeface="+mn-lt"/>
                <a:ea typeface="+mn-ea"/>
              </a:rPr>
              <a:t>, </a:t>
            </a:r>
            <a:r>
              <a:rPr lang="ko-KR" altLang="en-US" sz="1600" dirty="0">
                <a:latin typeface="+mn-lt"/>
                <a:ea typeface="+mn-ea"/>
              </a:rPr>
              <a:t>부속질의의 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결과 값을 단일 행</a:t>
            </a:r>
            <a:r>
              <a:rPr lang="en-US" altLang="ko-KR" sz="1600" dirty="0">
                <a:latin typeface="+mn-lt"/>
                <a:ea typeface="+mn-ea"/>
              </a:rPr>
              <a:t>, 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단일 열</a:t>
            </a:r>
            <a:r>
              <a:rPr lang="ko-KR" altLang="en-US" sz="1600" dirty="0">
                <a:latin typeface="+mn-lt"/>
                <a:ea typeface="+mn-ea"/>
              </a:rPr>
              <a:t>의 스칼라 값으로 반환함</a:t>
            </a:r>
            <a:endParaRPr lang="en-US" altLang="ko-KR" sz="1600" dirty="0">
              <a:latin typeface="+mn-lt"/>
              <a:ea typeface="+mn-ea"/>
            </a:endParaRPr>
          </a:p>
          <a:p>
            <a:pPr lvl="1" latinLnBrk="0"/>
            <a:r>
              <a:rPr lang="ko-KR" altLang="en-US" sz="1600" dirty="0">
                <a:latin typeface="+mn-lt"/>
                <a:ea typeface="+mn-ea"/>
              </a:rPr>
              <a:t>원칙적으로 스칼라 값이 들어갈 수 있는 모든 곳에 사용 가능하며</a:t>
            </a:r>
            <a:r>
              <a:rPr lang="en-US" altLang="ko-KR" sz="1600" dirty="0">
                <a:latin typeface="+mn-lt"/>
                <a:ea typeface="+mn-ea"/>
              </a:rPr>
              <a:t>, </a:t>
            </a:r>
            <a:r>
              <a:rPr lang="ko-KR" altLang="en-US" sz="1600" dirty="0">
                <a:latin typeface="+mn-lt"/>
                <a:ea typeface="+mn-ea"/>
              </a:rPr>
              <a:t>일반적으로 </a:t>
            </a:r>
            <a:r>
              <a:rPr lang="en-US" altLang="ko-KR" sz="1600" dirty="0">
                <a:latin typeface="+mn-lt"/>
                <a:ea typeface="+mn-ea"/>
              </a:rPr>
              <a:t>SELECT </a:t>
            </a:r>
            <a:r>
              <a:rPr lang="ko-KR" altLang="en-US" sz="1600" dirty="0">
                <a:latin typeface="+mn-lt"/>
                <a:ea typeface="+mn-ea"/>
              </a:rPr>
              <a:t>문과 </a:t>
            </a:r>
            <a:r>
              <a:rPr lang="en-US" altLang="ko-KR" sz="1600" dirty="0">
                <a:latin typeface="+mn-lt"/>
                <a:ea typeface="+mn-ea"/>
              </a:rPr>
              <a:t>UPDATE SET </a:t>
            </a:r>
            <a:r>
              <a:rPr lang="ko-KR" altLang="en-US" sz="1600" dirty="0">
                <a:latin typeface="+mn-lt"/>
                <a:ea typeface="+mn-ea"/>
              </a:rPr>
              <a:t>절에 사용됨</a:t>
            </a:r>
            <a:endParaRPr lang="en-US" altLang="ko-KR" sz="1600" dirty="0">
              <a:latin typeface="+mn-lt"/>
              <a:ea typeface="+mn-ea"/>
            </a:endParaRPr>
          </a:p>
          <a:p>
            <a:pPr lvl="1" latinLnBrk="0"/>
            <a:r>
              <a:rPr lang="ko-KR" altLang="en-US" sz="1600" dirty="0" err="1">
                <a:latin typeface="+mn-lt"/>
                <a:ea typeface="+mn-ea"/>
              </a:rPr>
              <a:t>주질의와</a:t>
            </a:r>
            <a:r>
              <a:rPr lang="ko-KR" altLang="en-US" sz="1600" dirty="0">
                <a:latin typeface="+mn-lt"/>
                <a:ea typeface="+mn-ea"/>
              </a:rPr>
              <a:t> 부속질의와의 관계는 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상관</a:t>
            </a:r>
            <a:r>
              <a:rPr lang="en-US" altLang="ko-KR" sz="1600" u="sng" dirty="0">
                <a:solidFill>
                  <a:srgbClr val="FF0066"/>
                </a:solidFill>
                <a:latin typeface="+mn-lt"/>
                <a:ea typeface="+mn-ea"/>
              </a:rPr>
              <a:t>/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비상관 모두 가능</a:t>
            </a:r>
            <a:r>
              <a:rPr lang="ko-KR" altLang="en-US" sz="1600" dirty="0">
                <a:latin typeface="+mn-lt"/>
                <a:ea typeface="+mn-ea"/>
              </a:rPr>
              <a:t>함</a:t>
            </a:r>
            <a:endParaRPr lang="en-US" altLang="ko-KR" sz="1600" dirty="0">
              <a:latin typeface="+mn-lt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2F709B-76E1-4526-A8FE-92F303635F35}"/>
              </a:ext>
            </a:extLst>
          </p:cNvPr>
          <p:cNvGrpSpPr/>
          <p:nvPr/>
        </p:nvGrpSpPr>
        <p:grpSpPr>
          <a:xfrm>
            <a:off x="1331640" y="3238238"/>
            <a:ext cx="6480720" cy="2999074"/>
            <a:chOff x="1331640" y="3238238"/>
            <a:chExt cx="6480720" cy="2999074"/>
          </a:xfrm>
        </p:grpSpPr>
        <p:sp>
          <p:nvSpPr>
            <p:cNvPr id="16" name="TextBox 15"/>
            <p:cNvSpPr txBox="1"/>
            <p:nvPr/>
          </p:nvSpPr>
          <p:spPr>
            <a:xfrm>
              <a:off x="3617248" y="5949280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4-3 </a:t>
              </a:r>
              <a:r>
                <a:rPr lang="ko-KR" altLang="en-US" sz="1600" b="1" dirty="0">
                  <a:ea typeface="맑은 고딕" panose="020B0503020000020004" pitchFamily="50" charset="-127"/>
                </a:rPr>
                <a:t>스칼라</a:t>
              </a:r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ea typeface="맑은 고딕" panose="020B0503020000020004" pitchFamily="50" charset="-127"/>
                </a:rPr>
                <a:t>부속질의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3238238"/>
              <a:ext cx="6480720" cy="265006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2187706-5EAF-4311-A708-142C8EE0C283}"/>
                    </a:ext>
                  </a:extLst>
                </p14:cNvPr>
                <p14:cNvContentPartPr/>
                <p14:nvPr/>
              </p14:nvContentPartPr>
              <p14:xfrm>
                <a:off x="4016342" y="3588646"/>
                <a:ext cx="1332116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2187706-5EAF-4311-A708-142C8EE0C2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65399" y="3487126"/>
                  <a:ext cx="1434003" cy="20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854407"/>
              </p:ext>
            </p:extLst>
          </p:nvPr>
        </p:nvGraphicFramePr>
        <p:xfrm>
          <a:off x="663799" y="1350640"/>
          <a:ext cx="7796633" cy="251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700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마당서점의 고객별 판매액을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고객이름과 고객별 판매액을 출력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408">
                <a:tc>
                  <a:txBody>
                    <a:bodyPr/>
                    <a:lstStyle/>
                    <a:p>
                      <a:pPr marL="1162050" indent="-1162050"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        ( 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SELECT   name</a:t>
                      </a:r>
                    </a:p>
                    <a:p>
                      <a:pPr marL="1162050" indent="-1162050"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                 FROM    Customer cs</a:t>
                      </a:r>
                    </a:p>
                    <a:p>
                      <a:pPr marL="1162050" indent="-1162050"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                 WHERE  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cs.custid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=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od.custid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ea typeface="+mn-ea"/>
                        </a:rPr>
                        <a:t>) ‘name’, 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SUM(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) </a:t>
                      </a:r>
                      <a:r>
                        <a:rPr lang="en-US" altLang="ko-KR" sz="1600" dirty="0">
                          <a:ea typeface="+mn-ea"/>
                        </a:rPr>
                        <a:t>‘total’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      Orders od</a:t>
                      </a:r>
                    </a:p>
                    <a:p>
                      <a:pPr marL="1162050" indent="-1162050"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GROUP BY     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od.custid</a:t>
                      </a:r>
                      <a:r>
                        <a:rPr lang="en-US" altLang="ko-KR" sz="1600" dirty="0">
                          <a:ea typeface="+mn-ea"/>
                        </a:rPr>
                        <a:t>;</a:t>
                      </a:r>
                      <a:endParaRPr lang="ko-KR" altLang="en-US" sz="1600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009" y="4005064"/>
            <a:ext cx="1728192" cy="165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6EAF13-8119-4087-B7B9-7B003A935EEA}"/>
              </a:ext>
            </a:extLst>
          </p:cNvPr>
          <p:cNvGrpSpPr/>
          <p:nvPr/>
        </p:nvGrpSpPr>
        <p:grpSpPr>
          <a:xfrm>
            <a:off x="899592" y="1196752"/>
            <a:ext cx="7344816" cy="5256584"/>
            <a:chOff x="899592" y="1196752"/>
            <a:chExt cx="7344816" cy="5256584"/>
          </a:xfrm>
        </p:grpSpPr>
        <p:sp>
          <p:nvSpPr>
            <p:cNvPr id="17" name="TextBox 16"/>
            <p:cNvSpPr txBox="1"/>
            <p:nvPr/>
          </p:nvSpPr>
          <p:spPr>
            <a:xfrm>
              <a:off x="3598600" y="6165304"/>
              <a:ext cx="1909504" cy="2880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그림 </a:t>
              </a:r>
              <a:r>
                <a:rPr lang="en-US" altLang="ko-KR" sz="1600" b="1" dirty="0">
                  <a:solidFill>
                    <a:schemeClr val="bg1">
                      <a:lumMod val="50000"/>
                    </a:schemeClr>
                  </a:solidFill>
                  <a:ea typeface="맑은 고딕" panose="020B0503020000020004" pitchFamily="50" charset="-127"/>
                </a:rPr>
                <a:t>4-4 </a:t>
              </a:r>
              <a:r>
                <a:rPr lang="ko-KR" altLang="en-US" sz="1600" b="1" dirty="0">
                  <a:ea typeface="맑은 고딕" panose="020B0503020000020004" pitchFamily="50" charset="-127"/>
                </a:rPr>
                <a:t>마당서점의</a:t>
              </a:r>
              <a:r>
                <a:rPr lang="en-US" altLang="ko-KR" sz="1600" b="1" dirty="0"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ea typeface="맑은 고딕" panose="020B0503020000020004" pitchFamily="50" charset="-127"/>
                </a:rPr>
                <a:t>고객별 판매액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196752"/>
              <a:ext cx="7344816" cy="490174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444A77B-1DEA-4B40-921D-1BC26E599C18}"/>
                    </a:ext>
                  </a:extLst>
                </p14:cNvPr>
                <p14:cNvContentPartPr/>
                <p14:nvPr/>
              </p14:nvContentPartPr>
              <p14:xfrm>
                <a:off x="2271966" y="1551838"/>
                <a:ext cx="576000" cy="3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444A77B-1DEA-4B40-921D-1BC26E599C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1047" y="1450318"/>
                  <a:ext cx="677477" cy="2030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490FEA-9754-4F16-B9C5-2980E4F248F0}"/>
                </a:ext>
              </a:extLst>
            </p:cNvPr>
            <p:cNvSpPr/>
            <p:nvPr/>
          </p:nvSpPr>
          <p:spPr>
            <a:xfrm>
              <a:off x="971600" y="1282942"/>
              <a:ext cx="5184576" cy="128196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B559CA-6CC6-4FAA-9C86-EFD74976CB23}"/>
                </a:ext>
              </a:extLst>
            </p:cNvPr>
            <p:cNvSpPr/>
            <p:nvPr/>
          </p:nvSpPr>
          <p:spPr>
            <a:xfrm>
              <a:off x="6866954" y="1277861"/>
              <a:ext cx="1233438" cy="106593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0D081E-37DA-453A-BC8B-3FAC8DD89EBC}"/>
                </a:ext>
              </a:extLst>
            </p:cNvPr>
            <p:cNvSpPr/>
            <p:nvPr/>
          </p:nvSpPr>
          <p:spPr>
            <a:xfrm>
              <a:off x="954836" y="4157149"/>
              <a:ext cx="5184576" cy="1908000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69B213-DAD0-4D55-9A95-3447D62A3A06}"/>
                </a:ext>
              </a:extLst>
            </p:cNvPr>
            <p:cNvSpPr/>
            <p:nvPr/>
          </p:nvSpPr>
          <p:spPr>
            <a:xfrm>
              <a:off x="6873050" y="4157148"/>
              <a:ext cx="1296000" cy="1116000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스칼라 부속질의</a:t>
            </a:r>
            <a:r>
              <a:rPr lang="en-US" altLang="ko-KR" dirty="0"/>
              <a:t> – SELECT </a:t>
            </a:r>
            <a:r>
              <a:rPr lang="ko-KR" altLang="en-US" dirty="0"/>
              <a:t>부속질의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087490"/>
              </p:ext>
            </p:extLst>
          </p:nvPr>
        </p:nvGraphicFramePr>
        <p:xfrm>
          <a:off x="663799" y="1052736"/>
          <a:ext cx="7796633" cy="164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018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테이블에 각 주문에 맞는 도서이름을 입력하시오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294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a typeface="+mn-ea"/>
                        </a:rPr>
                        <a:t>UPDATE 	Orders</a:t>
                      </a:r>
                    </a:p>
                    <a:p>
                      <a:r>
                        <a:rPr lang="en-US" altLang="ko-KR" sz="1600" dirty="0">
                          <a:ea typeface="+mn-ea"/>
                        </a:rPr>
                        <a:t>SET 	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bname</a:t>
                      </a:r>
                      <a:r>
                        <a:rPr lang="en-US" altLang="ko-KR" sz="1600" dirty="0">
                          <a:ea typeface="+mn-ea"/>
                        </a:rPr>
                        <a:t> = ( 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SELECT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bookname</a:t>
                      </a:r>
                      <a:endParaRPr lang="en-US" altLang="ko-KR" sz="1600" dirty="0">
                        <a:solidFill>
                          <a:srgbClr val="0000CC"/>
                        </a:solidFill>
                        <a:ea typeface="+mn-ea"/>
                      </a:endParaRPr>
                    </a:p>
                    <a:p>
                      <a:pPr marL="1971675"/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FROM  Book</a:t>
                      </a:r>
                    </a:p>
                    <a:p>
                      <a:pPr marL="1971675"/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WHERE </a:t>
                      </a:r>
                      <a:r>
                        <a:rPr lang="en-US" altLang="ko-KR" sz="1600" dirty="0" err="1">
                          <a:solidFill>
                            <a:srgbClr val="CC00FF"/>
                          </a:solidFill>
                          <a:ea typeface="+mn-ea"/>
                        </a:rPr>
                        <a:t>Book.bookid</a:t>
                      </a:r>
                      <a:r>
                        <a:rPr lang="en-US" altLang="ko-KR" sz="1600" dirty="0">
                          <a:solidFill>
                            <a:srgbClr val="CC00FF"/>
                          </a:solidFill>
                          <a:ea typeface="+mn-ea"/>
                        </a:rPr>
                        <a:t> = </a:t>
                      </a:r>
                      <a:r>
                        <a:rPr lang="en-US" altLang="ko-KR" sz="1600" dirty="0" err="1">
                          <a:solidFill>
                            <a:srgbClr val="CC00FF"/>
                          </a:solidFill>
                          <a:ea typeface="+mn-ea"/>
                        </a:rPr>
                        <a:t>Orders.bookid</a:t>
                      </a:r>
                      <a:r>
                        <a:rPr lang="en-US" altLang="ko-KR" sz="1600" dirty="0">
                          <a:solidFill>
                            <a:srgbClr val="CC00FF"/>
                          </a:solidFill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ea typeface="+mn-ea"/>
                        </a:rPr>
                        <a:t>);</a:t>
                      </a:r>
                      <a:endParaRPr lang="ko-KR" altLang="en-US" sz="1600" dirty="0"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823051"/>
            <a:ext cx="5103690" cy="259228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C0024BE-57EB-434D-BF78-3EA9957A3FE5}"/>
              </a:ext>
            </a:extLst>
          </p:cNvPr>
          <p:cNvGrpSpPr/>
          <p:nvPr/>
        </p:nvGrpSpPr>
        <p:grpSpPr>
          <a:xfrm>
            <a:off x="663799" y="3847126"/>
            <a:ext cx="2768617" cy="1521378"/>
            <a:chOff x="957402" y="5524093"/>
            <a:chExt cx="2768617" cy="15213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BCF0B5-A324-44C3-A7A7-947B0195587C}"/>
                </a:ext>
              </a:extLst>
            </p:cNvPr>
            <p:cNvSpPr txBox="1"/>
            <p:nvPr/>
          </p:nvSpPr>
          <p:spPr>
            <a:xfrm>
              <a:off x="957402" y="5524093"/>
              <a:ext cx="2756073" cy="6617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00CC"/>
                  </a:solidFill>
                </a:rPr>
                <a:t>ALTER</a:t>
              </a:r>
              <a:r>
                <a:rPr lang="ko-KR" altLang="en-US" sz="1600" dirty="0">
                  <a:solidFill>
                    <a:srgbClr val="0000CC"/>
                  </a:solidFill>
                </a:rPr>
                <a:t> </a:t>
              </a:r>
              <a:r>
                <a:rPr lang="en-US" altLang="ko-KR" sz="1600" dirty="0">
                  <a:solidFill>
                    <a:srgbClr val="0000CC"/>
                  </a:solidFill>
                </a:rPr>
                <a:t>TABLE</a:t>
              </a:r>
              <a:r>
                <a:rPr lang="ko-KR" altLang="en-US" sz="1600" dirty="0">
                  <a:solidFill>
                    <a:srgbClr val="0000CC"/>
                  </a:solidFill>
                </a:rPr>
                <a:t> </a:t>
              </a:r>
              <a:r>
                <a:rPr lang="ko-KR" altLang="en-US" sz="1600" dirty="0" err="1">
                  <a:solidFill>
                    <a:srgbClr val="0000CC"/>
                  </a:solidFill>
                </a:rPr>
                <a:t>orders</a:t>
              </a:r>
              <a:endParaRPr lang="en-US" altLang="ko-KR" sz="1600" dirty="0">
                <a:solidFill>
                  <a:srgbClr val="0000CC"/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600" dirty="0">
                  <a:solidFill>
                    <a:srgbClr val="0000CC"/>
                  </a:solidFill>
                </a:rPr>
                <a:t>    ADD</a:t>
              </a:r>
              <a:r>
                <a:rPr lang="ko-KR" altLang="en-US" sz="1600" dirty="0">
                  <a:solidFill>
                    <a:srgbClr val="0000CC"/>
                  </a:solidFill>
                </a:rPr>
                <a:t> </a:t>
              </a:r>
              <a:r>
                <a:rPr lang="ko-KR" altLang="en-US" sz="1600" dirty="0" err="1">
                  <a:solidFill>
                    <a:srgbClr val="0000CC"/>
                  </a:solidFill>
                  <a:highlight>
                    <a:srgbClr val="FFFF00"/>
                  </a:highlight>
                </a:rPr>
                <a:t>bname</a:t>
              </a:r>
              <a:r>
                <a:rPr lang="ko-KR" altLang="en-US" sz="1600" dirty="0">
                  <a:solidFill>
                    <a:srgbClr val="0000CC"/>
                  </a:solidFill>
                </a:rPr>
                <a:t> </a:t>
              </a:r>
              <a:r>
                <a:rPr lang="ko-KR" altLang="en-US" sz="1600" dirty="0" err="1">
                  <a:solidFill>
                    <a:srgbClr val="0000CC"/>
                  </a:solidFill>
                </a:rPr>
                <a:t>varchar</a:t>
              </a:r>
              <a:r>
                <a:rPr lang="ko-KR" altLang="en-US" sz="1600" dirty="0">
                  <a:solidFill>
                    <a:srgbClr val="0000CC"/>
                  </a:solidFill>
                </a:rPr>
                <a:t>(40);</a:t>
              </a:r>
              <a:endParaRPr lang="en-US" altLang="ko-KR" sz="1600" dirty="0">
                <a:solidFill>
                  <a:srgbClr val="0000CC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CCE5D5-AA36-4D18-AAE4-386CBAA92353}"/>
                </a:ext>
              </a:extLst>
            </p:cNvPr>
            <p:cNvSpPr txBox="1"/>
            <p:nvPr/>
          </p:nvSpPr>
          <p:spPr>
            <a:xfrm>
              <a:off x="969946" y="6383751"/>
              <a:ext cx="2756073" cy="6617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  <a:defRPr sz="1600"/>
              </a:lvl1pPr>
            </a:lstStyle>
            <a:p>
              <a:r>
                <a:rPr lang="en-US" altLang="ko-KR" dirty="0">
                  <a:solidFill>
                    <a:srgbClr val="0000CC"/>
                  </a:solidFill>
                </a:rPr>
                <a:t>ALTER</a:t>
              </a:r>
              <a:r>
                <a:rPr lang="ko-KR" altLang="en-US" dirty="0">
                  <a:solidFill>
                    <a:srgbClr val="0000CC"/>
                  </a:solidFill>
                </a:rPr>
                <a:t> </a:t>
              </a:r>
              <a:r>
                <a:rPr lang="en-US" altLang="ko-KR" dirty="0">
                  <a:solidFill>
                    <a:srgbClr val="0000CC"/>
                  </a:solidFill>
                </a:rPr>
                <a:t>TABLE</a:t>
              </a:r>
              <a:r>
                <a:rPr lang="ko-KR" altLang="en-US" dirty="0">
                  <a:solidFill>
                    <a:srgbClr val="0000CC"/>
                  </a:solidFill>
                </a:rPr>
                <a:t> </a:t>
              </a:r>
              <a:r>
                <a:rPr lang="ko-KR" altLang="en-US" dirty="0" err="1">
                  <a:solidFill>
                    <a:srgbClr val="0000CC"/>
                  </a:solidFill>
                </a:rPr>
                <a:t>orders</a:t>
              </a:r>
              <a:endParaRPr lang="en-US" altLang="ko-KR" dirty="0">
                <a:solidFill>
                  <a:srgbClr val="0000CC"/>
                </a:solidFill>
              </a:endParaRPr>
            </a:p>
            <a:p>
              <a:pPr marL="0" indent="0">
                <a:buNone/>
              </a:pPr>
              <a:r>
                <a:rPr lang="en-US" altLang="ko-KR" dirty="0">
                  <a:solidFill>
                    <a:srgbClr val="0000CC"/>
                  </a:solidFill>
                </a:rPr>
                <a:t>    DROP</a:t>
              </a:r>
              <a:r>
                <a:rPr lang="ko-KR" altLang="en-US" dirty="0">
                  <a:solidFill>
                    <a:srgbClr val="0000CC"/>
                  </a:solidFill>
                </a:rPr>
                <a:t> </a:t>
              </a:r>
              <a:r>
                <a:rPr lang="ko-KR" altLang="en-US" dirty="0" err="1">
                  <a:solidFill>
                    <a:srgbClr val="0000CC"/>
                  </a:solidFill>
                </a:rPr>
                <a:t>bname</a:t>
              </a:r>
              <a:r>
                <a:rPr lang="ko-KR" altLang="en-US" dirty="0">
                  <a:solidFill>
                    <a:srgbClr val="0000CC"/>
                  </a:solidFill>
                </a:rPr>
                <a:t>;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D9AB55-E6C7-4D45-BB51-EA3C1DF0A660}"/>
              </a:ext>
            </a:extLst>
          </p:cNvPr>
          <p:cNvGrpSpPr/>
          <p:nvPr/>
        </p:nvGrpSpPr>
        <p:grpSpPr>
          <a:xfrm>
            <a:off x="3707904" y="5415339"/>
            <a:ext cx="4916313" cy="1088748"/>
            <a:chOff x="3923928" y="5415339"/>
            <a:chExt cx="4700289" cy="10887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8D6FC3-9D14-4573-84C5-22D4B5E4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9972" y="5539342"/>
              <a:ext cx="4304245" cy="9647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0E61BE4-BFDC-4F9F-8B79-3CDE789CE8AF}"/>
                </a:ext>
              </a:extLst>
            </p:cNvPr>
            <p:cNvCxnSpPr>
              <a:stCxn id="5" idx="1"/>
            </p:cNvCxnSpPr>
            <p:nvPr/>
          </p:nvCxnSpPr>
          <p:spPr>
            <a:xfrm rot="10800000">
              <a:off x="3923928" y="5415339"/>
              <a:ext cx="396044" cy="6063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en-US" altLang="ko-KR" dirty="0"/>
              <a:t>- FROM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2343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000" dirty="0">
                <a:solidFill>
                  <a:srgbClr val="CC00FF"/>
                </a:solidFill>
                <a:latin typeface="+mn-ea"/>
                <a:ea typeface="+mn-ea"/>
              </a:rPr>
              <a:t>인라인 뷰 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inline view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+mn-ea"/>
              </a:rPr>
              <a:t>란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?</a:t>
            </a:r>
          </a:p>
          <a:p>
            <a:pPr lvl="1" latinLnBrk="0"/>
            <a:r>
              <a:rPr lang="en-US" altLang="ko-KR" sz="1600" dirty="0">
                <a:solidFill>
                  <a:srgbClr val="FF0066"/>
                </a:solidFill>
                <a:latin typeface="+mn-lt"/>
                <a:ea typeface="+mn-ea"/>
              </a:rPr>
              <a:t>FROM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  <a:r>
              <a:rPr lang="ko-KR" altLang="en-US" sz="1600" dirty="0">
                <a:latin typeface="+mn-lt"/>
                <a:ea typeface="+mn-ea"/>
              </a:rPr>
              <a:t>절에서 사용되는 부속질의</a:t>
            </a:r>
            <a:endParaRPr lang="en-US" altLang="ko-KR" sz="1600" dirty="0">
              <a:latin typeface="+mn-lt"/>
              <a:ea typeface="+mn-ea"/>
            </a:endParaRPr>
          </a:p>
          <a:p>
            <a:pPr lvl="1" latinLnBrk="0"/>
            <a:r>
              <a:rPr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테이블 이름 대신</a:t>
            </a:r>
            <a:r>
              <a:rPr lang="ko-KR" altLang="en-US" sz="1600" dirty="0">
                <a:latin typeface="+mn-lt"/>
                <a:ea typeface="+mn-ea"/>
              </a:rPr>
              <a:t> </a:t>
            </a:r>
            <a:r>
              <a:rPr lang="ko-KR" altLang="en-US" sz="1600" dirty="0" err="1">
                <a:latin typeface="+mn-lt"/>
                <a:ea typeface="+mn-ea"/>
              </a:rPr>
              <a:t>인라인</a:t>
            </a:r>
            <a:r>
              <a:rPr lang="ko-KR" altLang="en-US" sz="1600" dirty="0">
                <a:latin typeface="+mn-lt"/>
                <a:ea typeface="+mn-ea"/>
              </a:rPr>
              <a:t> </a:t>
            </a:r>
            <a:r>
              <a:rPr lang="ko-KR" altLang="en-US" sz="1600" dirty="0" err="1">
                <a:latin typeface="+mn-lt"/>
                <a:ea typeface="+mn-ea"/>
              </a:rPr>
              <a:t>뷰</a:t>
            </a:r>
            <a:r>
              <a:rPr lang="ko-KR" altLang="en-US" sz="1600" dirty="0">
                <a:latin typeface="+mn-lt"/>
                <a:ea typeface="+mn-ea"/>
              </a:rPr>
              <a:t> 부속질의를 사용하면 보통의 테이블과 같은 형태로 사용할 수 있음</a:t>
            </a:r>
            <a:endParaRPr lang="en-US" altLang="ko-KR" sz="1600" dirty="0">
              <a:latin typeface="+mn-lt"/>
              <a:ea typeface="+mn-ea"/>
            </a:endParaRPr>
          </a:p>
          <a:p>
            <a:pPr lvl="1" latinLnBrk="0"/>
            <a:r>
              <a:rPr lang="ko-KR" altLang="en-US" sz="1600" dirty="0">
                <a:latin typeface="+mn-lt"/>
                <a:ea typeface="+mn-ea"/>
              </a:rPr>
              <a:t>부속질의 결과 반환되는 데이터는 다중 행</a:t>
            </a:r>
            <a:r>
              <a:rPr lang="en-US" altLang="ko-KR" sz="1600" dirty="0">
                <a:latin typeface="+mn-lt"/>
                <a:ea typeface="+mn-ea"/>
              </a:rPr>
              <a:t>, </a:t>
            </a:r>
            <a:r>
              <a:rPr lang="ko-KR" altLang="en-US" sz="1600" dirty="0">
                <a:latin typeface="+mn-lt"/>
                <a:ea typeface="+mn-ea"/>
              </a:rPr>
              <a:t>다중 열이어도 상관없음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</a:p>
          <a:p>
            <a:pPr lvl="1" latinLnBrk="0"/>
            <a:r>
              <a:rPr lang="ko-KR" altLang="en-US" sz="1600" dirty="0">
                <a:latin typeface="+mn-lt"/>
                <a:ea typeface="+mn-ea"/>
              </a:rPr>
              <a:t>다만 가상의 테이블인 </a:t>
            </a:r>
            <a:r>
              <a:rPr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뷰 형태로 제공</a:t>
            </a:r>
            <a:r>
              <a:rPr lang="ko-KR" altLang="en-US" sz="1600" dirty="0">
                <a:latin typeface="+mn-lt"/>
                <a:ea typeface="+mn-ea"/>
              </a:rPr>
              <a:t>되어 </a:t>
            </a:r>
            <a:r>
              <a:rPr lang="ko-KR" altLang="en-US" sz="1600" u="sng" dirty="0">
                <a:solidFill>
                  <a:srgbClr val="FF0066"/>
                </a:solidFill>
                <a:latin typeface="+mn-lt"/>
                <a:ea typeface="+mn-ea"/>
              </a:rPr>
              <a:t>상관 부속질의로 사용될 수는 없음</a:t>
            </a:r>
            <a:endParaRPr lang="ko-KR" altLang="en-US" sz="1400" u="sng" dirty="0">
              <a:solidFill>
                <a:srgbClr val="FF0066"/>
              </a:solidFill>
              <a:latin typeface="+mn-lt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91560"/>
              </p:ext>
            </p:extLst>
          </p:nvPr>
        </p:nvGraphicFramePr>
        <p:xfrm>
          <a:off x="827584" y="3487068"/>
          <a:ext cx="7704856" cy="275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475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고객번호가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이하인 고객의 판매액을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고객이름과 고객별 판매액 출력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76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	cs.name, SUM(</a:t>
                      </a:r>
                      <a:r>
                        <a:rPr lang="en-US" altLang="ko-KR" sz="1600" dirty="0" err="1">
                          <a:ea typeface="+mn-ea"/>
                        </a:rPr>
                        <a:t>od.saleprice</a:t>
                      </a:r>
                      <a:r>
                        <a:rPr lang="en-US" altLang="ko-KR" sz="1600" dirty="0">
                          <a:ea typeface="+mn-ea"/>
                        </a:rPr>
                        <a:t>) ‘total’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(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SELECT  </a:t>
                      </a:r>
                      <a:r>
                        <a:rPr lang="en-US" altLang="ko-KR" sz="1600" b="1" dirty="0" err="1">
                          <a:solidFill>
                            <a:srgbClr val="0000CC"/>
                          </a:solidFill>
                          <a:ea typeface="+mn-ea"/>
                        </a:rPr>
                        <a:t>custid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, name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	 FROM   Customer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	 WHERE  </a:t>
                      </a:r>
                      <a:r>
                        <a:rPr lang="en-US" altLang="ko-KR" sz="1600" b="1" dirty="0" err="1">
                          <a:solidFill>
                            <a:srgbClr val="0000CC"/>
                          </a:solidFill>
                          <a:ea typeface="+mn-ea"/>
                        </a:rPr>
                        <a:t>custid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 &lt;= 2</a:t>
                      </a:r>
                      <a:r>
                        <a:rPr lang="en-US" altLang="ko-KR" sz="1600" dirty="0">
                          <a:ea typeface="+mn-ea"/>
                        </a:rPr>
                        <a:t>) 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ea typeface="+mn-ea"/>
                        </a:rPr>
                        <a:t>cs</a:t>
                      </a:r>
                      <a:r>
                        <a:rPr lang="en-US" altLang="ko-KR" sz="1600" dirty="0">
                          <a:ea typeface="+mn-ea"/>
                        </a:rPr>
                        <a:t>,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	 Orders   od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dirty="0" err="1">
                          <a:ea typeface="+mn-ea"/>
                        </a:rPr>
                        <a:t>cs.custid</a:t>
                      </a:r>
                      <a:r>
                        <a:rPr lang="en-US" altLang="ko-KR" sz="1600" dirty="0">
                          <a:ea typeface="+mn-ea"/>
                        </a:rPr>
                        <a:t> = </a:t>
                      </a:r>
                      <a:r>
                        <a:rPr lang="en-US" altLang="ko-KR" sz="1600" dirty="0" err="1">
                          <a:ea typeface="+mn-ea"/>
                        </a:rPr>
                        <a:t>od.custid</a:t>
                      </a:r>
                      <a:endParaRPr lang="en-US" altLang="ko-KR" sz="1600" dirty="0">
                        <a:ea typeface="+mn-ea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GROUP BY cs.name;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869160"/>
            <a:ext cx="1831508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en-US" altLang="ko-KR" dirty="0"/>
              <a:t>- FROM </a:t>
            </a:r>
            <a:r>
              <a:rPr lang="ko-KR" altLang="en-US" dirty="0"/>
              <a:t>부속질의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7248" y="50851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4-5 </a:t>
            </a:r>
            <a:r>
              <a:rPr lang="ko-KR" altLang="en-US" sz="1600" b="1" dirty="0" err="1">
                <a:ea typeface="맑은 고딕" panose="020B0503020000020004" pitchFamily="50" charset="-127"/>
              </a:rPr>
              <a:t>인라인</a:t>
            </a:r>
            <a:r>
              <a:rPr lang="ko-KR" altLang="en-US" sz="1600" b="1" dirty="0"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ea typeface="맑은 고딕" panose="020B0503020000020004" pitchFamily="50" charset="-127"/>
              </a:rPr>
              <a:t>뷰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1EA1B5-E272-4E00-B48C-F69DF84F1F31}"/>
              </a:ext>
            </a:extLst>
          </p:cNvPr>
          <p:cNvGrpSpPr/>
          <p:nvPr/>
        </p:nvGrpSpPr>
        <p:grpSpPr>
          <a:xfrm>
            <a:off x="1522904" y="1627150"/>
            <a:ext cx="6098193" cy="3314018"/>
            <a:chOff x="1522904" y="1627150"/>
            <a:chExt cx="6098193" cy="331401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2904" y="1627150"/>
              <a:ext cx="6098193" cy="331401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1E81E19-3429-4734-9F58-69FC60FEB7F1}"/>
                    </a:ext>
                  </a:extLst>
                </p14:cNvPr>
                <p14:cNvContentPartPr/>
                <p14:nvPr/>
              </p14:nvContentPartPr>
              <p14:xfrm>
                <a:off x="6560516" y="3024660"/>
                <a:ext cx="864096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1E81E19-3429-4734-9F58-69FC60FEB7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09581" y="2923140"/>
                  <a:ext cx="965606" cy="20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71768"/>
            <a:ext cx="2683748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01. </a:t>
            </a:r>
            <a:r>
              <a:rPr lang="ko-KR" altLang="en-US" sz="3400" b="1" spc="-150" dirty="0">
                <a:solidFill>
                  <a:schemeClr val="accent4">
                    <a:lumMod val="50000"/>
                  </a:schemeClr>
                </a:solidFill>
                <a:ea typeface="맑은 고딕" panose="020B0503020000020004" pitchFamily="50" charset="-127"/>
              </a:rPr>
              <a:t>내장 함수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28056" y="2933328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처리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행번호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1335385"/>
          </a:xfrm>
        </p:spPr>
        <p:txBody>
          <a:bodyPr/>
          <a:lstStyle/>
          <a:p>
            <a:pPr algn="just"/>
            <a:r>
              <a:rPr lang="ko-KR" altLang="en-US" sz="2000" dirty="0">
                <a:solidFill>
                  <a:srgbClr val="CC00FF"/>
                </a:solidFill>
              </a:rPr>
              <a:t>중첩질의</a:t>
            </a:r>
            <a:r>
              <a:rPr lang="ko-KR" altLang="en-US" dirty="0">
                <a:solidFill>
                  <a:srgbClr val="CC00FF"/>
                </a:solidFill>
              </a:rPr>
              <a:t> 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CC00FF"/>
                </a:solidFill>
              </a:rPr>
              <a:t>nested subquery</a:t>
            </a:r>
            <a:r>
              <a:rPr lang="en-US" altLang="ko-KR" sz="1800" dirty="0"/>
              <a:t>) </a:t>
            </a:r>
            <a:r>
              <a:rPr lang="en-US" altLang="ko-KR" dirty="0"/>
              <a:t>: WHERE </a:t>
            </a:r>
            <a:r>
              <a:rPr lang="ko-KR" altLang="en-US" dirty="0"/>
              <a:t>절에서 사용되는 부속질의</a:t>
            </a:r>
            <a:r>
              <a:rPr lang="en-US" altLang="ko-KR" dirty="0"/>
              <a:t> </a:t>
            </a:r>
          </a:p>
          <a:p>
            <a:pPr algn="just"/>
            <a:r>
              <a:rPr lang="en-US" altLang="ko-KR" dirty="0">
                <a:solidFill>
                  <a:srgbClr val="FF0066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b="0" dirty="0"/>
              <a:t>절은 보통 데이터를 선택하는 조건 혹은 술어</a:t>
            </a:r>
            <a:r>
              <a:rPr lang="en-US" altLang="ko-KR" b="0" dirty="0"/>
              <a:t>(predicate)</a:t>
            </a:r>
            <a:r>
              <a:rPr lang="ko-KR" altLang="en-US" b="0" dirty="0"/>
              <a:t>와 같이 사용됨</a:t>
            </a:r>
            <a:r>
              <a:rPr lang="en-US" altLang="ko-KR" b="0" dirty="0"/>
              <a:t>          </a:t>
            </a:r>
            <a:r>
              <a:rPr lang="ko-KR" altLang="en-US" b="0" dirty="0"/>
              <a:t>→ </a:t>
            </a:r>
            <a:r>
              <a:rPr lang="ko-KR" altLang="en-US" b="0" dirty="0">
                <a:solidFill>
                  <a:srgbClr val="FF0066"/>
                </a:solidFill>
              </a:rPr>
              <a:t>중첩질의</a:t>
            </a:r>
            <a:r>
              <a:rPr lang="ko-KR" altLang="en-US" b="0" dirty="0"/>
              <a:t>를 술어 부속질의</a:t>
            </a:r>
            <a:r>
              <a:rPr lang="en-US" altLang="ko-KR" b="0" dirty="0"/>
              <a:t>(predicate </a:t>
            </a:r>
            <a:r>
              <a:rPr lang="en-US" altLang="ko-KR" b="0" dirty="0" err="1"/>
              <a:t>subquery</a:t>
            </a:r>
            <a:r>
              <a:rPr lang="en-US" altLang="ko-KR" b="0" dirty="0"/>
              <a:t>)</a:t>
            </a:r>
            <a:r>
              <a:rPr lang="ko-KR" altLang="en-US" b="0" dirty="0"/>
              <a:t>라고도 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07860"/>
              </p:ext>
            </p:extLst>
          </p:nvPr>
        </p:nvGraphicFramePr>
        <p:xfrm>
          <a:off x="683568" y="3117066"/>
          <a:ext cx="7776865" cy="2472174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=, </a:t>
                      </a:r>
                      <a:r>
                        <a:rPr lang="ko-KR" altLang="en-US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＞</a:t>
                      </a: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＜</a:t>
                      </a: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＞</a:t>
                      </a: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=, </a:t>
                      </a:r>
                      <a:r>
                        <a:rPr lang="ko-KR" altLang="en-US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＜</a:t>
                      </a: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=, </a:t>
                      </a:r>
                      <a:r>
                        <a:rPr lang="ko-KR" altLang="en-US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＜＞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IN, NOT IN</a:t>
                      </a:r>
                      <a:endParaRPr lang="en-US" altLang="ko-KR" sz="1600" b="1" dirty="0">
                        <a:solidFill>
                          <a:srgbClr val="FF00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한정</a:t>
                      </a:r>
                      <a:r>
                        <a:rPr lang="en-US" altLang="ko-KR" sz="1400" b="1" kern="1200" baseline="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(quantified)</a:t>
                      </a:r>
                      <a:endParaRPr lang="ko-KR" altLang="en-US" sz="1400" b="1" dirty="0">
                        <a:solidFill>
                          <a:srgbClr val="0000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ALL, SOME(ANY)</a:t>
                      </a:r>
                      <a:endParaRPr lang="en-US" altLang="ko-KR" sz="1600" b="1" dirty="0">
                        <a:solidFill>
                          <a:srgbClr val="FF00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9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baseline="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EXISTS, NOT EXISTS</a:t>
                      </a:r>
                      <a:endParaRPr lang="en-US" sz="1600" b="1" dirty="0">
                        <a:solidFill>
                          <a:srgbClr val="FF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0307" y="2708920"/>
            <a:ext cx="304338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4-7 </a:t>
            </a:r>
            <a:r>
              <a:rPr lang="ko-KR" altLang="en-US" sz="1600" b="1" dirty="0">
                <a:ea typeface="맑은 고딕" panose="020B0503020000020004" pitchFamily="50" charset="-127"/>
              </a:rPr>
              <a:t>중첩질의 연산자의 종류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102514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ko-KR" altLang="en-US" sz="2400" dirty="0">
                <a:solidFill>
                  <a:schemeClr val="tx2"/>
                </a:solidFill>
                <a:latin typeface="+mn-ea"/>
                <a:ea typeface="+mn-ea"/>
              </a:rPr>
              <a:t>비교 연산자</a:t>
            </a:r>
            <a:br>
              <a:rPr lang="en-US" altLang="ko-KR" sz="2400" dirty="0">
                <a:solidFill>
                  <a:schemeClr val="tx2"/>
                </a:solidFill>
                <a:latin typeface="+mn-ea"/>
                <a:ea typeface="+mn-ea"/>
              </a:rPr>
            </a:br>
            <a:r>
              <a:rPr lang="ko-KR" altLang="en-US" b="0" spc="-100" dirty="0">
                <a:latin typeface="+mn-ea"/>
                <a:ea typeface="+mn-ea"/>
              </a:rPr>
              <a:t>부속질의가 반드시 </a:t>
            </a:r>
            <a:r>
              <a:rPr lang="ko-KR" altLang="en-US" b="0" spc="-100" dirty="0">
                <a:solidFill>
                  <a:srgbClr val="FF0066"/>
                </a:solidFill>
                <a:latin typeface="+mn-ea"/>
                <a:ea typeface="+mn-ea"/>
              </a:rPr>
              <a:t>단일 행</a:t>
            </a:r>
            <a:r>
              <a:rPr lang="en-US" altLang="ko-KR" b="0" spc="-100" dirty="0">
                <a:solidFill>
                  <a:srgbClr val="FF0066"/>
                </a:solidFill>
                <a:latin typeface="+mn-ea"/>
                <a:ea typeface="+mn-ea"/>
              </a:rPr>
              <a:t>, </a:t>
            </a:r>
            <a:r>
              <a:rPr lang="ko-KR" altLang="en-US" b="0" spc="-100" dirty="0">
                <a:solidFill>
                  <a:srgbClr val="FF0066"/>
                </a:solidFill>
                <a:latin typeface="+mn-ea"/>
                <a:ea typeface="+mn-ea"/>
              </a:rPr>
              <a:t>단일 열을 반환해야 하며</a:t>
            </a:r>
            <a:r>
              <a:rPr lang="en-US" altLang="ko-KR" b="0" spc="-100" dirty="0">
                <a:latin typeface="+mn-ea"/>
                <a:ea typeface="+mn-ea"/>
              </a:rPr>
              <a:t>, </a:t>
            </a:r>
            <a:r>
              <a:rPr lang="ko-KR" altLang="en-US" b="0" spc="-100" dirty="0">
                <a:latin typeface="+mn-ea"/>
                <a:ea typeface="+mn-ea"/>
              </a:rPr>
              <a:t>아닐 경우 질의를 처리할 수 없음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32425"/>
              </p:ext>
            </p:extLst>
          </p:nvPr>
        </p:nvGraphicFramePr>
        <p:xfrm>
          <a:off x="745729" y="2110643"/>
          <a:ext cx="7786711" cy="1770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179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4-15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평균 주문금액 이하의 주문에 대해서 주문번호와 금액을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91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	</a:t>
                      </a:r>
                      <a:r>
                        <a:rPr lang="en-US" altLang="ko-KR" sz="1600" dirty="0" err="1">
                          <a:ea typeface="+mn-ea"/>
                        </a:rPr>
                        <a:t>orderid</a:t>
                      </a:r>
                      <a:r>
                        <a:rPr lang="en-US" altLang="ko-KR" sz="1600" dirty="0"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ea typeface="+mn-ea"/>
                        </a:rPr>
                        <a:t>saleprice</a:t>
                      </a:r>
                      <a:endParaRPr lang="en-US" altLang="ko-KR" sz="1600" dirty="0">
                        <a:ea typeface="+mn-ea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Orders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 &lt;= 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(SELECT AVG(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)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                            FROM Orders);</a:t>
                      </a:r>
                      <a:endParaRPr lang="ko-KR" altLang="en-US" sz="1600" dirty="0">
                        <a:solidFill>
                          <a:srgbClr val="0000CC"/>
                        </a:solidFill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016986"/>
              </p:ext>
            </p:extLst>
          </p:nvPr>
        </p:nvGraphicFramePr>
        <p:xfrm>
          <a:off x="757536" y="4077072"/>
          <a:ext cx="7796633" cy="218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4457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고객의 평균 주문금액보다 큰 금액의 주문 내역에 대해서 주문번호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고객번호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금액을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92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	</a:t>
                      </a:r>
                      <a:r>
                        <a:rPr lang="en-US" altLang="ko-KR" sz="1600" dirty="0" err="1">
                          <a:ea typeface="+mn-ea"/>
                        </a:rPr>
                        <a:t>orderid</a:t>
                      </a:r>
                      <a:r>
                        <a:rPr lang="en-US" altLang="ko-KR" sz="1600" dirty="0"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ea typeface="+mn-ea"/>
                        </a:rPr>
                        <a:t>custid</a:t>
                      </a:r>
                      <a:r>
                        <a:rPr lang="en-US" altLang="ko-KR" sz="1600" dirty="0"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ea typeface="+mn-ea"/>
                        </a:rPr>
                        <a:t>saleprice</a:t>
                      </a:r>
                      <a:endParaRPr lang="en-US" altLang="ko-KR" sz="1600" dirty="0">
                        <a:ea typeface="+mn-ea"/>
                      </a:endParaRP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Orders od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 &gt; </a:t>
                      </a:r>
                      <a:r>
                        <a:rPr lang="en-US" altLang="ko-KR" sz="16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(SELECT AVG(</a:t>
                      </a:r>
                      <a:r>
                        <a:rPr lang="en-US" altLang="ko-KR" sz="16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6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85950">
                        <a:spcAft>
                          <a:spcPts val="300"/>
                        </a:spcAft>
                      </a:pPr>
                      <a:r>
                        <a:rPr lang="en-US" altLang="ko-KR" sz="16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  FROM Orders so</a:t>
                      </a:r>
                    </a:p>
                    <a:p>
                      <a:pPr marL="1885950">
                        <a:spcAft>
                          <a:spcPts val="300"/>
                        </a:spcAft>
                      </a:pPr>
                      <a:r>
                        <a:rPr lang="en-US" altLang="ko-KR" sz="16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  WHERE </a:t>
                      </a:r>
                      <a:r>
                        <a:rPr lang="en-US" altLang="ko-KR" sz="16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od.custid</a:t>
                      </a:r>
                      <a:r>
                        <a:rPr lang="en-US" altLang="ko-KR" sz="16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600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so.custid</a:t>
                      </a:r>
                      <a:r>
                        <a:rPr lang="en-US" altLang="ko-KR" sz="1600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110" y="2603833"/>
            <a:ext cx="1809063" cy="12227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941" y="4752761"/>
            <a:ext cx="2266768" cy="14693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002019"/>
              </p:ext>
            </p:extLst>
          </p:nvPr>
        </p:nvGraphicFramePr>
        <p:xfrm>
          <a:off x="757536" y="3527494"/>
          <a:ext cx="7796633" cy="242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724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4-17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대한민국에 거주하는 고객에게 판매한 도서의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총판매액을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구하시오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06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	SUM(</a:t>
                      </a:r>
                      <a:r>
                        <a:rPr lang="en-US" altLang="ko-KR" sz="1600" dirty="0" err="1"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ea typeface="+mn-ea"/>
                        </a:rPr>
                        <a:t>) ‘total’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Orders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custid</a:t>
                      </a:r>
                      <a:r>
                        <a:rPr lang="en-US" altLang="ko-KR" sz="1600" dirty="0"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IN</a:t>
                      </a:r>
                      <a:r>
                        <a:rPr lang="en-US" altLang="ko-KR" sz="1600" dirty="0"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(SELECT  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custid</a:t>
                      </a:r>
                      <a:endParaRPr lang="en-US" altLang="ko-KR" sz="1600" dirty="0">
                        <a:solidFill>
                          <a:srgbClr val="0000CC"/>
                        </a:solidFill>
                        <a:ea typeface="+mn-ea"/>
                      </a:endParaRPr>
                    </a:p>
                    <a:p>
                      <a:pPr marL="1704975"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FROM    Customer</a:t>
                      </a:r>
                    </a:p>
                    <a:p>
                      <a:pPr marL="1704975">
                        <a:spcAft>
                          <a:spcPts val="3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WHERE   address LIKE '%</a:t>
                      </a:r>
                      <a:r>
                        <a:rPr lang="ko-KR" altLang="en-US" sz="1600" dirty="0">
                          <a:solidFill>
                            <a:srgbClr val="0000CC"/>
                          </a:solidFill>
                          <a:ea typeface="+mn-ea"/>
                        </a:rPr>
                        <a:t>대한민국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%');</a:t>
                      </a:r>
                      <a:endParaRPr lang="ko-KR" altLang="en-US" sz="1600" dirty="0">
                        <a:solidFill>
                          <a:srgbClr val="0000CC"/>
                        </a:solidFill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124744"/>
            <a:ext cx="83529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Font typeface="Wingdings" pitchFamily="2" charset="2"/>
              <a:buChar char="v"/>
            </a:pPr>
            <a:r>
              <a:rPr kumimoji="0"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IN</a:t>
            </a:r>
            <a:r>
              <a:rPr kumimoji="0"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NOT IN</a:t>
            </a:r>
          </a:p>
          <a:p>
            <a:pPr lvl="1"/>
            <a:r>
              <a:rPr kumimoji="0" lang="en-US" altLang="ko-KR" sz="1600" dirty="0">
                <a:solidFill>
                  <a:srgbClr val="FF0066"/>
                </a:solidFill>
                <a:latin typeface="+mn-lt"/>
                <a:ea typeface="+mn-ea"/>
              </a:rPr>
              <a:t>IN</a:t>
            </a:r>
            <a:r>
              <a:rPr kumimoji="0" lang="en-US" altLang="ko-KR" sz="1600" dirty="0">
                <a:latin typeface="+mn-lt"/>
                <a:ea typeface="+mn-ea"/>
              </a:rPr>
              <a:t> </a:t>
            </a:r>
            <a:r>
              <a:rPr kumimoji="0" lang="ko-KR" altLang="en-US" sz="1600" dirty="0">
                <a:latin typeface="+mn-lt"/>
                <a:ea typeface="+mn-ea"/>
              </a:rPr>
              <a:t>연산자는 </a:t>
            </a:r>
            <a:r>
              <a:rPr kumimoji="0" lang="ko-KR" altLang="en-US" sz="1600" dirty="0" err="1">
                <a:latin typeface="+mn-lt"/>
                <a:ea typeface="+mn-ea"/>
              </a:rPr>
              <a:t>주질의</a:t>
            </a:r>
            <a:r>
              <a:rPr kumimoji="0" lang="ko-KR" altLang="en-US" sz="1600" dirty="0">
                <a:latin typeface="+mn-lt"/>
                <a:ea typeface="+mn-ea"/>
              </a:rPr>
              <a:t> 속성 값이 부속질의에서 제공한 </a:t>
            </a:r>
            <a:r>
              <a:rPr kumimoji="0"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결과 집합에 있는지 확인</a:t>
            </a:r>
            <a:endParaRPr kumimoji="0" lang="en-US" altLang="ko-KR" sz="1600" dirty="0">
              <a:solidFill>
                <a:srgbClr val="FF0066"/>
              </a:solidFill>
              <a:latin typeface="+mn-lt"/>
              <a:ea typeface="+mn-ea"/>
            </a:endParaRPr>
          </a:p>
          <a:p>
            <a:pPr lvl="1"/>
            <a:r>
              <a:rPr kumimoji="0" lang="en-US" altLang="ko-KR" sz="1600" dirty="0">
                <a:latin typeface="+mn-lt"/>
                <a:ea typeface="+mn-ea"/>
              </a:rPr>
              <a:t>IN </a:t>
            </a:r>
            <a:r>
              <a:rPr kumimoji="0" lang="ko-KR" altLang="en-US" sz="1600" dirty="0">
                <a:latin typeface="+mn-lt"/>
                <a:ea typeface="+mn-ea"/>
              </a:rPr>
              <a:t>연산자는 부속질의의 결과 </a:t>
            </a:r>
            <a:r>
              <a:rPr kumimoji="0"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다중 행</a:t>
            </a:r>
            <a:r>
              <a:rPr kumimoji="0" lang="ko-KR" altLang="en-US" sz="1600" dirty="0">
                <a:latin typeface="+mn-lt"/>
                <a:ea typeface="+mn-ea"/>
              </a:rPr>
              <a:t>을 가질 수 있음</a:t>
            </a:r>
            <a:endParaRPr kumimoji="0" lang="en-US" altLang="ko-KR" sz="1600" dirty="0">
              <a:latin typeface="+mn-lt"/>
              <a:ea typeface="+mn-ea"/>
            </a:endParaRPr>
          </a:p>
          <a:p>
            <a:pPr lvl="1"/>
            <a:r>
              <a:rPr kumimoji="0" lang="ko-KR" altLang="en-US" sz="1600" dirty="0" err="1">
                <a:latin typeface="+mn-lt"/>
                <a:ea typeface="+mn-ea"/>
              </a:rPr>
              <a:t>주질의는</a:t>
            </a:r>
            <a:r>
              <a:rPr kumimoji="0" lang="ko-KR" altLang="en-US" sz="1600" dirty="0">
                <a:latin typeface="+mn-lt"/>
                <a:ea typeface="+mn-ea"/>
              </a:rPr>
              <a:t> </a:t>
            </a:r>
            <a:r>
              <a:rPr kumimoji="0" lang="en-US" altLang="ko-KR" sz="1600" dirty="0">
                <a:latin typeface="+mn-lt"/>
                <a:ea typeface="+mn-ea"/>
              </a:rPr>
              <a:t>WHERE </a:t>
            </a:r>
            <a:r>
              <a:rPr kumimoji="0" lang="ko-KR" altLang="en-US" sz="1600" dirty="0">
                <a:latin typeface="+mn-lt"/>
                <a:ea typeface="+mn-ea"/>
              </a:rPr>
              <a:t>절에 사용되는 속성 값을 부속질의의 결과 집합과 비교해</a:t>
            </a:r>
            <a:r>
              <a:rPr kumimoji="0" lang="en-US" altLang="ko-KR" sz="1600" dirty="0">
                <a:latin typeface="+mn-lt"/>
                <a:ea typeface="+mn-ea"/>
              </a:rPr>
              <a:t>,                     </a:t>
            </a:r>
            <a:r>
              <a:rPr kumimoji="0"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하나라도 있으면 참</a:t>
            </a:r>
            <a:r>
              <a:rPr kumimoji="0" lang="ko-KR" altLang="en-US" sz="1600" dirty="0">
                <a:latin typeface="+mn-lt"/>
                <a:ea typeface="+mn-ea"/>
              </a:rPr>
              <a:t>이 됨</a:t>
            </a:r>
            <a:endParaRPr kumimoji="0" lang="en-US" altLang="ko-KR" sz="1600" dirty="0">
              <a:latin typeface="+mn-lt"/>
              <a:ea typeface="+mn-ea"/>
            </a:endParaRPr>
          </a:p>
          <a:p>
            <a:pPr lvl="1"/>
            <a:r>
              <a:rPr kumimoji="0" lang="en-US" altLang="ko-KR" sz="1600" dirty="0">
                <a:latin typeface="+mn-lt"/>
                <a:ea typeface="+mn-ea"/>
              </a:rPr>
              <a:t>NOT IN</a:t>
            </a:r>
            <a:r>
              <a:rPr kumimoji="0" lang="ko-KR" altLang="en-US" sz="1600" dirty="0">
                <a:latin typeface="+mn-lt"/>
                <a:ea typeface="+mn-ea"/>
              </a:rPr>
              <a:t>은 이와 반대로 값이 존재하지 않으면 참이 됨</a:t>
            </a:r>
            <a:endParaRPr kumimoji="0" lang="en-US" altLang="ko-KR" sz="1600" dirty="0">
              <a:latin typeface="+mn-lt"/>
              <a:ea typeface="+mn-ea"/>
            </a:endParaRPr>
          </a:p>
          <a:p>
            <a:pPr lvl="1"/>
            <a:endParaRPr kumimoji="0" lang="en-US" altLang="ko-KR" sz="1400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19" y="5043028"/>
            <a:ext cx="934145" cy="74281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ALL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SOME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ANY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z="1600" dirty="0">
                <a:latin typeface="+mn-lt"/>
                <a:ea typeface="+mn-ea"/>
              </a:rPr>
              <a:t>ALL</a:t>
            </a:r>
            <a:r>
              <a:rPr lang="ko-KR" altLang="en-US" sz="1600" dirty="0">
                <a:latin typeface="+mn-lt"/>
                <a:ea typeface="+mn-ea"/>
              </a:rPr>
              <a:t>은 </a:t>
            </a:r>
            <a:r>
              <a:rPr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모두</a:t>
            </a:r>
            <a:r>
              <a:rPr lang="en-US" altLang="ko-KR" sz="1600" dirty="0">
                <a:latin typeface="+mn-lt"/>
                <a:ea typeface="+mn-ea"/>
              </a:rPr>
              <a:t>, SOME(ANY)</a:t>
            </a:r>
            <a:r>
              <a:rPr lang="ko-KR" altLang="en-US" sz="1600" dirty="0">
                <a:latin typeface="+mn-lt"/>
                <a:ea typeface="+mn-ea"/>
              </a:rPr>
              <a:t>은 </a:t>
            </a:r>
            <a:r>
              <a:rPr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어떠한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solidFill>
                  <a:srgbClr val="FF0066"/>
                </a:solidFill>
                <a:latin typeface="+mn-lt"/>
                <a:ea typeface="+mn-ea"/>
              </a:rPr>
              <a:t>최소한</a:t>
            </a:r>
            <a:r>
              <a:rPr lang="ko-KR" altLang="en-US" sz="1600" dirty="0">
                <a:latin typeface="+mn-lt"/>
                <a:ea typeface="+mn-ea"/>
              </a:rPr>
              <a:t> 하나라도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이라는 의미</a:t>
            </a:r>
            <a:endParaRPr lang="en-US" altLang="ko-KR" sz="1600" dirty="0">
              <a:latin typeface="+mn-lt"/>
              <a:ea typeface="+mn-ea"/>
            </a:endParaRPr>
          </a:p>
          <a:p>
            <a:pPr lvl="1"/>
            <a:r>
              <a:rPr lang="ko-KR" altLang="en-US" sz="1600" dirty="0">
                <a:latin typeface="+mn-lt"/>
                <a:ea typeface="+mn-ea"/>
              </a:rPr>
              <a:t>구문 구조</a:t>
            </a:r>
            <a:endParaRPr lang="en-US" altLang="ko-KR" sz="1600" dirty="0">
              <a:latin typeface="+mn-lt"/>
              <a:ea typeface="+mn-ea"/>
            </a:endParaRPr>
          </a:p>
          <a:p>
            <a:pPr marL="714375" indent="-714375">
              <a:buNone/>
            </a:pP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	</a:t>
            </a:r>
            <a:endParaRPr lang="en-US" altLang="ko-KR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290278"/>
              </p:ext>
            </p:extLst>
          </p:nvPr>
        </p:nvGraphicFramePr>
        <p:xfrm>
          <a:off x="827339" y="3509720"/>
          <a:ext cx="7486872" cy="258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7116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4-18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 고객이 주문한 도서의 최고 금액보다 더 비싼 도서를 구입한 주문의 주문번호와 금액을 보이시오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646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	</a:t>
                      </a:r>
                      <a:r>
                        <a:rPr lang="en-US" altLang="ko-KR" sz="1600" dirty="0" err="1">
                          <a:ea typeface="+mn-ea"/>
                        </a:rPr>
                        <a:t>orderid</a:t>
                      </a:r>
                      <a:r>
                        <a:rPr lang="en-US" altLang="ko-KR" sz="1600" dirty="0">
                          <a:ea typeface="+mn-ea"/>
                        </a:rPr>
                        <a:t>, </a:t>
                      </a:r>
                      <a:r>
                        <a:rPr lang="en-US" altLang="ko-KR" sz="1600" dirty="0" err="1">
                          <a:ea typeface="+mn-ea"/>
                        </a:rPr>
                        <a:t>saleprice</a:t>
                      </a:r>
                      <a:endParaRPr lang="en-US" altLang="ko-KR" sz="1600" dirty="0">
                        <a:ea typeface="+mn-ea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Orders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 &gt; ALL 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(SELECT 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saleprice</a:t>
                      </a:r>
                      <a:endParaRPr lang="en-US" altLang="ko-KR" sz="1600" dirty="0">
                        <a:solidFill>
                          <a:srgbClr val="0000CC"/>
                        </a:solidFill>
                        <a:ea typeface="+mn-ea"/>
                      </a:endParaRPr>
                    </a:p>
                    <a:p>
                      <a:pPr marL="2238375"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FROM   Orders</a:t>
                      </a:r>
                    </a:p>
                    <a:p>
                      <a:pPr marL="2238375">
                        <a:spcAft>
                          <a:spcPts val="6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 WHERE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custid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='3');</a:t>
                      </a:r>
                      <a:endParaRPr lang="ko-KR" altLang="en-US" sz="1600" dirty="0">
                        <a:solidFill>
                          <a:srgbClr val="0000CC"/>
                        </a:solidFill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5983"/>
          <a:stretch/>
        </p:blipFill>
        <p:spPr>
          <a:xfrm>
            <a:off x="1655063" y="2359905"/>
            <a:ext cx="5329817" cy="8681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55" y="4941168"/>
            <a:ext cx="1820720" cy="99372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중첩질의 </a:t>
            </a:r>
            <a:r>
              <a:rPr lang="en-US" altLang="ko-KR" dirty="0"/>
              <a:t>– WHERE </a:t>
            </a:r>
            <a:r>
              <a:rPr lang="ko-KR" altLang="en-US" dirty="0"/>
              <a:t>부속질의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25595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0">
              <a:buChar char="v"/>
            </a:pP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EXISTS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en-US" altLang="ko-KR" sz="2000" dirty="0">
                <a:solidFill>
                  <a:srgbClr val="CC00FF"/>
                </a:solidFill>
                <a:latin typeface="+mn-ea"/>
                <a:ea typeface="+mn-ea"/>
              </a:rPr>
              <a:t>NOT EXISTS</a:t>
            </a:r>
          </a:p>
          <a:p>
            <a:pPr lvl="1"/>
            <a:r>
              <a:rPr lang="ko-KR" altLang="en-US" sz="1600" dirty="0">
                <a:latin typeface="+mn-lt"/>
                <a:ea typeface="+mn-ea"/>
              </a:rPr>
              <a:t>데이터의 존재 유무를 확인하는 연산자</a:t>
            </a:r>
            <a:endParaRPr lang="en-US" altLang="ko-KR" sz="1600" dirty="0">
              <a:latin typeface="+mn-lt"/>
              <a:ea typeface="+mn-ea"/>
            </a:endParaRPr>
          </a:p>
          <a:p>
            <a:pPr lvl="1"/>
            <a:r>
              <a:rPr lang="ko-KR" altLang="en-US" sz="1600" dirty="0" err="1">
                <a:latin typeface="+mn-lt"/>
                <a:ea typeface="+mn-ea"/>
              </a:rPr>
              <a:t>주질의에서</a:t>
            </a:r>
            <a:r>
              <a:rPr lang="ko-KR" altLang="en-US" sz="1600" dirty="0">
                <a:latin typeface="+mn-lt"/>
                <a:ea typeface="+mn-ea"/>
              </a:rPr>
              <a:t> 부속질의로 제공된 속성의 값을 가지고 부속질의에 조건을 만족하여 값이 존재하면 참이 되고</a:t>
            </a:r>
            <a:r>
              <a:rPr lang="en-US" altLang="ko-KR" sz="1600" dirty="0">
                <a:latin typeface="+mn-lt"/>
                <a:ea typeface="+mn-ea"/>
              </a:rPr>
              <a:t>, </a:t>
            </a:r>
            <a:r>
              <a:rPr lang="ko-KR" altLang="en-US" sz="1600" dirty="0" err="1">
                <a:latin typeface="+mn-lt"/>
                <a:ea typeface="+mn-ea"/>
              </a:rPr>
              <a:t>주질의는</a:t>
            </a:r>
            <a:r>
              <a:rPr lang="ko-KR" altLang="en-US" sz="1600" dirty="0">
                <a:latin typeface="+mn-lt"/>
                <a:ea typeface="+mn-ea"/>
              </a:rPr>
              <a:t> 해당 행의 데이터를 출력함</a:t>
            </a:r>
            <a:endParaRPr lang="en-US" altLang="ko-KR" sz="1600" dirty="0">
              <a:latin typeface="+mn-lt"/>
              <a:ea typeface="+mn-ea"/>
            </a:endParaRPr>
          </a:p>
          <a:p>
            <a:pPr lvl="1"/>
            <a:r>
              <a:rPr lang="en-US" altLang="ko-KR" sz="1600" dirty="0">
                <a:latin typeface="+mn-lt"/>
                <a:ea typeface="+mn-ea"/>
              </a:rPr>
              <a:t>NOT EXIST</a:t>
            </a:r>
            <a:r>
              <a:rPr lang="ko-KR" altLang="en-US" sz="1600" dirty="0">
                <a:latin typeface="+mn-lt"/>
                <a:ea typeface="+mn-ea"/>
              </a:rPr>
              <a:t>의 경우 이와 반대로 동작함</a:t>
            </a:r>
            <a:endParaRPr lang="en-US" altLang="ko-KR" sz="1600" dirty="0">
              <a:latin typeface="+mn-lt"/>
              <a:ea typeface="+mn-ea"/>
            </a:endParaRPr>
          </a:p>
          <a:p>
            <a:pPr lvl="1"/>
            <a:r>
              <a:rPr lang="ko-KR" altLang="en-US" sz="1600" dirty="0">
                <a:latin typeface="+mn-lt"/>
                <a:ea typeface="+mn-ea"/>
              </a:rPr>
              <a:t>구문 구조</a:t>
            </a:r>
            <a:br>
              <a:rPr lang="en-US" altLang="ko-KR" sz="1400" dirty="0">
                <a:latin typeface="+mn-lt"/>
                <a:ea typeface="+mn-ea"/>
              </a:rPr>
            </a:br>
            <a:endParaRPr lang="en-US" altLang="ko-KR" sz="1400" dirty="0">
              <a:latin typeface="+mn-lt"/>
              <a:ea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185797"/>
              </p:ext>
            </p:extLst>
          </p:nvPr>
        </p:nvGraphicFramePr>
        <p:xfrm>
          <a:off x="642752" y="3789040"/>
          <a:ext cx="7858496" cy="2487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56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4-19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EXISTS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연산자로 대한민국에 거주하는 고객에게 판매한 도서의 총 판매액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991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SELECT 	SUM(</a:t>
                      </a:r>
                      <a:r>
                        <a:rPr lang="en-US" altLang="ko-KR" sz="1600" dirty="0" err="1">
                          <a:ea typeface="+mn-ea"/>
                        </a:rPr>
                        <a:t>saleprice</a:t>
                      </a:r>
                      <a:r>
                        <a:rPr lang="en-US" altLang="ko-KR" sz="1600" dirty="0">
                          <a:ea typeface="+mn-ea"/>
                        </a:rPr>
                        <a:t>) ‘total’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FROM 	Orders od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altLang="ko-KR" sz="1600" dirty="0">
                          <a:ea typeface="+mn-ea"/>
                        </a:rPr>
                        <a:t>WHERE 	</a:t>
                      </a:r>
                      <a:r>
                        <a:rPr lang="en-US" altLang="ko-KR" sz="1600" dirty="0">
                          <a:solidFill>
                            <a:srgbClr val="FF0066"/>
                          </a:solidFill>
                          <a:ea typeface="+mn-ea"/>
                        </a:rPr>
                        <a:t>EXISTS</a:t>
                      </a:r>
                      <a:r>
                        <a:rPr lang="en-US" altLang="ko-KR" sz="1600" dirty="0"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(SELECT   *</a:t>
                      </a:r>
                    </a:p>
                    <a:p>
                      <a:pPr marL="1524000">
                        <a:spcAft>
                          <a:spcPts val="4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FROM    Customer cs</a:t>
                      </a:r>
                    </a:p>
                    <a:p>
                      <a:pPr marL="1524000">
                        <a:spcAft>
                          <a:spcPts val="400"/>
                        </a:spcAft>
                      </a:pP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  WHERE   address LIKE '%</a:t>
                      </a:r>
                      <a:r>
                        <a:rPr lang="ko-KR" altLang="en-US" sz="1600" dirty="0">
                          <a:solidFill>
                            <a:srgbClr val="0000CC"/>
                          </a:solidFill>
                          <a:ea typeface="+mn-ea"/>
                        </a:rPr>
                        <a:t>대한민국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%' AND 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cs.custid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=</a:t>
                      </a:r>
                      <a:r>
                        <a:rPr lang="en-US" altLang="ko-KR" sz="1600" dirty="0" err="1">
                          <a:solidFill>
                            <a:srgbClr val="0000CC"/>
                          </a:solidFill>
                          <a:ea typeface="+mn-ea"/>
                        </a:rPr>
                        <a:t>od.custid</a:t>
                      </a:r>
                      <a:r>
                        <a:rPr lang="en-US" altLang="ko-KR" sz="1600" dirty="0">
                          <a:solidFill>
                            <a:srgbClr val="0000CC"/>
                          </a:solidFill>
                          <a:ea typeface="+mn-ea"/>
                        </a:rPr>
                        <a:t>);</a:t>
                      </a:r>
                      <a:endParaRPr lang="ko-KR" altLang="en-US" sz="1600" dirty="0">
                        <a:solidFill>
                          <a:srgbClr val="0000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2452"/>
          <a:stretch/>
        </p:blipFill>
        <p:spPr>
          <a:xfrm>
            <a:off x="2123728" y="2964020"/>
            <a:ext cx="3384376" cy="59504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4346448"/>
            <a:ext cx="873720" cy="686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280920" cy="5472608"/>
          </a:xfrm>
        </p:spPr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에서는 </a:t>
            </a:r>
            <a:r>
              <a:rPr lang="ko-KR" altLang="en-US" sz="2000" dirty="0">
                <a:solidFill>
                  <a:srgbClr val="CC00FF"/>
                </a:solidFill>
              </a:rPr>
              <a:t>함수의 개념을 사용</a:t>
            </a:r>
            <a:endParaRPr lang="en-US" altLang="ko-KR" sz="1800" dirty="0">
              <a:solidFill>
                <a:srgbClr val="CC00FF"/>
              </a:solidFill>
            </a:endParaRPr>
          </a:p>
          <a:p>
            <a:r>
              <a:rPr lang="ko-KR" altLang="en-US" dirty="0"/>
              <a:t>수학의 함수와 마찬가지로 특정 값이나 열의 값을 입력 받아 그 값을 계산하여                결과 값을 돌려줌</a:t>
            </a:r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000" dirty="0"/>
          </a:p>
          <a:p>
            <a:r>
              <a:rPr lang="en-US" altLang="ko-KR" dirty="0"/>
              <a:t>SQL</a:t>
            </a:r>
            <a:r>
              <a:rPr lang="ko-KR" altLang="en-US" dirty="0"/>
              <a:t>의 함수는 </a:t>
            </a:r>
            <a:r>
              <a:rPr lang="en-US" altLang="ko-KR" dirty="0"/>
              <a:t>DBMS</a:t>
            </a:r>
            <a:r>
              <a:rPr lang="ko-KR" altLang="en-US" dirty="0"/>
              <a:t>가 제공하는 </a:t>
            </a:r>
            <a:r>
              <a:rPr lang="ko-KR" altLang="en-US" sz="1800" dirty="0">
                <a:solidFill>
                  <a:srgbClr val="CC00FF"/>
                </a:solidFill>
              </a:rPr>
              <a:t>내장 함수</a:t>
            </a:r>
            <a:r>
              <a:rPr lang="en-US" altLang="ko-KR" sz="1800" dirty="0">
                <a:solidFill>
                  <a:srgbClr val="CC00FF"/>
                </a:solidFill>
              </a:rPr>
              <a:t>(built-in function)</a:t>
            </a:r>
            <a:endParaRPr lang="en-US" altLang="ko-KR" dirty="0"/>
          </a:p>
          <a:p>
            <a:r>
              <a:rPr lang="ko-KR" altLang="en-US" dirty="0"/>
              <a:t>사용자가 필요에 따라 직접 만드는 </a:t>
            </a:r>
            <a:r>
              <a:rPr lang="ko-KR" altLang="en-US" sz="1800" dirty="0">
                <a:solidFill>
                  <a:srgbClr val="CC00FF"/>
                </a:solidFill>
              </a:rPr>
              <a:t>사용자 정의 함수</a:t>
            </a:r>
            <a:r>
              <a:rPr lang="en-US" altLang="ko-KR" sz="1800" dirty="0">
                <a:solidFill>
                  <a:srgbClr val="CC00FF"/>
                </a:solidFill>
              </a:rPr>
              <a:t>(user-defined function)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9792" y="4437112"/>
            <a:ext cx="374441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그림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 </a:t>
            </a:r>
            <a:r>
              <a:rPr lang="ko-KR" altLang="en-US" b="1" dirty="0">
                <a:ea typeface="맑은 고딕" panose="020B0503020000020004" pitchFamily="50" charset="-127"/>
              </a:rPr>
              <a:t>함수의 원리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72097"/>
            <a:ext cx="2592288" cy="2179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831329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내장 함수는 </a:t>
            </a:r>
            <a:r>
              <a:rPr lang="ko-KR" altLang="en-US" u="sng" dirty="0"/>
              <a:t>상수</a:t>
            </a:r>
            <a:r>
              <a:rPr lang="ko-KR" altLang="en-US" dirty="0"/>
              <a:t>나 </a:t>
            </a:r>
            <a:r>
              <a:rPr lang="ko-KR" altLang="en-US" u="sng" dirty="0"/>
              <a:t>속성 이름을 </a:t>
            </a:r>
            <a:r>
              <a:rPr lang="ko-KR" altLang="en-US" dirty="0"/>
              <a:t>입력 값으로 받아 </a:t>
            </a:r>
            <a:r>
              <a:rPr lang="ko-KR" altLang="en-US" dirty="0">
                <a:solidFill>
                  <a:srgbClr val="CC00FF"/>
                </a:solidFill>
              </a:rPr>
              <a:t>단일 값을 결과로 반환함</a:t>
            </a:r>
            <a:endParaRPr lang="en-US" altLang="ko-KR" dirty="0">
              <a:solidFill>
                <a:srgbClr val="CC00FF"/>
              </a:solidFill>
            </a:endParaRPr>
          </a:p>
          <a:p>
            <a:r>
              <a:rPr lang="ko-KR" altLang="en-US" dirty="0"/>
              <a:t>모든 내장 함수는 최초에 선언될 때 유효한 입력 값을 받아야 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2060848"/>
            <a:ext cx="44644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4-1 </a:t>
            </a:r>
            <a:r>
              <a:rPr lang="en-US" altLang="ko-KR" sz="1600" b="1" dirty="0">
                <a:ea typeface="맑은 고딕" panose="020B0503020000020004" pitchFamily="50" charset="-127"/>
              </a:rPr>
              <a:t>MySQL</a:t>
            </a:r>
            <a:r>
              <a:rPr lang="ko-KR" altLang="en-US" sz="1600" b="1" dirty="0">
                <a:ea typeface="맑은 고딕" panose="020B0503020000020004" pitchFamily="50" charset="-127"/>
              </a:rPr>
              <a:t>에서 제공하는 주요 내장 함수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37541"/>
              </p:ext>
            </p:extLst>
          </p:nvPr>
        </p:nvGraphicFramePr>
        <p:xfrm>
          <a:off x="677482" y="2420888"/>
          <a:ext cx="7789037" cy="396240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33010764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324446187"/>
                    </a:ext>
                  </a:extLst>
                </a:gridCol>
                <a:gridCol w="4836709">
                  <a:extLst>
                    <a:ext uri="{9D8B030D-6E8A-4147-A177-3AD203B41FA5}">
                      <a16:colId xmlns:a16="http://schemas.microsoft.com/office/drawing/2014/main" val="4277909813"/>
                    </a:ext>
                  </a:extLst>
                </a:gridCol>
              </a:tblGrid>
              <a:tr h="310742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37057"/>
                  </a:ext>
                </a:extLst>
              </a:tr>
              <a:tr h="451989"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단일행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ABS, CEIL, COS, EXP, FLOOR, LN, LOG, MOD, POWER, RAND, ROUND, SIGN, TRUNCATE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31329"/>
                  </a:ext>
                </a:extLst>
              </a:tr>
              <a:tr h="451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CHAR, CONCAT, LEFT, RIGHT, LOWER, UPPER, LPAD, RPAD, LTRIM, RTRIM, REPLACE, REVERSE, RIGHT, SUBSTR, TRIM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75123"/>
                  </a:ext>
                </a:extLst>
              </a:tr>
              <a:tr h="310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 반환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ASCII, INSTR, LENGTH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46276"/>
                  </a:ext>
                </a:extLst>
              </a:tr>
              <a:tr h="451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날짜∙시간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ADDDATE, CURRENT_DATE, DATE, DATEDIFF, DAYNAME, LAST_DAY, SYSDATE, TIME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3267"/>
                  </a:ext>
                </a:extLst>
              </a:tr>
              <a:tr h="310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CAST, CONVERT, DATE_FORMAT, STR_TO_DATE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82037"/>
                  </a:ext>
                </a:extLst>
              </a:tr>
              <a:tr h="310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DATABASE, SCHEMA, ROW_COUNR, USER, VERSION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14"/>
                  </a:ext>
                </a:extLst>
              </a:tr>
              <a:tr h="310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COALESCE, ISNULL, IFNULL, NULLIF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95319"/>
                  </a:ext>
                </a:extLst>
              </a:tr>
              <a:tr h="310742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AVG, COUNT, MAX, MIN, STD, STDDEV, SUM</a:t>
                      </a:r>
                      <a:endParaRPr 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2542"/>
                  </a:ext>
                </a:extLst>
              </a:tr>
              <a:tr h="451989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분석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CUME_DIST, DENSE_RANK, FIRST_VALUE, LAST_VALUE, LEAD, NTILE, RANK, ROW_NUMBER 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142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43815"/>
              </p:ext>
            </p:extLst>
          </p:nvPr>
        </p:nvGraphicFramePr>
        <p:xfrm>
          <a:off x="1151620" y="1772816"/>
          <a:ext cx="6840760" cy="4536505"/>
        </p:xfrm>
        <a:graphic>
          <a:graphicData uri="http://schemas.openxmlformats.org/drawingml/2006/table">
            <a:tbl>
              <a:tblPr/>
              <a:tblGrid>
                <a:gridCol w="2111557">
                  <a:extLst>
                    <a:ext uri="{9D8B030D-6E8A-4147-A177-3AD203B41FA5}">
                      <a16:colId xmlns:a16="http://schemas.microsoft.com/office/drawing/2014/main" val="3931564477"/>
                    </a:ext>
                  </a:extLst>
                </a:gridCol>
                <a:gridCol w="4729203">
                  <a:extLst>
                    <a:ext uri="{9D8B030D-6E8A-4147-A177-3AD203B41FA5}">
                      <a16:colId xmlns:a16="http://schemas.microsoft.com/office/drawing/2014/main" val="3812723064"/>
                    </a:ext>
                  </a:extLst>
                </a:gridCol>
              </a:tblGrid>
              <a:tr h="3003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09017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절댓값을 계산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ABS(-4.5)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70215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크거나 같은 최소의 정수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CEIL(4.1)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16484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작거나 같은 최소의 정수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FLOOR(4.1)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3789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반올림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반올림 기준 자릿수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ROUND(5.36, 1)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5.40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66743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LOG(n, 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자연로그 값을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LOG(10)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2.30259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57499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 값을 계산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POWER(2, 3)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94075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제곱근 값을 계산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숫자는 양수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SQRT(9.0)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92099"/>
                  </a:ext>
                </a:extLst>
              </a:tr>
              <a:tr h="52951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6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숫자가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음수면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-1, 0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양수면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SIGN(3.45) =</a:t>
                      </a:r>
                      <a:r>
                        <a:rPr lang="en-US" altLang="ko-KR" sz="15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948637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085503"/>
            <a:ext cx="8064896" cy="525583"/>
          </a:xfrm>
        </p:spPr>
        <p:txBody>
          <a:bodyPr anchor="ctr"/>
          <a:lstStyle/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2000" dirty="0">
                <a:solidFill>
                  <a:schemeClr val="tx2"/>
                </a:solidFill>
              </a:rPr>
              <a:t>숫자 함수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752528"/>
          </a:xfrm>
        </p:spPr>
        <p:txBody>
          <a:bodyPr/>
          <a:lstStyle/>
          <a:p>
            <a:r>
              <a:rPr lang="en-US" altLang="ko-KR" dirty="0">
                <a:solidFill>
                  <a:srgbClr val="CC00FF"/>
                </a:solidFill>
              </a:rPr>
              <a:t>ABS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</a:t>
            </a:r>
            <a:r>
              <a:rPr lang="ko-KR" altLang="en-US" dirty="0"/>
              <a:t> 절댓값을 구하는 함수</a:t>
            </a:r>
            <a:endParaRPr lang="en-US" altLang="ko-KR" sz="1600" b="1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ko-KR" sz="1600" b="1" dirty="0"/>
          </a:p>
          <a:p>
            <a:endParaRPr lang="en-US" altLang="ko-KR" dirty="0"/>
          </a:p>
          <a:p>
            <a:pPr>
              <a:buNone/>
            </a:pPr>
            <a:endParaRPr lang="en-US" altLang="ko-KR" sz="1050" dirty="0"/>
          </a:p>
          <a:p>
            <a:r>
              <a:rPr lang="en-US" altLang="ko-KR" dirty="0">
                <a:solidFill>
                  <a:srgbClr val="CC00FF"/>
                </a:solidFill>
              </a:rPr>
              <a:t>ROUND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반올림한 값을 구하는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sz="1100" dirty="0"/>
          </a:p>
          <a:p>
            <a:r>
              <a:rPr lang="ko-KR" altLang="en-US" dirty="0"/>
              <a:t>숫자 함수의 </a:t>
            </a:r>
            <a:r>
              <a:rPr lang="ko-KR" altLang="en-US" dirty="0">
                <a:solidFill>
                  <a:srgbClr val="CC00FF"/>
                </a:solidFill>
              </a:rPr>
              <a:t>연산</a:t>
            </a:r>
            <a:endParaRPr lang="en-US" altLang="ko-KR" dirty="0">
              <a:solidFill>
                <a:srgbClr val="CC00FF"/>
              </a:solidFill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62429"/>
              </p:ext>
            </p:extLst>
          </p:nvPr>
        </p:nvGraphicFramePr>
        <p:xfrm>
          <a:off x="827585" y="1957810"/>
          <a:ext cx="6313583" cy="75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   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-78</a:t>
                      </a:r>
                      <a:r>
                        <a:rPr lang="ko-KR" altLang="en-US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+78</a:t>
                      </a:r>
                      <a:r>
                        <a:rPr lang="ko-KR" altLang="en-US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절댓값을 구하시오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 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ABS(-78)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ABS(+78);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054572"/>
              </p:ext>
            </p:extLst>
          </p:nvPr>
        </p:nvGraphicFramePr>
        <p:xfrm>
          <a:off x="827584" y="3284984"/>
          <a:ext cx="6336704" cy="7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   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4.875</a:t>
                      </a:r>
                      <a:r>
                        <a:rPr lang="ko-KR" altLang="en-US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소수 첫째 자리까지 반올림한 값을 구하시오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ROUND(4.875, 1);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918634"/>
              </p:ext>
            </p:extLst>
          </p:nvPr>
        </p:nvGraphicFramePr>
        <p:xfrm>
          <a:off x="827584" y="4653136"/>
          <a:ext cx="7848872" cy="140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7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   </a:t>
                      </a:r>
                      <a:r>
                        <a:rPr lang="ko-KR" altLang="en-US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고객별 평균 주문 금액을 백 원 단위로 반올림한 값을 구하시오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748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	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sz="160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ROUND(SUM(</a:t>
                      </a:r>
                      <a:r>
                        <a:rPr lang="en-US" altLang="ko-KR" sz="1600" b="1" kern="1200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saleprice</a:t>
                      </a:r>
                      <a:r>
                        <a:rPr lang="en-US" altLang="ko-KR" sz="1600" b="1" kern="12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)/COUNT(*), -2)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평균금액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</a:p>
                    <a:p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	Orders</a:t>
                      </a:r>
                    </a:p>
                    <a:p>
                      <a:r>
                        <a:rPr lang="en-US" altLang="ko-KR" sz="1600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BY </a:t>
                      </a:r>
                      <a:r>
                        <a:rPr lang="en-US" altLang="ko-KR" sz="1600" dirty="0" err="1">
                          <a:solidFill>
                            <a:srgbClr val="FF006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95536" y="959201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 함수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15" y="2202571"/>
            <a:ext cx="2059060" cy="6811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882" y="3472243"/>
            <a:ext cx="1748540" cy="8494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5623288"/>
            <a:ext cx="1843114" cy="1014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1400200"/>
            <a:ext cx="2520196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4-3 </a:t>
            </a:r>
            <a:r>
              <a:rPr lang="ko-KR" altLang="en-US" sz="1600" b="1" dirty="0">
                <a:ea typeface="맑은 고딕" panose="020B0503020000020004" pitchFamily="50" charset="-127"/>
              </a:rPr>
              <a:t>문자 함수의 종류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57373"/>
              </p:ext>
            </p:extLst>
          </p:nvPr>
        </p:nvGraphicFramePr>
        <p:xfrm>
          <a:off x="539552" y="1778000"/>
          <a:ext cx="8208912" cy="4531322"/>
        </p:xfrm>
        <a:graphic>
          <a:graphicData uri="http://schemas.openxmlformats.org/drawingml/2006/table">
            <a:tbl>
              <a:tblPr/>
              <a:tblGrid>
                <a:gridCol w="895518">
                  <a:extLst>
                    <a:ext uri="{9D8B030D-6E8A-4147-A177-3AD203B41FA5}">
                      <a16:colId xmlns:a16="http://schemas.microsoft.com/office/drawing/2014/main" val="273975812"/>
                    </a:ext>
                  </a:extLst>
                </a:gridCol>
                <a:gridCol w="1791035">
                  <a:extLst>
                    <a:ext uri="{9D8B030D-6E8A-4147-A177-3AD203B41FA5}">
                      <a16:colId xmlns:a16="http://schemas.microsoft.com/office/drawing/2014/main" val="2721884112"/>
                    </a:ext>
                  </a:extLst>
                </a:gridCol>
                <a:gridCol w="5522359">
                  <a:extLst>
                    <a:ext uri="{9D8B030D-6E8A-4147-A177-3AD203B41FA5}">
                      <a16:colId xmlns:a16="http://schemas.microsoft.com/office/drawing/2014/main" val="1920281114"/>
                    </a:ext>
                  </a:extLst>
                </a:gridCol>
              </a:tblGrid>
              <a:tr h="2362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구분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46673"/>
                  </a:ext>
                </a:extLst>
              </a:tr>
              <a:tr h="314965"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문자값</a:t>
                      </a:r>
                      <a:r>
                        <a:rPr lang="ko-KR" altLang="en-US" sz="12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함수</a:t>
                      </a:r>
                      <a:endParaRPr lang="en-US" altLang="ko-KR" sz="1200" b="1" kern="0" spc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CONCAT(s1,s2)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문자열을 연결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CONCAT('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=&gt; 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마당 서점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25160"/>
                  </a:ext>
                </a:extLst>
              </a:tr>
              <a:tr h="314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LOWER(s)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문자열을 모두 소문자로 변환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LOWER('MR. SCOTT') =&gt; '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8386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LPAD(</a:t>
                      </a:r>
                      <a:r>
                        <a:rPr lang="en-US" sz="1200" b="1" kern="0" spc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왼쪽부터 지정한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자리수까지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지정한 문자로 채움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LPAD('Page 1', 10, '*') =&gt; '****Page 1'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0525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REPLACE(s1,s2,s3)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지정한 문자를 원하는 문자로 변경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REPLACE('JACK &amp; JUE', 'J', 'BL') =&gt; 'BLACK &amp; BLUE'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073979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RPAD(</a:t>
                      </a:r>
                      <a:r>
                        <a:rPr lang="en-US" sz="1200" b="1" kern="0" spc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s,n,c</a:t>
                      </a: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오른쪽부터 지정한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자리수까지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지정한 문자로 채움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RPAD('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5, '*') =&gt; '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067861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SUBSTR(</a:t>
                      </a:r>
                      <a:r>
                        <a:rPr lang="en-US" sz="1200" b="1" kern="0" spc="0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s,n,k</a:t>
                      </a: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지정된 자리에서부터 지정된 길이만큼 잘라서 반환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SUBSTR('ABCDEFG', 3, 4) =&gt; 'CDEF'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096849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TRIM(c FROM s)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양쪽에서 지정된 문자를 삭제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문자열만 넣으면 기본값으로 공백 제거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TRIM('=' FROM '==BROWNING==') =&gt; 'BROWNING'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41748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UPPER(s)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문자열을 모두 대문자로 변환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UPPER('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mr.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scott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 =&gt; 'MR. SCOTT'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19899"/>
                  </a:ext>
                </a:extLst>
              </a:tr>
              <a:tr h="256455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숫자값</a:t>
                      </a:r>
                      <a:r>
                        <a:rPr lang="ko-KR" altLang="en-US" sz="12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반환 함수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ASCII(c)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알파벳 문자의 아스키 코드 값을 반환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ASCII('D') =&gt; 68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47833"/>
                  </a:ext>
                </a:extLst>
              </a:tr>
              <a:tr h="450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LENGTH(s)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문자열의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알파벳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1byte,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3byte (UTF8)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LENGTH('CANDIDE') =&gt; 7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035"/>
                  </a:ext>
                </a:extLst>
              </a:tr>
              <a:tr h="256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kern="0" spc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CHAR_LENGTH(s)</a:t>
                      </a: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문자 수를 반환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CHAR_LENGTH('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 =&gt; 3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037" marR="50037" marT="13834" marB="138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8265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85503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함수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628801"/>
            <a:ext cx="8064896" cy="524134"/>
          </a:xfrm>
        </p:spPr>
        <p:txBody>
          <a:bodyPr/>
          <a:lstStyle/>
          <a:p>
            <a:r>
              <a:rPr lang="en-US" altLang="ko-KR" dirty="0">
                <a:solidFill>
                  <a:srgbClr val="CC00FF"/>
                </a:solidFill>
              </a:rPr>
              <a:t>REPLACE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문자열을 치환하는 함수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262587"/>
              </p:ext>
            </p:extLst>
          </p:nvPr>
        </p:nvGraphicFramePr>
        <p:xfrm>
          <a:off x="683568" y="2152934"/>
          <a:ext cx="7992888" cy="135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  </a:t>
                      </a:r>
                      <a:r>
                        <a:rPr lang="ko-KR" altLang="en-US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도서제목에 야구가 포함된 도서를 농구로 변경한 후 도서 목록을 보이시오</a:t>
                      </a:r>
                      <a:r>
                        <a:rPr lang="en-US" altLang="ko-KR" sz="1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58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	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bookid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REPLACE(</a:t>
                      </a:r>
                      <a:r>
                        <a:rPr lang="en-US" altLang="ko-KR" sz="1600" b="1" dirty="0" err="1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‘</a:t>
                      </a:r>
                      <a:r>
                        <a:rPr lang="ko-KR" altLang="en-US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야구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', '</a:t>
                      </a:r>
                      <a:r>
                        <a:rPr lang="ko-KR" altLang="en-US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농구</a:t>
                      </a:r>
                      <a:r>
                        <a:rPr lang="en-US" altLang="ko-KR" sz="1600" b="1" dirty="0">
                          <a:solidFill>
                            <a:srgbClr val="0000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bookname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publisher, price</a:t>
                      </a:r>
                    </a:p>
                    <a:p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	Book;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95536" y="1052736"/>
            <a:ext cx="8064896" cy="52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50ABCC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0ABCC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Font typeface="Wingdings" pitchFamily="2" charset="2"/>
              <a:buChar char="v"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FFDF99-6500-42ED-B7D3-D0174D5B110C}"/>
              </a:ext>
            </a:extLst>
          </p:cNvPr>
          <p:cNvGrpSpPr/>
          <p:nvPr/>
        </p:nvGrpSpPr>
        <p:grpSpPr>
          <a:xfrm>
            <a:off x="4654939" y="3527693"/>
            <a:ext cx="4021518" cy="2781627"/>
            <a:chOff x="4654939" y="3527693"/>
            <a:chExt cx="4021518" cy="278162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4939" y="3527693"/>
              <a:ext cx="4021518" cy="278162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1768A2A-7BC3-4AF3-A301-0EF2EC5B23DE}"/>
                    </a:ext>
                  </a:extLst>
                </p14:cNvPr>
                <p14:cNvContentPartPr/>
                <p14:nvPr/>
              </p14:nvContentPartPr>
              <p14:xfrm>
                <a:off x="5453050" y="5397600"/>
                <a:ext cx="28800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1768A2A-7BC3-4AF3-A301-0EF2EC5B23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1291" y="5334240"/>
                  <a:ext cx="351158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1D039B3-F8AD-48C3-8DE4-D15A028A5CEE}"/>
                    </a:ext>
                  </a:extLst>
                </p14:cNvPr>
                <p14:cNvContentPartPr/>
                <p14:nvPr/>
              </p14:nvContentPartPr>
              <p14:xfrm>
                <a:off x="5453050" y="5636864"/>
                <a:ext cx="28800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1D039B3-F8AD-48C3-8DE4-D15A028A5C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1291" y="5573504"/>
                  <a:ext cx="351158" cy="127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2952</Words>
  <Application>Microsoft Office PowerPoint</Application>
  <PresentationFormat>화면 슬라이드 쇼(4:3)</PresentationFormat>
  <Paragraphs>485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HY견고딕</vt:lpstr>
      <vt:lpstr>ITCGaramondStd-Lt</vt:lpstr>
      <vt:lpstr>YDVYMjOStd12</vt:lpstr>
      <vt:lpstr>YDVYMjOStd14</vt:lpstr>
      <vt:lpstr>맑은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1. SQL 내장 함수</vt:lpstr>
      <vt:lpstr>2. NULL 값 처리</vt:lpstr>
      <vt:lpstr>2. NULL 값 처리</vt:lpstr>
      <vt:lpstr>2. NULL 값 처리</vt:lpstr>
      <vt:lpstr>2. NULL 값 처리</vt:lpstr>
      <vt:lpstr>3. 행번호 출력</vt:lpstr>
      <vt:lpstr>PowerPoint 프레젠테이션</vt:lpstr>
      <vt:lpstr>부속질의</vt:lpstr>
      <vt:lpstr>부속질의</vt:lpstr>
      <vt:lpstr>1. 스칼라 부속질의 – SELECT 부속질의</vt:lpstr>
      <vt:lpstr>1. 스칼라 부속질의 – SELECT 부속질의</vt:lpstr>
      <vt:lpstr>1. 스칼라 부속질의 – SELECT 부속질의</vt:lpstr>
      <vt:lpstr>1. 스칼라 부속질의 – SELECT 부속질의</vt:lpstr>
      <vt:lpstr>2. 인라인 뷰- FROM 부속질의</vt:lpstr>
      <vt:lpstr>2. 인라인 뷰- FROM 부속질의</vt:lpstr>
      <vt:lpstr>3. 중첩질의 – WHERE 부속질의</vt:lpstr>
      <vt:lpstr>3. 중첩질의 – WHERE 부속질의</vt:lpstr>
      <vt:lpstr>3. 중첩질의 – WHERE 부속질의</vt:lpstr>
      <vt:lpstr>3. 중첩질의 – WHERE 부속질의</vt:lpstr>
      <vt:lpstr>3. 중첩질의 – WHERE 부속질의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AHN YOONAE</cp:lastModifiedBy>
  <cp:revision>771</cp:revision>
  <dcterms:created xsi:type="dcterms:W3CDTF">2012-07-11T10:23:22Z</dcterms:created>
  <dcterms:modified xsi:type="dcterms:W3CDTF">2022-04-07T16:35:50Z</dcterms:modified>
</cp:coreProperties>
</file>