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456" r:id="rId2"/>
    <p:sldId id="266" r:id="rId3"/>
    <p:sldId id="390" r:id="rId4"/>
    <p:sldId id="424" r:id="rId5"/>
    <p:sldId id="425" r:id="rId6"/>
    <p:sldId id="426" r:id="rId7"/>
    <p:sldId id="427" r:id="rId8"/>
    <p:sldId id="428" r:id="rId9"/>
    <p:sldId id="429" r:id="rId10"/>
    <p:sldId id="430" r:id="rId11"/>
    <p:sldId id="393" r:id="rId12"/>
    <p:sldId id="431" r:id="rId13"/>
    <p:sldId id="432" r:id="rId14"/>
    <p:sldId id="433" r:id="rId15"/>
    <p:sldId id="459" r:id="rId16"/>
    <p:sldId id="434" r:id="rId17"/>
    <p:sldId id="462" r:id="rId18"/>
    <p:sldId id="461" r:id="rId19"/>
    <p:sldId id="436" r:id="rId20"/>
    <p:sldId id="437" r:id="rId21"/>
    <p:sldId id="460" r:id="rId22"/>
    <p:sldId id="439" r:id="rId23"/>
    <p:sldId id="458" r:id="rId24"/>
    <p:sldId id="438" r:id="rId25"/>
    <p:sldId id="457" r:id="rId26"/>
    <p:sldId id="440" r:id="rId27"/>
    <p:sldId id="441" r:id="rId28"/>
    <p:sldId id="442" r:id="rId29"/>
    <p:sldId id="443" r:id="rId30"/>
    <p:sldId id="392" r:id="rId31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00FFFF"/>
    <a:srgbClr val="CC00FF"/>
    <a:srgbClr val="0000CC"/>
    <a:srgbClr val="50ABCC"/>
    <a:srgbClr val="CDF1FF"/>
    <a:srgbClr val="97E1FF"/>
    <a:srgbClr val="00A4E6"/>
    <a:srgbClr val="5BD0FF"/>
    <a:srgbClr val="29C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150" autoAdjust="0"/>
    <p:restoredTop sz="98898" autoAdjust="0"/>
  </p:normalViewPr>
  <p:slideViewPr>
    <p:cSldViewPr>
      <p:cViewPr varScale="1">
        <p:scale>
          <a:sx n="85" d="100"/>
          <a:sy n="85" d="100"/>
        </p:scale>
        <p:origin x="3518" y="72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50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4-11T11:16:08.214"/>
    </inkml:context>
    <inkml:brush xml:id="br0">
      <inkml:brushProperty name="width" value="0.24694" units="cm"/>
      <inkml:brushProperty name="height" value="0.49389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7479 8978 0,'707'0'187,"-344"0"-171,-19 0-1,19 0 1,0 0 0,-20 0-16,21 0 15,-1 0 1,-20 0 62,21 0-62,-1 18-1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4-11T11:26:24.027"/>
    </inkml:context>
    <inkml:brush xml:id="br0">
      <inkml:brushProperty name="width" value="0.24694" units="cm"/>
      <inkml:brushProperty name="height" value="0.49389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7479 8978 0,'296'0'187,"-144"0"-171,-8 0-1,8 0 1,0 0 0,-8 0-16,8 0 15,0 0 1,-9 0 62,10 0-62,-1 18-1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4-11T11:26:24.322"/>
    </inkml:context>
    <inkml:brush xml:id="br0">
      <inkml:brushProperty name="width" value="0.24694" units="cm"/>
      <inkml:brushProperty name="height" value="0.49389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7479 8978 0,'296'0'187,"-144"0"-171,-8 0-1,8 0 1,0 0 0,-8 0-16,8 0 15,0 0 1,-9 0 62,10 0-62,-1 18-1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4-11T11:26:55.084"/>
    </inkml:context>
    <inkml:brush xml:id="br0">
      <inkml:brushProperty name="width" value="0.52917" units="cm"/>
      <inkml:brushProperty name="height" value="1.05833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7479 8978 0,'164'0'187,"-79"0"-171,-5 0-1,4 0 1,1 0 0,-5 0-16,4 0 15,1 0 1,-6 0 62,6 0-62,-1 18-1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4-11T11:27:44.010"/>
    </inkml:context>
    <inkml:brush xml:id="br0">
      <inkml:brushProperty name="width" value="0.52917" units="cm"/>
      <inkml:brushProperty name="height" value="1.05833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7479 8978 0,'164'0'187,"-79"0"-171,-5 0-1,4 0 1,1 0 0,-5 0-16,4 0 15,1 0 1,-6 0 62,6 0-62,-1 18-1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4-11T11:40:39.332"/>
    </inkml:context>
    <inkml:brush xml:id="br0">
      <inkml:brushProperty name="width" value="0.24694" units="cm"/>
      <inkml:brushProperty name="height" value="0.49389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7479 8978 0,'296'0'187,"-144"0"-171,-8 0-1,8 0 1,0 0 0,-8 0-16,8 0 15,0 0 1,-9 0 62,10 0-62,-1 20-1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4-11T11:40:52.261"/>
    </inkml:context>
    <inkml:brush xml:id="br0">
      <inkml:brushProperty name="width" value="0.24694" units="cm"/>
      <inkml:brushProperty name="height" value="0.49389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7479 8978 0,'296'0'187,"-144"0"-171,-8 0-1,8 0 1,0 0 0,-8 0-16,8 0 15,0 0 1,-9 0 62,10 0-62,-1 20-1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4-11T11:41:33.981"/>
    </inkml:context>
    <inkml:brush xml:id="br0">
      <inkml:brushProperty name="width" value="0.24694" units="cm"/>
      <inkml:brushProperty name="height" value="0.49389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7479 8978 0,'66'0'187,"-32"0"-171,-3 0-1,3 0 1,0 0 0,-2 0-16,2 0 15,0 0 1,-2 0 62,1 0-62,1 20-1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4-11T11:41:48.307"/>
    </inkml:context>
    <inkml:brush xml:id="br0">
      <inkml:brushProperty name="width" value="0.24694" units="cm"/>
      <inkml:brushProperty name="height" value="0.49389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7479 8978 0,'66'0'187,"-32"0"-171,-3 0-1,3 0 1,0 0 0,-2 0-16,2 0 15,0 0 1,-2 0 62,1 0-62,1 20-1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4-11T11:41:58.841"/>
    </inkml:context>
    <inkml:brush xml:id="br0">
      <inkml:brushProperty name="width" value="0.24694" units="cm"/>
      <inkml:brushProperty name="height" value="0.49389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7479 8978 0,'66'0'187,"-32"0"-171,-3 0-1,3 0 1,0 0 0,-2 0-16,2 0 15,0 0 1,-2 0 62,1 0-62,1 20-1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4-11T11:42:03.139"/>
    </inkml:context>
    <inkml:brush xml:id="br0">
      <inkml:brushProperty name="width" value="0.24694" units="cm"/>
      <inkml:brushProperty name="height" value="0.49389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7479 8978 0,'66'0'187,"-32"0"-171,-3 0-1,3 0 1,0 0 0,-2 0-16,2 0 15,0 0 1,-2 0 62,1 0-62,1 20-1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4-11T11:18:34.244"/>
    </inkml:context>
    <inkml:brush xml:id="br0">
      <inkml:brushProperty name="width" value="0.24694" units="cm"/>
      <inkml:brushProperty name="height" value="0.49389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7479 8978 0,'296'0'187,"-144"0"-171,-8 0-1,8 0 1,0 0 0,-8 0-16,8 0 15,0 0 1,-9 0 62,10 0-62,-1 18-1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4-11T11:42:27.987"/>
    </inkml:context>
    <inkml:brush xml:id="br0">
      <inkml:brushProperty name="width" value="0.24694" units="cm"/>
      <inkml:brushProperty name="height" value="0.49389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7479 8978 0,'66'0'187,"-32"0"-171,-3 0-1,3 0 1,0 0 0,-2 0-16,2 0 15,0 0 1,-2 0 62,1 0-62,1 20-1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4-11T11:42:37.518"/>
    </inkml:context>
    <inkml:brush xml:id="br0">
      <inkml:brushProperty name="width" value="0.24694" units="cm"/>
      <inkml:brushProperty name="height" value="0.49389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7479 8978 0,'66'0'187,"-32"0"-171,-3 0-1,3 0 1,0 0 0,-2 0-16,2 0 15,0 0 1,-2 0 62,1 0-62,1 20-1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4-11T11:42:37.689"/>
    </inkml:context>
    <inkml:brush xml:id="br0">
      <inkml:brushProperty name="width" value="0.24694" units="cm"/>
      <inkml:brushProperty name="height" value="0.49389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7479 8978 0,'66'0'187,"-32"0"-171,-3 0-1,3 0 1,0 0 0,-2 0-16,2 0 15,0 0 1,-2 0 62,1 0-62,1 20-1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4-11T11:42:37.862"/>
    </inkml:context>
    <inkml:brush xml:id="br0">
      <inkml:brushProperty name="width" value="0.24694" units="cm"/>
      <inkml:brushProperty name="height" value="0.49389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7479 8978 0,'66'0'187,"-32"0"-171,-3 0-1,3 0 1,0 0 0,-2 0-16,2 0 15,0 0 1,-2 0 62,1 0-62,1 20-1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4.4186" units="1/cm"/>
          <inkml:channelProperty channel="Y" name="resolution" value="75" units="1/cm"/>
          <inkml:channelProperty channel="T" name="resolution" value="1" units="1/dev"/>
        </inkml:channelProperties>
      </inkml:inkSource>
      <inkml:timestamp xml:id="ts0" timeString="2022-04-14T14:57:27.426"/>
    </inkml:context>
    <inkml:brush xml:id="br0">
      <inkml:brushProperty name="width" value="0.08819" units="cm"/>
      <inkml:brushProperty name="height" value="0.35278" units="cm"/>
      <inkml:brushProperty name="color" value="#FF99FF"/>
      <inkml:brushProperty name="tip" value="rectangle"/>
      <inkml:brushProperty name="rasterOp" value="maskPen"/>
    </inkml:brush>
  </inkml:definitions>
  <inkml:trace contextRef="#ctx0" brushRef="#br0">8996 13600 0,'18'0'921,"-1"0"-655,1 0-250,0 0-1,-1 0-15,1 0 16,0 0 15,-1 0-15,1 0-1,-1 0 157,1 0-62,0 0-95,-1 0 63,1 0-15,0 0-47,-1 0-16,1 0 31,0 0-31,-18 17 125,17-17-78,1 0 31,0 0-47,-1 0-15,1 0-16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4-11T11:43:31.541"/>
    </inkml:context>
    <inkml:brush xml:id="br0">
      <inkml:brushProperty name="width" value="0.24694" units="cm"/>
      <inkml:brushProperty name="height" value="0.49389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7479 8978 0,'296'0'187,"-144"0"-171,-8 0-1,8 0 1,0 0 0,-8 0-16,8 0 15,0 0 1,-9 0 62,10 0-62,-1 18-1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4-11T11:43:41.743"/>
    </inkml:context>
    <inkml:brush xml:id="br0">
      <inkml:brushProperty name="width" value="0.24694" units="cm"/>
      <inkml:brushProperty name="height" value="0.49389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7479 8978 0,'296'0'187,"-144"0"-171,-8 0-1,8 0 1,0 0 0,-8 0-16,8 0 15,0 0 1,-9 0 62,10 0-62,-1 18-1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4-11T11:44:09.947"/>
    </inkml:context>
    <inkml:brush xml:id="br0">
      <inkml:brushProperty name="width" value="0.24694" units="cm"/>
      <inkml:brushProperty name="height" value="0.49389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7479 8978 0,'378'0'187,"-183"0"-171,-12 0-1,11 0 1,1 0 0,-12 0-16,12 0 15,-1 0 1,-10 0 62,10 0-62,0 18-1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4-11T11:44:29.861"/>
    </inkml:context>
    <inkml:brush xml:id="br0">
      <inkml:brushProperty name="width" value="0.24694" units="cm"/>
      <inkml:brushProperty name="height" value="0.49389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7479 8978 0,'378'0'187,"-183"0"-171,-12 0-1,11 0 1,1 0 0,-12 0-16,12 0 15,-1 0 1,-10 0 62,10 0-62,0 18-1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4-11T11:44:40.115"/>
    </inkml:context>
    <inkml:brush xml:id="br0">
      <inkml:brushProperty name="width" value="0.24694" units="cm"/>
      <inkml:brushProperty name="height" value="0.49389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7479 8978 0,'214'0'187,"-104"0"-171,-7 0-1,7 0 1,0 0 0,-6 0-16,6 0 15,0 0 1,-7 0 62,7 0-62,0 18-1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4-11T11:18:55.848"/>
    </inkml:context>
    <inkml:brush xml:id="br0">
      <inkml:brushProperty name="width" value="0.24694" units="cm"/>
      <inkml:brushProperty name="height" value="0.49389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7479 8978 0,'526'0'187,"-255"0"-171,-16 0-1,15 0 1,1 0 0,-16 0-16,16 0 15,-1 0 1,-15 0 62,16 0-62,-1 18-1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4-11T11:44:55.780"/>
    </inkml:context>
    <inkml:brush xml:id="br0">
      <inkml:brushProperty name="width" value="0.24694" units="cm"/>
      <inkml:brushProperty name="height" value="0.49389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7479 8978 0,'214'0'187,"-104"0"-171,-7 0-1,7 0 1,0 0 0,-6 0-16,6 0 15,0 0 1,-7 0 62,7 0-62,0 18-1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4-11T11:44:56.013"/>
    </inkml:context>
    <inkml:brush xml:id="br0">
      <inkml:brushProperty name="width" value="0.24694" units="cm"/>
      <inkml:brushProperty name="height" value="0.49389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7479 8978 0,'214'0'187,"-104"0"-171,-7 0-1,7 0 1,0 0 0,-6 0-16,6 0 15,0 0 1,-7 0 62,7 0-62,0 18-1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4-11T11:45:04.261"/>
    </inkml:context>
    <inkml:brush xml:id="br0">
      <inkml:brushProperty name="width" value="0.24694" units="cm"/>
      <inkml:brushProperty name="height" value="0.49389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7479 8978 0,'214'0'187,"-104"0"-171,-7 0-1,7 0 1,0 0 0,-6 0-16,6 0 15,0 0 1,-7 0 62,7 0-62,0 18-1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4.4186" units="1/cm"/>
          <inkml:channelProperty channel="Y" name="resolution" value="75" units="1/cm"/>
          <inkml:channelProperty channel="T" name="resolution" value="1" units="1/dev"/>
        </inkml:channelProperties>
      </inkml:inkSource>
      <inkml:timestamp xml:id="ts0" timeString="2022-04-14T14:56:36.112"/>
    </inkml:context>
    <inkml:brush xml:id="br0">
      <inkml:brushProperty name="width" value="0.08819" units="cm"/>
      <inkml:brushProperty name="height" value="0.35278" units="cm"/>
      <inkml:brushProperty name="color" value="#FF99FF"/>
      <inkml:brushProperty name="tip" value="rectangle"/>
      <inkml:brushProperty name="rasterOp" value="maskPen"/>
    </inkml:brush>
  </inkml:definitions>
  <inkml:trace contextRef="#ctx0" brushRef="#br0">8996 13600 0,'18'0'921,"-1"0"-655,1 0-250,0 0-1,-1 0-15,1 0 16,0 0 15,-1 0-15,1 0-1,-1 0 157,1 0-62,0 0-95,-1 0 63,1 0-15,0 0-47,-1 0-16,1 0 31,0 0-31,-18 17 125,17-17-78,1 0 31,0 0-47,-1 0-15,1 0-16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4.4186" units="1/cm"/>
          <inkml:channelProperty channel="Y" name="resolution" value="75" units="1/cm"/>
          <inkml:channelProperty channel="T" name="resolution" value="1" units="1/dev"/>
        </inkml:channelProperties>
      </inkml:inkSource>
      <inkml:timestamp xml:id="ts0" timeString="2022-04-14T14:56:42.965"/>
    </inkml:context>
    <inkml:brush xml:id="br0">
      <inkml:brushProperty name="width" value="0.08819" units="cm"/>
      <inkml:brushProperty name="height" value="0.35278" units="cm"/>
      <inkml:brushProperty name="color" value="#FF99FF"/>
      <inkml:brushProperty name="tip" value="rectangle"/>
      <inkml:brushProperty name="rasterOp" value="maskPen"/>
    </inkml:brush>
  </inkml:definitions>
  <inkml:trace contextRef="#ctx0" brushRef="#br0">8996 13600 0,'18'0'921,"-1"0"-655,1 0-250,0 0-1,-1 0-15,1 0 16,0 0 15,-1 0-15,1 0-1,-1 0 157,1 0-62,0 0-95,-1 0 63,1 0-15,0 0-47,-1 0-16,1 0 31,0 0-31,-18 17 125,17-17-78,1 0 31,0 0-47,-1 0-15,1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4-11T11:19:24.256"/>
    </inkml:context>
    <inkml:brush xml:id="br0">
      <inkml:brushProperty name="width" value="0.24694" units="cm"/>
      <inkml:brushProperty name="height" value="0.49389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7479 8978 0,'460'0'187,"-223"0"-171,-14 0-1,14 0 1,0 0 0,-14 0-16,14 0 15,-1 0 1,-12 0 62,12 0-62,1 18-1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4-11T11:19:43.108"/>
    </inkml:context>
    <inkml:brush xml:id="br0">
      <inkml:brushProperty name="width" value="0.24694" units="cm"/>
      <inkml:brushProperty name="height" value="0.49389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7479 8978 0,'230'0'187,"-112"0"-171,-6 0-1,7 0 1,-1 0 0,-6 0-16,6 0 15,0 0 1,-6 0 62,6 0-62,1 18-1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4-11T11:19:57.588"/>
    </inkml:context>
    <inkml:brush xml:id="br0">
      <inkml:brushProperty name="width" value="0.24694" units="cm"/>
      <inkml:brushProperty name="height" value="0.49389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7479 8978 0,'345'0'187,"-167"0"-171,-11 0-1,11 0 1,-1 0 0,-9 0-16,9 0 15,1 0 1,-11 0 62,11 0-62,-1 18-1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4-11T11:20:22.044"/>
    </inkml:context>
    <inkml:brush xml:id="br0">
      <inkml:brushProperty name="width" value="0.24694" units="cm"/>
      <inkml:brushProperty name="height" value="0.49389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7479 8978 0,'230'0'187,"-112"0"-171,-6 0-1,7 0 1,-1 0 0,-6 0-16,6 0 15,0 0 1,-6 0 62,6 0-62,1 18-1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4-11T11:21:09.500"/>
    </inkml:context>
    <inkml:brush xml:id="br0">
      <inkml:brushProperty name="width" value="0.24694" units="cm"/>
      <inkml:brushProperty name="height" value="0.49389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7479 8978 0,'625'0'187,"-304"0"-171,-18 0-1,18 0 1,0 0 0,-17 0-16,17 0 15,0 0 1,-18 0 62,18 0-62,1 18-1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4-11T11:26:09.390"/>
    </inkml:context>
    <inkml:brush xml:id="br0">
      <inkml:brushProperty name="width" value="0.24694" units="cm"/>
      <inkml:brushProperty name="height" value="0.49389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7479 8978 0,'296'0'187,"-144"0"-171,-8 0-1,8 0 1,0 0 0,-8 0-16,8 0 15,0 0 1,-9 0 62,10 0-62,-1 18-1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BF48182-79EE-4B02-9AA5-EF29C5299923}" type="datetimeFigureOut">
              <a:rPr lang="ko-KR" altLang="en-US" smtClean="0"/>
              <a:pPr/>
              <a:t>2022-04-14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405C772-0537-47DB-A826-2DBEDFD248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1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직사각형 10"/>
          <p:cNvSpPr/>
          <p:nvPr userDrawn="1"/>
        </p:nvSpPr>
        <p:spPr>
          <a:xfrm flipV="1">
            <a:off x="0" y="5743552"/>
            <a:ext cx="9144000" cy="61712"/>
          </a:xfrm>
          <a:prstGeom prst="rect">
            <a:avLst/>
          </a:prstGeom>
          <a:solidFill>
            <a:srgbClr val="50AB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93D4389A-39D5-4E00-B97E-264B4BD882B6}"/>
              </a:ext>
            </a:extLst>
          </p:cNvPr>
          <p:cNvSpPr txBox="1"/>
          <p:nvPr userDrawn="1"/>
        </p:nvSpPr>
        <p:spPr>
          <a:xfrm>
            <a:off x="276521" y="6030850"/>
            <a:ext cx="4639860" cy="49449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데이터베이스 </a:t>
            </a:r>
            <a:r>
              <a:rPr kumimoji="0" lang="ko-KR" altLang="en-US" sz="2000" b="1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안윤애</a:t>
            </a:r>
            <a:r>
              <a:rPr kumimoji="0" lang="en-US" altLang="ko-KR" sz="2000" b="1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(yeahn@ut.ac.kr)</a:t>
            </a:r>
            <a:endParaRPr kumimoji="0"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>
              <a:spcAft>
                <a:spcPts val="300"/>
              </a:spcAft>
              <a:buSzPct val="96000"/>
              <a:defRPr sz="11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>
              <a:defRPr sz="11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251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3924944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n"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>
              <a:spcAft>
                <a:spcPts val="300"/>
              </a:spcAft>
              <a:buSzPct val="96000"/>
              <a:defRPr sz="11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>
              <a:defRPr sz="11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085503"/>
            <a:ext cx="3924944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n"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>
              <a:spcAft>
                <a:spcPts val="300"/>
              </a:spcAft>
              <a:buSzPct val="96000"/>
              <a:defRPr sz="11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>
              <a:defRPr sz="11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실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7560840" cy="548680"/>
          </a:xfrm>
        </p:spPr>
        <p:txBody>
          <a:bodyPr/>
          <a:lstStyle>
            <a:lvl1pPr algn="l"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825" y="980728"/>
            <a:ext cx="8641655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305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실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0825" y="188913"/>
            <a:ext cx="7560840" cy="548680"/>
          </a:xfrm>
        </p:spPr>
        <p:txBody>
          <a:bodyPr/>
          <a:lstStyle>
            <a:lvl1pPr algn="l">
              <a:defRPr sz="2400" b="1" baseline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연습문제 풀이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755576" y="980728"/>
            <a:ext cx="4032448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altLang="ko-KR" sz="1800" b="0" i="0" u="none" strike="noStrike" baseline="0" smtClean="0">
                <a:ea typeface="맑은 고딕" panose="020B0503020000020004" pitchFamily="50" charset="-127"/>
              </a:defRPr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r>
              <a:rPr lang="ko-KR" altLang="en-US" sz="900" b="0" i="0" u="none" strike="noStrike" baseline="0" dirty="0">
                <a:latin typeface="YDVYMjOStd14"/>
              </a:rPr>
              <a:t>다음 내장 함수의 결과를 적으시오</a:t>
            </a:r>
            <a:r>
              <a:rPr lang="en-US" altLang="ko-KR" sz="900" b="0" i="0" u="none" strike="noStrike" baseline="0" dirty="0">
                <a:latin typeface="YDVYMjOStd14"/>
              </a:rPr>
              <a:t>.</a:t>
            </a:r>
          </a:p>
          <a:p>
            <a:r>
              <a:rPr lang="en-US" altLang="ko-KR" sz="1000" b="0" i="0" u="none" strike="noStrike" baseline="0" dirty="0">
                <a:latin typeface="ITCGaramondStd-Lt"/>
              </a:rPr>
              <a:t>ABS</a:t>
            </a:r>
            <a:r>
              <a:rPr lang="en-US" altLang="ko-KR" sz="900" b="0" i="0" u="none" strike="noStrike" baseline="0" dirty="0">
                <a:latin typeface="YDVYMjOStd12"/>
              </a:rPr>
              <a:t>(-</a:t>
            </a:r>
            <a:r>
              <a:rPr lang="en-US" altLang="ko-KR" sz="1000" b="0" i="0" u="none" strike="noStrike" baseline="0" dirty="0">
                <a:latin typeface="ITCGaramondStd-Lt"/>
              </a:rPr>
              <a:t>3</a:t>
            </a:r>
            <a:r>
              <a:rPr lang="en-US" altLang="ko-KR" sz="900" b="0" i="0" u="none" strike="noStrike" baseline="0" dirty="0">
                <a:latin typeface="YDVYMjOStd12"/>
              </a:rPr>
              <a:t>.</a:t>
            </a:r>
            <a:r>
              <a:rPr lang="en-US" altLang="ko-KR" sz="1000" b="0" i="0" u="none" strike="noStrike" baseline="0" dirty="0">
                <a:latin typeface="ITCGaramondStd-Lt"/>
              </a:rPr>
              <a:t>4</a:t>
            </a:r>
            <a:r>
              <a:rPr lang="en-US" altLang="ko-KR" sz="900" b="0" i="0" u="none" strike="noStrike" baseline="0" dirty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dirty="0">
                <a:latin typeface="ITCGaramondStd-Lt"/>
              </a:rPr>
              <a:t>CEILING</a:t>
            </a:r>
            <a:r>
              <a:rPr lang="en-US" altLang="ko-KR" sz="900" b="0" i="0" u="none" strike="noStrike" baseline="0" dirty="0">
                <a:latin typeface="YDVYMjOStd12"/>
              </a:rPr>
              <a:t>(</a:t>
            </a:r>
            <a:r>
              <a:rPr lang="en-US" altLang="ko-KR" sz="1000" b="0" i="0" u="none" strike="noStrike" baseline="0" dirty="0">
                <a:latin typeface="ITCGaramondStd-Lt"/>
              </a:rPr>
              <a:t>3</a:t>
            </a:r>
            <a:r>
              <a:rPr lang="en-US" altLang="ko-KR" sz="900" b="0" i="0" u="none" strike="noStrike" baseline="0" dirty="0">
                <a:latin typeface="YDVYMjOStd12"/>
              </a:rPr>
              <a:t>.</a:t>
            </a:r>
            <a:r>
              <a:rPr lang="en-US" altLang="ko-KR" sz="1000" b="0" i="0" u="none" strike="noStrike" baseline="0" dirty="0">
                <a:latin typeface="ITCGaramondStd-Lt"/>
              </a:rPr>
              <a:t>4</a:t>
            </a:r>
            <a:r>
              <a:rPr lang="en-US" altLang="ko-KR" sz="900" b="0" i="0" u="none" strike="noStrike" baseline="0" dirty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dirty="0">
                <a:latin typeface="ITCGaramondStd-Lt"/>
              </a:rPr>
              <a:t>FLOOR</a:t>
            </a:r>
            <a:r>
              <a:rPr lang="en-US" altLang="ko-KR" sz="900" b="0" i="0" u="none" strike="noStrike" baseline="0" dirty="0">
                <a:latin typeface="YDVYMjOStd12"/>
              </a:rPr>
              <a:t>(</a:t>
            </a:r>
            <a:r>
              <a:rPr lang="en-US" altLang="ko-KR" sz="1000" b="0" i="0" u="none" strike="noStrike" baseline="0" dirty="0">
                <a:latin typeface="ITCGaramondStd-Lt"/>
              </a:rPr>
              <a:t>3</a:t>
            </a:r>
            <a:r>
              <a:rPr lang="en-US" altLang="ko-KR" sz="900" b="0" i="0" u="none" strike="noStrike" baseline="0" dirty="0">
                <a:latin typeface="YDVYMjOStd12"/>
              </a:rPr>
              <a:t>.</a:t>
            </a:r>
            <a:r>
              <a:rPr lang="en-US" altLang="ko-KR" sz="1000" b="0" i="0" u="none" strike="noStrike" baseline="0" dirty="0">
                <a:latin typeface="ITCGaramondStd-Lt"/>
              </a:rPr>
              <a:t>4</a:t>
            </a:r>
            <a:r>
              <a:rPr lang="en-US" altLang="ko-KR" sz="900" b="0" i="0" u="none" strike="noStrike" baseline="0" dirty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dirty="0">
                <a:latin typeface="ITCGaramondStd-Lt"/>
              </a:rPr>
              <a:t>ROUND</a:t>
            </a:r>
            <a:r>
              <a:rPr lang="en-US" altLang="ko-KR" sz="900" b="0" i="0" u="none" strike="noStrike" baseline="0" dirty="0">
                <a:latin typeface="YDVYMjOStd12"/>
              </a:rPr>
              <a:t>(</a:t>
            </a:r>
            <a:r>
              <a:rPr lang="en-US" altLang="ko-KR" sz="1000" b="0" i="0" u="none" strike="noStrike" baseline="0" dirty="0">
                <a:latin typeface="ITCGaramondStd-Lt"/>
              </a:rPr>
              <a:t>3</a:t>
            </a:r>
            <a:r>
              <a:rPr lang="en-US" altLang="ko-KR" sz="900" b="0" i="0" u="none" strike="noStrike" baseline="0" dirty="0">
                <a:latin typeface="YDVYMjOStd12"/>
              </a:rPr>
              <a:t>.</a:t>
            </a:r>
            <a:r>
              <a:rPr lang="en-US" altLang="ko-KR" sz="1000" b="0" i="0" u="none" strike="noStrike" baseline="0" dirty="0">
                <a:latin typeface="ITCGaramondStd-Lt"/>
              </a:rPr>
              <a:t>4</a:t>
            </a:r>
            <a:r>
              <a:rPr lang="en-US" altLang="ko-KR" sz="900" b="0" i="0" u="none" strike="noStrike" baseline="0" dirty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dirty="0">
                <a:latin typeface="ITCGaramondStd-Lt"/>
              </a:rPr>
              <a:t>LOG</a:t>
            </a:r>
            <a:r>
              <a:rPr lang="en-US" altLang="ko-KR" sz="900" b="0" i="0" u="none" strike="noStrike" baseline="0" dirty="0">
                <a:latin typeface="YDVYMjOStd12"/>
              </a:rPr>
              <a:t>(</a:t>
            </a:r>
            <a:r>
              <a:rPr lang="en-US" altLang="ko-KR" sz="1000" b="0" i="0" u="none" strike="noStrike" baseline="0" dirty="0">
                <a:latin typeface="ITCGaramondStd-Lt"/>
              </a:rPr>
              <a:t>100</a:t>
            </a:r>
            <a:r>
              <a:rPr lang="en-US" altLang="ko-KR" sz="900" b="0" i="0" u="none" strike="noStrike" baseline="0" dirty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dirty="0">
                <a:latin typeface="ITCGaramondStd-Lt"/>
              </a:rPr>
              <a:t>POWER</a:t>
            </a:r>
            <a:r>
              <a:rPr lang="en-US" altLang="ko-KR" sz="900" b="0" i="0" u="none" strike="noStrike" baseline="0" dirty="0">
                <a:latin typeface="YDVYMjOStd12"/>
              </a:rPr>
              <a:t>(</a:t>
            </a:r>
            <a:r>
              <a:rPr lang="en-US" altLang="ko-KR" sz="1000" b="0" i="0" u="none" strike="noStrike" baseline="0" dirty="0">
                <a:latin typeface="ITCGaramondStd-Lt"/>
              </a:rPr>
              <a:t>4</a:t>
            </a:r>
            <a:r>
              <a:rPr lang="en-US" altLang="ko-KR" sz="900" b="0" i="0" u="none" strike="noStrike" baseline="0" dirty="0">
                <a:latin typeface="YDVYMjOStd12"/>
              </a:rPr>
              <a:t>.</a:t>
            </a:r>
            <a:r>
              <a:rPr lang="en-US" altLang="ko-KR" sz="1000" b="0" i="0" u="none" strike="noStrike" baseline="0" dirty="0">
                <a:latin typeface="ITCGaramondStd-Lt"/>
              </a:rPr>
              <a:t>0</a:t>
            </a:r>
            <a:r>
              <a:rPr lang="en-US" altLang="ko-KR" sz="900" b="0" i="0" u="none" strike="noStrike" baseline="0" dirty="0">
                <a:latin typeface="YDVYMjOStd12"/>
              </a:rPr>
              <a:t>, </a:t>
            </a:r>
            <a:r>
              <a:rPr lang="en-US" altLang="ko-KR" sz="1000" b="0" i="0" u="none" strike="noStrike" baseline="0" dirty="0">
                <a:latin typeface="ITCGaramondStd-Lt"/>
              </a:rPr>
              <a:t>2</a:t>
            </a:r>
            <a:r>
              <a:rPr lang="en-US" altLang="ko-KR" sz="900" b="0" i="0" u="none" strike="noStrike" baseline="0" dirty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dirty="0">
                <a:latin typeface="ITCGaramondStd-Lt"/>
              </a:rPr>
              <a:t>SQRT</a:t>
            </a:r>
            <a:r>
              <a:rPr lang="en-US" altLang="ko-KR" sz="900" b="0" i="0" u="none" strike="noStrike" baseline="0" dirty="0">
                <a:latin typeface="YDVYMjOStd12"/>
              </a:rPr>
              <a:t>(</a:t>
            </a:r>
            <a:r>
              <a:rPr lang="en-US" altLang="ko-KR" sz="1000" b="0" i="0" u="none" strike="noStrike" baseline="0" dirty="0">
                <a:latin typeface="ITCGaramondStd-Lt"/>
              </a:rPr>
              <a:t>4</a:t>
            </a:r>
            <a:r>
              <a:rPr lang="en-US" altLang="ko-KR" sz="900" b="0" i="0" u="none" strike="noStrike" baseline="0" dirty="0">
                <a:latin typeface="YDVYMjOStd12"/>
              </a:rPr>
              <a:t>.</a:t>
            </a:r>
            <a:r>
              <a:rPr lang="en-US" altLang="ko-KR" sz="1000" b="0" i="0" u="none" strike="noStrike" baseline="0" dirty="0">
                <a:latin typeface="ITCGaramondStd-Lt"/>
              </a:rPr>
              <a:t>0</a:t>
            </a:r>
            <a:r>
              <a:rPr lang="en-US" altLang="ko-KR" sz="900" b="0" i="0" u="none" strike="noStrike" baseline="0" dirty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dirty="0">
                <a:latin typeface="ITCGaramondStd-Lt"/>
              </a:rPr>
              <a:t>SIN</a:t>
            </a:r>
            <a:r>
              <a:rPr lang="en-US" altLang="ko-KR" sz="900" b="0" i="0" u="none" strike="noStrike" baseline="0" dirty="0">
                <a:latin typeface="YDVYMjOStd12"/>
              </a:rPr>
              <a:t>(</a:t>
            </a:r>
            <a:r>
              <a:rPr lang="en-US" altLang="ko-KR" sz="1000" b="0" i="0" u="none" strike="noStrike" baseline="0" dirty="0">
                <a:latin typeface="ITCGaramondStd-Lt"/>
              </a:rPr>
              <a:t>4</a:t>
            </a:r>
            <a:r>
              <a:rPr lang="en-US" altLang="ko-KR" sz="900" b="0" i="0" u="none" strike="noStrike" baseline="0" dirty="0">
                <a:latin typeface="YDVYMjOStd12"/>
              </a:rPr>
              <a:t>.</a:t>
            </a:r>
            <a:r>
              <a:rPr lang="en-US" altLang="ko-KR" sz="1000" b="0" i="0" u="none" strike="noStrike" baseline="0" dirty="0">
                <a:latin typeface="ITCGaramondStd-Lt"/>
              </a:rPr>
              <a:t>0</a:t>
            </a:r>
            <a:r>
              <a:rPr lang="en-US" altLang="ko-KR" sz="900" b="0" i="0" u="none" strike="noStrike" baseline="0" dirty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dirty="0">
                <a:latin typeface="ITCGaramondStd-Lt"/>
              </a:rPr>
              <a:t>LEFT</a:t>
            </a:r>
            <a:r>
              <a:rPr lang="en-US" altLang="ko-KR" sz="900" b="0" i="0" u="none" strike="noStrike" baseline="0" dirty="0">
                <a:latin typeface="YDVYMjOStd12"/>
              </a:rPr>
              <a:t>(‘</a:t>
            </a:r>
            <a:r>
              <a:rPr lang="en-US" altLang="ko-KR" sz="1000" b="0" i="0" u="none" strike="noStrike" baseline="0" dirty="0">
                <a:latin typeface="ITCGaramondStd-Lt"/>
              </a:rPr>
              <a:t>Happy</a:t>
            </a:r>
            <a:r>
              <a:rPr lang="en-US" altLang="ko-KR" sz="900" b="0" i="0" u="none" strike="noStrike" baseline="0" dirty="0">
                <a:latin typeface="YDVYMjOStd12"/>
              </a:rPr>
              <a:t>’, </a:t>
            </a:r>
            <a:r>
              <a:rPr lang="en-US" altLang="ko-KR" sz="1000" b="0" i="0" u="none" strike="noStrike" baseline="0" dirty="0">
                <a:latin typeface="ITCGaramondStd-Lt"/>
              </a:rPr>
              <a:t>4</a:t>
            </a:r>
            <a:r>
              <a:rPr lang="en-US" altLang="ko-KR" sz="900" b="0" i="0" u="none" strike="noStrike" baseline="0" dirty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dirty="0">
                <a:latin typeface="ITCGaramondStd-Lt"/>
              </a:rPr>
              <a:t>CHAR</a:t>
            </a:r>
            <a:r>
              <a:rPr lang="en-US" altLang="ko-KR" sz="900" b="0" i="0" u="none" strike="noStrike" baseline="0" dirty="0">
                <a:latin typeface="YDVYMjOStd12"/>
              </a:rPr>
              <a:t>(</a:t>
            </a:r>
            <a:r>
              <a:rPr lang="en-US" altLang="ko-KR" sz="1000" b="0" i="0" u="none" strike="noStrike" baseline="0" dirty="0">
                <a:latin typeface="ITCGaramondStd-Lt"/>
              </a:rPr>
              <a:t>65</a:t>
            </a:r>
            <a:r>
              <a:rPr lang="en-US" altLang="ko-KR" sz="900" b="0" i="0" u="none" strike="noStrike" baseline="0" dirty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dirty="0">
                <a:latin typeface="ITCGaramondStd-Lt"/>
              </a:rPr>
              <a:t>NCHAR</a:t>
            </a:r>
            <a:r>
              <a:rPr lang="en-US" altLang="ko-KR" sz="900" b="0" i="0" u="none" strike="noStrike" baseline="0" dirty="0">
                <a:latin typeface="YDVYMjOStd12"/>
              </a:rPr>
              <a:t>(</a:t>
            </a:r>
            <a:r>
              <a:rPr lang="en-US" altLang="ko-KR" sz="1000" b="0" i="0" u="none" strike="noStrike" baseline="0" dirty="0">
                <a:latin typeface="ITCGaramondStd-Lt"/>
              </a:rPr>
              <a:t>65</a:t>
            </a:r>
            <a:r>
              <a:rPr lang="en-US" altLang="ko-KR" sz="900" b="0" i="0" u="none" strike="noStrike" baseline="0" dirty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dirty="0">
                <a:latin typeface="ITCGaramondStd-Lt"/>
              </a:rPr>
              <a:t>ASCII</a:t>
            </a:r>
            <a:r>
              <a:rPr lang="en-US" altLang="ko-KR" sz="900" b="0" i="0" u="none" strike="noStrike" baseline="0" dirty="0">
                <a:latin typeface="YDVYMjOStd12"/>
              </a:rPr>
              <a:t>(‘</a:t>
            </a:r>
            <a:r>
              <a:rPr lang="en-US" altLang="ko-KR" sz="1000" b="0" i="0" u="none" strike="noStrike" baseline="0" dirty="0">
                <a:latin typeface="ITCGaramondStd-Lt"/>
              </a:rPr>
              <a:t>Happy</a:t>
            </a:r>
            <a:r>
              <a:rPr lang="en-US" altLang="ko-KR" sz="900" b="0" i="0" u="none" strike="noStrike" baseline="0" dirty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dirty="0">
                <a:latin typeface="ITCGaramondStd-Lt"/>
              </a:rPr>
              <a:t>UNICODE</a:t>
            </a:r>
            <a:r>
              <a:rPr lang="en-US" altLang="ko-KR" sz="900" b="0" i="0" u="none" strike="noStrike" baseline="0" dirty="0">
                <a:latin typeface="YDVYMjOStd12"/>
              </a:rPr>
              <a:t>(‘</a:t>
            </a:r>
            <a:r>
              <a:rPr lang="en-US" altLang="ko-KR" sz="1000" b="0" i="0" u="none" strike="noStrike" baseline="0" dirty="0">
                <a:latin typeface="ITCGaramondStd-Lt"/>
              </a:rPr>
              <a:t>Happy</a:t>
            </a:r>
            <a:r>
              <a:rPr lang="en-US" altLang="ko-KR" sz="900" b="0" i="0" u="none" strike="noStrike" baseline="0" dirty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dirty="0">
                <a:latin typeface="ITCGaramondStd-Lt"/>
              </a:rPr>
              <a:t>SYSDATETIME</a:t>
            </a:r>
            <a:r>
              <a:rPr lang="en-US" altLang="ko-KR" sz="900" b="0" i="0" u="none" strike="noStrike" baseline="0" dirty="0">
                <a:latin typeface="YDVYMjOStd12"/>
              </a:rPr>
              <a:t>( )</a:t>
            </a:r>
          </a:p>
          <a:p>
            <a:r>
              <a:rPr lang="en-US" altLang="ko-KR" sz="1000" b="0" i="0" u="none" strike="noStrike" baseline="0" dirty="0">
                <a:latin typeface="ITCGaramondStd-Lt"/>
              </a:rPr>
              <a:t>GETDATE</a:t>
            </a:r>
            <a:r>
              <a:rPr lang="en-US" altLang="ko-KR" sz="900" b="0" i="0" u="none" strike="noStrike" baseline="0" dirty="0">
                <a:latin typeface="YDVYMjOStd12"/>
              </a:rPr>
              <a:t>( )</a:t>
            </a:r>
          </a:p>
          <a:p>
            <a:r>
              <a:rPr lang="en-US" altLang="ko-KR" sz="1000" b="0" i="0" u="none" strike="noStrike" baseline="0" dirty="0">
                <a:latin typeface="ITCGaramondStd-Lt"/>
              </a:rPr>
              <a:t>DAY</a:t>
            </a:r>
            <a:r>
              <a:rPr lang="en-US" altLang="ko-KR" sz="900" b="0" i="0" u="none" strike="noStrike" baseline="0" dirty="0">
                <a:latin typeface="YDVYMjOStd12"/>
              </a:rPr>
              <a:t>(‘</a:t>
            </a:r>
            <a:r>
              <a:rPr lang="en-US" altLang="ko-KR" sz="1000" b="0" i="0" u="none" strike="noStrike" baseline="0" dirty="0">
                <a:latin typeface="ITCGaramondStd-Lt"/>
              </a:rPr>
              <a:t>2013</a:t>
            </a:r>
            <a:r>
              <a:rPr lang="en-US" altLang="ko-KR" sz="900" b="0" i="0" u="none" strike="noStrike" baseline="0" dirty="0">
                <a:latin typeface="YDVYMjOStd12"/>
              </a:rPr>
              <a:t>-</a:t>
            </a:r>
            <a:r>
              <a:rPr lang="en-US" altLang="ko-KR" sz="1000" b="0" i="0" u="none" strike="noStrike" baseline="0" dirty="0">
                <a:latin typeface="ITCGaramondStd-Lt"/>
              </a:rPr>
              <a:t>09</a:t>
            </a:r>
            <a:r>
              <a:rPr lang="en-US" altLang="ko-KR" sz="900" b="0" i="0" u="none" strike="noStrike" baseline="0" dirty="0">
                <a:latin typeface="YDVYMjOStd12"/>
              </a:rPr>
              <a:t>-</a:t>
            </a:r>
            <a:r>
              <a:rPr lang="en-US" altLang="ko-KR" sz="1000" b="0" i="0" u="none" strike="noStrike" baseline="0" dirty="0">
                <a:latin typeface="ITCGaramondStd-Lt"/>
              </a:rPr>
              <a:t>02</a:t>
            </a:r>
            <a:r>
              <a:rPr lang="en-US" altLang="ko-KR" sz="900" b="0" i="0" u="none" strike="noStrike" baseline="0" dirty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dirty="0">
                <a:latin typeface="ITCGaramondStd-Lt"/>
              </a:rPr>
              <a:t>MONTH</a:t>
            </a:r>
            <a:r>
              <a:rPr lang="en-US" altLang="ko-KR" sz="900" b="0" i="0" u="none" strike="noStrike" baseline="0" dirty="0">
                <a:latin typeface="YDVYMjOStd12"/>
              </a:rPr>
              <a:t>(‘</a:t>
            </a:r>
            <a:r>
              <a:rPr lang="en-US" altLang="ko-KR" sz="1000" b="0" i="0" u="none" strike="noStrike" baseline="0" dirty="0">
                <a:latin typeface="ITCGaramondStd-Lt"/>
              </a:rPr>
              <a:t>2013</a:t>
            </a:r>
            <a:r>
              <a:rPr lang="en-US" altLang="ko-KR" sz="900" b="0" i="0" u="none" strike="noStrike" baseline="0" dirty="0">
                <a:latin typeface="YDVYMjOStd12"/>
              </a:rPr>
              <a:t>-</a:t>
            </a:r>
            <a:r>
              <a:rPr lang="en-US" altLang="ko-KR" sz="1000" b="0" i="0" u="none" strike="noStrike" baseline="0" dirty="0">
                <a:latin typeface="ITCGaramondStd-Lt"/>
              </a:rPr>
              <a:t>09</a:t>
            </a:r>
            <a:r>
              <a:rPr lang="en-US" altLang="ko-KR" sz="900" b="0" i="0" u="none" strike="noStrike" baseline="0" dirty="0">
                <a:latin typeface="YDVYMjOStd12"/>
              </a:rPr>
              <a:t>-</a:t>
            </a:r>
            <a:r>
              <a:rPr lang="en-US" altLang="ko-KR" sz="1000" b="0" i="0" u="none" strike="noStrike" baseline="0" dirty="0">
                <a:latin typeface="ITCGaramondStd-Lt"/>
              </a:rPr>
              <a:t>02</a:t>
            </a:r>
            <a:r>
              <a:rPr lang="en-US" altLang="ko-KR" sz="900" b="0" i="0" u="none" strike="noStrike" baseline="0" dirty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dirty="0">
                <a:latin typeface="ITCGaramondStd-Lt"/>
              </a:rPr>
              <a:t>YEAR</a:t>
            </a:r>
            <a:r>
              <a:rPr lang="en-US" altLang="ko-KR" sz="900" b="0" i="0" u="none" strike="noStrike" baseline="0" dirty="0">
                <a:latin typeface="YDVYMjOStd12"/>
              </a:rPr>
              <a:t>(‘</a:t>
            </a:r>
            <a:r>
              <a:rPr lang="en-US" altLang="ko-KR" sz="1000" b="0" i="0" u="none" strike="noStrike" baseline="0" dirty="0">
                <a:latin typeface="ITCGaramondStd-Lt"/>
              </a:rPr>
              <a:t>2013</a:t>
            </a:r>
            <a:r>
              <a:rPr lang="en-US" altLang="ko-KR" sz="900" b="0" i="0" u="none" strike="noStrike" baseline="0" dirty="0">
                <a:latin typeface="YDVYMjOStd12"/>
              </a:rPr>
              <a:t>-</a:t>
            </a:r>
            <a:r>
              <a:rPr lang="en-US" altLang="ko-KR" sz="1000" b="0" i="0" u="none" strike="noStrike" baseline="0" dirty="0">
                <a:latin typeface="ITCGaramondStd-Lt"/>
              </a:rPr>
              <a:t>09</a:t>
            </a:r>
            <a:r>
              <a:rPr lang="en-US" altLang="ko-KR" sz="900" b="0" i="0" u="none" strike="noStrike" baseline="0" dirty="0">
                <a:latin typeface="YDVYMjOStd12"/>
              </a:rPr>
              <a:t>-</a:t>
            </a:r>
            <a:r>
              <a:rPr lang="en-US" altLang="ko-KR" sz="1000" b="0" i="0" u="none" strike="noStrike" baseline="0" dirty="0">
                <a:latin typeface="ITCGaramondStd-Lt"/>
              </a:rPr>
              <a:t>02</a:t>
            </a:r>
            <a:r>
              <a:rPr lang="en-US" altLang="ko-KR" sz="900" b="0" i="0" u="none" strike="noStrike" baseline="0" dirty="0">
                <a:latin typeface="YDVYMjOStd12"/>
              </a:rPr>
              <a:t>’)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0" hasCustomPrompt="1"/>
          </p:nvPr>
        </p:nvSpPr>
        <p:spPr>
          <a:xfrm>
            <a:off x="4788024" y="980621"/>
            <a:ext cx="4032448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altLang="ko-KR" sz="900" b="0" i="0" u="none" strike="noStrike" baseline="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r>
              <a:rPr lang="en-US" altLang="ko-KR" sz="1000" b="0" i="0" u="none" strike="noStrike" baseline="0" dirty="0">
                <a:latin typeface="ITCGaramondStd-Lt"/>
              </a:rPr>
              <a:t>UPPER</a:t>
            </a:r>
            <a:r>
              <a:rPr lang="en-US" altLang="ko-KR" sz="900" b="0" i="0" u="none" strike="noStrike" baseline="0" dirty="0">
                <a:latin typeface="YDVYMjOStd12"/>
              </a:rPr>
              <a:t>(‘</a:t>
            </a:r>
            <a:r>
              <a:rPr lang="en-US" altLang="ko-KR" sz="1000" b="0" i="0" u="none" strike="noStrike" baseline="0" dirty="0">
                <a:latin typeface="ITCGaramondStd-Lt"/>
              </a:rPr>
              <a:t>Happy</a:t>
            </a:r>
            <a:r>
              <a:rPr lang="en-US" altLang="ko-KR" sz="900" b="0" i="0" u="none" strike="noStrike" baseline="0" dirty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dirty="0">
                <a:latin typeface="ITCGaramondStd-Lt"/>
              </a:rPr>
              <a:t>LTRIM</a:t>
            </a:r>
            <a:r>
              <a:rPr lang="en-US" altLang="ko-KR" sz="900" b="0" i="0" u="none" strike="noStrike" baseline="0" dirty="0">
                <a:latin typeface="YDVYMjOStd12"/>
              </a:rPr>
              <a:t>(‘ </a:t>
            </a:r>
            <a:r>
              <a:rPr lang="en-US" altLang="ko-KR" sz="1000" b="0" i="0" u="none" strike="noStrike" baseline="0" dirty="0">
                <a:latin typeface="ITCGaramondStd-Lt"/>
              </a:rPr>
              <a:t>Happy </a:t>
            </a:r>
            <a:r>
              <a:rPr lang="en-US" altLang="ko-KR" sz="900" b="0" i="0" u="none" strike="noStrike" baseline="0" dirty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dirty="0">
                <a:latin typeface="ITCGaramondStd-Lt"/>
              </a:rPr>
              <a:t>RTRIM</a:t>
            </a:r>
            <a:r>
              <a:rPr lang="en-US" altLang="ko-KR" sz="900" b="0" i="0" u="none" strike="noStrike" baseline="0" dirty="0">
                <a:latin typeface="YDVYMjOStd12"/>
              </a:rPr>
              <a:t>(‘ </a:t>
            </a:r>
            <a:r>
              <a:rPr lang="en-US" altLang="ko-KR" sz="1000" b="0" i="0" u="none" strike="noStrike" baseline="0" dirty="0">
                <a:latin typeface="ITCGaramondStd-Lt"/>
              </a:rPr>
              <a:t>Happy </a:t>
            </a:r>
            <a:r>
              <a:rPr lang="en-US" altLang="ko-KR" sz="900" b="0" i="0" u="none" strike="noStrike" baseline="0" dirty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dirty="0">
                <a:latin typeface="ITCGaramondStd-Lt"/>
              </a:rPr>
              <a:t>RIGHT</a:t>
            </a:r>
            <a:r>
              <a:rPr lang="en-US" altLang="ko-KR" sz="900" b="0" i="0" u="none" strike="noStrike" baseline="0" dirty="0">
                <a:latin typeface="YDVYMjOStd12"/>
              </a:rPr>
              <a:t>(‘</a:t>
            </a:r>
            <a:r>
              <a:rPr lang="en-US" altLang="ko-KR" sz="1000" b="0" i="0" u="none" strike="noStrike" baseline="0" dirty="0">
                <a:latin typeface="ITCGaramondStd-Lt"/>
              </a:rPr>
              <a:t>Happy</a:t>
            </a:r>
            <a:r>
              <a:rPr lang="en-US" altLang="ko-KR" sz="900" b="0" i="0" u="none" strike="noStrike" baseline="0" dirty="0">
                <a:latin typeface="YDVYMjOStd12"/>
              </a:rPr>
              <a:t>’, </a:t>
            </a:r>
            <a:r>
              <a:rPr lang="en-US" altLang="ko-KR" sz="1000" b="0" i="0" u="none" strike="noStrike" baseline="0" dirty="0">
                <a:latin typeface="ITCGaramondStd-Lt"/>
              </a:rPr>
              <a:t>4</a:t>
            </a:r>
            <a:r>
              <a:rPr lang="en-US" altLang="ko-KR" sz="900" b="0" i="0" u="none" strike="noStrike" baseline="0" dirty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dirty="0">
                <a:latin typeface="ITCGaramondStd-Lt"/>
              </a:rPr>
              <a:t>LEN</a:t>
            </a:r>
            <a:r>
              <a:rPr lang="en-US" altLang="ko-KR" sz="900" b="0" i="0" u="none" strike="noStrike" baseline="0" dirty="0">
                <a:latin typeface="YDVYMjOStd12"/>
              </a:rPr>
              <a:t>(‘</a:t>
            </a:r>
            <a:r>
              <a:rPr lang="en-US" altLang="ko-KR" sz="1000" b="0" i="0" u="none" strike="noStrike" baseline="0" dirty="0">
                <a:latin typeface="ITCGaramondStd-Lt"/>
              </a:rPr>
              <a:t>Happy</a:t>
            </a:r>
            <a:r>
              <a:rPr lang="en-US" altLang="ko-KR" sz="900" b="0" i="0" u="none" strike="noStrike" baseline="0" dirty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dirty="0">
                <a:latin typeface="ITCGaramondStd-Lt"/>
              </a:rPr>
              <a:t>LOWER</a:t>
            </a:r>
            <a:r>
              <a:rPr lang="en-US" altLang="ko-KR" sz="900" b="0" i="0" u="none" strike="noStrike" baseline="0" dirty="0">
                <a:latin typeface="YDVYMjOStd12"/>
              </a:rPr>
              <a:t>(‘</a:t>
            </a:r>
            <a:r>
              <a:rPr lang="en-US" altLang="ko-KR" sz="1000" b="0" i="0" u="none" strike="noStrike" baseline="0" dirty="0">
                <a:latin typeface="ITCGaramondStd-Lt"/>
              </a:rPr>
              <a:t>Happy</a:t>
            </a:r>
            <a:r>
              <a:rPr lang="en-US" altLang="ko-KR" sz="900" b="0" i="0" u="none" strike="noStrike" baseline="0" dirty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dirty="0">
                <a:latin typeface="ITCGaramondStd-Lt"/>
              </a:rPr>
              <a:t>REPLICATE</a:t>
            </a:r>
            <a:r>
              <a:rPr lang="en-US" altLang="ko-KR" sz="900" b="0" i="0" u="none" strike="noStrike" baseline="0" dirty="0">
                <a:latin typeface="YDVYMjOStd12"/>
              </a:rPr>
              <a:t>(‘</a:t>
            </a:r>
            <a:r>
              <a:rPr lang="en-US" altLang="ko-KR" sz="1000" b="0" i="0" u="none" strike="noStrike" baseline="0" dirty="0">
                <a:latin typeface="ITCGaramondStd-Lt"/>
              </a:rPr>
              <a:t>Happy</a:t>
            </a:r>
            <a:r>
              <a:rPr lang="en-US" altLang="ko-KR" sz="900" b="0" i="0" u="none" strike="noStrike" baseline="0" dirty="0">
                <a:latin typeface="YDVYMjOStd12"/>
              </a:rPr>
              <a:t>’, </a:t>
            </a:r>
            <a:r>
              <a:rPr lang="en-US" altLang="ko-KR" sz="1000" b="0" i="0" u="none" strike="noStrike" baseline="0" dirty="0">
                <a:latin typeface="ITCGaramondStd-Lt"/>
              </a:rPr>
              <a:t>3</a:t>
            </a:r>
            <a:r>
              <a:rPr lang="en-US" altLang="ko-KR" sz="900" b="0" i="0" u="none" strike="noStrike" baseline="0" dirty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dirty="0">
                <a:latin typeface="ITCGaramondStd-Lt"/>
              </a:rPr>
              <a:t>REVERSE</a:t>
            </a:r>
            <a:r>
              <a:rPr lang="en-US" altLang="ko-KR" sz="900" b="0" i="0" u="none" strike="noStrike" baseline="0" dirty="0">
                <a:latin typeface="YDVYMjOStd12"/>
              </a:rPr>
              <a:t>(‘</a:t>
            </a:r>
            <a:r>
              <a:rPr lang="en-US" altLang="ko-KR" sz="1000" b="0" i="0" u="none" strike="noStrike" baseline="0" dirty="0">
                <a:latin typeface="ITCGaramondStd-Lt"/>
              </a:rPr>
              <a:t>Happy Day</a:t>
            </a:r>
            <a:r>
              <a:rPr lang="en-US" altLang="ko-KR" sz="900" b="0" i="0" u="none" strike="noStrike" baseline="0" dirty="0">
                <a:latin typeface="YDVYMjOStd12"/>
              </a:rPr>
              <a:t>’)</a:t>
            </a:r>
          </a:p>
          <a:p>
            <a:r>
              <a:rPr lang="en-US" altLang="ko-KR" sz="900" b="0" i="0" u="none" strike="noStrike" baseline="0" dirty="0">
                <a:latin typeface="YDVYMjOStd12"/>
              </a:rPr>
              <a:t>‘</a:t>
            </a:r>
            <a:r>
              <a:rPr lang="en-US" altLang="ko-KR" sz="1000" b="0" i="0" u="none" strike="noStrike" baseline="0" dirty="0">
                <a:latin typeface="ITCGaramondStd-Lt"/>
              </a:rPr>
              <a:t>1</a:t>
            </a:r>
            <a:r>
              <a:rPr lang="en-US" altLang="ko-KR" sz="900" b="0" i="0" u="none" strike="noStrike" baseline="0" dirty="0">
                <a:latin typeface="YDVYMjOStd12"/>
              </a:rPr>
              <a:t>’+</a:t>
            </a:r>
            <a:r>
              <a:rPr lang="en-US" altLang="ko-KR" sz="1000" b="0" i="0" u="none" strike="noStrike" baseline="0" dirty="0">
                <a:latin typeface="ITCGaramondStd-Lt"/>
              </a:rPr>
              <a:t>SPACE</a:t>
            </a:r>
            <a:r>
              <a:rPr lang="en-US" altLang="ko-KR" sz="900" b="0" i="0" u="none" strike="noStrike" baseline="0" dirty="0">
                <a:latin typeface="YDVYMjOStd12"/>
              </a:rPr>
              <a:t>(</a:t>
            </a:r>
            <a:r>
              <a:rPr lang="en-US" altLang="ko-KR" sz="1000" b="0" i="0" u="none" strike="noStrike" baseline="0" dirty="0">
                <a:latin typeface="ITCGaramondStd-Lt"/>
              </a:rPr>
              <a:t>5</a:t>
            </a:r>
            <a:r>
              <a:rPr lang="en-US" altLang="ko-KR" sz="900" b="0" i="0" u="none" strike="noStrike" baseline="0" dirty="0">
                <a:latin typeface="YDVYMjOStd12"/>
              </a:rPr>
              <a:t>)+‘</a:t>
            </a:r>
            <a:r>
              <a:rPr lang="en-US" altLang="ko-KR" sz="1000" b="0" i="0" u="none" strike="noStrike" baseline="0" dirty="0">
                <a:latin typeface="ITCGaramondStd-Lt"/>
              </a:rPr>
              <a:t>2</a:t>
            </a:r>
            <a:r>
              <a:rPr lang="en-US" altLang="ko-KR" sz="900" b="0" i="0" u="none" strike="noStrike" baseline="0" dirty="0">
                <a:latin typeface="YDVYMjOStd12"/>
              </a:rPr>
              <a:t>’</a:t>
            </a:r>
          </a:p>
          <a:p>
            <a:r>
              <a:rPr lang="en-US" altLang="ko-KR" sz="1000" b="0" i="0" u="none" strike="noStrike" baseline="0" dirty="0">
                <a:latin typeface="ITCGaramondStd-Lt"/>
              </a:rPr>
              <a:t>PATINDEX</a:t>
            </a:r>
            <a:r>
              <a:rPr lang="en-US" altLang="ko-KR" sz="900" b="0" i="0" u="none" strike="noStrike" baseline="0" dirty="0">
                <a:latin typeface="YDVYMjOStd12"/>
              </a:rPr>
              <a:t>(‘%</a:t>
            </a:r>
            <a:r>
              <a:rPr lang="en-US" altLang="ko-KR" sz="1000" b="0" i="0" u="none" strike="noStrike" baseline="0" dirty="0" err="1">
                <a:latin typeface="ITCGaramondStd-Lt"/>
              </a:rPr>
              <a:t>py</a:t>
            </a:r>
            <a:r>
              <a:rPr lang="en-US" altLang="ko-KR" sz="900" b="0" i="0" u="none" strike="noStrike" baseline="0" dirty="0">
                <a:latin typeface="YDVYMjOStd12"/>
              </a:rPr>
              <a:t>%’, ‘</a:t>
            </a:r>
            <a:r>
              <a:rPr lang="en-US" altLang="ko-KR" sz="1000" b="0" i="0" u="none" strike="noStrike" baseline="0" dirty="0">
                <a:latin typeface="ITCGaramondStd-Lt"/>
              </a:rPr>
              <a:t>Happy Day</a:t>
            </a:r>
            <a:r>
              <a:rPr lang="en-US" altLang="ko-KR" sz="900" b="0" i="0" u="none" strike="noStrike" baseline="0" dirty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dirty="0">
                <a:latin typeface="ITCGaramondStd-Lt"/>
              </a:rPr>
              <a:t>REPLACE</a:t>
            </a:r>
            <a:r>
              <a:rPr lang="en-US" altLang="ko-KR" sz="900" b="0" i="0" u="none" strike="noStrike" baseline="0" dirty="0">
                <a:latin typeface="YDVYMjOStd12"/>
              </a:rPr>
              <a:t>(‘</a:t>
            </a:r>
            <a:r>
              <a:rPr lang="en-US" altLang="ko-KR" sz="1000" b="0" i="0" u="none" strike="noStrike" baseline="0" dirty="0">
                <a:latin typeface="ITCGaramondStd-Lt"/>
              </a:rPr>
              <a:t>Happy Day</a:t>
            </a:r>
            <a:r>
              <a:rPr lang="en-US" altLang="ko-KR" sz="900" b="0" i="0" u="none" strike="noStrike" baseline="0" dirty="0">
                <a:latin typeface="YDVYMjOStd12"/>
              </a:rPr>
              <a:t>’, ‘</a:t>
            </a:r>
            <a:r>
              <a:rPr lang="en-US" altLang="ko-KR" sz="1000" b="0" i="0" u="none" strike="noStrike" baseline="0" dirty="0">
                <a:latin typeface="ITCGaramondStd-Lt"/>
              </a:rPr>
              <a:t>Day</a:t>
            </a:r>
            <a:r>
              <a:rPr lang="en-US" altLang="ko-KR" sz="900" b="0" i="0" u="none" strike="noStrike" baseline="0" dirty="0">
                <a:latin typeface="YDVYMjOStd12"/>
              </a:rPr>
              <a:t>’, ‘</a:t>
            </a:r>
            <a:r>
              <a:rPr lang="en-US" altLang="ko-KR" sz="1000" b="0" i="0" u="none" strike="noStrike" baseline="0" dirty="0">
                <a:latin typeface="ITCGaramondStd-Lt"/>
              </a:rPr>
              <a:t>Boy</a:t>
            </a:r>
            <a:r>
              <a:rPr lang="en-US" altLang="ko-KR" sz="900" b="0" i="0" u="none" strike="noStrike" baseline="0" dirty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dirty="0">
                <a:latin typeface="ITCGaramondStd-Lt"/>
              </a:rPr>
              <a:t>SUBSTRING</a:t>
            </a:r>
            <a:r>
              <a:rPr lang="en-US" altLang="ko-KR" sz="900" b="0" i="0" u="none" strike="noStrike" baseline="0" dirty="0">
                <a:latin typeface="YDVYMjOStd12"/>
              </a:rPr>
              <a:t>(‘</a:t>
            </a:r>
            <a:r>
              <a:rPr lang="en-US" altLang="ko-KR" sz="1000" b="0" i="0" u="none" strike="noStrike" baseline="0" dirty="0">
                <a:latin typeface="ITCGaramondStd-Lt"/>
              </a:rPr>
              <a:t>Happy Day</a:t>
            </a:r>
            <a:r>
              <a:rPr lang="en-US" altLang="ko-KR" sz="900" b="0" i="0" u="none" strike="noStrike" baseline="0" dirty="0">
                <a:latin typeface="YDVYMjOStd12"/>
              </a:rPr>
              <a:t>’, </a:t>
            </a:r>
            <a:r>
              <a:rPr lang="en-US" altLang="ko-KR" sz="1000" b="0" i="0" u="none" strike="noStrike" baseline="0" dirty="0">
                <a:latin typeface="ITCGaramondStd-Lt"/>
              </a:rPr>
              <a:t>3</a:t>
            </a:r>
            <a:r>
              <a:rPr lang="en-US" altLang="ko-KR" sz="900" b="0" i="0" u="none" strike="noStrike" baseline="0" dirty="0">
                <a:latin typeface="YDVYMjOStd12"/>
              </a:rPr>
              <a:t>, </a:t>
            </a:r>
            <a:r>
              <a:rPr lang="en-US" altLang="ko-KR" sz="1000" b="0" i="0" u="none" strike="noStrike" baseline="0" dirty="0">
                <a:latin typeface="ITCGaramondStd-Lt"/>
              </a:rPr>
              <a:t>5</a:t>
            </a:r>
            <a:r>
              <a:rPr lang="en-US" altLang="ko-KR" sz="900" b="0" i="0" u="none" strike="noStrike" baseline="0" dirty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dirty="0">
                <a:latin typeface="ITCGaramondStd-Lt"/>
              </a:rPr>
              <a:t>CHARINDEX</a:t>
            </a:r>
            <a:r>
              <a:rPr lang="en-US" altLang="ko-KR" sz="900" b="0" i="0" u="none" strike="noStrike" baseline="0" dirty="0">
                <a:latin typeface="YDVYMjOStd12"/>
              </a:rPr>
              <a:t>(‘</a:t>
            </a:r>
            <a:r>
              <a:rPr lang="en-US" altLang="ko-KR" sz="1000" b="0" i="0" u="none" strike="noStrike" baseline="0" dirty="0">
                <a:latin typeface="ITCGaramondStd-Lt"/>
              </a:rPr>
              <a:t>Happy Day</a:t>
            </a:r>
            <a:r>
              <a:rPr lang="en-US" altLang="ko-KR" sz="900" b="0" i="0" u="none" strike="noStrike" baseline="0" dirty="0">
                <a:latin typeface="YDVYMjOStd12"/>
              </a:rPr>
              <a:t>’, ‘</a:t>
            </a:r>
            <a:r>
              <a:rPr lang="en-US" altLang="ko-KR" sz="1000" b="0" i="0" u="none" strike="noStrike" baseline="0" dirty="0">
                <a:latin typeface="ITCGaramondStd-Lt"/>
              </a:rPr>
              <a:t>Day</a:t>
            </a:r>
            <a:r>
              <a:rPr lang="en-US" altLang="ko-KR" sz="900" b="0" i="0" u="none" strike="noStrike" baseline="0" dirty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dirty="0">
                <a:latin typeface="ITCGaramondStd-Lt"/>
              </a:rPr>
              <a:t>DATENAME</a:t>
            </a:r>
            <a:r>
              <a:rPr lang="en-US" altLang="ko-KR" sz="900" b="0" i="0" u="none" strike="noStrike" baseline="0" dirty="0">
                <a:latin typeface="YDVYMjOStd12"/>
              </a:rPr>
              <a:t>(</a:t>
            </a:r>
            <a:r>
              <a:rPr lang="en-US" altLang="ko-KR" sz="1000" b="0" i="0" u="none" strike="noStrike" baseline="0" dirty="0">
                <a:latin typeface="ITCGaramondStd-Lt"/>
              </a:rPr>
              <a:t>MONTH</a:t>
            </a:r>
            <a:r>
              <a:rPr lang="en-US" altLang="ko-KR" sz="900" b="0" i="0" u="none" strike="noStrike" baseline="0" dirty="0">
                <a:latin typeface="YDVYMjOStd12"/>
              </a:rPr>
              <a:t>, ‘</a:t>
            </a:r>
            <a:r>
              <a:rPr lang="en-US" altLang="ko-KR" sz="1000" b="0" i="0" u="none" strike="noStrike" baseline="0" dirty="0">
                <a:latin typeface="ITCGaramondStd-Lt"/>
              </a:rPr>
              <a:t>2013</a:t>
            </a:r>
            <a:r>
              <a:rPr lang="en-US" altLang="ko-KR" sz="900" b="0" i="0" u="none" strike="noStrike" baseline="0" dirty="0">
                <a:latin typeface="YDVYMjOStd12"/>
              </a:rPr>
              <a:t>-</a:t>
            </a:r>
            <a:r>
              <a:rPr lang="en-US" altLang="ko-KR" sz="1000" b="0" i="0" u="none" strike="noStrike" baseline="0" dirty="0">
                <a:latin typeface="ITCGaramondStd-Lt"/>
              </a:rPr>
              <a:t>09</a:t>
            </a:r>
            <a:r>
              <a:rPr lang="en-US" altLang="ko-KR" sz="900" b="0" i="0" u="none" strike="noStrike" baseline="0" dirty="0">
                <a:latin typeface="YDVYMjOStd12"/>
              </a:rPr>
              <a:t>-</a:t>
            </a:r>
            <a:r>
              <a:rPr lang="en-US" altLang="ko-KR" sz="1000" b="0" i="0" u="none" strike="noStrike" baseline="0" dirty="0">
                <a:latin typeface="ITCGaramondStd-Lt"/>
              </a:rPr>
              <a:t>02</a:t>
            </a:r>
            <a:r>
              <a:rPr lang="en-US" altLang="ko-KR" sz="900" b="0" i="0" u="none" strike="noStrike" baseline="0" dirty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dirty="0">
                <a:latin typeface="ITCGaramondStd-Lt"/>
              </a:rPr>
              <a:t>DATEPART</a:t>
            </a:r>
            <a:r>
              <a:rPr lang="en-US" altLang="ko-KR" sz="900" b="0" i="0" u="none" strike="noStrike" baseline="0" dirty="0">
                <a:latin typeface="YDVYMjOStd12"/>
              </a:rPr>
              <a:t>(</a:t>
            </a:r>
            <a:r>
              <a:rPr lang="en-US" altLang="ko-KR" sz="1000" b="0" i="0" u="none" strike="noStrike" baseline="0" dirty="0">
                <a:latin typeface="ITCGaramondStd-Lt"/>
              </a:rPr>
              <a:t>MONTH</a:t>
            </a:r>
            <a:r>
              <a:rPr lang="en-US" altLang="ko-KR" sz="900" b="0" i="0" u="none" strike="noStrike" baseline="0" dirty="0">
                <a:latin typeface="YDVYMjOStd12"/>
              </a:rPr>
              <a:t>, ‘</a:t>
            </a:r>
            <a:r>
              <a:rPr lang="en-US" altLang="ko-KR" sz="1000" b="0" i="0" u="none" strike="noStrike" baseline="0" dirty="0">
                <a:latin typeface="ITCGaramondStd-Lt"/>
              </a:rPr>
              <a:t>2013</a:t>
            </a:r>
            <a:r>
              <a:rPr lang="en-US" altLang="ko-KR" sz="900" b="0" i="0" u="none" strike="noStrike" baseline="0" dirty="0">
                <a:latin typeface="YDVYMjOStd12"/>
              </a:rPr>
              <a:t>-</a:t>
            </a:r>
            <a:r>
              <a:rPr lang="en-US" altLang="ko-KR" sz="1000" b="0" i="0" u="none" strike="noStrike" baseline="0" dirty="0">
                <a:latin typeface="ITCGaramondStd-Lt"/>
              </a:rPr>
              <a:t>09</a:t>
            </a:r>
            <a:r>
              <a:rPr lang="en-US" altLang="ko-KR" sz="900" b="0" i="0" u="none" strike="noStrike" baseline="0" dirty="0">
                <a:latin typeface="YDVYMjOStd12"/>
              </a:rPr>
              <a:t>-</a:t>
            </a:r>
            <a:r>
              <a:rPr lang="en-US" altLang="ko-KR" sz="1000" b="0" i="0" u="none" strike="noStrike" baseline="0" dirty="0">
                <a:latin typeface="ITCGaramondStd-Lt"/>
              </a:rPr>
              <a:t>02</a:t>
            </a:r>
            <a:r>
              <a:rPr lang="en-US" altLang="ko-KR" sz="900" b="0" i="0" u="none" strike="noStrike" baseline="0" dirty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dirty="0">
                <a:latin typeface="ITCGaramondStd-Lt"/>
              </a:rPr>
              <a:t>DATEDIFF</a:t>
            </a:r>
            <a:r>
              <a:rPr lang="en-US" altLang="ko-KR" sz="900" b="0" i="0" u="none" strike="noStrike" baseline="0" dirty="0">
                <a:latin typeface="YDVYMjOStd12"/>
              </a:rPr>
              <a:t>(</a:t>
            </a:r>
            <a:r>
              <a:rPr lang="en-US" altLang="ko-KR" sz="1000" b="0" i="0" u="none" strike="noStrike" baseline="0" dirty="0">
                <a:latin typeface="ITCGaramondStd-Lt"/>
              </a:rPr>
              <a:t>MONTH</a:t>
            </a:r>
            <a:r>
              <a:rPr lang="en-US" altLang="ko-KR" sz="900" b="0" i="0" u="none" strike="noStrike" baseline="0" dirty="0">
                <a:latin typeface="YDVYMjOStd12"/>
              </a:rPr>
              <a:t>, ‘</a:t>
            </a:r>
            <a:r>
              <a:rPr lang="en-US" altLang="ko-KR" sz="1000" b="0" i="0" u="none" strike="noStrike" baseline="0" dirty="0">
                <a:latin typeface="ITCGaramondStd-Lt"/>
              </a:rPr>
              <a:t>2014</a:t>
            </a:r>
            <a:r>
              <a:rPr lang="en-US" altLang="ko-KR" sz="900" b="0" i="0" u="none" strike="noStrike" baseline="0" dirty="0">
                <a:latin typeface="YDVYMjOStd12"/>
              </a:rPr>
              <a:t>-</a:t>
            </a:r>
            <a:r>
              <a:rPr lang="en-US" altLang="ko-KR" sz="1000" b="0" i="0" u="none" strike="noStrike" baseline="0" dirty="0">
                <a:latin typeface="ITCGaramondStd-Lt"/>
              </a:rPr>
              <a:t>03</a:t>
            </a:r>
            <a:r>
              <a:rPr lang="en-US" altLang="ko-KR" sz="900" b="0" i="0" u="none" strike="noStrike" baseline="0" dirty="0">
                <a:latin typeface="YDVYMjOStd12"/>
              </a:rPr>
              <a:t>-</a:t>
            </a:r>
            <a:r>
              <a:rPr lang="en-US" altLang="ko-KR" sz="1000" b="0" i="0" u="none" strike="noStrike" baseline="0" dirty="0">
                <a:latin typeface="ITCGaramondStd-Lt"/>
              </a:rPr>
              <a:t>01</a:t>
            </a:r>
            <a:r>
              <a:rPr lang="en-US" altLang="ko-KR" sz="900" b="0" i="0" u="none" strike="noStrike" baseline="0" dirty="0">
                <a:latin typeface="YDVYMjOStd12"/>
              </a:rPr>
              <a:t>’, ‘</a:t>
            </a:r>
            <a:r>
              <a:rPr lang="en-US" altLang="ko-KR" sz="1000" b="0" i="0" u="none" strike="noStrike" baseline="0" dirty="0">
                <a:latin typeface="ITCGaramondStd-Lt"/>
              </a:rPr>
              <a:t>2014</a:t>
            </a:r>
            <a:r>
              <a:rPr lang="en-US" altLang="ko-KR" sz="900" b="0" i="0" u="none" strike="noStrike" baseline="0" dirty="0">
                <a:latin typeface="YDVYMjOStd12"/>
              </a:rPr>
              <a:t>-</a:t>
            </a:r>
            <a:r>
              <a:rPr lang="en-US" altLang="ko-KR" sz="1000" b="0" i="0" u="none" strike="noStrike" baseline="0" dirty="0">
                <a:latin typeface="ITCGaramondStd-Lt"/>
              </a:rPr>
              <a:t>09</a:t>
            </a:r>
            <a:r>
              <a:rPr lang="en-US" altLang="ko-KR" sz="900" b="0" i="0" u="none" strike="noStrike" baseline="0" dirty="0">
                <a:latin typeface="YDVYMjOStd12"/>
              </a:rPr>
              <a:t>-</a:t>
            </a:r>
            <a:r>
              <a:rPr lang="en-US" altLang="ko-KR" sz="1000" b="0" i="0" u="none" strike="noStrike" baseline="0" dirty="0">
                <a:latin typeface="ITCGaramondStd-Lt"/>
              </a:rPr>
              <a:t>01</a:t>
            </a:r>
            <a:r>
              <a:rPr lang="en-US" altLang="ko-KR" sz="900" b="0" i="0" u="none" strike="noStrike" baseline="0" dirty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dirty="0">
                <a:latin typeface="ITCGaramondStd-Lt"/>
              </a:rPr>
              <a:t>DATEADD</a:t>
            </a:r>
            <a:r>
              <a:rPr lang="en-US" altLang="ko-KR" sz="900" b="0" i="0" u="none" strike="noStrike" baseline="0" dirty="0">
                <a:latin typeface="YDVYMjOStd12"/>
              </a:rPr>
              <a:t>(</a:t>
            </a:r>
            <a:r>
              <a:rPr lang="en-US" altLang="ko-KR" sz="1000" b="0" i="0" u="none" strike="noStrike" baseline="0" dirty="0">
                <a:latin typeface="ITCGaramondStd-Lt"/>
              </a:rPr>
              <a:t>DAY</a:t>
            </a:r>
            <a:r>
              <a:rPr lang="en-US" altLang="ko-KR" sz="900" b="0" i="0" u="none" strike="noStrike" baseline="0" dirty="0">
                <a:latin typeface="YDVYMjOStd12"/>
              </a:rPr>
              <a:t>, </a:t>
            </a:r>
            <a:r>
              <a:rPr lang="en-US" altLang="ko-KR" sz="1000" b="0" i="0" u="none" strike="noStrike" baseline="0" dirty="0">
                <a:latin typeface="ITCGaramondStd-Lt"/>
              </a:rPr>
              <a:t>5</a:t>
            </a:r>
            <a:r>
              <a:rPr lang="en-US" altLang="ko-KR" sz="900" b="0" i="0" u="none" strike="noStrike" baseline="0" dirty="0">
                <a:latin typeface="YDVYMjOStd12"/>
              </a:rPr>
              <a:t>, ‘</a:t>
            </a:r>
            <a:r>
              <a:rPr lang="en-US" altLang="ko-KR" sz="1000" b="0" i="0" u="none" strike="noStrike" baseline="0" dirty="0">
                <a:latin typeface="ITCGaramondStd-Lt"/>
              </a:rPr>
              <a:t>20140901</a:t>
            </a:r>
            <a:r>
              <a:rPr lang="en-US" altLang="ko-KR" sz="900" b="0" i="0" u="none" strike="noStrike" baseline="0" dirty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dirty="0">
                <a:latin typeface="ITCGaramondStd-Lt"/>
              </a:rPr>
              <a:t>ISDATE</a:t>
            </a:r>
            <a:r>
              <a:rPr lang="en-US" altLang="ko-KR" sz="900" b="0" i="0" u="none" strike="noStrike" baseline="0" dirty="0">
                <a:latin typeface="YDVYMjOStd12"/>
              </a:rPr>
              <a:t>(‘</a:t>
            </a:r>
            <a:r>
              <a:rPr lang="en-US" altLang="ko-KR" sz="1000" b="0" i="0" u="none" strike="noStrike" baseline="0" dirty="0">
                <a:latin typeface="ITCGaramondStd-Lt"/>
              </a:rPr>
              <a:t>2013</a:t>
            </a:r>
            <a:r>
              <a:rPr lang="en-US" altLang="ko-KR" sz="900" b="0" i="0" u="none" strike="noStrike" baseline="0" dirty="0">
                <a:latin typeface="YDVYMjOStd12"/>
              </a:rPr>
              <a:t>-</a:t>
            </a:r>
            <a:r>
              <a:rPr lang="en-US" altLang="ko-KR" sz="1000" b="0" i="0" u="none" strike="noStrike" baseline="0" dirty="0">
                <a:latin typeface="ITCGaramondStd-Lt"/>
              </a:rPr>
              <a:t>02</a:t>
            </a:r>
            <a:r>
              <a:rPr lang="en-US" altLang="ko-KR" sz="900" b="0" i="0" u="none" strike="noStrike" baseline="0" dirty="0">
                <a:latin typeface="YDVYMjOStd12"/>
              </a:rPr>
              <a:t>-</a:t>
            </a:r>
            <a:r>
              <a:rPr lang="en-US" altLang="ko-KR" sz="1000" b="0" i="0" u="none" strike="noStrike" baseline="0" dirty="0">
                <a:latin typeface="ITCGaramondStd-Lt"/>
              </a:rPr>
              <a:t>30</a:t>
            </a:r>
            <a:r>
              <a:rPr lang="en-US" altLang="ko-KR" sz="900" b="0" i="0" u="none" strike="noStrike" baseline="0" dirty="0">
                <a:latin typeface="YDVYMjOStd12"/>
              </a:rPr>
              <a:t>’)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797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실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0825" y="188913"/>
            <a:ext cx="7560840" cy="548680"/>
          </a:xfrm>
        </p:spPr>
        <p:txBody>
          <a:bodyPr/>
          <a:lstStyle>
            <a:lvl1pPr algn="l">
              <a:defRPr sz="2400" b="1" baseline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연습문제 풀이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980728"/>
            <a:ext cx="8136904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941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감사합니다</a:t>
            </a:r>
          </a:p>
        </p:txBody>
      </p:sp>
      <p:sp>
        <p:nvSpPr>
          <p:cNvPr id="7" name="TextBox 9"/>
          <p:cNvSpPr txBox="1"/>
          <p:nvPr userDrawn="1"/>
        </p:nvSpPr>
        <p:spPr>
          <a:xfrm>
            <a:off x="130805" y="6269130"/>
            <a:ext cx="372890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baseline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kumimoji="0" lang="ko-KR" altLang="en-US" sz="1400" b="1" baseline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배우는 데이터베이스 개론과 실습</a:t>
            </a:r>
            <a:endParaRPr kumimoji="0"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97" b="39011"/>
          <a:stretch/>
        </p:blipFill>
        <p:spPr>
          <a:xfrm>
            <a:off x="6444208" y="5693066"/>
            <a:ext cx="2699792" cy="1152128"/>
          </a:xfrm>
          <a:prstGeom prst="rect">
            <a:avLst/>
          </a:prstGeom>
        </p:spPr>
      </p:pic>
      <p:sp>
        <p:nvSpPr>
          <p:cNvPr id="17" name="직사각형 10"/>
          <p:cNvSpPr/>
          <p:nvPr userDrawn="1"/>
        </p:nvSpPr>
        <p:spPr>
          <a:xfrm flipV="1">
            <a:off x="0" y="5599536"/>
            <a:ext cx="903649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97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59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38980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9591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2B69A13-D0CD-4A16-9DAE-BC7906E2B5A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921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/학습목표/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40"/>
          <p:cNvSpPr>
            <a:spLocks noChangeArrowheads="1"/>
          </p:cNvSpPr>
          <p:nvPr userDrawn="1"/>
        </p:nvSpPr>
        <p:spPr bwMode="invGray">
          <a:xfrm>
            <a:off x="0" y="6803"/>
            <a:ext cx="9144000" cy="617311"/>
          </a:xfrm>
          <a:prstGeom prst="rect">
            <a:avLst/>
          </a:prstGeom>
          <a:solidFill>
            <a:srgbClr val="B5D5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제목 9"/>
          <p:cNvSpPr>
            <a:spLocks noGrp="1"/>
          </p:cNvSpPr>
          <p:nvPr>
            <p:ph type="title"/>
          </p:nvPr>
        </p:nvSpPr>
        <p:spPr>
          <a:xfrm>
            <a:off x="107042" y="64772"/>
            <a:ext cx="7785100" cy="4746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461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B5D5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7"/>
          <p:cNvGrpSpPr>
            <a:grpSpLocks/>
          </p:cNvGrpSpPr>
          <p:nvPr userDrawn="1"/>
        </p:nvGrpSpPr>
        <p:grpSpPr bwMode="auto">
          <a:xfrm>
            <a:off x="5796136" y="93663"/>
            <a:ext cx="3189600" cy="523220"/>
            <a:chOff x="6752029" y="188640"/>
            <a:chExt cx="3190880" cy="521913"/>
          </a:xfrm>
        </p:grpSpPr>
        <p:sp>
          <p:nvSpPr>
            <p:cNvPr id="4" name="직사각형 3"/>
            <p:cNvSpPr/>
            <p:nvPr/>
          </p:nvSpPr>
          <p:spPr>
            <a:xfrm>
              <a:off x="8336841" y="188640"/>
              <a:ext cx="1606068" cy="52191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l" rtl="0" eaLnBrk="1" fontAlgn="base" latinLnBrk="1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2800" b="1" kern="1200" spc="0" dirty="0">
                  <a:solidFill>
                    <a:srgbClr val="393939"/>
                  </a:solidFill>
                  <a:latin typeface="맑은 고딕" pitchFamily="50" charset="-127"/>
                  <a:ea typeface="맑은 고딕" panose="020B0503020000020004" pitchFamily="50" charset="-127"/>
                  <a:cs typeface="+mn-cs"/>
                </a:rPr>
                <a:t>SQL</a:t>
              </a:r>
              <a:r>
                <a:rPr kumimoji="1" lang="en-US" altLang="ko-KR" sz="2800" b="1" kern="1200" spc="-300" dirty="0">
                  <a:solidFill>
                    <a:srgbClr val="393939"/>
                  </a:solidFill>
                  <a:latin typeface="맑은 고딕" pitchFamily="50" charset="-127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1" lang="ko-KR" altLang="en-US" sz="2800" b="1" kern="1200" spc="-300" dirty="0">
                  <a:solidFill>
                    <a:srgbClr val="393939"/>
                  </a:solidFill>
                  <a:latin typeface="맑은 고딕" pitchFamily="50" charset="-127"/>
                  <a:ea typeface="맑은 고딕" panose="020B0503020000020004" pitchFamily="50" charset="-127"/>
                  <a:cs typeface="+mn-cs"/>
                </a:rPr>
                <a:t>고급</a:t>
              </a:r>
            </a:p>
          </p:txBody>
        </p:sp>
        <p:sp>
          <p:nvSpPr>
            <p:cNvPr id="5" name="직사각형 4"/>
            <p:cNvSpPr>
              <a:spLocks noChangeArrowheads="1"/>
            </p:cNvSpPr>
            <p:nvPr/>
          </p:nvSpPr>
          <p:spPr bwMode="auto">
            <a:xfrm>
              <a:off x="6752029" y="188640"/>
              <a:ext cx="1649319" cy="521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b="1" dirty="0">
                  <a:solidFill>
                    <a:srgbClr val="344F6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 </a:t>
              </a:r>
              <a:r>
                <a:rPr lang="en-US" altLang="ko-KR" sz="2800" b="1" dirty="0">
                  <a:solidFill>
                    <a:srgbClr val="344F6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04</a:t>
              </a:r>
              <a:endParaRPr lang="ko-KR" altLang="en-US" sz="2800" b="1" dirty="0">
                <a:solidFill>
                  <a:srgbClr val="344F6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50AB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92" t="68494" r="5122" b="13763"/>
          <a:stretch>
            <a:fillRect/>
          </a:stretch>
        </p:blipFill>
        <p:spPr bwMode="auto">
          <a:xfrm>
            <a:off x="5521325" y="5372100"/>
            <a:ext cx="3311525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9066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본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50ABCC"/>
              </a:buClr>
              <a:buFont typeface="Wingdings" pitchFamily="2" charset="2"/>
              <a:buChar char="n"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>
              <a:spcAft>
                <a:spcPts val="300"/>
              </a:spcAft>
              <a:buSzPct val="96000"/>
              <a:defRPr sz="11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>
              <a:buClr>
                <a:srgbClr val="50ABCC"/>
              </a:buClr>
              <a:buFont typeface="Arial" panose="020B0604020202020204" pitchFamily="34" charset="0"/>
              <a:buChar char="»"/>
              <a:defRPr sz="11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50ABC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rgbClr val="93CDD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rgbClr val="B7DEE8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rgbClr val="B7DEE8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D0863FD8-EA74-4367-A141-3EFDA9BAD3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568571"/>
            <a:ext cx="2133600" cy="253281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r>
              <a:rPr lang="en-US" altLang="ko-KR" dirty="0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9646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감사합니다</a:t>
            </a:r>
          </a:p>
        </p:txBody>
      </p:sp>
      <p:sp>
        <p:nvSpPr>
          <p:cNvPr id="7" name="TextBox 9"/>
          <p:cNvSpPr txBox="1"/>
          <p:nvPr userDrawn="1"/>
        </p:nvSpPr>
        <p:spPr>
          <a:xfrm>
            <a:off x="107504" y="5596657"/>
            <a:ext cx="51256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kumimoji="0" lang="en-US" altLang="ko-KR" sz="1800" baseline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Server</a:t>
            </a:r>
            <a:r>
              <a:rPr kumimoji="0" lang="ko-KR" altLang="en-US" sz="1800" baseline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배우는 데이터베이스 개론과 실습</a:t>
            </a:r>
            <a:endParaRPr kumimoji="0"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sp>
        <p:nvSpPr>
          <p:cNvPr id="15" name="직사각형 10"/>
          <p:cNvSpPr/>
          <p:nvPr userDrawn="1"/>
        </p:nvSpPr>
        <p:spPr>
          <a:xfrm>
            <a:off x="-131819" y="5596657"/>
            <a:ext cx="10729913" cy="698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30805" y="6269130"/>
            <a:ext cx="372890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baseline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kumimoji="0" lang="ko-KR" altLang="en-US" sz="1400" b="1" baseline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배우는 데이터베이스 개론과 실습</a:t>
            </a:r>
            <a:endParaRPr kumimoji="0"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634256" y="1375873"/>
            <a:ext cx="7186612" cy="64633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MySQL</a:t>
            </a:r>
            <a:r>
              <a:rPr kumimoji="0" lang="ko-KR" altLang="en-US" sz="1800" baseline="0" dirty="0">
                <a:latin typeface="HY견고딕" pitchFamily="18" charset="-127"/>
                <a:ea typeface="HY견고딕" pitchFamily="18" charset="-127"/>
              </a:rPr>
              <a:t>로 배우는 </a:t>
            </a:r>
            <a:endParaRPr kumimoji="0" lang="en-US" altLang="ko-KR" sz="1800" baseline="0" dirty="0">
              <a:latin typeface="HY견고딕" pitchFamily="18" charset="-127"/>
              <a:ea typeface="HY견고딕" pitchFamily="18" charset="-127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baseline="0" dirty="0">
                <a:latin typeface="HY견고딕" pitchFamily="18" charset="-127"/>
                <a:ea typeface="HY견고딕" pitchFamily="18" charset="-127"/>
              </a:rPr>
              <a:t>데이터베이스 개론과 실습 </a:t>
            </a:r>
            <a:endParaRPr kumimoji="0" lang="de-DE" altLang="ko-KR" sz="18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8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926277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7"/>
          <p:cNvSpPr txBox="1"/>
          <p:nvPr userDrawn="1"/>
        </p:nvSpPr>
        <p:spPr>
          <a:xfrm>
            <a:off x="634256" y="2276872"/>
            <a:ext cx="7991475" cy="9848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 강의교안의 저작권은 </a:t>
            </a:r>
            <a:r>
              <a:rPr kumimoji="0"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한빛아카데미</a:t>
            </a:r>
            <a:r>
              <a:rPr kumimoji="0"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㈜에 있습니다</a:t>
            </a:r>
            <a:r>
              <a:rPr kumimoji="0"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조에 의거하여 처벌을 받을 수 있습니다</a:t>
            </a:r>
            <a:r>
              <a:rPr kumimoji="0" lang="en-US" altLang="ko-KR" sz="1000" u="sng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084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084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>
              <a:spcAft>
                <a:spcPts val="300"/>
              </a:spcAft>
              <a:buSzPct val="96000"/>
              <a:defRPr sz="11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>
              <a:defRPr sz="11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92" r:id="rId2"/>
    <p:sldLayoutId id="2147483693" r:id="rId3"/>
    <p:sldLayoutId id="2147483694" r:id="rId4"/>
    <p:sldLayoutId id="2147483677" r:id="rId5"/>
    <p:sldLayoutId id="2147483678" r:id="rId6"/>
    <p:sldLayoutId id="2147483679" r:id="rId7"/>
    <p:sldLayoutId id="2147483680" r:id="rId8"/>
    <p:sldLayoutId id="2147483686" r:id="rId9"/>
    <p:sldLayoutId id="2147483683" r:id="rId10"/>
    <p:sldLayoutId id="2147483685" r:id="rId11"/>
    <p:sldLayoutId id="2147483687" r:id="rId12"/>
    <p:sldLayoutId id="2147483688" r:id="rId13"/>
    <p:sldLayoutId id="2147483689" r:id="rId14"/>
    <p:sldLayoutId id="2147483690" r:id="rId15"/>
    <p:sldLayoutId id="2147483691" r:id="rId1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8"/>
        </a:buBlip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8.emf"/><Relationship Id="rId17" Type="http://schemas.openxmlformats.org/officeDocument/2006/relationships/image" Target="../media/image20.emf"/><Relationship Id="rId2" Type="http://schemas.openxmlformats.org/officeDocument/2006/relationships/image" Target="../media/image13.png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emf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17.emf"/><Relationship Id="rId4" Type="http://schemas.openxmlformats.org/officeDocument/2006/relationships/image" Target="../media/image14.emf"/><Relationship Id="rId9" Type="http://schemas.openxmlformats.org/officeDocument/2006/relationships/customXml" Target="../ink/ink4.xml"/><Relationship Id="rId14" Type="http://schemas.openxmlformats.org/officeDocument/2006/relationships/image" Target="../media/image19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customXml" Target="../ink/ink9.xml"/><Relationship Id="rId7" Type="http://schemas.openxmlformats.org/officeDocument/2006/relationships/customXml" Target="../ink/ink1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1.xml"/><Relationship Id="rId5" Type="http://schemas.openxmlformats.org/officeDocument/2006/relationships/customXml" Target="../ink/ink10.xml"/><Relationship Id="rId4" Type="http://schemas.openxmlformats.org/officeDocument/2006/relationships/image" Target="../media/image22.emf"/><Relationship Id="rId9" Type="http://schemas.openxmlformats.org/officeDocument/2006/relationships/customXml" Target="../ink/ink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13" Type="http://schemas.openxmlformats.org/officeDocument/2006/relationships/customXml" Target="../ink/ink22.xml"/><Relationship Id="rId3" Type="http://schemas.openxmlformats.org/officeDocument/2006/relationships/customXml" Target="../ink/ink14.xml"/><Relationship Id="rId7" Type="http://schemas.openxmlformats.org/officeDocument/2006/relationships/image" Target="../media/image27.emf"/><Relationship Id="rId12" Type="http://schemas.openxmlformats.org/officeDocument/2006/relationships/customXml" Target="../ink/ink21.xml"/><Relationship Id="rId2" Type="http://schemas.openxmlformats.org/officeDocument/2006/relationships/image" Target="../media/image20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6.xml"/><Relationship Id="rId11" Type="http://schemas.openxmlformats.org/officeDocument/2006/relationships/customXml" Target="../ink/ink20.xml"/><Relationship Id="rId5" Type="http://schemas.openxmlformats.org/officeDocument/2006/relationships/customXml" Target="../ink/ink15.xml"/><Relationship Id="rId15" Type="http://schemas.openxmlformats.org/officeDocument/2006/relationships/customXml" Target="../ink/ink24.xml"/><Relationship Id="rId10" Type="http://schemas.openxmlformats.org/officeDocument/2006/relationships/customXml" Target="../ink/ink19.xml"/><Relationship Id="rId4" Type="http://schemas.openxmlformats.org/officeDocument/2006/relationships/image" Target="../media/image26.emf"/><Relationship Id="rId9" Type="http://schemas.openxmlformats.org/officeDocument/2006/relationships/customXml" Target="../ink/ink18.xml"/><Relationship Id="rId14" Type="http://schemas.openxmlformats.org/officeDocument/2006/relationships/customXml" Target="../ink/ink2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8.xml"/><Relationship Id="rId13" Type="http://schemas.openxmlformats.org/officeDocument/2006/relationships/customXml" Target="../ink/ink32.xml"/><Relationship Id="rId3" Type="http://schemas.openxmlformats.org/officeDocument/2006/relationships/customXml" Target="../ink/ink25.xml"/><Relationship Id="rId7" Type="http://schemas.openxmlformats.org/officeDocument/2006/relationships/image" Target="../media/image29.emf"/><Relationship Id="rId12" Type="http://schemas.openxmlformats.org/officeDocument/2006/relationships/customXml" Target="../ink/ink31.xml"/><Relationship Id="rId2" Type="http://schemas.openxmlformats.org/officeDocument/2006/relationships/image" Target="../media/image22.png"/><Relationship Id="rId16" Type="http://schemas.openxmlformats.org/officeDocument/2006/relationships/customXml" Target="../ink/ink34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7.xml"/><Relationship Id="rId11" Type="http://schemas.openxmlformats.org/officeDocument/2006/relationships/customXml" Target="../ink/ink30.xml"/><Relationship Id="rId5" Type="http://schemas.openxmlformats.org/officeDocument/2006/relationships/customXml" Target="../ink/ink26.xml"/><Relationship Id="rId15" Type="http://schemas.openxmlformats.org/officeDocument/2006/relationships/image" Target="../media/image21.png"/><Relationship Id="rId10" Type="http://schemas.openxmlformats.org/officeDocument/2006/relationships/image" Target="../media/image30.emf"/><Relationship Id="rId4" Type="http://schemas.openxmlformats.org/officeDocument/2006/relationships/image" Target="../media/image22.emf"/><Relationship Id="rId9" Type="http://schemas.openxmlformats.org/officeDocument/2006/relationships/customXml" Target="../ink/ink29.xml"/><Relationship Id="rId14" Type="http://schemas.openxmlformats.org/officeDocument/2006/relationships/customXml" Target="../ink/ink3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156810" y="3501008"/>
            <a:ext cx="6143382" cy="1902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rgbClr val="344F6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Chapter </a:t>
            </a:r>
            <a:r>
              <a:rPr kumimoji="0" lang="en-US" altLang="ko-KR" sz="4000" b="1" dirty="0">
                <a:solidFill>
                  <a:srgbClr val="344F6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br>
              <a:rPr kumimoji="0" lang="en-US" altLang="ko-KR" sz="4000" b="1" dirty="0">
                <a:solidFill>
                  <a:srgbClr val="2159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kumimoji="0"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en-US" altLang="ko-KR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kumimoji="0" lang="ko-KR" altLang="en-US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고급</a:t>
            </a:r>
            <a:r>
              <a:rPr kumimoji="0" lang="en-US" altLang="ko-KR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(2)</a:t>
            </a:r>
            <a:endParaRPr kumimoji="0" lang="ko-KR" altLang="en-US" sz="4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7588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뷰의</a:t>
            </a:r>
            <a:r>
              <a:rPr lang="ko-KR" altLang="en-US" dirty="0"/>
              <a:t> 삭제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284755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atinLnBrk="0">
              <a:buChar char="v"/>
            </a:pPr>
            <a:r>
              <a:rPr lang="ko-KR" altLang="en-US" sz="2000" dirty="0">
                <a:solidFill>
                  <a:schemeClr val="tx2"/>
                </a:solidFill>
                <a:latin typeface="+mn-ea"/>
                <a:ea typeface="+mn-ea"/>
              </a:rPr>
              <a:t>기본 문법</a:t>
            </a:r>
            <a:endParaRPr lang="en-US" altLang="ko-KR" sz="2000" dirty="0">
              <a:solidFill>
                <a:schemeClr val="tx2"/>
              </a:solidFill>
              <a:latin typeface="+mn-ea"/>
              <a:ea typeface="+mn-ea"/>
            </a:endParaRPr>
          </a:p>
          <a:p>
            <a:pPr latinLnBrk="0">
              <a:buChar char="v"/>
            </a:pPr>
            <a:endParaRPr lang="en-US" altLang="ko-KR" sz="2000" dirty="0">
              <a:solidFill>
                <a:schemeClr val="tx2"/>
              </a:solidFill>
              <a:latin typeface="+mn-ea"/>
              <a:ea typeface="+mn-ea"/>
            </a:endParaRPr>
          </a:p>
          <a:p>
            <a:pPr latinLnBrk="0">
              <a:buChar char="v"/>
            </a:pPr>
            <a:endParaRPr lang="en-US" altLang="ko-KR" sz="20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2" y="1628800"/>
            <a:ext cx="3384376" cy="600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b="1" dirty="0">
                <a:ea typeface="맑은 고딕" panose="020B0503020000020004" pitchFamily="50" charset="-127"/>
              </a:rPr>
              <a:t> DROP VIEW </a:t>
            </a:r>
            <a:r>
              <a:rPr lang="ko-KR" altLang="en-US" b="1" dirty="0" err="1">
                <a:ea typeface="맑은 고딕" panose="020B0503020000020004" pitchFamily="50" charset="-127"/>
              </a:rPr>
              <a:t>뷰이름</a:t>
            </a:r>
            <a:r>
              <a:rPr lang="ko-KR" altLang="en-US" b="1" dirty="0"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ea typeface="맑은 고딕" panose="020B0503020000020004" pitchFamily="50" charset="-127"/>
              </a:rPr>
              <a:t>[ ,...n ];</a:t>
            </a:r>
            <a:endParaRPr lang="ko-KR" altLang="en-US" b="1" dirty="0">
              <a:ea typeface="맑은 고딕" panose="020B0503020000020004" pitchFamily="50" charset="-127"/>
            </a:endParaRPr>
          </a:p>
        </p:txBody>
      </p:sp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0250214"/>
              </p:ext>
            </p:extLst>
          </p:nvPr>
        </p:nvGraphicFramePr>
        <p:xfrm>
          <a:off x="899592" y="2403862"/>
          <a:ext cx="6840760" cy="1022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1113">
                <a:tc>
                  <a:txBody>
                    <a:bodyPr/>
                    <a:lstStyle/>
                    <a:p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</a:t>
                      </a: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4-23   </a:t>
                      </a:r>
                      <a:r>
                        <a:rPr lang="ko-KR" altLang="en-US" sz="16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앞서 생성한 </a:t>
                      </a:r>
                      <a:r>
                        <a:rPr lang="ko-KR" altLang="en-US" sz="1600" b="1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뷰</a:t>
                      </a:r>
                      <a:r>
                        <a:rPr lang="ko-KR" altLang="en-US" sz="16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600" b="1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vw_Customer</a:t>
                      </a:r>
                      <a:r>
                        <a:rPr lang="ko-KR" altLang="en-US" sz="16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를 삭제하시오</a:t>
                      </a:r>
                      <a:r>
                        <a:rPr lang="en-US" altLang="ko-KR" sz="16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113"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800" b="1" dirty="0">
                          <a:solidFill>
                            <a:srgbClr val="CC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DROP VIEW </a:t>
                      </a:r>
                      <a:r>
                        <a:rPr lang="en-US" altLang="ko-KR" sz="1800" b="1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vw_Customer</a:t>
                      </a:r>
                      <a:r>
                        <a:rPr lang="en-US" altLang="ko-KR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  <a:endParaRPr lang="ko-KR" altLang="en-US" sz="1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873661" y="4072022"/>
            <a:ext cx="457200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>
            <a:spAutoFit/>
          </a:bodyPr>
          <a:lstStyle/>
          <a:p>
            <a:r>
              <a:rPr lang="en-US" altLang="ko-KR" dirty="0">
                <a:ea typeface="맑은 고딕" panose="020B0503020000020004" pitchFamily="50" charset="-127"/>
              </a:rPr>
              <a:t>SELECT 	*</a:t>
            </a:r>
          </a:p>
          <a:p>
            <a:r>
              <a:rPr lang="en-US" altLang="ko-KR" dirty="0">
                <a:ea typeface="맑은 고딕" panose="020B0503020000020004" pitchFamily="50" charset="-127"/>
              </a:rPr>
              <a:t>FROM 	</a:t>
            </a:r>
            <a:r>
              <a:rPr lang="en-US" altLang="ko-KR" dirty="0" err="1">
                <a:ea typeface="맑은 고딕" panose="020B0503020000020004" pitchFamily="50" charset="-127"/>
              </a:rPr>
              <a:t>vw_Customer</a:t>
            </a:r>
            <a:r>
              <a:rPr lang="en-US" altLang="ko-KR" dirty="0">
                <a:ea typeface="맑은 고딕" panose="020B0503020000020004" pitchFamily="50" charset="-127"/>
              </a:rPr>
              <a:t>;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843920" y="3645024"/>
            <a:ext cx="125387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400" dirty="0">
                <a:solidFill>
                  <a:srgbClr val="50ABC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&lt;</a:t>
            </a:r>
            <a:r>
              <a:rPr kumimoji="0" lang="ko-KR" altLang="en-US" sz="1400" dirty="0">
                <a:solidFill>
                  <a:srgbClr val="50ABC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결과 확인</a:t>
            </a:r>
            <a:r>
              <a:rPr kumimoji="0" lang="en-US" altLang="ko-KR" sz="1400" dirty="0">
                <a:solidFill>
                  <a:srgbClr val="50ABC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&gt; </a:t>
            </a:r>
            <a:endParaRPr kumimoji="0" lang="en-US" altLang="ko-KR" sz="1400" dirty="0">
              <a:solidFill>
                <a:srgbClr val="50AB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kumimoji="0" lang="en-US" altLang="ko-KR" sz="1400" dirty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kumimoji="0" lang="en-US" altLang="ko-KR" sz="1400" dirty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724" y="4800625"/>
            <a:ext cx="7660038" cy="788615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009D22-FC7B-45CA-A133-54A2B3C0F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10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83501" y="1871768"/>
            <a:ext cx="2132315" cy="61908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altLang="ko-KR" sz="3400" b="1" spc="-150" dirty="0">
                <a:solidFill>
                  <a:schemeClr val="accent4">
                    <a:lumMod val="50000"/>
                  </a:schemeClr>
                </a:solidFill>
                <a:ea typeface="맑은 고딕" panose="020B0503020000020004" pitchFamily="50" charset="-127"/>
              </a:rPr>
              <a:t>04. </a:t>
            </a:r>
            <a:r>
              <a:rPr lang="ko-KR" altLang="en-US" sz="3400" b="1" spc="-150" dirty="0">
                <a:solidFill>
                  <a:schemeClr val="accent4">
                    <a:lumMod val="50000"/>
                  </a:schemeClr>
                </a:solidFill>
                <a:ea typeface="맑은 고딕" panose="020B0503020000020004" pitchFamily="50" charset="-127"/>
              </a:rPr>
              <a:t>인덱스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628056" y="2780928"/>
            <a:ext cx="6840760" cy="255952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데이터베이스의 물리적 저장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인덱스와 </a:t>
            </a:r>
            <a:r>
              <a:rPr kumimoji="0"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B-tree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인덱스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인덱스의 생성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인덱스의 재구성과 삭제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데이터베이스의 물리적 저장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74264" y="6021288"/>
            <a:ext cx="354877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4-7 </a:t>
            </a:r>
            <a:r>
              <a:rPr lang="en-US" altLang="ko-KR" b="1" dirty="0">
                <a:ea typeface="맑은 고딕" panose="020B0503020000020004" pitchFamily="50" charset="-127"/>
              </a:rPr>
              <a:t>DBMS</a:t>
            </a:r>
            <a:r>
              <a:rPr lang="ko-KR" altLang="en-US" b="1" dirty="0">
                <a:ea typeface="맑은 고딕" panose="020B0503020000020004" pitchFamily="50" charset="-127"/>
              </a:rPr>
              <a:t>와 데이터 파일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611560" y="1505542"/>
            <a:ext cx="7964079" cy="4227714"/>
            <a:chOff x="611560" y="1505542"/>
            <a:chExt cx="7964079" cy="4227714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826767" y="2801508"/>
              <a:ext cx="4748872" cy="2896262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CC00F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545712" y="2652749"/>
              <a:ext cx="664214" cy="304502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커</a:t>
              </a:r>
              <a:endPara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널</a:t>
              </a: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3842676" y="1740255"/>
              <a:ext cx="4732963" cy="76373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437466" y="1740255"/>
              <a:ext cx="857256" cy="7932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</a:t>
              </a:r>
              <a:endPara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UI </a:t>
              </a:r>
              <a:endPara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570088" y="1562921"/>
              <a:ext cx="555381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OS</a:t>
              </a:r>
              <a:endPara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648330" y="2922155"/>
              <a:ext cx="1492796" cy="55016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RAM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20441" y="2723836"/>
              <a:ext cx="1163157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주기억장치</a:t>
              </a: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4167600" y="3870580"/>
              <a:ext cx="4236189" cy="1570780"/>
            </a:xfrm>
            <a:prstGeom prst="roundRect">
              <a:avLst/>
            </a:prstGeom>
            <a:ln w="3175">
              <a:solidFill>
                <a:srgbClr val="CC00FF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93129" y="3965623"/>
              <a:ext cx="1059261" cy="2616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rgbClr val="0000C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데이터베이스</a:t>
              </a:r>
              <a:endParaRPr lang="ko-KR" altLang="en-US" sz="10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4280792" y="4309837"/>
              <a:ext cx="1240214" cy="997645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</a:t>
              </a:r>
              <a:endPara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파일</a:t>
              </a:r>
              <a:endPara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(MYD, MYI)</a:t>
              </a: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5654191" y="4320535"/>
              <a:ext cx="1240214" cy="986947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폼파일</a:t>
              </a:r>
              <a:endPara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(FRM)</a:t>
              </a:r>
              <a:endPara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002653" y="4309837"/>
              <a:ext cx="1240214" cy="1001644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로그파일</a:t>
              </a:r>
              <a:endPara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4144774" y="3210441"/>
              <a:ext cx="4259015" cy="33491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rgbClr val="CC00FF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Management Services &amp; Utilities</a:t>
              </a:r>
              <a:endPara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625139" y="1692402"/>
              <a:ext cx="1503150" cy="66603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CPU</a:t>
              </a:r>
              <a:endPara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611560" y="4149256"/>
              <a:ext cx="1492796" cy="1584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HDD, SSD</a:t>
              </a:r>
              <a:endPara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91152" y="3890394"/>
              <a:ext cx="1354849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보조기억장치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82010" y="1516277"/>
              <a:ext cx="1387092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중앙처리장치</a:t>
              </a: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4095233" y="1962851"/>
              <a:ext cx="4236190" cy="320236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MySQL Workbench / SQL Command Line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998247" y="2605522"/>
              <a:ext cx="897833" cy="307777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CC00FF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DBMS</a:t>
              </a:r>
              <a:endPara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949564" y="1505542"/>
              <a:ext cx="961919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TOOL</a:t>
              </a:r>
              <a:endPara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3013429" y="3272374"/>
              <a:ext cx="384200" cy="1897611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파일시스템</a:t>
              </a:r>
            </a:p>
          </p:txBody>
        </p:sp>
        <p:cxnSp>
          <p:nvCxnSpPr>
            <p:cNvPr id="44" name="직선 연결선 43"/>
            <p:cNvCxnSpPr/>
            <p:nvPr/>
          </p:nvCxnSpPr>
          <p:spPr>
            <a:xfrm flipV="1">
              <a:off x="3402962" y="3388085"/>
              <a:ext cx="720080" cy="504056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rot="10800000" flipV="1">
              <a:off x="2087768" y="4477730"/>
              <a:ext cx="432048" cy="288032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flipH="1" flipV="1">
              <a:off x="3205529" y="2872167"/>
              <a:ext cx="939245" cy="338274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rot="10800000">
              <a:off x="2087768" y="2370448"/>
              <a:ext cx="504056" cy="288032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>
              <a:endCxn id="18" idx="0"/>
            </p:cNvCxnSpPr>
            <p:nvPr/>
          </p:nvCxnSpPr>
          <p:spPr>
            <a:xfrm>
              <a:off x="6264235" y="2389499"/>
              <a:ext cx="10047" cy="820942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rot="5400000">
              <a:off x="4680056" y="3704692"/>
              <a:ext cx="28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>
              <a:cxnSpLocks/>
              <a:endCxn id="13" idx="0"/>
            </p:cNvCxnSpPr>
            <p:nvPr/>
          </p:nvCxnSpPr>
          <p:spPr>
            <a:xfrm>
              <a:off x="6264232" y="3560676"/>
              <a:ext cx="21463" cy="309904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 rot="5400000">
              <a:off x="7488368" y="3710025"/>
              <a:ext cx="28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 rot="5400000">
              <a:off x="1223672" y="2567422"/>
              <a:ext cx="28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rot="5400000">
              <a:off x="1233197" y="3689834"/>
              <a:ext cx="28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2140726" y="5053794"/>
              <a:ext cx="36004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3417820" y="5053794"/>
              <a:ext cx="73913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3311904" y="2101466"/>
              <a:ext cx="504056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모서리가 둥근 직사각형 38"/>
            <p:cNvSpPr/>
            <p:nvPr/>
          </p:nvSpPr>
          <p:spPr>
            <a:xfrm>
              <a:off x="4395273" y="3941913"/>
              <a:ext cx="1514950" cy="204314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InnoDB</a:t>
              </a:r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Engine</a:t>
              </a:r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4139952" y="3055995"/>
              <a:ext cx="752229" cy="22429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rgbClr val="CC00FF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MySQL</a:t>
              </a: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C6F5C52-F715-445E-B72D-342B989DB7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12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데이터베이스의 물리적 저장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sz="1800" dirty="0">
                <a:solidFill>
                  <a:srgbClr val="0000CC"/>
                </a:solidFill>
              </a:rPr>
              <a:t>실제 데이터가 저장되는 곳은 보조기억장치</a:t>
            </a:r>
            <a:r>
              <a:rPr lang="en-US" altLang="ko-KR" sz="1800" dirty="0">
                <a:solidFill>
                  <a:srgbClr val="0000CC"/>
                </a:solidFill>
              </a:rPr>
              <a:t> 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1600" dirty="0"/>
              <a:t>하드디스크</a:t>
            </a:r>
            <a:r>
              <a:rPr lang="en-US" altLang="ko-KR" sz="1600" dirty="0"/>
              <a:t>, SSD, USB </a:t>
            </a:r>
            <a:r>
              <a:rPr lang="ko-KR" altLang="en-US" sz="1600" dirty="0"/>
              <a:t>메모리 등</a:t>
            </a:r>
            <a:endParaRPr lang="en-US" altLang="ko-KR" sz="1600" dirty="0"/>
          </a:p>
          <a:p>
            <a:pPr algn="just"/>
            <a:endParaRPr lang="en-US" altLang="ko-KR" sz="800" dirty="0"/>
          </a:p>
          <a:p>
            <a:pPr algn="just"/>
            <a:r>
              <a:rPr lang="ko-KR" altLang="en-US" sz="1800" dirty="0">
                <a:solidFill>
                  <a:srgbClr val="0000CC"/>
                </a:solidFill>
              </a:rPr>
              <a:t>가장 많이 사용되는 장치는 하드디스크</a:t>
            </a:r>
            <a:endParaRPr lang="en-US" altLang="ko-KR" sz="1800" dirty="0">
              <a:solidFill>
                <a:srgbClr val="0000CC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1600" dirty="0"/>
              <a:t>하드디스크는 원형의 플레이트</a:t>
            </a:r>
            <a:r>
              <a:rPr lang="en-US" altLang="ko-KR" sz="1600" dirty="0"/>
              <a:t>(plate)</a:t>
            </a:r>
            <a:r>
              <a:rPr lang="ko-KR" altLang="en-US" sz="1600" dirty="0"/>
              <a:t>로 구성되어 있고</a:t>
            </a:r>
            <a:r>
              <a:rPr lang="en-US" altLang="ko-KR" sz="1600" dirty="0"/>
              <a:t>, </a:t>
            </a:r>
            <a:r>
              <a:rPr lang="ko-KR" altLang="en-US" sz="1600" dirty="0"/>
              <a:t>이 플레이트는 논리적으로 트랙으로 나뉘며 트랙은 다시 몇 개의 섹터로 나뉨</a:t>
            </a:r>
            <a:endParaRPr lang="en-US" altLang="ko-KR" sz="1600" dirty="0"/>
          </a:p>
          <a:p>
            <a:pPr lvl="1" algn="just">
              <a:lnSpc>
                <a:spcPct val="150000"/>
              </a:lnSpc>
            </a:pPr>
            <a:r>
              <a:rPr lang="ko-KR" altLang="en-US" sz="1600" dirty="0"/>
              <a:t>원형의 플레이트는 초당 빠른 속도로 회전하고</a:t>
            </a:r>
            <a:r>
              <a:rPr lang="en-US" altLang="ko-KR" sz="1600" dirty="0"/>
              <a:t>, </a:t>
            </a:r>
            <a:r>
              <a:rPr lang="ko-KR" altLang="en-US" sz="1600" dirty="0"/>
              <a:t>회전하는 플레이트를 하드디스크의 액세스 암</a:t>
            </a:r>
            <a:r>
              <a:rPr lang="en-US" altLang="ko-KR" sz="1600" dirty="0"/>
              <a:t>(arm)</a:t>
            </a:r>
            <a:r>
              <a:rPr lang="ko-KR" altLang="en-US" sz="1600" dirty="0"/>
              <a:t>과 헤더</a:t>
            </a:r>
            <a:r>
              <a:rPr lang="en-US" altLang="ko-KR" sz="1600" dirty="0"/>
              <a:t>(header)</a:t>
            </a:r>
            <a:r>
              <a:rPr lang="ko-KR" altLang="en-US" sz="1600" dirty="0"/>
              <a:t>가 접근하여 원하는 섹터에서 데이터를 가져옴</a:t>
            </a:r>
            <a:endParaRPr lang="en-US" altLang="ko-KR" sz="1600" dirty="0"/>
          </a:p>
          <a:p>
            <a:pPr lvl="1" algn="just">
              <a:lnSpc>
                <a:spcPct val="150000"/>
              </a:lnSpc>
            </a:pPr>
            <a:r>
              <a:rPr lang="ko-KR" altLang="en-US" sz="1600" dirty="0"/>
              <a:t>하드디스크에 저장된 데이터를 읽어 오는 데 걸리는 시간은 모터</a:t>
            </a:r>
            <a:r>
              <a:rPr lang="en-US" altLang="ko-KR" sz="1600" dirty="0"/>
              <a:t>(motor)</a:t>
            </a:r>
            <a:r>
              <a:rPr lang="ko-KR" altLang="en-US" sz="1600" dirty="0"/>
              <a:t>에 의해서 분당 회전하는 속도</a:t>
            </a:r>
            <a:r>
              <a:rPr lang="en-US" altLang="ko-KR" sz="1600" dirty="0"/>
              <a:t>(RPM, Revolutions Per Minute), </a:t>
            </a:r>
            <a:r>
              <a:rPr lang="ko-KR" altLang="en-US" sz="1600" dirty="0"/>
              <a:t>데이터를 읽을 때 액세스 암이 이동하는 시간</a:t>
            </a:r>
            <a:r>
              <a:rPr lang="en-US" altLang="ko-KR" sz="1600" dirty="0"/>
              <a:t>(latency time), </a:t>
            </a:r>
            <a:r>
              <a:rPr lang="ko-KR" altLang="en-US" sz="1600" dirty="0"/>
              <a:t>주기억장치로 읽어오는 시간</a:t>
            </a:r>
            <a:r>
              <a:rPr lang="en-US" altLang="ko-KR" sz="1600" dirty="0"/>
              <a:t>(transfer time)</a:t>
            </a:r>
            <a:r>
              <a:rPr lang="ko-KR" altLang="en-US" sz="1600" dirty="0"/>
              <a:t>에 영향을 받음</a:t>
            </a:r>
            <a:endParaRPr lang="en-US" altLang="ko-KR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30AB70-7DFD-40E3-8B4D-8B44031FC0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13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데이터베이스의 물리적 저장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D87260F-AD4E-480A-BF56-980BBDE247D7}"/>
              </a:ext>
            </a:extLst>
          </p:cNvPr>
          <p:cNvGrpSpPr/>
          <p:nvPr/>
        </p:nvGrpSpPr>
        <p:grpSpPr>
          <a:xfrm>
            <a:off x="1535422" y="1628800"/>
            <a:ext cx="6073156" cy="3393459"/>
            <a:chOff x="1474043" y="1628800"/>
            <a:chExt cx="6073156" cy="3393459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D83FD94-8CCD-4618-9DE7-AEF4740F50B0}"/>
                </a:ext>
              </a:extLst>
            </p:cNvPr>
            <p:cNvGrpSpPr/>
            <p:nvPr/>
          </p:nvGrpSpPr>
          <p:grpSpPr>
            <a:xfrm>
              <a:off x="2640081" y="1628800"/>
              <a:ext cx="3624395" cy="3393459"/>
              <a:chOff x="2640081" y="1628800"/>
              <a:chExt cx="3624395" cy="3393459"/>
            </a:xfrm>
          </p:grpSpPr>
          <p:pic>
            <p:nvPicPr>
              <p:cNvPr id="41" name="Picture 2" descr="http://gigglehd.com/zbxe/files/attach/images/296468/557/319/004/samsungspinpointmt2hdd_02.jp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93681" y="1628800"/>
                <a:ext cx="2917196" cy="3393459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</p:pic>
          <p:sp>
            <p:nvSpPr>
              <p:cNvPr id="42" name="타원 41"/>
              <p:cNvSpPr/>
              <p:nvPr/>
            </p:nvSpPr>
            <p:spPr>
              <a:xfrm>
                <a:off x="3299988" y="2053577"/>
                <a:ext cx="2275429" cy="188258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b="1" dirty="0">
                  <a:solidFill>
                    <a:srgbClr val="0000C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3518780" y="2234595"/>
                <a:ext cx="1837847" cy="1520551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b="1" dirty="0">
                  <a:solidFill>
                    <a:srgbClr val="0000C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3737571" y="2415614"/>
                <a:ext cx="1400264" cy="115851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b="1" dirty="0">
                  <a:solidFill>
                    <a:srgbClr val="0000C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45" name="직선 연결선 44"/>
              <p:cNvCxnSpPr/>
              <p:nvPr/>
            </p:nvCxnSpPr>
            <p:spPr>
              <a:xfrm rot="5400000" flipH="1" flipV="1">
                <a:off x="4093768" y="2252613"/>
                <a:ext cx="687868" cy="9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 rot="5400000" flipH="1" flipV="1">
                <a:off x="4094254" y="3700354"/>
                <a:ext cx="687868" cy="9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>
                <a:off x="4919043" y="2994871"/>
                <a:ext cx="831407" cy="80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>
                <a:off x="3168714" y="2994871"/>
                <a:ext cx="831407" cy="80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 rot="5400000" flipH="1" flipV="1">
                <a:off x="4778791" y="2207369"/>
                <a:ext cx="543054" cy="5251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 rot="5400000" flipH="1" flipV="1">
                <a:off x="3641077" y="3293477"/>
                <a:ext cx="543054" cy="5251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>
              <a:xfrm rot="10800000">
                <a:off x="3518780" y="2270799"/>
                <a:ext cx="612616" cy="47064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 rot="10800000">
                <a:off x="4787769" y="3248296"/>
                <a:ext cx="612616" cy="47064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직사각형 52"/>
              <p:cNvSpPr/>
              <p:nvPr/>
            </p:nvSpPr>
            <p:spPr>
              <a:xfrm>
                <a:off x="4787769" y="4660235"/>
                <a:ext cx="568858" cy="1086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b="1" dirty="0">
                  <a:solidFill>
                    <a:srgbClr val="0000C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55" name="직선 연결선 54"/>
              <p:cNvCxnSpPr/>
              <p:nvPr/>
            </p:nvCxnSpPr>
            <p:spPr>
              <a:xfrm rot="10800000">
                <a:off x="2640081" y="2355970"/>
                <a:ext cx="1110864" cy="423947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>
                <a:off x="2640081" y="3406326"/>
                <a:ext cx="907385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/>
              <p:nvPr/>
            </p:nvCxnSpPr>
            <p:spPr>
              <a:xfrm>
                <a:off x="2640081" y="4214293"/>
                <a:ext cx="1879784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/>
              <p:nvPr/>
            </p:nvCxnSpPr>
            <p:spPr>
              <a:xfrm rot="10800000" flipV="1">
                <a:off x="4496479" y="2275173"/>
                <a:ext cx="1679598" cy="69194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/>
              <p:nvPr/>
            </p:nvCxnSpPr>
            <p:spPr>
              <a:xfrm rot="10800000" flipV="1">
                <a:off x="5380477" y="3729513"/>
                <a:ext cx="883999" cy="20716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TextBox 64"/>
            <p:cNvSpPr txBox="1"/>
            <p:nvPr/>
          </p:nvSpPr>
          <p:spPr>
            <a:xfrm>
              <a:off x="1932882" y="2194377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0000CC"/>
                  </a:solidFill>
                  <a:ea typeface="맑은 고딕" panose="020B0503020000020004" pitchFamily="50" charset="-127"/>
                </a:rPr>
                <a:t>섹터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932882" y="3222578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0000CC"/>
                  </a:solidFill>
                  <a:ea typeface="맑은 고딕" panose="020B0503020000020004" pitchFamily="50" charset="-127"/>
                </a:rPr>
                <a:t>트랙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474043" y="4052700"/>
              <a:ext cx="10775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0000CC"/>
                  </a:solidFill>
                  <a:ea typeface="맑은 고딕" panose="020B0503020000020004" pitchFamily="50" charset="-127"/>
                </a:rPr>
                <a:t>액세스 암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176076" y="2113580"/>
              <a:ext cx="12827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0000CC"/>
                  </a:solidFill>
                  <a:ea typeface="맑은 고딕" panose="020B0503020000020004" pitchFamily="50" charset="-127"/>
                </a:rPr>
                <a:t>스핀들 모터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264476" y="3551248"/>
              <a:ext cx="12827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0000CC"/>
                  </a:solidFill>
                  <a:ea typeface="맑은 고딕" panose="020B0503020000020004" pitchFamily="50" charset="-127"/>
                </a:rPr>
                <a:t>액세스 헤드</a:t>
              </a: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3399909" y="5194045"/>
            <a:ext cx="2344183" cy="32318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4-8 </a:t>
            </a:r>
            <a:r>
              <a:rPr lang="ko-KR" altLang="en-US" sz="1600" b="1" dirty="0">
                <a:ea typeface="맑은 고딕" panose="020B0503020000020004" pitchFamily="50" charset="-127"/>
              </a:rPr>
              <a:t>하드디스크의 구조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03A96D-43B6-43FD-B8E2-01E87ABD8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14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데이터베이스의 물리적 저장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196751"/>
            <a:ext cx="8640960" cy="324036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atinLnBrk="0">
              <a:spcAft>
                <a:spcPts val="600"/>
              </a:spcAft>
              <a:buChar char="v"/>
            </a:pPr>
            <a:r>
              <a:rPr lang="ko-KR" altLang="en-US" sz="2000" dirty="0">
                <a:solidFill>
                  <a:schemeClr val="tx2"/>
                </a:solidFill>
                <a:latin typeface="+mn-ea"/>
                <a:ea typeface="+mn-ea"/>
              </a:rPr>
              <a:t>액세스 시간</a:t>
            </a:r>
            <a:r>
              <a:rPr lang="en-US" altLang="ko-KR" sz="2000" dirty="0">
                <a:solidFill>
                  <a:schemeClr val="tx2"/>
                </a:solidFill>
                <a:latin typeface="+mn-ea"/>
                <a:ea typeface="+mn-ea"/>
              </a:rPr>
              <a:t>(access time) </a:t>
            </a:r>
          </a:p>
          <a:p>
            <a:pPr marL="0" indent="0" latinLnBrk="0">
              <a:spcAft>
                <a:spcPts val="1200"/>
              </a:spcAft>
              <a:buNone/>
            </a:pPr>
            <a:br>
              <a:rPr lang="en-US" altLang="ko-KR" sz="600" dirty="0">
                <a:solidFill>
                  <a:schemeClr val="tx2"/>
                </a:solidFill>
                <a:latin typeface="+mn-ea"/>
                <a:ea typeface="+mn-ea"/>
              </a:rPr>
            </a:br>
            <a:r>
              <a:rPr lang="en-US" altLang="ko-KR" sz="600" dirty="0">
                <a:solidFill>
                  <a:schemeClr val="tx2"/>
                </a:solidFill>
                <a:latin typeface="+mn-ea"/>
                <a:ea typeface="+mn-ea"/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액세스 시간 </a:t>
            </a:r>
            <a:r>
              <a:rPr lang="en-US" altLang="ko-KR" dirty="0"/>
              <a:t>= </a:t>
            </a:r>
            <a:r>
              <a:rPr lang="ko-KR" altLang="en-US" dirty="0">
                <a:solidFill>
                  <a:srgbClr val="CC00FF"/>
                </a:solidFill>
              </a:rPr>
              <a:t>탐색시간 </a:t>
            </a:r>
            <a:r>
              <a:rPr lang="en-US" altLang="ko-KR" dirty="0"/>
              <a:t>(seek time, </a:t>
            </a:r>
            <a:r>
              <a:rPr lang="ko-KR" altLang="en-US" dirty="0"/>
              <a:t>액세스 헤드를 트랙에 이동시키는 시간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            + </a:t>
            </a:r>
            <a:r>
              <a:rPr lang="ko-KR" altLang="en-US" dirty="0">
                <a:solidFill>
                  <a:srgbClr val="CC00FF"/>
                </a:solidFill>
              </a:rPr>
              <a:t>회전지연시간 </a:t>
            </a:r>
            <a:r>
              <a:rPr lang="en-US" altLang="ko-KR" dirty="0"/>
              <a:t>(rotational latency time, </a:t>
            </a:r>
            <a:r>
              <a:rPr lang="ko-KR" altLang="en-US" dirty="0"/>
              <a:t>섹터가 액세스 헤드에 접근하는 시간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            + </a:t>
            </a:r>
            <a:r>
              <a:rPr lang="ko-KR" altLang="en-US" dirty="0">
                <a:solidFill>
                  <a:srgbClr val="CC00FF"/>
                </a:solidFill>
              </a:rPr>
              <a:t>데이터 전송시간 </a:t>
            </a:r>
            <a:r>
              <a:rPr lang="en-US" altLang="ko-KR" dirty="0"/>
              <a:t>(data transfer time, </a:t>
            </a:r>
            <a:r>
              <a:rPr lang="ko-KR" altLang="en-US" dirty="0"/>
              <a:t>데이터를 주기억장치로 읽어오는 시간</a:t>
            </a:r>
            <a:r>
              <a:rPr lang="en-US" altLang="ko-KR" dirty="0"/>
              <a:t>)</a:t>
            </a:r>
            <a:endParaRPr lang="en-US" altLang="ko-KR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3B9AFA-CE8C-45FC-A32D-4788C460B3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15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9005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데이터베이스의 물리적 저장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854102" y="6309320"/>
            <a:ext cx="3435796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4-9 </a:t>
            </a:r>
            <a:r>
              <a:rPr lang="en-US" altLang="ko-KR" b="1" dirty="0">
                <a:ea typeface="맑은 고딕" panose="020B0503020000020004" pitchFamily="50" charset="-127"/>
              </a:rPr>
              <a:t>MySQL</a:t>
            </a:r>
            <a:r>
              <a:rPr lang="ko-KR" altLang="en-US" b="1" dirty="0">
                <a:ea typeface="맑은 고딕" panose="020B0503020000020004" pitchFamily="50" charset="-127"/>
              </a:rPr>
              <a:t>의 </a:t>
            </a:r>
            <a:r>
              <a:rPr lang="en-US" altLang="ko-KR" b="1" dirty="0">
                <a:ea typeface="맑은 고딕" panose="020B0503020000020004" pitchFamily="50" charset="-127"/>
              </a:rPr>
              <a:t>DBMS</a:t>
            </a:r>
            <a:r>
              <a:rPr lang="ko-KR" altLang="en-US" b="1" dirty="0">
                <a:ea typeface="맑은 고딕" panose="020B0503020000020004" pitchFamily="50" charset="-127"/>
              </a:rPr>
              <a:t> 구조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166C097-245B-45A3-81C8-6A8E9239F441}"/>
              </a:ext>
            </a:extLst>
          </p:cNvPr>
          <p:cNvGrpSpPr/>
          <p:nvPr/>
        </p:nvGrpSpPr>
        <p:grpSpPr>
          <a:xfrm>
            <a:off x="683568" y="980728"/>
            <a:ext cx="7776864" cy="5253155"/>
            <a:chOff x="683568" y="980728"/>
            <a:chExt cx="7776864" cy="525315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3568" y="980728"/>
              <a:ext cx="7776864" cy="5253155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61B5AAE0-1721-468E-BC75-0D84533CEC00}"/>
                    </a:ext>
                  </a:extLst>
                </p14:cNvPr>
                <p14:cNvContentPartPr/>
                <p14:nvPr/>
              </p14:nvContentPartPr>
              <p14:xfrm>
                <a:off x="5155304" y="2276872"/>
                <a:ext cx="1548000" cy="684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61B5AAE0-1721-468E-BC75-0D84533CEC0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110827" y="2187952"/>
                  <a:ext cx="1636953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2ADF2AAA-0A81-41C8-B5A5-F149840F96A7}"/>
                    </a:ext>
                  </a:extLst>
                </p14:cNvPr>
                <p14:cNvContentPartPr/>
                <p14:nvPr/>
              </p14:nvContentPartPr>
              <p14:xfrm>
                <a:off x="1218104" y="4327004"/>
                <a:ext cx="648000" cy="684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2ADF2AAA-0A81-41C8-B5A5-F149840F96A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73651" y="4238084"/>
                  <a:ext cx="736906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6111096C-6FFC-466E-BAB3-DAAE9AFA77A0}"/>
                    </a:ext>
                  </a:extLst>
                </p14:cNvPr>
                <p14:cNvContentPartPr/>
                <p14:nvPr/>
              </p14:nvContentPartPr>
              <p14:xfrm>
                <a:off x="5385296" y="5522312"/>
                <a:ext cx="1152000" cy="684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6111096C-6FFC-466E-BAB3-DAAE9AFA77A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340821" y="5433392"/>
                  <a:ext cx="1240949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3EE28500-2627-412A-8E8C-3BF313AC312D}"/>
                    </a:ext>
                  </a:extLst>
                </p14:cNvPr>
                <p14:cNvContentPartPr/>
                <p14:nvPr/>
              </p14:nvContentPartPr>
              <p14:xfrm>
                <a:off x="2688744" y="3224406"/>
                <a:ext cx="1008000" cy="684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3EE28500-2627-412A-8E8C-3BF313AC312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644273" y="3135486"/>
                  <a:ext cx="1096941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68DC26E7-C490-4373-8E04-BB981FB56C84}"/>
                    </a:ext>
                  </a:extLst>
                </p14:cNvPr>
                <p14:cNvContentPartPr/>
                <p14:nvPr/>
              </p14:nvContentPartPr>
              <p14:xfrm>
                <a:off x="4382646" y="3147318"/>
                <a:ext cx="504000" cy="68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68DC26E7-C490-4373-8E04-BB981FB56C8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338175" y="3058398"/>
                  <a:ext cx="592941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DA8BFC65-9CD4-41D9-85EF-01A57D7CE5F9}"/>
                    </a:ext>
                  </a:extLst>
                </p14:cNvPr>
                <p14:cNvContentPartPr/>
                <p14:nvPr/>
              </p14:nvContentPartPr>
              <p14:xfrm>
                <a:off x="5720298" y="3227436"/>
                <a:ext cx="756000" cy="684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DA8BFC65-9CD4-41D9-85EF-01A57D7CE5F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675827" y="3138516"/>
                  <a:ext cx="844941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6529EC74-D82E-4E0B-A951-AE4E5AEDCAF7}"/>
                    </a:ext>
                  </a:extLst>
                </p14:cNvPr>
                <p14:cNvContentPartPr/>
                <p14:nvPr/>
              </p14:nvContentPartPr>
              <p14:xfrm>
                <a:off x="7282016" y="3228234"/>
                <a:ext cx="504000" cy="684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6529EC74-D82E-4E0B-A951-AE4E5AEDCAF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237545" y="3139314"/>
                  <a:ext cx="592941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E9C4B1E0-0DE4-430C-B386-4537870DF2FC}"/>
                    </a:ext>
                  </a:extLst>
                </p14:cNvPr>
                <p14:cNvContentPartPr/>
                <p14:nvPr/>
              </p14:nvContentPartPr>
              <p14:xfrm>
                <a:off x="4686898" y="2595384"/>
                <a:ext cx="1368000" cy="684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E9C4B1E0-0DE4-430C-B386-4537870DF2F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642419" y="2506464"/>
                  <a:ext cx="1456958" cy="184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E7F066-D927-4F31-9B37-441D55CF2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16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974CE-D115-48E2-A649-CB51281C2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MySQL 8.0 </a:t>
            </a:r>
            <a:r>
              <a:rPr lang="en-US" altLang="ko-KR" dirty="0" err="1"/>
              <a:t>InnoDB</a:t>
            </a:r>
            <a:r>
              <a:rPr lang="en-US" altLang="ko-KR" dirty="0"/>
              <a:t> Architecture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9915AF-A7BA-48EC-ACD5-399F8EE3F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17</a:t>
            </a:fld>
            <a:r>
              <a:rPr lang="en-US" altLang="ko-KR"/>
              <a:t>/28</a:t>
            </a:r>
            <a:endParaRPr lang="ko-KR" altLang="en-US" dirty="0"/>
          </a:p>
        </p:txBody>
      </p:sp>
      <p:pic>
        <p:nvPicPr>
          <p:cNvPr id="1026" name="Picture 2" descr="MySQL :: MySQL 8.0 Reference Manual :: 15.4 InnoDB Architecture">
            <a:extLst>
              <a:ext uri="{FF2B5EF4-FFF2-40B4-BE49-F238E27FC236}">
                <a16:creationId xmlns:a16="http://schemas.microsoft.com/office/drawing/2014/main" id="{7DD322BC-ABFA-4FB3-AC0A-FE9CEEE7C8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" t="1146" r="886" b="1387"/>
          <a:stretch/>
        </p:blipFill>
        <p:spPr bwMode="auto">
          <a:xfrm>
            <a:off x="457200" y="1196752"/>
            <a:ext cx="8229600" cy="520365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449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1BB522-65DD-48B4-9B65-8B2C45FCA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자신의 </a:t>
            </a:r>
            <a:r>
              <a:rPr lang="en-US" altLang="ko-KR" dirty="0"/>
              <a:t>PC</a:t>
            </a:r>
            <a:r>
              <a:rPr lang="ko-KR" altLang="en-US" dirty="0"/>
              <a:t>에서 물리적인 </a:t>
            </a:r>
            <a:r>
              <a:rPr lang="en-US" altLang="ko-KR" dirty="0"/>
              <a:t>Database </a:t>
            </a:r>
            <a:r>
              <a:rPr lang="ko-KR" altLang="en-US" dirty="0"/>
              <a:t>저장 경로 찾기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C9577B-4F88-45A5-9289-1ECC876D1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8680"/>
          </a:xfrm>
        </p:spPr>
        <p:txBody>
          <a:bodyPr/>
          <a:lstStyle/>
          <a:p>
            <a:r>
              <a:rPr lang="en-US" altLang="ko-KR" sz="2000" dirty="0"/>
              <a:t>C:\</a:t>
            </a:r>
            <a:r>
              <a:rPr lang="en-US" altLang="ko-KR" sz="2000" dirty="0">
                <a:solidFill>
                  <a:srgbClr val="CC00FF"/>
                </a:solidFill>
              </a:rPr>
              <a:t>ProgramData</a:t>
            </a:r>
            <a:r>
              <a:rPr lang="en-US" altLang="ko-KR" sz="2000" dirty="0"/>
              <a:t>\</a:t>
            </a:r>
            <a:r>
              <a:rPr lang="en-US" altLang="ko-KR" sz="2000" dirty="0">
                <a:solidFill>
                  <a:srgbClr val="CC00FF"/>
                </a:solidFill>
              </a:rPr>
              <a:t>MySQL</a:t>
            </a:r>
            <a:r>
              <a:rPr lang="en-US" altLang="ko-KR" sz="2000" dirty="0"/>
              <a:t>\</a:t>
            </a:r>
            <a:r>
              <a:rPr lang="en-US" altLang="ko-KR" sz="2000" dirty="0">
                <a:solidFill>
                  <a:srgbClr val="CC00FF"/>
                </a:solidFill>
              </a:rPr>
              <a:t>MySQL Server 8.0</a:t>
            </a:r>
            <a:r>
              <a:rPr lang="en-US" altLang="ko-KR" sz="2000" dirty="0"/>
              <a:t>\</a:t>
            </a:r>
            <a:r>
              <a:rPr lang="en-US" altLang="ko-KR" sz="2000" dirty="0">
                <a:solidFill>
                  <a:srgbClr val="CC00FF"/>
                </a:solidFill>
              </a:rPr>
              <a:t>Data</a:t>
            </a:r>
          </a:p>
          <a:p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A3D2DA-049E-48BD-87EC-8992B00E1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18</a:t>
            </a:fld>
            <a:r>
              <a:rPr lang="en-US" altLang="ko-KR"/>
              <a:t>/28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44611D4-DA0C-47E8-9355-A779983E0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880466"/>
            <a:ext cx="7632848" cy="436598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C3EA4364-7FB7-4774-8E8F-23F747FB97E7}"/>
              </a:ext>
            </a:extLst>
          </p:cNvPr>
          <p:cNvGrpSpPr/>
          <p:nvPr/>
        </p:nvGrpSpPr>
        <p:grpSpPr>
          <a:xfrm>
            <a:off x="3491880" y="3429000"/>
            <a:ext cx="5213571" cy="1909290"/>
            <a:chOff x="3491880" y="3429000"/>
            <a:chExt cx="5213571" cy="190929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2A9B116-7717-4873-A862-5F87F6EF00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9423" r="-1"/>
            <a:stretch/>
          </p:blipFill>
          <p:spPr>
            <a:xfrm>
              <a:off x="3778571" y="3573016"/>
              <a:ext cx="4926880" cy="1765274"/>
            </a:xfrm>
            <a:prstGeom prst="rect">
              <a:avLst/>
            </a:prstGeom>
            <a:ln w="28575">
              <a:solidFill>
                <a:srgbClr val="CC00FF"/>
              </a:solidFill>
            </a:ln>
          </p:spPr>
        </p:pic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C9A1A9C5-B618-4566-8792-8E5F59C75CC4}"/>
                </a:ext>
              </a:extLst>
            </p:cNvPr>
            <p:cNvCxnSpPr/>
            <p:nvPr/>
          </p:nvCxnSpPr>
          <p:spPr>
            <a:xfrm>
              <a:off x="3491880" y="3429000"/>
              <a:ext cx="286691" cy="360040"/>
            </a:xfrm>
            <a:prstGeom prst="straightConnector1">
              <a:avLst/>
            </a:prstGeom>
            <a:ln>
              <a:solidFill>
                <a:srgbClr val="CC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705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인덱스와 </a:t>
            </a:r>
            <a:r>
              <a:rPr lang="en-US" altLang="ko-KR" dirty="0"/>
              <a:t>B-tree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615305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ko-KR" altLang="en-US" sz="2000" dirty="0">
                <a:solidFill>
                  <a:srgbClr val="CC00FF"/>
                </a:solidFill>
              </a:rPr>
              <a:t>인덱스 </a:t>
            </a:r>
            <a:r>
              <a:rPr lang="en-US" altLang="ko-KR" dirty="0"/>
              <a:t>(index, </a:t>
            </a:r>
            <a:r>
              <a:rPr lang="ko-KR" altLang="en-US" dirty="0"/>
              <a:t>색인</a:t>
            </a:r>
            <a:r>
              <a:rPr lang="en-US" altLang="ko-KR" dirty="0"/>
              <a:t>) : </a:t>
            </a:r>
            <a:r>
              <a:rPr lang="ko-KR" altLang="en-US" dirty="0"/>
              <a:t>도서의 색인</a:t>
            </a:r>
            <a:r>
              <a:rPr lang="en-US" altLang="ko-KR" dirty="0"/>
              <a:t>,</a:t>
            </a:r>
            <a:r>
              <a:rPr lang="ko-KR" altLang="en-US" dirty="0"/>
              <a:t> 사전과 같이 데이터를 쉽고 빠르게 </a:t>
            </a:r>
            <a:endParaRPr lang="en-US" altLang="ko-KR" dirty="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ko-KR" dirty="0"/>
              <a:t>                                     </a:t>
            </a:r>
            <a:r>
              <a:rPr lang="ko-KR" altLang="en-US" dirty="0"/>
              <a:t>찾을 수 있도록 만든 데이터 구조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899592" y="6374556"/>
            <a:ext cx="2808312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4-10 </a:t>
            </a:r>
            <a:r>
              <a:rPr lang="en-US" altLang="ko-KR" b="1" dirty="0">
                <a:ea typeface="맑은 고딕" panose="020B0503020000020004" pitchFamily="50" charset="-127"/>
              </a:rPr>
              <a:t>B-tree</a:t>
            </a:r>
            <a:r>
              <a:rPr lang="ko-KR" altLang="en-US" b="1" dirty="0">
                <a:ea typeface="맑은 고딕" panose="020B0503020000020004" pitchFamily="50" charset="-127"/>
              </a:rPr>
              <a:t>의 구조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DAFB44D-1D4E-467E-B843-E8D459B8D198}"/>
              </a:ext>
            </a:extLst>
          </p:cNvPr>
          <p:cNvGrpSpPr/>
          <p:nvPr/>
        </p:nvGrpSpPr>
        <p:grpSpPr>
          <a:xfrm>
            <a:off x="575556" y="1727096"/>
            <a:ext cx="7992888" cy="4601740"/>
            <a:chOff x="575556" y="1727096"/>
            <a:chExt cx="7992888" cy="4601740"/>
          </a:xfrm>
        </p:grpSpPr>
        <p:pic>
          <p:nvPicPr>
            <p:cNvPr id="91" name="그림 9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5556" y="1727096"/>
              <a:ext cx="7992888" cy="4601740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904179E1-F63C-4762-BEDC-3EFC78A62089}"/>
                    </a:ext>
                  </a:extLst>
                </p14:cNvPr>
                <p14:cNvContentPartPr/>
                <p14:nvPr/>
              </p14:nvContentPartPr>
              <p14:xfrm>
                <a:off x="731192" y="1955857"/>
                <a:ext cx="648000" cy="684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904179E1-F63C-4762-BEDC-3EFC78A6208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86739" y="1866937"/>
                  <a:ext cx="736906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D87A9D67-E556-4F26-81B4-39CE117AAD69}"/>
                    </a:ext>
                  </a:extLst>
                </p14:cNvPr>
                <p14:cNvContentPartPr/>
                <p14:nvPr/>
              </p14:nvContentPartPr>
              <p14:xfrm>
                <a:off x="731192" y="2969083"/>
                <a:ext cx="648000" cy="684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D87A9D67-E556-4F26-81B4-39CE117AAD6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86739" y="2880163"/>
                  <a:ext cx="736906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E15CFEC5-536F-4F03-8476-20228EE838F4}"/>
                    </a:ext>
                  </a:extLst>
                </p14:cNvPr>
                <p14:cNvContentPartPr/>
                <p14:nvPr/>
              </p14:nvContentPartPr>
              <p14:xfrm>
                <a:off x="731192" y="4302384"/>
                <a:ext cx="648000" cy="684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E15CFEC5-536F-4F03-8476-20228EE838F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86739" y="4213464"/>
                  <a:ext cx="736906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44EAB2AE-EE24-4FAC-9861-12745479A2E5}"/>
                    </a:ext>
                  </a:extLst>
                </p14:cNvPr>
                <p14:cNvContentPartPr/>
                <p14:nvPr/>
              </p14:nvContentPartPr>
              <p14:xfrm>
                <a:off x="8099320" y="3512056"/>
                <a:ext cx="360000" cy="684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44EAB2AE-EE24-4FAC-9861-12745479A2E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003898" y="3321616"/>
                  <a:ext cx="550843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2F3EDD20-E26F-4F5C-8237-C56A5663D11B}"/>
                    </a:ext>
                  </a:extLst>
                </p14:cNvPr>
                <p14:cNvContentPartPr/>
                <p14:nvPr/>
              </p14:nvContentPartPr>
              <p14:xfrm>
                <a:off x="8099320" y="5808692"/>
                <a:ext cx="360000" cy="684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2F3EDD20-E26F-4F5C-8237-C56A5663D11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003898" y="5618252"/>
                  <a:ext cx="550843" cy="387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F7E4EE-8384-40DE-BEE3-3B6C297CB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19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043608" y="3731954"/>
            <a:ext cx="6953076" cy="720000"/>
            <a:chOff x="643260" y="3173386"/>
            <a:chExt cx="6953076" cy="720000"/>
          </a:xfrm>
          <a:solidFill>
            <a:srgbClr val="92D050"/>
          </a:solidFill>
        </p:grpSpPr>
        <p:sp>
          <p:nvSpPr>
            <p:cNvPr id="6" name="직사각형 32"/>
            <p:cNvSpPr/>
            <p:nvPr/>
          </p:nvSpPr>
          <p:spPr>
            <a:xfrm>
              <a:off x="643260" y="3225332"/>
              <a:ext cx="735960" cy="609600"/>
            </a:xfrm>
            <a:prstGeom prst="snipRoundRect">
              <a:avLst>
                <a:gd name="adj1" fmla="val 29583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54595" y="3294665"/>
              <a:ext cx="540533" cy="461665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03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  <p:sp>
          <p:nvSpPr>
            <p:cNvPr id="8" name="직사각형 32"/>
            <p:cNvSpPr/>
            <p:nvPr/>
          </p:nvSpPr>
          <p:spPr>
            <a:xfrm>
              <a:off x="1358900" y="3173386"/>
              <a:ext cx="6237436" cy="720000"/>
            </a:xfrm>
            <a:prstGeom prst="roundRect">
              <a:avLst>
                <a:gd name="adj" fmla="val 2291"/>
              </a:avLst>
            </a:prstGeom>
            <a:grpFill/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직사각형 23"/>
            <p:cNvSpPr>
              <a:spLocks noChangeArrowheads="1"/>
            </p:cNvSpPr>
            <p:nvPr/>
          </p:nvSpPr>
          <p:spPr bwMode="auto">
            <a:xfrm>
              <a:off x="1496616" y="3318602"/>
              <a:ext cx="4824536" cy="40216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 err="1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뷰</a:t>
              </a:r>
              <a:endParaRPr lang="en-US" altLang="ko-KR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043608" y="1457382"/>
            <a:ext cx="6953076" cy="720000"/>
            <a:chOff x="643260" y="980728"/>
            <a:chExt cx="6953076" cy="720000"/>
          </a:xfrm>
        </p:grpSpPr>
        <p:sp>
          <p:nvSpPr>
            <p:cNvPr id="11" name="직사각형 32"/>
            <p:cNvSpPr/>
            <p:nvPr/>
          </p:nvSpPr>
          <p:spPr>
            <a:xfrm>
              <a:off x="643260" y="1032546"/>
              <a:ext cx="72834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B5D5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54594" y="1101879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01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  <p:sp>
          <p:nvSpPr>
            <p:cNvPr id="13" name="직사각형 32"/>
            <p:cNvSpPr/>
            <p:nvPr/>
          </p:nvSpPr>
          <p:spPr>
            <a:xfrm>
              <a:off x="1358900" y="980728"/>
              <a:ext cx="6237436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직사각형 23"/>
            <p:cNvSpPr>
              <a:spLocks noChangeArrowheads="1"/>
            </p:cNvSpPr>
            <p:nvPr/>
          </p:nvSpPr>
          <p:spPr bwMode="auto">
            <a:xfrm>
              <a:off x="1496616" y="1135069"/>
              <a:ext cx="4824536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</a:pPr>
              <a:r>
                <a:rPr lang="ko-KR" altLang="en-US" sz="2000" b="1" spc="-10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내장 함수</a:t>
              </a:r>
              <a:endParaRPr lang="en-US" altLang="ko-KR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1043608" y="2594668"/>
            <a:ext cx="6953076" cy="720000"/>
            <a:chOff x="643260" y="2077057"/>
            <a:chExt cx="6953076" cy="720000"/>
          </a:xfrm>
        </p:grpSpPr>
        <p:sp>
          <p:nvSpPr>
            <p:cNvPr id="16" name="직사각형 32"/>
            <p:cNvSpPr/>
            <p:nvPr/>
          </p:nvSpPr>
          <p:spPr>
            <a:xfrm>
              <a:off x="643260" y="2147989"/>
              <a:ext cx="73596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B5D5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54595" y="2217322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02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  <p:sp>
          <p:nvSpPr>
            <p:cNvPr id="18" name="직사각형 32"/>
            <p:cNvSpPr/>
            <p:nvPr/>
          </p:nvSpPr>
          <p:spPr>
            <a:xfrm>
              <a:off x="1358900" y="2077057"/>
              <a:ext cx="6237436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직사각형 18"/>
            <p:cNvSpPr>
              <a:spLocks noChangeArrowheads="1"/>
            </p:cNvSpPr>
            <p:nvPr/>
          </p:nvSpPr>
          <p:spPr bwMode="auto">
            <a:xfrm>
              <a:off x="1496616" y="2227029"/>
              <a:ext cx="48245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부속질의</a:t>
              </a:r>
              <a:endParaRPr lang="en-US" altLang="ko-KR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043608" y="4869240"/>
            <a:ext cx="6953076" cy="720000"/>
            <a:chOff x="643260" y="3173386"/>
            <a:chExt cx="6953076" cy="720000"/>
          </a:xfrm>
        </p:grpSpPr>
        <p:sp>
          <p:nvSpPr>
            <p:cNvPr id="21" name="직사각형 32"/>
            <p:cNvSpPr/>
            <p:nvPr/>
          </p:nvSpPr>
          <p:spPr>
            <a:xfrm>
              <a:off x="643260" y="3225332"/>
              <a:ext cx="73596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B5D5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54595" y="3294665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04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32"/>
            <p:cNvSpPr/>
            <p:nvPr/>
          </p:nvSpPr>
          <p:spPr>
            <a:xfrm>
              <a:off x="1358900" y="3173386"/>
              <a:ext cx="6237436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직사각형 23"/>
            <p:cNvSpPr>
              <a:spLocks noChangeArrowheads="1"/>
            </p:cNvSpPr>
            <p:nvPr/>
          </p:nvSpPr>
          <p:spPr bwMode="auto">
            <a:xfrm>
              <a:off x="1496616" y="3318602"/>
              <a:ext cx="4824536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인덱스</a:t>
              </a:r>
              <a:endParaRPr lang="en-US" altLang="ko-KR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</p:grpSp>
      <p:sp>
        <p:nvSpPr>
          <p:cNvPr id="25" name="별: 꼭짓점 6개 24">
            <a:extLst>
              <a:ext uri="{FF2B5EF4-FFF2-40B4-BE49-F238E27FC236}">
                <a16:creationId xmlns:a16="http://schemas.microsoft.com/office/drawing/2014/main" id="{78618B8D-66D9-4A2C-9E81-C30A2B22869B}"/>
              </a:ext>
            </a:extLst>
          </p:cNvPr>
          <p:cNvSpPr>
            <a:spLocks noChangeAspect="1"/>
          </p:cNvSpPr>
          <p:nvPr/>
        </p:nvSpPr>
        <p:spPr>
          <a:xfrm>
            <a:off x="3419872" y="2775872"/>
            <a:ext cx="360000" cy="360000"/>
          </a:xfrm>
          <a:prstGeom prst="star6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별: 꼭짓점 6개 25">
            <a:extLst>
              <a:ext uri="{FF2B5EF4-FFF2-40B4-BE49-F238E27FC236}">
                <a16:creationId xmlns:a16="http://schemas.microsoft.com/office/drawing/2014/main" id="{E90FC0D0-47C3-416D-82D1-847856D6B8F4}"/>
              </a:ext>
            </a:extLst>
          </p:cNvPr>
          <p:cNvSpPr>
            <a:spLocks noChangeAspect="1"/>
          </p:cNvSpPr>
          <p:nvPr/>
        </p:nvSpPr>
        <p:spPr>
          <a:xfrm>
            <a:off x="3347904" y="5045986"/>
            <a:ext cx="360000" cy="360000"/>
          </a:xfrm>
          <a:prstGeom prst="star6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인덱스와 </a:t>
            </a:r>
            <a:r>
              <a:rPr lang="en-US" altLang="ko-KR" dirty="0"/>
              <a:t>B-tree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3933055"/>
            <a:ext cx="8064896" cy="2448273"/>
          </a:xfr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ko-KR" altLang="en-US" sz="1800" dirty="0">
                <a:solidFill>
                  <a:srgbClr val="CC00FF"/>
                </a:solidFill>
              </a:rPr>
              <a:t>인덱스의 특징</a:t>
            </a:r>
            <a:endParaRPr lang="en-US" altLang="ko-KR" sz="600" dirty="0">
              <a:solidFill>
                <a:srgbClr val="CC00FF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ko-KR" altLang="en-US" sz="1600" dirty="0"/>
              <a:t>인덱스는 테이블에서 </a:t>
            </a:r>
            <a:r>
              <a:rPr lang="ko-KR" altLang="en-US" sz="1600" u="sng" dirty="0">
                <a:solidFill>
                  <a:srgbClr val="0000CC"/>
                </a:solidFill>
              </a:rPr>
              <a:t>한 개 이상의 속성을 이용하여 생성함</a:t>
            </a:r>
            <a:endParaRPr lang="en-US" altLang="ko-KR" sz="1600" u="sng" dirty="0">
              <a:solidFill>
                <a:srgbClr val="0000CC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ko-KR" altLang="en-US" sz="1600" u="sng" dirty="0">
                <a:solidFill>
                  <a:srgbClr val="0000CC"/>
                </a:solidFill>
              </a:rPr>
              <a:t>빠른 검색</a:t>
            </a:r>
            <a:r>
              <a:rPr lang="ko-KR" altLang="en-US" sz="1600" dirty="0"/>
              <a:t>과 함께 </a:t>
            </a:r>
            <a:r>
              <a:rPr lang="ko-KR" altLang="en-US" sz="1600" u="sng" dirty="0">
                <a:solidFill>
                  <a:srgbClr val="0000CC"/>
                </a:solidFill>
              </a:rPr>
              <a:t>효율적인 레코드 접근</a:t>
            </a:r>
            <a:r>
              <a:rPr lang="ko-KR" altLang="en-US" sz="1600" dirty="0"/>
              <a:t>이 가능함</a:t>
            </a:r>
            <a:endParaRPr lang="en-US" altLang="ko-KR" sz="1600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ko-KR" altLang="en-US" sz="1600" dirty="0"/>
              <a:t>순서대로 정렬된 속성과 데이터의 위치만 보유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ko-KR" altLang="en-US" sz="1600" u="sng" dirty="0">
                <a:solidFill>
                  <a:srgbClr val="0000CC"/>
                </a:solidFill>
              </a:rPr>
              <a:t>테이블보다 작은 공간을 차지</a:t>
            </a:r>
            <a:r>
              <a:rPr lang="ko-KR" altLang="en-US" sz="1600" dirty="0"/>
              <a:t>함</a:t>
            </a:r>
            <a:endParaRPr lang="en-US" altLang="ko-KR" sz="1600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ko-KR" altLang="en-US" sz="1600" dirty="0"/>
              <a:t>저장된 값들은 </a:t>
            </a:r>
            <a:r>
              <a:rPr lang="ko-KR" altLang="en-US" sz="1600" u="sng" dirty="0">
                <a:solidFill>
                  <a:srgbClr val="0000CC"/>
                </a:solidFill>
              </a:rPr>
              <a:t>테이블의 부분집합</a:t>
            </a:r>
            <a:r>
              <a:rPr lang="ko-KR" altLang="en-US" sz="1600" dirty="0"/>
              <a:t>이 됨</a:t>
            </a:r>
            <a:endParaRPr lang="en-US" altLang="ko-KR" sz="1600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ko-KR" altLang="en-US" sz="1600" dirty="0"/>
              <a:t>일반적으로 </a:t>
            </a:r>
            <a:r>
              <a:rPr lang="en-US" altLang="ko-KR" sz="1600" u="sng" dirty="0">
                <a:solidFill>
                  <a:srgbClr val="0000CC"/>
                </a:solidFill>
              </a:rPr>
              <a:t>B-tree</a:t>
            </a:r>
            <a:r>
              <a:rPr lang="en-US" altLang="ko-KR" sz="1600" dirty="0"/>
              <a:t> </a:t>
            </a:r>
            <a:r>
              <a:rPr lang="ko-KR" altLang="en-US" sz="1600" dirty="0"/>
              <a:t>형태의 구조를 가짐</a:t>
            </a:r>
            <a:endParaRPr lang="en-US" altLang="ko-KR" sz="1600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ko-KR" altLang="en-US" sz="1600" dirty="0"/>
              <a:t>데이터의 </a:t>
            </a:r>
            <a:r>
              <a:rPr lang="ko-KR" altLang="en-US" sz="1600" u="sng" dirty="0">
                <a:solidFill>
                  <a:srgbClr val="0000CC"/>
                </a:solidFill>
              </a:rPr>
              <a:t>수정</a:t>
            </a:r>
            <a:r>
              <a:rPr lang="en-US" altLang="ko-KR" sz="1600" dirty="0"/>
              <a:t>, </a:t>
            </a:r>
            <a:r>
              <a:rPr lang="ko-KR" altLang="en-US" sz="1600" u="sng" dirty="0">
                <a:solidFill>
                  <a:srgbClr val="0000CC"/>
                </a:solidFill>
              </a:rPr>
              <a:t>삭제</a:t>
            </a:r>
            <a:r>
              <a:rPr lang="ko-KR" altLang="en-US" sz="1600" dirty="0"/>
              <a:t> 등의 변경이 발생하면 </a:t>
            </a:r>
            <a:r>
              <a:rPr lang="ko-KR" altLang="en-US" sz="1600" u="sng" dirty="0">
                <a:solidFill>
                  <a:srgbClr val="0000CC"/>
                </a:solidFill>
              </a:rPr>
              <a:t>인덱스의 재구성</a:t>
            </a:r>
            <a:r>
              <a:rPr lang="ko-KR" altLang="en-US" sz="1600" dirty="0"/>
              <a:t>이 필요함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617248" y="3528499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4-11 </a:t>
            </a:r>
            <a:r>
              <a:rPr lang="en-US" altLang="ko-KR" sz="1600" b="1" dirty="0">
                <a:ea typeface="맑은 고딕" panose="020B0503020000020004" pitchFamily="50" charset="-127"/>
              </a:rPr>
              <a:t>B-tree</a:t>
            </a:r>
            <a:r>
              <a:rPr lang="ko-KR" altLang="en-US" sz="1600" b="1" dirty="0">
                <a:ea typeface="맑은 고딕" panose="020B0503020000020004" pitchFamily="50" charset="-127"/>
              </a:rPr>
              <a:t>에서 검색 예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/>
          <a:srcRect l="1537" t="6947" r="1551" b="3520"/>
          <a:stretch/>
        </p:blipFill>
        <p:spPr>
          <a:xfrm>
            <a:off x="1691680" y="1000699"/>
            <a:ext cx="5760640" cy="2448274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6B7E5E-E981-41E2-A892-C34E4BDBE7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20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9B050B-FEF3-4128-8904-723A4F790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B-tree</a:t>
            </a:r>
            <a:r>
              <a:rPr lang="ko-KR" altLang="en-US" dirty="0"/>
              <a:t>의 데이터 </a:t>
            </a:r>
            <a:r>
              <a:rPr lang="en-US" altLang="ko-KR" dirty="0"/>
              <a:t>insert </a:t>
            </a:r>
            <a:r>
              <a:rPr lang="ko-KR" altLang="en-US" dirty="0"/>
              <a:t>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4E577C-503D-4E41-B6BD-55E0600D4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00392" y="6568571"/>
            <a:ext cx="586408" cy="253281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21</a:t>
            </a:fld>
            <a:r>
              <a:rPr lang="en-US" altLang="ko-KR"/>
              <a:t>/28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F228D0-4C6C-4A12-9E4C-75B64C4E0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388373"/>
            <a:ext cx="3096344" cy="484893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516D043-4DDF-4846-BBB9-E42D2F0B306E}"/>
              </a:ext>
            </a:extLst>
          </p:cNvPr>
          <p:cNvSpPr/>
          <p:nvPr/>
        </p:nvSpPr>
        <p:spPr>
          <a:xfrm>
            <a:off x="2252504" y="1423933"/>
            <a:ext cx="756084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D5420A-F8CC-46F4-8AB5-CB42364F03DF}"/>
              </a:ext>
            </a:extLst>
          </p:cNvPr>
          <p:cNvSpPr/>
          <p:nvPr/>
        </p:nvSpPr>
        <p:spPr>
          <a:xfrm>
            <a:off x="2257584" y="1793168"/>
            <a:ext cx="756084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D7862C-E129-4B7D-9F93-2066068DDD50}"/>
              </a:ext>
            </a:extLst>
          </p:cNvPr>
          <p:cNvSpPr/>
          <p:nvPr/>
        </p:nvSpPr>
        <p:spPr>
          <a:xfrm>
            <a:off x="1760384" y="2180962"/>
            <a:ext cx="1506644" cy="6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D974820-477F-4EE0-ACBA-CC5FAB967132}"/>
              </a:ext>
            </a:extLst>
          </p:cNvPr>
          <p:cNvSpPr/>
          <p:nvPr/>
        </p:nvSpPr>
        <p:spPr>
          <a:xfrm>
            <a:off x="1760384" y="2913516"/>
            <a:ext cx="1506644" cy="6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68C6C4-F391-4DC2-B7A1-D4FED8B54B88}"/>
              </a:ext>
            </a:extLst>
          </p:cNvPr>
          <p:cNvSpPr/>
          <p:nvPr/>
        </p:nvSpPr>
        <p:spPr>
          <a:xfrm>
            <a:off x="1387964" y="3664862"/>
            <a:ext cx="2232000" cy="6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0A32144-5FC7-4050-9B69-A5F17AC53D83}"/>
              </a:ext>
            </a:extLst>
          </p:cNvPr>
          <p:cNvSpPr/>
          <p:nvPr/>
        </p:nvSpPr>
        <p:spPr>
          <a:xfrm>
            <a:off x="1386932" y="4411673"/>
            <a:ext cx="2232000" cy="6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562BD7-0291-4D46-B649-4C8BF8CD7625}"/>
              </a:ext>
            </a:extLst>
          </p:cNvPr>
          <p:cNvSpPr/>
          <p:nvPr/>
        </p:nvSpPr>
        <p:spPr>
          <a:xfrm>
            <a:off x="995472" y="5158484"/>
            <a:ext cx="3036468" cy="104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18A19AE-11C0-4905-884B-654C98277B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7" t="6947" r="1551" b="3520"/>
          <a:stretch/>
        </p:blipFill>
        <p:spPr>
          <a:xfrm>
            <a:off x="4572000" y="2538844"/>
            <a:ext cx="4074161" cy="21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62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MySQL</a:t>
            </a:r>
            <a:r>
              <a:rPr lang="ko-KR" altLang="en-US" dirty="0"/>
              <a:t> 인덱스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733709"/>
              </p:ext>
            </p:extLst>
          </p:nvPr>
        </p:nvGraphicFramePr>
        <p:xfrm>
          <a:off x="431540" y="1787220"/>
          <a:ext cx="8280920" cy="4306076"/>
        </p:xfrm>
        <a:graphic>
          <a:graphicData uri="http://schemas.openxmlformats.org/drawingml/2006/table">
            <a:tbl>
              <a:tblPr/>
              <a:tblGrid>
                <a:gridCol w="1332148">
                  <a:extLst>
                    <a:ext uri="{9D8B030D-6E8A-4147-A177-3AD203B41FA5}">
                      <a16:colId xmlns:a16="http://schemas.microsoft.com/office/drawing/2014/main" val="1724231939"/>
                    </a:ext>
                  </a:extLst>
                </a:gridCol>
                <a:gridCol w="6948772">
                  <a:extLst>
                    <a:ext uri="{9D8B030D-6E8A-4147-A177-3AD203B41FA5}">
                      <a16:colId xmlns:a16="http://schemas.microsoft.com/office/drawing/2014/main" val="1226686550"/>
                    </a:ext>
                  </a:extLst>
                </a:gridCol>
              </a:tblGrid>
              <a:tr h="40099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인덱스 명칭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 예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144289"/>
                  </a:ext>
                </a:extLst>
              </a:tr>
              <a:tr h="234608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u="sng" kern="0" spc="0" dirty="0">
                          <a:solidFill>
                            <a:srgbClr val="CC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클러스터</a:t>
                      </a:r>
                      <a:endParaRPr lang="en-US" altLang="ko-KR" sz="1800" b="1" u="sng" kern="0" spc="0" dirty="0">
                        <a:solidFill>
                          <a:srgbClr val="CC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u="sng" kern="0" spc="0" dirty="0">
                          <a:solidFill>
                            <a:srgbClr val="CC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인덱스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기본적인 인덱스로 테이블 생성 시 기본키를 지정하면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</a:t>
                      </a:r>
                      <a:r>
                        <a:rPr lang="ko-KR" altLang="en-US" sz="1600" u="sng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기본키에 대하여 클러스터 인덱스를 생성</a:t>
                      </a:r>
                    </a:p>
                    <a:p>
                      <a:pPr marL="342900" marR="0" lvl="0" indent="-34290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"/>
                      </a:pPr>
                      <a:endParaRPr lang="en-US" altLang="ko-KR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342900" marR="0" lvl="0" indent="-34290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기본키를 지정하지 않으면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먼저 나오는 </a:t>
                      </a:r>
                      <a:r>
                        <a:rPr lang="en-US" altLang="ko-KR" sz="1600" u="sng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UNIQUE </a:t>
                      </a:r>
                      <a:r>
                        <a:rPr lang="ko-KR" altLang="en-US" sz="1600" u="sng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속성에 대하여                클러스터 인덱스를 생성</a:t>
                      </a:r>
                    </a:p>
                    <a:p>
                      <a:pPr marL="342900" marR="0" lvl="0" indent="-34290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"/>
                      </a:pPr>
                      <a:endParaRPr lang="en-US" altLang="ko-KR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342900" marR="0" lvl="0" indent="-34290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기본키나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UNIQUE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속성이 없는 테이블은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u="sng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MySQL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자체 생성한                 </a:t>
                      </a:r>
                      <a:r>
                        <a:rPr lang="ko-KR" altLang="en-US" sz="1600" u="sng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행번호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(Row ID)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이용하여 </a:t>
                      </a:r>
                      <a:r>
                        <a:rPr lang="ko-KR" altLang="en-US" sz="1600" u="sng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클러스터 인덱스를 생성</a:t>
                      </a:r>
                      <a:r>
                        <a:rPr lang="en-US" altLang="ko-KR" sz="1600" u="sng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endParaRPr lang="ko-KR" altLang="en-US" sz="1600" u="sng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217977"/>
                  </a:ext>
                </a:extLst>
              </a:tr>
              <a:tr h="155900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u="sng" kern="0" spc="0" dirty="0">
                          <a:solidFill>
                            <a:srgbClr val="CC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보조</a:t>
                      </a:r>
                      <a:endParaRPr lang="en-US" altLang="ko-KR" sz="1800" b="1" u="sng" kern="0" spc="0" dirty="0">
                        <a:solidFill>
                          <a:srgbClr val="CC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u="sng" kern="0" spc="0" dirty="0">
                          <a:solidFill>
                            <a:srgbClr val="CC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인덱스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클러스터 인덱스가 아닌 모든 인덱스는 보조 인덱스이며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보조 인덱스 각 레코드는 </a:t>
                      </a:r>
                      <a:r>
                        <a:rPr lang="ko-KR" altLang="en-US" sz="1600" u="sng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보조 인덱스 속성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</a:t>
                      </a:r>
                      <a:r>
                        <a:rPr lang="ko-KR" altLang="en-US" sz="1600" u="sng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기본키</a:t>
                      </a:r>
                      <a:r>
                        <a:rPr lang="ko-KR" altLang="en-US" sz="1600" u="sng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속성 값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가짐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342900" marR="0" lvl="0" indent="-34290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"/>
                      </a:pPr>
                      <a:endParaRPr lang="en-US" altLang="ko-KR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342900" marR="0" lvl="0" indent="-34290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보조 인덱스를 검색하여 </a:t>
                      </a:r>
                      <a:r>
                        <a:rPr lang="ko-KR" altLang="en-US" sz="1600" u="sng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기본키</a:t>
                      </a:r>
                      <a:r>
                        <a:rPr lang="ko-KR" altLang="en-US" sz="1600" u="sng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속성 값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찾은 다음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클러스터 인덱스로 가서 </a:t>
                      </a:r>
                      <a:r>
                        <a:rPr lang="ko-KR" altLang="en-US" sz="1600" u="sng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해당 레코드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찾음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763103"/>
                  </a:ext>
                </a:extLst>
              </a:tr>
            </a:tbl>
          </a:graphicData>
        </a:graphic>
      </p:graphicFrame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95536" y="1085503"/>
            <a:ext cx="8064896" cy="525583"/>
          </a:xfrm>
        </p:spPr>
        <p:txBody>
          <a:bodyPr anchor="ctr"/>
          <a:lstStyle/>
          <a:p>
            <a:pPr latinLnBrk="0">
              <a:lnSpc>
                <a:spcPct val="100000"/>
              </a:lnSpc>
              <a:buFont typeface="Wingdings" pitchFamily="2" charset="2"/>
              <a:buChar char="v"/>
            </a:pPr>
            <a:r>
              <a:rPr lang="en-US" altLang="ko-KR" sz="2000" dirty="0">
                <a:solidFill>
                  <a:srgbClr val="0070C0"/>
                </a:solidFill>
              </a:rPr>
              <a:t>MySQL</a:t>
            </a:r>
            <a:r>
              <a:rPr lang="ko-KR" altLang="en-US" sz="2000" dirty="0">
                <a:solidFill>
                  <a:srgbClr val="0070C0"/>
                </a:solidFill>
              </a:rPr>
              <a:t> 인덱스의 종류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7D2C94-9BC8-48A0-86C3-BF2BFB2A3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22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4B315453-4215-4B95-96F1-F4F04D8F3E86}"/>
              </a:ext>
            </a:extLst>
          </p:cNvPr>
          <p:cNvGrpSpPr/>
          <p:nvPr/>
        </p:nvGrpSpPr>
        <p:grpSpPr>
          <a:xfrm>
            <a:off x="647564" y="1268760"/>
            <a:ext cx="7848872" cy="4896544"/>
            <a:chOff x="647564" y="1550198"/>
            <a:chExt cx="7848872" cy="439908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l="2556" r="3383" b="899"/>
            <a:stretch/>
          </p:blipFill>
          <p:spPr>
            <a:xfrm>
              <a:off x="647564" y="1550198"/>
              <a:ext cx="7848872" cy="4399082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F2B966E9-FA6E-4C47-9BF0-6284BDD9A746}"/>
                    </a:ext>
                  </a:extLst>
                </p14:cNvPr>
                <p14:cNvContentPartPr/>
                <p14:nvPr/>
              </p14:nvContentPartPr>
              <p14:xfrm>
                <a:off x="869112" y="3128776"/>
                <a:ext cx="648000" cy="684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F2B966E9-FA6E-4C47-9BF0-6284BDD9A74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24659" y="3048325"/>
                  <a:ext cx="736906" cy="1674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EAF22973-0BD5-475B-9502-7A7D63D3D6F4}"/>
                    </a:ext>
                  </a:extLst>
                </p14:cNvPr>
                <p14:cNvContentPartPr/>
                <p14:nvPr/>
              </p14:nvContentPartPr>
              <p14:xfrm>
                <a:off x="4211960" y="1690795"/>
                <a:ext cx="648000" cy="684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EAF22973-0BD5-475B-9502-7A7D63D3D6F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167507" y="1610344"/>
                  <a:ext cx="736906" cy="1674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8572A735-EC21-41CD-858E-22EC53D9099C}"/>
                    </a:ext>
                  </a:extLst>
                </p14:cNvPr>
                <p14:cNvContentPartPr/>
                <p14:nvPr/>
              </p14:nvContentPartPr>
              <p14:xfrm>
                <a:off x="4560344" y="2132856"/>
                <a:ext cx="144000" cy="684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8572A735-EC21-41CD-858E-22EC53D9099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15953" y="2052405"/>
                  <a:ext cx="232782" cy="1674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704FE052-8AD0-49FB-81F3-8F9F68ECEEB1}"/>
                    </a:ext>
                  </a:extLst>
                </p14:cNvPr>
                <p14:cNvContentPartPr/>
                <p14:nvPr/>
              </p14:nvContentPartPr>
              <p14:xfrm>
                <a:off x="4562472" y="3178288"/>
                <a:ext cx="144000" cy="684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704FE052-8AD0-49FB-81F3-8F9F68ECEEB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18081" y="3097837"/>
                  <a:ext cx="232782" cy="1674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2DA198D4-1DAD-4428-8283-536E108FBEE0}"/>
                    </a:ext>
                  </a:extLst>
                </p14:cNvPr>
                <p14:cNvContentPartPr/>
                <p14:nvPr/>
              </p14:nvContentPartPr>
              <p14:xfrm>
                <a:off x="4561792" y="4223720"/>
                <a:ext cx="144000" cy="684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2DA198D4-1DAD-4428-8283-536E108FBEE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17401" y="4143269"/>
                  <a:ext cx="232782" cy="1674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76BA2060-A951-4B25-963F-68E047A8D8BC}"/>
                    </a:ext>
                  </a:extLst>
                </p14:cNvPr>
                <p14:cNvContentPartPr/>
                <p14:nvPr/>
              </p14:nvContentPartPr>
              <p14:xfrm>
                <a:off x="4560344" y="5280600"/>
                <a:ext cx="144000" cy="684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76BA2060-A951-4B25-963F-68E047A8D8B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15953" y="5200149"/>
                  <a:ext cx="232782" cy="1674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2A044F92-FA10-40EE-B2C7-735C55B4C46B}"/>
                    </a:ext>
                  </a:extLst>
                </p14:cNvPr>
                <p14:cNvContentPartPr/>
                <p14:nvPr/>
              </p14:nvContentPartPr>
              <p14:xfrm>
                <a:off x="1255615" y="3645024"/>
                <a:ext cx="144000" cy="684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2A044F92-FA10-40EE-B2C7-735C55B4C46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11224" y="3564573"/>
                  <a:ext cx="232782" cy="1674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265C9124-8012-4555-A9D3-372BA5BEB5C2}"/>
                    </a:ext>
                  </a:extLst>
                </p14:cNvPr>
                <p14:cNvContentPartPr/>
                <p14:nvPr/>
              </p14:nvContentPartPr>
              <p14:xfrm>
                <a:off x="1255615" y="3878701"/>
                <a:ext cx="144000" cy="684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265C9124-8012-4555-A9D3-372BA5BEB5C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11224" y="3798250"/>
                  <a:ext cx="232782" cy="1674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AB95718C-469B-4315-A5E3-62A3A0CED55F}"/>
                    </a:ext>
                  </a:extLst>
                </p14:cNvPr>
                <p14:cNvContentPartPr/>
                <p14:nvPr/>
              </p14:nvContentPartPr>
              <p14:xfrm>
                <a:off x="1255615" y="4112378"/>
                <a:ext cx="144000" cy="684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AB95718C-469B-4315-A5E3-62A3A0CED55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11224" y="4031927"/>
                  <a:ext cx="232782" cy="1674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31CE1438-D104-4705-90C5-424297450482}"/>
                    </a:ext>
                  </a:extLst>
                </p14:cNvPr>
                <p14:cNvContentPartPr/>
                <p14:nvPr/>
              </p14:nvContentPartPr>
              <p14:xfrm>
                <a:off x="1218104" y="4346054"/>
                <a:ext cx="144000" cy="684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31CE1438-D104-4705-90C5-42429745048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73713" y="4265603"/>
                  <a:ext cx="232782" cy="167417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MySQL</a:t>
            </a:r>
            <a:r>
              <a:rPr lang="ko-KR" altLang="en-US" dirty="0"/>
              <a:t> 인덱스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980728"/>
            <a:ext cx="8064896" cy="497463"/>
          </a:xfrm>
        </p:spPr>
        <p:txBody>
          <a:bodyPr anchor="t"/>
          <a:lstStyle/>
          <a:p>
            <a:pPr latinLnBrk="0">
              <a:buChar char="v"/>
            </a:pPr>
            <a:r>
              <a:rPr lang="ko-KR" altLang="en-US" sz="2000" dirty="0">
                <a:solidFill>
                  <a:schemeClr val="tx2"/>
                </a:solidFill>
                <a:latin typeface="+mn-ea"/>
                <a:ea typeface="+mn-ea"/>
              </a:rPr>
              <a:t> </a:t>
            </a:r>
            <a:r>
              <a:rPr lang="ko-KR" altLang="en-US" sz="2000" dirty="0">
                <a:solidFill>
                  <a:srgbClr val="CC00FF"/>
                </a:solidFill>
                <a:latin typeface="+mn-ea"/>
                <a:ea typeface="+mn-ea"/>
              </a:rPr>
              <a:t>클러스터</a:t>
            </a:r>
            <a:r>
              <a:rPr lang="en-US" altLang="ko-KR" sz="2000" dirty="0">
                <a:solidFill>
                  <a:srgbClr val="CC00FF"/>
                </a:solidFill>
                <a:latin typeface="+mn-ea"/>
                <a:ea typeface="+mn-ea"/>
              </a:rPr>
              <a:t> </a:t>
            </a:r>
            <a:r>
              <a:rPr lang="ko-KR" altLang="en-US" sz="2000" dirty="0">
                <a:solidFill>
                  <a:srgbClr val="CC00FF"/>
                </a:solidFill>
                <a:latin typeface="+mn-ea"/>
                <a:ea typeface="+mn-ea"/>
              </a:rPr>
              <a:t>인덱스</a:t>
            </a:r>
            <a:endParaRPr lang="en-US" altLang="ko-KR" sz="2000" dirty="0">
              <a:solidFill>
                <a:srgbClr val="CC00FF"/>
              </a:solidFill>
              <a:latin typeface="+mn-ea"/>
              <a:ea typeface="+mn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617248" y="623731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4-12 </a:t>
            </a:r>
            <a:r>
              <a:rPr lang="ko-KR" altLang="en-US" sz="1600" b="1" dirty="0">
                <a:ea typeface="맑은 고딕" panose="020B0503020000020004" pitchFamily="50" charset="-127"/>
              </a:rPr>
              <a:t>클러스터 인덱스 예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795140-7FB9-4677-A093-00629AFDD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23</a:t>
            </a:fld>
            <a:r>
              <a:rPr lang="en-US" altLang="ko-KR"/>
              <a:t>/28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441A1CDB-DF1D-4D3B-A696-2F3617A051E8}"/>
                  </a:ext>
                </a:extLst>
              </p14:cNvPr>
              <p14:cNvContentPartPr/>
              <p14:nvPr/>
            </p14:nvContentPartPr>
            <p14:xfrm>
              <a:off x="4563920" y="4509393"/>
              <a:ext cx="146520" cy="6480"/>
            </p14:xfrm>
          </p:contentPart>
        </mc:Choice>
        <mc:Fallback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441A1CDB-DF1D-4D3B-A696-2F3617A051E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548080" y="4446033"/>
                <a:ext cx="177840" cy="13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3038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MySQL</a:t>
            </a:r>
            <a:r>
              <a:rPr lang="ko-KR" altLang="en-US" dirty="0"/>
              <a:t> 인덱스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617248" y="623731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4-13 </a:t>
            </a:r>
            <a:r>
              <a:rPr lang="en-US" altLang="ko-KR" sz="1600" b="1" dirty="0">
                <a:ea typeface="맑은 고딕" panose="020B0503020000020004" pitchFamily="50" charset="-127"/>
              </a:rPr>
              <a:t>B-tree </a:t>
            </a:r>
            <a:r>
              <a:rPr lang="ko-KR" altLang="en-US" sz="1600" b="1" dirty="0">
                <a:ea typeface="맑은 고딕" panose="020B0503020000020004" pitchFamily="50" charset="-127"/>
              </a:rPr>
              <a:t>인덱스의 예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395536" y="980728"/>
            <a:ext cx="8064896" cy="494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Font typeface="Wingdings" pitchFamily="2" charset="2"/>
              <a:buChar char="v"/>
            </a:pPr>
            <a:r>
              <a:rPr kumimoji="0" lang="en-US" altLang="ko-KR" sz="2000" dirty="0">
                <a:solidFill>
                  <a:srgbClr val="CC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kumimoji="0" lang="ko-KR" altLang="en-US" sz="2000" dirty="0">
                <a:solidFill>
                  <a:srgbClr val="CC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인덱스 </a:t>
            </a:r>
            <a:r>
              <a:rPr kumimoji="0" lang="en-US" altLang="ko-KR" sz="2000" dirty="0">
                <a:solidFill>
                  <a:srgbClr val="CC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B-tree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E2F972A-10D1-4995-A141-32EC06CA8436}"/>
              </a:ext>
            </a:extLst>
          </p:cNvPr>
          <p:cNvGrpSpPr/>
          <p:nvPr/>
        </p:nvGrpSpPr>
        <p:grpSpPr>
          <a:xfrm>
            <a:off x="539552" y="1340768"/>
            <a:ext cx="8064896" cy="4896544"/>
            <a:chOff x="539552" y="1330906"/>
            <a:chExt cx="8064896" cy="4896544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9552" y="1330906"/>
              <a:ext cx="8064896" cy="4896544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0D61BDA5-A5E6-428C-B9A7-53D2E9501997}"/>
                    </a:ext>
                  </a:extLst>
                </p14:cNvPr>
                <p14:cNvContentPartPr/>
                <p14:nvPr/>
              </p14:nvContentPartPr>
              <p14:xfrm>
                <a:off x="760528" y="3434352"/>
                <a:ext cx="648000" cy="684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0D61BDA5-A5E6-428C-B9A7-53D2E950199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6075" y="3345432"/>
                  <a:ext cx="736906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A5702858-7838-4DBE-8F73-448159136E21}"/>
                    </a:ext>
                  </a:extLst>
                </p14:cNvPr>
                <p14:cNvContentPartPr/>
                <p14:nvPr/>
              </p14:nvContentPartPr>
              <p14:xfrm>
                <a:off x="2914384" y="2289064"/>
                <a:ext cx="648000" cy="684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A5702858-7838-4DBE-8F73-448159136E2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869931" y="2200144"/>
                  <a:ext cx="736906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6353F57B-AB24-4FAB-AED9-21BCA4C919DE}"/>
                    </a:ext>
                  </a:extLst>
                </p14:cNvPr>
                <p14:cNvContentPartPr/>
                <p14:nvPr/>
              </p14:nvContentPartPr>
              <p14:xfrm>
                <a:off x="2953277" y="2506345"/>
                <a:ext cx="828000" cy="684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6353F57B-AB24-4FAB-AED9-21BCA4C919D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08804" y="2417425"/>
                  <a:ext cx="916947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53108E33-E8FD-4799-BAE5-A9088E7218D7}"/>
                    </a:ext>
                  </a:extLst>
                </p14:cNvPr>
                <p14:cNvContentPartPr/>
                <p14:nvPr/>
              </p14:nvContentPartPr>
              <p14:xfrm>
                <a:off x="2947197" y="4131936"/>
                <a:ext cx="828000" cy="684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53108E33-E8FD-4799-BAE5-A9088E7218D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02724" y="4043016"/>
                  <a:ext cx="916947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E5501FBA-7A40-45EB-99A4-BF060948C840}"/>
                    </a:ext>
                  </a:extLst>
                </p14:cNvPr>
                <p14:cNvContentPartPr/>
                <p14:nvPr/>
              </p14:nvContentPartPr>
              <p14:xfrm>
                <a:off x="5222480" y="1878837"/>
                <a:ext cx="468000" cy="684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E5501FBA-7A40-45EB-99A4-BF060948C84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178029" y="1789917"/>
                  <a:ext cx="556902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DB7D0D55-92C6-4FA2-A7BB-6B98D531B9C9}"/>
                    </a:ext>
                  </a:extLst>
                </p14:cNvPr>
                <p14:cNvContentPartPr/>
                <p14:nvPr/>
              </p14:nvContentPartPr>
              <p14:xfrm>
                <a:off x="5212184" y="4128616"/>
                <a:ext cx="468000" cy="684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DB7D0D55-92C6-4FA2-A7BB-6B98D531B9C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167733" y="4039696"/>
                  <a:ext cx="556902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99526CED-B0BA-4205-B2FD-96923C5656AA}"/>
                    </a:ext>
                  </a:extLst>
                </p14:cNvPr>
                <p14:cNvContentPartPr/>
                <p14:nvPr/>
              </p14:nvContentPartPr>
              <p14:xfrm>
                <a:off x="5222480" y="5249520"/>
                <a:ext cx="468000" cy="684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99526CED-B0BA-4205-B2FD-96923C5656A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178029" y="5160600"/>
                  <a:ext cx="556902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058B0928-C366-4B9C-90BE-7EF9BDAF490A}"/>
                    </a:ext>
                  </a:extLst>
                </p14:cNvPr>
                <p14:cNvContentPartPr/>
                <p14:nvPr/>
              </p14:nvContentPartPr>
              <p14:xfrm>
                <a:off x="5209000" y="3002398"/>
                <a:ext cx="468000" cy="684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058B0928-C366-4B9C-90BE-7EF9BDAF490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164549" y="2913478"/>
                  <a:ext cx="556902" cy="184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2C6439-29AF-4E3F-9214-D86AE5CCFB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24</a:t>
            </a:fld>
            <a:r>
              <a:rPr lang="en-US" altLang="ko-KR"/>
              <a:t>/28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52CEF64F-9572-4E4A-8279-3C3BDE5E6B72}"/>
                  </a:ext>
                </a:extLst>
              </p14:cNvPr>
              <p14:cNvContentPartPr/>
              <p14:nvPr/>
            </p14:nvContentPartPr>
            <p14:xfrm>
              <a:off x="3238560" y="4896000"/>
              <a:ext cx="146520" cy="648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52CEF64F-9572-4E4A-8279-3C3BDE5E6B7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22720" y="4832640"/>
                <a:ext cx="17784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19621BC9-03AE-4ED2-9E8B-516E92EB46DB}"/>
                  </a:ext>
                </a:extLst>
              </p14:cNvPr>
              <p14:cNvContentPartPr/>
              <p14:nvPr/>
            </p14:nvContentPartPr>
            <p14:xfrm>
              <a:off x="5387232" y="4380344"/>
              <a:ext cx="146520" cy="6480"/>
            </p14:xfrm>
          </p:contentPart>
        </mc:Choice>
        <mc:Fallback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19621BC9-03AE-4ED2-9E8B-516E92EB46D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71392" y="4316984"/>
                <a:ext cx="177840" cy="133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827585" y="6179599"/>
            <a:ext cx="748883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600" dirty="0">
                <a:ea typeface="맑은 고딕" panose="020B0503020000020004" pitchFamily="50" charset="-127"/>
              </a:rPr>
              <a:t>[</a:t>
            </a:r>
            <a:r>
              <a:rPr lang="ko-KR" altLang="en-US" sz="1600" dirty="0">
                <a:ea typeface="맑은 고딕" panose="020B0503020000020004" pitchFamily="50" charset="-127"/>
              </a:rPr>
              <a:t>그림 </a:t>
            </a:r>
            <a:r>
              <a:rPr lang="en-US" altLang="ko-KR" sz="1600" dirty="0">
                <a:ea typeface="맑은 고딕" panose="020B0503020000020004" pitchFamily="50" charset="-127"/>
              </a:rPr>
              <a:t>4-14] </a:t>
            </a:r>
            <a:r>
              <a:rPr lang="ko-KR" altLang="en-US" sz="1600" dirty="0">
                <a:ea typeface="맑은 고딕" panose="020B0503020000020004" pitchFamily="50" charset="-127"/>
              </a:rPr>
              <a:t>클러스터 인덱스와 보조 인덱스를 동시에 사용하는 검색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MySQL</a:t>
            </a:r>
            <a:r>
              <a:rPr lang="ko-KR" altLang="en-US" dirty="0"/>
              <a:t> 인덱스</a:t>
            </a: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21C37053-78F0-4309-8E86-B44EB136C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406837"/>
              </p:ext>
            </p:extLst>
          </p:nvPr>
        </p:nvGraphicFramePr>
        <p:xfrm>
          <a:off x="5567168" y="1801804"/>
          <a:ext cx="3390900" cy="398145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CC00FF"/>
                          </a:solidFill>
                          <a:effectLst/>
                          <a:latin typeface="맑은 고딕" panose="020B0503020000020004" pitchFamily="50" charset="-127"/>
                        </a:rPr>
                        <a:t>page 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축구의</a:t>
                      </a:r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역사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굿스포츠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축구 아는 여자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나무수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축구의 이해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대한미디어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CC00FF"/>
                          </a:solidFill>
                          <a:effectLst/>
                          <a:latin typeface="맑은 고딕" panose="020B0503020000020004" pitchFamily="50" charset="-127"/>
                        </a:rPr>
                        <a:t>page2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골프 바이블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대한미디어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피겨 교본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굿스포츠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역도 단계별기술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굿스포츠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CC00FF"/>
                          </a:solidFill>
                          <a:effectLst/>
                          <a:latin typeface="맑은 고딕" panose="020B0503020000020004" pitchFamily="50" charset="-127"/>
                        </a:rPr>
                        <a:t>page 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야구의 추억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이상미디어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야구를 부탁해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이상미디어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올림픽 이야기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삼성당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CC00FF"/>
                          </a:solidFill>
                          <a:effectLst/>
                          <a:latin typeface="맑은 고딕" panose="020B0503020000020004" pitchFamily="50" charset="-127"/>
                        </a:rPr>
                        <a:t>page 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Olympic Champions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Pearson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empty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empty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C61CE434-C8F3-4A3B-B10B-523032A15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441603"/>
              </p:ext>
            </p:extLst>
          </p:nvPr>
        </p:nvGraphicFramePr>
        <p:xfrm>
          <a:off x="2296312" y="2424348"/>
          <a:ext cx="1104900" cy="2798445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806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940">
                  <a:extLst>
                    <a:ext uri="{9D8B030D-6E8A-4147-A177-3AD203B41FA5}">
                      <a16:colId xmlns:a16="http://schemas.microsoft.com/office/drawing/2014/main" val="3300073593"/>
                    </a:ext>
                  </a:extLst>
                </a:gridCol>
              </a:tblGrid>
              <a:tr h="20955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CC00FF"/>
                          </a:solidFill>
                          <a:effectLst/>
                          <a:latin typeface="맑은 고딕" panose="020B0503020000020004" pitchFamily="50" charset="-127"/>
                        </a:rPr>
                        <a:t>index page 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Olympic</a:t>
                      </a:r>
                      <a:r>
                        <a:rPr lang="en-US" altLang="ko-KR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Champ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골프바이블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야구의 추억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야구를 부탁해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역도 단계별 기술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55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CC00FF"/>
                          </a:solidFill>
                          <a:effectLst/>
                          <a:latin typeface="맑은 고딕" panose="020B0503020000020004" pitchFamily="50" charset="-127"/>
                        </a:rPr>
                        <a:t>index page 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올림픽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이야기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축구아는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여자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축구의 역사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축구의 이해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피겨 교본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D465C244-EB15-4724-8846-2C5934DE3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924011"/>
              </p:ext>
            </p:extLst>
          </p:nvPr>
        </p:nvGraphicFramePr>
        <p:xfrm>
          <a:off x="535225" y="3511484"/>
          <a:ext cx="1213747" cy="618273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8684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60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0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골프바이블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0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올림픽 이야기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752A58E4-B106-451A-B6B3-89F8D35DE26A}"/>
              </a:ext>
            </a:extLst>
          </p:cNvPr>
          <p:cNvSpPr txBox="1"/>
          <p:nvPr/>
        </p:nvSpPr>
        <p:spPr>
          <a:xfrm>
            <a:off x="460156" y="4326353"/>
            <a:ext cx="1664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u="sng" dirty="0">
                <a:ea typeface="맑은 고딕" panose="020B0503020000020004" pitchFamily="50" charset="-127"/>
              </a:rPr>
              <a:t>Secondary Index</a:t>
            </a:r>
          </a:p>
          <a:p>
            <a:r>
              <a:rPr lang="en-US" altLang="ko-KR" sz="1400" dirty="0">
                <a:ea typeface="맑은 고딕" panose="020B0503020000020004" pitchFamily="50" charset="-127"/>
              </a:rPr>
              <a:t>(</a:t>
            </a:r>
            <a:r>
              <a:rPr lang="en-US" altLang="ko-KR" sz="1400" b="1" dirty="0">
                <a:solidFill>
                  <a:srgbClr val="CC00FF"/>
                </a:solidFill>
                <a:ea typeface="맑은 고딕" panose="020B0503020000020004" pitchFamily="50" charset="-127"/>
              </a:rPr>
              <a:t>root node</a:t>
            </a:r>
            <a:r>
              <a:rPr lang="en-US" altLang="ko-KR" sz="1400" dirty="0">
                <a:ea typeface="맑은 고딕" panose="020B0503020000020004" pitchFamily="50" charset="-127"/>
              </a:rPr>
              <a:t>)</a:t>
            </a:r>
            <a:endParaRPr lang="ko-KR" altLang="en-US" sz="1400" dirty="0">
              <a:ea typeface="맑은 고딕" panose="020B0503020000020004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AAABCA7-F70E-4290-9125-A5E72104C02E}"/>
              </a:ext>
            </a:extLst>
          </p:cNvPr>
          <p:cNvSpPr txBox="1"/>
          <p:nvPr/>
        </p:nvSpPr>
        <p:spPr>
          <a:xfrm>
            <a:off x="2295790" y="5452342"/>
            <a:ext cx="11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ea typeface="맑은 고딕" panose="020B0503020000020004" pitchFamily="50" charset="-127"/>
              </a:rPr>
              <a:t>Leaf Nodes</a:t>
            </a:r>
            <a:endParaRPr lang="ko-KR" altLang="en-US" sz="1400" dirty="0">
              <a:ea typeface="맑은 고딕" panose="020B0503020000020004" pitchFamily="50" charset="-127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FFBD75D-0050-49BA-AEFE-A5DD6E68BA36}"/>
              </a:ext>
            </a:extLst>
          </p:cNvPr>
          <p:cNvCxnSpPr>
            <a:cxnSpLocks/>
          </p:cNvCxnSpPr>
          <p:nvPr/>
        </p:nvCxnSpPr>
        <p:spPr>
          <a:xfrm flipV="1">
            <a:off x="5023470" y="2337337"/>
            <a:ext cx="543698" cy="1201951"/>
          </a:xfrm>
          <a:prstGeom prst="straightConnector1">
            <a:avLst/>
          </a:prstGeom>
          <a:ln w="6350"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53330ED-B46B-4C92-875C-CB31EEB91FF4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1748972" y="2938316"/>
            <a:ext cx="528640" cy="882304"/>
          </a:xfrm>
          <a:prstGeom prst="straightConnector1">
            <a:avLst/>
          </a:prstGeom>
          <a:ln w="6350"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31D05DC-DAE2-454D-950A-2A3FAA8F0018}"/>
              </a:ext>
            </a:extLst>
          </p:cNvPr>
          <p:cNvCxnSpPr>
            <a:cxnSpLocks/>
          </p:cNvCxnSpPr>
          <p:nvPr/>
        </p:nvCxnSpPr>
        <p:spPr>
          <a:xfrm>
            <a:off x="5023470" y="4160199"/>
            <a:ext cx="516923" cy="1292143"/>
          </a:xfrm>
          <a:prstGeom prst="straightConnector1">
            <a:avLst/>
          </a:prstGeom>
          <a:ln w="6350"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C95A3DF-02EA-4CFA-866F-A399258819F0}"/>
              </a:ext>
            </a:extLst>
          </p:cNvPr>
          <p:cNvCxnSpPr>
            <a:cxnSpLocks/>
          </p:cNvCxnSpPr>
          <p:nvPr/>
        </p:nvCxnSpPr>
        <p:spPr>
          <a:xfrm>
            <a:off x="1743354" y="4017216"/>
            <a:ext cx="524044" cy="253433"/>
          </a:xfrm>
          <a:prstGeom prst="straightConnector1">
            <a:avLst/>
          </a:prstGeom>
          <a:ln w="6350"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1386362-2A77-44F7-A02D-18A590D412AC}"/>
              </a:ext>
            </a:extLst>
          </p:cNvPr>
          <p:cNvCxnSpPr>
            <a:cxnSpLocks/>
          </p:cNvCxnSpPr>
          <p:nvPr/>
        </p:nvCxnSpPr>
        <p:spPr>
          <a:xfrm>
            <a:off x="2277612" y="3379468"/>
            <a:ext cx="1361054" cy="0"/>
          </a:xfrm>
          <a:prstGeom prst="straightConnector1">
            <a:avLst/>
          </a:prstGeom>
          <a:ln w="9525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064561E-D88D-42ED-8C45-A50AC9374B4B}"/>
              </a:ext>
            </a:extLst>
          </p:cNvPr>
          <p:cNvCxnSpPr>
            <a:cxnSpLocks/>
          </p:cNvCxnSpPr>
          <p:nvPr/>
        </p:nvCxnSpPr>
        <p:spPr>
          <a:xfrm>
            <a:off x="5023470" y="3940174"/>
            <a:ext cx="516923" cy="525927"/>
          </a:xfrm>
          <a:prstGeom prst="straightConnector1">
            <a:avLst/>
          </a:prstGeom>
          <a:ln w="6350"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F42D53D-EB1E-4052-A73F-6FC4A91DF5BE}"/>
              </a:ext>
            </a:extLst>
          </p:cNvPr>
          <p:cNvCxnSpPr>
            <a:cxnSpLocks/>
            <a:stCxn id="65" idx="3"/>
          </p:cNvCxnSpPr>
          <p:nvPr/>
        </p:nvCxnSpPr>
        <p:spPr>
          <a:xfrm flipV="1">
            <a:off x="5023470" y="3364111"/>
            <a:ext cx="516923" cy="364447"/>
          </a:xfrm>
          <a:prstGeom prst="straightConnector1">
            <a:avLst/>
          </a:prstGeom>
          <a:ln w="6350"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5F8816A-E85E-4A7C-A3F9-A1F817412B1A}"/>
              </a:ext>
            </a:extLst>
          </p:cNvPr>
          <p:cNvSpPr txBox="1"/>
          <p:nvPr/>
        </p:nvSpPr>
        <p:spPr>
          <a:xfrm>
            <a:off x="6343608" y="1647915"/>
            <a:ext cx="673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ea typeface="맑은 고딕" panose="020B0503020000020004" pitchFamily="50" charset="-127"/>
              </a:rPr>
              <a:t>BOOK</a:t>
            </a:r>
            <a:endParaRPr lang="ko-KR" altLang="en-US" sz="1400" dirty="0">
              <a:ea typeface="맑은 고딕" panose="020B0503020000020004" pitchFamily="50" charset="-127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5BCBEC8-B8EC-4711-910C-AA9ACBB3CBD8}"/>
              </a:ext>
            </a:extLst>
          </p:cNvPr>
          <p:cNvCxnSpPr>
            <a:cxnSpLocks/>
          </p:cNvCxnSpPr>
          <p:nvPr/>
        </p:nvCxnSpPr>
        <p:spPr>
          <a:xfrm>
            <a:off x="332733" y="3818028"/>
            <a:ext cx="1666470" cy="0"/>
          </a:xfrm>
          <a:prstGeom prst="straightConnector1">
            <a:avLst/>
          </a:prstGeom>
          <a:ln w="95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AF6C8DF9-C24A-4F8A-84DE-683279B5FFDE}"/>
              </a:ext>
            </a:extLst>
          </p:cNvPr>
          <p:cNvCxnSpPr>
            <a:cxnSpLocks/>
          </p:cNvCxnSpPr>
          <p:nvPr/>
        </p:nvCxnSpPr>
        <p:spPr>
          <a:xfrm>
            <a:off x="5453495" y="4466101"/>
            <a:ext cx="3600400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1FBBA0C-45EF-4A44-B57D-8A354F008674}"/>
              </a:ext>
            </a:extLst>
          </p:cNvPr>
          <p:cNvSpPr txBox="1"/>
          <p:nvPr/>
        </p:nvSpPr>
        <p:spPr>
          <a:xfrm>
            <a:off x="7367368" y="1334758"/>
            <a:ext cx="80554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TABLE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30C81-F0AF-4CEE-8879-4357282F5EE1}"/>
              </a:ext>
            </a:extLst>
          </p:cNvPr>
          <p:cNvSpPr txBox="1"/>
          <p:nvPr/>
        </p:nvSpPr>
        <p:spPr>
          <a:xfrm>
            <a:off x="690833" y="1416120"/>
            <a:ext cx="136005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Secondary 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INDEX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FEB71405-5773-467F-B549-893216FEC7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677574"/>
              </p:ext>
            </p:extLst>
          </p:nvPr>
        </p:nvGraphicFramePr>
        <p:xfrm>
          <a:off x="4025280" y="3204683"/>
          <a:ext cx="998190" cy="1047750"/>
        </p:xfrm>
        <a:graphic>
          <a:graphicData uri="http://schemas.openxmlformats.org/drawingml/2006/table">
            <a:tbl>
              <a:tblPr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499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key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page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id="{42657844-93DA-43CB-B638-DDF6F3CD4BD1}"/>
              </a:ext>
            </a:extLst>
          </p:cNvPr>
          <p:cNvSpPr txBox="1"/>
          <p:nvPr/>
        </p:nvSpPr>
        <p:spPr>
          <a:xfrm>
            <a:off x="3774090" y="4499561"/>
            <a:ext cx="1550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u="sng" dirty="0">
                <a:ea typeface="맑은 고딕" panose="020B0503020000020004" pitchFamily="50" charset="-127"/>
              </a:rPr>
              <a:t>Clustered Index</a:t>
            </a:r>
          </a:p>
          <a:p>
            <a:r>
              <a:rPr lang="en-US" altLang="ko-KR" sz="1400" dirty="0">
                <a:ea typeface="맑은 고딕" panose="020B0503020000020004" pitchFamily="50" charset="-127"/>
              </a:rPr>
              <a:t>(</a:t>
            </a:r>
            <a:r>
              <a:rPr lang="en-US" altLang="ko-KR" sz="1400" b="1" dirty="0">
                <a:solidFill>
                  <a:srgbClr val="CC00FF"/>
                </a:solidFill>
                <a:ea typeface="맑은 고딕" panose="020B0503020000020004" pitchFamily="50" charset="-127"/>
              </a:rPr>
              <a:t>root node</a:t>
            </a:r>
            <a:r>
              <a:rPr lang="en-US" altLang="ko-KR" sz="1400" dirty="0">
                <a:ea typeface="맑은 고딕" panose="020B0503020000020004" pitchFamily="50" charset="-127"/>
              </a:rPr>
              <a:t>)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83B313AB-8646-4C77-B1D0-B59EB64BF02B}"/>
              </a:ext>
            </a:extLst>
          </p:cNvPr>
          <p:cNvCxnSpPr>
            <a:cxnSpLocks/>
          </p:cNvCxnSpPr>
          <p:nvPr/>
        </p:nvCxnSpPr>
        <p:spPr>
          <a:xfrm>
            <a:off x="323528" y="3511484"/>
            <a:ext cx="9205" cy="281045"/>
          </a:xfrm>
          <a:prstGeom prst="straightConnector1">
            <a:avLst/>
          </a:prstGeom>
          <a:ln w="95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729D16D-FC79-414A-8E8F-965FC1AFAA62}"/>
              </a:ext>
            </a:extLst>
          </p:cNvPr>
          <p:cNvCxnSpPr>
            <a:cxnSpLocks/>
          </p:cNvCxnSpPr>
          <p:nvPr/>
        </p:nvCxnSpPr>
        <p:spPr>
          <a:xfrm>
            <a:off x="2224303" y="2895395"/>
            <a:ext cx="1" cy="513895"/>
          </a:xfrm>
          <a:prstGeom prst="straightConnector1">
            <a:avLst/>
          </a:prstGeom>
          <a:ln w="9525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806ED849-626B-4BFE-A9A9-46E40D858E1A}"/>
              </a:ext>
            </a:extLst>
          </p:cNvPr>
          <p:cNvGrpSpPr/>
          <p:nvPr/>
        </p:nvGrpSpPr>
        <p:grpSpPr>
          <a:xfrm>
            <a:off x="3779912" y="1196752"/>
            <a:ext cx="1484123" cy="4680520"/>
            <a:chOff x="3779912" y="836712"/>
            <a:chExt cx="1484123" cy="5544616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D90FE574-1BF9-4E59-9470-BFCF29D1A9D1}"/>
                </a:ext>
              </a:extLst>
            </p:cNvPr>
            <p:cNvCxnSpPr/>
            <p:nvPr/>
          </p:nvCxnSpPr>
          <p:spPr>
            <a:xfrm>
              <a:off x="3779912" y="836712"/>
              <a:ext cx="0" cy="55446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5D715CF4-7B0C-4752-8708-90DDEDA61F75}"/>
                </a:ext>
              </a:extLst>
            </p:cNvPr>
            <p:cNvCxnSpPr/>
            <p:nvPr/>
          </p:nvCxnSpPr>
          <p:spPr>
            <a:xfrm>
              <a:off x="5264035" y="836712"/>
              <a:ext cx="0" cy="55446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95D5D0E9-7A33-4385-9654-79C83303A05D}"/>
              </a:ext>
            </a:extLst>
          </p:cNvPr>
          <p:cNvCxnSpPr>
            <a:cxnSpLocks/>
          </p:cNvCxnSpPr>
          <p:nvPr/>
        </p:nvCxnSpPr>
        <p:spPr>
          <a:xfrm flipH="1">
            <a:off x="3902212" y="3379468"/>
            <a:ext cx="563" cy="531972"/>
          </a:xfrm>
          <a:prstGeom prst="straightConnector1">
            <a:avLst/>
          </a:prstGeom>
          <a:ln w="95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74A7C470-4678-40C1-B27C-8BF1729E1A02}"/>
              </a:ext>
            </a:extLst>
          </p:cNvPr>
          <p:cNvCxnSpPr>
            <a:cxnSpLocks/>
          </p:cNvCxnSpPr>
          <p:nvPr/>
        </p:nvCxnSpPr>
        <p:spPr>
          <a:xfrm flipV="1">
            <a:off x="3902981" y="3940174"/>
            <a:ext cx="1550514" cy="3550"/>
          </a:xfrm>
          <a:prstGeom prst="straightConnector1">
            <a:avLst/>
          </a:prstGeom>
          <a:ln w="9525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90124114-C6AE-4BEC-8142-F0050092498E}"/>
              </a:ext>
            </a:extLst>
          </p:cNvPr>
          <p:cNvCxnSpPr>
            <a:cxnSpLocks/>
          </p:cNvCxnSpPr>
          <p:nvPr/>
        </p:nvCxnSpPr>
        <p:spPr>
          <a:xfrm>
            <a:off x="5436177" y="3950154"/>
            <a:ext cx="1" cy="513895"/>
          </a:xfrm>
          <a:prstGeom prst="straightConnector1">
            <a:avLst/>
          </a:prstGeom>
          <a:ln w="9525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F422BD06-32E7-4DDA-AD08-3ECB3F34F7CB}"/>
              </a:ext>
            </a:extLst>
          </p:cNvPr>
          <p:cNvSpPr txBox="1"/>
          <p:nvPr/>
        </p:nvSpPr>
        <p:spPr>
          <a:xfrm>
            <a:off x="3893569" y="1364303"/>
            <a:ext cx="1243867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Clustered 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INDEX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4E3AD60-0825-4AB9-88C5-1D43BF4D6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25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27306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인덱스의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280920" cy="3711649"/>
          </a:xfrm>
        </p:spPr>
        <p:txBody>
          <a:bodyPr anchor="t"/>
          <a:lstStyle/>
          <a:p>
            <a:pPr latinLnBrk="0">
              <a:lnSpc>
                <a:spcPct val="100000"/>
              </a:lnSpc>
              <a:spcAft>
                <a:spcPts val="1000"/>
              </a:spcAft>
              <a:buChar char="v"/>
            </a:pPr>
            <a:r>
              <a:rPr lang="ko-KR" altLang="en-US" sz="2000" dirty="0">
                <a:solidFill>
                  <a:srgbClr val="CC00FF"/>
                </a:solidFill>
                <a:latin typeface="+mn-ea"/>
                <a:ea typeface="+mn-ea"/>
              </a:rPr>
              <a:t>인덱스 생성 시 고려사항</a:t>
            </a:r>
            <a:endParaRPr lang="en-US" altLang="ko-KR" sz="2000" dirty="0">
              <a:solidFill>
                <a:srgbClr val="CC00FF"/>
              </a:solidFill>
              <a:latin typeface="+mn-ea"/>
              <a:ea typeface="+mn-ea"/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ko-KR" altLang="en-US" sz="1600" dirty="0">
                <a:latin typeface="+mn-lt"/>
                <a:ea typeface="+mn-ea"/>
              </a:rPr>
              <a:t>인덱스는 </a:t>
            </a:r>
            <a:r>
              <a:rPr lang="en-US" altLang="ko-KR" sz="1600" u="sng" dirty="0">
                <a:solidFill>
                  <a:srgbClr val="0000CC"/>
                </a:solidFill>
                <a:latin typeface="+mn-lt"/>
                <a:ea typeface="+mn-ea"/>
              </a:rPr>
              <a:t>WHERE </a:t>
            </a:r>
            <a:r>
              <a:rPr lang="ko-KR" altLang="en-US" sz="1600" u="sng" dirty="0">
                <a:solidFill>
                  <a:srgbClr val="0000CC"/>
                </a:solidFill>
                <a:latin typeface="+mn-lt"/>
                <a:ea typeface="+mn-ea"/>
              </a:rPr>
              <a:t>절에 자주 사용되는 속성</a:t>
            </a:r>
            <a:r>
              <a:rPr lang="ko-KR" altLang="en-US" sz="1600" dirty="0">
                <a:latin typeface="+mn-lt"/>
                <a:ea typeface="+mn-ea"/>
              </a:rPr>
              <a:t>이어야 함</a:t>
            </a:r>
            <a:endParaRPr lang="en-US" altLang="ko-KR" sz="1600" dirty="0">
              <a:latin typeface="+mn-lt"/>
              <a:ea typeface="+mn-ea"/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ko-KR" altLang="en-US" sz="1600" dirty="0">
                <a:latin typeface="+mn-lt"/>
                <a:ea typeface="+mn-ea"/>
              </a:rPr>
              <a:t>인덱스는 </a:t>
            </a:r>
            <a:r>
              <a:rPr lang="ko-KR" altLang="en-US" sz="1600" u="sng" dirty="0">
                <a:solidFill>
                  <a:srgbClr val="0000CC"/>
                </a:solidFill>
                <a:latin typeface="+mn-lt"/>
                <a:ea typeface="+mn-ea"/>
              </a:rPr>
              <a:t>조인에 자주 사용되는 속성</a:t>
            </a:r>
            <a:r>
              <a:rPr lang="ko-KR" altLang="en-US" sz="1600" dirty="0">
                <a:latin typeface="+mn-lt"/>
                <a:ea typeface="+mn-ea"/>
              </a:rPr>
              <a:t>이어야 함</a:t>
            </a:r>
            <a:endParaRPr lang="en-US" altLang="ko-KR" sz="1600" dirty="0">
              <a:latin typeface="+mn-lt"/>
              <a:ea typeface="+mn-ea"/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ko-KR" altLang="en-US" sz="1600" dirty="0">
                <a:latin typeface="+mn-lt"/>
                <a:ea typeface="+mn-ea"/>
              </a:rPr>
              <a:t>단일 테이블에 </a:t>
            </a:r>
            <a:r>
              <a:rPr lang="ko-KR" altLang="en-US" sz="1600" u="sng" dirty="0">
                <a:solidFill>
                  <a:srgbClr val="0000CC"/>
                </a:solidFill>
                <a:latin typeface="+mn-lt"/>
                <a:ea typeface="+mn-ea"/>
              </a:rPr>
              <a:t>인덱스가 많으면 속도가 느려질</a:t>
            </a:r>
            <a:r>
              <a:rPr lang="ko-KR" altLang="en-US" sz="1600" dirty="0">
                <a:latin typeface="+mn-lt"/>
                <a:ea typeface="+mn-ea"/>
              </a:rPr>
              <a:t> 수 있음</a:t>
            </a:r>
            <a:r>
              <a:rPr lang="en-US" altLang="ko-KR" sz="1600" dirty="0">
                <a:latin typeface="+mn-lt"/>
                <a:ea typeface="+mn-ea"/>
              </a:rPr>
              <a:t>(</a:t>
            </a:r>
            <a:r>
              <a:rPr lang="ko-KR" altLang="en-US" sz="1600" dirty="0">
                <a:latin typeface="+mn-lt"/>
                <a:ea typeface="+mn-ea"/>
              </a:rPr>
              <a:t>테이블당 </a:t>
            </a:r>
            <a:r>
              <a:rPr lang="en-US" altLang="ko-KR" sz="1600" dirty="0">
                <a:latin typeface="+mn-lt"/>
                <a:ea typeface="+mn-ea"/>
              </a:rPr>
              <a:t>4~5</a:t>
            </a:r>
            <a:r>
              <a:rPr lang="ko-KR" altLang="en-US" sz="1600" dirty="0">
                <a:latin typeface="+mn-lt"/>
                <a:ea typeface="+mn-ea"/>
              </a:rPr>
              <a:t>개 정도 권장</a:t>
            </a:r>
            <a:r>
              <a:rPr lang="en-US" altLang="ko-KR" sz="1600" dirty="0">
                <a:latin typeface="+mn-lt"/>
                <a:ea typeface="+mn-ea"/>
              </a:rPr>
              <a:t>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ko-KR" altLang="en-US" sz="1600" dirty="0">
                <a:latin typeface="+mn-lt"/>
                <a:ea typeface="+mn-ea"/>
              </a:rPr>
              <a:t>속성이 </a:t>
            </a:r>
            <a:r>
              <a:rPr lang="ko-KR" altLang="en-US" sz="1600" u="sng" dirty="0">
                <a:solidFill>
                  <a:srgbClr val="0000CC"/>
                </a:solidFill>
                <a:latin typeface="+mn-lt"/>
                <a:ea typeface="+mn-ea"/>
              </a:rPr>
              <a:t>가공</a:t>
            </a:r>
            <a:r>
              <a:rPr lang="ko-KR" altLang="en-US" sz="1600" dirty="0">
                <a:latin typeface="+mn-lt"/>
                <a:ea typeface="+mn-ea"/>
              </a:rPr>
              <a:t>되는 </a:t>
            </a:r>
            <a:r>
              <a:rPr lang="ko-KR" altLang="en-US" sz="1600" u="sng" dirty="0">
                <a:solidFill>
                  <a:srgbClr val="0000CC"/>
                </a:solidFill>
                <a:latin typeface="+mn-lt"/>
                <a:ea typeface="+mn-ea"/>
              </a:rPr>
              <a:t>경우</a:t>
            </a:r>
            <a:r>
              <a:rPr lang="ko-KR" altLang="en-US" sz="1600" dirty="0">
                <a:latin typeface="+mn-lt"/>
                <a:ea typeface="+mn-ea"/>
              </a:rPr>
              <a:t> 사용하지 </a:t>
            </a:r>
            <a:r>
              <a:rPr lang="ko-KR" altLang="en-US" sz="1600" u="sng" dirty="0">
                <a:solidFill>
                  <a:srgbClr val="0000CC"/>
                </a:solidFill>
                <a:latin typeface="+mn-lt"/>
                <a:ea typeface="+mn-ea"/>
              </a:rPr>
              <a:t>않음</a:t>
            </a:r>
            <a:endParaRPr lang="en-US" altLang="ko-KR" sz="1600" u="sng" dirty="0">
              <a:solidFill>
                <a:srgbClr val="0000CC"/>
              </a:solidFill>
              <a:latin typeface="+mn-lt"/>
              <a:ea typeface="+mn-ea"/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ko-KR" altLang="en-US" sz="1600" dirty="0">
                <a:latin typeface="+mn-lt"/>
                <a:ea typeface="+mn-ea"/>
              </a:rPr>
              <a:t>속성의 선택도가 낮을 때 유리함</a:t>
            </a:r>
            <a:r>
              <a:rPr lang="en-US" altLang="ko-KR" sz="1600" dirty="0">
                <a:latin typeface="+mn-lt"/>
                <a:ea typeface="+mn-ea"/>
              </a:rPr>
              <a:t>(</a:t>
            </a:r>
            <a:r>
              <a:rPr lang="ko-KR" altLang="en-US" sz="1600" u="sng" dirty="0">
                <a:solidFill>
                  <a:srgbClr val="0000CC"/>
                </a:solidFill>
                <a:latin typeface="+mn-lt"/>
                <a:ea typeface="+mn-ea"/>
              </a:rPr>
              <a:t>속성의 모든 값이 다른 경우</a:t>
            </a:r>
            <a:r>
              <a:rPr lang="en-US" altLang="ko-KR" sz="1600" dirty="0">
                <a:latin typeface="+mn-lt"/>
                <a:ea typeface="+mn-ea"/>
              </a:rPr>
              <a:t>)</a:t>
            </a:r>
          </a:p>
          <a:p>
            <a:pPr lvl="1"/>
            <a:endParaRPr lang="en-US" altLang="ko-KR" sz="2000" dirty="0">
              <a:solidFill>
                <a:schemeClr val="tx2"/>
              </a:solidFill>
              <a:latin typeface="+mn-ea"/>
              <a:ea typeface="+mn-ea"/>
            </a:endParaRPr>
          </a:p>
          <a:p>
            <a:pPr latinLnBrk="0">
              <a:buChar char="v"/>
            </a:pPr>
            <a:r>
              <a:rPr lang="ko-KR" altLang="en-US" sz="2000" dirty="0">
                <a:solidFill>
                  <a:schemeClr val="tx2"/>
                </a:solidFill>
                <a:latin typeface="+mn-ea"/>
                <a:ea typeface="+mn-ea"/>
              </a:rPr>
              <a:t>인덱스의 생성 문법</a:t>
            </a:r>
            <a:endParaRPr lang="en-US" altLang="ko-KR" sz="20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919" t="7691" r="30715" b="7693"/>
          <a:stretch/>
        </p:blipFill>
        <p:spPr>
          <a:xfrm>
            <a:off x="971599" y="4581128"/>
            <a:ext cx="6984777" cy="9361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48A995-0A0E-491E-A946-E7BEC7491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26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인덱스의 생성</a:t>
            </a:r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1941959"/>
              </p:ext>
            </p:extLst>
          </p:nvPr>
        </p:nvGraphicFramePr>
        <p:xfrm>
          <a:off x="539552" y="1350639"/>
          <a:ext cx="8064896" cy="1017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4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992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4-24   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Book 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테이블의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bookname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열을 대상으로 비 클러스터 인덱스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ix_Book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을 생성하라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9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rgbClr val="CC00FF"/>
                          </a:solidFill>
                          <a:ea typeface="+mn-ea"/>
                        </a:rPr>
                        <a:t>CREATE INDEX </a:t>
                      </a:r>
                      <a:r>
                        <a:rPr lang="en-US" altLang="ko-KR" sz="1800" b="1" dirty="0" err="1">
                          <a:ea typeface="+mn-ea"/>
                        </a:rPr>
                        <a:t>ix_Book</a:t>
                      </a:r>
                      <a:r>
                        <a:rPr lang="en-US" altLang="ko-KR" sz="1800" b="1" dirty="0">
                          <a:ea typeface="+mn-ea"/>
                        </a:rPr>
                        <a:t> </a:t>
                      </a:r>
                      <a:r>
                        <a:rPr lang="en-US" altLang="ko-KR" sz="1800" b="1" dirty="0">
                          <a:solidFill>
                            <a:srgbClr val="CC00FF"/>
                          </a:solidFill>
                          <a:ea typeface="+mn-ea"/>
                        </a:rPr>
                        <a:t>ON</a:t>
                      </a:r>
                      <a:r>
                        <a:rPr lang="en-US" altLang="ko-KR" sz="1800" b="1" dirty="0">
                          <a:ea typeface="+mn-ea"/>
                        </a:rPr>
                        <a:t> Book (</a:t>
                      </a:r>
                      <a:r>
                        <a:rPr lang="en-US" altLang="ko-KR" sz="1800" b="1" dirty="0" err="1">
                          <a:ea typeface="+mn-ea"/>
                        </a:rPr>
                        <a:t>bookname</a:t>
                      </a:r>
                      <a:r>
                        <a:rPr lang="en-US" altLang="ko-KR" sz="1800" b="1" dirty="0">
                          <a:ea typeface="+mn-ea"/>
                        </a:rPr>
                        <a:t>);</a:t>
                      </a:r>
                      <a:endParaRPr lang="ko-KR" altLang="en-US" sz="1800" b="1" dirty="0"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6710432"/>
              </p:ext>
            </p:extLst>
          </p:nvPr>
        </p:nvGraphicFramePr>
        <p:xfrm>
          <a:off x="539552" y="3212976"/>
          <a:ext cx="8064896" cy="100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4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0934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4-25   Book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테이블의 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publisher, price 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열을 대상으로 인덱스 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ix_Book2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를 생성하시오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9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rgbClr val="CC00FF"/>
                          </a:solidFill>
                          <a:ea typeface="+mn-ea"/>
                        </a:rPr>
                        <a:t>CREATE INDEX </a:t>
                      </a:r>
                      <a:r>
                        <a:rPr lang="en-US" altLang="ko-KR" sz="1800" b="1" dirty="0">
                          <a:ea typeface="+mn-ea"/>
                        </a:rPr>
                        <a:t>ix_Book2 </a:t>
                      </a:r>
                      <a:r>
                        <a:rPr lang="en-US" altLang="ko-KR" sz="1800" b="1" dirty="0">
                          <a:solidFill>
                            <a:srgbClr val="CC00FF"/>
                          </a:solidFill>
                          <a:ea typeface="+mn-ea"/>
                        </a:rPr>
                        <a:t>ON</a:t>
                      </a:r>
                      <a:r>
                        <a:rPr lang="en-US" altLang="ko-KR" sz="1800" b="1" dirty="0">
                          <a:ea typeface="+mn-ea"/>
                        </a:rPr>
                        <a:t> Book(publisher, price);</a:t>
                      </a:r>
                      <a:endParaRPr lang="ko-KR" altLang="en-US" sz="1800" b="1" dirty="0"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b="10205"/>
          <a:stretch/>
        </p:blipFill>
        <p:spPr>
          <a:xfrm>
            <a:off x="2253100" y="2512639"/>
            <a:ext cx="6372700" cy="32209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808" y="4352192"/>
            <a:ext cx="6282992" cy="37295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rcRect t="5412" b="5565"/>
          <a:stretch/>
        </p:blipFill>
        <p:spPr>
          <a:xfrm>
            <a:off x="502996" y="5373216"/>
            <a:ext cx="8071260" cy="115212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DBAC7F1-4070-4B9C-B4BC-4AA028D98E2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90" b="7165"/>
          <a:stretch/>
        </p:blipFill>
        <p:spPr>
          <a:xfrm>
            <a:off x="545416" y="4665091"/>
            <a:ext cx="1524000" cy="636117"/>
          </a:xfrm>
          <a:prstGeom prst="rect">
            <a:avLst/>
          </a:prstGeom>
          <a:ln>
            <a:solidFill>
              <a:srgbClr val="CC00FF"/>
            </a:solidFill>
          </a:ln>
        </p:spPr>
      </p:pic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C3F9DE7F-4E17-454C-866B-7144C4A3A778}"/>
              </a:ext>
            </a:extLst>
          </p:cNvPr>
          <p:cNvCxnSpPr>
            <a:cxnSpLocks/>
            <a:stCxn id="10" idx="3"/>
            <a:endCxn id="12" idx="0"/>
          </p:cNvCxnSpPr>
          <p:nvPr/>
        </p:nvCxnSpPr>
        <p:spPr>
          <a:xfrm>
            <a:off x="2069416" y="4983150"/>
            <a:ext cx="2469210" cy="390066"/>
          </a:xfrm>
          <a:prstGeom prst="curved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DC4A14C-601C-45F8-9196-4A882E7B5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27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인덱스의 생성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17248" y="623731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4-15 </a:t>
            </a:r>
            <a:r>
              <a:rPr lang="ko-KR" altLang="en-US" sz="1600" b="1" dirty="0">
                <a:ea typeface="맑은 고딕" panose="020B0503020000020004" pitchFamily="50" charset="-127"/>
              </a:rPr>
              <a:t>실행 계획</a:t>
            </a:r>
            <a:r>
              <a:rPr lang="en-US" altLang="ko-KR" sz="1600" b="1" dirty="0">
                <a:ea typeface="맑은 고딕" panose="020B0503020000020004" pitchFamily="50" charset="-127"/>
              </a:rPr>
              <a:t>(</a:t>
            </a:r>
            <a:r>
              <a:rPr lang="en-US" altLang="ko-KR" sz="1600" b="1" dirty="0">
                <a:solidFill>
                  <a:srgbClr val="0070C0"/>
                </a:solidFill>
                <a:ea typeface="맑은 고딕" panose="020B0503020000020004" pitchFamily="50" charset="-127"/>
              </a:rPr>
              <a:t>Execution Plan</a:t>
            </a:r>
            <a:r>
              <a:rPr lang="en-US" altLang="ko-KR" sz="1600" b="1" dirty="0">
                <a:ea typeface="맑은 고딕" panose="020B0503020000020004" pitchFamily="50" charset="-127"/>
              </a:rPr>
              <a:t>)</a:t>
            </a:r>
            <a:r>
              <a:rPr lang="ko-KR" altLang="en-US" sz="1600" b="1" dirty="0">
                <a:ea typeface="맑은 고딕" panose="020B0503020000020004" pitchFamily="50" charset="-127"/>
              </a:rPr>
              <a:t>을 통한 인덱스 사용 확인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88938" y="1153840"/>
            <a:ext cx="6566125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1" dirty="0">
                <a:ea typeface="맑은 고딕" panose="020B0503020000020004" pitchFamily="50" charset="-127"/>
              </a:rPr>
              <a:t>SELECT	* </a:t>
            </a:r>
          </a:p>
          <a:p>
            <a:r>
              <a:rPr lang="ko-KR" altLang="en-US" b="1" dirty="0">
                <a:ea typeface="맑은 고딕" panose="020B0503020000020004" pitchFamily="50" charset="-127"/>
              </a:rPr>
              <a:t>FROM	Book</a:t>
            </a:r>
          </a:p>
          <a:p>
            <a:r>
              <a:rPr lang="ko-KR" altLang="en-US" b="1" dirty="0">
                <a:ea typeface="맑은 고딕" panose="020B0503020000020004" pitchFamily="50" charset="-127"/>
              </a:rPr>
              <a:t>WHERE	publisher='대한미디어' AND price &gt;= 30000;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AEE7EF7-963A-4D11-9C42-3F5D78E9E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139" y="2206080"/>
            <a:ext cx="5526924" cy="5486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92A04FE-D929-4E51-A311-F7E0E9834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7" y="3140968"/>
            <a:ext cx="8319286" cy="2952328"/>
          </a:xfrm>
          <a:prstGeom prst="rect">
            <a:avLst/>
          </a:prstGeom>
          <a:ln>
            <a:solidFill>
              <a:srgbClr val="0000CC"/>
            </a:solidFill>
          </a:ln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48601D2-54F1-4118-82F7-39C8D8A921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28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인덱스의 재구성과 삭제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6700" indent="-266700"/>
            <a:r>
              <a:rPr lang="ko-KR" altLang="en-US" sz="1800" dirty="0"/>
              <a:t>인덱스의 재구성은 </a:t>
            </a:r>
            <a:r>
              <a:rPr lang="en-US" altLang="ko-KR" sz="1800" dirty="0">
                <a:solidFill>
                  <a:srgbClr val="CC00FF"/>
                </a:solidFill>
              </a:rPr>
              <a:t>ANALYZE TABLE </a:t>
            </a:r>
            <a:r>
              <a:rPr lang="ko-KR" altLang="en-US" sz="1800" dirty="0"/>
              <a:t>명령을 사용함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266700" indent="-266700"/>
            <a:endParaRPr lang="en-US" altLang="ko-KR" dirty="0"/>
          </a:p>
          <a:p>
            <a:pPr marL="266700" indent="-266700"/>
            <a:endParaRPr lang="en-US" altLang="ko-KR" dirty="0"/>
          </a:p>
          <a:p>
            <a:pPr marL="266700" indent="-266700"/>
            <a:endParaRPr lang="en-US" altLang="ko-KR" dirty="0"/>
          </a:p>
          <a:p>
            <a:pPr marL="266700" indent="-266700"/>
            <a:endParaRPr lang="en-US" altLang="ko-KR" dirty="0"/>
          </a:p>
          <a:p>
            <a:pPr marL="266700" indent="-266700"/>
            <a:endParaRPr lang="en-US" altLang="ko-KR" sz="800" dirty="0"/>
          </a:p>
          <a:p>
            <a:pPr marL="266700" indent="-266700"/>
            <a:endParaRPr lang="en-US" altLang="ko-KR" sz="800" dirty="0"/>
          </a:p>
          <a:p>
            <a:pPr marL="266700" indent="-266700"/>
            <a:r>
              <a:rPr lang="ko-KR" altLang="en-US" dirty="0"/>
              <a:t>삭제 문법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3394" y="1638289"/>
            <a:ext cx="4090654" cy="4635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b="1" dirty="0">
                <a:ea typeface="맑은 고딕" panose="020B0503020000020004" pitchFamily="50" charset="-127"/>
              </a:rPr>
              <a:t> ANALYZE TABLE </a:t>
            </a:r>
            <a:r>
              <a:rPr lang="ko-KR" altLang="en-US" b="1" dirty="0" err="1">
                <a:ea typeface="맑은 고딕" panose="020B0503020000020004" pitchFamily="50" charset="-127"/>
              </a:rPr>
              <a:t>테이블이름</a:t>
            </a:r>
            <a:r>
              <a:rPr lang="en-US" altLang="ko-KR" b="1" dirty="0">
                <a:ea typeface="맑은 고딕" panose="020B0503020000020004" pitchFamily="50" charset="-127"/>
              </a:rPr>
              <a:t>;</a:t>
            </a:r>
            <a:endParaRPr lang="ko-KR" altLang="en-US" b="1" dirty="0">
              <a:ea typeface="맑은 고딕" panose="020B0503020000020004" pitchFamily="50" charset="-127"/>
            </a:endParaRPr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5321287"/>
              </p:ext>
            </p:extLst>
          </p:nvPr>
        </p:nvGraphicFramePr>
        <p:xfrm>
          <a:off x="663799" y="2276872"/>
          <a:ext cx="7796633" cy="1034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6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7331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4-26   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Book 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테이블의 인덱스를 최적화 </a:t>
                      </a:r>
                      <a:r>
                        <a:rPr lang="ko-KR" altLang="en-US" sz="1400" b="1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하시오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</a:t>
                      </a:r>
                      <a:r>
                        <a:rPr lang="en-US" altLang="ko-KR" b="1" dirty="0">
                          <a:solidFill>
                            <a:srgbClr val="CC00FF"/>
                          </a:solidFill>
                          <a:ea typeface="+mn-ea"/>
                        </a:rPr>
                        <a:t>ANALYZE</a:t>
                      </a:r>
                      <a:r>
                        <a:rPr lang="en-US" altLang="ko-KR" sz="1800" kern="1200" baseline="0" dirty="0">
                          <a:solidFill>
                            <a:srgbClr val="CC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800" b="1" kern="1200" dirty="0">
                          <a:solidFill>
                            <a:srgbClr val="CC00FF"/>
                          </a:solidFill>
                          <a:latin typeface="+mn-lt"/>
                          <a:ea typeface="+mn-ea"/>
                          <a:cs typeface="+mn-cs"/>
                        </a:rPr>
                        <a:t>TABLE</a:t>
                      </a:r>
                      <a:r>
                        <a:rPr lang="en-US" altLang="ko-KR" sz="1800" kern="1200" baseline="0" dirty="0">
                          <a:solidFill>
                            <a:srgbClr val="CC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800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Book;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13394" y="4221088"/>
            <a:ext cx="36004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b="1" dirty="0">
                <a:ea typeface="맑은 고딕" panose="020B0503020000020004" pitchFamily="50" charset="-127"/>
              </a:rPr>
              <a:t> DROP INDEX </a:t>
            </a:r>
            <a:r>
              <a:rPr lang="ko-KR" altLang="en-US" b="1" dirty="0">
                <a:ea typeface="맑은 고딕" panose="020B0503020000020004" pitchFamily="50" charset="-127"/>
              </a:rPr>
              <a:t>인덱스이름</a:t>
            </a:r>
          </a:p>
        </p:txBody>
      </p:sp>
      <p:graphicFrame>
        <p:nvGraphicFramePr>
          <p:cNvPr id="10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1369532"/>
              </p:ext>
            </p:extLst>
          </p:nvPr>
        </p:nvGraphicFramePr>
        <p:xfrm>
          <a:off x="683568" y="4842610"/>
          <a:ext cx="7848872" cy="1034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7331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4-27  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인덱스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ix_Book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을 삭제하시오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800" b="1" kern="1200" baseline="0" dirty="0">
                          <a:solidFill>
                            <a:srgbClr val="CC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DROP INDEX </a:t>
                      </a:r>
                      <a:r>
                        <a:rPr lang="en-US" altLang="ko-KR" sz="1800" b="1" kern="1200" baseline="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ix_Book</a:t>
                      </a:r>
                      <a:r>
                        <a:rPr lang="en-US" altLang="ko-KR" sz="18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800" b="1" kern="1200" baseline="0" dirty="0">
                          <a:solidFill>
                            <a:srgbClr val="CC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ON</a:t>
                      </a:r>
                      <a:r>
                        <a:rPr lang="en-US" altLang="ko-KR" sz="18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Book;</a:t>
                      </a:r>
                      <a:endParaRPr lang="ko-KR" altLang="en-US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2996952"/>
            <a:ext cx="3871096" cy="68903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5927506"/>
            <a:ext cx="6444716" cy="453822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951F4BF-47FB-4355-B1CC-C5295275E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29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5576" y="1871768"/>
            <a:ext cx="1298753" cy="61908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altLang="ko-KR" sz="3400" b="1" spc="-150" dirty="0">
                <a:solidFill>
                  <a:schemeClr val="accent4">
                    <a:lumMod val="50000"/>
                  </a:schemeClr>
                </a:solidFill>
                <a:ea typeface="맑은 고딕" panose="020B0503020000020004" pitchFamily="50" charset="-127"/>
              </a:rPr>
              <a:t>03. </a:t>
            </a:r>
            <a:r>
              <a:rPr lang="ko-KR" altLang="en-US" sz="3400" b="1" spc="-150" dirty="0" err="1">
                <a:solidFill>
                  <a:schemeClr val="accent4">
                    <a:lumMod val="50000"/>
                  </a:schemeClr>
                </a:solidFill>
                <a:ea typeface="맑은 고딕" panose="020B0503020000020004" pitchFamily="50" charset="-127"/>
              </a:rPr>
              <a:t>뷰</a:t>
            </a:r>
            <a:endParaRPr lang="ko-KR" altLang="en-US" sz="3400" b="1" spc="-150" dirty="0">
              <a:solidFill>
                <a:schemeClr val="accent4">
                  <a:lumMod val="50000"/>
                </a:schemeClr>
              </a:solidFill>
              <a:ea typeface="맑은 고딕" panose="020B0503020000020004" pitchFamily="50" charset="-127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628056" y="2933328"/>
            <a:ext cx="6840760" cy="255952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뷰의</a:t>
            </a: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생성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뷰의</a:t>
            </a: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수정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뷰의</a:t>
            </a: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삭제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요약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95536" y="980728"/>
            <a:ext cx="3816424" cy="5256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  <a:buFont typeface="+mj-lt"/>
              <a:buAutoNum type="arabicPeriod"/>
            </a:pP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내장 함수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50000"/>
              </a:lnSpc>
              <a:buFont typeface="+mj-lt"/>
              <a:buAutoNum type="arabicPeriod"/>
            </a:pP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부속질의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50000"/>
              </a:lnSpc>
              <a:buFont typeface="+mj-lt"/>
              <a:buAutoNum type="arabicPeriod"/>
            </a:pPr>
            <a:r>
              <a:rPr kumimoji="0"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50000"/>
              </a:lnSpc>
              <a:buFont typeface="+mj-lt"/>
              <a:buAutoNum type="arabicPeriod"/>
            </a:pP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인덱스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50000"/>
              </a:lnSpc>
              <a:buFont typeface="+mj-lt"/>
              <a:buAutoNum type="arabicPeriod"/>
            </a:pPr>
            <a:r>
              <a:rPr kumimoji="0"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B-tree</a:t>
            </a:r>
          </a:p>
          <a:p>
            <a:pPr>
              <a:lnSpc>
                <a:spcPct val="250000"/>
              </a:lnSpc>
              <a:buFont typeface="+mj-lt"/>
              <a:buAutoNum type="arabicPeriod"/>
            </a:pPr>
            <a:r>
              <a:rPr kumimoji="0"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인덱스의 종류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424936" cy="5472608"/>
          </a:xfrm>
        </p:spPr>
        <p:txBody>
          <a:bodyPr/>
          <a:lstStyle/>
          <a:p>
            <a:pPr algn="just">
              <a:lnSpc>
                <a:spcPct val="100000"/>
              </a:lnSpc>
              <a:spcAft>
                <a:spcPts val="600"/>
              </a:spcAft>
            </a:pPr>
            <a:r>
              <a:rPr lang="ko-KR" altLang="en-US" sz="2000" dirty="0" err="1">
                <a:solidFill>
                  <a:srgbClr val="CC00FF"/>
                </a:solidFill>
              </a:rPr>
              <a:t>뷰</a:t>
            </a:r>
            <a:r>
              <a:rPr lang="en-US" altLang="ko-KR" sz="2000" dirty="0">
                <a:solidFill>
                  <a:srgbClr val="CC00FF"/>
                </a:solidFill>
              </a:rPr>
              <a:t>(view) </a:t>
            </a:r>
            <a:r>
              <a:rPr lang="en-US" altLang="ko-KR" dirty="0"/>
              <a:t>: </a:t>
            </a:r>
            <a:r>
              <a:rPr lang="ko-KR" altLang="en-US" dirty="0"/>
              <a:t>하나 이상의 테이블을 합하여 만든 가상의 테이블</a:t>
            </a:r>
            <a:endParaRPr lang="en-US" altLang="ko-KR" dirty="0"/>
          </a:p>
          <a:p>
            <a:pPr algn="just">
              <a:lnSpc>
                <a:spcPct val="100000"/>
              </a:lnSpc>
              <a:spcAft>
                <a:spcPts val="600"/>
              </a:spcAft>
            </a:pPr>
            <a:endParaRPr lang="en-US" altLang="ko-KR" sz="1800" dirty="0"/>
          </a:p>
          <a:p>
            <a:pPr algn="just">
              <a:lnSpc>
                <a:spcPct val="100000"/>
              </a:lnSpc>
              <a:spcAft>
                <a:spcPts val="600"/>
              </a:spcAft>
            </a:pPr>
            <a:r>
              <a:rPr lang="ko-KR" altLang="en-US" sz="1800" dirty="0"/>
              <a:t>뷰의 장점</a:t>
            </a:r>
            <a:endParaRPr lang="en-US" altLang="ko-KR" sz="1800" dirty="0"/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ko-KR" altLang="en-US" sz="1600" b="1" u="sng" dirty="0">
                <a:solidFill>
                  <a:srgbClr val="0000CC"/>
                </a:solidFill>
              </a:rPr>
              <a:t>편리성 및 </a:t>
            </a:r>
            <a:r>
              <a:rPr lang="ko-KR" altLang="en-US" sz="1600" b="1" u="sng" dirty="0" err="1">
                <a:solidFill>
                  <a:srgbClr val="0000CC"/>
                </a:solidFill>
              </a:rPr>
              <a:t>재사용성</a:t>
            </a:r>
            <a:r>
              <a:rPr lang="ko-KR" altLang="en-US" sz="1600" b="1" dirty="0"/>
              <a:t>  </a:t>
            </a:r>
            <a:r>
              <a:rPr lang="en-US" altLang="ko-KR" sz="1600" dirty="0"/>
              <a:t>: </a:t>
            </a:r>
            <a:r>
              <a:rPr lang="ko-KR" altLang="en-US" sz="1600" dirty="0"/>
              <a:t>자주 사용되는 복잡한 질의를 </a:t>
            </a:r>
            <a:r>
              <a:rPr lang="ko-KR" altLang="en-US" sz="1600" dirty="0" err="1"/>
              <a:t>뷰로</a:t>
            </a:r>
            <a:r>
              <a:rPr lang="ko-KR" altLang="en-US" sz="1600" dirty="0"/>
              <a:t> 미리 정의해 놓을 수 있음</a:t>
            </a:r>
            <a:r>
              <a:rPr lang="en-US" altLang="ko-KR" sz="1600" dirty="0"/>
              <a:t> </a:t>
            </a:r>
          </a:p>
          <a:p>
            <a:pPr marL="26670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z="1600" dirty="0"/>
              <a:t>   		         </a:t>
            </a:r>
            <a:r>
              <a:rPr lang="ko-KR" altLang="en-US" sz="1600" dirty="0"/>
              <a:t>→</a:t>
            </a:r>
            <a:r>
              <a:rPr lang="en-US" altLang="ko-KR" sz="1600" dirty="0"/>
              <a:t> </a:t>
            </a:r>
            <a:r>
              <a:rPr lang="ko-KR" altLang="en-US" sz="1600" dirty="0"/>
              <a:t>복잡한</a:t>
            </a:r>
            <a:r>
              <a:rPr lang="en-US" altLang="ko-KR" sz="1600" dirty="0"/>
              <a:t> </a:t>
            </a:r>
            <a:r>
              <a:rPr lang="ko-KR" altLang="en-US" sz="1600" dirty="0"/>
              <a:t>질의를 간단히 작성</a:t>
            </a:r>
            <a:endParaRPr lang="en-US" altLang="ko-KR" sz="1600" dirty="0"/>
          </a:p>
          <a:p>
            <a:pPr marL="266700" lvl="1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en-US" altLang="ko-KR" sz="300" dirty="0"/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ko-KR" altLang="en-US" sz="1600" b="1" u="sng" dirty="0" err="1">
                <a:solidFill>
                  <a:srgbClr val="0000CC"/>
                </a:solidFill>
              </a:rPr>
              <a:t>보안성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사용자별로 필요한 데이터만 선별하고</a:t>
            </a:r>
            <a:r>
              <a:rPr lang="en-US" altLang="ko-KR" sz="1600" dirty="0"/>
              <a:t>, </a:t>
            </a:r>
            <a:r>
              <a:rPr lang="ko-KR" altLang="en-US" sz="1600" dirty="0"/>
              <a:t>중요한 질의 내용 암호화 가능</a:t>
            </a:r>
            <a:endParaRPr lang="en-US" altLang="ko-KR" sz="1600" dirty="0"/>
          </a:p>
          <a:p>
            <a:pPr marL="26670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z="1600" dirty="0"/>
              <a:t>   	     </a:t>
            </a:r>
            <a:r>
              <a:rPr lang="ko-KR" altLang="en-US" sz="1600" dirty="0"/>
              <a:t>→</a:t>
            </a:r>
            <a:r>
              <a:rPr lang="en-US" altLang="ko-KR" sz="1600" dirty="0"/>
              <a:t> </a:t>
            </a:r>
            <a:r>
              <a:rPr lang="ko-KR" altLang="en-US" sz="1600" dirty="0"/>
              <a:t>개인정보</a:t>
            </a:r>
            <a:r>
              <a:rPr lang="en-US" altLang="ko-KR" sz="1600" dirty="0"/>
              <a:t>(</a:t>
            </a:r>
            <a:r>
              <a:rPr lang="ko-KR" altLang="en-US" sz="1600" dirty="0"/>
              <a:t>주민번호</a:t>
            </a:r>
            <a:r>
              <a:rPr lang="en-US" altLang="ko-KR" sz="1600" dirty="0"/>
              <a:t>)</a:t>
            </a:r>
            <a:r>
              <a:rPr lang="ko-KR" altLang="en-US" sz="1600" dirty="0"/>
              <a:t>나 급여</a:t>
            </a:r>
            <a:r>
              <a:rPr lang="en-US" altLang="ko-KR" sz="1600" dirty="0"/>
              <a:t>, </a:t>
            </a:r>
            <a:r>
              <a:rPr lang="ko-KR" altLang="en-US" sz="1600" dirty="0"/>
              <a:t>건강 등의 정보를 제외한 테이블만 사용 </a:t>
            </a:r>
            <a:endParaRPr lang="en-US" altLang="ko-KR" sz="1600" dirty="0"/>
          </a:p>
          <a:p>
            <a:pPr marL="266700" lvl="1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en-US" altLang="ko-KR" sz="300" dirty="0"/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ko-KR" altLang="en-US" sz="1600" b="1" u="sng" dirty="0">
                <a:solidFill>
                  <a:srgbClr val="0000CC"/>
                </a:solidFill>
              </a:rPr>
              <a:t>독립성</a:t>
            </a:r>
            <a:r>
              <a:rPr lang="ko-KR" altLang="en-US" sz="1600" b="1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미리 정의된 뷰를 일반 테이블처럼 사용하고</a:t>
            </a:r>
            <a:r>
              <a:rPr lang="en-US" altLang="ko-KR" sz="1600" dirty="0"/>
              <a:t>, </a:t>
            </a:r>
            <a:r>
              <a:rPr lang="ko-KR" altLang="en-US" sz="1600" dirty="0"/>
              <a:t>사용자가 필요한 정보만 가공</a:t>
            </a:r>
            <a:endParaRPr lang="en-US" altLang="ko-KR" sz="1600" dirty="0"/>
          </a:p>
          <a:p>
            <a:pPr marL="26670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z="1600" dirty="0"/>
              <a:t>	     </a:t>
            </a:r>
            <a:r>
              <a:rPr lang="ko-KR" altLang="en-US" sz="1600" dirty="0"/>
              <a:t>→</a:t>
            </a:r>
            <a:r>
              <a:rPr lang="en-US" altLang="ko-KR" sz="1600" dirty="0"/>
              <a:t> </a:t>
            </a:r>
            <a:r>
              <a:rPr lang="ko-KR" altLang="en-US" sz="1600" dirty="0"/>
              <a:t>원본 테이블 구조가 변해도 응용에 영향을 주지 않는 논리적 독립성 제공</a:t>
            </a:r>
            <a:endParaRPr lang="en-US" altLang="ko-KR" sz="1600" dirty="0"/>
          </a:p>
          <a:p>
            <a:pPr marL="26670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ko-KR" altLang="en-US" sz="1600" dirty="0"/>
              <a:t>  </a:t>
            </a:r>
            <a:endParaRPr lang="en-US" altLang="ko-KR" sz="1600" dirty="0"/>
          </a:p>
          <a:p>
            <a:pPr algn="just">
              <a:lnSpc>
                <a:spcPct val="100000"/>
              </a:lnSpc>
              <a:spcAft>
                <a:spcPts val="600"/>
              </a:spcAft>
            </a:pPr>
            <a:r>
              <a:rPr lang="ko-KR" altLang="en-US" sz="1800" dirty="0">
                <a:solidFill>
                  <a:srgbClr val="CC00FF"/>
                </a:solidFill>
              </a:rPr>
              <a:t>뷰의 특징</a:t>
            </a:r>
            <a:endParaRPr lang="en-US" altLang="ko-KR" dirty="0">
              <a:solidFill>
                <a:srgbClr val="CC00FF"/>
              </a:solidFill>
            </a:endParaRP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ko-KR" altLang="en-US" sz="1600" dirty="0"/>
              <a:t>원본 데이터 값에 따라 같이 변함</a:t>
            </a:r>
            <a:endParaRPr lang="en-US" altLang="ko-KR" sz="1600" dirty="0"/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ko-KR" altLang="en-US" sz="1600" dirty="0"/>
              <a:t>독립적인 인덱스 생성이 어려움</a:t>
            </a:r>
            <a:endParaRPr lang="en-US" altLang="ko-KR" sz="1600" dirty="0"/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ko-KR" altLang="en-US" sz="1600" dirty="0"/>
              <a:t>삽입</a:t>
            </a:r>
            <a:r>
              <a:rPr lang="en-US" altLang="ko-KR" sz="1600" dirty="0"/>
              <a:t>, </a:t>
            </a:r>
            <a:r>
              <a:rPr lang="ko-KR" altLang="en-US" sz="1600" dirty="0"/>
              <a:t>삭제</a:t>
            </a:r>
            <a:r>
              <a:rPr lang="en-US" altLang="ko-KR" sz="1600" dirty="0"/>
              <a:t>, </a:t>
            </a:r>
            <a:r>
              <a:rPr lang="ko-KR" altLang="en-US" sz="1600" dirty="0"/>
              <a:t>갱신 연산에 많은 제약이 따름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57324A-9F43-4A7D-AC92-205796A454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뷰</a:t>
            </a:r>
            <a:endParaRPr lang="ko-KR" altLang="en-US" dirty="0">
              <a:solidFill>
                <a:srgbClr val="CC00FF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1DB8955-A430-4F56-8E9F-8217D16D50F6}"/>
              </a:ext>
            </a:extLst>
          </p:cNvPr>
          <p:cNvGrpSpPr/>
          <p:nvPr/>
        </p:nvGrpSpPr>
        <p:grpSpPr>
          <a:xfrm>
            <a:off x="683568" y="980728"/>
            <a:ext cx="7776864" cy="5544616"/>
            <a:chOff x="683568" y="980728"/>
            <a:chExt cx="7776864" cy="554461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3568" y="980728"/>
              <a:ext cx="7776864" cy="5544616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08049CB-640F-4CF0-86D5-44736FF7F481}"/>
                </a:ext>
              </a:extLst>
            </p:cNvPr>
            <p:cNvSpPr/>
            <p:nvPr/>
          </p:nvSpPr>
          <p:spPr>
            <a:xfrm>
              <a:off x="1892464" y="2420888"/>
              <a:ext cx="5760640" cy="9361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922245D-8459-46DE-8408-F7913FEB4A47}"/>
                </a:ext>
              </a:extLst>
            </p:cNvPr>
            <p:cNvSpPr/>
            <p:nvPr/>
          </p:nvSpPr>
          <p:spPr>
            <a:xfrm>
              <a:off x="1892464" y="1268760"/>
              <a:ext cx="5760640" cy="9361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2758F4D8-A3BF-4648-82CF-3355490CB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뷰의</a:t>
            </a:r>
            <a:r>
              <a:rPr lang="ko-KR" altLang="en-US" dirty="0"/>
              <a:t>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3567633"/>
          </a:xfrm>
        </p:spPr>
        <p:txBody>
          <a:bodyPr/>
          <a:lstStyle/>
          <a:p>
            <a:r>
              <a:rPr lang="ko-KR" altLang="en-US" dirty="0"/>
              <a:t>기본 문법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Book </a:t>
            </a:r>
            <a:r>
              <a:rPr lang="ko-KR" altLang="en-US" dirty="0"/>
              <a:t>테이블에서 </a:t>
            </a:r>
            <a:r>
              <a:rPr lang="en-US" altLang="ko-KR" u="sng" dirty="0">
                <a:solidFill>
                  <a:srgbClr val="0000CC"/>
                </a:solidFill>
              </a:rPr>
              <a:t>‘</a:t>
            </a:r>
            <a:r>
              <a:rPr lang="ko-KR" altLang="en-US" u="sng" dirty="0">
                <a:solidFill>
                  <a:srgbClr val="0000CC"/>
                </a:solidFill>
              </a:rPr>
              <a:t>축구</a:t>
            </a:r>
            <a:r>
              <a:rPr lang="en-US" altLang="ko-KR" u="sng" dirty="0">
                <a:solidFill>
                  <a:srgbClr val="0000CC"/>
                </a:solidFill>
              </a:rPr>
              <a:t>’</a:t>
            </a:r>
            <a:r>
              <a:rPr lang="ko-KR" altLang="en-US" u="sng" dirty="0">
                <a:solidFill>
                  <a:srgbClr val="0000CC"/>
                </a:solidFill>
              </a:rPr>
              <a:t>라는 문구가 포함된 자료만 보여주는 </a:t>
            </a:r>
            <a:r>
              <a:rPr lang="ko-KR" altLang="en-US" u="sng" dirty="0" err="1">
                <a:solidFill>
                  <a:srgbClr val="0000CC"/>
                </a:solidFill>
              </a:rPr>
              <a:t>뷰</a:t>
            </a:r>
            <a:endParaRPr lang="en-US" altLang="ko-KR" u="sng" dirty="0">
              <a:solidFill>
                <a:srgbClr val="0000CC"/>
              </a:solidFill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800" dirty="0"/>
          </a:p>
          <a:p>
            <a:r>
              <a:rPr lang="ko-KR" altLang="en-US" dirty="0"/>
              <a:t>위 </a:t>
            </a:r>
            <a:r>
              <a:rPr lang="en-US" altLang="ko-KR" dirty="0"/>
              <a:t>SELECT </a:t>
            </a:r>
            <a:r>
              <a:rPr lang="ko-KR" altLang="en-US" dirty="0"/>
              <a:t>문을 이용해 작성한 </a:t>
            </a:r>
            <a:r>
              <a:rPr lang="ko-KR" altLang="en-US" dirty="0" err="1"/>
              <a:t>뷰</a:t>
            </a:r>
            <a:r>
              <a:rPr lang="ko-KR" altLang="en-US" dirty="0"/>
              <a:t> </a:t>
            </a:r>
            <a:r>
              <a:rPr lang="ko-KR" altLang="en-US" dirty="0" err="1"/>
              <a:t>정의문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1556792"/>
            <a:ext cx="4824536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600" b="1" dirty="0">
                <a:ea typeface="맑은 고딕" panose="020B0503020000020004" pitchFamily="50" charset="-127"/>
              </a:rPr>
              <a:t>CREATE VIEW </a:t>
            </a:r>
            <a:r>
              <a:rPr lang="ko-KR" altLang="en-US" sz="1600" b="1" dirty="0" err="1">
                <a:ea typeface="맑은 고딕" panose="020B0503020000020004" pitchFamily="50" charset="-127"/>
              </a:rPr>
              <a:t>뷰이름</a:t>
            </a:r>
            <a:r>
              <a:rPr lang="ko-KR" altLang="en-US" sz="1600" b="1" dirty="0"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ea typeface="맑은 고딕" panose="020B0503020000020004" pitchFamily="50" charset="-127"/>
              </a:rPr>
              <a:t>[(</a:t>
            </a:r>
            <a:r>
              <a:rPr lang="ko-KR" altLang="en-US" sz="1600" b="1" dirty="0" err="1">
                <a:ea typeface="맑은 고딕" panose="020B0503020000020004" pitchFamily="50" charset="-127"/>
              </a:rPr>
              <a:t>열이름</a:t>
            </a:r>
            <a:r>
              <a:rPr lang="ko-KR" altLang="en-US" sz="1600" b="1" dirty="0"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ea typeface="맑은 고딕" panose="020B0503020000020004" pitchFamily="50" charset="-127"/>
              </a:rPr>
              <a:t>[ ,...n ])]</a:t>
            </a:r>
          </a:p>
          <a:p>
            <a:pPr>
              <a:lnSpc>
                <a:spcPct val="140000"/>
              </a:lnSpc>
            </a:pPr>
            <a:r>
              <a:rPr lang="en-US" altLang="ko-KR" sz="1600" b="1" dirty="0">
                <a:ea typeface="맑은 고딕" panose="020B0503020000020004" pitchFamily="50" charset="-127"/>
              </a:rPr>
              <a:t>AS SELECT </a:t>
            </a:r>
            <a:r>
              <a:rPr lang="ko-KR" altLang="en-US" sz="1600" b="1" dirty="0">
                <a:ea typeface="맑은 고딕" panose="020B0503020000020004" pitchFamily="50" charset="-127"/>
              </a:rPr>
              <a:t>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60958" y="2996952"/>
            <a:ext cx="5267225" cy="9848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1600" b="1" dirty="0">
                <a:ea typeface="맑은 고딕" panose="020B0503020000020004" pitchFamily="50" charset="-127"/>
              </a:rPr>
              <a:t>SELECT	 *</a:t>
            </a:r>
          </a:p>
          <a:p>
            <a:pPr>
              <a:spcAft>
                <a:spcPts val="600"/>
              </a:spcAft>
            </a:pPr>
            <a:r>
              <a:rPr lang="en-US" altLang="ko-KR" sz="1600" b="1" dirty="0">
                <a:ea typeface="맑은 고딕" panose="020B0503020000020004" pitchFamily="50" charset="-127"/>
              </a:rPr>
              <a:t>FROM 	Book</a:t>
            </a:r>
          </a:p>
          <a:p>
            <a:pPr>
              <a:spcAft>
                <a:spcPts val="600"/>
              </a:spcAft>
            </a:pPr>
            <a:r>
              <a:rPr lang="en-US" altLang="ko-KR" sz="1600" b="1" dirty="0">
                <a:ea typeface="맑은 고딕" panose="020B0503020000020004" pitchFamily="50" charset="-127"/>
              </a:rPr>
              <a:t>WHERE 	</a:t>
            </a:r>
            <a:r>
              <a:rPr lang="en-US" altLang="ko-KR" sz="1600" b="1" dirty="0" err="1">
                <a:ea typeface="맑은 고딕" panose="020B0503020000020004" pitchFamily="50" charset="-127"/>
              </a:rPr>
              <a:t>bookname</a:t>
            </a:r>
            <a:r>
              <a:rPr lang="en-US" altLang="ko-KR" sz="1600" b="1" dirty="0">
                <a:ea typeface="맑은 고딕" panose="020B0503020000020004" pitchFamily="50" charset="-127"/>
              </a:rPr>
              <a:t> LIKE '%</a:t>
            </a:r>
            <a:r>
              <a:rPr lang="ko-KR" altLang="en-US" sz="1600" b="1" dirty="0">
                <a:ea typeface="맑은 고딕" panose="020B0503020000020004" pitchFamily="50" charset="-127"/>
              </a:rPr>
              <a:t>축구</a:t>
            </a:r>
            <a:r>
              <a:rPr lang="en-US" altLang="ko-KR" sz="1600" b="1" dirty="0">
                <a:ea typeface="맑은 고딕" panose="020B0503020000020004" pitchFamily="50" charset="-127"/>
              </a:rPr>
              <a:t>%';</a:t>
            </a:r>
            <a:endParaRPr lang="ko-KR" altLang="en-US" sz="1600" b="1" dirty="0"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71599" y="4725144"/>
            <a:ext cx="5256583" cy="13080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1600" b="1" dirty="0">
                <a:solidFill>
                  <a:srgbClr val="CC00FF"/>
                </a:solidFill>
                <a:ea typeface="맑은 고딕" panose="020B0503020000020004" pitchFamily="50" charset="-127"/>
              </a:rPr>
              <a:t>CREATE VIEW    </a:t>
            </a:r>
            <a:r>
              <a:rPr lang="en-US" altLang="ko-KR" sz="1600" b="1" dirty="0" err="1">
                <a:solidFill>
                  <a:srgbClr val="FF0000"/>
                </a:solidFill>
                <a:ea typeface="맑은 고딕" panose="020B0503020000020004" pitchFamily="50" charset="-127"/>
              </a:rPr>
              <a:t>vw_Book</a:t>
            </a:r>
            <a:endParaRPr lang="en-US" altLang="ko-KR" sz="1600" b="1" dirty="0">
              <a:solidFill>
                <a:srgbClr val="FF0000"/>
              </a:solidFill>
              <a:ea typeface="맑은 고딕" panose="020B0503020000020004" pitchFamily="50" charset="-127"/>
            </a:endParaRPr>
          </a:p>
          <a:p>
            <a:pPr>
              <a:spcAft>
                <a:spcPts val="600"/>
              </a:spcAft>
            </a:pPr>
            <a:r>
              <a:rPr lang="en-US" altLang="ko-KR" sz="1600" b="1" dirty="0">
                <a:solidFill>
                  <a:srgbClr val="CC00FF"/>
                </a:solidFill>
                <a:ea typeface="맑은 고딕" panose="020B0503020000020004" pitchFamily="50" charset="-127"/>
              </a:rPr>
              <a:t>AS </a:t>
            </a:r>
            <a:r>
              <a:rPr lang="en-US" altLang="ko-KR" sz="1600" b="1" dirty="0">
                <a:solidFill>
                  <a:srgbClr val="0000CC"/>
                </a:solidFill>
                <a:ea typeface="맑은 고딕" panose="020B0503020000020004" pitchFamily="50" charset="-127"/>
              </a:rPr>
              <a:t>SELECT       *</a:t>
            </a:r>
          </a:p>
          <a:p>
            <a:pPr>
              <a:spcAft>
                <a:spcPts val="600"/>
              </a:spcAft>
            </a:pPr>
            <a:r>
              <a:rPr lang="en-US" altLang="ko-KR" sz="1600" b="1" dirty="0">
                <a:solidFill>
                  <a:srgbClr val="0000CC"/>
                </a:solidFill>
                <a:ea typeface="맑은 고딕" panose="020B0503020000020004" pitchFamily="50" charset="-127"/>
              </a:rPr>
              <a:t>     FROM         Book</a:t>
            </a:r>
          </a:p>
          <a:p>
            <a:pPr>
              <a:spcAft>
                <a:spcPts val="600"/>
              </a:spcAft>
            </a:pPr>
            <a:r>
              <a:rPr lang="en-US" altLang="ko-KR" sz="1600" b="1" dirty="0">
                <a:solidFill>
                  <a:srgbClr val="0000CC"/>
                </a:solidFill>
                <a:ea typeface="맑은 고딕" panose="020B0503020000020004" pitchFamily="50" charset="-127"/>
              </a:rPr>
              <a:t>     WHERE       </a:t>
            </a:r>
            <a:r>
              <a:rPr lang="en-US" altLang="ko-KR" sz="1600" b="1" dirty="0" err="1">
                <a:solidFill>
                  <a:srgbClr val="0000CC"/>
                </a:solidFill>
                <a:ea typeface="맑은 고딕" panose="020B0503020000020004" pitchFamily="50" charset="-127"/>
              </a:rPr>
              <a:t>bookname</a:t>
            </a:r>
            <a:r>
              <a:rPr lang="en-US" altLang="ko-KR" sz="1600" b="1" dirty="0">
                <a:solidFill>
                  <a:srgbClr val="0000CC"/>
                </a:solidFill>
                <a:ea typeface="맑은 고딕" panose="020B0503020000020004" pitchFamily="50" charset="-127"/>
              </a:rPr>
              <a:t> LIKE '%</a:t>
            </a:r>
            <a:r>
              <a:rPr lang="ko-KR" altLang="en-US" sz="1600" b="1" dirty="0">
                <a:solidFill>
                  <a:srgbClr val="0000CC"/>
                </a:solidFill>
                <a:ea typeface="맑은 고딕" panose="020B0503020000020004" pitchFamily="50" charset="-127"/>
              </a:rPr>
              <a:t>축구</a:t>
            </a:r>
            <a:r>
              <a:rPr lang="en-US" altLang="ko-KR" sz="1600" b="1" dirty="0">
                <a:solidFill>
                  <a:srgbClr val="0000CC"/>
                </a:solidFill>
                <a:ea typeface="맑은 고딕" panose="020B0503020000020004" pitchFamily="50" charset="-127"/>
              </a:rPr>
              <a:t>%';</a:t>
            </a:r>
            <a:endParaRPr lang="ko-KR" altLang="en-US" sz="1600" b="1" dirty="0">
              <a:solidFill>
                <a:srgbClr val="0000CC"/>
              </a:solidFill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C37240-6F05-4042-8F45-968DBCFBC5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6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뷰의</a:t>
            </a:r>
            <a:r>
              <a:rPr lang="ko-KR" altLang="en-US" dirty="0"/>
              <a:t> 생성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941859" y="3431126"/>
            <a:ext cx="125387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dirty="0">
                <a:solidFill>
                  <a:srgbClr val="50ABC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&lt;</a:t>
            </a:r>
            <a:r>
              <a:rPr kumimoji="0" lang="ko-KR" altLang="en-US" dirty="0">
                <a:solidFill>
                  <a:srgbClr val="50ABC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결과 확인</a:t>
            </a:r>
            <a:r>
              <a:rPr kumimoji="0" lang="en-US" altLang="ko-KR" dirty="0">
                <a:solidFill>
                  <a:srgbClr val="50ABC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&gt; </a:t>
            </a:r>
            <a:endParaRPr kumimoji="0" lang="en-US" altLang="ko-KR" dirty="0">
              <a:solidFill>
                <a:srgbClr val="50AB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kumimoji="0" lang="en-US" altLang="ko-KR" dirty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kumimoji="0" lang="en-US" altLang="ko-KR" dirty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kumimoji="0" lang="en-US" altLang="ko-KR" dirty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kumimoji="0" lang="en-US" altLang="ko-KR" dirty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kumimoji="0" lang="en-US" altLang="ko-KR" dirty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kumimoji="0" lang="en-US" altLang="ko-KR" dirty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kumimoji="0" lang="en-US" altLang="ko-KR" dirty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0109880"/>
              </p:ext>
            </p:extLst>
          </p:nvPr>
        </p:nvGraphicFramePr>
        <p:xfrm>
          <a:off x="755576" y="1225699"/>
          <a:ext cx="7776864" cy="1987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8391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</a:t>
                      </a: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4-20   </a:t>
                      </a:r>
                      <a:r>
                        <a:rPr lang="ko-KR" altLang="en-US" sz="16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주소에 </a:t>
                      </a:r>
                      <a:r>
                        <a:rPr lang="en-US" altLang="ko-KR" sz="16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'</a:t>
                      </a:r>
                      <a:r>
                        <a:rPr lang="ko-KR" altLang="en-US" sz="16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대한민국</a:t>
                      </a:r>
                      <a:r>
                        <a:rPr lang="en-US" altLang="ko-KR" sz="16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'</a:t>
                      </a:r>
                      <a:r>
                        <a:rPr lang="ko-KR" altLang="en-US" sz="16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을 포함하는 고객들로 구성된 뷰를 만들고</a:t>
                      </a:r>
                      <a:r>
                        <a:rPr lang="en-US" altLang="ko-KR" sz="16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lang="ko-KR" altLang="en-US" sz="16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조회</a:t>
                      </a:r>
                      <a:r>
                        <a:rPr lang="en-US" altLang="ko-KR" sz="16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</a:p>
                    <a:p>
                      <a:pPr>
                        <a:lnSpc>
                          <a:spcPts val="2100"/>
                        </a:lnSpc>
                      </a:pPr>
                      <a:r>
                        <a:rPr lang="en-US" altLang="ko-KR" sz="16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    </a:t>
                      </a:r>
                      <a:r>
                        <a:rPr lang="ko-KR" altLang="en-US" sz="16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뷰의 이름은 </a:t>
                      </a:r>
                      <a:r>
                        <a:rPr lang="en-US" altLang="ko-KR" sz="1600" b="1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vw_Customer</a:t>
                      </a:r>
                      <a:r>
                        <a:rPr lang="ko-KR" altLang="en-US" sz="16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 </a:t>
                      </a:r>
                      <a:r>
                        <a:rPr lang="ko-KR" altLang="en-US" sz="1600" b="1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설정하시오</a:t>
                      </a:r>
                      <a:r>
                        <a:rPr lang="en-US" altLang="ko-KR" sz="16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8886">
                <a:tc>
                  <a:txBody>
                    <a:bodyPr/>
                    <a:lstStyle/>
                    <a:p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800" b="1" dirty="0">
                          <a:solidFill>
                            <a:srgbClr val="CC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 VIEW</a:t>
                      </a:r>
                      <a:r>
                        <a:rPr lang="en-US" altLang="ko-KR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8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vw_Customer</a:t>
                      </a:r>
                      <a:endParaRPr lang="en-US" altLang="ko-KR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800" b="1" dirty="0">
                          <a:solidFill>
                            <a:srgbClr val="CC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</a:t>
                      </a:r>
                      <a:r>
                        <a:rPr lang="en-US" altLang="ko-KR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SELECT        *</a:t>
                      </a:r>
                    </a:p>
                    <a:p>
                      <a:r>
                        <a:rPr lang="en-US" altLang="ko-KR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FROM        Customer</a:t>
                      </a:r>
                    </a:p>
                    <a:p>
                      <a:r>
                        <a:rPr lang="en-US" altLang="ko-KR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WHERE       address LIKE '%</a:t>
                      </a:r>
                      <a:r>
                        <a:rPr lang="ko-KR" altLang="en-US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대한민국</a:t>
                      </a:r>
                      <a:r>
                        <a:rPr lang="en-US" altLang="ko-KR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%';</a:t>
                      </a:r>
                      <a:endParaRPr lang="ko-KR" altLang="en-US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008112" y="3863174"/>
            <a:ext cx="457200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>
            <a:spAutoFit/>
          </a:bodyPr>
          <a:lstStyle/>
          <a:p>
            <a:r>
              <a:rPr lang="en-US" altLang="ko-KR" dirty="0">
                <a:ea typeface="맑은 고딕" panose="020B0503020000020004" pitchFamily="50" charset="-127"/>
              </a:rPr>
              <a:t>SELECT 	*</a:t>
            </a:r>
          </a:p>
          <a:p>
            <a:r>
              <a:rPr lang="en-US" altLang="ko-KR" dirty="0">
                <a:ea typeface="맑은 고딕" panose="020B0503020000020004" pitchFamily="50" charset="-127"/>
              </a:rPr>
              <a:t>FROM 	</a:t>
            </a:r>
            <a:r>
              <a:rPr lang="en-US" altLang="ko-KR" dirty="0" err="1">
                <a:solidFill>
                  <a:srgbClr val="CC00FF"/>
                </a:solidFill>
                <a:ea typeface="맑은 고딕" panose="020B0503020000020004" pitchFamily="50" charset="-127"/>
              </a:rPr>
              <a:t>vw_Customer</a:t>
            </a:r>
            <a:r>
              <a:rPr lang="en-US" altLang="ko-KR" dirty="0">
                <a:ea typeface="맑은 고딕" panose="020B0503020000020004" pitchFamily="50" charset="-127"/>
              </a:rPr>
              <a:t>;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859" y="4727270"/>
            <a:ext cx="4884229" cy="1294018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79C709D-4083-40FF-9464-433C5B92CB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7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뷰의</a:t>
            </a:r>
            <a:r>
              <a:rPr lang="ko-KR" altLang="en-US" dirty="0"/>
              <a:t> 생성</a:t>
            </a:r>
          </a:p>
        </p:txBody>
      </p:sp>
      <p:graphicFrame>
        <p:nvGraphicFramePr>
          <p:cNvPr id="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7742519"/>
              </p:ext>
            </p:extLst>
          </p:nvPr>
        </p:nvGraphicFramePr>
        <p:xfrm>
          <a:off x="323528" y="1225699"/>
          <a:ext cx="8496944" cy="2410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480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</a:t>
                      </a: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4-21   </a:t>
                      </a:r>
                      <a:r>
                        <a:rPr lang="en-US" altLang="ko-KR" sz="16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Orders </a:t>
                      </a:r>
                      <a:r>
                        <a:rPr lang="ko-KR" altLang="en-US" sz="16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테이블에 고객이름과 도서이름을 바로 확인할 수 있는 </a:t>
                      </a:r>
                      <a:r>
                        <a:rPr lang="ko-KR" altLang="en-US" sz="1600" b="1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뷰를</a:t>
                      </a:r>
                      <a:r>
                        <a:rPr lang="ko-KR" altLang="en-US" sz="16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생성한 후</a:t>
                      </a:r>
                      <a:r>
                        <a:rPr lang="en-US" altLang="ko-KR" sz="16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‘</a:t>
                      </a:r>
                      <a:r>
                        <a:rPr lang="ko-KR" altLang="en-US" sz="16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김연아’ 고객이 구입한 도서의 주문번호</a:t>
                      </a:r>
                      <a:r>
                        <a:rPr lang="en-US" altLang="ko-KR" sz="16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6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도서이름</a:t>
                      </a:r>
                      <a:r>
                        <a:rPr lang="en-US" altLang="ko-KR" sz="16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600" b="1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주문액을</a:t>
                      </a:r>
                      <a:r>
                        <a:rPr lang="ko-KR" altLang="en-US" sz="16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보이시오</a:t>
                      </a:r>
                      <a:r>
                        <a:rPr lang="en-US" altLang="ko-KR" sz="16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588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altLang="ko-KR" sz="1600" dirty="0">
                          <a:solidFill>
                            <a:srgbClr val="CC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 VIEW  </a:t>
                      </a:r>
                      <a:r>
                        <a:rPr lang="en-US" altLang="ko-KR" sz="16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vw_Orders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orderid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6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custid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name, </a:t>
                      </a:r>
                      <a:r>
                        <a:rPr lang="en-US" altLang="ko-KR" sz="16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bookid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6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bookname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6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saleprice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6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orderdate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altLang="ko-KR" sz="1600" dirty="0">
                          <a:solidFill>
                            <a:srgbClr val="CC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SELECT </a:t>
                      </a:r>
                      <a:r>
                        <a:rPr lang="en-US" altLang="ko-KR" sz="16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od.orderid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od.custid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cs.name, </a:t>
                      </a:r>
                      <a:r>
                        <a:rPr lang="en-US" altLang="ko-KR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od.bookid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</a:t>
                      </a:r>
                      <a:r>
                        <a:rPr lang="en-US" altLang="ko-KR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bk.bookname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od.saleprice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od.orderdate</a:t>
                      </a:r>
                      <a:endParaRPr lang="en-US" altLang="ko-KR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FROM       Orders od, Customer cs, Book bk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WHERE     </a:t>
                      </a:r>
                      <a:r>
                        <a:rPr lang="en-US" altLang="ko-KR" sz="1600" dirty="0" err="1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od.custid</a:t>
                      </a:r>
                      <a:r>
                        <a:rPr lang="en-US" altLang="ko-KR" sz="1600" dirty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</a:t>
                      </a:r>
                      <a:r>
                        <a:rPr lang="en-US" altLang="ko-KR" sz="1600" dirty="0" err="1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cs.custid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AND </a:t>
                      </a:r>
                      <a:r>
                        <a:rPr lang="en-US" altLang="ko-KR" sz="1600" dirty="0" err="1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od.bookid</a:t>
                      </a:r>
                      <a:r>
                        <a:rPr lang="en-US" altLang="ko-KR" sz="1600" dirty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</a:t>
                      </a:r>
                      <a:r>
                        <a:rPr lang="en-US" altLang="ko-KR" sz="1600" dirty="0" err="1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bk.bookid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971600" y="4149080"/>
            <a:ext cx="4572000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>
            <a:spAutoFit/>
          </a:bodyPr>
          <a:lstStyle/>
          <a:p>
            <a:r>
              <a:rPr lang="en-US" altLang="ko-KR" dirty="0">
                <a:ea typeface="맑은 고딕" panose="020B0503020000020004" pitchFamily="50" charset="-127"/>
              </a:rPr>
              <a:t>SELECT 	</a:t>
            </a:r>
            <a:r>
              <a:rPr lang="en-US" altLang="ko-KR" dirty="0" err="1">
                <a:ea typeface="맑은 고딕" panose="020B0503020000020004" pitchFamily="50" charset="-127"/>
              </a:rPr>
              <a:t>orderid</a:t>
            </a:r>
            <a:r>
              <a:rPr lang="en-US" altLang="ko-KR" dirty="0">
                <a:ea typeface="맑은 고딕" panose="020B0503020000020004" pitchFamily="50" charset="-127"/>
              </a:rPr>
              <a:t>, </a:t>
            </a:r>
            <a:r>
              <a:rPr lang="en-US" altLang="ko-KR" dirty="0" err="1">
                <a:ea typeface="맑은 고딕" panose="020B0503020000020004" pitchFamily="50" charset="-127"/>
              </a:rPr>
              <a:t>bookname</a:t>
            </a:r>
            <a:r>
              <a:rPr lang="en-US" altLang="ko-KR" dirty="0">
                <a:ea typeface="맑은 고딕" panose="020B0503020000020004" pitchFamily="50" charset="-127"/>
              </a:rPr>
              <a:t>, </a:t>
            </a:r>
            <a:r>
              <a:rPr lang="en-US" altLang="ko-KR" dirty="0" err="1">
                <a:ea typeface="맑은 고딕" panose="020B0503020000020004" pitchFamily="50" charset="-127"/>
              </a:rPr>
              <a:t>saleprice</a:t>
            </a:r>
            <a:endParaRPr lang="en-US" altLang="ko-KR" dirty="0">
              <a:ea typeface="맑은 고딕" panose="020B0503020000020004" pitchFamily="50" charset="-127"/>
            </a:endParaRPr>
          </a:p>
          <a:p>
            <a:r>
              <a:rPr lang="en-US" altLang="ko-KR" dirty="0">
                <a:ea typeface="맑은 고딕" panose="020B0503020000020004" pitchFamily="50" charset="-127"/>
              </a:rPr>
              <a:t>FROM 	</a:t>
            </a:r>
            <a:r>
              <a:rPr lang="en-US" altLang="ko-KR" dirty="0" err="1">
                <a:ea typeface="맑은 고딕" panose="020B0503020000020004" pitchFamily="50" charset="-127"/>
              </a:rPr>
              <a:t>vw_Orders</a:t>
            </a:r>
            <a:endParaRPr lang="en-US" altLang="ko-KR" dirty="0">
              <a:ea typeface="맑은 고딕" panose="020B0503020000020004" pitchFamily="50" charset="-127"/>
            </a:endParaRPr>
          </a:p>
          <a:p>
            <a:r>
              <a:rPr lang="en-US" altLang="ko-KR" dirty="0">
                <a:ea typeface="맑은 고딕" panose="020B0503020000020004" pitchFamily="50" charset="-127"/>
              </a:rPr>
              <a:t>WHERE 	name='</a:t>
            </a:r>
            <a:r>
              <a:rPr lang="ko-KR" altLang="en-US" dirty="0">
                <a:ea typeface="맑은 고딕" panose="020B0503020000020004" pitchFamily="50" charset="-127"/>
              </a:rPr>
              <a:t>김연아</a:t>
            </a:r>
            <a:r>
              <a:rPr lang="en-US" altLang="ko-KR" dirty="0">
                <a:ea typeface="맑은 고딕" panose="020B0503020000020004" pitchFamily="50" charset="-127"/>
              </a:rPr>
              <a:t>';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941859" y="3717032"/>
            <a:ext cx="125387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400" dirty="0">
                <a:solidFill>
                  <a:srgbClr val="50ABC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&lt;</a:t>
            </a:r>
            <a:r>
              <a:rPr kumimoji="0" lang="ko-KR" altLang="en-US" sz="1400" dirty="0">
                <a:solidFill>
                  <a:srgbClr val="50ABC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결과 확인</a:t>
            </a:r>
            <a:r>
              <a:rPr kumimoji="0" lang="en-US" altLang="ko-KR" sz="1400" dirty="0">
                <a:solidFill>
                  <a:srgbClr val="50ABC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&gt; </a:t>
            </a:r>
            <a:endParaRPr kumimoji="0" lang="en-US" altLang="ko-KR" sz="1400" dirty="0">
              <a:solidFill>
                <a:srgbClr val="50AB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kumimoji="0" lang="en-US" altLang="ko-KR" sz="1400" dirty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kumimoji="0" lang="en-US" altLang="ko-KR" sz="1400" dirty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kumimoji="0" lang="en-US" altLang="ko-KR" sz="1400" dirty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kumimoji="0" lang="en-US" altLang="ko-KR" sz="1400" dirty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kumimoji="0" lang="en-US" altLang="ko-KR" sz="1400" dirty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kumimoji="0" lang="en-US" altLang="ko-KR" sz="1400" dirty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kumimoji="0" lang="en-US" altLang="ko-KR" sz="1400" dirty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595" y="5254010"/>
            <a:ext cx="4154445" cy="1098371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DE6F85E-C788-424F-AC45-78EFC3B36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8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4616256"/>
              </p:ext>
            </p:extLst>
          </p:nvPr>
        </p:nvGraphicFramePr>
        <p:xfrm>
          <a:off x="539552" y="2708920"/>
          <a:ext cx="7992888" cy="2448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577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4-22   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질의 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4-20]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에서 생성한 뷰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vw_Customer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는 주소가 대한민국인 고객을 보여준다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 뷰를 영국을 주소로 가진 고객으로 변경하시오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phone 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속성은 필요 없으므로 포함시키지 마시오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2502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800" b="1" dirty="0">
                          <a:solidFill>
                            <a:srgbClr val="CC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 OR REPLACE</a:t>
                      </a:r>
                      <a:r>
                        <a:rPr lang="en-US" altLang="ko-KR" sz="1800" b="1" baseline="0" dirty="0">
                          <a:solidFill>
                            <a:srgbClr val="CC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VIEW</a:t>
                      </a:r>
                      <a:r>
                        <a:rPr lang="en-US" altLang="ko-KR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1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vw_Customer</a:t>
                      </a:r>
                      <a:r>
                        <a:rPr lang="en-US" altLang="ko-KR" sz="1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</a:t>
                      </a:r>
                      <a:r>
                        <a:rPr lang="en-US" altLang="ko-KR" sz="1800" b="1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custid</a:t>
                      </a:r>
                      <a:r>
                        <a:rPr lang="en-US" altLang="ko-KR" sz="1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name, address)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altLang="ko-KR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1800" b="1" dirty="0">
                          <a:solidFill>
                            <a:srgbClr val="CC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</a:t>
                      </a:r>
                      <a:r>
                        <a:rPr lang="en-US" altLang="ko-KR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SELECT   </a:t>
                      </a:r>
                      <a:r>
                        <a:rPr lang="en-US" altLang="ko-KR" sz="18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custid</a:t>
                      </a:r>
                      <a:r>
                        <a:rPr lang="en-US" altLang="ko-KR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name, address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altLang="ko-KR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FROM     Customer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altLang="ko-KR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WHERE    address LIKE '%</a:t>
                      </a:r>
                      <a:r>
                        <a:rPr lang="ko-KR" altLang="en-US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영국</a:t>
                      </a:r>
                      <a:r>
                        <a:rPr lang="en-US" altLang="ko-KR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%';</a:t>
                      </a:r>
                      <a:endParaRPr lang="ko-KR" altLang="en-US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뷰의</a:t>
            </a:r>
            <a:r>
              <a:rPr lang="ko-KR" altLang="en-US" dirty="0"/>
              <a:t> 수정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52736"/>
            <a:ext cx="8064896" cy="547260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atinLnBrk="0">
              <a:buChar char="v"/>
            </a:pPr>
            <a:r>
              <a:rPr lang="ko-KR" altLang="en-US" sz="2000" dirty="0">
                <a:solidFill>
                  <a:schemeClr val="tx2"/>
                </a:solidFill>
                <a:latin typeface="+mn-ea"/>
                <a:ea typeface="+mn-ea"/>
              </a:rPr>
              <a:t>기본 문법</a:t>
            </a:r>
            <a:endParaRPr lang="en-US" altLang="ko-KR" sz="2000" dirty="0">
              <a:solidFill>
                <a:schemeClr val="tx2"/>
              </a:solidFill>
              <a:latin typeface="+mn-ea"/>
              <a:ea typeface="+mn-ea"/>
            </a:endParaRPr>
          </a:p>
          <a:p>
            <a:pPr latinLnBrk="0">
              <a:buChar char="v"/>
            </a:pPr>
            <a:endParaRPr lang="en-US" altLang="ko-KR" sz="2000" dirty="0">
              <a:solidFill>
                <a:schemeClr val="tx2"/>
              </a:solidFill>
              <a:latin typeface="+mn-ea"/>
              <a:ea typeface="+mn-ea"/>
            </a:endParaRPr>
          </a:p>
          <a:p>
            <a:pPr latinLnBrk="0">
              <a:buChar char="v"/>
            </a:pPr>
            <a:endParaRPr lang="en-US" altLang="ko-KR" sz="20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2" y="1628800"/>
            <a:ext cx="6120680" cy="9078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b="1" dirty="0">
                <a:ea typeface="맑은 고딕" panose="020B0503020000020004" pitchFamily="50" charset="-127"/>
              </a:rPr>
              <a:t>CREATE OR REPLACE VIEW </a:t>
            </a:r>
            <a:r>
              <a:rPr lang="ko-KR" altLang="en-US" b="1" dirty="0" err="1">
                <a:ea typeface="맑은 고딕" panose="020B0503020000020004" pitchFamily="50" charset="-127"/>
              </a:rPr>
              <a:t>뷰이름</a:t>
            </a:r>
            <a:r>
              <a:rPr lang="ko-KR" altLang="en-US" b="1" dirty="0"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ea typeface="맑은 고딕" panose="020B0503020000020004" pitchFamily="50" charset="-127"/>
              </a:rPr>
              <a:t>[(</a:t>
            </a:r>
            <a:r>
              <a:rPr lang="ko-KR" altLang="en-US" b="1" dirty="0" err="1">
                <a:ea typeface="맑은 고딕" panose="020B0503020000020004" pitchFamily="50" charset="-127"/>
              </a:rPr>
              <a:t>열이름</a:t>
            </a:r>
            <a:r>
              <a:rPr lang="ko-KR" altLang="en-US" b="1" dirty="0"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ea typeface="맑은 고딕" panose="020B0503020000020004" pitchFamily="50" charset="-127"/>
              </a:rPr>
              <a:t>[ ,...n ])]</a:t>
            </a:r>
          </a:p>
          <a:p>
            <a:pPr>
              <a:lnSpc>
                <a:spcPct val="140000"/>
              </a:lnSpc>
            </a:pPr>
            <a:r>
              <a:rPr lang="en-US" altLang="ko-KR" b="1" dirty="0">
                <a:ea typeface="맑은 고딕" panose="020B0503020000020004" pitchFamily="50" charset="-127"/>
              </a:rPr>
              <a:t>AS SELECT </a:t>
            </a:r>
            <a:r>
              <a:rPr lang="ko-KR" altLang="en-US" b="1" dirty="0">
                <a:ea typeface="맑은 고딕" panose="020B0503020000020004" pitchFamily="50" charset="-127"/>
              </a:rPr>
              <a:t>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39552" y="5628029"/>
            <a:ext cx="2865928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ea typeface="맑은 고딕" panose="020B0503020000020004" pitchFamily="50" charset="-127"/>
              </a:rPr>
              <a:t>SELECT 	*</a:t>
            </a:r>
          </a:p>
          <a:p>
            <a:r>
              <a:rPr lang="en-US" altLang="ko-KR" dirty="0">
                <a:ea typeface="맑은 고딕" panose="020B0503020000020004" pitchFamily="50" charset="-127"/>
              </a:rPr>
              <a:t>FROM 	</a:t>
            </a:r>
            <a:r>
              <a:rPr lang="en-US" altLang="ko-KR" dirty="0" err="1">
                <a:ea typeface="맑은 고딕" panose="020B0503020000020004" pitchFamily="50" charset="-127"/>
              </a:rPr>
              <a:t>vw_Customer</a:t>
            </a:r>
            <a:r>
              <a:rPr lang="en-US" altLang="ko-KR" dirty="0">
                <a:ea typeface="맑은 고딕" panose="020B0503020000020004" pitchFamily="50" charset="-127"/>
              </a:rPr>
              <a:t>;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439" y="5628029"/>
            <a:ext cx="2959785" cy="6518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B0B556-9627-4E00-9F87-ABA9F7DED94D}"/>
              </a:ext>
            </a:extLst>
          </p:cNvPr>
          <p:cNvSpPr txBox="1"/>
          <p:nvPr/>
        </p:nvSpPr>
        <p:spPr>
          <a:xfrm>
            <a:off x="467544" y="5233104"/>
            <a:ext cx="16946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kumimoji="0" lang="en-US" altLang="ko-KR" sz="1600" dirty="0">
                <a:solidFill>
                  <a:srgbClr val="50ABC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&lt;</a:t>
            </a:r>
            <a:r>
              <a:rPr kumimoji="0" lang="ko-KR" altLang="en-US" sz="1600" dirty="0">
                <a:solidFill>
                  <a:srgbClr val="50ABC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결과 확인</a:t>
            </a:r>
            <a:r>
              <a:rPr kumimoji="0" lang="en-US" altLang="ko-KR" sz="1600" dirty="0">
                <a:solidFill>
                  <a:srgbClr val="50ABC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&gt; </a:t>
            </a:r>
            <a:endParaRPr kumimoji="0" lang="en-US" altLang="ko-KR" sz="1600" dirty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71E0EC-FCCC-4B69-B132-FF938C6919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9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7193</TotalTime>
  <Words>1469</Words>
  <Application>Microsoft Office PowerPoint</Application>
  <PresentationFormat>화면 슬라이드 쇼(4:3)</PresentationFormat>
  <Paragraphs>365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8" baseType="lpstr">
      <vt:lpstr>HY견고딕</vt:lpstr>
      <vt:lpstr>ITCGaramondStd-Lt</vt:lpstr>
      <vt:lpstr>YDVYMjOStd12</vt:lpstr>
      <vt:lpstr>YDVYMjOStd14</vt:lpstr>
      <vt:lpstr>맑은 고딕</vt:lpstr>
      <vt:lpstr>Arial</vt:lpstr>
      <vt:lpstr>Wingdings</vt:lpstr>
      <vt:lpstr>Office 테마</vt:lpstr>
      <vt:lpstr>PowerPoint 프레젠테이션</vt:lpstr>
      <vt:lpstr>목차</vt:lpstr>
      <vt:lpstr>PowerPoint 프레젠테이션</vt:lpstr>
      <vt:lpstr>뷰</vt:lpstr>
      <vt:lpstr>뷰</vt:lpstr>
      <vt:lpstr>1. 뷰의 생성</vt:lpstr>
      <vt:lpstr>1. 뷰의 생성</vt:lpstr>
      <vt:lpstr>1. 뷰의 생성</vt:lpstr>
      <vt:lpstr>2. 뷰의 수정</vt:lpstr>
      <vt:lpstr>3. 뷰의 삭제</vt:lpstr>
      <vt:lpstr>PowerPoint 프레젠테이션</vt:lpstr>
      <vt:lpstr>1. 데이터베이스의 물리적 저장</vt:lpstr>
      <vt:lpstr>1. 데이터베이스의 물리적 저장</vt:lpstr>
      <vt:lpstr>1. 데이터베이스의 물리적 저장</vt:lpstr>
      <vt:lpstr>1. 데이터베이스의 물리적 저장</vt:lpstr>
      <vt:lpstr>1. 데이터베이스의 물리적 저장</vt:lpstr>
      <vt:lpstr>MySQL 8.0 InnoDB Architecture</vt:lpstr>
      <vt:lpstr>자신의 PC에서 물리적인 Database 저장 경로 찾기</vt:lpstr>
      <vt:lpstr>2. 인덱스와 B-tree</vt:lpstr>
      <vt:lpstr>2. 인덱스와 B-tree</vt:lpstr>
      <vt:lpstr>B-tree의 데이터 insert 과정</vt:lpstr>
      <vt:lpstr>3. MySQL 인덱스</vt:lpstr>
      <vt:lpstr>3. MySQL 인덱스</vt:lpstr>
      <vt:lpstr>3. MySQL 인덱스</vt:lpstr>
      <vt:lpstr>3. MySQL 인덱스</vt:lpstr>
      <vt:lpstr>4. 인덱스의 생성</vt:lpstr>
      <vt:lpstr>4. 인덱스의 생성</vt:lpstr>
      <vt:lpstr>4. 인덱스의 생성</vt:lpstr>
      <vt:lpstr>5. 인덱스의 재구성과 삭제</vt:lpstr>
      <vt:lpstr>요약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AHN YOONAE</cp:lastModifiedBy>
  <cp:revision>766</cp:revision>
  <dcterms:created xsi:type="dcterms:W3CDTF">2012-07-11T10:23:22Z</dcterms:created>
  <dcterms:modified xsi:type="dcterms:W3CDTF">2022-04-14T15:11:55Z</dcterms:modified>
</cp:coreProperties>
</file>