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495" r:id="rId2"/>
    <p:sldId id="511" r:id="rId3"/>
    <p:sldId id="500" r:id="rId4"/>
    <p:sldId id="512" r:id="rId5"/>
    <p:sldId id="513" r:id="rId6"/>
    <p:sldId id="514" r:id="rId7"/>
    <p:sldId id="506" r:id="rId8"/>
    <p:sldId id="507" r:id="rId9"/>
    <p:sldId id="508" r:id="rId10"/>
    <p:sldId id="509" r:id="rId11"/>
    <p:sldId id="510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00FF"/>
    <a:srgbClr val="006600"/>
    <a:srgbClr val="0000CC"/>
    <a:srgbClr val="CCFFFF"/>
    <a:srgbClr val="CCFF66"/>
    <a:srgbClr val="50ABCC"/>
    <a:srgbClr val="CDF1FF"/>
    <a:srgbClr val="97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99" autoAdjust="0"/>
    <p:restoredTop sz="98927" autoAdjust="0"/>
  </p:normalViewPr>
  <p:slideViewPr>
    <p:cSldViewPr>
      <p:cViewPr varScale="1">
        <p:scale>
          <a:sx n="118" d="100"/>
          <a:sy n="118" d="100"/>
        </p:scale>
        <p:origin x="2193" y="51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1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2022-05-06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9601F2A-52E2-45C0-B2DC-2A35AA671A30}"/>
              </a:ext>
            </a:extLst>
          </p:cNvPr>
          <p:cNvSpPr txBox="1"/>
          <p:nvPr userDrawn="1"/>
        </p:nvSpPr>
        <p:spPr>
          <a:xfrm>
            <a:off x="251520" y="6075593"/>
            <a:ext cx="4639860" cy="49449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데이터베이스 </a:t>
            </a:r>
            <a:r>
              <a:rPr kumimoji="0" lang="ko-KR" altLang="en-US" sz="2000" b="1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안윤애</a:t>
            </a:r>
            <a:r>
              <a:rPr kumimoji="0" lang="en-US" altLang="ko-KR" sz="2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(yeahn@ut.ac.kr)</a:t>
            </a:r>
            <a:endParaRPr kumimoji="0"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88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124744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9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56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3403A65-77FC-4019-B497-2D6B89DCE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75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134342" y="93663"/>
            <a:ext cx="3995143" cy="523220"/>
            <a:chOff x="6752029" y="188640"/>
            <a:chExt cx="3996747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2411935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 모델링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06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7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B2AA7D9-22E5-4CCF-9B5B-D0E50B2C7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26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8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34256" y="1340843"/>
            <a:ext cx="7186612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</a:t>
            </a:r>
            <a:endParaRPr kumimoji="0" lang="en-US" altLang="ko-KR" sz="180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개론과 실습 </a:t>
            </a:r>
            <a:endParaRPr kumimoji="0" lang="de-DE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5096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95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6" r:id="rId10"/>
    <p:sldLayoutId id="2147483683" r:id="rId11"/>
    <p:sldLayoutId id="2147483685" r:id="rId12"/>
    <p:sldLayoutId id="2147483687" r:id="rId13"/>
    <p:sldLayoutId id="2147483688" r:id="rId14"/>
    <p:sldLayoutId id="2147483689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rwi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o.erwin.com/erwin-academic-edition-free-t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19456" y="3573463"/>
            <a:ext cx="5924169" cy="1901825"/>
          </a:xfrm>
        </p:spPr>
        <p:txBody>
          <a:bodyPr/>
          <a:lstStyle/>
          <a:p>
            <a:pPr algn="l"/>
            <a:r>
              <a:rPr lang="en-US" altLang="ko-KR" sz="2800" dirty="0">
                <a:solidFill>
                  <a:srgbClr val="344F6B"/>
                </a:solidFill>
              </a:rPr>
              <a:t>Chapter </a:t>
            </a:r>
            <a:r>
              <a:rPr lang="en-US" altLang="ko-KR" sz="4000" b="1" dirty="0">
                <a:solidFill>
                  <a:srgbClr val="344F6B"/>
                </a:solidFill>
              </a:rPr>
              <a:t>06 </a:t>
            </a:r>
            <a:br>
              <a:rPr lang="en-US" altLang="ko-KR" dirty="0"/>
            </a:br>
            <a:r>
              <a:rPr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모델링</a:t>
            </a:r>
            <a:r>
              <a:rPr lang="en-US" altLang="ko-KR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ko-KR" altLang="en-US" sz="4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4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2921-4773-483B-878E-4152B4ED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Erwin </a:t>
            </a:r>
            <a:r>
              <a:rPr lang="ko-KR" altLang="en-US" dirty="0"/>
              <a:t>다운로드</a:t>
            </a:r>
            <a:r>
              <a:rPr lang="en-US" altLang="ko-KR" dirty="0"/>
              <a:t>(7/7)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AFB51C-7F02-406B-9AF6-6AAD514E2F93}"/>
              </a:ext>
            </a:extLst>
          </p:cNvPr>
          <p:cNvGrpSpPr/>
          <p:nvPr/>
        </p:nvGrpSpPr>
        <p:grpSpPr>
          <a:xfrm>
            <a:off x="611560" y="1390431"/>
            <a:ext cx="7920880" cy="5032634"/>
            <a:chOff x="611560" y="1390431"/>
            <a:chExt cx="7920880" cy="503263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F4FB36D-9F3D-489E-BC23-C704F26C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390431"/>
              <a:ext cx="7920880" cy="50326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8F97BF-DC84-4383-A681-E80498A0C2BB}"/>
                </a:ext>
              </a:extLst>
            </p:cNvPr>
            <p:cNvSpPr/>
            <p:nvPr/>
          </p:nvSpPr>
          <p:spPr>
            <a:xfrm>
              <a:off x="2294032" y="5478222"/>
              <a:ext cx="2915880" cy="465978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9B4B972F-2407-43DB-AE9D-4FF0955CC253}"/>
                </a:ext>
              </a:extLst>
            </p:cNvPr>
            <p:cNvSpPr/>
            <p:nvPr/>
          </p:nvSpPr>
          <p:spPr>
            <a:xfrm rot="19138550">
              <a:off x="4598753" y="5155371"/>
              <a:ext cx="382925" cy="224779"/>
            </a:xfrm>
            <a:prstGeom prst="corner">
              <a:avLst>
                <a:gd name="adj1" fmla="val 10349"/>
                <a:gd name="adj2" fmla="val 11532"/>
              </a:avLst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EA3D5C-8023-4C90-8E08-97792C4460C2}"/>
              </a:ext>
            </a:extLst>
          </p:cNvPr>
          <p:cNvSpPr/>
          <p:nvPr/>
        </p:nvSpPr>
        <p:spPr>
          <a:xfrm>
            <a:off x="431540" y="764704"/>
            <a:ext cx="385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latinLnBrk="0" hangingPunct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</a:pPr>
            <a:r>
              <a:rPr lang="ko-KR" altLang="en-US" sz="1600" b="1" dirty="0">
                <a:latin typeface="+mn-ea"/>
                <a:ea typeface="+mn-ea"/>
              </a:rPr>
              <a:t>설치 파일 다운로드 및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58A72F-64F6-4221-8CC1-95141F43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22" y="816973"/>
            <a:ext cx="4642759" cy="3600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96432-23BB-2A03-4945-B682EDBC2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5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51E7-9852-4B4D-96C1-30F9ABFC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Erwin </a:t>
            </a:r>
            <a:r>
              <a:rPr lang="ko-KR" altLang="en-US" dirty="0"/>
              <a:t>설치 및 초기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2E5BE-24C7-471A-9546-5F8937D9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0" y="908720"/>
            <a:ext cx="4349222" cy="33123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B6C30DC-7BA9-42C3-A83E-E4CACD43EC21}"/>
              </a:ext>
            </a:extLst>
          </p:cNvPr>
          <p:cNvGrpSpPr/>
          <p:nvPr/>
        </p:nvGrpSpPr>
        <p:grpSpPr>
          <a:xfrm>
            <a:off x="4779146" y="908720"/>
            <a:ext cx="4032448" cy="5612099"/>
            <a:chOff x="4779146" y="908720"/>
            <a:chExt cx="4032448" cy="56120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4F978A-ACBD-46B7-9EFD-222FAD5A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9146" y="908720"/>
              <a:ext cx="4032448" cy="56120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7AF4B527-EE2D-47BE-B760-F7B3C10F00D2}"/>
                </a:ext>
              </a:extLst>
            </p:cNvPr>
            <p:cNvSpPr/>
            <p:nvPr/>
          </p:nvSpPr>
          <p:spPr>
            <a:xfrm rot="19138550">
              <a:off x="5894897" y="1366833"/>
              <a:ext cx="382925" cy="224779"/>
            </a:xfrm>
            <a:prstGeom prst="corner">
              <a:avLst>
                <a:gd name="adj1" fmla="val 10349"/>
                <a:gd name="adj2" fmla="val 11532"/>
              </a:avLst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D15530E-FEA7-C4E6-0F52-468399A27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79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901B92-2094-4288-8A79-F8FCD1236E5D}"/>
              </a:ext>
            </a:extLst>
          </p:cNvPr>
          <p:cNvSpPr/>
          <p:nvPr/>
        </p:nvSpPr>
        <p:spPr>
          <a:xfrm>
            <a:off x="611560" y="1871768"/>
            <a:ext cx="4660250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err="1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ERwin</a:t>
            </a: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다운로드 및 설치</a:t>
            </a:r>
          </a:p>
        </p:txBody>
      </p:sp>
    </p:spTree>
    <p:extLst>
      <p:ext uri="{BB962C8B-B14F-4D97-AF65-F5344CB8AC3E}">
        <p14:creationId xmlns:p14="http://schemas.microsoft.com/office/powerpoint/2010/main" val="35602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여기서 잠깐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/>
              <a:t>ERwin</a:t>
            </a:r>
            <a:r>
              <a:rPr lang="en-US" altLang="ko-KR" dirty="0"/>
              <a:t> Data Modeler </a:t>
            </a:r>
            <a:r>
              <a:rPr lang="ko-KR" altLang="en-US" dirty="0" err="1"/>
              <a:t>시험판</a:t>
            </a:r>
            <a:r>
              <a:rPr lang="ko-KR" altLang="en-US" dirty="0"/>
              <a:t> 받기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1540" y="978565"/>
            <a:ext cx="8280920" cy="533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latinLnBrk="0" hangingPunct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</a:pPr>
            <a:r>
              <a:rPr lang="en-US" altLang="ko-KR" sz="1600" b="1" dirty="0" err="1">
                <a:latin typeface="+mn-ea"/>
                <a:ea typeface="+mn-ea"/>
              </a:rPr>
              <a:t>ERwin</a:t>
            </a:r>
            <a:r>
              <a:rPr lang="en-US" altLang="ko-KR" sz="1600" b="1" dirty="0">
                <a:latin typeface="+mn-ea"/>
                <a:ea typeface="+mn-ea"/>
              </a:rPr>
              <a:t> Data Modeler</a:t>
            </a:r>
            <a:r>
              <a:rPr lang="ko-KR" altLang="en-US" sz="1600" b="1" dirty="0">
                <a:latin typeface="+mn-ea"/>
                <a:ea typeface="+mn-ea"/>
              </a:rPr>
              <a:t>의 </a:t>
            </a:r>
            <a:r>
              <a:rPr lang="en-US" altLang="ko-KR" sz="1600" b="1" dirty="0">
                <a:latin typeface="+mn-ea"/>
                <a:ea typeface="+mn-ea"/>
              </a:rPr>
              <a:t>Academic License(</a:t>
            </a:r>
            <a:r>
              <a:rPr lang="ko-KR" altLang="en-US" sz="1600" b="1" dirty="0">
                <a:latin typeface="+mn-ea"/>
                <a:ea typeface="+mn-ea"/>
              </a:rPr>
              <a:t>교육용 </a:t>
            </a:r>
            <a:r>
              <a:rPr lang="ko-KR" altLang="en-US" sz="1600" b="1" dirty="0" err="1">
                <a:latin typeface="+mn-ea"/>
                <a:ea typeface="+mn-ea"/>
              </a:rPr>
              <a:t>시험판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이나 </a:t>
            </a:r>
            <a:r>
              <a:rPr lang="en-US" altLang="ko-KR" sz="1600" b="1" dirty="0">
                <a:latin typeface="+mn-ea"/>
                <a:ea typeface="+mn-ea"/>
              </a:rPr>
              <a:t>Trial </a:t>
            </a:r>
            <a:r>
              <a:rPr lang="ko-KR" altLang="en-US" sz="1600" b="1" dirty="0">
                <a:latin typeface="+mn-ea"/>
                <a:ea typeface="+mn-ea"/>
              </a:rPr>
              <a:t>버전은 </a:t>
            </a:r>
            <a:r>
              <a:rPr lang="en-US" altLang="ko-KR" sz="1600" b="1" dirty="0">
                <a:latin typeface="+mn-ea"/>
                <a:ea typeface="+mn-ea"/>
              </a:rPr>
              <a:t>ERWIN</a:t>
            </a:r>
            <a:r>
              <a:rPr lang="ko-KR" altLang="en-US" sz="1600" b="1" dirty="0">
                <a:latin typeface="+mn-ea"/>
                <a:ea typeface="+mn-ea"/>
              </a:rPr>
              <a:t>사의 웹사이트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  <a:hlinkClick r:id="rId2"/>
              </a:rPr>
              <a:t>https://erwin.com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에서 받을 수 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</a:p>
          <a:p>
            <a:pPr marL="342900" indent="-342900" eaLnBrk="0" latinLnBrk="0" hangingPunct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</a:pPr>
            <a:endParaRPr lang="en-US" altLang="ko-KR" sz="700" b="1" dirty="0">
              <a:latin typeface="+mn-ea"/>
              <a:ea typeface="+mn-ea"/>
            </a:endParaRPr>
          </a:p>
          <a:p>
            <a:pPr marL="342900" indent="-342900" eaLnBrk="0" latinLnBrk="0" hangingPunct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</a:pPr>
            <a:r>
              <a:rPr lang="en-US" altLang="ko-KR" sz="1600" b="1" dirty="0">
                <a:latin typeface="+mn-ea"/>
                <a:ea typeface="+mn-ea"/>
              </a:rPr>
              <a:t>Academic License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en-US" altLang="ko-KR" sz="1600" b="1" dirty="0">
                <a:latin typeface="+mn-ea"/>
                <a:ea typeface="+mn-ea"/>
              </a:rPr>
              <a:t>ERWIN</a:t>
            </a:r>
            <a:r>
              <a:rPr lang="ko-KR" altLang="en-US" sz="1600" b="1" dirty="0">
                <a:latin typeface="+mn-ea"/>
                <a:ea typeface="+mn-ea"/>
              </a:rPr>
              <a:t>사의 웹사이트에 접속한 후 </a:t>
            </a:r>
            <a:r>
              <a:rPr lang="en-US" altLang="ko-KR" sz="1600" b="1" dirty="0">
                <a:latin typeface="+mn-ea"/>
                <a:ea typeface="+mn-ea"/>
              </a:rPr>
              <a:t>[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  <a:ea typeface="+mn-ea"/>
              </a:rPr>
              <a:t>Services</a:t>
            </a:r>
            <a:r>
              <a:rPr lang="en-US" altLang="ko-KR" sz="1600" b="1" dirty="0">
                <a:latin typeface="+mn-ea"/>
                <a:ea typeface="+mn-ea"/>
              </a:rPr>
              <a:t>]- [</a:t>
            </a:r>
            <a:r>
              <a:rPr lang="en-US" altLang="ko-KR" sz="1600" b="1" dirty="0" err="1">
                <a:solidFill>
                  <a:srgbClr val="0000CC"/>
                </a:solidFill>
                <a:latin typeface="+mn-ea"/>
                <a:ea typeface="+mn-ea"/>
              </a:rPr>
              <a:t>erwin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  <a:ea typeface="+mn-ea"/>
              </a:rPr>
              <a:t> Academic Program</a:t>
            </a:r>
            <a:r>
              <a:rPr lang="en-US" altLang="ko-KR" sz="1600" b="1" dirty="0">
                <a:latin typeface="+mn-ea"/>
                <a:ea typeface="+mn-ea"/>
              </a:rPr>
              <a:t>]- [</a:t>
            </a:r>
            <a:r>
              <a:rPr lang="en-US" altLang="ko-KR" sz="1600" b="1" dirty="0" err="1">
                <a:solidFill>
                  <a:srgbClr val="0000CC"/>
                </a:solidFill>
                <a:latin typeface="+mn-ea"/>
                <a:ea typeface="+mn-ea"/>
              </a:rPr>
              <a:t>erwin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  <a:ea typeface="+mn-ea"/>
              </a:rPr>
              <a:t> DM </a:t>
            </a:r>
            <a:r>
              <a:rPr lang="en-US" altLang="ko-KR" sz="1600" b="1" dirty="0" err="1">
                <a:solidFill>
                  <a:srgbClr val="0000CC"/>
                </a:solidFill>
                <a:latin typeface="+mn-ea"/>
                <a:ea typeface="+mn-ea"/>
              </a:rPr>
              <a:t>ACademic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  <a:ea typeface="+mn-ea"/>
              </a:rPr>
              <a:t> Edition</a:t>
            </a:r>
            <a:r>
              <a:rPr lang="en-US" altLang="ko-KR" sz="1600" b="1" dirty="0">
                <a:latin typeface="+mn-ea"/>
                <a:ea typeface="+mn-ea"/>
              </a:rPr>
              <a:t>]- [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  <a:ea typeface="+mn-ea"/>
              </a:rPr>
              <a:t>Apply Now</a:t>
            </a:r>
            <a:r>
              <a:rPr lang="en-US" altLang="ko-KR" sz="1600" b="1" dirty="0">
                <a:latin typeface="+mn-ea"/>
                <a:ea typeface="+mn-ea"/>
              </a:rPr>
              <a:t>]</a:t>
            </a:r>
            <a:r>
              <a:rPr lang="ko-KR" altLang="en-US" sz="1600" b="1" dirty="0">
                <a:latin typeface="+mn-ea"/>
                <a:ea typeface="+mn-ea"/>
              </a:rPr>
              <a:t>을 클릭하고 순서에 따라 본인 이메일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수업 과목명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교수 이름 등을 입력하면 바로 다운받을 수 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</a:p>
          <a:p>
            <a:pPr marL="342900" indent="-342900" eaLnBrk="0" latinLnBrk="0" hangingPunct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</a:pPr>
            <a:endParaRPr lang="en-US" altLang="ko-KR" sz="700" b="1" dirty="0">
              <a:latin typeface="+mn-ea"/>
              <a:ea typeface="+mn-ea"/>
            </a:endParaRPr>
          </a:p>
          <a:p>
            <a:pPr marL="342900" indent="-342900" eaLnBrk="0" latinLnBrk="0" hangingPunct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</a:pPr>
            <a:r>
              <a:rPr lang="ko-KR" altLang="en-US" sz="1600" b="1" dirty="0">
                <a:latin typeface="+mn-ea"/>
                <a:ea typeface="+mn-ea"/>
              </a:rPr>
              <a:t>신청 후 </a:t>
            </a:r>
            <a:r>
              <a:rPr lang="ko-KR" altLang="en-US" sz="1600" b="1" dirty="0" err="1">
                <a:latin typeface="+mn-ea"/>
                <a:ea typeface="+mn-ea"/>
              </a:rPr>
              <a:t>수신받은</a:t>
            </a:r>
            <a:r>
              <a:rPr lang="ko-KR" altLang="en-US" sz="1600" b="1" dirty="0">
                <a:latin typeface="+mn-ea"/>
                <a:ea typeface="+mn-ea"/>
              </a:rPr>
              <a:t> 이메일을 따라 라이센스 신청 메일을 보내면 </a:t>
            </a:r>
            <a:r>
              <a:rPr lang="en-US" altLang="ko-KR" sz="1600" b="1" dirty="0">
                <a:latin typeface="+mn-ea"/>
                <a:ea typeface="+mn-ea"/>
              </a:rPr>
              <a:t>1~3</a:t>
            </a:r>
            <a:r>
              <a:rPr lang="ko-KR" altLang="en-US" sz="1600" b="1" dirty="0">
                <a:latin typeface="+mn-ea"/>
                <a:ea typeface="+mn-ea"/>
              </a:rPr>
              <a:t>일 후에 </a:t>
            </a:r>
            <a:r>
              <a:rPr lang="en-US" altLang="ko-KR" sz="1600" b="1" u="sng" dirty="0">
                <a:solidFill>
                  <a:srgbClr val="0000CC"/>
                </a:solidFill>
                <a:latin typeface="+mn-ea"/>
                <a:ea typeface="+mn-ea"/>
              </a:rPr>
              <a:t>1</a:t>
            </a:r>
            <a:r>
              <a:rPr lang="ko-KR" altLang="en-US" sz="1600" b="1" u="sng" dirty="0">
                <a:solidFill>
                  <a:srgbClr val="0000CC"/>
                </a:solidFill>
                <a:latin typeface="+mn-ea"/>
                <a:ea typeface="+mn-ea"/>
              </a:rPr>
              <a:t>년 동안 유효한 </a:t>
            </a:r>
            <a:r>
              <a:rPr lang="en-US" altLang="ko-KR" sz="1600" b="1" u="sng" dirty="0">
                <a:solidFill>
                  <a:srgbClr val="0000CC"/>
                </a:solidFill>
                <a:latin typeface="+mn-ea"/>
                <a:ea typeface="+mn-ea"/>
              </a:rPr>
              <a:t>License Key(18</a:t>
            </a:r>
            <a:r>
              <a:rPr lang="ko-KR" altLang="en-US" sz="1600" b="1" u="sng" dirty="0">
                <a:solidFill>
                  <a:srgbClr val="0000CC"/>
                </a:solidFill>
                <a:latin typeface="+mn-ea"/>
                <a:ea typeface="+mn-ea"/>
              </a:rPr>
              <a:t>자리 숫자</a:t>
            </a:r>
            <a:r>
              <a:rPr lang="en-US" altLang="ko-KR" sz="1600" b="1" u="sng" dirty="0">
                <a:solidFill>
                  <a:srgbClr val="0000CC"/>
                </a:solidFill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를 메일로 보 내준다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이후 </a:t>
            </a:r>
            <a:r>
              <a:rPr lang="en-US" altLang="ko-KR" sz="1600" b="1" dirty="0" err="1">
                <a:latin typeface="+mn-ea"/>
                <a:ea typeface="+mn-ea"/>
              </a:rPr>
              <a:t>ERwin</a:t>
            </a:r>
            <a:r>
              <a:rPr lang="ko-KR" altLang="en-US" sz="1600" b="1" dirty="0">
                <a:latin typeface="+mn-ea"/>
                <a:ea typeface="+mn-ea"/>
              </a:rPr>
              <a:t>을 실행하고 </a:t>
            </a:r>
            <a:r>
              <a:rPr lang="en-US" altLang="ko-KR" sz="1600" b="1" dirty="0">
                <a:latin typeface="+mn-ea"/>
                <a:ea typeface="+mn-ea"/>
              </a:rPr>
              <a:t>License </a:t>
            </a:r>
            <a:r>
              <a:rPr lang="ko-KR" altLang="en-US" sz="1600" b="1" dirty="0">
                <a:latin typeface="+mn-ea"/>
                <a:ea typeface="+mn-ea"/>
              </a:rPr>
              <a:t>키를 입력하면 된다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</a:p>
          <a:p>
            <a:pPr marL="342900" indent="-342900" eaLnBrk="0" latinLnBrk="0" hangingPunct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</a:pPr>
            <a:endParaRPr lang="en-US" altLang="ko-KR" sz="700" b="1" dirty="0">
              <a:latin typeface="+mn-ea"/>
              <a:ea typeface="+mn-ea"/>
            </a:endParaRPr>
          </a:p>
          <a:p>
            <a:pPr marL="342900" indent="-342900" eaLnBrk="0" latinLnBrk="0" hangingPunct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Trial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버전</a:t>
            </a:r>
            <a:r>
              <a:rPr lang="ko-KR" altLang="en-US" sz="1600" b="1" dirty="0">
                <a:latin typeface="+mn-ea"/>
                <a:ea typeface="+mn-ea"/>
              </a:rPr>
              <a:t>은 </a:t>
            </a:r>
            <a:r>
              <a:rPr lang="en-US" altLang="ko-KR" sz="1600" b="1" dirty="0">
                <a:latin typeface="+mn-ea"/>
                <a:ea typeface="+mn-ea"/>
              </a:rPr>
              <a:t>ERWIN</a:t>
            </a:r>
            <a:r>
              <a:rPr lang="ko-KR" altLang="en-US" sz="1600" b="1" dirty="0">
                <a:latin typeface="+mn-ea"/>
                <a:ea typeface="+mn-ea"/>
              </a:rPr>
              <a:t>사의 웹사이트 메인 페이지의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Try for Free</a:t>
            </a:r>
            <a:r>
              <a:rPr lang="ko-KR" altLang="en-US" sz="1600" b="1" dirty="0">
                <a:latin typeface="+mn-ea"/>
                <a:ea typeface="+mn-ea"/>
              </a:rPr>
              <a:t>을 클릭한 후 절차에 따라 신청하면 다운로드 받을 수 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신청 시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Acadmic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License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는 학교 이메일</a:t>
            </a:r>
            <a:r>
              <a:rPr lang="ko-KR" altLang="en-US" sz="1600" b="1" dirty="0">
                <a:latin typeface="+mn-ea"/>
                <a:ea typeface="+mn-ea"/>
              </a:rPr>
              <a:t>을</a:t>
            </a:r>
            <a:r>
              <a:rPr lang="en-US" altLang="ko-KR" sz="1600" b="1" dirty="0">
                <a:latin typeface="+mn-ea"/>
                <a:ea typeface="+mn-ea"/>
              </a:rPr>
              <a:t>, Trial </a:t>
            </a:r>
            <a:r>
              <a:rPr lang="ko-KR" altLang="en-US" sz="1600" b="1" dirty="0">
                <a:latin typeface="+mn-ea"/>
                <a:ea typeface="+mn-ea"/>
              </a:rPr>
              <a:t>버전은 기업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단체 등의 </a:t>
            </a:r>
            <a:r>
              <a:rPr lang="ko-KR" altLang="en-US" sz="1600" b="1" dirty="0" err="1">
                <a:latin typeface="+mn-ea"/>
                <a:ea typeface="+mn-ea"/>
              </a:rPr>
              <a:t>이메일을</a:t>
            </a:r>
            <a:r>
              <a:rPr lang="ko-KR" altLang="en-US" sz="1600" b="1" dirty="0">
                <a:latin typeface="+mn-ea"/>
                <a:ea typeface="+mn-ea"/>
              </a:rPr>
              <a:t> 사용해야만 한다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en-US" altLang="ko-KR" sz="1600" b="1" dirty="0" err="1">
                <a:latin typeface="+mn-ea"/>
                <a:ea typeface="+mn-ea"/>
              </a:rPr>
              <a:t>naver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en-US" altLang="ko-KR" sz="1600" b="1" dirty="0" err="1">
                <a:latin typeface="+mn-ea"/>
                <a:ea typeface="+mn-ea"/>
              </a:rPr>
              <a:t>daum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en-US" altLang="ko-KR" sz="1600" b="1" dirty="0" err="1">
                <a:latin typeface="+mn-ea"/>
                <a:ea typeface="+mn-ea"/>
              </a:rPr>
              <a:t>gmail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등은 신청할 수 없다</a:t>
            </a:r>
            <a:r>
              <a:rPr lang="en-US" altLang="ko-KR" sz="1600" b="1" dirty="0">
                <a:latin typeface="+mn-ea"/>
                <a:ea typeface="+mn-ea"/>
              </a:rPr>
              <a:t>).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4047C-E1E6-C570-A531-72ED6CF6B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76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B63EA-060C-4D13-B9A6-8F33BC90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Erwin </a:t>
            </a:r>
            <a:r>
              <a:rPr lang="ko-KR" altLang="en-US" dirty="0"/>
              <a:t>다운로드</a:t>
            </a:r>
            <a:r>
              <a:rPr lang="en-US" altLang="ko-KR" dirty="0"/>
              <a:t>(1/7)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08ECE-1773-44ED-A501-BCA62BA06310}"/>
              </a:ext>
            </a:extLst>
          </p:cNvPr>
          <p:cNvGrpSpPr/>
          <p:nvPr/>
        </p:nvGrpSpPr>
        <p:grpSpPr>
          <a:xfrm>
            <a:off x="679450" y="980728"/>
            <a:ext cx="7785100" cy="5460216"/>
            <a:chOff x="679450" y="764704"/>
            <a:chExt cx="7785100" cy="567624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1298303-018E-49E6-B700-B4EB641C132A}"/>
                </a:ext>
              </a:extLst>
            </p:cNvPr>
            <p:cNvGrpSpPr/>
            <p:nvPr/>
          </p:nvGrpSpPr>
          <p:grpSpPr>
            <a:xfrm>
              <a:off x="679450" y="764704"/>
              <a:ext cx="7785100" cy="5676240"/>
              <a:chOff x="679450" y="764704"/>
              <a:chExt cx="7785100" cy="5676240"/>
            </a:xfrm>
          </p:grpSpPr>
          <p:pic>
            <p:nvPicPr>
              <p:cNvPr id="4" name="그림 3">
                <a:hlinkClick r:id="rId2"/>
                <a:extLst>
                  <a:ext uri="{FF2B5EF4-FFF2-40B4-BE49-F238E27FC236}">
                    <a16:creationId xmlns:a16="http://schemas.microsoft.com/office/drawing/2014/main" id="{57875825-A9DE-4916-AB50-38F29D971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450" y="764704"/>
                <a:ext cx="7785100" cy="567624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B61C3A4-8FE5-4A17-A197-E172F1EF31E7}"/>
                  </a:ext>
                </a:extLst>
              </p:cNvPr>
              <p:cNvGrpSpPr/>
              <p:nvPr/>
            </p:nvGrpSpPr>
            <p:grpSpPr>
              <a:xfrm>
                <a:off x="3874027" y="2971402"/>
                <a:ext cx="4563628" cy="3435445"/>
                <a:chOff x="3874027" y="2971402"/>
                <a:chExt cx="4563628" cy="3435445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CDCCB050-34D2-416E-ACE7-24FECD7DE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74027" y="2971402"/>
                  <a:ext cx="4563628" cy="3435445"/>
                </a:xfrm>
                <a:prstGeom prst="rect">
                  <a:avLst/>
                </a:prstGeom>
                <a:ln w="28575">
                  <a:solidFill>
                    <a:schemeClr val="bg1"/>
                  </a:solidFill>
                </a:ln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3AB0BD0D-2197-4359-AFD0-58B77E3B1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3488" y="4567966"/>
                  <a:ext cx="1038592" cy="266700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0DFFC361-8822-4E63-9C3C-4F62007140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40152" y="5301208"/>
                  <a:ext cx="1038592" cy="26670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A91C1839-0715-4806-94BD-3C8344B937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35200" y="6021114"/>
                  <a:ext cx="1495425" cy="285750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D613CD-D066-402A-AE00-546B19F5653E}"/>
                </a:ext>
              </a:extLst>
            </p:cNvPr>
            <p:cNvSpPr/>
            <p:nvPr/>
          </p:nvSpPr>
          <p:spPr>
            <a:xfrm>
              <a:off x="4217444" y="4559088"/>
              <a:ext cx="1704952" cy="28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076A60C-B8F0-419E-B225-B37AD5DBFC73}"/>
                </a:ext>
              </a:extLst>
            </p:cNvPr>
            <p:cNvSpPr/>
            <p:nvPr/>
          </p:nvSpPr>
          <p:spPr>
            <a:xfrm>
              <a:off x="4217444" y="5296750"/>
              <a:ext cx="1704952" cy="28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DCB97A7-7C5C-4B2C-8D45-730D06A0782F}"/>
                </a:ext>
              </a:extLst>
            </p:cNvPr>
            <p:cNvSpPr/>
            <p:nvPr/>
          </p:nvSpPr>
          <p:spPr>
            <a:xfrm>
              <a:off x="4217444" y="6023119"/>
              <a:ext cx="1704952" cy="28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28F7AF-4629-597A-79D1-969785F27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24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9D9D6-A0A0-4364-8521-590B8D6A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Erwin </a:t>
            </a:r>
            <a:r>
              <a:rPr lang="ko-KR" altLang="en-US" dirty="0"/>
              <a:t>다운로드</a:t>
            </a:r>
            <a:r>
              <a:rPr lang="en-US" altLang="ko-KR" dirty="0"/>
              <a:t>(2/7)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948DCC-81A7-46D3-BBF6-D89AE54E7F79}"/>
              </a:ext>
            </a:extLst>
          </p:cNvPr>
          <p:cNvGrpSpPr/>
          <p:nvPr/>
        </p:nvGrpSpPr>
        <p:grpSpPr>
          <a:xfrm>
            <a:off x="2303748" y="1169467"/>
            <a:ext cx="4536504" cy="5067845"/>
            <a:chOff x="683568" y="1082130"/>
            <a:chExt cx="4048234" cy="50678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0943F2B-69A2-4D50-A955-03D65F80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082130"/>
              <a:ext cx="4048234" cy="506784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686462-354D-4BD0-BF50-E190C3795BE5}"/>
                </a:ext>
              </a:extLst>
            </p:cNvPr>
            <p:cNvSpPr/>
            <p:nvPr/>
          </p:nvSpPr>
          <p:spPr>
            <a:xfrm>
              <a:off x="967173" y="1443256"/>
              <a:ext cx="1704952" cy="2800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B8311A-B272-4265-9887-1E30E8DF11FA}"/>
                </a:ext>
              </a:extLst>
            </p:cNvPr>
            <p:cNvSpPr/>
            <p:nvPr/>
          </p:nvSpPr>
          <p:spPr>
            <a:xfrm>
              <a:off x="967173" y="2110730"/>
              <a:ext cx="1704952" cy="2800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07E50F-E0BB-4784-9FF8-16575E99AC11}"/>
                </a:ext>
              </a:extLst>
            </p:cNvPr>
            <p:cNvSpPr/>
            <p:nvPr/>
          </p:nvSpPr>
          <p:spPr>
            <a:xfrm>
              <a:off x="967173" y="2752476"/>
              <a:ext cx="1704952" cy="360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8FD2D-AD6A-E09F-633A-41C3097C0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4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3D302-3BB2-48AD-B366-32D72004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Erwin </a:t>
            </a:r>
            <a:r>
              <a:rPr lang="ko-KR" altLang="en-US" dirty="0"/>
              <a:t>다운로드</a:t>
            </a:r>
            <a:r>
              <a:rPr lang="en-US" altLang="ko-KR" dirty="0"/>
              <a:t>(3/7)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ECBB38-F637-45F9-B27B-8B184EB5EB07}"/>
              </a:ext>
            </a:extLst>
          </p:cNvPr>
          <p:cNvGrpSpPr/>
          <p:nvPr/>
        </p:nvGrpSpPr>
        <p:grpSpPr>
          <a:xfrm>
            <a:off x="539553" y="989530"/>
            <a:ext cx="8064896" cy="5391798"/>
            <a:chOff x="676275" y="845514"/>
            <a:chExt cx="7856165" cy="576007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5A47090-6428-42A6-8F39-18B49EC92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5" y="845514"/>
              <a:ext cx="7856165" cy="576007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5A0503-F029-46CC-BA55-70209679E363}"/>
                </a:ext>
              </a:extLst>
            </p:cNvPr>
            <p:cNvGrpSpPr/>
            <p:nvPr/>
          </p:nvGrpSpPr>
          <p:grpSpPr>
            <a:xfrm>
              <a:off x="2453288" y="6107285"/>
              <a:ext cx="648000" cy="451447"/>
              <a:chOff x="2453288" y="6107285"/>
              <a:chExt cx="648000" cy="45144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5683709-6600-4676-9FCE-2D8B0C1D4403}"/>
                  </a:ext>
                </a:extLst>
              </p:cNvPr>
              <p:cNvSpPr/>
              <p:nvPr/>
            </p:nvSpPr>
            <p:spPr>
              <a:xfrm>
                <a:off x="2453288" y="6342708"/>
                <a:ext cx="648000" cy="216024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L 도형 11">
                <a:extLst>
                  <a:ext uri="{FF2B5EF4-FFF2-40B4-BE49-F238E27FC236}">
                    <a16:creationId xmlns:a16="http://schemas.microsoft.com/office/drawing/2014/main" id="{9B9A322D-8B83-4AFF-9DCD-523E864F3039}"/>
                  </a:ext>
                </a:extLst>
              </p:cNvPr>
              <p:cNvSpPr/>
              <p:nvPr/>
            </p:nvSpPr>
            <p:spPr>
              <a:xfrm rot="19138550">
                <a:off x="2770400" y="6107285"/>
                <a:ext cx="267344" cy="148272"/>
              </a:xfrm>
              <a:prstGeom prst="corner">
                <a:avLst>
                  <a:gd name="adj1" fmla="val 10349"/>
                  <a:gd name="adj2" fmla="val 11532"/>
                </a:avLst>
              </a:prstGeom>
              <a:solidFill>
                <a:srgbClr val="C00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7C55D-FFC2-F616-E6A0-B230101A9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67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59A6-10AB-442B-BFB5-5D9552C1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Erwin </a:t>
            </a:r>
            <a:r>
              <a:rPr lang="ko-KR" altLang="en-US" dirty="0"/>
              <a:t>다운로드</a:t>
            </a:r>
            <a:r>
              <a:rPr lang="en-US" altLang="ko-KR" dirty="0"/>
              <a:t>(4/7)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60AE8F-316A-48AD-92CB-8CFEC6300C54}"/>
              </a:ext>
            </a:extLst>
          </p:cNvPr>
          <p:cNvGrpSpPr/>
          <p:nvPr/>
        </p:nvGrpSpPr>
        <p:grpSpPr>
          <a:xfrm>
            <a:off x="575557" y="759283"/>
            <a:ext cx="7992887" cy="5815543"/>
            <a:chOff x="467544" y="759283"/>
            <a:chExt cx="7992887" cy="581554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981BC4-2F57-4E16-ACB5-6F7FC7068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2" t="2892" r="3485" b="2319"/>
            <a:stretch/>
          </p:blipFill>
          <p:spPr>
            <a:xfrm>
              <a:off x="467544" y="759283"/>
              <a:ext cx="7992887" cy="336187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FE61830-B643-4FBF-90F1-8EAABAAD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1116" b="52763"/>
            <a:stretch/>
          </p:blipFill>
          <p:spPr>
            <a:xfrm>
              <a:off x="467544" y="4231612"/>
              <a:ext cx="7992887" cy="64858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A5A3FDE-7B59-4BE6-AEC0-4AA43E1F9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83" r="1103" b="3795"/>
            <a:stretch/>
          </p:blipFill>
          <p:spPr>
            <a:xfrm>
              <a:off x="467544" y="4990650"/>
              <a:ext cx="7992887" cy="15841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804C330-5C9D-4197-A137-7308692847BF}"/>
                </a:ext>
              </a:extLst>
            </p:cNvPr>
            <p:cNvSpPr/>
            <p:nvPr/>
          </p:nvSpPr>
          <p:spPr>
            <a:xfrm>
              <a:off x="586541" y="2363512"/>
              <a:ext cx="7810772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93116BC-F0B3-43DF-A8B4-1BFA7CAD5614}"/>
                </a:ext>
              </a:extLst>
            </p:cNvPr>
            <p:cNvSpPr/>
            <p:nvPr/>
          </p:nvSpPr>
          <p:spPr>
            <a:xfrm>
              <a:off x="586541" y="1556792"/>
              <a:ext cx="7810772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5EF22D6-DB9E-4EA3-933A-A2036CC6747E}"/>
                </a:ext>
              </a:extLst>
            </p:cNvPr>
            <p:cNvSpPr/>
            <p:nvPr/>
          </p:nvSpPr>
          <p:spPr>
            <a:xfrm>
              <a:off x="586541" y="3170232"/>
              <a:ext cx="7810772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F8B51B3-D746-43B9-8F9C-6E8073B3739E}"/>
                </a:ext>
              </a:extLst>
            </p:cNvPr>
            <p:cNvSpPr/>
            <p:nvPr/>
          </p:nvSpPr>
          <p:spPr>
            <a:xfrm>
              <a:off x="586541" y="4474109"/>
              <a:ext cx="7776000" cy="396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8C68A78-60BC-4E8C-AB97-1A57FC1A22A9}"/>
                </a:ext>
              </a:extLst>
            </p:cNvPr>
            <p:cNvSpPr/>
            <p:nvPr/>
          </p:nvSpPr>
          <p:spPr>
            <a:xfrm>
              <a:off x="586541" y="5162272"/>
              <a:ext cx="7810772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30FDA2-18A5-4CC0-94CC-331E0D536D19}"/>
                </a:ext>
              </a:extLst>
            </p:cNvPr>
            <p:cNvSpPr/>
            <p:nvPr/>
          </p:nvSpPr>
          <p:spPr>
            <a:xfrm>
              <a:off x="586541" y="6170384"/>
              <a:ext cx="7810772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9E2BD3-3B2D-AF9C-BA0A-2C7CFE018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13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6EBA1-80C9-4CCF-8DD2-A19F1264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Erwin </a:t>
            </a:r>
            <a:r>
              <a:rPr lang="ko-KR" altLang="en-US" dirty="0"/>
              <a:t>다운로드</a:t>
            </a:r>
            <a:r>
              <a:rPr lang="en-US" altLang="ko-KR" dirty="0"/>
              <a:t>(5/7)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FD3080-C1BE-4342-9F17-5FC4A9A6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688" y="6251272"/>
            <a:ext cx="1904625" cy="41808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AEBB92-9C3A-4C01-A6D8-9785760D335B}"/>
              </a:ext>
            </a:extLst>
          </p:cNvPr>
          <p:cNvGrpSpPr/>
          <p:nvPr/>
        </p:nvGrpSpPr>
        <p:grpSpPr>
          <a:xfrm>
            <a:off x="891217" y="764704"/>
            <a:ext cx="7361567" cy="5418108"/>
            <a:chOff x="891217" y="764704"/>
            <a:chExt cx="7361567" cy="541810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0436967-0656-4DCC-AFCF-02891DBBF175}"/>
                </a:ext>
              </a:extLst>
            </p:cNvPr>
            <p:cNvGrpSpPr/>
            <p:nvPr/>
          </p:nvGrpSpPr>
          <p:grpSpPr>
            <a:xfrm>
              <a:off x="891217" y="764704"/>
              <a:ext cx="7361567" cy="5418108"/>
              <a:chOff x="530575" y="719946"/>
              <a:chExt cx="6043309" cy="541810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19612A0-D98B-491B-A8C8-EBB7FC359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75" y="1484784"/>
                <a:ext cx="6043309" cy="465327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2862F17D-EB96-4D05-B372-25AA2AEEA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575" y="719946"/>
                <a:ext cx="6043309" cy="68114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A478BE1-D498-4B7B-A1CA-834E8BC942F9}"/>
                </a:ext>
              </a:extLst>
            </p:cNvPr>
            <p:cNvSpPr/>
            <p:nvPr/>
          </p:nvSpPr>
          <p:spPr>
            <a:xfrm>
              <a:off x="976680" y="1051564"/>
              <a:ext cx="7164000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B655EA3-CC45-44B9-BD1C-3428BAE79335}"/>
                </a:ext>
              </a:extLst>
            </p:cNvPr>
            <p:cNvSpPr/>
            <p:nvPr/>
          </p:nvSpPr>
          <p:spPr>
            <a:xfrm>
              <a:off x="1001064" y="1753024"/>
              <a:ext cx="7027320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235D231-3082-48AE-8645-9955404C990D}"/>
                </a:ext>
              </a:extLst>
            </p:cNvPr>
            <p:cNvSpPr/>
            <p:nvPr/>
          </p:nvSpPr>
          <p:spPr>
            <a:xfrm>
              <a:off x="1001064" y="2518296"/>
              <a:ext cx="7027320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664C3A-7671-4928-AFB6-9E4D8B1B1A17}"/>
                </a:ext>
              </a:extLst>
            </p:cNvPr>
            <p:cNvSpPr/>
            <p:nvPr/>
          </p:nvSpPr>
          <p:spPr>
            <a:xfrm>
              <a:off x="1001064" y="3292498"/>
              <a:ext cx="7027320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B9007B0-BA6F-4F65-A3EB-A97938A2A171}"/>
                </a:ext>
              </a:extLst>
            </p:cNvPr>
            <p:cNvSpPr/>
            <p:nvPr/>
          </p:nvSpPr>
          <p:spPr>
            <a:xfrm>
              <a:off x="1001064" y="4055900"/>
              <a:ext cx="7027320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EB46FFE-472E-48F3-BABD-B7FFD3A6C9C8}"/>
                </a:ext>
              </a:extLst>
            </p:cNvPr>
            <p:cNvSpPr/>
            <p:nvPr/>
          </p:nvSpPr>
          <p:spPr>
            <a:xfrm>
              <a:off x="1001064" y="4821812"/>
              <a:ext cx="7027320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041BED4-AA7F-45AD-ACFF-2A94531D106D}"/>
                </a:ext>
              </a:extLst>
            </p:cNvPr>
            <p:cNvSpPr/>
            <p:nvPr/>
          </p:nvSpPr>
          <p:spPr>
            <a:xfrm>
              <a:off x="1001064" y="5587262"/>
              <a:ext cx="7027320" cy="3600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31670C-F5EF-5B19-005A-651401B95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19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2578D-74F3-4606-86A9-CB2B4B6D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Erwin </a:t>
            </a:r>
            <a:r>
              <a:rPr lang="ko-KR" altLang="en-US" dirty="0"/>
              <a:t>다운로드</a:t>
            </a:r>
            <a:r>
              <a:rPr lang="en-US" altLang="ko-KR" dirty="0"/>
              <a:t>(6/7)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5C43B6-F944-4497-8A64-F18AB48461A1}"/>
              </a:ext>
            </a:extLst>
          </p:cNvPr>
          <p:cNvGrpSpPr/>
          <p:nvPr/>
        </p:nvGrpSpPr>
        <p:grpSpPr>
          <a:xfrm>
            <a:off x="251520" y="829640"/>
            <a:ext cx="6192688" cy="2095304"/>
            <a:chOff x="251520" y="764704"/>
            <a:chExt cx="6192688" cy="209530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28B413D-0F33-4107-8210-72DAE4FEE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728"/>
            <a:stretch/>
          </p:blipFill>
          <p:spPr>
            <a:xfrm>
              <a:off x="251520" y="764704"/>
              <a:ext cx="6192688" cy="20953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8B3915-D1C0-431B-9B28-B965A65C9C88}"/>
                </a:ext>
              </a:extLst>
            </p:cNvPr>
            <p:cNvSpPr/>
            <p:nvPr/>
          </p:nvSpPr>
          <p:spPr>
            <a:xfrm>
              <a:off x="539552" y="2094987"/>
              <a:ext cx="5202864" cy="221394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291B1A94-FD48-4ED4-BDF1-50B0AEF5A7F8}"/>
                </a:ext>
              </a:extLst>
            </p:cNvPr>
            <p:cNvSpPr/>
            <p:nvPr/>
          </p:nvSpPr>
          <p:spPr>
            <a:xfrm rot="19138550">
              <a:off x="5396291" y="1774355"/>
              <a:ext cx="382925" cy="224779"/>
            </a:xfrm>
            <a:prstGeom prst="corner">
              <a:avLst>
                <a:gd name="adj1" fmla="val 10349"/>
                <a:gd name="adj2" fmla="val 11532"/>
              </a:avLst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6FBD0C1-875B-44F0-8795-E941ABB9B008}"/>
              </a:ext>
            </a:extLst>
          </p:cNvPr>
          <p:cNvCxnSpPr>
            <a:stCxn id="6" idx="2"/>
            <a:endCxn id="5" idx="1"/>
          </p:cNvCxnSpPr>
          <p:nvPr/>
        </p:nvCxnSpPr>
        <p:spPr>
          <a:xfrm rot="16200000" flipH="1">
            <a:off x="3495142" y="2027159"/>
            <a:ext cx="1956671" cy="26649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D7E19C-6645-421C-86A4-89EC81F2FEAB}"/>
              </a:ext>
            </a:extLst>
          </p:cNvPr>
          <p:cNvGrpSpPr/>
          <p:nvPr/>
        </p:nvGrpSpPr>
        <p:grpSpPr>
          <a:xfrm>
            <a:off x="5805970" y="2159923"/>
            <a:ext cx="3015024" cy="4356130"/>
            <a:chOff x="5805970" y="2159923"/>
            <a:chExt cx="3015024" cy="43561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A2B37A-060C-43E6-A8F6-ACDBAD2F0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208" t="10152" r="5737" b="8013"/>
            <a:stretch/>
          </p:blipFill>
          <p:spPr>
            <a:xfrm>
              <a:off x="5805970" y="2159923"/>
              <a:ext cx="3015024" cy="435613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783AC18-8260-44E6-A690-E77D42B38DEE}"/>
                </a:ext>
              </a:extLst>
            </p:cNvPr>
            <p:cNvSpPr/>
            <p:nvPr/>
          </p:nvSpPr>
          <p:spPr>
            <a:xfrm>
              <a:off x="5940152" y="3328409"/>
              <a:ext cx="275528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4BD9821-2691-487B-AC4D-B16B960AD226}"/>
                </a:ext>
              </a:extLst>
            </p:cNvPr>
            <p:cNvSpPr/>
            <p:nvPr/>
          </p:nvSpPr>
          <p:spPr>
            <a:xfrm>
              <a:off x="5935840" y="3994006"/>
              <a:ext cx="275528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418EC-249F-80F1-AA34-BF6E1C2B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2DD98C4-AD35-4759-9571-E1AA62A00DA9}" type="slidenum">
              <a:rPr lang="ko-KR" altLang="en-US" smtClean="0"/>
              <a:pPr algn="r"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39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232</Words>
  <Application>Microsoft Office PowerPoint</Application>
  <PresentationFormat>화면 슬라이드 쇼(4:3)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Tahoma</vt:lpstr>
      <vt:lpstr>Wingdings</vt:lpstr>
      <vt:lpstr>Office 테마</vt:lpstr>
      <vt:lpstr>Chapter 06  데이터 모델링(1)</vt:lpstr>
      <vt:lpstr>PowerPoint 프레젠테이션</vt:lpstr>
      <vt:lpstr>여기서 잠깐  ERwin Data Modeler 시험판 받기 </vt:lpstr>
      <vt:lpstr>Erwin 다운로드(1/7)</vt:lpstr>
      <vt:lpstr>Erwin 다운로드(2/7)</vt:lpstr>
      <vt:lpstr>Erwin 다운로드(3/7)</vt:lpstr>
      <vt:lpstr>Erwin 다운로드(4/7)</vt:lpstr>
      <vt:lpstr>Erwin 다운로드(5/7)</vt:lpstr>
      <vt:lpstr>Erwin 다운로드(6/7)</vt:lpstr>
      <vt:lpstr>Erwin 다운로드(7/7)</vt:lpstr>
      <vt:lpstr>Erwin 설치 및 초기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Home</cp:lastModifiedBy>
  <cp:revision>852</cp:revision>
  <dcterms:created xsi:type="dcterms:W3CDTF">2012-07-11T10:23:22Z</dcterms:created>
  <dcterms:modified xsi:type="dcterms:W3CDTF">2022-05-06T00:08:23Z</dcterms:modified>
</cp:coreProperties>
</file>