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495" r:id="rId2"/>
    <p:sldId id="266" r:id="rId3"/>
    <p:sldId id="382" r:id="rId4"/>
    <p:sldId id="395" r:id="rId5"/>
    <p:sldId id="396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389" r:id="rId15"/>
    <p:sldId id="406" r:id="rId16"/>
    <p:sldId id="407" r:id="rId17"/>
    <p:sldId id="408" r:id="rId18"/>
    <p:sldId id="410" r:id="rId19"/>
    <p:sldId id="411" r:id="rId20"/>
    <p:sldId id="412" r:id="rId21"/>
    <p:sldId id="416" r:id="rId22"/>
    <p:sldId id="417" r:id="rId23"/>
    <p:sldId id="418" r:id="rId24"/>
    <p:sldId id="419" r:id="rId25"/>
    <p:sldId id="499" r:id="rId26"/>
    <p:sldId id="420" r:id="rId27"/>
    <p:sldId id="421" r:id="rId28"/>
    <p:sldId id="422" r:id="rId29"/>
    <p:sldId id="423" r:id="rId30"/>
    <p:sldId id="424" r:id="rId31"/>
    <p:sldId id="425" r:id="rId32"/>
    <p:sldId id="427" r:id="rId33"/>
    <p:sldId id="429" r:id="rId34"/>
    <p:sldId id="430" r:id="rId35"/>
    <p:sldId id="431" r:id="rId36"/>
    <p:sldId id="432" r:id="rId37"/>
    <p:sldId id="433" r:id="rId38"/>
    <p:sldId id="497" r:id="rId39"/>
    <p:sldId id="496" r:id="rId40"/>
    <p:sldId id="500" r:id="rId41"/>
    <p:sldId id="390" r:id="rId42"/>
    <p:sldId id="436" r:id="rId43"/>
    <p:sldId id="438" r:id="rId44"/>
    <p:sldId id="439" r:id="rId45"/>
    <p:sldId id="440" r:id="rId46"/>
    <p:sldId id="512" r:id="rId47"/>
    <p:sldId id="442" r:id="rId48"/>
    <p:sldId id="513" r:id="rId49"/>
    <p:sldId id="444" r:id="rId50"/>
    <p:sldId id="514" r:id="rId5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CC"/>
    <a:srgbClr val="5BD0FF"/>
    <a:srgbClr val="97E1FF"/>
    <a:srgbClr val="CDF1FF"/>
    <a:srgbClr val="FF99FF"/>
    <a:srgbClr val="29C2FF"/>
    <a:srgbClr val="FFFF99"/>
    <a:srgbClr val="50ABCC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150" autoAdjust="0"/>
    <p:restoredTop sz="98927" autoAdjust="0"/>
  </p:normalViewPr>
  <p:slideViewPr>
    <p:cSldViewPr>
      <p:cViewPr varScale="1">
        <p:scale>
          <a:sx n="85" d="100"/>
          <a:sy n="85" d="100"/>
        </p:scale>
        <p:origin x="3518" y="7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111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5A0A5-32C8-49C3-8BF9-3DB36DF7EA66}" type="doc">
      <dgm:prSet loTypeId="urn:microsoft.com/office/officeart/2005/8/layout/cycle5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C80D2317-4DB1-4ADA-9BCC-3C724751848D}">
      <dgm:prSet phldrT="[텍스트]" custT="1"/>
      <dgm:spPr>
        <a:solidFill>
          <a:schemeClr val="tx2">
            <a:lumMod val="20000"/>
            <a:lumOff val="80000"/>
          </a:schemeClr>
        </a:solidFill>
        <a:ln w="3175"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1400" b="1" dirty="0">
              <a:solidFill>
                <a:srgbClr val="0000CC"/>
              </a:solidFill>
              <a:latin typeface="+mn-ea"/>
              <a:ea typeface="+mn-ea"/>
            </a:rPr>
            <a:t>요구사항 수집 및 분석</a:t>
          </a:r>
        </a:p>
      </dgm:t>
    </dgm:pt>
    <dgm:pt modelId="{C4218342-8A18-46E2-8897-DD6D597AF5BF}" type="parTrans" cxnId="{6BA2D96A-7880-48F4-AC7A-067CB99BAD2B}">
      <dgm:prSet/>
      <dgm:spPr/>
      <dgm:t>
        <a:bodyPr/>
        <a:lstStyle/>
        <a:p>
          <a:pPr latinLnBrk="1"/>
          <a:endParaRPr lang="ko-KR" altLang="en-US" sz="2000" b="1">
            <a:solidFill>
              <a:srgbClr val="0000CC"/>
            </a:solidFill>
          </a:endParaRPr>
        </a:p>
      </dgm:t>
    </dgm:pt>
    <dgm:pt modelId="{970F322D-219A-4571-AF52-EBD2C394B6E2}" type="sibTrans" cxnId="{6BA2D96A-7880-48F4-AC7A-067CB99BAD2B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 sz="2000" b="1">
            <a:solidFill>
              <a:srgbClr val="0000CC"/>
            </a:solidFill>
          </a:endParaRPr>
        </a:p>
      </dgm:t>
    </dgm:pt>
    <dgm:pt modelId="{C9B40001-7A29-4AFE-BA11-951E6F297B37}">
      <dgm:prSet phldrT="[텍스트]" custT="1"/>
      <dgm:spPr>
        <a:solidFill>
          <a:schemeClr val="tx2">
            <a:lumMod val="20000"/>
            <a:lumOff val="80000"/>
          </a:schemeClr>
        </a:solidFill>
        <a:ln w="3175"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400" b="1" dirty="0">
              <a:solidFill>
                <a:srgbClr val="0000CC"/>
              </a:solidFill>
            </a:rPr>
            <a:t>설계</a:t>
          </a:r>
        </a:p>
      </dgm:t>
    </dgm:pt>
    <dgm:pt modelId="{8222BF82-E80D-4649-A326-D61D9D038559}" type="parTrans" cxnId="{934A8C39-62B6-47E6-ACBC-0F9E803BE967}">
      <dgm:prSet/>
      <dgm:spPr/>
      <dgm:t>
        <a:bodyPr/>
        <a:lstStyle/>
        <a:p>
          <a:pPr latinLnBrk="1"/>
          <a:endParaRPr lang="ko-KR" altLang="en-US" sz="2000" b="1">
            <a:solidFill>
              <a:srgbClr val="0000CC"/>
            </a:solidFill>
          </a:endParaRPr>
        </a:p>
      </dgm:t>
    </dgm:pt>
    <dgm:pt modelId="{D9061495-0912-47F2-9D0B-E1DFC91D4FB0}" type="sibTrans" cxnId="{934A8C39-62B6-47E6-ACBC-0F9E803BE967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 sz="2000" b="1">
            <a:solidFill>
              <a:srgbClr val="0000CC"/>
            </a:solidFill>
          </a:endParaRPr>
        </a:p>
      </dgm:t>
    </dgm:pt>
    <dgm:pt modelId="{F7C0D987-ED0E-4904-9040-43E64445B3B2}">
      <dgm:prSet phldrT="[텍스트]" custT="1"/>
      <dgm:spPr>
        <a:solidFill>
          <a:schemeClr val="tx2">
            <a:lumMod val="20000"/>
            <a:lumOff val="80000"/>
          </a:schemeClr>
        </a:solidFill>
        <a:ln w="3175"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400" b="1" dirty="0">
              <a:solidFill>
                <a:srgbClr val="0000CC"/>
              </a:solidFill>
            </a:rPr>
            <a:t>구현</a:t>
          </a:r>
        </a:p>
      </dgm:t>
    </dgm:pt>
    <dgm:pt modelId="{73453CE1-2753-46F7-946E-C9DBA62F93A3}" type="parTrans" cxnId="{06D3D112-CB0F-4D63-BF7C-7ED9CF18F2DF}">
      <dgm:prSet/>
      <dgm:spPr/>
      <dgm:t>
        <a:bodyPr/>
        <a:lstStyle/>
        <a:p>
          <a:pPr latinLnBrk="1"/>
          <a:endParaRPr lang="ko-KR" altLang="en-US" sz="2000" b="1">
            <a:solidFill>
              <a:srgbClr val="0000CC"/>
            </a:solidFill>
          </a:endParaRPr>
        </a:p>
      </dgm:t>
    </dgm:pt>
    <dgm:pt modelId="{61F52E54-2FC3-4921-9DB2-D92486387DCC}" type="sibTrans" cxnId="{06D3D112-CB0F-4D63-BF7C-7ED9CF18F2DF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 sz="2000" b="1">
            <a:solidFill>
              <a:srgbClr val="0000CC"/>
            </a:solidFill>
          </a:endParaRPr>
        </a:p>
      </dgm:t>
    </dgm:pt>
    <dgm:pt modelId="{5BDD9537-3788-4A2E-B1D0-78AE687D74C3}">
      <dgm:prSet phldrT="[텍스트]" custT="1"/>
      <dgm:spPr>
        <a:solidFill>
          <a:schemeClr val="tx2">
            <a:lumMod val="20000"/>
            <a:lumOff val="80000"/>
          </a:schemeClr>
        </a:solidFill>
        <a:ln w="3175"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400" b="1" dirty="0">
              <a:solidFill>
                <a:srgbClr val="0000CC"/>
              </a:solidFill>
            </a:rPr>
            <a:t>운영</a:t>
          </a:r>
        </a:p>
      </dgm:t>
    </dgm:pt>
    <dgm:pt modelId="{2B9D6434-186D-4887-999F-318B621F3E13}" type="parTrans" cxnId="{7CD91EE0-E17E-4588-8F0D-7199CDAAA70D}">
      <dgm:prSet/>
      <dgm:spPr/>
      <dgm:t>
        <a:bodyPr/>
        <a:lstStyle/>
        <a:p>
          <a:pPr latinLnBrk="1"/>
          <a:endParaRPr lang="ko-KR" altLang="en-US" sz="2000" b="1">
            <a:solidFill>
              <a:srgbClr val="0000CC"/>
            </a:solidFill>
          </a:endParaRPr>
        </a:p>
      </dgm:t>
    </dgm:pt>
    <dgm:pt modelId="{66CF61A4-F1E4-45A3-B8F1-8E8E467B96C4}" type="sibTrans" cxnId="{7CD91EE0-E17E-4588-8F0D-7199CDAAA70D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 sz="2000" b="1">
            <a:solidFill>
              <a:srgbClr val="0000CC"/>
            </a:solidFill>
          </a:endParaRPr>
        </a:p>
      </dgm:t>
    </dgm:pt>
    <dgm:pt modelId="{7EB3B915-D25A-412A-8019-98877DE9AD32}">
      <dgm:prSet phldrT="[텍스트]" custT="1"/>
      <dgm:spPr>
        <a:solidFill>
          <a:schemeClr val="tx2">
            <a:lumMod val="20000"/>
            <a:lumOff val="80000"/>
          </a:schemeClr>
        </a:solidFill>
        <a:ln w="3175"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400" b="1" dirty="0">
              <a:solidFill>
                <a:srgbClr val="0000CC"/>
              </a:solidFill>
            </a:rPr>
            <a:t>감시 및 개선</a:t>
          </a:r>
        </a:p>
      </dgm:t>
    </dgm:pt>
    <dgm:pt modelId="{9C42C519-BAB6-4FC9-B12B-66D973623729}" type="parTrans" cxnId="{1BA25C7E-2AEF-4FA2-9A1D-C9ADF9C88535}">
      <dgm:prSet/>
      <dgm:spPr/>
      <dgm:t>
        <a:bodyPr/>
        <a:lstStyle/>
        <a:p>
          <a:pPr latinLnBrk="1"/>
          <a:endParaRPr lang="ko-KR" altLang="en-US" sz="2000" b="1">
            <a:solidFill>
              <a:srgbClr val="0000CC"/>
            </a:solidFill>
          </a:endParaRPr>
        </a:p>
      </dgm:t>
    </dgm:pt>
    <dgm:pt modelId="{2E037650-FFA1-421D-B660-D450C438B8C9}" type="sibTrans" cxnId="{1BA25C7E-2AEF-4FA2-9A1D-C9ADF9C88535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 sz="2000" b="1">
            <a:solidFill>
              <a:srgbClr val="0000CC"/>
            </a:solidFill>
          </a:endParaRPr>
        </a:p>
      </dgm:t>
    </dgm:pt>
    <dgm:pt modelId="{C24311D3-BC57-474E-BF8F-764C20061C0B}" type="pres">
      <dgm:prSet presAssocID="{03C5A0A5-32C8-49C3-8BF9-3DB36DF7EA66}" presName="cycle" presStyleCnt="0">
        <dgm:presLayoutVars>
          <dgm:dir/>
          <dgm:resizeHandles val="exact"/>
        </dgm:presLayoutVars>
      </dgm:prSet>
      <dgm:spPr/>
    </dgm:pt>
    <dgm:pt modelId="{61D711AF-4F84-43C9-8F49-5B92D211CD6F}" type="pres">
      <dgm:prSet presAssocID="{C80D2317-4DB1-4ADA-9BCC-3C724751848D}" presName="node" presStyleLbl="node1" presStyleIdx="0" presStyleCnt="5" custScaleX="104620" custScaleY="65420">
        <dgm:presLayoutVars>
          <dgm:bulletEnabled val="1"/>
        </dgm:presLayoutVars>
      </dgm:prSet>
      <dgm:spPr/>
    </dgm:pt>
    <dgm:pt modelId="{A99C3B69-2F96-4570-AA9A-D251AF0185E1}" type="pres">
      <dgm:prSet presAssocID="{C80D2317-4DB1-4ADA-9BCC-3C724751848D}" presName="spNode" presStyleCnt="0"/>
      <dgm:spPr/>
    </dgm:pt>
    <dgm:pt modelId="{8761BBDA-3B05-4687-9A1C-29DE0E240D65}" type="pres">
      <dgm:prSet presAssocID="{970F322D-219A-4571-AF52-EBD2C394B6E2}" presName="sibTrans" presStyleLbl="sibTrans1D1" presStyleIdx="0" presStyleCnt="5"/>
      <dgm:spPr/>
    </dgm:pt>
    <dgm:pt modelId="{8CC3B448-CF42-44E7-B5C9-B46845E6E5B8}" type="pres">
      <dgm:prSet presAssocID="{C9B40001-7A29-4AFE-BA11-951E6F297B37}" presName="node" presStyleLbl="node1" presStyleIdx="1" presStyleCnt="5" custScaleY="40077" custRadScaleRad="108749" custRadScaleInc="17596">
        <dgm:presLayoutVars>
          <dgm:bulletEnabled val="1"/>
        </dgm:presLayoutVars>
      </dgm:prSet>
      <dgm:spPr/>
    </dgm:pt>
    <dgm:pt modelId="{A5483D5B-1B87-4CC7-AED1-600A053D1CE4}" type="pres">
      <dgm:prSet presAssocID="{C9B40001-7A29-4AFE-BA11-951E6F297B37}" presName="spNode" presStyleCnt="0"/>
      <dgm:spPr/>
    </dgm:pt>
    <dgm:pt modelId="{4BB6FCDB-A32C-40D1-8A36-757631EFE52C}" type="pres">
      <dgm:prSet presAssocID="{D9061495-0912-47F2-9D0B-E1DFC91D4FB0}" presName="sibTrans" presStyleLbl="sibTrans1D1" presStyleIdx="1" presStyleCnt="5"/>
      <dgm:spPr/>
    </dgm:pt>
    <dgm:pt modelId="{E15DFB26-57D7-4A96-A446-A723CA0DD8F3}" type="pres">
      <dgm:prSet presAssocID="{F7C0D987-ED0E-4904-9040-43E64445B3B2}" presName="node" presStyleLbl="node1" presStyleIdx="2" presStyleCnt="5" custScaleY="40077" custRadScaleRad="103937" custRadScaleInc="-25895">
        <dgm:presLayoutVars>
          <dgm:bulletEnabled val="1"/>
        </dgm:presLayoutVars>
      </dgm:prSet>
      <dgm:spPr/>
    </dgm:pt>
    <dgm:pt modelId="{4B2B3E23-753E-41B7-B327-14786342EA61}" type="pres">
      <dgm:prSet presAssocID="{F7C0D987-ED0E-4904-9040-43E64445B3B2}" presName="spNode" presStyleCnt="0"/>
      <dgm:spPr/>
    </dgm:pt>
    <dgm:pt modelId="{159A9AB9-A95E-42E0-BE7E-4709F71646E5}" type="pres">
      <dgm:prSet presAssocID="{61F52E54-2FC3-4921-9DB2-D92486387DCC}" presName="sibTrans" presStyleLbl="sibTrans1D1" presStyleIdx="2" presStyleCnt="5"/>
      <dgm:spPr/>
    </dgm:pt>
    <dgm:pt modelId="{2DA30297-C0A3-4236-9AE9-D90FA611E385}" type="pres">
      <dgm:prSet presAssocID="{5BDD9537-3788-4A2E-B1D0-78AE687D74C3}" presName="node" presStyleLbl="node1" presStyleIdx="3" presStyleCnt="5" custScaleY="40077" custRadScaleRad="103889" custRadScaleInc="25772">
        <dgm:presLayoutVars>
          <dgm:bulletEnabled val="1"/>
        </dgm:presLayoutVars>
      </dgm:prSet>
      <dgm:spPr/>
    </dgm:pt>
    <dgm:pt modelId="{29B5EE74-5928-4CB8-ACC9-B5C92D875183}" type="pres">
      <dgm:prSet presAssocID="{5BDD9537-3788-4A2E-B1D0-78AE687D74C3}" presName="spNode" presStyleCnt="0"/>
      <dgm:spPr/>
    </dgm:pt>
    <dgm:pt modelId="{AD16FFF2-4DEC-4B0E-B9CF-899794AB09DC}" type="pres">
      <dgm:prSet presAssocID="{66CF61A4-F1E4-45A3-B8F1-8E8E467B96C4}" presName="sibTrans" presStyleLbl="sibTrans1D1" presStyleIdx="3" presStyleCnt="5"/>
      <dgm:spPr/>
    </dgm:pt>
    <dgm:pt modelId="{294D2532-6D86-4C22-8116-685A995D6316}" type="pres">
      <dgm:prSet presAssocID="{7EB3B915-D25A-412A-8019-98877DE9AD32}" presName="node" presStyleLbl="node1" presStyleIdx="4" presStyleCnt="5" custScaleY="40077" custRadScaleRad="106778" custRadScaleInc="-26772">
        <dgm:presLayoutVars>
          <dgm:bulletEnabled val="1"/>
        </dgm:presLayoutVars>
      </dgm:prSet>
      <dgm:spPr/>
    </dgm:pt>
    <dgm:pt modelId="{000F6D7E-46F7-4AA9-85F7-E4A5C3677CA9}" type="pres">
      <dgm:prSet presAssocID="{7EB3B915-D25A-412A-8019-98877DE9AD32}" presName="spNode" presStyleCnt="0"/>
      <dgm:spPr/>
    </dgm:pt>
    <dgm:pt modelId="{95E0A1A6-AD0A-4787-91A0-1FE847A7DFE4}" type="pres">
      <dgm:prSet presAssocID="{2E037650-FFA1-421D-B660-D450C438B8C9}" presName="sibTrans" presStyleLbl="sibTrans1D1" presStyleIdx="4" presStyleCnt="5"/>
      <dgm:spPr/>
    </dgm:pt>
  </dgm:ptLst>
  <dgm:cxnLst>
    <dgm:cxn modelId="{81E85702-AC85-4B16-ACD0-5C3213937B21}" type="presOf" srcId="{2E037650-FFA1-421D-B660-D450C438B8C9}" destId="{95E0A1A6-AD0A-4787-91A0-1FE847A7DFE4}" srcOrd="0" destOrd="0" presId="urn:microsoft.com/office/officeart/2005/8/layout/cycle5"/>
    <dgm:cxn modelId="{E85FD303-0CBC-4C66-AA41-B8D9A13FDF74}" type="presOf" srcId="{970F322D-219A-4571-AF52-EBD2C394B6E2}" destId="{8761BBDA-3B05-4687-9A1C-29DE0E240D65}" srcOrd="0" destOrd="0" presId="urn:microsoft.com/office/officeart/2005/8/layout/cycle5"/>
    <dgm:cxn modelId="{06D3D112-CB0F-4D63-BF7C-7ED9CF18F2DF}" srcId="{03C5A0A5-32C8-49C3-8BF9-3DB36DF7EA66}" destId="{F7C0D987-ED0E-4904-9040-43E64445B3B2}" srcOrd="2" destOrd="0" parTransId="{73453CE1-2753-46F7-946E-C9DBA62F93A3}" sibTransId="{61F52E54-2FC3-4921-9DB2-D92486387DCC}"/>
    <dgm:cxn modelId="{45D92F25-5D16-4DE5-8DF2-B522ED1E0E5F}" type="presOf" srcId="{03C5A0A5-32C8-49C3-8BF9-3DB36DF7EA66}" destId="{C24311D3-BC57-474E-BF8F-764C20061C0B}" srcOrd="0" destOrd="0" presId="urn:microsoft.com/office/officeart/2005/8/layout/cycle5"/>
    <dgm:cxn modelId="{934A8C39-62B6-47E6-ACBC-0F9E803BE967}" srcId="{03C5A0A5-32C8-49C3-8BF9-3DB36DF7EA66}" destId="{C9B40001-7A29-4AFE-BA11-951E6F297B37}" srcOrd="1" destOrd="0" parTransId="{8222BF82-E80D-4649-A326-D61D9D038559}" sibTransId="{D9061495-0912-47F2-9D0B-E1DFC91D4FB0}"/>
    <dgm:cxn modelId="{6BA2D96A-7880-48F4-AC7A-067CB99BAD2B}" srcId="{03C5A0A5-32C8-49C3-8BF9-3DB36DF7EA66}" destId="{C80D2317-4DB1-4ADA-9BCC-3C724751848D}" srcOrd="0" destOrd="0" parTransId="{C4218342-8A18-46E2-8897-DD6D597AF5BF}" sibTransId="{970F322D-219A-4571-AF52-EBD2C394B6E2}"/>
    <dgm:cxn modelId="{1BA25C7E-2AEF-4FA2-9A1D-C9ADF9C88535}" srcId="{03C5A0A5-32C8-49C3-8BF9-3DB36DF7EA66}" destId="{7EB3B915-D25A-412A-8019-98877DE9AD32}" srcOrd="4" destOrd="0" parTransId="{9C42C519-BAB6-4FC9-B12B-66D973623729}" sibTransId="{2E037650-FFA1-421D-B660-D450C438B8C9}"/>
    <dgm:cxn modelId="{02AB569A-E479-4FFC-85E0-D9BD6FD08BCA}" type="presOf" srcId="{D9061495-0912-47F2-9D0B-E1DFC91D4FB0}" destId="{4BB6FCDB-A32C-40D1-8A36-757631EFE52C}" srcOrd="0" destOrd="0" presId="urn:microsoft.com/office/officeart/2005/8/layout/cycle5"/>
    <dgm:cxn modelId="{0C84EAA3-8B63-4FB7-B582-265DABC0A94C}" type="presOf" srcId="{C80D2317-4DB1-4ADA-9BCC-3C724751848D}" destId="{61D711AF-4F84-43C9-8F49-5B92D211CD6F}" srcOrd="0" destOrd="0" presId="urn:microsoft.com/office/officeart/2005/8/layout/cycle5"/>
    <dgm:cxn modelId="{3368D7B0-A72F-47DD-B3AC-CA3353FA953F}" type="presOf" srcId="{F7C0D987-ED0E-4904-9040-43E64445B3B2}" destId="{E15DFB26-57D7-4A96-A446-A723CA0DD8F3}" srcOrd="0" destOrd="0" presId="urn:microsoft.com/office/officeart/2005/8/layout/cycle5"/>
    <dgm:cxn modelId="{B7D832BC-006E-48B7-8249-9D009A6C4AFA}" type="presOf" srcId="{C9B40001-7A29-4AFE-BA11-951E6F297B37}" destId="{8CC3B448-CF42-44E7-B5C9-B46845E6E5B8}" srcOrd="0" destOrd="0" presId="urn:microsoft.com/office/officeart/2005/8/layout/cycle5"/>
    <dgm:cxn modelId="{A58C1ECB-650D-46ED-A0BD-E1069966F8F3}" type="presOf" srcId="{7EB3B915-D25A-412A-8019-98877DE9AD32}" destId="{294D2532-6D86-4C22-8116-685A995D6316}" srcOrd="0" destOrd="0" presId="urn:microsoft.com/office/officeart/2005/8/layout/cycle5"/>
    <dgm:cxn modelId="{7CD91EE0-E17E-4588-8F0D-7199CDAAA70D}" srcId="{03C5A0A5-32C8-49C3-8BF9-3DB36DF7EA66}" destId="{5BDD9537-3788-4A2E-B1D0-78AE687D74C3}" srcOrd="3" destOrd="0" parTransId="{2B9D6434-186D-4887-999F-318B621F3E13}" sibTransId="{66CF61A4-F1E4-45A3-B8F1-8E8E467B96C4}"/>
    <dgm:cxn modelId="{6C788FE3-F6B6-4116-969E-D34BECA99E58}" type="presOf" srcId="{61F52E54-2FC3-4921-9DB2-D92486387DCC}" destId="{159A9AB9-A95E-42E0-BE7E-4709F71646E5}" srcOrd="0" destOrd="0" presId="urn:microsoft.com/office/officeart/2005/8/layout/cycle5"/>
    <dgm:cxn modelId="{D4BDABE8-7F05-4BBB-A70A-4BC8BD8C9B44}" type="presOf" srcId="{5BDD9537-3788-4A2E-B1D0-78AE687D74C3}" destId="{2DA30297-C0A3-4236-9AE9-D90FA611E385}" srcOrd="0" destOrd="0" presId="urn:microsoft.com/office/officeart/2005/8/layout/cycle5"/>
    <dgm:cxn modelId="{FCBB52F9-E40A-44B2-935B-DF4EEFFEADE8}" type="presOf" srcId="{66CF61A4-F1E4-45A3-B8F1-8E8E467B96C4}" destId="{AD16FFF2-4DEC-4B0E-B9CF-899794AB09DC}" srcOrd="0" destOrd="0" presId="urn:microsoft.com/office/officeart/2005/8/layout/cycle5"/>
    <dgm:cxn modelId="{FAC5C2A4-2A0C-44C9-B4AA-EE9EB0D43AFF}" type="presParOf" srcId="{C24311D3-BC57-474E-BF8F-764C20061C0B}" destId="{61D711AF-4F84-43C9-8F49-5B92D211CD6F}" srcOrd="0" destOrd="0" presId="urn:microsoft.com/office/officeart/2005/8/layout/cycle5"/>
    <dgm:cxn modelId="{426A6AD6-AFE8-4AC6-869B-8E5D267FCAA3}" type="presParOf" srcId="{C24311D3-BC57-474E-BF8F-764C20061C0B}" destId="{A99C3B69-2F96-4570-AA9A-D251AF0185E1}" srcOrd="1" destOrd="0" presId="urn:microsoft.com/office/officeart/2005/8/layout/cycle5"/>
    <dgm:cxn modelId="{982A13A6-2B9B-4643-8E20-613DD574859E}" type="presParOf" srcId="{C24311D3-BC57-474E-BF8F-764C20061C0B}" destId="{8761BBDA-3B05-4687-9A1C-29DE0E240D65}" srcOrd="2" destOrd="0" presId="urn:microsoft.com/office/officeart/2005/8/layout/cycle5"/>
    <dgm:cxn modelId="{D5F1F1D9-D0BA-48F0-B875-5C3FD662CF7C}" type="presParOf" srcId="{C24311D3-BC57-474E-BF8F-764C20061C0B}" destId="{8CC3B448-CF42-44E7-B5C9-B46845E6E5B8}" srcOrd="3" destOrd="0" presId="urn:microsoft.com/office/officeart/2005/8/layout/cycle5"/>
    <dgm:cxn modelId="{46E56FA6-6CE3-4A34-860E-429E1330EA9E}" type="presParOf" srcId="{C24311D3-BC57-474E-BF8F-764C20061C0B}" destId="{A5483D5B-1B87-4CC7-AED1-600A053D1CE4}" srcOrd="4" destOrd="0" presId="urn:microsoft.com/office/officeart/2005/8/layout/cycle5"/>
    <dgm:cxn modelId="{F2173084-321B-40E7-AB29-5D20EDA0B477}" type="presParOf" srcId="{C24311D3-BC57-474E-BF8F-764C20061C0B}" destId="{4BB6FCDB-A32C-40D1-8A36-757631EFE52C}" srcOrd="5" destOrd="0" presId="urn:microsoft.com/office/officeart/2005/8/layout/cycle5"/>
    <dgm:cxn modelId="{55F9031E-50B6-4D3A-A494-C0B782D7C018}" type="presParOf" srcId="{C24311D3-BC57-474E-BF8F-764C20061C0B}" destId="{E15DFB26-57D7-4A96-A446-A723CA0DD8F3}" srcOrd="6" destOrd="0" presId="urn:microsoft.com/office/officeart/2005/8/layout/cycle5"/>
    <dgm:cxn modelId="{CA51E543-5712-45EE-A152-4AF2DB1C83B3}" type="presParOf" srcId="{C24311D3-BC57-474E-BF8F-764C20061C0B}" destId="{4B2B3E23-753E-41B7-B327-14786342EA61}" srcOrd="7" destOrd="0" presId="urn:microsoft.com/office/officeart/2005/8/layout/cycle5"/>
    <dgm:cxn modelId="{455B1A35-8B28-442B-A3EC-62FD20140CDB}" type="presParOf" srcId="{C24311D3-BC57-474E-BF8F-764C20061C0B}" destId="{159A9AB9-A95E-42E0-BE7E-4709F71646E5}" srcOrd="8" destOrd="0" presId="urn:microsoft.com/office/officeart/2005/8/layout/cycle5"/>
    <dgm:cxn modelId="{E018C015-8F40-438B-A054-1130D1C60B05}" type="presParOf" srcId="{C24311D3-BC57-474E-BF8F-764C20061C0B}" destId="{2DA30297-C0A3-4236-9AE9-D90FA611E385}" srcOrd="9" destOrd="0" presId="urn:microsoft.com/office/officeart/2005/8/layout/cycle5"/>
    <dgm:cxn modelId="{37BA6CA6-D042-4B21-B871-98FE0086F0C4}" type="presParOf" srcId="{C24311D3-BC57-474E-BF8F-764C20061C0B}" destId="{29B5EE74-5928-4CB8-ACC9-B5C92D875183}" srcOrd="10" destOrd="0" presId="urn:microsoft.com/office/officeart/2005/8/layout/cycle5"/>
    <dgm:cxn modelId="{A7272B0C-7DE7-4193-8986-25501F07EAC2}" type="presParOf" srcId="{C24311D3-BC57-474E-BF8F-764C20061C0B}" destId="{AD16FFF2-4DEC-4B0E-B9CF-899794AB09DC}" srcOrd="11" destOrd="0" presId="urn:microsoft.com/office/officeart/2005/8/layout/cycle5"/>
    <dgm:cxn modelId="{810E6A49-A2BD-4E6A-86CC-F23595159679}" type="presParOf" srcId="{C24311D3-BC57-474E-BF8F-764C20061C0B}" destId="{294D2532-6D86-4C22-8116-685A995D6316}" srcOrd="12" destOrd="0" presId="urn:microsoft.com/office/officeart/2005/8/layout/cycle5"/>
    <dgm:cxn modelId="{DEC6E827-97E7-414A-B091-6A557F7B054D}" type="presParOf" srcId="{C24311D3-BC57-474E-BF8F-764C20061C0B}" destId="{000F6D7E-46F7-4AA9-85F7-E4A5C3677CA9}" srcOrd="13" destOrd="0" presId="urn:microsoft.com/office/officeart/2005/8/layout/cycle5"/>
    <dgm:cxn modelId="{2931DB74-DC66-4DBD-9C48-21034715A1F3}" type="presParOf" srcId="{C24311D3-BC57-474E-BF8F-764C20061C0B}" destId="{95E0A1A6-AD0A-4787-91A0-1FE847A7DFE4}" srcOrd="14" destOrd="0" presId="urn:microsoft.com/office/officeart/2005/8/layout/cycle5"/>
  </dgm:cxnLst>
  <dgm:bg/>
  <dgm:whole>
    <a:ln w="762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711AF-4F84-43C9-8F49-5B92D211CD6F}">
      <dsp:nvSpPr>
        <dsp:cNvPr id="0" name=""/>
        <dsp:cNvSpPr/>
      </dsp:nvSpPr>
      <dsp:spPr>
        <a:xfrm>
          <a:off x="2664297" y="71399"/>
          <a:ext cx="1296140" cy="526818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1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400" b="1" kern="1200" dirty="0">
              <a:solidFill>
                <a:srgbClr val="0000CC"/>
              </a:solidFill>
              <a:latin typeface="+mn-ea"/>
              <a:ea typeface="+mn-ea"/>
            </a:rPr>
            <a:t>요구사항 수집 및 분석</a:t>
          </a:r>
        </a:p>
      </dsp:txBody>
      <dsp:txXfrm>
        <a:off x="2690014" y="97116"/>
        <a:ext cx="1244706" cy="475384"/>
      </dsp:txXfrm>
    </dsp:sp>
    <dsp:sp modelId="{8761BBDA-3B05-4687-9A1C-29DE0E240D65}">
      <dsp:nvSpPr>
        <dsp:cNvPr id="0" name=""/>
        <dsp:cNvSpPr/>
      </dsp:nvSpPr>
      <dsp:spPr>
        <a:xfrm>
          <a:off x="1878891" y="400541"/>
          <a:ext cx="3221090" cy="3221090"/>
        </a:xfrm>
        <a:custGeom>
          <a:avLst/>
          <a:gdLst/>
          <a:ahLst/>
          <a:cxnLst/>
          <a:rect l="0" t="0" r="0" b="0"/>
          <a:pathLst>
            <a:path>
              <a:moveTo>
                <a:pt x="2331296" y="170276"/>
              </a:moveTo>
              <a:arcTo wR="1610545" hR="1610545" stAng="17795081" swAng="1815474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3B448-CF42-44E7-B5C9-B46845E6E5B8}">
      <dsp:nvSpPr>
        <dsp:cNvPr id="0" name=""/>
        <dsp:cNvSpPr/>
      </dsp:nvSpPr>
      <dsp:spPr>
        <a:xfrm>
          <a:off x="4393979" y="1366891"/>
          <a:ext cx="1238903" cy="322734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1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rgbClr val="0000CC"/>
              </a:solidFill>
            </a:rPr>
            <a:t>설계</a:t>
          </a:r>
        </a:p>
      </dsp:txBody>
      <dsp:txXfrm>
        <a:off x="4409734" y="1382646"/>
        <a:ext cx="1207393" cy="291224"/>
      </dsp:txXfrm>
    </dsp:sp>
    <dsp:sp modelId="{4BB6FCDB-A32C-40D1-8A36-757631EFE52C}">
      <dsp:nvSpPr>
        <dsp:cNvPr id="0" name=""/>
        <dsp:cNvSpPr/>
      </dsp:nvSpPr>
      <dsp:spPr>
        <a:xfrm>
          <a:off x="1836672" y="281045"/>
          <a:ext cx="3221090" cy="3221090"/>
        </a:xfrm>
        <a:custGeom>
          <a:avLst/>
          <a:gdLst/>
          <a:ahLst/>
          <a:cxnLst/>
          <a:rect l="0" t="0" r="0" b="0"/>
          <a:pathLst>
            <a:path>
              <a:moveTo>
                <a:pt x="3219141" y="1689766"/>
              </a:moveTo>
              <a:arcTo wR="1610545" hR="1610545" stAng="21769168" swAng="1909411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DFB26-57D7-4A96-A446-A723CA0DD8F3}">
      <dsp:nvSpPr>
        <dsp:cNvPr id="0" name=""/>
        <dsp:cNvSpPr/>
      </dsp:nvSpPr>
      <dsp:spPr>
        <a:xfrm>
          <a:off x="3817665" y="3023768"/>
          <a:ext cx="1238903" cy="322734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1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rgbClr val="0000CC"/>
              </a:solidFill>
            </a:rPr>
            <a:t>구현</a:t>
          </a:r>
        </a:p>
      </dsp:txBody>
      <dsp:txXfrm>
        <a:off x="3833420" y="3039523"/>
        <a:ext cx="1207393" cy="291224"/>
      </dsp:txXfrm>
    </dsp:sp>
    <dsp:sp modelId="{159A9AB9-A95E-42E0-BE7E-4709F71646E5}">
      <dsp:nvSpPr>
        <dsp:cNvPr id="0" name=""/>
        <dsp:cNvSpPr/>
      </dsp:nvSpPr>
      <dsp:spPr>
        <a:xfrm>
          <a:off x="1702529" y="410721"/>
          <a:ext cx="3221090" cy="3221090"/>
        </a:xfrm>
        <a:custGeom>
          <a:avLst/>
          <a:gdLst/>
          <a:ahLst/>
          <a:cxnLst/>
          <a:rect l="0" t="0" r="0" b="0"/>
          <a:pathLst>
            <a:path>
              <a:moveTo>
                <a:pt x="2203569" y="3107936"/>
              </a:moveTo>
              <a:arcTo wR="1610545" hR="1610545" stAng="4103673" swAng="2592630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30297-C0A3-4236-9AE9-D90FA611E385}">
      <dsp:nvSpPr>
        <dsp:cNvPr id="0" name=""/>
        <dsp:cNvSpPr/>
      </dsp:nvSpPr>
      <dsp:spPr>
        <a:xfrm>
          <a:off x="1569325" y="3023774"/>
          <a:ext cx="1238903" cy="322734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1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rgbClr val="0000CC"/>
              </a:solidFill>
            </a:rPr>
            <a:t>운영</a:t>
          </a:r>
        </a:p>
      </dsp:txBody>
      <dsp:txXfrm>
        <a:off x="1585080" y="3039529"/>
        <a:ext cx="1207393" cy="291224"/>
      </dsp:txXfrm>
    </dsp:sp>
    <dsp:sp modelId="{AD16FFF2-4DEC-4B0E-B9CF-899794AB09DC}">
      <dsp:nvSpPr>
        <dsp:cNvPr id="0" name=""/>
        <dsp:cNvSpPr/>
      </dsp:nvSpPr>
      <dsp:spPr>
        <a:xfrm>
          <a:off x="1594761" y="308794"/>
          <a:ext cx="3221090" cy="3221090"/>
        </a:xfrm>
        <a:custGeom>
          <a:avLst/>
          <a:gdLst/>
          <a:ahLst/>
          <a:cxnLst/>
          <a:rect l="0" t="0" r="0" b="0"/>
          <a:pathLst>
            <a:path>
              <a:moveTo>
                <a:pt x="272309" y="2506637"/>
              </a:moveTo>
              <a:arcTo wR="1610545" hR="1610545" stAng="8771607" swAng="1796190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D2532-6D86-4C22-8116-685A995D6316}">
      <dsp:nvSpPr>
        <dsp:cNvPr id="0" name=""/>
        <dsp:cNvSpPr/>
      </dsp:nvSpPr>
      <dsp:spPr>
        <a:xfrm>
          <a:off x="1008180" y="1438935"/>
          <a:ext cx="1238903" cy="322734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1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rgbClr val="0000CC"/>
              </a:solidFill>
            </a:rPr>
            <a:t>감시 및 개선</a:t>
          </a:r>
        </a:p>
      </dsp:txBody>
      <dsp:txXfrm>
        <a:off x="1023935" y="1454690"/>
        <a:ext cx="1207393" cy="291224"/>
      </dsp:txXfrm>
    </dsp:sp>
    <dsp:sp modelId="{95E0A1A6-AD0A-4787-91A0-1FE847A7DFE4}">
      <dsp:nvSpPr>
        <dsp:cNvPr id="0" name=""/>
        <dsp:cNvSpPr/>
      </dsp:nvSpPr>
      <dsp:spPr>
        <a:xfrm>
          <a:off x="1569219" y="386234"/>
          <a:ext cx="3221090" cy="3221090"/>
        </a:xfrm>
        <a:custGeom>
          <a:avLst/>
          <a:gdLst/>
          <a:ahLst/>
          <a:cxnLst/>
          <a:rect l="0" t="0" r="0" b="0"/>
          <a:pathLst>
            <a:path>
              <a:moveTo>
                <a:pt x="217805" y="801761"/>
              </a:moveTo>
              <a:arcTo wR="1610545" hR="1610545" stAng="12608661" swAng="1878622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2022-05-05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9601F2A-52E2-45C0-B2DC-2A35AA671A30}"/>
              </a:ext>
            </a:extLst>
          </p:cNvPr>
          <p:cNvSpPr txBox="1"/>
          <p:nvPr userDrawn="1"/>
        </p:nvSpPr>
        <p:spPr>
          <a:xfrm>
            <a:off x="251520" y="6075593"/>
            <a:ext cx="4639860" cy="49449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데이터베이스 </a:t>
            </a:r>
            <a:r>
              <a:rPr kumimoji="0" lang="ko-KR" altLang="en-US" sz="2000" b="1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안윤애</a:t>
            </a:r>
            <a:r>
              <a:rPr kumimoji="0" lang="en-US" altLang="ko-KR" sz="2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(yeahn@ut.ac.kr)</a:t>
            </a:r>
            <a:endParaRPr kumimoji="0"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788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9504" y="1124744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9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>
                <a:latin typeface="+mn-lt"/>
                <a:ea typeface="+mn-ea"/>
              </a:rPr>
              <a:t>MySQL</a:t>
            </a:r>
            <a:r>
              <a:rPr kumimoji="0" lang="ko-KR" altLang="en-US" sz="1400" b="1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756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AA45C895-D39B-41F6-9BAB-0810376BB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75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5134342" y="93663"/>
            <a:ext cx="3995143" cy="523220"/>
            <a:chOff x="6752029" y="188640"/>
            <a:chExt cx="3996747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2411935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 모델링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06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7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buClr>
                <a:srgbClr val="50ABCC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991C52A-5485-437B-8B8D-3D3F08010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26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>
                <a:latin typeface="+mn-lt"/>
                <a:ea typeface="+mn-ea"/>
              </a:rPr>
              <a:t>MySQL</a:t>
            </a:r>
            <a:r>
              <a:rPr kumimoji="0" lang="ko-KR" altLang="en-US" sz="1400" b="1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>
                <a:latin typeface="+mn-lt"/>
                <a:ea typeface="+mn-ea"/>
              </a:rPr>
              <a:t>MySQL</a:t>
            </a:r>
            <a:r>
              <a:rPr kumimoji="0" lang="ko-KR" altLang="en-US" sz="1400" b="1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18581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634256" y="1340843"/>
            <a:ext cx="7186612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18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배우는 </a:t>
            </a:r>
            <a:endParaRPr kumimoji="0" lang="en-US" altLang="ko-KR" sz="180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개론과 실습 </a:t>
            </a:r>
            <a:endParaRPr kumimoji="0" lang="de-DE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50962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95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6" r:id="rId10"/>
    <p:sldLayoutId id="2147483683" r:id="rId11"/>
    <p:sldLayoutId id="2147483685" r:id="rId12"/>
    <p:sldLayoutId id="2147483687" r:id="rId13"/>
    <p:sldLayoutId id="2147483688" r:id="rId14"/>
    <p:sldLayoutId id="2147483689" r:id="rId1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19456" y="3573463"/>
            <a:ext cx="5924169" cy="1901825"/>
          </a:xfrm>
        </p:spPr>
        <p:txBody>
          <a:bodyPr/>
          <a:lstStyle/>
          <a:p>
            <a:pPr algn="l"/>
            <a:r>
              <a:rPr lang="en-US" altLang="ko-KR" sz="2800">
                <a:solidFill>
                  <a:srgbClr val="344F6B"/>
                </a:solidFill>
              </a:rPr>
              <a:t>Chapter </a:t>
            </a:r>
            <a:r>
              <a:rPr lang="en-US" altLang="ko-KR" sz="4000" b="1">
                <a:solidFill>
                  <a:srgbClr val="344F6B"/>
                </a:solidFill>
              </a:rPr>
              <a:t>06 </a:t>
            </a:r>
            <a:br>
              <a:rPr lang="en-US" altLang="ko-KR" dirty="0"/>
            </a:br>
            <a:r>
              <a:rPr lang="ko-KR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모델링</a:t>
            </a:r>
            <a:r>
              <a:rPr lang="en-US" altLang="ko-KR" sz="4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  <a:endParaRPr lang="ko-KR" altLang="en-US" sz="4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4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모델링 과정</a:t>
            </a:r>
            <a:r>
              <a:rPr lang="en-US" altLang="ko-KR" dirty="0"/>
              <a:t> (3/6)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4896544"/>
          </a:xfrm>
        </p:spPr>
        <p:txBody>
          <a:bodyPr/>
          <a:lstStyle/>
          <a:p>
            <a:r>
              <a:rPr lang="ko-KR" altLang="en-US" dirty="0"/>
              <a:t>요구사항을 수집하고 분석한 결과를 토대로</a:t>
            </a:r>
            <a:r>
              <a:rPr lang="en-US" altLang="ko-KR" dirty="0"/>
              <a:t>,</a:t>
            </a:r>
            <a:r>
              <a:rPr lang="ko-KR" altLang="en-US" dirty="0"/>
              <a:t> 업무의 핵심적인 개념을 구분하고         전체적인 뼈대를 만드는 과정</a:t>
            </a:r>
            <a:endParaRPr lang="en-US" altLang="ko-KR" dirty="0"/>
          </a:p>
          <a:p>
            <a:r>
              <a:rPr lang="ko-KR" altLang="en-US" u="sng" dirty="0">
                <a:solidFill>
                  <a:srgbClr val="0000CC"/>
                </a:solidFill>
              </a:rPr>
              <a:t>개체</a:t>
            </a:r>
            <a:r>
              <a:rPr lang="en-US" altLang="ko-KR" u="sng" dirty="0">
                <a:solidFill>
                  <a:srgbClr val="0000CC"/>
                </a:solidFill>
              </a:rPr>
              <a:t>(entity)</a:t>
            </a:r>
            <a:r>
              <a:rPr lang="ko-KR" altLang="en-US" dirty="0"/>
              <a:t>를 추출하고 각 개체들 간의 </a:t>
            </a:r>
            <a:r>
              <a:rPr lang="ko-KR" altLang="en-US" u="sng" dirty="0">
                <a:solidFill>
                  <a:srgbClr val="0000CC"/>
                </a:solidFill>
              </a:rPr>
              <a:t>관계를 정의</a:t>
            </a:r>
            <a:r>
              <a:rPr lang="ko-KR" altLang="en-US" dirty="0"/>
              <a:t>하여</a:t>
            </a:r>
            <a:r>
              <a:rPr lang="en-US" altLang="ko-KR" dirty="0"/>
              <a:t>,</a:t>
            </a:r>
            <a:r>
              <a:rPr lang="ko-KR" altLang="en-US" dirty="0"/>
              <a:t>                                               </a:t>
            </a:r>
            <a:r>
              <a:rPr lang="en-US" altLang="ko-KR" u="sng" dirty="0">
                <a:solidFill>
                  <a:srgbClr val="0000CC"/>
                </a:solidFill>
              </a:rPr>
              <a:t>ER </a:t>
            </a:r>
            <a:r>
              <a:rPr lang="ko-KR" altLang="en-US" u="sng" dirty="0">
                <a:solidFill>
                  <a:srgbClr val="0000CC"/>
                </a:solidFill>
              </a:rPr>
              <a:t>다이어그램</a:t>
            </a:r>
            <a:r>
              <a:rPr lang="en-US" altLang="ko-KR" dirty="0"/>
              <a:t>(ERD, Entity Relationship Diagram)</a:t>
            </a:r>
            <a:r>
              <a:rPr lang="ko-KR" altLang="en-US" dirty="0"/>
              <a:t>을 만드는 과정까지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83503" y="3635700"/>
            <a:ext cx="1140456" cy="626846"/>
          </a:xfrm>
          <a:prstGeom prst="rect">
            <a:avLst/>
          </a:prstGeom>
          <a:solidFill>
            <a:srgbClr val="5BD0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도서</a:t>
            </a:r>
          </a:p>
        </p:txBody>
      </p:sp>
      <p:sp>
        <p:nvSpPr>
          <p:cNvPr id="5" name="다이아몬드 4"/>
          <p:cNvSpPr/>
          <p:nvPr/>
        </p:nvSpPr>
        <p:spPr>
          <a:xfrm>
            <a:off x="3905299" y="3573016"/>
            <a:ext cx="1487552" cy="752215"/>
          </a:xfrm>
          <a:prstGeom prst="diamond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47818" y="3635700"/>
            <a:ext cx="1140456" cy="626846"/>
          </a:xfrm>
          <a:prstGeom prst="rect">
            <a:avLst/>
          </a:prstGeom>
          <a:solidFill>
            <a:srgbClr val="5BD0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cxnSp>
        <p:nvCxnSpPr>
          <p:cNvPr id="7" name="직선 연결선 6"/>
          <p:cNvCxnSpPr>
            <a:stCxn id="4" idx="3"/>
            <a:endCxn id="5" idx="1"/>
          </p:cNvCxnSpPr>
          <p:nvPr/>
        </p:nvCxnSpPr>
        <p:spPr>
          <a:xfrm>
            <a:off x="3023959" y="3949123"/>
            <a:ext cx="881340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" name="직선 연결선 7"/>
          <p:cNvCxnSpPr>
            <a:stCxn id="5" idx="3"/>
            <a:endCxn id="6" idx="1"/>
          </p:cNvCxnSpPr>
          <p:nvPr/>
        </p:nvCxnSpPr>
        <p:spPr>
          <a:xfrm flipV="1">
            <a:off x="5392851" y="3949123"/>
            <a:ext cx="75496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직선 연결선 8"/>
          <p:cNvCxnSpPr>
            <a:stCxn id="4" idx="2"/>
            <a:endCxn id="11" idx="0"/>
          </p:cNvCxnSpPr>
          <p:nvPr/>
        </p:nvCxnSpPr>
        <p:spPr>
          <a:xfrm flipH="1">
            <a:off x="1571734" y="4262546"/>
            <a:ext cx="881997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2"/>
            <a:endCxn id="12" idx="0"/>
          </p:cNvCxnSpPr>
          <p:nvPr/>
        </p:nvCxnSpPr>
        <p:spPr>
          <a:xfrm>
            <a:off x="2453731" y="4262546"/>
            <a:ext cx="846195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187624" y="5338703"/>
            <a:ext cx="768219" cy="467440"/>
          </a:xfrm>
          <a:prstGeom prst="ellipse">
            <a:avLst/>
          </a:prstGeom>
          <a:solidFill>
            <a:srgbClr val="CDF1FF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도서이름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2915816" y="5338703"/>
            <a:ext cx="768219" cy="467440"/>
          </a:xfrm>
          <a:prstGeom prst="ellipse">
            <a:avLst/>
          </a:prstGeom>
          <a:solidFill>
            <a:srgbClr val="CDF1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도서단가</a:t>
            </a:r>
            <a:endParaRPr lang="ko-KR" altLang="en-US" sz="1200" dirty="0"/>
          </a:p>
        </p:txBody>
      </p:sp>
      <p:cxnSp>
        <p:nvCxnSpPr>
          <p:cNvPr id="13" name="직선 연결선 12"/>
          <p:cNvCxnSpPr>
            <a:stCxn id="4" idx="2"/>
            <a:endCxn id="15" idx="0"/>
          </p:cNvCxnSpPr>
          <p:nvPr/>
        </p:nvCxnSpPr>
        <p:spPr>
          <a:xfrm flipH="1">
            <a:off x="2453730" y="4262546"/>
            <a:ext cx="1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069621" y="5338703"/>
            <a:ext cx="768219" cy="467440"/>
          </a:xfrm>
          <a:prstGeom prst="ellipse">
            <a:avLst/>
          </a:prstGeom>
          <a:solidFill>
            <a:srgbClr val="CDF1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도서단가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2069620" y="5338703"/>
            <a:ext cx="768219" cy="467440"/>
          </a:xfrm>
          <a:prstGeom prst="ellipse">
            <a:avLst/>
          </a:prstGeom>
          <a:solidFill>
            <a:srgbClr val="CDF1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출판사</a:t>
            </a:r>
            <a:endParaRPr lang="ko-KR" altLang="en-US" sz="1200" dirty="0"/>
          </a:p>
        </p:txBody>
      </p:sp>
      <p:cxnSp>
        <p:nvCxnSpPr>
          <p:cNvPr id="16" name="직선 연결선 15"/>
          <p:cNvCxnSpPr>
            <a:stCxn id="5" idx="2"/>
          </p:cNvCxnSpPr>
          <p:nvPr/>
        </p:nvCxnSpPr>
        <p:spPr>
          <a:xfrm>
            <a:off x="4649075" y="4325231"/>
            <a:ext cx="0" cy="101347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272325" y="5338703"/>
            <a:ext cx="768219" cy="4674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주문일자</a:t>
            </a:r>
          </a:p>
        </p:txBody>
      </p:sp>
      <p:cxnSp>
        <p:nvCxnSpPr>
          <p:cNvPr id="18" name="직선 연결선 17"/>
          <p:cNvCxnSpPr>
            <a:stCxn id="6" idx="2"/>
            <a:endCxn id="20" idx="0"/>
          </p:cNvCxnSpPr>
          <p:nvPr/>
        </p:nvCxnSpPr>
        <p:spPr>
          <a:xfrm flipH="1">
            <a:off x="5898382" y="4262546"/>
            <a:ext cx="819664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2"/>
            <a:endCxn id="21" idx="0"/>
          </p:cNvCxnSpPr>
          <p:nvPr/>
        </p:nvCxnSpPr>
        <p:spPr>
          <a:xfrm>
            <a:off x="6718046" y="4262546"/>
            <a:ext cx="878491" cy="10149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514272" y="5338703"/>
            <a:ext cx="768219" cy="467440"/>
          </a:xfrm>
          <a:prstGeom prst="ellipse">
            <a:avLst/>
          </a:prstGeom>
          <a:solidFill>
            <a:srgbClr val="CDF1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고객이름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7212427" y="5277521"/>
            <a:ext cx="768219" cy="467440"/>
          </a:xfrm>
          <a:prstGeom prst="ellipse">
            <a:avLst/>
          </a:prstGeom>
          <a:solidFill>
            <a:srgbClr val="CDF1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전화번호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6718045" y="4282050"/>
            <a:ext cx="1" cy="101347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6348331" y="5314137"/>
            <a:ext cx="768219" cy="467440"/>
          </a:xfrm>
          <a:prstGeom prst="ellipse">
            <a:avLst/>
          </a:prstGeom>
          <a:solidFill>
            <a:srgbClr val="CDF1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3608" y="609417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6-5 </a:t>
            </a:r>
            <a:r>
              <a:rPr lang="ko-KR" altLang="en-US" sz="1400" b="1" dirty="0">
                <a:ea typeface="맑은 고딕" panose="020B0503020000020004" pitchFamily="50" charset="-127"/>
              </a:rPr>
              <a:t>개념적 모델링의 예</a:t>
            </a:r>
          </a:p>
        </p:txBody>
      </p:sp>
      <p:sp>
        <p:nvSpPr>
          <p:cNvPr id="25" name="내용 개체 틀 2"/>
          <p:cNvSpPr txBox="1">
            <a:spLocks/>
          </p:cNvSpPr>
          <p:nvPr/>
        </p:nvSpPr>
        <p:spPr bwMode="auto">
          <a:xfrm>
            <a:off x="395536" y="1088703"/>
            <a:ext cx="8064896" cy="54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rgbClr val="C00000"/>
                </a:solidFill>
              </a:rPr>
              <a:t>개념적 모델링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9DFAB188-F38E-12F8-17A9-60503686D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모델링 과정</a:t>
            </a:r>
            <a:r>
              <a:rPr lang="en-US" altLang="ko-KR" dirty="0"/>
              <a:t> (4/6)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5040560"/>
          </a:xfrm>
        </p:spPr>
        <p:txBody>
          <a:bodyPr/>
          <a:lstStyle/>
          <a:p>
            <a:r>
              <a:rPr lang="ko-KR" altLang="en-US" dirty="0"/>
              <a:t>개념적 모델링에서 만든 </a:t>
            </a:r>
            <a:r>
              <a:rPr lang="en-US" altLang="ko-KR" u="sng" dirty="0">
                <a:solidFill>
                  <a:srgbClr val="0000CC"/>
                </a:solidFill>
              </a:rPr>
              <a:t>ER </a:t>
            </a:r>
            <a:r>
              <a:rPr lang="ko-KR" altLang="en-US" u="sng" dirty="0">
                <a:solidFill>
                  <a:srgbClr val="0000CC"/>
                </a:solidFill>
              </a:rPr>
              <a:t>다이어그램</a:t>
            </a:r>
            <a:r>
              <a:rPr lang="ko-KR" altLang="en-US" dirty="0"/>
              <a:t>을 사용하려는</a:t>
            </a:r>
            <a:r>
              <a:rPr lang="en-US" altLang="ko-KR" u="sng" dirty="0">
                <a:solidFill>
                  <a:srgbClr val="0000CC"/>
                </a:solidFill>
              </a:rPr>
              <a:t>DBMS</a:t>
            </a:r>
            <a:r>
              <a:rPr lang="ko-KR" altLang="en-US" u="sng" dirty="0">
                <a:solidFill>
                  <a:srgbClr val="0000CC"/>
                </a:solidFill>
              </a:rPr>
              <a:t>에 맞게 사상                     </a:t>
            </a:r>
            <a:r>
              <a:rPr lang="en-US" altLang="ko-KR" dirty="0"/>
              <a:t>(</a:t>
            </a:r>
            <a:r>
              <a:rPr lang="ko-KR" altLang="en-US" dirty="0" err="1"/>
              <a:t>매핑</a:t>
            </a:r>
            <a:r>
              <a:rPr lang="en-US" altLang="ko-KR" dirty="0"/>
              <a:t>, mapping),</a:t>
            </a:r>
            <a:r>
              <a:rPr lang="ko-KR" altLang="en-US" dirty="0"/>
              <a:t> 실제 데이터베이스로 구현하기 위한 모델을 만드는 과정</a:t>
            </a:r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dirty="0"/>
          </a:p>
          <a:p>
            <a:r>
              <a:rPr lang="ko-KR" altLang="en-US" sz="1800" dirty="0"/>
              <a:t>논리적 모델링 과정</a:t>
            </a:r>
            <a:endParaRPr lang="en-US" altLang="ko-KR" sz="1800" dirty="0"/>
          </a:p>
          <a:p>
            <a:pPr marL="628650" lvl="1" indent="-266700">
              <a:buFont typeface="+mj-lt"/>
              <a:buAutoNum type="arabicPeriod"/>
            </a:pPr>
            <a:r>
              <a:rPr lang="ko-KR" altLang="en-US" sz="1600" dirty="0"/>
              <a:t>개념적 모델링에서 추출하지 않았던 상세 속성들을 모두 추출</a:t>
            </a:r>
            <a:endParaRPr lang="en-US" altLang="ko-KR" sz="1600" dirty="0"/>
          </a:p>
          <a:p>
            <a:pPr marL="628650" lvl="1" indent="-266700">
              <a:buFont typeface="+mj-lt"/>
              <a:buAutoNum type="arabicPeriod"/>
            </a:pPr>
            <a:r>
              <a:rPr lang="ko-KR" altLang="en-US" sz="1600" dirty="0"/>
              <a:t>정규화 수행</a:t>
            </a:r>
            <a:endParaRPr lang="en-US" altLang="ko-KR" sz="1600" dirty="0"/>
          </a:p>
          <a:p>
            <a:pPr marL="628650" lvl="1" indent="-266700">
              <a:buFont typeface="+mj-lt"/>
              <a:buAutoNum type="arabicPeriod"/>
            </a:pPr>
            <a:r>
              <a:rPr lang="ko-KR" altLang="en-US" sz="1600" dirty="0"/>
              <a:t>데이터 표준화 수행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23629" y="3501008"/>
            <a:ext cx="6696743" cy="984885"/>
          </a:xfrm>
          <a:prstGeom prst="rect">
            <a:avLst/>
          </a:prstGeom>
          <a:solidFill>
            <a:srgbClr val="FFFF99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</a:rPr>
              <a:t>도서 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ko-KR" altLang="en-US" sz="1600" b="1" u="sng" dirty="0">
                <a:solidFill>
                  <a:schemeClr val="accent2"/>
                </a:solidFill>
              </a:rPr>
              <a:t>도서번호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도서이름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출판사이름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도서단가</a:t>
            </a:r>
            <a:r>
              <a:rPr lang="en-US" altLang="ko-KR" sz="1600" b="1" dirty="0">
                <a:solidFill>
                  <a:srgbClr val="0070C0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</a:rPr>
              <a:t>고객 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ko-KR" altLang="en-US" sz="1600" b="1" u="sng" dirty="0">
                <a:solidFill>
                  <a:schemeClr val="accent2"/>
                </a:solidFill>
              </a:rPr>
              <a:t>고객번호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고객이름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주소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전화번호</a:t>
            </a:r>
            <a:r>
              <a:rPr lang="en-US" altLang="ko-KR" sz="1600" b="1" dirty="0">
                <a:solidFill>
                  <a:srgbClr val="0070C0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</a:rPr>
              <a:t>주문 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ko-KR" altLang="en-US" sz="1600" b="1" u="sng" dirty="0">
                <a:solidFill>
                  <a:schemeClr val="accent2"/>
                </a:solidFill>
              </a:rPr>
              <a:t>주문번호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고객번호</a:t>
            </a:r>
            <a:r>
              <a:rPr lang="en-US" altLang="ko-KR" sz="1600" b="1" dirty="0">
                <a:solidFill>
                  <a:srgbClr val="0070C0"/>
                </a:solidFill>
              </a:rPr>
              <a:t>(FK), </a:t>
            </a:r>
            <a:r>
              <a:rPr lang="ko-KR" altLang="en-US" sz="1600" b="1" dirty="0">
                <a:solidFill>
                  <a:srgbClr val="0070C0"/>
                </a:solidFill>
              </a:rPr>
              <a:t>도서번호</a:t>
            </a:r>
            <a:r>
              <a:rPr lang="en-US" altLang="ko-KR" sz="1600" b="1" dirty="0">
                <a:solidFill>
                  <a:srgbClr val="0070C0"/>
                </a:solidFill>
              </a:rPr>
              <a:t>(FK), </a:t>
            </a:r>
            <a:r>
              <a:rPr lang="ko-KR" altLang="en-US" sz="1600" b="1" dirty="0">
                <a:solidFill>
                  <a:srgbClr val="0070C0"/>
                </a:solidFill>
              </a:rPr>
              <a:t>주문일자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주문금액</a:t>
            </a:r>
            <a:r>
              <a:rPr lang="en-US" altLang="ko-KR" sz="1600" b="1" dirty="0">
                <a:solidFill>
                  <a:srgbClr val="0070C0"/>
                </a:solidFill>
              </a:rPr>
              <a:t>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22B16-8716-4963-BF19-B7E250CBF75A}"/>
              </a:ext>
            </a:extLst>
          </p:cNvPr>
          <p:cNvGrpSpPr/>
          <p:nvPr/>
        </p:nvGrpSpPr>
        <p:grpSpPr>
          <a:xfrm>
            <a:off x="1979712" y="2748161"/>
            <a:ext cx="5184576" cy="600727"/>
            <a:chOff x="1043608" y="2748161"/>
            <a:chExt cx="5184576" cy="600727"/>
          </a:xfrm>
        </p:grpSpPr>
        <p:sp>
          <p:nvSpPr>
            <p:cNvPr id="5" name="직사각형 4"/>
            <p:cNvSpPr/>
            <p:nvPr/>
          </p:nvSpPr>
          <p:spPr>
            <a:xfrm>
              <a:off x="1043608" y="2810845"/>
              <a:ext cx="920261" cy="500606"/>
            </a:xfrm>
            <a:prstGeom prst="rect">
              <a:avLst/>
            </a:prstGeom>
            <a:solidFill>
              <a:srgbClr val="5BD0FF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도서</a:t>
              </a:r>
            </a:p>
          </p:txBody>
        </p:sp>
        <p:sp>
          <p:nvSpPr>
            <p:cNvPr id="6" name="다이아몬드 5"/>
            <p:cNvSpPr/>
            <p:nvPr/>
          </p:nvSpPr>
          <p:spPr>
            <a:xfrm>
              <a:off x="3065404" y="2748161"/>
              <a:ext cx="1200341" cy="600727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주문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07923" y="2810845"/>
              <a:ext cx="920261" cy="500606"/>
            </a:xfrm>
            <a:prstGeom prst="rect">
              <a:avLst/>
            </a:prstGeom>
            <a:solidFill>
              <a:srgbClr val="5BD0FF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고객</a:t>
              </a:r>
            </a:p>
          </p:txBody>
        </p:sp>
        <p:cxnSp>
          <p:nvCxnSpPr>
            <p:cNvPr id="8" name="직선 연결선 7"/>
            <p:cNvCxnSpPr>
              <a:stCxn id="5" idx="3"/>
              <a:endCxn id="6" idx="1"/>
            </p:cNvCxnSpPr>
            <p:nvPr/>
          </p:nvCxnSpPr>
          <p:spPr>
            <a:xfrm flipV="1">
              <a:off x="1963869" y="3048525"/>
              <a:ext cx="1101535" cy="12623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직선 연결선 8"/>
            <p:cNvCxnSpPr>
              <a:stCxn id="6" idx="3"/>
              <a:endCxn id="7" idx="1"/>
            </p:cNvCxnSpPr>
            <p:nvPr/>
          </p:nvCxnSpPr>
          <p:spPr>
            <a:xfrm>
              <a:off x="4265745" y="3048525"/>
              <a:ext cx="1042178" cy="12623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252044" y="4653136"/>
            <a:ext cx="2639913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6-6 </a:t>
            </a:r>
            <a:r>
              <a:rPr lang="ko-KR" altLang="en-US" sz="1400" b="1" dirty="0">
                <a:latin typeface="+mn-ea"/>
                <a:ea typeface="+mn-ea"/>
              </a:rPr>
              <a:t>논리적 모델링의 예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95536" y="1088703"/>
            <a:ext cx="8064896" cy="54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rgbClr val="C00000"/>
                </a:solidFill>
              </a:rPr>
              <a:t>논리적 모델링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69611B6-8726-8D8E-CEC6-DD5DB531A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08920"/>
            <a:ext cx="6624736" cy="36668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모델링 과정</a:t>
            </a:r>
            <a:r>
              <a:rPr lang="en-US" altLang="ko-KR" dirty="0"/>
              <a:t> (5/6)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208912" cy="1157676"/>
          </a:xfrm>
        </p:spPr>
        <p:txBody>
          <a:bodyPr/>
          <a:lstStyle/>
          <a:p>
            <a:r>
              <a:rPr lang="ko-KR" altLang="en-US" dirty="0"/>
              <a:t>작성된 논리적 모델을 실제 </a:t>
            </a:r>
            <a:r>
              <a:rPr lang="ko-KR" altLang="en-US" u="sng" dirty="0">
                <a:solidFill>
                  <a:srgbClr val="0000CC"/>
                </a:solidFill>
              </a:rPr>
              <a:t>컴퓨터의 저장 장치에</a:t>
            </a:r>
            <a:r>
              <a:rPr lang="ko-KR" altLang="en-US" dirty="0"/>
              <a:t> 저장하기 위한 </a:t>
            </a:r>
            <a:r>
              <a:rPr lang="ko-KR" altLang="en-US" u="sng" dirty="0">
                <a:solidFill>
                  <a:srgbClr val="0000CC"/>
                </a:solidFill>
              </a:rPr>
              <a:t>물리적 구조</a:t>
            </a:r>
            <a:r>
              <a:rPr lang="ko-KR" altLang="en-US" dirty="0"/>
              <a:t>를                정의하고 구현하는 과정</a:t>
            </a:r>
            <a:endParaRPr lang="en-US" altLang="ko-KR" dirty="0"/>
          </a:p>
          <a:p>
            <a:r>
              <a:rPr lang="en-US" altLang="ko-KR" dirty="0"/>
              <a:t>DBMS</a:t>
            </a:r>
            <a:r>
              <a:rPr lang="ko-KR" altLang="en-US" dirty="0"/>
              <a:t> 특성에 맞게 저장 구조를 정의해야 </a:t>
            </a:r>
            <a:r>
              <a:rPr lang="ko-KR" altLang="en-US" u="sng" dirty="0">
                <a:solidFill>
                  <a:srgbClr val="0000CC"/>
                </a:solidFill>
              </a:rPr>
              <a:t>데이터베이스가 최적의 성능</a:t>
            </a:r>
            <a:r>
              <a:rPr lang="ko-KR" altLang="en-US" dirty="0"/>
              <a:t>을 낼 수 있음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088703"/>
            <a:ext cx="8064896" cy="54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rgbClr val="C00000"/>
                </a:solidFill>
              </a:rPr>
              <a:t>물리적 모델링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6176" y="6165304"/>
            <a:ext cx="252028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6-7 </a:t>
            </a:r>
            <a:r>
              <a:rPr lang="ko-KR" altLang="en-US" sz="1400" b="1" dirty="0">
                <a:latin typeface="+mn-ea"/>
                <a:ea typeface="+mn-ea"/>
              </a:rPr>
              <a:t>물리적 모델링의 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84065-D4E9-C76D-ED18-89D34F593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모델링 과정</a:t>
            </a:r>
            <a:r>
              <a:rPr lang="en-US" altLang="ko-KR" dirty="0"/>
              <a:t> (6/6)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40114"/>
            <a:ext cx="8064896" cy="4917997"/>
          </a:xfrm>
        </p:spPr>
        <p:txBody>
          <a:bodyPr/>
          <a:lstStyle/>
          <a:p>
            <a:r>
              <a:rPr lang="ko-KR" altLang="en-US" sz="1800" dirty="0"/>
              <a:t>물리적 모델링 시 </a:t>
            </a:r>
            <a:r>
              <a:rPr lang="ko-KR" altLang="en-US" sz="1800" dirty="0">
                <a:solidFill>
                  <a:srgbClr val="C00000"/>
                </a:solidFill>
              </a:rPr>
              <a:t>트랜잭션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C00000"/>
                </a:solidFill>
              </a:rPr>
              <a:t>저장 공간 설계 측면</a:t>
            </a:r>
            <a:r>
              <a:rPr lang="ko-KR" altLang="en-US" sz="1800" dirty="0"/>
              <a:t>에서 고려할 사항</a:t>
            </a:r>
            <a:endParaRPr lang="en-US" altLang="ko-KR" sz="1800" dirty="0"/>
          </a:p>
          <a:p>
            <a:endParaRPr lang="en-US" altLang="ko-KR" sz="600" dirty="0"/>
          </a:p>
          <a:p>
            <a:pPr marL="542925" lvl="1" indent="-27622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u="sng" dirty="0">
                <a:solidFill>
                  <a:srgbClr val="0000CC"/>
                </a:solidFill>
                <a:latin typeface="+mn-ea"/>
              </a:rPr>
              <a:t>응답시간을 최소화</a:t>
            </a:r>
            <a:r>
              <a:rPr lang="ko-KR" altLang="en-US" sz="1600" dirty="0"/>
              <a:t>해야 한다</a:t>
            </a:r>
            <a:r>
              <a:rPr lang="en-US" altLang="ko-KR" sz="1600" dirty="0"/>
              <a:t>.</a:t>
            </a:r>
          </a:p>
          <a:p>
            <a:pPr marL="542925" lvl="1" indent="-27622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얼마나 많은 </a:t>
            </a:r>
            <a:r>
              <a:rPr lang="ko-KR" altLang="en-US" sz="1600" b="1" u="sng" dirty="0">
                <a:solidFill>
                  <a:srgbClr val="0000CC"/>
                </a:solidFill>
                <a:latin typeface="+mn-ea"/>
              </a:rPr>
              <a:t>트랜잭션을 동시에 발생</a:t>
            </a:r>
            <a:r>
              <a:rPr lang="ko-KR" altLang="en-US" sz="1600" dirty="0"/>
              <a:t>시킬 수 있는지 검토해야 한다</a:t>
            </a:r>
            <a:r>
              <a:rPr lang="en-US" altLang="ko-KR" sz="1600" dirty="0"/>
              <a:t>.</a:t>
            </a:r>
          </a:p>
          <a:p>
            <a:pPr marL="542925" lvl="1" indent="-27622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데이터가 </a:t>
            </a:r>
            <a:r>
              <a:rPr lang="ko-KR" altLang="en-US" sz="1600" b="1" u="sng" dirty="0">
                <a:solidFill>
                  <a:srgbClr val="0000CC"/>
                </a:solidFill>
                <a:latin typeface="+mn-ea"/>
              </a:rPr>
              <a:t>저장될 공간을 효율적</a:t>
            </a:r>
            <a:r>
              <a:rPr lang="ko-KR" altLang="en-US" sz="1600" dirty="0"/>
              <a:t>으로 배치해야 한다</a:t>
            </a:r>
            <a:r>
              <a:rPr lang="en-US" altLang="ko-KR" sz="16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5536" y="1088703"/>
            <a:ext cx="8064896" cy="54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물리적 모델링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1471F-BBE7-13CF-B266-5FBB6B30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1871768"/>
            <a:ext cx="2331087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02. ER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모델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547664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개체와 개체 타입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속성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관계와 관계 타입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약한 개체 타입과 </a:t>
            </a: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식별자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IE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표기법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 </a:t>
            </a:r>
            <a:r>
              <a:rPr lang="ko-KR" altLang="en-US" dirty="0"/>
              <a:t>모델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2127473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altLang="ko-KR" sz="1800" dirty="0">
                <a:solidFill>
                  <a:srgbClr val="C00000"/>
                </a:solidFill>
              </a:rPr>
              <a:t>ER(Entity Relationship) </a:t>
            </a:r>
            <a:r>
              <a:rPr lang="ko-KR" altLang="en-US" sz="1800" dirty="0">
                <a:solidFill>
                  <a:srgbClr val="C00000"/>
                </a:solidFill>
              </a:rPr>
              <a:t>모델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>
                <a:latin typeface="+mn-ea"/>
              </a:rPr>
              <a:t>세상의 사물을 </a:t>
            </a:r>
            <a:r>
              <a:rPr lang="ko-KR" altLang="en-US" sz="1600" b="1" u="sng" dirty="0">
                <a:solidFill>
                  <a:srgbClr val="0000CC"/>
                </a:solidFill>
                <a:latin typeface="+mn-ea"/>
              </a:rPr>
              <a:t>개체</a:t>
            </a:r>
            <a:r>
              <a:rPr lang="en-US" altLang="ko-KR" sz="1600" b="1" u="sng" dirty="0">
                <a:solidFill>
                  <a:srgbClr val="0000CC"/>
                </a:solidFill>
                <a:latin typeface="+mn-ea"/>
              </a:rPr>
              <a:t>(entity)</a:t>
            </a:r>
            <a:r>
              <a:rPr lang="ko-KR" altLang="en-US" sz="1600" dirty="0">
                <a:latin typeface="+mn-ea"/>
              </a:rPr>
              <a:t>와 개체 간의 </a:t>
            </a:r>
            <a:r>
              <a:rPr lang="ko-KR" altLang="en-US" sz="1600" b="1" u="sng" dirty="0">
                <a:solidFill>
                  <a:srgbClr val="0000CC"/>
                </a:solidFill>
                <a:latin typeface="+mn-ea"/>
              </a:rPr>
              <a:t>관계</a:t>
            </a:r>
            <a:r>
              <a:rPr lang="en-US" altLang="ko-KR" sz="1600" b="1" u="sng" dirty="0">
                <a:solidFill>
                  <a:srgbClr val="0000CC"/>
                </a:solidFill>
                <a:latin typeface="+mn-ea"/>
              </a:rPr>
              <a:t>(relationship)</a:t>
            </a:r>
            <a:r>
              <a:rPr lang="ko-KR" altLang="en-US" sz="1600" dirty="0">
                <a:latin typeface="+mn-ea"/>
              </a:rPr>
              <a:t>로 표현함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ko-KR" altLang="en-US" sz="1800" dirty="0"/>
              <a:t>개체</a:t>
            </a:r>
            <a:endParaRPr lang="en-US" altLang="ko-KR" sz="18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>
                <a:latin typeface="+mn-ea"/>
              </a:rPr>
              <a:t>독립적인 의미를 지니고 있는 </a:t>
            </a:r>
            <a:r>
              <a:rPr lang="ko-KR" altLang="en-US" sz="1600" dirty="0" err="1">
                <a:latin typeface="+mn-ea"/>
              </a:rPr>
              <a:t>유무형의</a:t>
            </a:r>
            <a:r>
              <a:rPr lang="ko-KR" altLang="en-US" sz="1600" dirty="0">
                <a:latin typeface="+mn-ea"/>
              </a:rPr>
              <a:t> 사람 또는 사물</a:t>
            </a:r>
            <a:endParaRPr lang="en-US" altLang="ko-KR" sz="1600" dirty="0">
              <a:latin typeface="+mn-ea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>
                <a:latin typeface="+mn-ea"/>
              </a:rPr>
              <a:t>개체의 특성을 나타내는 속성</a:t>
            </a:r>
            <a:r>
              <a:rPr lang="en-US" altLang="ko-KR" sz="1600" dirty="0">
                <a:latin typeface="+mn-ea"/>
              </a:rPr>
              <a:t>(attribute)</a:t>
            </a:r>
            <a:r>
              <a:rPr lang="ko-KR" altLang="en-US" sz="1600" dirty="0">
                <a:latin typeface="+mn-ea"/>
              </a:rPr>
              <a:t>에 의해 식별됨</a:t>
            </a:r>
            <a:endParaRPr lang="en-US" altLang="ko-KR" sz="1600" dirty="0">
              <a:latin typeface="+mn-ea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>
                <a:latin typeface="+mn-ea"/>
              </a:rPr>
              <a:t>개체끼리 서로 관계를 가짐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5896" y="60932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6-8 </a:t>
            </a:r>
            <a:r>
              <a:rPr lang="en-US" altLang="ko-KR" sz="1400" b="1" dirty="0">
                <a:latin typeface="+mn-ea"/>
                <a:ea typeface="+mn-ea"/>
              </a:rPr>
              <a:t>ER </a:t>
            </a:r>
            <a:r>
              <a:rPr lang="ko-KR" altLang="en-US" sz="1400" b="1" dirty="0">
                <a:latin typeface="+mn-ea"/>
                <a:ea typeface="+mn-ea"/>
              </a:rPr>
              <a:t>모델의 기본 개념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D8A381D-645E-4C03-96AA-77BBBF81066A}"/>
              </a:ext>
            </a:extLst>
          </p:cNvPr>
          <p:cNvGrpSpPr/>
          <p:nvPr/>
        </p:nvGrpSpPr>
        <p:grpSpPr>
          <a:xfrm>
            <a:off x="2123728" y="3322731"/>
            <a:ext cx="4896544" cy="2698557"/>
            <a:chOff x="2123728" y="3322731"/>
            <a:chExt cx="4896544" cy="26985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3728" y="3322731"/>
              <a:ext cx="4896544" cy="269855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B27481B-D64E-403F-8F66-8C93CA2A9495}"/>
                </a:ext>
              </a:extLst>
            </p:cNvPr>
            <p:cNvSpPr/>
            <p:nvPr/>
          </p:nvSpPr>
          <p:spPr>
            <a:xfrm>
              <a:off x="2260124" y="3367121"/>
              <a:ext cx="648072" cy="394301"/>
            </a:xfrm>
            <a:prstGeom prst="rect">
              <a:avLst/>
            </a:prstGeom>
            <a:solidFill>
              <a:srgbClr val="29C2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2FC32FB-0B00-43AF-9E91-C426CA4C477E}"/>
                </a:ext>
              </a:extLst>
            </p:cNvPr>
            <p:cNvSpPr/>
            <p:nvPr/>
          </p:nvSpPr>
          <p:spPr>
            <a:xfrm>
              <a:off x="6253284" y="3367121"/>
              <a:ext cx="648072" cy="394301"/>
            </a:xfrm>
            <a:prstGeom prst="rect">
              <a:avLst/>
            </a:prstGeom>
            <a:solidFill>
              <a:srgbClr val="29C2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781A48-FA24-4B20-9048-F81B1A2F20FD}"/>
                </a:ext>
              </a:extLst>
            </p:cNvPr>
            <p:cNvSpPr/>
            <p:nvPr/>
          </p:nvSpPr>
          <p:spPr>
            <a:xfrm>
              <a:off x="4124712" y="5598206"/>
              <a:ext cx="936104" cy="394301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BDA492F-E0DD-945F-8B7A-491ED4066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 </a:t>
            </a:r>
            <a:r>
              <a:rPr lang="ko-KR" altLang="en-US" dirty="0"/>
              <a:t>모델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en-US" altLang="ko-KR" sz="2000" dirty="0">
                <a:solidFill>
                  <a:srgbClr val="C00000"/>
                </a:solidFill>
              </a:rPr>
              <a:t>ER </a:t>
            </a:r>
            <a:r>
              <a:rPr lang="ko-KR" altLang="en-US" sz="2000" dirty="0">
                <a:solidFill>
                  <a:srgbClr val="C00000"/>
                </a:solidFill>
              </a:rPr>
              <a:t>다이어그램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266700" lvl="1" indent="0">
              <a:buNone/>
            </a:pPr>
            <a:r>
              <a:rPr lang="en-US" altLang="ko-KR" sz="1800" b="1" dirty="0">
                <a:latin typeface="+mn-ea"/>
              </a:rPr>
              <a:t> - </a:t>
            </a:r>
            <a:r>
              <a:rPr lang="ko-KR" altLang="en-US" sz="1800" b="1" dirty="0">
                <a:latin typeface="+mn-ea"/>
              </a:rPr>
              <a:t>개체와 개체 간의 관계를 </a:t>
            </a:r>
            <a:r>
              <a:rPr lang="ko-KR" altLang="en-US" sz="1800" b="1" u="sng" dirty="0">
                <a:solidFill>
                  <a:srgbClr val="0000CC"/>
                </a:solidFill>
                <a:latin typeface="+mn-ea"/>
              </a:rPr>
              <a:t>표준화된 그림으로</a:t>
            </a:r>
            <a:r>
              <a:rPr lang="ko-KR" altLang="en-US" sz="1800" b="1" dirty="0">
                <a:latin typeface="+mn-ea"/>
              </a:rPr>
              <a:t> 나타냄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83436" y="2828093"/>
            <a:ext cx="1140456" cy="626846"/>
          </a:xfrm>
          <a:prstGeom prst="rect">
            <a:avLst/>
          </a:prstGeom>
          <a:solidFill>
            <a:srgbClr val="97E1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직원</a:t>
            </a:r>
          </a:p>
        </p:txBody>
      </p:sp>
      <p:sp>
        <p:nvSpPr>
          <p:cNvPr id="5" name="다이아몬드 4"/>
          <p:cNvSpPr/>
          <p:nvPr/>
        </p:nvSpPr>
        <p:spPr>
          <a:xfrm>
            <a:off x="4505232" y="2765409"/>
            <a:ext cx="1487552" cy="752215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작업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47751" y="2828093"/>
            <a:ext cx="1140456" cy="626846"/>
          </a:xfrm>
          <a:prstGeom prst="rect">
            <a:avLst/>
          </a:prstGeom>
          <a:solidFill>
            <a:srgbClr val="97E1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프로젝트</a:t>
            </a:r>
          </a:p>
        </p:txBody>
      </p:sp>
      <p:sp>
        <p:nvSpPr>
          <p:cNvPr id="7" name="타원 6"/>
          <p:cNvSpPr/>
          <p:nvPr/>
        </p:nvSpPr>
        <p:spPr>
          <a:xfrm>
            <a:off x="1486364" y="4537362"/>
            <a:ext cx="768219" cy="4674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직원번호</a:t>
            </a:r>
          </a:p>
        </p:txBody>
      </p:sp>
      <p:cxnSp>
        <p:nvCxnSpPr>
          <p:cNvPr id="8" name="직선 연결선 7"/>
          <p:cNvCxnSpPr>
            <a:stCxn id="4" idx="2"/>
            <a:endCxn id="7" idx="0"/>
          </p:cNvCxnSpPr>
          <p:nvPr/>
        </p:nvCxnSpPr>
        <p:spPr>
          <a:xfrm flipH="1">
            <a:off x="1870474" y="3454939"/>
            <a:ext cx="1183190" cy="108242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2"/>
            <a:endCxn id="20" idx="0"/>
          </p:cNvCxnSpPr>
          <p:nvPr/>
        </p:nvCxnSpPr>
        <p:spPr>
          <a:xfrm flipH="1">
            <a:off x="2774046" y="3454939"/>
            <a:ext cx="279618" cy="108242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2"/>
            <a:endCxn id="21" idx="0"/>
          </p:cNvCxnSpPr>
          <p:nvPr/>
        </p:nvCxnSpPr>
        <p:spPr>
          <a:xfrm>
            <a:off x="3053664" y="3454939"/>
            <a:ext cx="616562" cy="107404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2"/>
            <a:endCxn id="22" idx="0"/>
          </p:cNvCxnSpPr>
          <p:nvPr/>
        </p:nvCxnSpPr>
        <p:spPr>
          <a:xfrm>
            <a:off x="3053664" y="3454939"/>
            <a:ext cx="1537864" cy="10907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2"/>
            <a:endCxn id="23" idx="0"/>
          </p:cNvCxnSpPr>
          <p:nvPr/>
        </p:nvCxnSpPr>
        <p:spPr>
          <a:xfrm flipH="1">
            <a:off x="6583418" y="3454939"/>
            <a:ext cx="734561" cy="1075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2"/>
            <a:endCxn id="24" idx="0"/>
          </p:cNvCxnSpPr>
          <p:nvPr/>
        </p:nvCxnSpPr>
        <p:spPr>
          <a:xfrm>
            <a:off x="7317979" y="3454939"/>
            <a:ext cx="670059" cy="106763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3"/>
            <a:endCxn id="5" idx="1"/>
          </p:cNvCxnSpPr>
          <p:nvPr/>
        </p:nvCxnSpPr>
        <p:spPr>
          <a:xfrm>
            <a:off x="3623892" y="3141516"/>
            <a:ext cx="88134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직선 연결선 14"/>
          <p:cNvCxnSpPr>
            <a:stCxn id="5" idx="3"/>
            <a:endCxn id="6" idx="1"/>
          </p:cNvCxnSpPr>
          <p:nvPr/>
        </p:nvCxnSpPr>
        <p:spPr>
          <a:xfrm flipV="1">
            <a:off x="5992784" y="3141516"/>
            <a:ext cx="754967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3772648" y="2765409"/>
            <a:ext cx="298480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1486" y="2765409"/>
            <a:ext cx="341760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N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905956"/>
            <a:ext cx="111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00CC"/>
                </a:solidFill>
                <a:latin typeface="+mn-ea"/>
                <a:ea typeface="+mn-ea"/>
              </a:rPr>
              <a:t>개체</a:t>
            </a:r>
            <a:r>
              <a:rPr lang="en-US" altLang="ko-KR" sz="1400" b="1" dirty="0">
                <a:solidFill>
                  <a:srgbClr val="0000CC"/>
                </a:solidFill>
                <a:latin typeface="+mn-ea"/>
                <a:ea typeface="+mn-ea"/>
              </a:rPr>
              <a:t>-</a:t>
            </a:r>
            <a:r>
              <a:rPr lang="ko-KR" altLang="en-US" sz="1400" b="1" dirty="0">
                <a:solidFill>
                  <a:srgbClr val="0000CC"/>
                </a:solidFill>
                <a:latin typeface="+mn-ea"/>
                <a:ea typeface="+mn-ea"/>
              </a:rPr>
              <a:t>관계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1560" y="45178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CC"/>
                </a:solidFill>
                <a:latin typeface="+mn-ea"/>
                <a:ea typeface="+mn-ea"/>
              </a:rPr>
              <a:t>속성</a:t>
            </a:r>
          </a:p>
        </p:txBody>
      </p:sp>
      <p:sp>
        <p:nvSpPr>
          <p:cNvPr id="20" name="타원 19"/>
          <p:cNvSpPr/>
          <p:nvPr/>
        </p:nvSpPr>
        <p:spPr>
          <a:xfrm>
            <a:off x="2389936" y="4537362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이름</a:t>
            </a:r>
          </a:p>
        </p:txBody>
      </p:sp>
      <p:sp>
        <p:nvSpPr>
          <p:cNvPr id="21" name="타원 20"/>
          <p:cNvSpPr/>
          <p:nvPr/>
        </p:nvSpPr>
        <p:spPr>
          <a:xfrm>
            <a:off x="3286116" y="4528988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직위</a:t>
            </a:r>
          </a:p>
        </p:txBody>
      </p:sp>
      <p:sp>
        <p:nvSpPr>
          <p:cNvPr id="22" name="타원 21"/>
          <p:cNvSpPr/>
          <p:nvPr/>
        </p:nvSpPr>
        <p:spPr>
          <a:xfrm>
            <a:off x="4207418" y="4545736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전화번호</a:t>
            </a:r>
          </a:p>
        </p:txBody>
      </p:sp>
      <p:sp>
        <p:nvSpPr>
          <p:cNvPr id="23" name="타원 22"/>
          <p:cNvSpPr/>
          <p:nvPr/>
        </p:nvSpPr>
        <p:spPr>
          <a:xfrm>
            <a:off x="6199308" y="4529970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과제번호</a:t>
            </a:r>
          </a:p>
        </p:txBody>
      </p:sp>
      <p:sp>
        <p:nvSpPr>
          <p:cNvPr id="24" name="타원 23"/>
          <p:cNvSpPr/>
          <p:nvPr/>
        </p:nvSpPr>
        <p:spPr>
          <a:xfrm>
            <a:off x="7603928" y="4522578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예산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5896" y="558924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6-9 </a:t>
            </a:r>
            <a:r>
              <a:rPr lang="en-US" altLang="ko-KR" sz="1400" b="1" dirty="0">
                <a:latin typeface="+mn-ea"/>
                <a:ea typeface="+mn-ea"/>
              </a:rPr>
              <a:t>ER </a:t>
            </a:r>
            <a:r>
              <a:rPr lang="ko-KR" altLang="en-US" sz="1400" b="1" dirty="0">
                <a:latin typeface="+mn-ea"/>
                <a:ea typeface="+mn-ea"/>
              </a:rPr>
              <a:t>다이어그램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242E4FA6-A792-AD31-70BD-36290717D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개체와 개체 타입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496944" cy="220714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lnSpc>
                <a:spcPct val="100000"/>
              </a:lnSpc>
              <a:spcAft>
                <a:spcPts val="600"/>
              </a:spcAft>
              <a:buChar char="v"/>
            </a:pPr>
            <a:r>
              <a:rPr lang="ko-KR" altLang="en-US" sz="2000" dirty="0">
                <a:solidFill>
                  <a:srgbClr val="C00000"/>
                </a:solidFill>
              </a:rPr>
              <a:t>개체</a:t>
            </a:r>
            <a:r>
              <a:rPr lang="en-US" altLang="ko-KR" sz="2000" dirty="0">
                <a:solidFill>
                  <a:srgbClr val="C00000"/>
                </a:solidFill>
              </a:rPr>
              <a:t>(entity)</a:t>
            </a:r>
            <a:r>
              <a:rPr lang="ko-KR" altLang="en-US" sz="2000" dirty="0">
                <a:solidFill>
                  <a:schemeClr val="tx2"/>
                </a:solidFill>
              </a:rPr>
              <a:t>란</a:t>
            </a:r>
            <a:r>
              <a:rPr lang="en-US" altLang="ko-KR" sz="2000" dirty="0">
                <a:solidFill>
                  <a:schemeClr val="tx2"/>
                </a:solidFill>
              </a:rPr>
              <a:t>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/>
              <a:t>사람</a:t>
            </a:r>
            <a:r>
              <a:rPr lang="en-US" altLang="ko-KR" sz="1600" dirty="0"/>
              <a:t>, </a:t>
            </a:r>
            <a:r>
              <a:rPr lang="ko-KR" altLang="en-US" sz="1600" dirty="0"/>
              <a:t>사물</a:t>
            </a:r>
            <a:r>
              <a:rPr lang="en-US" altLang="ko-KR" sz="1600" dirty="0"/>
              <a:t>, </a:t>
            </a:r>
            <a:r>
              <a:rPr lang="ko-KR" altLang="en-US" sz="1600" dirty="0"/>
              <a:t>장소</a:t>
            </a:r>
            <a:r>
              <a:rPr lang="en-US" altLang="ko-KR" sz="1600" dirty="0"/>
              <a:t>, </a:t>
            </a:r>
            <a:r>
              <a:rPr lang="ko-KR" altLang="en-US" sz="1600" dirty="0"/>
              <a:t>개념</a:t>
            </a:r>
            <a:r>
              <a:rPr lang="en-US" altLang="ko-KR" sz="1600" dirty="0"/>
              <a:t>, </a:t>
            </a:r>
            <a:r>
              <a:rPr lang="ko-KR" altLang="en-US" sz="1600" dirty="0"/>
              <a:t>사건과 같이 </a:t>
            </a:r>
            <a:r>
              <a:rPr lang="ko-KR" altLang="en-US" sz="1600" dirty="0" err="1"/>
              <a:t>유무형의</a:t>
            </a:r>
            <a:r>
              <a:rPr lang="ko-KR" altLang="en-US" sz="1600" dirty="0"/>
              <a:t> 정보를 가지고 있는 </a:t>
            </a:r>
            <a:r>
              <a:rPr lang="ko-KR" altLang="en-US" sz="1600" b="1" u="sng" dirty="0">
                <a:solidFill>
                  <a:srgbClr val="0000CC"/>
                </a:solidFill>
              </a:rPr>
              <a:t>독립적인 실체</a:t>
            </a:r>
            <a:endParaRPr lang="en-US" altLang="ko-KR" sz="1600" b="1" u="sng" dirty="0">
              <a:solidFill>
                <a:srgbClr val="0000CC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/>
              <a:t>데이터베이스에서 주로 다루는 개체는 </a:t>
            </a:r>
            <a:endParaRPr lang="en-US" altLang="ko-KR" sz="1600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ko-KR" altLang="en-US" sz="1600" b="1" u="sng" dirty="0">
                <a:solidFill>
                  <a:srgbClr val="0000CC"/>
                </a:solidFill>
              </a:rPr>
              <a:t>낱개로 구성</a:t>
            </a:r>
            <a:r>
              <a:rPr lang="ko-KR" altLang="en-US" sz="1600" dirty="0"/>
              <a:t>된 것</a:t>
            </a:r>
            <a:r>
              <a:rPr lang="en-US" altLang="ko-KR" sz="1600" dirty="0"/>
              <a:t>, </a:t>
            </a:r>
            <a:r>
              <a:rPr lang="ko-KR" altLang="en-US" sz="1600" dirty="0"/>
              <a:t>낱개가 </a:t>
            </a:r>
            <a:r>
              <a:rPr lang="ko-KR" altLang="en-US" sz="1600" b="1" u="sng" dirty="0">
                <a:solidFill>
                  <a:srgbClr val="0000CC"/>
                </a:solidFill>
              </a:rPr>
              <a:t>각각 데이터 값을 가지는</a:t>
            </a:r>
            <a:r>
              <a:rPr lang="ko-KR" altLang="en-US" sz="1600" dirty="0"/>
              <a:t> 것</a:t>
            </a:r>
            <a:endParaRPr lang="en-US" altLang="ko-KR" sz="1600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/>
              <a:t>데이터 </a:t>
            </a:r>
            <a:r>
              <a:rPr lang="ko-KR" altLang="en-US" sz="1600" b="1" u="sng" dirty="0">
                <a:solidFill>
                  <a:srgbClr val="0000CC"/>
                </a:solidFill>
              </a:rPr>
              <a:t>값이 변하는 것</a:t>
            </a:r>
            <a:r>
              <a:rPr lang="en-US" altLang="ko-KR" sz="1600" b="1" u="sng" dirty="0">
                <a:solidFill>
                  <a:srgbClr val="0000CC"/>
                </a:solidFill>
              </a:rPr>
              <a:t> </a:t>
            </a:r>
            <a:r>
              <a:rPr lang="ko-KR" altLang="en-US" sz="1600" dirty="0"/>
              <a:t>등이 있음</a:t>
            </a:r>
            <a:r>
              <a:rPr lang="en-US" altLang="ko-KR" sz="1600" dirty="0"/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/>
              <a:t>비슷한 속성의 개체 타입</a:t>
            </a:r>
            <a:r>
              <a:rPr lang="en-US" altLang="ko-KR" sz="1600" dirty="0"/>
              <a:t>(entity type)</a:t>
            </a:r>
            <a:r>
              <a:rPr lang="ko-KR" altLang="en-US" sz="1600" dirty="0"/>
              <a:t>을 구성하며</a:t>
            </a:r>
            <a:r>
              <a:rPr lang="en-US" altLang="ko-KR" sz="1600" dirty="0"/>
              <a:t>, </a:t>
            </a:r>
            <a:r>
              <a:rPr lang="ko-KR" altLang="en-US" sz="1600" dirty="0"/>
              <a:t>개체 집합</a:t>
            </a:r>
            <a:r>
              <a:rPr lang="en-US" altLang="ko-KR" sz="1600" dirty="0"/>
              <a:t>(entity set)</a:t>
            </a:r>
            <a:r>
              <a:rPr lang="ko-KR" altLang="en-US" sz="1600" dirty="0"/>
              <a:t>으로 묶임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635896" y="623731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6-10 </a:t>
            </a:r>
            <a:r>
              <a:rPr lang="ko-KR" altLang="en-US" sz="1400" b="1" dirty="0">
                <a:latin typeface="+mn-ea"/>
                <a:ea typeface="+mn-ea"/>
              </a:rPr>
              <a:t>개체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개체 타입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개체 집합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93BDB90-0C53-432D-91BB-F0D365785E8E}"/>
              </a:ext>
            </a:extLst>
          </p:cNvPr>
          <p:cNvGrpSpPr/>
          <p:nvPr/>
        </p:nvGrpSpPr>
        <p:grpSpPr>
          <a:xfrm>
            <a:off x="1219933" y="3276106"/>
            <a:ext cx="6779475" cy="2736304"/>
            <a:chOff x="1403648" y="3284984"/>
            <a:chExt cx="6779475" cy="2854030"/>
          </a:xfrm>
        </p:grpSpPr>
        <p:sp>
          <p:nvSpPr>
            <p:cNvPr id="4" name="직사각형 3"/>
            <p:cNvSpPr/>
            <p:nvPr/>
          </p:nvSpPr>
          <p:spPr>
            <a:xfrm>
              <a:off x="2749147" y="4086786"/>
              <a:ext cx="2273142" cy="205222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31773" y="3303303"/>
              <a:ext cx="2307890" cy="288032"/>
            </a:xfrm>
            <a:prstGeom prst="rect">
              <a:avLst/>
            </a:prstGeom>
            <a:solidFill>
              <a:srgbClr val="97E1FF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도서</a:t>
              </a:r>
            </a:p>
          </p:txBody>
        </p:sp>
        <p:cxnSp>
          <p:nvCxnSpPr>
            <p:cNvPr id="6" name="직선 화살표 연결선 5"/>
            <p:cNvCxnSpPr>
              <a:endCxn id="9" idx="1"/>
            </p:cNvCxnSpPr>
            <p:nvPr/>
          </p:nvCxnSpPr>
          <p:spPr>
            <a:xfrm>
              <a:off x="4774672" y="5060673"/>
              <a:ext cx="1384408" cy="285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>
              <a:endCxn id="9" idx="1"/>
            </p:cNvCxnSpPr>
            <p:nvPr/>
          </p:nvCxnSpPr>
          <p:spPr>
            <a:xfrm>
              <a:off x="4301692" y="4612502"/>
              <a:ext cx="1857388" cy="45102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endCxn id="9" idx="1"/>
            </p:cNvCxnSpPr>
            <p:nvPr/>
          </p:nvCxnSpPr>
          <p:spPr>
            <a:xfrm flipV="1">
              <a:off x="4230254" y="5063523"/>
              <a:ext cx="1928826" cy="40623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159080" y="4903013"/>
              <a:ext cx="1164101" cy="32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2"/>
                  </a:solidFill>
                  <a:latin typeface="+mn-ea"/>
                  <a:ea typeface="+mn-ea"/>
                </a:rPr>
                <a:t>개체</a:t>
              </a:r>
              <a:r>
                <a:rPr lang="en-US" altLang="ko-KR" sz="1400" b="1" dirty="0">
                  <a:solidFill>
                    <a:schemeClr val="accent2"/>
                  </a:solidFill>
                  <a:latin typeface="+mn-ea"/>
                  <a:ea typeface="+mn-ea"/>
                </a:rPr>
                <a:t>(entity)</a:t>
              </a:r>
              <a:endParaRPr lang="ko-KR" altLang="en-US" sz="14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cxnSp>
          <p:nvCxnSpPr>
            <p:cNvPr id="10" name="직선 화살표 연결선 9"/>
            <p:cNvCxnSpPr>
              <a:endCxn id="11" idx="1"/>
            </p:cNvCxnSpPr>
            <p:nvPr/>
          </p:nvCxnSpPr>
          <p:spPr>
            <a:xfrm flipV="1">
              <a:off x="5060424" y="5973368"/>
              <a:ext cx="1082890" cy="5380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143314" y="5812858"/>
              <a:ext cx="1899879" cy="32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2"/>
                  </a:solidFill>
                  <a:latin typeface="+mn-ea"/>
                  <a:ea typeface="+mn-ea"/>
                </a:rPr>
                <a:t>개체</a:t>
              </a:r>
              <a:r>
                <a:rPr lang="en-US" altLang="ko-KR" sz="1400" b="1" dirty="0">
                  <a:solidFill>
                    <a:schemeClr val="accent2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400" b="1" dirty="0">
                  <a:solidFill>
                    <a:schemeClr val="accent2"/>
                  </a:solidFill>
                  <a:latin typeface="+mn-ea"/>
                  <a:ea typeface="+mn-ea"/>
                </a:rPr>
                <a:t>집합</a:t>
              </a:r>
              <a:r>
                <a:rPr lang="en-US" altLang="ko-KR" sz="1400" b="1" dirty="0">
                  <a:solidFill>
                    <a:schemeClr val="accent2"/>
                  </a:solidFill>
                  <a:latin typeface="+mn-ea"/>
                  <a:ea typeface="+mn-ea"/>
                </a:rPr>
                <a:t>(entity set)</a:t>
              </a:r>
              <a:endParaRPr lang="ko-KR" altLang="en-US" sz="14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cxnSp>
          <p:nvCxnSpPr>
            <p:cNvPr id="12" name="직선 화살표 연결선 11"/>
            <p:cNvCxnSpPr>
              <a:stCxn id="5" idx="3"/>
              <a:endCxn id="13" idx="1"/>
            </p:cNvCxnSpPr>
            <p:nvPr/>
          </p:nvCxnSpPr>
          <p:spPr>
            <a:xfrm flipV="1">
              <a:off x="5039663" y="3445494"/>
              <a:ext cx="1118547" cy="182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58210" y="3284984"/>
              <a:ext cx="2024913" cy="32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2"/>
                  </a:solidFill>
                  <a:latin typeface="+mn-ea"/>
                  <a:ea typeface="+mn-ea"/>
                </a:rPr>
                <a:t>개체</a:t>
              </a:r>
              <a:r>
                <a:rPr lang="en-US" altLang="ko-KR" sz="1400" b="1" dirty="0">
                  <a:solidFill>
                    <a:schemeClr val="accent2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400" b="1" dirty="0">
                  <a:solidFill>
                    <a:schemeClr val="accent2"/>
                  </a:solidFill>
                  <a:latin typeface="+mn-ea"/>
                  <a:ea typeface="+mn-ea"/>
                </a:rPr>
                <a:t>타입</a:t>
              </a:r>
              <a:r>
                <a:rPr lang="en-US" altLang="ko-KR" sz="1400" b="1" dirty="0">
                  <a:solidFill>
                    <a:schemeClr val="accent2"/>
                  </a:solidFill>
                  <a:latin typeface="+mn-ea"/>
                  <a:ea typeface="+mn-ea"/>
                </a:rPr>
                <a:t>(entity type)</a:t>
              </a:r>
              <a:endParaRPr lang="ko-KR" altLang="en-US" sz="14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2982392" y="4423786"/>
              <a:ext cx="1841500" cy="1606550"/>
              <a:chOff x="1121" y="2140"/>
              <a:chExt cx="1160" cy="1012"/>
            </a:xfrm>
          </p:grpSpPr>
          <p:sp>
            <p:nvSpPr>
              <p:cNvPr id="1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121" y="2140"/>
                <a:ext cx="1160" cy="1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17" name="Freeform 5"/>
              <p:cNvSpPr>
                <a:spLocks noEditPoints="1"/>
              </p:cNvSpPr>
              <p:nvPr/>
            </p:nvSpPr>
            <p:spPr bwMode="auto">
              <a:xfrm>
                <a:off x="1125" y="2144"/>
                <a:ext cx="1152" cy="1004"/>
              </a:xfrm>
              <a:custGeom>
                <a:avLst/>
                <a:gdLst/>
                <a:ahLst/>
                <a:cxnLst>
                  <a:cxn ang="0">
                    <a:pos x="1056" y="538"/>
                  </a:cxn>
                  <a:cxn ang="0">
                    <a:pos x="1080" y="506"/>
                  </a:cxn>
                  <a:cxn ang="0">
                    <a:pos x="1084" y="124"/>
                  </a:cxn>
                  <a:cxn ang="0">
                    <a:pos x="102" y="180"/>
                  </a:cxn>
                  <a:cxn ang="0">
                    <a:pos x="90" y="186"/>
                  </a:cxn>
                  <a:cxn ang="0">
                    <a:pos x="66" y="210"/>
                  </a:cxn>
                  <a:cxn ang="0">
                    <a:pos x="56" y="254"/>
                  </a:cxn>
                  <a:cxn ang="0">
                    <a:pos x="56" y="274"/>
                  </a:cxn>
                  <a:cxn ang="0">
                    <a:pos x="60" y="322"/>
                  </a:cxn>
                  <a:cxn ang="0">
                    <a:pos x="76" y="374"/>
                  </a:cxn>
                  <a:cxn ang="0">
                    <a:pos x="68" y="374"/>
                  </a:cxn>
                  <a:cxn ang="0">
                    <a:pos x="54" y="378"/>
                  </a:cxn>
                  <a:cxn ang="0">
                    <a:pos x="30" y="398"/>
                  </a:cxn>
                  <a:cxn ang="0">
                    <a:pos x="18" y="428"/>
                  </a:cxn>
                  <a:cxn ang="0">
                    <a:pos x="14" y="468"/>
                  </a:cxn>
                  <a:cxn ang="0">
                    <a:pos x="22" y="528"/>
                  </a:cxn>
                  <a:cxn ang="0">
                    <a:pos x="6" y="550"/>
                  </a:cxn>
                  <a:cxn ang="0">
                    <a:pos x="0" y="572"/>
                  </a:cxn>
                  <a:cxn ang="0">
                    <a:pos x="0" y="576"/>
                  </a:cxn>
                  <a:cxn ang="0">
                    <a:pos x="0" y="674"/>
                  </a:cxn>
                  <a:cxn ang="0">
                    <a:pos x="0" y="678"/>
                  </a:cxn>
                  <a:cxn ang="0">
                    <a:pos x="16" y="714"/>
                  </a:cxn>
                  <a:cxn ang="0">
                    <a:pos x="28" y="726"/>
                  </a:cxn>
                  <a:cxn ang="0">
                    <a:pos x="32" y="728"/>
                  </a:cxn>
                  <a:cxn ang="0">
                    <a:pos x="416" y="994"/>
                  </a:cxn>
                  <a:cxn ang="0">
                    <a:pos x="450" y="1004"/>
                  </a:cxn>
                  <a:cxn ang="0">
                    <a:pos x="464" y="1002"/>
                  </a:cxn>
                  <a:cxn ang="0">
                    <a:pos x="1062" y="778"/>
                  </a:cxn>
                  <a:cxn ang="0">
                    <a:pos x="1086" y="752"/>
                  </a:cxn>
                  <a:cxn ang="0">
                    <a:pos x="1090" y="726"/>
                  </a:cxn>
                  <a:cxn ang="0">
                    <a:pos x="1090" y="714"/>
                  </a:cxn>
                  <a:cxn ang="0">
                    <a:pos x="1076" y="692"/>
                  </a:cxn>
                  <a:cxn ang="0">
                    <a:pos x="1076" y="658"/>
                  </a:cxn>
                  <a:cxn ang="0">
                    <a:pos x="1098" y="632"/>
                  </a:cxn>
                  <a:cxn ang="0">
                    <a:pos x="1100" y="612"/>
                  </a:cxn>
                  <a:cxn ang="0">
                    <a:pos x="1096" y="594"/>
                  </a:cxn>
                  <a:cxn ang="0">
                    <a:pos x="1106" y="572"/>
                  </a:cxn>
                  <a:cxn ang="0">
                    <a:pos x="1108" y="546"/>
                  </a:cxn>
                  <a:cxn ang="0">
                    <a:pos x="1102" y="528"/>
                  </a:cxn>
                  <a:cxn ang="0">
                    <a:pos x="1120" y="524"/>
                  </a:cxn>
                  <a:cxn ang="0">
                    <a:pos x="1140" y="512"/>
                  </a:cxn>
                  <a:cxn ang="0">
                    <a:pos x="1150" y="492"/>
                  </a:cxn>
                  <a:cxn ang="0">
                    <a:pos x="1152" y="470"/>
                  </a:cxn>
                  <a:cxn ang="0">
                    <a:pos x="1146" y="450"/>
                  </a:cxn>
                  <a:cxn ang="0">
                    <a:pos x="1134" y="436"/>
                  </a:cxn>
                  <a:cxn ang="0">
                    <a:pos x="1142" y="418"/>
                  </a:cxn>
                  <a:cxn ang="0">
                    <a:pos x="1152" y="390"/>
                  </a:cxn>
                  <a:cxn ang="0">
                    <a:pos x="1152" y="384"/>
                  </a:cxn>
                  <a:cxn ang="0">
                    <a:pos x="1148" y="364"/>
                  </a:cxn>
                  <a:cxn ang="0">
                    <a:pos x="1136" y="350"/>
                  </a:cxn>
                  <a:cxn ang="0">
                    <a:pos x="1114" y="316"/>
                  </a:cxn>
                  <a:cxn ang="0">
                    <a:pos x="1132" y="300"/>
                  </a:cxn>
                  <a:cxn ang="0">
                    <a:pos x="1140" y="268"/>
                  </a:cxn>
                  <a:cxn ang="0">
                    <a:pos x="1136" y="248"/>
                  </a:cxn>
                  <a:cxn ang="0">
                    <a:pos x="1124" y="234"/>
                  </a:cxn>
                  <a:cxn ang="0">
                    <a:pos x="1130" y="176"/>
                  </a:cxn>
                  <a:cxn ang="0">
                    <a:pos x="1138" y="150"/>
                  </a:cxn>
                  <a:cxn ang="0">
                    <a:pos x="1138" y="142"/>
                  </a:cxn>
                  <a:cxn ang="0">
                    <a:pos x="1130" y="114"/>
                  </a:cxn>
                  <a:cxn ang="0">
                    <a:pos x="1106" y="98"/>
                  </a:cxn>
                  <a:cxn ang="0">
                    <a:pos x="708" y="2"/>
                  </a:cxn>
                  <a:cxn ang="0">
                    <a:pos x="690" y="0"/>
                  </a:cxn>
                </a:cxnLst>
                <a:rect l="0" t="0" r="r" b="b"/>
                <a:pathLst>
                  <a:path w="1152" h="1004">
                    <a:moveTo>
                      <a:pt x="1056" y="538"/>
                    </a:moveTo>
                    <a:lnTo>
                      <a:pt x="1056" y="538"/>
                    </a:lnTo>
                    <a:lnTo>
                      <a:pt x="1056" y="538"/>
                    </a:lnTo>
                    <a:close/>
                    <a:moveTo>
                      <a:pt x="1080" y="506"/>
                    </a:moveTo>
                    <a:lnTo>
                      <a:pt x="1080" y="506"/>
                    </a:lnTo>
                    <a:lnTo>
                      <a:pt x="1080" y="506"/>
                    </a:lnTo>
                    <a:close/>
                    <a:moveTo>
                      <a:pt x="1084" y="124"/>
                    </a:moveTo>
                    <a:lnTo>
                      <a:pt x="1084" y="124"/>
                    </a:lnTo>
                    <a:lnTo>
                      <a:pt x="1084" y="124"/>
                    </a:lnTo>
                    <a:close/>
                    <a:moveTo>
                      <a:pt x="678" y="2"/>
                    </a:moveTo>
                    <a:lnTo>
                      <a:pt x="678" y="2"/>
                    </a:lnTo>
                    <a:lnTo>
                      <a:pt x="102" y="180"/>
                    </a:lnTo>
                    <a:lnTo>
                      <a:pt x="100" y="180"/>
                    </a:lnTo>
                    <a:lnTo>
                      <a:pt x="100" y="180"/>
                    </a:lnTo>
                    <a:lnTo>
                      <a:pt x="90" y="186"/>
                    </a:lnTo>
                    <a:lnTo>
                      <a:pt x="80" y="192"/>
                    </a:lnTo>
                    <a:lnTo>
                      <a:pt x="74" y="200"/>
                    </a:lnTo>
                    <a:lnTo>
                      <a:pt x="66" y="210"/>
                    </a:lnTo>
                    <a:lnTo>
                      <a:pt x="62" y="224"/>
                    </a:lnTo>
                    <a:lnTo>
                      <a:pt x="58" y="238"/>
                    </a:lnTo>
                    <a:lnTo>
                      <a:pt x="56" y="254"/>
                    </a:lnTo>
                    <a:lnTo>
                      <a:pt x="56" y="272"/>
                    </a:lnTo>
                    <a:lnTo>
                      <a:pt x="56" y="272"/>
                    </a:lnTo>
                    <a:lnTo>
                      <a:pt x="56" y="274"/>
                    </a:lnTo>
                    <a:lnTo>
                      <a:pt x="56" y="274"/>
                    </a:lnTo>
                    <a:lnTo>
                      <a:pt x="56" y="296"/>
                    </a:lnTo>
                    <a:lnTo>
                      <a:pt x="60" y="322"/>
                    </a:lnTo>
                    <a:lnTo>
                      <a:pt x="66" y="348"/>
                    </a:lnTo>
                    <a:lnTo>
                      <a:pt x="70" y="362"/>
                    </a:lnTo>
                    <a:lnTo>
                      <a:pt x="76" y="374"/>
                    </a:lnTo>
                    <a:lnTo>
                      <a:pt x="76" y="374"/>
                    </a:lnTo>
                    <a:lnTo>
                      <a:pt x="64" y="376"/>
                    </a:lnTo>
                    <a:lnTo>
                      <a:pt x="68" y="374"/>
                    </a:lnTo>
                    <a:lnTo>
                      <a:pt x="68" y="374"/>
                    </a:lnTo>
                    <a:lnTo>
                      <a:pt x="60" y="376"/>
                    </a:lnTo>
                    <a:lnTo>
                      <a:pt x="54" y="378"/>
                    </a:lnTo>
                    <a:lnTo>
                      <a:pt x="46" y="382"/>
                    </a:lnTo>
                    <a:lnTo>
                      <a:pt x="40" y="386"/>
                    </a:lnTo>
                    <a:lnTo>
                      <a:pt x="30" y="398"/>
                    </a:lnTo>
                    <a:lnTo>
                      <a:pt x="22" y="414"/>
                    </a:lnTo>
                    <a:lnTo>
                      <a:pt x="22" y="414"/>
                    </a:lnTo>
                    <a:lnTo>
                      <a:pt x="18" y="428"/>
                    </a:lnTo>
                    <a:lnTo>
                      <a:pt x="16" y="442"/>
                    </a:lnTo>
                    <a:lnTo>
                      <a:pt x="14" y="468"/>
                    </a:lnTo>
                    <a:lnTo>
                      <a:pt x="14" y="468"/>
                    </a:lnTo>
                    <a:lnTo>
                      <a:pt x="16" y="502"/>
                    </a:lnTo>
                    <a:lnTo>
                      <a:pt x="20" y="516"/>
                    </a:lnTo>
                    <a:lnTo>
                      <a:pt x="22" y="528"/>
                    </a:lnTo>
                    <a:lnTo>
                      <a:pt x="22" y="528"/>
                    </a:lnTo>
                    <a:lnTo>
                      <a:pt x="12" y="538"/>
                    </a:lnTo>
                    <a:lnTo>
                      <a:pt x="6" y="550"/>
                    </a:lnTo>
                    <a:lnTo>
                      <a:pt x="2" y="560"/>
                    </a:lnTo>
                    <a:lnTo>
                      <a:pt x="0" y="572"/>
                    </a:lnTo>
                    <a:lnTo>
                      <a:pt x="0" y="572"/>
                    </a:lnTo>
                    <a:lnTo>
                      <a:pt x="0" y="576"/>
                    </a:lnTo>
                    <a:lnTo>
                      <a:pt x="0" y="576"/>
                    </a:lnTo>
                    <a:lnTo>
                      <a:pt x="0" y="576"/>
                    </a:lnTo>
                    <a:lnTo>
                      <a:pt x="0" y="576"/>
                    </a:lnTo>
                    <a:lnTo>
                      <a:pt x="0" y="582"/>
                    </a:lnTo>
                    <a:lnTo>
                      <a:pt x="0" y="674"/>
                    </a:lnTo>
                    <a:lnTo>
                      <a:pt x="0" y="670"/>
                    </a:lnTo>
                    <a:lnTo>
                      <a:pt x="0" y="670"/>
                    </a:lnTo>
                    <a:lnTo>
                      <a:pt x="0" y="678"/>
                    </a:lnTo>
                    <a:lnTo>
                      <a:pt x="0" y="686"/>
                    </a:lnTo>
                    <a:lnTo>
                      <a:pt x="6" y="702"/>
                    </a:lnTo>
                    <a:lnTo>
                      <a:pt x="16" y="714"/>
                    </a:lnTo>
                    <a:lnTo>
                      <a:pt x="22" y="720"/>
                    </a:lnTo>
                    <a:lnTo>
                      <a:pt x="28" y="726"/>
                    </a:lnTo>
                    <a:lnTo>
                      <a:pt x="28" y="726"/>
                    </a:lnTo>
                    <a:lnTo>
                      <a:pt x="28" y="726"/>
                    </a:lnTo>
                    <a:lnTo>
                      <a:pt x="28" y="726"/>
                    </a:lnTo>
                    <a:lnTo>
                      <a:pt x="32" y="728"/>
                    </a:lnTo>
                    <a:lnTo>
                      <a:pt x="418" y="994"/>
                    </a:lnTo>
                    <a:lnTo>
                      <a:pt x="416" y="994"/>
                    </a:lnTo>
                    <a:lnTo>
                      <a:pt x="416" y="994"/>
                    </a:lnTo>
                    <a:lnTo>
                      <a:pt x="426" y="1000"/>
                    </a:lnTo>
                    <a:lnTo>
                      <a:pt x="438" y="1004"/>
                    </a:lnTo>
                    <a:lnTo>
                      <a:pt x="450" y="1004"/>
                    </a:lnTo>
                    <a:lnTo>
                      <a:pt x="462" y="1002"/>
                    </a:lnTo>
                    <a:lnTo>
                      <a:pt x="464" y="1002"/>
                    </a:lnTo>
                    <a:lnTo>
                      <a:pt x="464" y="1002"/>
                    </a:lnTo>
                    <a:lnTo>
                      <a:pt x="464" y="1002"/>
                    </a:lnTo>
                    <a:lnTo>
                      <a:pt x="1062" y="778"/>
                    </a:lnTo>
                    <a:lnTo>
                      <a:pt x="1062" y="778"/>
                    </a:lnTo>
                    <a:lnTo>
                      <a:pt x="1072" y="772"/>
                    </a:lnTo>
                    <a:lnTo>
                      <a:pt x="1082" y="762"/>
                    </a:lnTo>
                    <a:lnTo>
                      <a:pt x="1086" y="752"/>
                    </a:lnTo>
                    <a:lnTo>
                      <a:pt x="1090" y="740"/>
                    </a:lnTo>
                    <a:lnTo>
                      <a:pt x="1090" y="740"/>
                    </a:lnTo>
                    <a:lnTo>
                      <a:pt x="1090" y="726"/>
                    </a:lnTo>
                    <a:lnTo>
                      <a:pt x="1090" y="724"/>
                    </a:lnTo>
                    <a:lnTo>
                      <a:pt x="1090" y="724"/>
                    </a:lnTo>
                    <a:lnTo>
                      <a:pt x="1090" y="714"/>
                    </a:lnTo>
                    <a:lnTo>
                      <a:pt x="1086" y="706"/>
                    </a:lnTo>
                    <a:lnTo>
                      <a:pt x="1082" y="698"/>
                    </a:lnTo>
                    <a:lnTo>
                      <a:pt x="1076" y="692"/>
                    </a:lnTo>
                    <a:lnTo>
                      <a:pt x="1076" y="692"/>
                    </a:lnTo>
                    <a:lnTo>
                      <a:pt x="1076" y="658"/>
                    </a:lnTo>
                    <a:lnTo>
                      <a:pt x="1076" y="658"/>
                    </a:lnTo>
                    <a:lnTo>
                      <a:pt x="1086" y="652"/>
                    </a:lnTo>
                    <a:lnTo>
                      <a:pt x="1094" y="642"/>
                    </a:lnTo>
                    <a:lnTo>
                      <a:pt x="1098" y="632"/>
                    </a:lnTo>
                    <a:lnTo>
                      <a:pt x="1100" y="620"/>
                    </a:lnTo>
                    <a:lnTo>
                      <a:pt x="1100" y="612"/>
                    </a:lnTo>
                    <a:lnTo>
                      <a:pt x="1100" y="612"/>
                    </a:lnTo>
                    <a:lnTo>
                      <a:pt x="1098" y="602"/>
                    </a:lnTo>
                    <a:lnTo>
                      <a:pt x="1096" y="594"/>
                    </a:lnTo>
                    <a:lnTo>
                      <a:pt x="1096" y="594"/>
                    </a:lnTo>
                    <a:lnTo>
                      <a:pt x="1100" y="588"/>
                    </a:lnTo>
                    <a:lnTo>
                      <a:pt x="1104" y="580"/>
                    </a:lnTo>
                    <a:lnTo>
                      <a:pt x="1106" y="572"/>
                    </a:lnTo>
                    <a:lnTo>
                      <a:pt x="1108" y="564"/>
                    </a:lnTo>
                    <a:lnTo>
                      <a:pt x="1108" y="546"/>
                    </a:lnTo>
                    <a:lnTo>
                      <a:pt x="1108" y="546"/>
                    </a:lnTo>
                    <a:lnTo>
                      <a:pt x="1106" y="536"/>
                    </a:lnTo>
                    <a:lnTo>
                      <a:pt x="1102" y="528"/>
                    </a:lnTo>
                    <a:lnTo>
                      <a:pt x="1102" y="528"/>
                    </a:lnTo>
                    <a:lnTo>
                      <a:pt x="1112" y="526"/>
                    </a:lnTo>
                    <a:lnTo>
                      <a:pt x="1112" y="526"/>
                    </a:lnTo>
                    <a:lnTo>
                      <a:pt x="1120" y="524"/>
                    </a:lnTo>
                    <a:lnTo>
                      <a:pt x="1128" y="522"/>
                    </a:lnTo>
                    <a:lnTo>
                      <a:pt x="1134" y="518"/>
                    </a:lnTo>
                    <a:lnTo>
                      <a:pt x="1140" y="512"/>
                    </a:lnTo>
                    <a:lnTo>
                      <a:pt x="1144" y="506"/>
                    </a:lnTo>
                    <a:lnTo>
                      <a:pt x="1148" y="498"/>
                    </a:lnTo>
                    <a:lnTo>
                      <a:pt x="1150" y="492"/>
                    </a:lnTo>
                    <a:lnTo>
                      <a:pt x="1150" y="484"/>
                    </a:lnTo>
                    <a:lnTo>
                      <a:pt x="1150" y="484"/>
                    </a:lnTo>
                    <a:lnTo>
                      <a:pt x="1152" y="470"/>
                    </a:lnTo>
                    <a:lnTo>
                      <a:pt x="1152" y="470"/>
                    </a:lnTo>
                    <a:lnTo>
                      <a:pt x="1150" y="460"/>
                    </a:lnTo>
                    <a:lnTo>
                      <a:pt x="1146" y="450"/>
                    </a:lnTo>
                    <a:lnTo>
                      <a:pt x="1140" y="442"/>
                    </a:lnTo>
                    <a:lnTo>
                      <a:pt x="1134" y="436"/>
                    </a:lnTo>
                    <a:lnTo>
                      <a:pt x="1134" y="436"/>
                    </a:lnTo>
                    <a:lnTo>
                      <a:pt x="1134" y="424"/>
                    </a:lnTo>
                    <a:lnTo>
                      <a:pt x="1134" y="424"/>
                    </a:lnTo>
                    <a:lnTo>
                      <a:pt x="1142" y="418"/>
                    </a:lnTo>
                    <a:lnTo>
                      <a:pt x="1146" y="410"/>
                    </a:lnTo>
                    <a:lnTo>
                      <a:pt x="1150" y="400"/>
                    </a:lnTo>
                    <a:lnTo>
                      <a:pt x="1152" y="390"/>
                    </a:lnTo>
                    <a:lnTo>
                      <a:pt x="1152" y="390"/>
                    </a:lnTo>
                    <a:lnTo>
                      <a:pt x="1152" y="390"/>
                    </a:lnTo>
                    <a:lnTo>
                      <a:pt x="1152" y="384"/>
                    </a:lnTo>
                    <a:lnTo>
                      <a:pt x="1152" y="384"/>
                    </a:lnTo>
                    <a:lnTo>
                      <a:pt x="1152" y="374"/>
                    </a:lnTo>
                    <a:lnTo>
                      <a:pt x="1148" y="364"/>
                    </a:lnTo>
                    <a:lnTo>
                      <a:pt x="1144" y="356"/>
                    </a:lnTo>
                    <a:lnTo>
                      <a:pt x="1136" y="350"/>
                    </a:lnTo>
                    <a:lnTo>
                      <a:pt x="1136" y="350"/>
                    </a:lnTo>
                    <a:lnTo>
                      <a:pt x="1104" y="322"/>
                    </a:lnTo>
                    <a:lnTo>
                      <a:pt x="1104" y="322"/>
                    </a:lnTo>
                    <a:lnTo>
                      <a:pt x="1114" y="316"/>
                    </a:lnTo>
                    <a:lnTo>
                      <a:pt x="1114" y="316"/>
                    </a:lnTo>
                    <a:lnTo>
                      <a:pt x="1124" y="310"/>
                    </a:lnTo>
                    <a:lnTo>
                      <a:pt x="1132" y="300"/>
                    </a:lnTo>
                    <a:lnTo>
                      <a:pt x="1138" y="290"/>
                    </a:lnTo>
                    <a:lnTo>
                      <a:pt x="1140" y="276"/>
                    </a:lnTo>
                    <a:lnTo>
                      <a:pt x="1140" y="268"/>
                    </a:lnTo>
                    <a:lnTo>
                      <a:pt x="1140" y="268"/>
                    </a:lnTo>
                    <a:lnTo>
                      <a:pt x="1138" y="258"/>
                    </a:lnTo>
                    <a:lnTo>
                      <a:pt x="1136" y="248"/>
                    </a:lnTo>
                    <a:lnTo>
                      <a:pt x="1130" y="240"/>
                    </a:lnTo>
                    <a:lnTo>
                      <a:pt x="1124" y="234"/>
                    </a:lnTo>
                    <a:lnTo>
                      <a:pt x="1124" y="234"/>
                    </a:lnTo>
                    <a:lnTo>
                      <a:pt x="1124" y="184"/>
                    </a:lnTo>
                    <a:lnTo>
                      <a:pt x="1124" y="184"/>
                    </a:lnTo>
                    <a:lnTo>
                      <a:pt x="1130" y="176"/>
                    </a:lnTo>
                    <a:lnTo>
                      <a:pt x="1134" y="168"/>
                    </a:lnTo>
                    <a:lnTo>
                      <a:pt x="1138" y="160"/>
                    </a:lnTo>
                    <a:lnTo>
                      <a:pt x="1138" y="150"/>
                    </a:lnTo>
                    <a:lnTo>
                      <a:pt x="1138" y="150"/>
                    </a:lnTo>
                    <a:lnTo>
                      <a:pt x="1138" y="142"/>
                    </a:lnTo>
                    <a:lnTo>
                      <a:pt x="1138" y="142"/>
                    </a:lnTo>
                    <a:lnTo>
                      <a:pt x="1138" y="134"/>
                    </a:lnTo>
                    <a:lnTo>
                      <a:pt x="1136" y="126"/>
                    </a:lnTo>
                    <a:lnTo>
                      <a:pt x="1130" y="114"/>
                    </a:lnTo>
                    <a:lnTo>
                      <a:pt x="1118" y="104"/>
                    </a:lnTo>
                    <a:lnTo>
                      <a:pt x="1112" y="100"/>
                    </a:lnTo>
                    <a:lnTo>
                      <a:pt x="1106" y="98"/>
                    </a:lnTo>
                    <a:lnTo>
                      <a:pt x="1106" y="98"/>
                    </a:lnTo>
                    <a:lnTo>
                      <a:pt x="708" y="2"/>
                    </a:lnTo>
                    <a:lnTo>
                      <a:pt x="708" y="2"/>
                    </a:lnTo>
                    <a:lnTo>
                      <a:pt x="708" y="2"/>
                    </a:lnTo>
                    <a:lnTo>
                      <a:pt x="698" y="0"/>
                    </a:lnTo>
                    <a:lnTo>
                      <a:pt x="690" y="0"/>
                    </a:lnTo>
                    <a:lnTo>
                      <a:pt x="678" y="2"/>
                    </a:lnTo>
                    <a:lnTo>
                      <a:pt x="678" y="2"/>
                    </a:lnTo>
                    <a:close/>
                  </a:path>
                </a:pathLst>
              </a:custGeom>
              <a:solidFill>
                <a:srgbClr val="8DD4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149" y="2168"/>
                <a:ext cx="1104" cy="956"/>
              </a:xfrm>
              <a:custGeom>
                <a:avLst/>
                <a:gdLst/>
                <a:ahLst/>
                <a:cxnLst>
                  <a:cxn ang="0">
                    <a:pos x="84" y="180"/>
                  </a:cxn>
                  <a:cxn ang="0">
                    <a:pos x="62" y="202"/>
                  </a:cxn>
                  <a:cxn ang="0">
                    <a:pos x="56" y="248"/>
                  </a:cxn>
                  <a:cxn ang="0">
                    <a:pos x="64" y="316"/>
                  </a:cxn>
                  <a:cxn ang="0">
                    <a:pos x="90" y="354"/>
                  </a:cxn>
                  <a:cxn ang="0">
                    <a:pos x="98" y="356"/>
                  </a:cxn>
                  <a:cxn ang="0">
                    <a:pos x="114" y="362"/>
                  </a:cxn>
                  <a:cxn ang="0">
                    <a:pos x="46" y="374"/>
                  </a:cxn>
                  <a:cxn ang="0">
                    <a:pos x="20" y="398"/>
                  </a:cxn>
                  <a:cxn ang="0">
                    <a:pos x="14" y="444"/>
                  </a:cxn>
                  <a:cxn ang="0">
                    <a:pos x="22" y="500"/>
                  </a:cxn>
                  <a:cxn ang="0">
                    <a:pos x="32" y="516"/>
                  </a:cxn>
                  <a:cxn ang="0">
                    <a:pos x="12" y="524"/>
                  </a:cxn>
                  <a:cxn ang="0">
                    <a:pos x="0" y="548"/>
                  </a:cxn>
                  <a:cxn ang="0">
                    <a:pos x="0" y="550"/>
                  </a:cxn>
                  <a:cxn ang="0">
                    <a:pos x="0" y="648"/>
                  </a:cxn>
                  <a:cxn ang="0">
                    <a:pos x="16" y="682"/>
                  </a:cxn>
                  <a:cxn ang="0">
                    <a:pos x="34" y="692"/>
                  </a:cxn>
                  <a:cxn ang="0">
                    <a:pos x="416" y="956"/>
                  </a:cxn>
                  <a:cxn ang="0">
                    <a:pos x="1028" y="732"/>
                  </a:cxn>
                  <a:cxn ang="0">
                    <a:pos x="1040" y="720"/>
                  </a:cxn>
                  <a:cxn ang="0">
                    <a:pos x="1042" y="700"/>
                  </a:cxn>
                  <a:cxn ang="0">
                    <a:pos x="1036" y="686"/>
                  </a:cxn>
                  <a:cxn ang="0">
                    <a:pos x="1028" y="680"/>
                  </a:cxn>
                  <a:cxn ang="0">
                    <a:pos x="1038" y="616"/>
                  </a:cxn>
                  <a:cxn ang="0">
                    <a:pos x="1052" y="596"/>
                  </a:cxn>
                  <a:cxn ang="0">
                    <a:pos x="1048" y="576"/>
                  </a:cxn>
                  <a:cxn ang="0">
                    <a:pos x="1028" y="564"/>
                  </a:cxn>
                  <a:cxn ang="0">
                    <a:pos x="1050" y="558"/>
                  </a:cxn>
                  <a:cxn ang="0">
                    <a:pos x="1060" y="522"/>
                  </a:cxn>
                  <a:cxn ang="0">
                    <a:pos x="1052" y="506"/>
                  </a:cxn>
                  <a:cxn ang="0">
                    <a:pos x="1046" y="504"/>
                  </a:cxn>
                  <a:cxn ang="0">
                    <a:pos x="1086" y="478"/>
                  </a:cxn>
                  <a:cxn ang="0">
                    <a:pos x="1102" y="460"/>
                  </a:cxn>
                  <a:cxn ang="0">
                    <a:pos x="1102" y="440"/>
                  </a:cxn>
                  <a:cxn ang="0">
                    <a:pos x="1094" y="430"/>
                  </a:cxn>
                  <a:cxn ang="0">
                    <a:pos x="1086" y="386"/>
                  </a:cxn>
                  <a:cxn ang="0">
                    <a:pos x="1098" y="378"/>
                  </a:cxn>
                  <a:cxn ang="0">
                    <a:pos x="1104" y="366"/>
                  </a:cxn>
                  <a:cxn ang="0">
                    <a:pos x="1098" y="344"/>
                  </a:cxn>
                  <a:cxn ang="0">
                    <a:pos x="1080" y="270"/>
                  </a:cxn>
                  <a:cxn ang="0">
                    <a:pos x="1092" y="258"/>
                  </a:cxn>
                  <a:cxn ang="0">
                    <a:pos x="1092" y="238"/>
                  </a:cxn>
                  <a:cxn ang="0">
                    <a:pos x="1082" y="226"/>
                  </a:cxn>
                  <a:cxn ang="0">
                    <a:pos x="1076" y="146"/>
                  </a:cxn>
                  <a:cxn ang="0">
                    <a:pos x="1088" y="138"/>
                  </a:cxn>
                  <a:cxn ang="0">
                    <a:pos x="1090" y="118"/>
                  </a:cxn>
                  <a:cxn ang="0">
                    <a:pos x="1082" y="100"/>
                  </a:cxn>
                  <a:cxn ang="0">
                    <a:pos x="678" y="0"/>
                  </a:cxn>
                  <a:cxn ang="0">
                    <a:pos x="660" y="2"/>
                  </a:cxn>
                </a:cxnLst>
                <a:rect l="0" t="0" r="r" b="b"/>
                <a:pathLst>
                  <a:path w="1104" h="956">
                    <a:moveTo>
                      <a:pt x="660" y="2"/>
                    </a:moveTo>
                    <a:lnTo>
                      <a:pt x="660" y="2"/>
                    </a:lnTo>
                    <a:lnTo>
                      <a:pt x="84" y="180"/>
                    </a:lnTo>
                    <a:lnTo>
                      <a:pt x="84" y="180"/>
                    </a:lnTo>
                    <a:lnTo>
                      <a:pt x="78" y="182"/>
                    </a:lnTo>
                    <a:lnTo>
                      <a:pt x="72" y="188"/>
                    </a:lnTo>
                    <a:lnTo>
                      <a:pt x="66" y="194"/>
                    </a:lnTo>
                    <a:lnTo>
                      <a:pt x="62" y="202"/>
                    </a:lnTo>
                    <a:lnTo>
                      <a:pt x="60" y="210"/>
                    </a:lnTo>
                    <a:lnTo>
                      <a:pt x="58" y="222"/>
                    </a:lnTo>
                    <a:lnTo>
                      <a:pt x="56" y="248"/>
                    </a:lnTo>
                    <a:lnTo>
                      <a:pt x="56" y="248"/>
                    </a:lnTo>
                    <a:lnTo>
                      <a:pt x="56" y="266"/>
                    </a:lnTo>
                    <a:lnTo>
                      <a:pt x="58" y="282"/>
                    </a:lnTo>
                    <a:lnTo>
                      <a:pt x="60" y="300"/>
                    </a:lnTo>
                    <a:lnTo>
                      <a:pt x="64" y="316"/>
                    </a:lnTo>
                    <a:lnTo>
                      <a:pt x="70" y="332"/>
                    </a:lnTo>
                    <a:lnTo>
                      <a:pt x="80" y="346"/>
                    </a:lnTo>
                    <a:lnTo>
                      <a:pt x="84" y="350"/>
                    </a:lnTo>
                    <a:lnTo>
                      <a:pt x="90" y="354"/>
                    </a:lnTo>
                    <a:lnTo>
                      <a:pt x="90" y="354"/>
                    </a:lnTo>
                    <a:lnTo>
                      <a:pt x="90" y="352"/>
                    </a:lnTo>
                    <a:lnTo>
                      <a:pt x="90" y="352"/>
                    </a:lnTo>
                    <a:lnTo>
                      <a:pt x="98" y="356"/>
                    </a:lnTo>
                    <a:lnTo>
                      <a:pt x="98" y="356"/>
                    </a:lnTo>
                    <a:lnTo>
                      <a:pt x="114" y="362"/>
                    </a:lnTo>
                    <a:lnTo>
                      <a:pt x="114" y="362"/>
                    </a:lnTo>
                    <a:lnTo>
                      <a:pt x="114" y="362"/>
                    </a:lnTo>
                    <a:lnTo>
                      <a:pt x="114" y="362"/>
                    </a:lnTo>
                    <a:lnTo>
                      <a:pt x="44" y="374"/>
                    </a:lnTo>
                    <a:lnTo>
                      <a:pt x="46" y="374"/>
                    </a:lnTo>
                    <a:lnTo>
                      <a:pt x="46" y="374"/>
                    </a:lnTo>
                    <a:lnTo>
                      <a:pt x="40" y="376"/>
                    </a:lnTo>
                    <a:lnTo>
                      <a:pt x="34" y="378"/>
                    </a:lnTo>
                    <a:lnTo>
                      <a:pt x="26" y="386"/>
                    </a:lnTo>
                    <a:lnTo>
                      <a:pt x="20" y="398"/>
                    </a:lnTo>
                    <a:lnTo>
                      <a:pt x="20" y="398"/>
                    </a:lnTo>
                    <a:lnTo>
                      <a:pt x="18" y="410"/>
                    </a:lnTo>
                    <a:lnTo>
                      <a:pt x="16" y="422"/>
                    </a:lnTo>
                    <a:lnTo>
                      <a:pt x="14" y="444"/>
                    </a:lnTo>
                    <a:lnTo>
                      <a:pt x="14" y="444"/>
                    </a:lnTo>
                    <a:lnTo>
                      <a:pt x="16" y="460"/>
                    </a:lnTo>
                    <a:lnTo>
                      <a:pt x="18" y="480"/>
                    </a:lnTo>
                    <a:lnTo>
                      <a:pt x="22" y="500"/>
                    </a:lnTo>
                    <a:lnTo>
                      <a:pt x="26" y="508"/>
                    </a:lnTo>
                    <a:lnTo>
                      <a:pt x="30" y="516"/>
                    </a:lnTo>
                    <a:lnTo>
                      <a:pt x="30" y="516"/>
                    </a:lnTo>
                    <a:lnTo>
                      <a:pt x="32" y="516"/>
                    </a:lnTo>
                    <a:lnTo>
                      <a:pt x="32" y="516"/>
                    </a:lnTo>
                    <a:lnTo>
                      <a:pt x="24" y="518"/>
                    </a:lnTo>
                    <a:lnTo>
                      <a:pt x="24" y="518"/>
                    </a:lnTo>
                    <a:lnTo>
                      <a:pt x="12" y="524"/>
                    </a:lnTo>
                    <a:lnTo>
                      <a:pt x="6" y="532"/>
                    </a:lnTo>
                    <a:lnTo>
                      <a:pt x="2" y="540"/>
                    </a:lnTo>
                    <a:lnTo>
                      <a:pt x="0" y="548"/>
                    </a:lnTo>
                    <a:lnTo>
                      <a:pt x="0" y="548"/>
                    </a:lnTo>
                    <a:lnTo>
                      <a:pt x="0" y="550"/>
                    </a:lnTo>
                    <a:lnTo>
                      <a:pt x="0" y="550"/>
                    </a:lnTo>
                    <a:lnTo>
                      <a:pt x="0" y="550"/>
                    </a:lnTo>
                    <a:lnTo>
                      <a:pt x="0" y="550"/>
                    </a:lnTo>
                    <a:lnTo>
                      <a:pt x="0" y="558"/>
                    </a:lnTo>
                    <a:lnTo>
                      <a:pt x="0" y="650"/>
                    </a:lnTo>
                    <a:lnTo>
                      <a:pt x="0" y="648"/>
                    </a:lnTo>
                    <a:lnTo>
                      <a:pt x="0" y="648"/>
                    </a:lnTo>
                    <a:lnTo>
                      <a:pt x="0" y="656"/>
                    </a:lnTo>
                    <a:lnTo>
                      <a:pt x="2" y="666"/>
                    </a:lnTo>
                    <a:lnTo>
                      <a:pt x="8" y="674"/>
                    </a:lnTo>
                    <a:lnTo>
                      <a:pt x="16" y="682"/>
                    </a:lnTo>
                    <a:lnTo>
                      <a:pt x="16" y="682"/>
                    </a:lnTo>
                    <a:lnTo>
                      <a:pt x="16" y="680"/>
                    </a:lnTo>
                    <a:lnTo>
                      <a:pt x="16" y="680"/>
                    </a:lnTo>
                    <a:lnTo>
                      <a:pt x="34" y="692"/>
                    </a:lnTo>
                    <a:lnTo>
                      <a:pt x="406" y="952"/>
                    </a:lnTo>
                    <a:lnTo>
                      <a:pt x="406" y="952"/>
                    </a:lnTo>
                    <a:lnTo>
                      <a:pt x="410" y="954"/>
                    </a:lnTo>
                    <a:lnTo>
                      <a:pt x="416" y="956"/>
                    </a:lnTo>
                    <a:lnTo>
                      <a:pt x="424" y="956"/>
                    </a:lnTo>
                    <a:lnTo>
                      <a:pt x="432" y="954"/>
                    </a:lnTo>
                    <a:lnTo>
                      <a:pt x="432" y="954"/>
                    </a:lnTo>
                    <a:lnTo>
                      <a:pt x="1028" y="732"/>
                    </a:lnTo>
                    <a:lnTo>
                      <a:pt x="1028" y="732"/>
                    </a:lnTo>
                    <a:lnTo>
                      <a:pt x="1034" y="728"/>
                    </a:lnTo>
                    <a:lnTo>
                      <a:pt x="1038" y="724"/>
                    </a:lnTo>
                    <a:lnTo>
                      <a:pt x="1040" y="720"/>
                    </a:lnTo>
                    <a:lnTo>
                      <a:pt x="1042" y="714"/>
                    </a:lnTo>
                    <a:lnTo>
                      <a:pt x="1042" y="714"/>
                    </a:lnTo>
                    <a:lnTo>
                      <a:pt x="1042" y="702"/>
                    </a:lnTo>
                    <a:lnTo>
                      <a:pt x="1042" y="700"/>
                    </a:lnTo>
                    <a:lnTo>
                      <a:pt x="1042" y="700"/>
                    </a:lnTo>
                    <a:lnTo>
                      <a:pt x="1042" y="694"/>
                    </a:lnTo>
                    <a:lnTo>
                      <a:pt x="1040" y="690"/>
                    </a:lnTo>
                    <a:lnTo>
                      <a:pt x="1036" y="686"/>
                    </a:lnTo>
                    <a:lnTo>
                      <a:pt x="1032" y="682"/>
                    </a:lnTo>
                    <a:lnTo>
                      <a:pt x="1032" y="682"/>
                    </a:lnTo>
                    <a:lnTo>
                      <a:pt x="1028" y="680"/>
                    </a:lnTo>
                    <a:lnTo>
                      <a:pt x="1028" y="680"/>
                    </a:lnTo>
                    <a:lnTo>
                      <a:pt x="1028" y="620"/>
                    </a:lnTo>
                    <a:lnTo>
                      <a:pt x="1028" y="620"/>
                    </a:lnTo>
                    <a:lnTo>
                      <a:pt x="1038" y="616"/>
                    </a:lnTo>
                    <a:lnTo>
                      <a:pt x="1038" y="616"/>
                    </a:lnTo>
                    <a:lnTo>
                      <a:pt x="1044" y="612"/>
                    </a:lnTo>
                    <a:lnTo>
                      <a:pt x="1048" y="608"/>
                    </a:lnTo>
                    <a:lnTo>
                      <a:pt x="1050" y="602"/>
                    </a:lnTo>
                    <a:lnTo>
                      <a:pt x="1052" y="596"/>
                    </a:lnTo>
                    <a:lnTo>
                      <a:pt x="1052" y="588"/>
                    </a:lnTo>
                    <a:lnTo>
                      <a:pt x="1052" y="588"/>
                    </a:lnTo>
                    <a:lnTo>
                      <a:pt x="1050" y="582"/>
                    </a:lnTo>
                    <a:lnTo>
                      <a:pt x="1048" y="576"/>
                    </a:lnTo>
                    <a:lnTo>
                      <a:pt x="1044" y="572"/>
                    </a:lnTo>
                    <a:lnTo>
                      <a:pt x="1040" y="570"/>
                    </a:lnTo>
                    <a:lnTo>
                      <a:pt x="1040" y="570"/>
                    </a:lnTo>
                    <a:lnTo>
                      <a:pt x="1028" y="564"/>
                    </a:lnTo>
                    <a:lnTo>
                      <a:pt x="1028" y="564"/>
                    </a:lnTo>
                    <a:lnTo>
                      <a:pt x="1044" y="560"/>
                    </a:lnTo>
                    <a:lnTo>
                      <a:pt x="1044" y="560"/>
                    </a:lnTo>
                    <a:lnTo>
                      <a:pt x="1050" y="558"/>
                    </a:lnTo>
                    <a:lnTo>
                      <a:pt x="1056" y="552"/>
                    </a:lnTo>
                    <a:lnTo>
                      <a:pt x="1058" y="548"/>
                    </a:lnTo>
                    <a:lnTo>
                      <a:pt x="1060" y="540"/>
                    </a:lnTo>
                    <a:lnTo>
                      <a:pt x="1060" y="522"/>
                    </a:lnTo>
                    <a:lnTo>
                      <a:pt x="1060" y="522"/>
                    </a:lnTo>
                    <a:lnTo>
                      <a:pt x="1058" y="516"/>
                    </a:lnTo>
                    <a:lnTo>
                      <a:pt x="1056" y="510"/>
                    </a:lnTo>
                    <a:lnTo>
                      <a:pt x="1052" y="506"/>
                    </a:lnTo>
                    <a:lnTo>
                      <a:pt x="1046" y="504"/>
                    </a:lnTo>
                    <a:lnTo>
                      <a:pt x="1046" y="504"/>
                    </a:lnTo>
                    <a:lnTo>
                      <a:pt x="1046" y="504"/>
                    </a:lnTo>
                    <a:lnTo>
                      <a:pt x="1046" y="504"/>
                    </a:lnTo>
                    <a:lnTo>
                      <a:pt x="1046" y="484"/>
                    </a:lnTo>
                    <a:lnTo>
                      <a:pt x="1046" y="484"/>
                    </a:lnTo>
                    <a:lnTo>
                      <a:pt x="1086" y="478"/>
                    </a:lnTo>
                    <a:lnTo>
                      <a:pt x="1086" y="478"/>
                    </a:lnTo>
                    <a:lnTo>
                      <a:pt x="1092" y="476"/>
                    </a:lnTo>
                    <a:lnTo>
                      <a:pt x="1098" y="472"/>
                    </a:lnTo>
                    <a:lnTo>
                      <a:pt x="1102" y="466"/>
                    </a:lnTo>
                    <a:lnTo>
                      <a:pt x="1102" y="460"/>
                    </a:lnTo>
                    <a:lnTo>
                      <a:pt x="1102" y="460"/>
                    </a:lnTo>
                    <a:lnTo>
                      <a:pt x="1104" y="446"/>
                    </a:lnTo>
                    <a:lnTo>
                      <a:pt x="1104" y="446"/>
                    </a:lnTo>
                    <a:lnTo>
                      <a:pt x="1102" y="440"/>
                    </a:lnTo>
                    <a:lnTo>
                      <a:pt x="1100" y="436"/>
                    </a:lnTo>
                    <a:lnTo>
                      <a:pt x="1098" y="432"/>
                    </a:lnTo>
                    <a:lnTo>
                      <a:pt x="1094" y="430"/>
                    </a:lnTo>
                    <a:lnTo>
                      <a:pt x="1094" y="430"/>
                    </a:lnTo>
                    <a:lnTo>
                      <a:pt x="1086" y="424"/>
                    </a:lnTo>
                    <a:lnTo>
                      <a:pt x="1086" y="424"/>
                    </a:lnTo>
                    <a:lnTo>
                      <a:pt x="1086" y="386"/>
                    </a:lnTo>
                    <a:lnTo>
                      <a:pt x="1086" y="386"/>
                    </a:lnTo>
                    <a:lnTo>
                      <a:pt x="1086" y="386"/>
                    </a:lnTo>
                    <a:lnTo>
                      <a:pt x="1086" y="386"/>
                    </a:lnTo>
                    <a:lnTo>
                      <a:pt x="1094" y="384"/>
                    </a:lnTo>
                    <a:lnTo>
                      <a:pt x="1098" y="378"/>
                    </a:lnTo>
                    <a:lnTo>
                      <a:pt x="1102" y="372"/>
                    </a:lnTo>
                    <a:lnTo>
                      <a:pt x="1104" y="366"/>
                    </a:lnTo>
                    <a:lnTo>
                      <a:pt x="1104" y="366"/>
                    </a:lnTo>
                    <a:lnTo>
                      <a:pt x="1104" y="366"/>
                    </a:lnTo>
                    <a:lnTo>
                      <a:pt x="1104" y="360"/>
                    </a:lnTo>
                    <a:lnTo>
                      <a:pt x="1104" y="360"/>
                    </a:lnTo>
                    <a:lnTo>
                      <a:pt x="1102" y="350"/>
                    </a:lnTo>
                    <a:lnTo>
                      <a:pt x="1098" y="344"/>
                    </a:lnTo>
                    <a:lnTo>
                      <a:pt x="1098" y="344"/>
                    </a:lnTo>
                    <a:lnTo>
                      <a:pt x="1034" y="290"/>
                    </a:lnTo>
                    <a:lnTo>
                      <a:pt x="1034" y="290"/>
                    </a:lnTo>
                    <a:lnTo>
                      <a:pt x="1080" y="270"/>
                    </a:lnTo>
                    <a:lnTo>
                      <a:pt x="1080" y="270"/>
                    </a:lnTo>
                    <a:lnTo>
                      <a:pt x="1084" y="268"/>
                    </a:lnTo>
                    <a:lnTo>
                      <a:pt x="1088" y="264"/>
                    </a:lnTo>
                    <a:lnTo>
                      <a:pt x="1092" y="258"/>
                    </a:lnTo>
                    <a:lnTo>
                      <a:pt x="1092" y="252"/>
                    </a:lnTo>
                    <a:lnTo>
                      <a:pt x="1092" y="244"/>
                    </a:lnTo>
                    <a:lnTo>
                      <a:pt x="1092" y="244"/>
                    </a:lnTo>
                    <a:lnTo>
                      <a:pt x="1092" y="238"/>
                    </a:lnTo>
                    <a:lnTo>
                      <a:pt x="1090" y="234"/>
                    </a:lnTo>
                    <a:lnTo>
                      <a:pt x="1086" y="230"/>
                    </a:lnTo>
                    <a:lnTo>
                      <a:pt x="1082" y="226"/>
                    </a:lnTo>
                    <a:lnTo>
                      <a:pt x="1082" y="226"/>
                    </a:lnTo>
                    <a:lnTo>
                      <a:pt x="1076" y="222"/>
                    </a:lnTo>
                    <a:lnTo>
                      <a:pt x="1076" y="222"/>
                    </a:lnTo>
                    <a:lnTo>
                      <a:pt x="1076" y="146"/>
                    </a:lnTo>
                    <a:lnTo>
                      <a:pt x="1076" y="146"/>
                    </a:lnTo>
                    <a:lnTo>
                      <a:pt x="1078" y="146"/>
                    </a:lnTo>
                    <a:lnTo>
                      <a:pt x="1078" y="146"/>
                    </a:lnTo>
                    <a:lnTo>
                      <a:pt x="1084" y="142"/>
                    </a:lnTo>
                    <a:lnTo>
                      <a:pt x="1088" y="138"/>
                    </a:lnTo>
                    <a:lnTo>
                      <a:pt x="1090" y="132"/>
                    </a:lnTo>
                    <a:lnTo>
                      <a:pt x="1090" y="126"/>
                    </a:lnTo>
                    <a:lnTo>
                      <a:pt x="1090" y="126"/>
                    </a:lnTo>
                    <a:lnTo>
                      <a:pt x="1090" y="118"/>
                    </a:lnTo>
                    <a:lnTo>
                      <a:pt x="1090" y="118"/>
                    </a:lnTo>
                    <a:lnTo>
                      <a:pt x="1090" y="110"/>
                    </a:lnTo>
                    <a:lnTo>
                      <a:pt x="1086" y="104"/>
                    </a:lnTo>
                    <a:lnTo>
                      <a:pt x="1082" y="100"/>
                    </a:lnTo>
                    <a:lnTo>
                      <a:pt x="1076" y="98"/>
                    </a:lnTo>
                    <a:lnTo>
                      <a:pt x="1076" y="98"/>
                    </a:lnTo>
                    <a:lnTo>
                      <a:pt x="680" y="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68" y="0"/>
                    </a:lnTo>
                    <a:lnTo>
                      <a:pt x="660" y="2"/>
                    </a:lnTo>
                    <a:lnTo>
                      <a:pt x="66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639" y="2302"/>
                <a:ext cx="560" cy="330"/>
              </a:xfrm>
              <a:custGeom>
                <a:avLst/>
                <a:gdLst/>
                <a:ahLst/>
                <a:cxnLst>
                  <a:cxn ang="0">
                    <a:pos x="14" y="330"/>
                  </a:cxn>
                  <a:cxn ang="0">
                    <a:pos x="560" y="100"/>
                  </a:cxn>
                  <a:cxn ang="0">
                    <a:pos x="560" y="0"/>
                  </a:cxn>
                  <a:cxn ang="0">
                    <a:pos x="558" y="0"/>
                  </a:cxn>
                  <a:cxn ang="0">
                    <a:pos x="14" y="216"/>
                  </a:cxn>
                  <a:cxn ang="0">
                    <a:pos x="14" y="216"/>
                  </a:cxn>
                  <a:cxn ang="0">
                    <a:pos x="6" y="216"/>
                  </a:cxn>
                  <a:cxn ang="0">
                    <a:pos x="4" y="216"/>
                  </a:cxn>
                  <a:cxn ang="0">
                    <a:pos x="4" y="218"/>
                  </a:cxn>
                  <a:cxn ang="0">
                    <a:pos x="4" y="218"/>
                  </a:cxn>
                  <a:cxn ang="0">
                    <a:pos x="0" y="236"/>
                  </a:cxn>
                  <a:cxn ang="0">
                    <a:pos x="0" y="264"/>
                  </a:cxn>
                  <a:cxn ang="0">
                    <a:pos x="0" y="280"/>
                  </a:cxn>
                  <a:cxn ang="0">
                    <a:pos x="4" y="296"/>
                  </a:cxn>
                  <a:cxn ang="0">
                    <a:pos x="8" y="312"/>
                  </a:cxn>
                  <a:cxn ang="0">
                    <a:pos x="14" y="328"/>
                  </a:cxn>
                  <a:cxn ang="0">
                    <a:pos x="14" y="330"/>
                  </a:cxn>
                </a:cxnLst>
                <a:rect l="0" t="0" r="r" b="b"/>
                <a:pathLst>
                  <a:path w="560" h="330">
                    <a:moveTo>
                      <a:pt x="14" y="330"/>
                    </a:moveTo>
                    <a:lnTo>
                      <a:pt x="560" y="100"/>
                    </a:lnTo>
                    <a:lnTo>
                      <a:pt x="560" y="0"/>
                    </a:lnTo>
                    <a:lnTo>
                      <a:pt x="558" y="0"/>
                    </a:lnTo>
                    <a:lnTo>
                      <a:pt x="14" y="216"/>
                    </a:lnTo>
                    <a:lnTo>
                      <a:pt x="14" y="216"/>
                    </a:lnTo>
                    <a:lnTo>
                      <a:pt x="6" y="216"/>
                    </a:lnTo>
                    <a:lnTo>
                      <a:pt x="4" y="216"/>
                    </a:lnTo>
                    <a:lnTo>
                      <a:pt x="4" y="218"/>
                    </a:lnTo>
                    <a:lnTo>
                      <a:pt x="4" y="218"/>
                    </a:lnTo>
                    <a:lnTo>
                      <a:pt x="0" y="236"/>
                    </a:lnTo>
                    <a:lnTo>
                      <a:pt x="0" y="264"/>
                    </a:lnTo>
                    <a:lnTo>
                      <a:pt x="0" y="280"/>
                    </a:lnTo>
                    <a:lnTo>
                      <a:pt x="4" y="296"/>
                    </a:lnTo>
                    <a:lnTo>
                      <a:pt x="8" y="312"/>
                    </a:lnTo>
                    <a:lnTo>
                      <a:pt x="14" y="328"/>
                    </a:lnTo>
                    <a:lnTo>
                      <a:pt x="14" y="330"/>
                    </a:lnTo>
                    <a:close/>
                  </a:path>
                </a:pathLst>
              </a:custGeom>
              <a:solidFill>
                <a:srgbClr val="D9D9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309" y="2210"/>
                <a:ext cx="906" cy="304"/>
              </a:xfrm>
              <a:custGeom>
                <a:avLst/>
                <a:gdLst/>
                <a:ahLst/>
                <a:cxnLst>
                  <a:cxn ang="0">
                    <a:pos x="6" y="194"/>
                  </a:cxn>
                  <a:cxn ang="0">
                    <a:pos x="6" y="194"/>
                  </a:cxn>
                  <a:cxn ang="0">
                    <a:pos x="336" y="304"/>
                  </a:cxn>
                  <a:cxn ang="0">
                    <a:pos x="336" y="304"/>
                  </a:cxn>
                  <a:cxn ang="0">
                    <a:pos x="336" y="304"/>
                  </a:cxn>
                  <a:cxn ang="0">
                    <a:pos x="338" y="304"/>
                  </a:cxn>
                  <a:cxn ang="0">
                    <a:pos x="342" y="304"/>
                  </a:cxn>
                  <a:cxn ang="0">
                    <a:pos x="342" y="304"/>
                  </a:cxn>
                  <a:cxn ang="0">
                    <a:pos x="894" y="84"/>
                  </a:cxn>
                  <a:cxn ang="0">
                    <a:pos x="894" y="84"/>
                  </a:cxn>
                  <a:cxn ang="0">
                    <a:pos x="900" y="82"/>
                  </a:cxn>
                  <a:cxn ang="0">
                    <a:pos x="906" y="80"/>
                  </a:cxn>
                  <a:cxn ang="0">
                    <a:pos x="580" y="0"/>
                  </a:cxn>
                  <a:cxn ang="0">
                    <a:pos x="580" y="0"/>
                  </a:cxn>
                  <a:cxn ang="0">
                    <a:pos x="0" y="192"/>
                  </a:cxn>
                  <a:cxn ang="0">
                    <a:pos x="6" y="194"/>
                  </a:cxn>
                </a:cxnLst>
                <a:rect l="0" t="0" r="r" b="b"/>
                <a:pathLst>
                  <a:path w="906" h="304">
                    <a:moveTo>
                      <a:pt x="6" y="194"/>
                    </a:moveTo>
                    <a:lnTo>
                      <a:pt x="6" y="194"/>
                    </a:lnTo>
                    <a:lnTo>
                      <a:pt x="336" y="304"/>
                    </a:lnTo>
                    <a:lnTo>
                      <a:pt x="336" y="304"/>
                    </a:lnTo>
                    <a:lnTo>
                      <a:pt x="336" y="304"/>
                    </a:lnTo>
                    <a:lnTo>
                      <a:pt x="338" y="304"/>
                    </a:lnTo>
                    <a:lnTo>
                      <a:pt x="342" y="304"/>
                    </a:lnTo>
                    <a:lnTo>
                      <a:pt x="342" y="304"/>
                    </a:lnTo>
                    <a:lnTo>
                      <a:pt x="894" y="84"/>
                    </a:lnTo>
                    <a:lnTo>
                      <a:pt x="894" y="84"/>
                    </a:lnTo>
                    <a:lnTo>
                      <a:pt x="900" y="82"/>
                    </a:lnTo>
                    <a:lnTo>
                      <a:pt x="906" y="80"/>
                    </a:lnTo>
                    <a:lnTo>
                      <a:pt x="580" y="0"/>
                    </a:lnTo>
                    <a:lnTo>
                      <a:pt x="580" y="0"/>
                    </a:lnTo>
                    <a:lnTo>
                      <a:pt x="0" y="192"/>
                    </a:lnTo>
                    <a:lnTo>
                      <a:pt x="6" y="194"/>
                    </a:lnTo>
                    <a:close/>
                  </a:path>
                </a:pathLst>
              </a:custGeom>
              <a:solidFill>
                <a:srgbClr val="34B3D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311" y="2534"/>
                <a:ext cx="84" cy="164"/>
              </a:xfrm>
              <a:custGeom>
                <a:avLst/>
                <a:gdLst/>
                <a:ahLst/>
                <a:cxnLst>
                  <a:cxn ang="0">
                    <a:pos x="66" y="98"/>
                  </a:cxn>
                  <a:cxn ang="0">
                    <a:pos x="66" y="98"/>
                  </a:cxn>
                  <a:cxn ang="0">
                    <a:pos x="64" y="98"/>
                  </a:cxn>
                  <a:cxn ang="0">
                    <a:pos x="64" y="98"/>
                  </a:cxn>
                  <a:cxn ang="0">
                    <a:pos x="20" y="8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82" y="164"/>
                  </a:cxn>
                  <a:cxn ang="0">
                    <a:pos x="84" y="102"/>
                  </a:cxn>
                  <a:cxn ang="0">
                    <a:pos x="76" y="104"/>
                  </a:cxn>
                  <a:cxn ang="0">
                    <a:pos x="76" y="104"/>
                  </a:cxn>
                  <a:cxn ang="0">
                    <a:pos x="72" y="102"/>
                  </a:cxn>
                  <a:cxn ang="0">
                    <a:pos x="68" y="102"/>
                  </a:cxn>
                  <a:cxn ang="0">
                    <a:pos x="66" y="98"/>
                  </a:cxn>
                  <a:cxn ang="0">
                    <a:pos x="66" y="98"/>
                  </a:cxn>
                </a:cxnLst>
                <a:rect l="0" t="0" r="r" b="b"/>
                <a:pathLst>
                  <a:path w="84" h="164">
                    <a:moveTo>
                      <a:pt x="66" y="98"/>
                    </a:moveTo>
                    <a:lnTo>
                      <a:pt x="66" y="98"/>
                    </a:lnTo>
                    <a:lnTo>
                      <a:pt x="64" y="98"/>
                    </a:lnTo>
                    <a:lnTo>
                      <a:pt x="64" y="98"/>
                    </a:lnTo>
                    <a:lnTo>
                      <a:pt x="20" y="8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82" y="164"/>
                    </a:lnTo>
                    <a:lnTo>
                      <a:pt x="84" y="102"/>
                    </a:lnTo>
                    <a:lnTo>
                      <a:pt x="76" y="104"/>
                    </a:lnTo>
                    <a:lnTo>
                      <a:pt x="76" y="104"/>
                    </a:lnTo>
                    <a:lnTo>
                      <a:pt x="72" y="102"/>
                    </a:lnTo>
                    <a:lnTo>
                      <a:pt x="68" y="102"/>
                    </a:lnTo>
                    <a:lnTo>
                      <a:pt x="66" y="98"/>
                    </a:lnTo>
                    <a:lnTo>
                      <a:pt x="66" y="98"/>
                    </a:lnTo>
                    <a:close/>
                  </a:path>
                </a:pathLst>
              </a:custGeom>
              <a:solidFill>
                <a:srgbClr val="D9D9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901" y="2460"/>
                <a:ext cx="324" cy="106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242" y="0"/>
                  </a:cxn>
                  <a:cxn ang="0">
                    <a:pos x="0" y="102"/>
                  </a:cxn>
                  <a:cxn ang="0">
                    <a:pos x="0" y="106"/>
                  </a:cxn>
                  <a:cxn ang="0">
                    <a:pos x="324" y="68"/>
                  </a:cxn>
                  <a:cxn ang="0">
                    <a:pos x="244" y="0"/>
                  </a:cxn>
                </a:cxnLst>
                <a:rect l="0" t="0" r="r" b="b"/>
                <a:pathLst>
                  <a:path w="324" h="106">
                    <a:moveTo>
                      <a:pt x="244" y="0"/>
                    </a:moveTo>
                    <a:lnTo>
                      <a:pt x="242" y="0"/>
                    </a:lnTo>
                    <a:lnTo>
                      <a:pt x="0" y="102"/>
                    </a:lnTo>
                    <a:lnTo>
                      <a:pt x="0" y="106"/>
                    </a:lnTo>
                    <a:lnTo>
                      <a:pt x="324" y="6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6444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347" y="2548"/>
                <a:ext cx="154" cy="78"/>
              </a:xfrm>
              <a:custGeom>
                <a:avLst/>
                <a:gdLst/>
                <a:ahLst/>
                <a:cxnLst>
                  <a:cxn ang="0">
                    <a:pos x="154" y="6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40" y="78"/>
                  </a:cxn>
                  <a:cxn ang="0">
                    <a:pos x="154" y="64"/>
                  </a:cxn>
                  <a:cxn ang="0">
                    <a:pos x="154" y="60"/>
                  </a:cxn>
                </a:cxnLst>
                <a:rect l="0" t="0" r="r" b="b"/>
                <a:pathLst>
                  <a:path w="154" h="78">
                    <a:moveTo>
                      <a:pt x="154" y="6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0" y="78"/>
                    </a:lnTo>
                    <a:lnTo>
                      <a:pt x="154" y="64"/>
                    </a:lnTo>
                    <a:lnTo>
                      <a:pt x="154" y="60"/>
                    </a:lnTo>
                    <a:close/>
                  </a:path>
                </a:pathLst>
              </a:custGeom>
              <a:solidFill>
                <a:srgbClr val="6444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231" y="2194"/>
                <a:ext cx="652" cy="322"/>
              </a:xfrm>
              <a:custGeom>
                <a:avLst/>
                <a:gdLst/>
                <a:ahLst/>
                <a:cxnLst>
                  <a:cxn ang="0">
                    <a:pos x="18" y="302"/>
                  </a:cxn>
                  <a:cxn ang="0">
                    <a:pos x="18" y="302"/>
                  </a:cxn>
                  <a:cxn ang="0">
                    <a:pos x="66" y="322"/>
                  </a:cxn>
                  <a:cxn ang="0">
                    <a:pos x="92" y="312"/>
                  </a:cxn>
                  <a:cxn ang="0">
                    <a:pos x="28" y="288"/>
                  </a:cxn>
                  <a:cxn ang="0">
                    <a:pos x="28" y="288"/>
                  </a:cxn>
                  <a:cxn ang="0">
                    <a:pos x="24" y="282"/>
                  </a:cxn>
                  <a:cxn ang="0">
                    <a:pos x="20" y="272"/>
                  </a:cxn>
                  <a:cxn ang="0">
                    <a:pos x="16" y="260"/>
                  </a:cxn>
                  <a:cxn ang="0">
                    <a:pos x="14" y="246"/>
                  </a:cxn>
                  <a:cxn ang="0">
                    <a:pos x="14" y="218"/>
                  </a:cxn>
                  <a:cxn ang="0">
                    <a:pos x="16" y="206"/>
                  </a:cxn>
                  <a:cxn ang="0">
                    <a:pos x="18" y="196"/>
                  </a:cxn>
                  <a:cxn ang="0">
                    <a:pos x="18" y="196"/>
                  </a:cxn>
                  <a:cxn ang="0">
                    <a:pos x="20" y="192"/>
                  </a:cxn>
                  <a:cxn ang="0">
                    <a:pos x="22" y="190"/>
                  </a:cxn>
                  <a:cxn ang="0">
                    <a:pos x="26" y="190"/>
                  </a:cxn>
                  <a:cxn ang="0">
                    <a:pos x="26" y="190"/>
                  </a:cxn>
                  <a:cxn ang="0">
                    <a:pos x="72" y="206"/>
                  </a:cxn>
                  <a:cxn ang="0">
                    <a:pos x="72" y="206"/>
                  </a:cxn>
                  <a:cxn ang="0">
                    <a:pos x="652" y="14"/>
                  </a:cxn>
                  <a:cxn ang="0">
                    <a:pos x="592" y="0"/>
                  </a:cxn>
                  <a:cxn ang="0">
                    <a:pos x="592" y="0"/>
                  </a:cxn>
                  <a:cxn ang="0">
                    <a:pos x="586" y="0"/>
                  </a:cxn>
                  <a:cxn ang="0">
                    <a:pos x="586" y="0"/>
                  </a:cxn>
                  <a:cxn ang="0">
                    <a:pos x="10" y="178"/>
                  </a:cxn>
                  <a:cxn ang="0">
                    <a:pos x="10" y="178"/>
                  </a:cxn>
                  <a:cxn ang="0">
                    <a:pos x="8" y="180"/>
                  </a:cxn>
                  <a:cxn ang="0">
                    <a:pos x="4" y="188"/>
                  </a:cxn>
                  <a:cxn ang="0">
                    <a:pos x="0" y="200"/>
                  </a:cxn>
                  <a:cxn ang="0">
                    <a:pos x="0" y="220"/>
                  </a:cxn>
                  <a:cxn ang="0">
                    <a:pos x="0" y="224"/>
                  </a:cxn>
                  <a:cxn ang="0">
                    <a:pos x="0" y="224"/>
                  </a:cxn>
                  <a:cxn ang="0">
                    <a:pos x="2" y="252"/>
                  </a:cxn>
                  <a:cxn ang="0">
                    <a:pos x="6" y="276"/>
                  </a:cxn>
                  <a:cxn ang="0">
                    <a:pos x="12" y="294"/>
                  </a:cxn>
                  <a:cxn ang="0">
                    <a:pos x="14" y="300"/>
                  </a:cxn>
                  <a:cxn ang="0">
                    <a:pos x="18" y="302"/>
                  </a:cxn>
                  <a:cxn ang="0">
                    <a:pos x="18" y="302"/>
                  </a:cxn>
                </a:cxnLst>
                <a:rect l="0" t="0" r="r" b="b"/>
                <a:pathLst>
                  <a:path w="652" h="322">
                    <a:moveTo>
                      <a:pt x="18" y="302"/>
                    </a:moveTo>
                    <a:lnTo>
                      <a:pt x="18" y="302"/>
                    </a:lnTo>
                    <a:lnTo>
                      <a:pt x="66" y="322"/>
                    </a:lnTo>
                    <a:lnTo>
                      <a:pt x="92" y="312"/>
                    </a:lnTo>
                    <a:lnTo>
                      <a:pt x="28" y="288"/>
                    </a:lnTo>
                    <a:lnTo>
                      <a:pt x="28" y="288"/>
                    </a:lnTo>
                    <a:lnTo>
                      <a:pt x="24" y="282"/>
                    </a:lnTo>
                    <a:lnTo>
                      <a:pt x="20" y="272"/>
                    </a:lnTo>
                    <a:lnTo>
                      <a:pt x="16" y="260"/>
                    </a:lnTo>
                    <a:lnTo>
                      <a:pt x="14" y="246"/>
                    </a:lnTo>
                    <a:lnTo>
                      <a:pt x="14" y="218"/>
                    </a:lnTo>
                    <a:lnTo>
                      <a:pt x="16" y="206"/>
                    </a:lnTo>
                    <a:lnTo>
                      <a:pt x="18" y="196"/>
                    </a:lnTo>
                    <a:lnTo>
                      <a:pt x="18" y="196"/>
                    </a:lnTo>
                    <a:lnTo>
                      <a:pt x="20" y="192"/>
                    </a:lnTo>
                    <a:lnTo>
                      <a:pt x="22" y="190"/>
                    </a:lnTo>
                    <a:lnTo>
                      <a:pt x="26" y="190"/>
                    </a:lnTo>
                    <a:lnTo>
                      <a:pt x="26" y="190"/>
                    </a:lnTo>
                    <a:lnTo>
                      <a:pt x="72" y="206"/>
                    </a:lnTo>
                    <a:lnTo>
                      <a:pt x="72" y="206"/>
                    </a:lnTo>
                    <a:lnTo>
                      <a:pt x="652" y="1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86" y="0"/>
                    </a:lnTo>
                    <a:lnTo>
                      <a:pt x="586" y="0"/>
                    </a:lnTo>
                    <a:lnTo>
                      <a:pt x="10" y="178"/>
                    </a:lnTo>
                    <a:lnTo>
                      <a:pt x="10" y="178"/>
                    </a:lnTo>
                    <a:lnTo>
                      <a:pt x="8" y="180"/>
                    </a:lnTo>
                    <a:lnTo>
                      <a:pt x="4" y="188"/>
                    </a:lnTo>
                    <a:lnTo>
                      <a:pt x="0" y="200"/>
                    </a:lnTo>
                    <a:lnTo>
                      <a:pt x="0" y="220"/>
                    </a:lnTo>
                    <a:lnTo>
                      <a:pt x="0" y="224"/>
                    </a:lnTo>
                    <a:lnTo>
                      <a:pt x="0" y="224"/>
                    </a:lnTo>
                    <a:lnTo>
                      <a:pt x="2" y="252"/>
                    </a:lnTo>
                    <a:lnTo>
                      <a:pt x="6" y="276"/>
                    </a:lnTo>
                    <a:lnTo>
                      <a:pt x="12" y="294"/>
                    </a:lnTo>
                    <a:lnTo>
                      <a:pt x="14" y="300"/>
                    </a:lnTo>
                    <a:lnTo>
                      <a:pt x="18" y="302"/>
                    </a:lnTo>
                    <a:lnTo>
                      <a:pt x="18" y="302"/>
                    </a:lnTo>
                    <a:close/>
                  </a:path>
                </a:pathLst>
              </a:custGeom>
              <a:solidFill>
                <a:srgbClr val="D96C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397" y="2542"/>
                <a:ext cx="812" cy="160"/>
              </a:xfrm>
              <a:custGeom>
                <a:avLst/>
                <a:gdLst/>
                <a:ahLst/>
                <a:cxnLst>
                  <a:cxn ang="0">
                    <a:pos x="812" y="0"/>
                  </a:cxn>
                  <a:cxn ang="0">
                    <a:pos x="810" y="0"/>
                  </a:cxn>
                  <a:cxn ang="0">
                    <a:pos x="452" y="42"/>
                  </a:cxn>
                  <a:cxn ang="0">
                    <a:pos x="452" y="42"/>
                  </a:cxn>
                  <a:cxn ang="0">
                    <a:pos x="262" y="122"/>
                  </a:cxn>
                  <a:cxn ang="0">
                    <a:pos x="262" y="122"/>
                  </a:cxn>
                  <a:cxn ang="0">
                    <a:pos x="256" y="124"/>
                  </a:cxn>
                  <a:cxn ang="0">
                    <a:pos x="252" y="124"/>
                  </a:cxn>
                  <a:cxn ang="0">
                    <a:pos x="248" y="122"/>
                  </a:cxn>
                  <a:cxn ang="0">
                    <a:pos x="136" y="78"/>
                  </a:cxn>
                  <a:cxn ang="0">
                    <a:pos x="2" y="94"/>
                  </a:cxn>
                  <a:cxn ang="0">
                    <a:pos x="0" y="160"/>
                  </a:cxn>
                  <a:cxn ang="0">
                    <a:pos x="812" y="58"/>
                  </a:cxn>
                  <a:cxn ang="0">
                    <a:pos x="812" y="0"/>
                  </a:cxn>
                </a:cxnLst>
                <a:rect l="0" t="0" r="r" b="b"/>
                <a:pathLst>
                  <a:path w="812" h="160">
                    <a:moveTo>
                      <a:pt x="812" y="0"/>
                    </a:moveTo>
                    <a:lnTo>
                      <a:pt x="810" y="0"/>
                    </a:lnTo>
                    <a:lnTo>
                      <a:pt x="452" y="42"/>
                    </a:lnTo>
                    <a:lnTo>
                      <a:pt x="452" y="42"/>
                    </a:lnTo>
                    <a:lnTo>
                      <a:pt x="262" y="122"/>
                    </a:lnTo>
                    <a:lnTo>
                      <a:pt x="262" y="122"/>
                    </a:lnTo>
                    <a:lnTo>
                      <a:pt x="256" y="124"/>
                    </a:lnTo>
                    <a:lnTo>
                      <a:pt x="252" y="124"/>
                    </a:lnTo>
                    <a:lnTo>
                      <a:pt x="248" y="122"/>
                    </a:lnTo>
                    <a:lnTo>
                      <a:pt x="136" y="78"/>
                    </a:lnTo>
                    <a:lnTo>
                      <a:pt x="2" y="94"/>
                    </a:lnTo>
                    <a:lnTo>
                      <a:pt x="0" y="160"/>
                    </a:lnTo>
                    <a:lnTo>
                      <a:pt x="812" y="58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451" y="2732"/>
                <a:ext cx="720" cy="224"/>
              </a:xfrm>
              <a:custGeom>
                <a:avLst/>
                <a:gdLst/>
                <a:ahLst/>
                <a:cxnLst>
                  <a:cxn ang="0">
                    <a:pos x="662" y="0"/>
                  </a:cxn>
                  <a:cxn ang="0">
                    <a:pos x="0" y="156"/>
                  </a:cxn>
                  <a:cxn ang="0">
                    <a:pos x="126" y="224"/>
                  </a:cxn>
                  <a:cxn ang="0">
                    <a:pos x="126" y="224"/>
                  </a:cxn>
                  <a:cxn ang="0">
                    <a:pos x="130" y="224"/>
                  </a:cxn>
                  <a:cxn ang="0">
                    <a:pos x="132" y="224"/>
                  </a:cxn>
                  <a:cxn ang="0">
                    <a:pos x="136" y="224"/>
                  </a:cxn>
                  <a:cxn ang="0">
                    <a:pos x="136" y="224"/>
                  </a:cxn>
                  <a:cxn ang="0">
                    <a:pos x="714" y="28"/>
                  </a:cxn>
                  <a:cxn ang="0">
                    <a:pos x="720" y="26"/>
                  </a:cxn>
                  <a:cxn ang="0">
                    <a:pos x="662" y="0"/>
                  </a:cxn>
                  <a:cxn ang="0">
                    <a:pos x="662" y="0"/>
                  </a:cxn>
                </a:cxnLst>
                <a:rect l="0" t="0" r="r" b="b"/>
                <a:pathLst>
                  <a:path w="720" h="224">
                    <a:moveTo>
                      <a:pt x="662" y="0"/>
                    </a:moveTo>
                    <a:lnTo>
                      <a:pt x="0" y="156"/>
                    </a:lnTo>
                    <a:lnTo>
                      <a:pt x="126" y="224"/>
                    </a:lnTo>
                    <a:lnTo>
                      <a:pt x="126" y="224"/>
                    </a:lnTo>
                    <a:lnTo>
                      <a:pt x="130" y="224"/>
                    </a:lnTo>
                    <a:lnTo>
                      <a:pt x="132" y="224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714" y="28"/>
                    </a:lnTo>
                    <a:lnTo>
                      <a:pt x="720" y="26"/>
                    </a:lnTo>
                    <a:lnTo>
                      <a:pt x="662" y="0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B3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243" y="2690"/>
                <a:ext cx="940" cy="194"/>
              </a:xfrm>
              <a:custGeom>
                <a:avLst/>
                <a:gdLst/>
                <a:ahLst/>
                <a:cxnLst>
                  <a:cxn ang="0">
                    <a:pos x="930" y="0"/>
                  </a:cxn>
                  <a:cxn ang="0">
                    <a:pos x="928" y="0"/>
                  </a:cxn>
                  <a:cxn ang="0">
                    <a:pos x="182" y="174"/>
                  </a:cxn>
                  <a:cxn ang="0">
                    <a:pos x="182" y="174"/>
                  </a:cxn>
                  <a:cxn ang="0">
                    <a:pos x="180" y="174"/>
                  </a:cxn>
                  <a:cxn ang="0">
                    <a:pos x="20" y="18"/>
                  </a:cxn>
                  <a:cxn ang="0">
                    <a:pos x="18" y="20"/>
                  </a:cxn>
                  <a:cxn ang="0">
                    <a:pos x="0" y="20"/>
                  </a:cxn>
                  <a:cxn ang="0">
                    <a:pos x="176" y="192"/>
                  </a:cxn>
                  <a:cxn ang="0">
                    <a:pos x="176" y="192"/>
                  </a:cxn>
                  <a:cxn ang="0">
                    <a:pos x="178" y="194"/>
                  </a:cxn>
                  <a:cxn ang="0">
                    <a:pos x="178" y="194"/>
                  </a:cxn>
                  <a:cxn ang="0">
                    <a:pos x="938" y="14"/>
                  </a:cxn>
                  <a:cxn ang="0">
                    <a:pos x="940" y="14"/>
                  </a:cxn>
                  <a:cxn ang="0">
                    <a:pos x="940" y="4"/>
                  </a:cxn>
                  <a:cxn ang="0">
                    <a:pos x="930" y="0"/>
                  </a:cxn>
                  <a:cxn ang="0">
                    <a:pos x="930" y="0"/>
                  </a:cxn>
                </a:cxnLst>
                <a:rect l="0" t="0" r="r" b="b"/>
                <a:pathLst>
                  <a:path w="940" h="194">
                    <a:moveTo>
                      <a:pt x="930" y="0"/>
                    </a:moveTo>
                    <a:lnTo>
                      <a:pt x="928" y="0"/>
                    </a:lnTo>
                    <a:lnTo>
                      <a:pt x="182" y="174"/>
                    </a:lnTo>
                    <a:lnTo>
                      <a:pt x="182" y="174"/>
                    </a:lnTo>
                    <a:lnTo>
                      <a:pt x="180" y="174"/>
                    </a:lnTo>
                    <a:lnTo>
                      <a:pt x="20" y="18"/>
                    </a:lnTo>
                    <a:lnTo>
                      <a:pt x="18" y="20"/>
                    </a:lnTo>
                    <a:lnTo>
                      <a:pt x="0" y="20"/>
                    </a:lnTo>
                    <a:lnTo>
                      <a:pt x="176" y="192"/>
                    </a:lnTo>
                    <a:lnTo>
                      <a:pt x="176" y="192"/>
                    </a:lnTo>
                    <a:lnTo>
                      <a:pt x="178" y="194"/>
                    </a:lnTo>
                    <a:lnTo>
                      <a:pt x="178" y="194"/>
                    </a:lnTo>
                    <a:lnTo>
                      <a:pt x="938" y="14"/>
                    </a:lnTo>
                    <a:lnTo>
                      <a:pt x="940" y="14"/>
                    </a:lnTo>
                    <a:lnTo>
                      <a:pt x="940" y="4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rgbClr val="91C74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93" y="2728"/>
                <a:ext cx="376" cy="338"/>
              </a:xfrm>
              <a:custGeom>
                <a:avLst/>
                <a:gdLst/>
                <a:ahLst/>
                <a:cxnLst>
                  <a:cxn ang="0">
                    <a:pos x="230" y="168"/>
                  </a:cxn>
                  <a:cxn ang="0">
                    <a:pos x="230" y="168"/>
                  </a:cxn>
                  <a:cxn ang="0">
                    <a:pos x="222" y="166"/>
                  </a:cxn>
                  <a:cxn ang="0">
                    <a:pos x="216" y="164"/>
                  </a:cxn>
                  <a:cxn ang="0">
                    <a:pos x="216" y="164"/>
                  </a:cxn>
                  <a:cxn ang="0">
                    <a:pos x="144" y="92"/>
                  </a:cxn>
                  <a:cxn ang="0">
                    <a:pos x="144" y="92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82"/>
                  </a:cxn>
                  <a:cxn ang="0">
                    <a:pos x="0" y="82"/>
                  </a:cxn>
                  <a:cxn ang="0">
                    <a:pos x="0" y="84"/>
                  </a:cxn>
                  <a:cxn ang="0">
                    <a:pos x="2" y="86"/>
                  </a:cxn>
                  <a:cxn ang="0">
                    <a:pos x="376" y="338"/>
                  </a:cxn>
                  <a:cxn ang="0">
                    <a:pos x="374" y="334"/>
                  </a:cxn>
                  <a:cxn ang="0">
                    <a:pos x="374" y="334"/>
                  </a:cxn>
                  <a:cxn ang="0">
                    <a:pos x="372" y="316"/>
                  </a:cxn>
                  <a:cxn ang="0">
                    <a:pos x="370" y="292"/>
                  </a:cxn>
                  <a:cxn ang="0">
                    <a:pos x="370" y="264"/>
                  </a:cxn>
                  <a:cxn ang="0">
                    <a:pos x="376" y="230"/>
                  </a:cxn>
                  <a:cxn ang="0">
                    <a:pos x="376" y="228"/>
                  </a:cxn>
                  <a:cxn ang="0">
                    <a:pos x="252" y="162"/>
                  </a:cxn>
                  <a:cxn ang="0">
                    <a:pos x="230" y="168"/>
                  </a:cxn>
                </a:cxnLst>
                <a:rect l="0" t="0" r="r" b="b"/>
                <a:pathLst>
                  <a:path w="376" h="338">
                    <a:moveTo>
                      <a:pt x="230" y="168"/>
                    </a:moveTo>
                    <a:lnTo>
                      <a:pt x="230" y="168"/>
                    </a:lnTo>
                    <a:lnTo>
                      <a:pt x="222" y="166"/>
                    </a:lnTo>
                    <a:lnTo>
                      <a:pt x="216" y="164"/>
                    </a:lnTo>
                    <a:lnTo>
                      <a:pt x="216" y="164"/>
                    </a:lnTo>
                    <a:lnTo>
                      <a:pt x="144" y="92"/>
                    </a:lnTo>
                    <a:lnTo>
                      <a:pt x="144" y="9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0" y="84"/>
                    </a:lnTo>
                    <a:lnTo>
                      <a:pt x="2" y="86"/>
                    </a:lnTo>
                    <a:lnTo>
                      <a:pt x="376" y="338"/>
                    </a:lnTo>
                    <a:lnTo>
                      <a:pt x="374" y="334"/>
                    </a:lnTo>
                    <a:lnTo>
                      <a:pt x="374" y="334"/>
                    </a:lnTo>
                    <a:lnTo>
                      <a:pt x="372" y="316"/>
                    </a:lnTo>
                    <a:lnTo>
                      <a:pt x="370" y="292"/>
                    </a:lnTo>
                    <a:lnTo>
                      <a:pt x="370" y="264"/>
                    </a:lnTo>
                    <a:lnTo>
                      <a:pt x="376" y="230"/>
                    </a:lnTo>
                    <a:lnTo>
                      <a:pt x="376" y="228"/>
                    </a:lnTo>
                    <a:lnTo>
                      <a:pt x="252" y="162"/>
                    </a:lnTo>
                    <a:lnTo>
                      <a:pt x="230" y="168"/>
                    </a:lnTo>
                    <a:close/>
                  </a:path>
                </a:pathLst>
              </a:custGeom>
              <a:solidFill>
                <a:srgbClr val="D9D9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567" y="2768"/>
                <a:ext cx="584" cy="300"/>
              </a:xfrm>
              <a:custGeom>
                <a:avLst/>
                <a:gdLst/>
                <a:ahLst/>
                <a:cxnLst>
                  <a:cxn ang="0">
                    <a:pos x="6" y="298"/>
                  </a:cxn>
                  <a:cxn ang="0">
                    <a:pos x="6" y="300"/>
                  </a:cxn>
                  <a:cxn ang="0">
                    <a:pos x="582" y="92"/>
                  </a:cxn>
                  <a:cxn ang="0">
                    <a:pos x="584" y="6"/>
                  </a:cxn>
                  <a:cxn ang="0">
                    <a:pos x="584" y="0"/>
                  </a:cxn>
                  <a:cxn ang="0">
                    <a:pos x="582" y="2"/>
                  </a:cxn>
                  <a:cxn ang="0">
                    <a:pos x="582" y="2"/>
                  </a:cxn>
                  <a:cxn ang="0">
                    <a:pos x="22" y="192"/>
                  </a:cxn>
                  <a:cxn ang="0">
                    <a:pos x="22" y="192"/>
                  </a:cxn>
                  <a:cxn ang="0">
                    <a:pos x="18" y="192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6" y="190"/>
                  </a:cxn>
                  <a:cxn ang="0">
                    <a:pos x="6" y="192"/>
                  </a:cxn>
                  <a:cxn ang="0">
                    <a:pos x="6" y="192"/>
                  </a:cxn>
                  <a:cxn ang="0">
                    <a:pos x="2" y="212"/>
                  </a:cxn>
                  <a:cxn ang="0">
                    <a:pos x="0" y="230"/>
                  </a:cxn>
                  <a:cxn ang="0">
                    <a:pos x="0" y="260"/>
                  </a:cxn>
                  <a:cxn ang="0">
                    <a:pos x="4" y="284"/>
                  </a:cxn>
                  <a:cxn ang="0">
                    <a:pos x="6" y="298"/>
                  </a:cxn>
                  <a:cxn ang="0">
                    <a:pos x="6" y="298"/>
                  </a:cxn>
                </a:cxnLst>
                <a:rect l="0" t="0" r="r" b="b"/>
                <a:pathLst>
                  <a:path w="584" h="300">
                    <a:moveTo>
                      <a:pt x="6" y="298"/>
                    </a:moveTo>
                    <a:lnTo>
                      <a:pt x="6" y="300"/>
                    </a:lnTo>
                    <a:lnTo>
                      <a:pt x="582" y="92"/>
                    </a:lnTo>
                    <a:lnTo>
                      <a:pt x="584" y="6"/>
                    </a:lnTo>
                    <a:lnTo>
                      <a:pt x="584" y="0"/>
                    </a:lnTo>
                    <a:lnTo>
                      <a:pt x="582" y="2"/>
                    </a:lnTo>
                    <a:lnTo>
                      <a:pt x="582" y="2"/>
                    </a:lnTo>
                    <a:lnTo>
                      <a:pt x="22" y="192"/>
                    </a:lnTo>
                    <a:lnTo>
                      <a:pt x="22" y="192"/>
                    </a:lnTo>
                    <a:lnTo>
                      <a:pt x="18" y="192"/>
                    </a:lnTo>
                    <a:lnTo>
                      <a:pt x="14" y="192"/>
                    </a:lnTo>
                    <a:lnTo>
                      <a:pt x="8" y="192"/>
                    </a:lnTo>
                    <a:lnTo>
                      <a:pt x="6" y="190"/>
                    </a:lnTo>
                    <a:lnTo>
                      <a:pt x="6" y="192"/>
                    </a:lnTo>
                    <a:lnTo>
                      <a:pt x="6" y="192"/>
                    </a:lnTo>
                    <a:lnTo>
                      <a:pt x="2" y="212"/>
                    </a:lnTo>
                    <a:lnTo>
                      <a:pt x="0" y="230"/>
                    </a:lnTo>
                    <a:lnTo>
                      <a:pt x="0" y="260"/>
                    </a:lnTo>
                    <a:lnTo>
                      <a:pt x="4" y="284"/>
                    </a:lnTo>
                    <a:lnTo>
                      <a:pt x="6" y="298"/>
                    </a:lnTo>
                    <a:lnTo>
                      <a:pt x="6" y="298"/>
                    </a:lnTo>
                    <a:close/>
                  </a:path>
                </a:pathLst>
              </a:custGeom>
              <a:solidFill>
                <a:srgbClr val="D9D9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289" y="2526"/>
                <a:ext cx="938" cy="200"/>
              </a:xfrm>
              <a:custGeom>
                <a:avLst/>
                <a:gdLst/>
                <a:ahLst/>
                <a:cxnLst>
                  <a:cxn ang="0">
                    <a:pos x="922" y="82"/>
                  </a:cxn>
                  <a:cxn ang="0">
                    <a:pos x="920" y="78"/>
                  </a:cxn>
                  <a:cxn ang="0">
                    <a:pos x="918" y="78"/>
                  </a:cxn>
                  <a:cxn ang="0">
                    <a:pos x="104" y="180"/>
                  </a:cxn>
                  <a:cxn ang="0">
                    <a:pos x="104" y="180"/>
                  </a:cxn>
                  <a:cxn ang="0">
                    <a:pos x="102" y="180"/>
                  </a:cxn>
                  <a:cxn ang="0">
                    <a:pos x="102" y="180"/>
                  </a:cxn>
                  <a:cxn ang="0">
                    <a:pos x="16" y="6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98" y="200"/>
                  </a:cxn>
                  <a:cxn ang="0">
                    <a:pos x="938" y="96"/>
                  </a:cxn>
                  <a:cxn ang="0">
                    <a:pos x="938" y="92"/>
                  </a:cxn>
                  <a:cxn ang="0">
                    <a:pos x="922" y="82"/>
                  </a:cxn>
                </a:cxnLst>
                <a:rect l="0" t="0" r="r" b="b"/>
                <a:pathLst>
                  <a:path w="938" h="200">
                    <a:moveTo>
                      <a:pt x="922" y="82"/>
                    </a:moveTo>
                    <a:lnTo>
                      <a:pt x="920" y="78"/>
                    </a:lnTo>
                    <a:lnTo>
                      <a:pt x="918" y="78"/>
                    </a:lnTo>
                    <a:lnTo>
                      <a:pt x="104" y="180"/>
                    </a:lnTo>
                    <a:lnTo>
                      <a:pt x="104" y="180"/>
                    </a:lnTo>
                    <a:lnTo>
                      <a:pt x="102" y="180"/>
                    </a:lnTo>
                    <a:lnTo>
                      <a:pt x="102" y="180"/>
                    </a:lnTo>
                    <a:lnTo>
                      <a:pt x="16" y="6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98" y="200"/>
                    </a:lnTo>
                    <a:lnTo>
                      <a:pt x="938" y="96"/>
                    </a:lnTo>
                    <a:lnTo>
                      <a:pt x="938" y="92"/>
                    </a:lnTo>
                    <a:lnTo>
                      <a:pt x="922" y="82"/>
                    </a:lnTo>
                    <a:close/>
                  </a:path>
                </a:pathLst>
              </a:custGeom>
              <a:solidFill>
                <a:srgbClr val="6444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423" y="2640"/>
                <a:ext cx="746" cy="220"/>
              </a:xfrm>
              <a:custGeom>
                <a:avLst/>
                <a:gdLst/>
                <a:ahLst/>
                <a:cxnLst>
                  <a:cxn ang="0">
                    <a:pos x="4" y="220"/>
                  </a:cxn>
                  <a:cxn ang="0">
                    <a:pos x="746" y="46"/>
                  </a:cxn>
                  <a:cxn ang="0">
                    <a:pos x="746" y="0"/>
                  </a:cxn>
                  <a:cxn ang="0">
                    <a:pos x="744" y="2"/>
                  </a:cxn>
                  <a:cxn ang="0">
                    <a:pos x="530" y="28"/>
                  </a:cxn>
                  <a:cxn ang="0">
                    <a:pos x="530" y="28"/>
                  </a:cxn>
                  <a:cxn ang="0">
                    <a:pos x="4" y="144"/>
                  </a:cxn>
                  <a:cxn ang="0">
                    <a:pos x="4" y="146"/>
                  </a:cxn>
                  <a:cxn ang="0">
                    <a:pos x="4" y="146"/>
                  </a:cxn>
                  <a:cxn ang="0">
                    <a:pos x="2" y="152"/>
                  </a:cxn>
                  <a:cxn ang="0">
                    <a:pos x="0" y="168"/>
                  </a:cxn>
                  <a:cxn ang="0">
                    <a:pos x="0" y="192"/>
                  </a:cxn>
                  <a:cxn ang="0">
                    <a:pos x="0" y="204"/>
                  </a:cxn>
                  <a:cxn ang="0">
                    <a:pos x="4" y="218"/>
                  </a:cxn>
                  <a:cxn ang="0">
                    <a:pos x="4" y="220"/>
                  </a:cxn>
                </a:cxnLst>
                <a:rect l="0" t="0" r="r" b="b"/>
                <a:pathLst>
                  <a:path w="746" h="220">
                    <a:moveTo>
                      <a:pt x="4" y="220"/>
                    </a:moveTo>
                    <a:lnTo>
                      <a:pt x="746" y="46"/>
                    </a:lnTo>
                    <a:lnTo>
                      <a:pt x="746" y="0"/>
                    </a:lnTo>
                    <a:lnTo>
                      <a:pt x="744" y="2"/>
                    </a:lnTo>
                    <a:lnTo>
                      <a:pt x="530" y="28"/>
                    </a:lnTo>
                    <a:lnTo>
                      <a:pt x="530" y="28"/>
                    </a:lnTo>
                    <a:lnTo>
                      <a:pt x="4" y="144"/>
                    </a:lnTo>
                    <a:lnTo>
                      <a:pt x="4" y="146"/>
                    </a:lnTo>
                    <a:lnTo>
                      <a:pt x="4" y="146"/>
                    </a:lnTo>
                    <a:lnTo>
                      <a:pt x="2" y="152"/>
                    </a:lnTo>
                    <a:lnTo>
                      <a:pt x="0" y="168"/>
                    </a:lnTo>
                    <a:lnTo>
                      <a:pt x="0" y="192"/>
                    </a:lnTo>
                    <a:lnTo>
                      <a:pt x="0" y="204"/>
                    </a:lnTo>
                    <a:lnTo>
                      <a:pt x="4" y="218"/>
                    </a:lnTo>
                    <a:lnTo>
                      <a:pt x="4" y="220"/>
                    </a:lnTo>
                    <a:close/>
                  </a:path>
                </a:pathLst>
              </a:custGeom>
              <a:solidFill>
                <a:srgbClr val="D9D9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175" y="2702"/>
                <a:ext cx="990" cy="396"/>
              </a:xfrm>
              <a:custGeom>
                <a:avLst/>
                <a:gdLst/>
                <a:ahLst/>
                <a:cxnLst>
                  <a:cxn ang="0">
                    <a:pos x="978" y="164"/>
                  </a:cxn>
                  <a:cxn ang="0">
                    <a:pos x="976" y="162"/>
                  </a:cxn>
                  <a:cxn ang="0">
                    <a:pos x="974" y="162"/>
                  </a:cxn>
                  <a:cxn ang="0">
                    <a:pos x="398" y="372"/>
                  </a:cxn>
                  <a:cxn ang="0">
                    <a:pos x="398" y="372"/>
                  </a:cxn>
                  <a:cxn ang="0">
                    <a:pos x="396" y="372"/>
                  </a:cxn>
                  <a:cxn ang="0">
                    <a:pos x="18" y="116"/>
                  </a:cxn>
                  <a:cxn ang="0">
                    <a:pos x="18" y="116"/>
                  </a:cxn>
                  <a:cxn ang="0">
                    <a:pos x="16" y="114"/>
                  </a:cxn>
                  <a:cxn ang="0">
                    <a:pos x="14" y="110"/>
                  </a:cxn>
                  <a:cxn ang="0">
                    <a:pos x="14" y="10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4" y="26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134" y="94"/>
                  </a:cxn>
                  <a:cxn ang="0">
                    <a:pos x="136" y="92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2" y="12"/>
                  </a:cxn>
                  <a:cxn ang="0">
                    <a:pos x="0" y="16"/>
                  </a:cxn>
                  <a:cxn ang="0">
                    <a:pos x="0" y="116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2"/>
                  </a:cxn>
                  <a:cxn ang="0">
                    <a:pos x="4" y="126"/>
                  </a:cxn>
                  <a:cxn ang="0">
                    <a:pos x="396" y="396"/>
                  </a:cxn>
                  <a:cxn ang="0">
                    <a:pos x="396" y="396"/>
                  </a:cxn>
                  <a:cxn ang="0">
                    <a:pos x="398" y="396"/>
                  </a:cxn>
                  <a:cxn ang="0">
                    <a:pos x="398" y="396"/>
                  </a:cxn>
                  <a:cxn ang="0">
                    <a:pos x="988" y="174"/>
                  </a:cxn>
                  <a:cxn ang="0">
                    <a:pos x="990" y="174"/>
                  </a:cxn>
                  <a:cxn ang="0">
                    <a:pos x="990" y="170"/>
                  </a:cxn>
                  <a:cxn ang="0">
                    <a:pos x="990" y="170"/>
                  </a:cxn>
                  <a:cxn ang="0">
                    <a:pos x="978" y="164"/>
                  </a:cxn>
                </a:cxnLst>
                <a:rect l="0" t="0" r="r" b="b"/>
                <a:pathLst>
                  <a:path w="990" h="396">
                    <a:moveTo>
                      <a:pt x="978" y="164"/>
                    </a:moveTo>
                    <a:lnTo>
                      <a:pt x="976" y="162"/>
                    </a:lnTo>
                    <a:lnTo>
                      <a:pt x="974" y="162"/>
                    </a:lnTo>
                    <a:lnTo>
                      <a:pt x="398" y="372"/>
                    </a:lnTo>
                    <a:lnTo>
                      <a:pt x="398" y="372"/>
                    </a:lnTo>
                    <a:lnTo>
                      <a:pt x="396" y="372"/>
                    </a:lnTo>
                    <a:lnTo>
                      <a:pt x="18" y="116"/>
                    </a:lnTo>
                    <a:lnTo>
                      <a:pt x="18" y="116"/>
                    </a:lnTo>
                    <a:lnTo>
                      <a:pt x="16" y="114"/>
                    </a:lnTo>
                    <a:lnTo>
                      <a:pt x="14" y="110"/>
                    </a:lnTo>
                    <a:lnTo>
                      <a:pt x="14" y="10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134" y="94"/>
                    </a:lnTo>
                    <a:lnTo>
                      <a:pt x="136" y="9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0" y="116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22"/>
                    </a:lnTo>
                    <a:lnTo>
                      <a:pt x="4" y="126"/>
                    </a:lnTo>
                    <a:lnTo>
                      <a:pt x="396" y="396"/>
                    </a:lnTo>
                    <a:lnTo>
                      <a:pt x="396" y="396"/>
                    </a:lnTo>
                    <a:lnTo>
                      <a:pt x="398" y="396"/>
                    </a:lnTo>
                    <a:lnTo>
                      <a:pt x="398" y="396"/>
                    </a:lnTo>
                    <a:lnTo>
                      <a:pt x="988" y="174"/>
                    </a:lnTo>
                    <a:lnTo>
                      <a:pt x="990" y="174"/>
                    </a:lnTo>
                    <a:lnTo>
                      <a:pt x="990" y="170"/>
                    </a:lnTo>
                    <a:lnTo>
                      <a:pt x="990" y="170"/>
                    </a:lnTo>
                    <a:lnTo>
                      <a:pt x="978" y="164"/>
                    </a:lnTo>
                    <a:close/>
                  </a:path>
                </a:pathLst>
              </a:custGeom>
              <a:solidFill>
                <a:srgbClr val="B3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207" y="2588"/>
                <a:ext cx="216" cy="268"/>
              </a:xfrm>
              <a:custGeom>
                <a:avLst/>
                <a:gdLst/>
                <a:ahLst/>
                <a:cxnLst>
                  <a:cxn ang="0">
                    <a:pos x="216" y="198"/>
                  </a:cxn>
                  <a:cxn ang="0">
                    <a:pos x="214" y="198"/>
                  </a:cxn>
                  <a:cxn ang="0">
                    <a:pos x="214" y="198"/>
                  </a:cxn>
                  <a:cxn ang="0">
                    <a:pos x="206" y="196"/>
                  </a:cxn>
                  <a:cxn ang="0">
                    <a:pos x="202" y="194"/>
                  </a:cxn>
                  <a:cxn ang="0">
                    <a:pos x="202" y="19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46"/>
                  </a:cxn>
                  <a:cxn ang="0">
                    <a:pos x="2" y="58"/>
                  </a:cxn>
                  <a:cxn ang="0">
                    <a:pos x="6" y="66"/>
                  </a:cxn>
                  <a:cxn ang="0">
                    <a:pos x="6" y="66"/>
                  </a:cxn>
                  <a:cxn ang="0">
                    <a:pos x="214" y="268"/>
                  </a:cxn>
                  <a:cxn ang="0">
                    <a:pos x="214" y="262"/>
                  </a:cxn>
                  <a:cxn ang="0">
                    <a:pos x="214" y="262"/>
                  </a:cxn>
                  <a:cxn ang="0">
                    <a:pos x="212" y="242"/>
                  </a:cxn>
                  <a:cxn ang="0">
                    <a:pos x="212" y="224"/>
                  </a:cxn>
                  <a:cxn ang="0">
                    <a:pos x="214" y="210"/>
                  </a:cxn>
                  <a:cxn ang="0">
                    <a:pos x="216" y="200"/>
                  </a:cxn>
                  <a:cxn ang="0">
                    <a:pos x="216" y="198"/>
                  </a:cxn>
                </a:cxnLst>
                <a:rect l="0" t="0" r="r" b="b"/>
                <a:pathLst>
                  <a:path w="216" h="268">
                    <a:moveTo>
                      <a:pt x="216" y="198"/>
                    </a:moveTo>
                    <a:lnTo>
                      <a:pt x="214" y="198"/>
                    </a:lnTo>
                    <a:lnTo>
                      <a:pt x="214" y="198"/>
                    </a:lnTo>
                    <a:lnTo>
                      <a:pt x="206" y="196"/>
                    </a:lnTo>
                    <a:lnTo>
                      <a:pt x="202" y="194"/>
                    </a:lnTo>
                    <a:lnTo>
                      <a:pt x="202" y="194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46"/>
                    </a:lnTo>
                    <a:lnTo>
                      <a:pt x="2" y="58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214" y="268"/>
                    </a:lnTo>
                    <a:lnTo>
                      <a:pt x="214" y="262"/>
                    </a:lnTo>
                    <a:lnTo>
                      <a:pt x="214" y="262"/>
                    </a:lnTo>
                    <a:lnTo>
                      <a:pt x="212" y="242"/>
                    </a:lnTo>
                    <a:lnTo>
                      <a:pt x="212" y="224"/>
                    </a:lnTo>
                    <a:lnTo>
                      <a:pt x="214" y="210"/>
                    </a:lnTo>
                    <a:lnTo>
                      <a:pt x="216" y="200"/>
                    </a:lnTo>
                    <a:lnTo>
                      <a:pt x="216" y="198"/>
                    </a:lnTo>
                    <a:close/>
                  </a:path>
                </a:pathLst>
              </a:custGeom>
              <a:solidFill>
                <a:srgbClr val="D9D9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189" y="2552"/>
                <a:ext cx="126" cy="154"/>
              </a:xfrm>
              <a:custGeom>
                <a:avLst/>
                <a:gdLst/>
                <a:ahLst/>
                <a:cxnLst>
                  <a:cxn ang="0">
                    <a:pos x="50" y="154"/>
                  </a:cxn>
                  <a:cxn ang="0">
                    <a:pos x="70" y="154"/>
                  </a:cxn>
                  <a:cxn ang="0">
                    <a:pos x="20" y="104"/>
                  </a:cxn>
                  <a:cxn ang="0">
                    <a:pos x="20" y="104"/>
                  </a:cxn>
                  <a:cxn ang="0">
                    <a:pos x="18" y="100"/>
                  </a:cxn>
                  <a:cxn ang="0">
                    <a:pos x="16" y="92"/>
                  </a:cxn>
                  <a:cxn ang="0">
                    <a:pos x="14" y="70"/>
                  </a:cxn>
                  <a:cxn ang="0">
                    <a:pos x="16" y="46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0" y="32"/>
                  </a:cxn>
                  <a:cxn ang="0">
                    <a:pos x="22" y="32"/>
                  </a:cxn>
                  <a:cxn ang="0">
                    <a:pos x="22" y="32"/>
                  </a:cxn>
                  <a:cxn ang="0">
                    <a:pos x="22" y="32"/>
                  </a:cxn>
                  <a:cxn ang="0">
                    <a:pos x="56" y="66"/>
                  </a:cxn>
                  <a:cxn ang="0">
                    <a:pos x="126" y="54"/>
                  </a:cxn>
                  <a:cxn ang="0">
                    <a:pos x="100" y="0"/>
                  </a:cxn>
                  <a:cxn ang="0">
                    <a:pos x="98" y="0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24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6"/>
                  </a:cxn>
                  <a:cxn ang="0">
                    <a:pos x="2" y="92"/>
                  </a:cxn>
                  <a:cxn ang="0">
                    <a:pos x="6" y="106"/>
                  </a:cxn>
                  <a:cxn ang="0">
                    <a:pos x="8" y="112"/>
                  </a:cxn>
                  <a:cxn ang="0">
                    <a:pos x="8" y="112"/>
                  </a:cxn>
                  <a:cxn ang="0">
                    <a:pos x="50" y="154"/>
                  </a:cxn>
                  <a:cxn ang="0">
                    <a:pos x="50" y="154"/>
                  </a:cxn>
                </a:cxnLst>
                <a:rect l="0" t="0" r="r" b="b"/>
                <a:pathLst>
                  <a:path w="126" h="154">
                    <a:moveTo>
                      <a:pt x="50" y="154"/>
                    </a:moveTo>
                    <a:lnTo>
                      <a:pt x="70" y="154"/>
                    </a:lnTo>
                    <a:lnTo>
                      <a:pt x="20" y="104"/>
                    </a:lnTo>
                    <a:lnTo>
                      <a:pt x="20" y="104"/>
                    </a:lnTo>
                    <a:lnTo>
                      <a:pt x="18" y="100"/>
                    </a:lnTo>
                    <a:lnTo>
                      <a:pt x="16" y="92"/>
                    </a:lnTo>
                    <a:lnTo>
                      <a:pt x="14" y="70"/>
                    </a:lnTo>
                    <a:lnTo>
                      <a:pt x="16" y="46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0" y="32"/>
                    </a:lnTo>
                    <a:lnTo>
                      <a:pt x="22" y="32"/>
                    </a:lnTo>
                    <a:lnTo>
                      <a:pt x="22" y="32"/>
                    </a:lnTo>
                    <a:lnTo>
                      <a:pt x="22" y="32"/>
                    </a:lnTo>
                    <a:lnTo>
                      <a:pt x="56" y="66"/>
                    </a:lnTo>
                    <a:lnTo>
                      <a:pt x="126" y="54"/>
                    </a:lnTo>
                    <a:lnTo>
                      <a:pt x="100" y="0"/>
                    </a:lnTo>
                    <a:lnTo>
                      <a:pt x="98" y="0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24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6"/>
                    </a:lnTo>
                    <a:lnTo>
                      <a:pt x="2" y="92"/>
                    </a:lnTo>
                    <a:lnTo>
                      <a:pt x="6" y="106"/>
                    </a:lnTo>
                    <a:lnTo>
                      <a:pt x="8" y="112"/>
                    </a:lnTo>
                    <a:lnTo>
                      <a:pt x="8" y="112"/>
                    </a:lnTo>
                    <a:lnTo>
                      <a:pt x="50" y="154"/>
                    </a:lnTo>
                    <a:lnTo>
                      <a:pt x="50" y="154"/>
                    </a:lnTo>
                    <a:close/>
                  </a:path>
                </a:pathLst>
              </a:custGeom>
              <a:solidFill>
                <a:srgbClr val="2B882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249" y="2608"/>
                <a:ext cx="620" cy="174"/>
              </a:xfrm>
              <a:custGeom>
                <a:avLst/>
                <a:gdLst/>
                <a:ahLst/>
                <a:cxnLst>
                  <a:cxn ang="0">
                    <a:pos x="582" y="76"/>
                  </a:cxn>
                  <a:cxn ang="0">
                    <a:pos x="582" y="76"/>
                  </a:cxn>
                  <a:cxn ang="0">
                    <a:pos x="140" y="130"/>
                  </a:cxn>
                  <a:cxn ang="0">
                    <a:pos x="140" y="130"/>
                  </a:cxn>
                  <a:cxn ang="0">
                    <a:pos x="134" y="130"/>
                  </a:cxn>
                  <a:cxn ang="0">
                    <a:pos x="130" y="128"/>
                  </a:cxn>
                  <a:cxn ang="0">
                    <a:pos x="128" y="124"/>
                  </a:cxn>
                  <a:cxn ang="0">
                    <a:pos x="68" y="0"/>
                  </a:cxn>
                  <a:cxn ang="0">
                    <a:pos x="66" y="2"/>
                  </a:cxn>
                  <a:cxn ang="0">
                    <a:pos x="0" y="12"/>
                  </a:cxn>
                  <a:cxn ang="0">
                    <a:pos x="164" y="172"/>
                  </a:cxn>
                  <a:cxn ang="0">
                    <a:pos x="164" y="172"/>
                  </a:cxn>
                  <a:cxn ang="0">
                    <a:pos x="166" y="172"/>
                  </a:cxn>
                  <a:cxn ang="0">
                    <a:pos x="170" y="174"/>
                  </a:cxn>
                  <a:cxn ang="0">
                    <a:pos x="170" y="174"/>
                  </a:cxn>
                  <a:cxn ang="0">
                    <a:pos x="620" y="74"/>
                  </a:cxn>
                  <a:cxn ang="0">
                    <a:pos x="620" y="70"/>
                  </a:cxn>
                  <a:cxn ang="0">
                    <a:pos x="582" y="76"/>
                  </a:cxn>
                </a:cxnLst>
                <a:rect l="0" t="0" r="r" b="b"/>
                <a:pathLst>
                  <a:path w="620" h="174">
                    <a:moveTo>
                      <a:pt x="582" y="76"/>
                    </a:moveTo>
                    <a:lnTo>
                      <a:pt x="582" y="76"/>
                    </a:lnTo>
                    <a:lnTo>
                      <a:pt x="140" y="130"/>
                    </a:lnTo>
                    <a:lnTo>
                      <a:pt x="140" y="130"/>
                    </a:lnTo>
                    <a:lnTo>
                      <a:pt x="134" y="130"/>
                    </a:lnTo>
                    <a:lnTo>
                      <a:pt x="130" y="128"/>
                    </a:lnTo>
                    <a:lnTo>
                      <a:pt x="128" y="124"/>
                    </a:lnTo>
                    <a:lnTo>
                      <a:pt x="68" y="0"/>
                    </a:lnTo>
                    <a:lnTo>
                      <a:pt x="66" y="2"/>
                    </a:lnTo>
                    <a:lnTo>
                      <a:pt x="0" y="12"/>
                    </a:lnTo>
                    <a:lnTo>
                      <a:pt x="164" y="172"/>
                    </a:lnTo>
                    <a:lnTo>
                      <a:pt x="164" y="172"/>
                    </a:lnTo>
                    <a:lnTo>
                      <a:pt x="166" y="172"/>
                    </a:lnTo>
                    <a:lnTo>
                      <a:pt x="170" y="174"/>
                    </a:lnTo>
                    <a:lnTo>
                      <a:pt x="170" y="174"/>
                    </a:lnTo>
                    <a:lnTo>
                      <a:pt x="620" y="74"/>
                    </a:lnTo>
                    <a:lnTo>
                      <a:pt x="620" y="70"/>
                    </a:lnTo>
                    <a:lnTo>
                      <a:pt x="582" y="76"/>
                    </a:lnTo>
                    <a:close/>
                  </a:path>
                </a:pathLst>
              </a:custGeom>
              <a:solidFill>
                <a:srgbClr val="91C74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345" y="2214"/>
                <a:ext cx="842" cy="284"/>
              </a:xfrm>
              <a:custGeom>
                <a:avLst/>
                <a:gdLst/>
                <a:ahLst/>
                <a:cxnLst>
                  <a:cxn ang="0">
                    <a:pos x="296" y="284"/>
                  </a:cxn>
                  <a:cxn ang="0">
                    <a:pos x="296" y="284"/>
                  </a:cxn>
                  <a:cxn ang="0">
                    <a:pos x="298" y="284"/>
                  </a:cxn>
                  <a:cxn ang="0">
                    <a:pos x="304" y="284"/>
                  </a:cxn>
                  <a:cxn ang="0">
                    <a:pos x="304" y="284"/>
                  </a:cxn>
                  <a:cxn ang="0">
                    <a:pos x="842" y="70"/>
                  </a:cxn>
                  <a:cxn ang="0">
                    <a:pos x="556" y="0"/>
                  </a:cxn>
                  <a:cxn ang="0">
                    <a:pos x="0" y="184"/>
                  </a:cxn>
                  <a:cxn ang="0">
                    <a:pos x="0" y="184"/>
                  </a:cxn>
                  <a:cxn ang="0">
                    <a:pos x="296" y="284"/>
                  </a:cxn>
                  <a:cxn ang="0">
                    <a:pos x="296" y="284"/>
                  </a:cxn>
                </a:cxnLst>
                <a:rect l="0" t="0" r="r" b="b"/>
                <a:pathLst>
                  <a:path w="842" h="284">
                    <a:moveTo>
                      <a:pt x="296" y="284"/>
                    </a:moveTo>
                    <a:lnTo>
                      <a:pt x="296" y="284"/>
                    </a:lnTo>
                    <a:lnTo>
                      <a:pt x="298" y="284"/>
                    </a:lnTo>
                    <a:lnTo>
                      <a:pt x="304" y="284"/>
                    </a:lnTo>
                    <a:lnTo>
                      <a:pt x="304" y="284"/>
                    </a:lnTo>
                    <a:lnTo>
                      <a:pt x="842" y="70"/>
                    </a:lnTo>
                    <a:lnTo>
                      <a:pt x="556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96" y="284"/>
                    </a:lnTo>
                    <a:lnTo>
                      <a:pt x="296" y="284"/>
                    </a:lnTo>
                    <a:close/>
                  </a:path>
                </a:pathLst>
              </a:custGeom>
              <a:solidFill>
                <a:srgbClr val="8BD3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639" y="2314"/>
                <a:ext cx="558" cy="318"/>
              </a:xfrm>
              <a:custGeom>
                <a:avLst/>
                <a:gdLst/>
                <a:ahLst/>
                <a:cxnLst>
                  <a:cxn ang="0">
                    <a:pos x="556" y="0"/>
                  </a:cxn>
                  <a:cxn ang="0">
                    <a:pos x="12" y="216"/>
                  </a:cxn>
                  <a:cxn ang="0">
                    <a:pos x="12" y="216"/>
                  </a:cxn>
                  <a:cxn ang="0">
                    <a:pos x="4" y="216"/>
                  </a:cxn>
                  <a:cxn ang="0">
                    <a:pos x="2" y="216"/>
                  </a:cxn>
                  <a:cxn ang="0">
                    <a:pos x="2" y="218"/>
                  </a:cxn>
                  <a:cxn ang="0">
                    <a:pos x="2" y="218"/>
                  </a:cxn>
                  <a:cxn ang="0">
                    <a:pos x="0" y="226"/>
                  </a:cxn>
                  <a:cxn ang="0">
                    <a:pos x="0" y="226"/>
                  </a:cxn>
                  <a:cxn ang="0">
                    <a:pos x="0" y="246"/>
                  </a:cxn>
                  <a:cxn ang="0">
                    <a:pos x="0" y="270"/>
                  </a:cxn>
                  <a:cxn ang="0">
                    <a:pos x="6" y="294"/>
                  </a:cxn>
                  <a:cxn ang="0">
                    <a:pos x="8" y="304"/>
                  </a:cxn>
                  <a:cxn ang="0">
                    <a:pos x="14" y="316"/>
                  </a:cxn>
                  <a:cxn ang="0">
                    <a:pos x="14" y="318"/>
                  </a:cxn>
                  <a:cxn ang="0">
                    <a:pos x="558" y="88"/>
                  </a:cxn>
                  <a:cxn ang="0">
                    <a:pos x="558" y="0"/>
                  </a:cxn>
                  <a:cxn ang="0">
                    <a:pos x="556" y="0"/>
                  </a:cxn>
                </a:cxnLst>
                <a:rect l="0" t="0" r="r" b="b"/>
                <a:pathLst>
                  <a:path w="558" h="318">
                    <a:moveTo>
                      <a:pt x="556" y="0"/>
                    </a:moveTo>
                    <a:lnTo>
                      <a:pt x="12" y="216"/>
                    </a:lnTo>
                    <a:lnTo>
                      <a:pt x="12" y="216"/>
                    </a:lnTo>
                    <a:lnTo>
                      <a:pt x="4" y="216"/>
                    </a:lnTo>
                    <a:lnTo>
                      <a:pt x="2" y="216"/>
                    </a:lnTo>
                    <a:lnTo>
                      <a:pt x="2" y="218"/>
                    </a:lnTo>
                    <a:lnTo>
                      <a:pt x="2" y="218"/>
                    </a:lnTo>
                    <a:lnTo>
                      <a:pt x="0" y="226"/>
                    </a:lnTo>
                    <a:lnTo>
                      <a:pt x="0" y="226"/>
                    </a:lnTo>
                    <a:lnTo>
                      <a:pt x="0" y="246"/>
                    </a:lnTo>
                    <a:lnTo>
                      <a:pt x="0" y="270"/>
                    </a:lnTo>
                    <a:lnTo>
                      <a:pt x="6" y="294"/>
                    </a:lnTo>
                    <a:lnTo>
                      <a:pt x="8" y="304"/>
                    </a:lnTo>
                    <a:lnTo>
                      <a:pt x="14" y="316"/>
                    </a:lnTo>
                    <a:lnTo>
                      <a:pt x="14" y="318"/>
                    </a:lnTo>
                    <a:lnTo>
                      <a:pt x="558" y="88"/>
                    </a:lnTo>
                    <a:lnTo>
                      <a:pt x="558" y="0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397" y="2554"/>
                <a:ext cx="812" cy="148"/>
              </a:xfrm>
              <a:custGeom>
                <a:avLst/>
                <a:gdLst/>
                <a:ahLst/>
                <a:cxnLst>
                  <a:cxn ang="0">
                    <a:pos x="812" y="0"/>
                  </a:cxn>
                  <a:cxn ang="0">
                    <a:pos x="810" y="0"/>
                  </a:cxn>
                  <a:cxn ang="0">
                    <a:pos x="2" y="94"/>
                  </a:cxn>
                  <a:cxn ang="0">
                    <a:pos x="0" y="148"/>
                  </a:cxn>
                  <a:cxn ang="0">
                    <a:pos x="812" y="46"/>
                  </a:cxn>
                  <a:cxn ang="0">
                    <a:pos x="812" y="0"/>
                  </a:cxn>
                </a:cxnLst>
                <a:rect l="0" t="0" r="r" b="b"/>
                <a:pathLst>
                  <a:path w="812" h="148">
                    <a:moveTo>
                      <a:pt x="812" y="0"/>
                    </a:moveTo>
                    <a:lnTo>
                      <a:pt x="810" y="0"/>
                    </a:lnTo>
                    <a:lnTo>
                      <a:pt x="2" y="94"/>
                    </a:lnTo>
                    <a:lnTo>
                      <a:pt x="0" y="148"/>
                    </a:lnTo>
                    <a:lnTo>
                      <a:pt x="812" y="46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39" name="Freeform 27"/>
              <p:cNvSpPr>
                <a:spLocks/>
              </p:cNvSpPr>
              <p:nvPr/>
            </p:nvSpPr>
            <p:spPr bwMode="auto">
              <a:xfrm>
                <a:off x="1303" y="2406"/>
                <a:ext cx="914" cy="246"/>
              </a:xfrm>
              <a:custGeom>
                <a:avLst/>
                <a:gdLst/>
                <a:ahLst/>
                <a:cxnLst>
                  <a:cxn ang="0">
                    <a:pos x="896" y="0"/>
                  </a:cxn>
                  <a:cxn ang="0">
                    <a:pos x="350" y="230"/>
                  </a:cxn>
                  <a:cxn ang="0">
                    <a:pos x="348" y="230"/>
                  </a:cxn>
                  <a:cxn ang="0">
                    <a:pos x="348" y="230"/>
                  </a:cxn>
                  <a:cxn ang="0">
                    <a:pos x="26" y="104"/>
                  </a:cxn>
                  <a:cxn ang="0">
                    <a:pos x="0" y="112"/>
                  </a:cxn>
                  <a:cxn ang="0">
                    <a:pos x="346" y="246"/>
                  </a:cxn>
                  <a:cxn ang="0">
                    <a:pos x="346" y="246"/>
                  </a:cxn>
                  <a:cxn ang="0">
                    <a:pos x="352" y="246"/>
                  </a:cxn>
                  <a:cxn ang="0">
                    <a:pos x="352" y="246"/>
                  </a:cxn>
                  <a:cxn ang="0">
                    <a:pos x="914" y="10"/>
                  </a:cxn>
                  <a:cxn ang="0">
                    <a:pos x="898" y="0"/>
                  </a:cxn>
                  <a:cxn ang="0">
                    <a:pos x="896" y="0"/>
                  </a:cxn>
                </a:cxnLst>
                <a:rect l="0" t="0" r="r" b="b"/>
                <a:pathLst>
                  <a:path w="914" h="246">
                    <a:moveTo>
                      <a:pt x="896" y="0"/>
                    </a:moveTo>
                    <a:lnTo>
                      <a:pt x="350" y="230"/>
                    </a:lnTo>
                    <a:lnTo>
                      <a:pt x="348" y="230"/>
                    </a:lnTo>
                    <a:lnTo>
                      <a:pt x="348" y="230"/>
                    </a:lnTo>
                    <a:lnTo>
                      <a:pt x="26" y="104"/>
                    </a:lnTo>
                    <a:lnTo>
                      <a:pt x="0" y="112"/>
                    </a:lnTo>
                    <a:lnTo>
                      <a:pt x="346" y="246"/>
                    </a:lnTo>
                    <a:lnTo>
                      <a:pt x="346" y="246"/>
                    </a:lnTo>
                    <a:lnTo>
                      <a:pt x="352" y="246"/>
                    </a:lnTo>
                    <a:lnTo>
                      <a:pt x="352" y="246"/>
                    </a:lnTo>
                    <a:lnTo>
                      <a:pt x="914" y="10"/>
                    </a:lnTo>
                    <a:lnTo>
                      <a:pt x="898" y="0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rgbClr val="34B3D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40" name="Freeform 28"/>
              <p:cNvSpPr>
                <a:spLocks/>
              </p:cNvSpPr>
              <p:nvPr/>
            </p:nvSpPr>
            <p:spPr bwMode="auto">
              <a:xfrm>
                <a:off x="1423" y="2652"/>
                <a:ext cx="746" cy="208"/>
              </a:xfrm>
              <a:custGeom>
                <a:avLst/>
                <a:gdLst/>
                <a:ahLst/>
                <a:cxnLst>
                  <a:cxn ang="0">
                    <a:pos x="4" y="206"/>
                  </a:cxn>
                  <a:cxn ang="0">
                    <a:pos x="4" y="208"/>
                  </a:cxn>
                  <a:cxn ang="0">
                    <a:pos x="746" y="34"/>
                  </a:cxn>
                  <a:cxn ang="0">
                    <a:pos x="746" y="0"/>
                  </a:cxn>
                  <a:cxn ang="0">
                    <a:pos x="744" y="0"/>
                  </a:cxn>
                  <a:cxn ang="0">
                    <a:pos x="530" y="28"/>
                  </a:cxn>
                  <a:cxn ang="0">
                    <a:pos x="530" y="28"/>
                  </a:cxn>
                  <a:cxn ang="0">
                    <a:pos x="2" y="144"/>
                  </a:cxn>
                  <a:cxn ang="0">
                    <a:pos x="2" y="144"/>
                  </a:cxn>
                  <a:cxn ang="0">
                    <a:pos x="2" y="144"/>
                  </a:cxn>
                  <a:cxn ang="0">
                    <a:pos x="0" y="150"/>
                  </a:cxn>
                  <a:cxn ang="0">
                    <a:pos x="0" y="150"/>
                  </a:cxn>
                  <a:cxn ang="0">
                    <a:pos x="0" y="160"/>
                  </a:cxn>
                  <a:cxn ang="0">
                    <a:pos x="0" y="174"/>
                  </a:cxn>
                  <a:cxn ang="0">
                    <a:pos x="0" y="190"/>
                  </a:cxn>
                  <a:cxn ang="0">
                    <a:pos x="4" y="206"/>
                  </a:cxn>
                  <a:cxn ang="0">
                    <a:pos x="4" y="206"/>
                  </a:cxn>
                </a:cxnLst>
                <a:rect l="0" t="0" r="r" b="b"/>
                <a:pathLst>
                  <a:path w="746" h="208">
                    <a:moveTo>
                      <a:pt x="4" y="206"/>
                    </a:moveTo>
                    <a:lnTo>
                      <a:pt x="4" y="208"/>
                    </a:lnTo>
                    <a:lnTo>
                      <a:pt x="746" y="34"/>
                    </a:lnTo>
                    <a:lnTo>
                      <a:pt x="746" y="0"/>
                    </a:lnTo>
                    <a:lnTo>
                      <a:pt x="744" y="0"/>
                    </a:lnTo>
                    <a:lnTo>
                      <a:pt x="530" y="28"/>
                    </a:lnTo>
                    <a:lnTo>
                      <a:pt x="530" y="28"/>
                    </a:lnTo>
                    <a:lnTo>
                      <a:pt x="2" y="144"/>
                    </a:lnTo>
                    <a:lnTo>
                      <a:pt x="2" y="144"/>
                    </a:lnTo>
                    <a:lnTo>
                      <a:pt x="2" y="144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0" y="160"/>
                    </a:lnTo>
                    <a:lnTo>
                      <a:pt x="0" y="174"/>
                    </a:lnTo>
                    <a:lnTo>
                      <a:pt x="0" y="190"/>
                    </a:lnTo>
                    <a:lnTo>
                      <a:pt x="4" y="206"/>
                    </a:lnTo>
                    <a:lnTo>
                      <a:pt x="4" y="2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41" name="Freeform 29"/>
              <p:cNvSpPr>
                <a:spLocks/>
              </p:cNvSpPr>
              <p:nvPr/>
            </p:nvSpPr>
            <p:spPr bwMode="auto">
              <a:xfrm>
                <a:off x="1567" y="2784"/>
                <a:ext cx="584" cy="284"/>
              </a:xfrm>
              <a:custGeom>
                <a:avLst/>
                <a:gdLst/>
                <a:ahLst/>
                <a:cxnLst>
                  <a:cxn ang="0">
                    <a:pos x="6" y="282"/>
                  </a:cxn>
                  <a:cxn ang="0">
                    <a:pos x="6" y="284"/>
                  </a:cxn>
                  <a:cxn ang="0">
                    <a:pos x="582" y="76"/>
                  </a:cxn>
                  <a:cxn ang="0">
                    <a:pos x="584" y="0"/>
                  </a:cxn>
                  <a:cxn ang="0">
                    <a:pos x="582" y="0"/>
                  </a:cxn>
                  <a:cxn ang="0">
                    <a:pos x="582" y="0"/>
                  </a:cxn>
                  <a:cxn ang="0">
                    <a:pos x="20" y="190"/>
                  </a:cxn>
                  <a:cxn ang="0">
                    <a:pos x="20" y="190"/>
                  </a:cxn>
                  <a:cxn ang="0">
                    <a:pos x="16" y="192"/>
                  </a:cxn>
                  <a:cxn ang="0">
                    <a:pos x="12" y="192"/>
                  </a:cxn>
                  <a:cxn ang="0">
                    <a:pos x="6" y="190"/>
                  </a:cxn>
                  <a:cxn ang="0">
                    <a:pos x="4" y="188"/>
                  </a:cxn>
                  <a:cxn ang="0">
                    <a:pos x="4" y="192"/>
                  </a:cxn>
                  <a:cxn ang="0">
                    <a:pos x="4" y="192"/>
                  </a:cxn>
                  <a:cxn ang="0">
                    <a:pos x="2" y="198"/>
                  </a:cxn>
                  <a:cxn ang="0">
                    <a:pos x="2" y="198"/>
                  </a:cxn>
                  <a:cxn ang="0">
                    <a:pos x="0" y="228"/>
                  </a:cxn>
                  <a:cxn ang="0">
                    <a:pos x="2" y="252"/>
                  </a:cxn>
                  <a:cxn ang="0">
                    <a:pos x="4" y="272"/>
                  </a:cxn>
                  <a:cxn ang="0">
                    <a:pos x="6" y="282"/>
                  </a:cxn>
                  <a:cxn ang="0">
                    <a:pos x="6" y="282"/>
                  </a:cxn>
                </a:cxnLst>
                <a:rect l="0" t="0" r="r" b="b"/>
                <a:pathLst>
                  <a:path w="584" h="284">
                    <a:moveTo>
                      <a:pt x="6" y="282"/>
                    </a:moveTo>
                    <a:lnTo>
                      <a:pt x="6" y="284"/>
                    </a:lnTo>
                    <a:lnTo>
                      <a:pt x="582" y="76"/>
                    </a:lnTo>
                    <a:lnTo>
                      <a:pt x="584" y="0"/>
                    </a:lnTo>
                    <a:lnTo>
                      <a:pt x="582" y="0"/>
                    </a:lnTo>
                    <a:lnTo>
                      <a:pt x="582" y="0"/>
                    </a:lnTo>
                    <a:lnTo>
                      <a:pt x="20" y="190"/>
                    </a:lnTo>
                    <a:lnTo>
                      <a:pt x="20" y="190"/>
                    </a:lnTo>
                    <a:lnTo>
                      <a:pt x="16" y="192"/>
                    </a:lnTo>
                    <a:lnTo>
                      <a:pt x="12" y="192"/>
                    </a:lnTo>
                    <a:lnTo>
                      <a:pt x="6" y="190"/>
                    </a:lnTo>
                    <a:lnTo>
                      <a:pt x="4" y="188"/>
                    </a:lnTo>
                    <a:lnTo>
                      <a:pt x="4" y="192"/>
                    </a:lnTo>
                    <a:lnTo>
                      <a:pt x="4" y="192"/>
                    </a:lnTo>
                    <a:lnTo>
                      <a:pt x="2" y="198"/>
                    </a:lnTo>
                    <a:lnTo>
                      <a:pt x="2" y="198"/>
                    </a:lnTo>
                    <a:lnTo>
                      <a:pt x="0" y="228"/>
                    </a:lnTo>
                    <a:lnTo>
                      <a:pt x="2" y="252"/>
                    </a:lnTo>
                    <a:lnTo>
                      <a:pt x="4" y="272"/>
                    </a:lnTo>
                    <a:lnTo>
                      <a:pt x="6" y="282"/>
                    </a:lnTo>
                    <a:lnTo>
                      <a:pt x="6" y="28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42" name="Freeform 30"/>
              <p:cNvSpPr>
                <a:spLocks/>
              </p:cNvSpPr>
              <p:nvPr/>
            </p:nvSpPr>
            <p:spPr bwMode="auto">
              <a:xfrm>
                <a:off x="1361" y="2554"/>
                <a:ext cx="126" cy="60"/>
              </a:xfrm>
              <a:custGeom>
                <a:avLst/>
                <a:gdLst/>
                <a:ahLst/>
                <a:cxnLst>
                  <a:cxn ang="0">
                    <a:pos x="30" y="58"/>
                  </a:cxn>
                  <a:cxn ang="0">
                    <a:pos x="30" y="58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0" y="58"/>
                  </a:cxn>
                  <a:cxn ang="0">
                    <a:pos x="30" y="60"/>
                  </a:cxn>
                  <a:cxn ang="0">
                    <a:pos x="126" y="48"/>
                  </a:cxn>
                  <a:cxn ang="0">
                    <a:pos x="0" y="0"/>
                  </a:cxn>
                  <a:cxn ang="0">
                    <a:pos x="30" y="58"/>
                  </a:cxn>
                </a:cxnLst>
                <a:rect l="0" t="0" r="r" b="b"/>
                <a:pathLst>
                  <a:path w="126" h="60">
                    <a:moveTo>
                      <a:pt x="30" y="58"/>
                    </a:moveTo>
                    <a:lnTo>
                      <a:pt x="30" y="58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0" y="58"/>
                    </a:lnTo>
                    <a:lnTo>
                      <a:pt x="30" y="60"/>
                    </a:lnTo>
                    <a:lnTo>
                      <a:pt x="126" y="48"/>
                    </a:lnTo>
                    <a:lnTo>
                      <a:pt x="0" y="0"/>
                    </a:lnTo>
                    <a:lnTo>
                      <a:pt x="30" y="58"/>
                    </a:lnTo>
                    <a:close/>
                  </a:path>
                </a:pathLst>
              </a:custGeom>
              <a:solidFill>
                <a:srgbClr val="7A542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43" name="Freeform 31"/>
              <p:cNvSpPr>
                <a:spLocks/>
              </p:cNvSpPr>
              <p:nvPr/>
            </p:nvSpPr>
            <p:spPr bwMode="auto">
              <a:xfrm>
                <a:off x="1211" y="2712"/>
                <a:ext cx="94" cy="68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94" y="68"/>
                  </a:cxn>
                  <a:cxn ang="0">
                    <a:pos x="0" y="6"/>
                  </a:cxn>
                  <a:cxn ang="0">
                    <a:pos x="22" y="0"/>
                  </a:cxn>
                </a:cxnLst>
                <a:rect l="0" t="0" r="r" b="b"/>
                <a:pathLst>
                  <a:path w="94" h="68">
                    <a:moveTo>
                      <a:pt x="22" y="0"/>
                    </a:moveTo>
                    <a:lnTo>
                      <a:pt x="94" y="68"/>
                    </a:lnTo>
                    <a:lnTo>
                      <a:pt x="0" y="6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D9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44" name="Freeform 32"/>
              <p:cNvSpPr>
                <a:spLocks/>
              </p:cNvSpPr>
              <p:nvPr/>
            </p:nvSpPr>
            <p:spPr bwMode="auto">
              <a:xfrm>
                <a:off x="1249" y="2388"/>
                <a:ext cx="400" cy="24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2" y="12"/>
                  </a:cxn>
                  <a:cxn ang="0">
                    <a:pos x="0" y="32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2" y="62"/>
                  </a:cxn>
                  <a:cxn ang="0">
                    <a:pos x="4" y="76"/>
                  </a:cxn>
                  <a:cxn ang="0">
                    <a:pos x="8" y="86"/>
                  </a:cxn>
                  <a:cxn ang="0">
                    <a:pos x="12" y="90"/>
                  </a:cxn>
                  <a:cxn ang="0">
                    <a:pos x="12" y="90"/>
                  </a:cxn>
                  <a:cxn ang="0">
                    <a:pos x="394" y="242"/>
                  </a:cxn>
                  <a:cxn ang="0">
                    <a:pos x="400" y="242"/>
                  </a:cxn>
                  <a:cxn ang="0">
                    <a:pos x="398" y="238"/>
                  </a:cxn>
                  <a:cxn ang="0">
                    <a:pos x="398" y="238"/>
                  </a:cxn>
                  <a:cxn ang="0">
                    <a:pos x="392" y="222"/>
                  </a:cxn>
                  <a:cxn ang="0">
                    <a:pos x="388" y="206"/>
                  </a:cxn>
                  <a:cxn ang="0">
                    <a:pos x="386" y="190"/>
                  </a:cxn>
                  <a:cxn ang="0">
                    <a:pos x="386" y="174"/>
                  </a:cxn>
                  <a:cxn ang="0">
                    <a:pos x="388" y="148"/>
                  </a:cxn>
                  <a:cxn ang="0">
                    <a:pos x="390" y="130"/>
                  </a:cxn>
                  <a:cxn ang="0">
                    <a:pos x="390" y="128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400" h="242">
                    <a:moveTo>
                      <a:pt x="4" y="0"/>
                    </a:moveTo>
                    <a:lnTo>
                      <a:pt x="4" y="0"/>
                    </a:lnTo>
                    <a:lnTo>
                      <a:pt x="2" y="4"/>
                    </a:lnTo>
                    <a:lnTo>
                      <a:pt x="2" y="12"/>
                    </a:lnTo>
                    <a:lnTo>
                      <a:pt x="0" y="32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62"/>
                    </a:lnTo>
                    <a:lnTo>
                      <a:pt x="4" y="76"/>
                    </a:lnTo>
                    <a:lnTo>
                      <a:pt x="8" y="86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394" y="242"/>
                    </a:lnTo>
                    <a:lnTo>
                      <a:pt x="400" y="242"/>
                    </a:lnTo>
                    <a:lnTo>
                      <a:pt x="398" y="238"/>
                    </a:lnTo>
                    <a:lnTo>
                      <a:pt x="398" y="238"/>
                    </a:lnTo>
                    <a:lnTo>
                      <a:pt x="392" y="222"/>
                    </a:lnTo>
                    <a:lnTo>
                      <a:pt x="388" y="206"/>
                    </a:lnTo>
                    <a:lnTo>
                      <a:pt x="386" y="190"/>
                    </a:lnTo>
                    <a:lnTo>
                      <a:pt x="386" y="174"/>
                    </a:lnTo>
                    <a:lnTo>
                      <a:pt x="388" y="148"/>
                    </a:lnTo>
                    <a:lnTo>
                      <a:pt x="390" y="130"/>
                    </a:lnTo>
                    <a:lnTo>
                      <a:pt x="390" y="128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45" name="Freeform 33"/>
              <p:cNvSpPr>
                <a:spLocks/>
              </p:cNvSpPr>
              <p:nvPr/>
            </p:nvSpPr>
            <p:spPr bwMode="auto">
              <a:xfrm>
                <a:off x="1273" y="2198"/>
                <a:ext cx="610" cy="194"/>
              </a:xfrm>
              <a:custGeom>
                <a:avLst/>
                <a:gdLst/>
                <a:ahLst/>
                <a:cxnLst>
                  <a:cxn ang="0">
                    <a:pos x="0" y="174"/>
                  </a:cxn>
                  <a:cxn ang="0">
                    <a:pos x="0" y="174"/>
                  </a:cxn>
                  <a:cxn ang="0">
                    <a:pos x="564" y="0"/>
                  </a:cxn>
                  <a:cxn ang="0">
                    <a:pos x="610" y="10"/>
                  </a:cxn>
                  <a:cxn ang="0">
                    <a:pos x="54" y="194"/>
                  </a:cxn>
                  <a:cxn ang="0">
                    <a:pos x="0" y="174"/>
                  </a:cxn>
                </a:cxnLst>
                <a:rect l="0" t="0" r="r" b="b"/>
                <a:pathLst>
                  <a:path w="610" h="194">
                    <a:moveTo>
                      <a:pt x="0" y="174"/>
                    </a:moveTo>
                    <a:lnTo>
                      <a:pt x="0" y="174"/>
                    </a:lnTo>
                    <a:lnTo>
                      <a:pt x="564" y="0"/>
                    </a:lnTo>
                    <a:lnTo>
                      <a:pt x="610" y="10"/>
                    </a:lnTo>
                    <a:lnTo>
                      <a:pt x="54" y="194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FF7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46" name="Freeform 34"/>
              <p:cNvSpPr>
                <a:spLocks/>
              </p:cNvSpPr>
              <p:nvPr/>
            </p:nvSpPr>
            <p:spPr bwMode="auto">
              <a:xfrm>
                <a:off x="1221" y="2562"/>
                <a:ext cx="94" cy="5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76" y="0"/>
                  </a:cxn>
                  <a:cxn ang="0">
                    <a:pos x="94" y="44"/>
                  </a:cxn>
                  <a:cxn ang="0">
                    <a:pos x="40" y="52"/>
                  </a:cxn>
                  <a:cxn ang="0">
                    <a:pos x="0" y="14"/>
                  </a:cxn>
                </a:cxnLst>
                <a:rect l="0" t="0" r="r" b="b"/>
                <a:pathLst>
                  <a:path w="94" h="52">
                    <a:moveTo>
                      <a:pt x="0" y="14"/>
                    </a:moveTo>
                    <a:lnTo>
                      <a:pt x="76" y="0"/>
                    </a:lnTo>
                    <a:lnTo>
                      <a:pt x="94" y="44"/>
                    </a:lnTo>
                    <a:lnTo>
                      <a:pt x="40" y="5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33A02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47" name="Freeform 35"/>
              <p:cNvSpPr>
                <a:spLocks/>
              </p:cNvSpPr>
              <p:nvPr/>
            </p:nvSpPr>
            <p:spPr bwMode="auto">
              <a:xfrm>
                <a:off x="1263" y="2608"/>
                <a:ext cx="112" cy="11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2" y="2"/>
                  </a:cxn>
                  <a:cxn ang="0">
                    <a:pos x="0" y="10"/>
                  </a:cxn>
                  <a:cxn ang="0">
                    <a:pos x="112" y="118"/>
                  </a:cxn>
                  <a:cxn ang="0">
                    <a:pos x="54" y="0"/>
                  </a:cxn>
                </a:cxnLst>
                <a:rect l="0" t="0" r="r" b="b"/>
                <a:pathLst>
                  <a:path w="112" h="118">
                    <a:moveTo>
                      <a:pt x="54" y="0"/>
                    </a:moveTo>
                    <a:lnTo>
                      <a:pt x="52" y="2"/>
                    </a:lnTo>
                    <a:lnTo>
                      <a:pt x="0" y="10"/>
                    </a:lnTo>
                    <a:lnTo>
                      <a:pt x="112" y="118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BFE34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1387" y="2690"/>
                <a:ext cx="396" cy="7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28" y="76"/>
                  </a:cxn>
                  <a:cxn ang="0">
                    <a:pos x="28" y="76"/>
                  </a:cxn>
                  <a:cxn ang="0">
                    <a:pos x="32" y="78"/>
                  </a:cxn>
                  <a:cxn ang="0">
                    <a:pos x="36" y="78"/>
                  </a:cxn>
                  <a:cxn ang="0">
                    <a:pos x="36" y="78"/>
                  </a:cxn>
                  <a:cxn ang="0">
                    <a:pos x="396" y="0"/>
                  </a:cxn>
                  <a:cxn ang="0">
                    <a:pos x="396" y="0"/>
                  </a:cxn>
                  <a:cxn ang="0">
                    <a:pos x="2" y="48"/>
                  </a:cxn>
                  <a:cxn ang="0">
                    <a:pos x="2" y="48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396" h="78">
                    <a:moveTo>
                      <a:pt x="0" y="48"/>
                    </a:moveTo>
                    <a:lnTo>
                      <a:pt x="28" y="76"/>
                    </a:lnTo>
                    <a:lnTo>
                      <a:pt x="28" y="76"/>
                    </a:lnTo>
                    <a:lnTo>
                      <a:pt x="32" y="7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BFE34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1625" y="2732"/>
                <a:ext cx="528" cy="136"/>
              </a:xfrm>
              <a:custGeom>
                <a:avLst/>
                <a:gdLst/>
                <a:ahLst/>
                <a:cxnLst>
                  <a:cxn ang="0">
                    <a:pos x="208" y="128"/>
                  </a:cxn>
                  <a:cxn ang="0">
                    <a:pos x="208" y="128"/>
                  </a:cxn>
                  <a:cxn ang="0">
                    <a:pos x="528" y="18"/>
                  </a:cxn>
                  <a:cxn ang="0">
                    <a:pos x="488" y="0"/>
                  </a:cxn>
                  <a:cxn ang="0">
                    <a:pos x="488" y="0"/>
                  </a:cxn>
                  <a:cxn ang="0">
                    <a:pos x="0" y="116"/>
                  </a:cxn>
                  <a:cxn ang="0">
                    <a:pos x="0" y="116"/>
                  </a:cxn>
                  <a:cxn ang="0">
                    <a:pos x="26" y="118"/>
                  </a:cxn>
                  <a:cxn ang="0">
                    <a:pos x="48" y="122"/>
                  </a:cxn>
                  <a:cxn ang="0">
                    <a:pos x="92" y="132"/>
                  </a:cxn>
                  <a:cxn ang="0">
                    <a:pos x="116" y="136"/>
                  </a:cxn>
                  <a:cxn ang="0">
                    <a:pos x="144" y="136"/>
                  </a:cxn>
                  <a:cxn ang="0">
                    <a:pos x="174" y="134"/>
                  </a:cxn>
                  <a:cxn ang="0">
                    <a:pos x="208" y="128"/>
                  </a:cxn>
                  <a:cxn ang="0">
                    <a:pos x="208" y="128"/>
                  </a:cxn>
                </a:cxnLst>
                <a:rect l="0" t="0" r="r" b="b"/>
                <a:pathLst>
                  <a:path w="528" h="136">
                    <a:moveTo>
                      <a:pt x="208" y="128"/>
                    </a:moveTo>
                    <a:lnTo>
                      <a:pt x="208" y="128"/>
                    </a:lnTo>
                    <a:lnTo>
                      <a:pt x="528" y="18"/>
                    </a:lnTo>
                    <a:lnTo>
                      <a:pt x="488" y="0"/>
                    </a:lnTo>
                    <a:lnTo>
                      <a:pt x="488" y="0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26" y="118"/>
                    </a:lnTo>
                    <a:lnTo>
                      <a:pt x="48" y="122"/>
                    </a:lnTo>
                    <a:lnTo>
                      <a:pt x="92" y="132"/>
                    </a:lnTo>
                    <a:lnTo>
                      <a:pt x="116" y="136"/>
                    </a:lnTo>
                    <a:lnTo>
                      <a:pt x="144" y="136"/>
                    </a:lnTo>
                    <a:lnTo>
                      <a:pt x="174" y="134"/>
                    </a:lnTo>
                    <a:lnTo>
                      <a:pt x="208" y="128"/>
                    </a:lnTo>
                    <a:lnTo>
                      <a:pt x="208" y="128"/>
                    </a:lnTo>
                    <a:close/>
                  </a:path>
                </a:pathLst>
              </a:custGeom>
              <a:solidFill>
                <a:srgbClr val="D9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1925" y="2460"/>
                <a:ext cx="288" cy="92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218" y="0"/>
                  </a:cxn>
                  <a:cxn ang="0">
                    <a:pos x="0" y="92"/>
                  </a:cxn>
                  <a:cxn ang="0">
                    <a:pos x="288" y="58"/>
                  </a:cxn>
                  <a:cxn ang="0">
                    <a:pos x="220" y="0"/>
                  </a:cxn>
                </a:cxnLst>
                <a:rect l="0" t="0" r="r" b="b"/>
                <a:pathLst>
                  <a:path w="288" h="92">
                    <a:moveTo>
                      <a:pt x="220" y="0"/>
                    </a:moveTo>
                    <a:lnTo>
                      <a:pt x="218" y="0"/>
                    </a:lnTo>
                    <a:lnTo>
                      <a:pt x="0" y="92"/>
                    </a:lnTo>
                    <a:lnTo>
                      <a:pt x="288" y="58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7A542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  <p:sp>
            <p:nvSpPr>
              <p:cNvPr id="51" name="Freeform 39"/>
              <p:cNvSpPr>
                <a:spLocks noEditPoints="1"/>
              </p:cNvSpPr>
              <p:nvPr/>
            </p:nvSpPr>
            <p:spPr bwMode="auto">
              <a:xfrm>
                <a:off x="1161" y="2180"/>
                <a:ext cx="1080" cy="932"/>
              </a:xfrm>
              <a:custGeom>
                <a:avLst/>
                <a:gdLst/>
                <a:ahLst/>
                <a:cxnLst>
                  <a:cxn ang="0">
                    <a:pos x="488" y="488"/>
                  </a:cxn>
                  <a:cxn ang="0">
                    <a:pos x="1064" y="440"/>
                  </a:cxn>
                  <a:cxn ang="0">
                    <a:pos x="230" y="528"/>
                  </a:cxn>
                  <a:cxn ang="0">
                    <a:pos x="1006" y="504"/>
                  </a:cxn>
                  <a:cxn ang="0">
                    <a:pos x="792" y="490"/>
                  </a:cxn>
                  <a:cxn ang="0">
                    <a:pos x="260" y="702"/>
                  </a:cxn>
                  <a:cxn ang="0">
                    <a:pos x="266" y="686"/>
                  </a:cxn>
                  <a:cxn ang="0">
                    <a:pos x="1004" y="578"/>
                  </a:cxn>
                  <a:cxn ang="0">
                    <a:pos x="1004" y="578"/>
                  </a:cxn>
                  <a:cxn ang="0">
                    <a:pos x="408" y="848"/>
                  </a:cxn>
                  <a:cxn ang="0">
                    <a:pos x="988" y="592"/>
                  </a:cxn>
                  <a:cxn ang="0">
                    <a:pos x="402" y="866"/>
                  </a:cxn>
                  <a:cxn ang="0">
                    <a:pos x="176" y="642"/>
                  </a:cxn>
                  <a:cxn ang="0">
                    <a:pos x="284" y="712"/>
                  </a:cxn>
                  <a:cxn ang="0">
                    <a:pos x="16" y="640"/>
                  </a:cxn>
                  <a:cxn ang="0">
                    <a:pos x="18" y="534"/>
                  </a:cxn>
                  <a:cxn ang="0">
                    <a:pos x="32" y="544"/>
                  </a:cxn>
                  <a:cxn ang="0">
                    <a:pos x="28" y="636"/>
                  </a:cxn>
                  <a:cxn ang="0">
                    <a:pos x="992" y="688"/>
                  </a:cxn>
                  <a:cxn ang="0">
                    <a:pos x="252" y="598"/>
                  </a:cxn>
                  <a:cxn ang="0">
                    <a:pos x="708" y="500"/>
                  </a:cxn>
                  <a:cxn ang="0">
                    <a:pos x="258" y="618"/>
                  </a:cxn>
                  <a:cxn ang="0">
                    <a:pos x="48" y="436"/>
                  </a:cxn>
                  <a:cxn ang="0">
                    <a:pos x="32" y="410"/>
                  </a:cxn>
                  <a:cxn ang="0">
                    <a:pos x="52" y="402"/>
                  </a:cxn>
                  <a:cxn ang="0">
                    <a:pos x="44" y="472"/>
                  </a:cxn>
                  <a:cxn ang="0">
                    <a:pos x="34" y="464"/>
                  </a:cxn>
                  <a:cxn ang="0">
                    <a:pos x="76" y="202"/>
                  </a:cxn>
                  <a:cxn ang="0">
                    <a:pos x="142" y="218"/>
                  </a:cxn>
                  <a:cxn ang="0">
                    <a:pos x="84" y="220"/>
                  </a:cxn>
                  <a:cxn ang="0">
                    <a:pos x="136" y="334"/>
                  </a:cxn>
                  <a:cxn ang="0">
                    <a:pos x="72" y="238"/>
                  </a:cxn>
                  <a:cxn ang="0">
                    <a:pos x="156" y="222"/>
                  </a:cxn>
                  <a:cxn ang="0">
                    <a:pos x="494" y="450"/>
                  </a:cxn>
                  <a:cxn ang="0">
                    <a:pos x="488" y="340"/>
                  </a:cxn>
                  <a:cxn ang="0">
                    <a:pos x="142" y="226"/>
                  </a:cxn>
                  <a:cxn ang="0">
                    <a:pos x="484" y="448"/>
                  </a:cxn>
                  <a:cxn ang="0">
                    <a:pos x="90" y="240"/>
                  </a:cxn>
                  <a:cxn ang="0">
                    <a:pos x="190" y="372"/>
                  </a:cxn>
                  <a:cxn ang="0">
                    <a:pos x="224" y="444"/>
                  </a:cxn>
                  <a:cxn ang="0">
                    <a:pos x="214" y="452"/>
                  </a:cxn>
                  <a:cxn ang="0">
                    <a:pos x="230" y="510"/>
                  </a:cxn>
                  <a:cxn ang="0">
                    <a:pos x="490" y="458"/>
                  </a:cxn>
                  <a:cxn ang="0">
                    <a:pos x="492" y="472"/>
                  </a:cxn>
                  <a:cxn ang="0">
                    <a:pos x="1080" y="354"/>
                  </a:cxn>
                  <a:cxn ang="0">
                    <a:pos x="1066" y="244"/>
                  </a:cxn>
                  <a:cxn ang="0">
                    <a:pos x="1052" y="218"/>
                  </a:cxn>
                  <a:cxn ang="0">
                    <a:pos x="1066" y="100"/>
                  </a:cxn>
                  <a:cxn ang="0">
                    <a:pos x="76" y="178"/>
                  </a:cxn>
                  <a:cxn ang="0">
                    <a:pos x="56" y="258"/>
                  </a:cxn>
                  <a:cxn ang="0">
                    <a:pos x="120" y="360"/>
                  </a:cxn>
                  <a:cxn ang="0">
                    <a:pos x="14" y="432"/>
                  </a:cxn>
                  <a:cxn ang="0">
                    <a:pos x="14" y="518"/>
                  </a:cxn>
                  <a:cxn ang="0">
                    <a:pos x="0" y="642"/>
                  </a:cxn>
                  <a:cxn ang="0">
                    <a:pos x="406" y="932"/>
                  </a:cxn>
                  <a:cxn ang="0">
                    <a:pos x="1018" y="688"/>
                  </a:cxn>
                  <a:cxn ang="0">
                    <a:pos x="1004" y="598"/>
                  </a:cxn>
                  <a:cxn ang="0">
                    <a:pos x="978" y="548"/>
                  </a:cxn>
                  <a:cxn ang="0">
                    <a:pos x="1030" y="502"/>
                  </a:cxn>
                  <a:cxn ang="0">
                    <a:pos x="1078" y="448"/>
                  </a:cxn>
                  <a:cxn ang="0">
                    <a:pos x="1062" y="362"/>
                  </a:cxn>
                </a:cxnLst>
                <a:rect l="0" t="0" r="r" b="b"/>
                <a:pathLst>
                  <a:path w="1080" h="932">
                    <a:moveTo>
                      <a:pt x="1046" y="418"/>
                    </a:moveTo>
                    <a:lnTo>
                      <a:pt x="1046" y="418"/>
                    </a:lnTo>
                    <a:lnTo>
                      <a:pt x="238" y="520"/>
                    </a:lnTo>
                    <a:lnTo>
                      <a:pt x="240" y="458"/>
                    </a:lnTo>
                    <a:lnTo>
                      <a:pt x="372" y="442"/>
                    </a:lnTo>
                    <a:lnTo>
                      <a:pt x="372" y="442"/>
                    </a:lnTo>
                    <a:lnTo>
                      <a:pt x="482" y="486"/>
                    </a:lnTo>
                    <a:lnTo>
                      <a:pt x="482" y="486"/>
                    </a:lnTo>
                    <a:lnTo>
                      <a:pt x="488" y="488"/>
                    </a:lnTo>
                    <a:lnTo>
                      <a:pt x="492" y="488"/>
                    </a:lnTo>
                    <a:lnTo>
                      <a:pt x="498" y="486"/>
                    </a:lnTo>
                    <a:lnTo>
                      <a:pt x="498" y="486"/>
                    </a:lnTo>
                    <a:lnTo>
                      <a:pt x="688" y="406"/>
                    </a:lnTo>
                    <a:lnTo>
                      <a:pt x="1046" y="364"/>
                    </a:lnTo>
                    <a:lnTo>
                      <a:pt x="1046" y="418"/>
                    </a:lnTo>
                    <a:close/>
                    <a:moveTo>
                      <a:pt x="1064" y="438"/>
                    </a:moveTo>
                    <a:lnTo>
                      <a:pt x="1064" y="438"/>
                    </a:lnTo>
                    <a:lnTo>
                      <a:pt x="1064" y="440"/>
                    </a:lnTo>
                    <a:lnTo>
                      <a:pt x="1064" y="440"/>
                    </a:lnTo>
                    <a:lnTo>
                      <a:pt x="228" y="544"/>
                    </a:lnTo>
                    <a:lnTo>
                      <a:pt x="228" y="544"/>
                    </a:lnTo>
                    <a:lnTo>
                      <a:pt x="132" y="350"/>
                    </a:lnTo>
                    <a:lnTo>
                      <a:pt x="132" y="350"/>
                    </a:lnTo>
                    <a:lnTo>
                      <a:pt x="142" y="354"/>
                    </a:lnTo>
                    <a:lnTo>
                      <a:pt x="228" y="526"/>
                    </a:lnTo>
                    <a:lnTo>
                      <a:pt x="228" y="526"/>
                    </a:lnTo>
                    <a:lnTo>
                      <a:pt x="230" y="528"/>
                    </a:lnTo>
                    <a:lnTo>
                      <a:pt x="232" y="528"/>
                    </a:lnTo>
                    <a:lnTo>
                      <a:pt x="1046" y="426"/>
                    </a:lnTo>
                    <a:lnTo>
                      <a:pt x="1046" y="426"/>
                    </a:lnTo>
                    <a:lnTo>
                      <a:pt x="1050" y="430"/>
                    </a:lnTo>
                    <a:lnTo>
                      <a:pt x="1050" y="430"/>
                    </a:lnTo>
                    <a:lnTo>
                      <a:pt x="1064" y="438"/>
                    </a:lnTo>
                    <a:lnTo>
                      <a:pt x="1064" y="438"/>
                    </a:lnTo>
                    <a:close/>
                    <a:moveTo>
                      <a:pt x="1006" y="504"/>
                    </a:moveTo>
                    <a:lnTo>
                      <a:pt x="1006" y="504"/>
                    </a:lnTo>
                    <a:lnTo>
                      <a:pt x="268" y="678"/>
                    </a:lnTo>
                    <a:lnTo>
                      <a:pt x="268" y="678"/>
                    </a:lnTo>
                    <a:lnTo>
                      <a:pt x="264" y="664"/>
                    </a:lnTo>
                    <a:lnTo>
                      <a:pt x="264" y="652"/>
                    </a:lnTo>
                    <a:lnTo>
                      <a:pt x="264" y="630"/>
                    </a:lnTo>
                    <a:lnTo>
                      <a:pt x="266" y="614"/>
                    </a:lnTo>
                    <a:lnTo>
                      <a:pt x="268" y="606"/>
                    </a:lnTo>
                    <a:lnTo>
                      <a:pt x="268" y="606"/>
                    </a:lnTo>
                    <a:lnTo>
                      <a:pt x="792" y="490"/>
                    </a:lnTo>
                    <a:lnTo>
                      <a:pt x="792" y="490"/>
                    </a:lnTo>
                    <a:lnTo>
                      <a:pt x="1006" y="464"/>
                    </a:lnTo>
                    <a:lnTo>
                      <a:pt x="1006" y="464"/>
                    </a:lnTo>
                    <a:lnTo>
                      <a:pt x="1006" y="504"/>
                    </a:lnTo>
                    <a:lnTo>
                      <a:pt x="1006" y="504"/>
                    </a:lnTo>
                    <a:close/>
                    <a:moveTo>
                      <a:pt x="1020" y="522"/>
                    </a:moveTo>
                    <a:lnTo>
                      <a:pt x="1020" y="522"/>
                    </a:lnTo>
                    <a:lnTo>
                      <a:pt x="260" y="702"/>
                    </a:lnTo>
                    <a:lnTo>
                      <a:pt x="260" y="702"/>
                    </a:lnTo>
                    <a:lnTo>
                      <a:pt x="258" y="702"/>
                    </a:lnTo>
                    <a:lnTo>
                      <a:pt x="258" y="702"/>
                    </a:lnTo>
                    <a:lnTo>
                      <a:pt x="88" y="532"/>
                    </a:lnTo>
                    <a:lnTo>
                      <a:pt x="100" y="532"/>
                    </a:lnTo>
                    <a:lnTo>
                      <a:pt x="100" y="530"/>
                    </a:lnTo>
                    <a:lnTo>
                      <a:pt x="100" y="530"/>
                    </a:lnTo>
                    <a:lnTo>
                      <a:pt x="262" y="686"/>
                    </a:lnTo>
                    <a:lnTo>
                      <a:pt x="262" y="686"/>
                    </a:lnTo>
                    <a:lnTo>
                      <a:pt x="266" y="686"/>
                    </a:lnTo>
                    <a:lnTo>
                      <a:pt x="1010" y="512"/>
                    </a:lnTo>
                    <a:lnTo>
                      <a:pt x="1010" y="512"/>
                    </a:lnTo>
                    <a:lnTo>
                      <a:pt x="1012" y="512"/>
                    </a:lnTo>
                    <a:lnTo>
                      <a:pt x="1012" y="512"/>
                    </a:lnTo>
                    <a:lnTo>
                      <a:pt x="1020" y="516"/>
                    </a:lnTo>
                    <a:lnTo>
                      <a:pt x="1020" y="516"/>
                    </a:lnTo>
                    <a:lnTo>
                      <a:pt x="1020" y="522"/>
                    </a:lnTo>
                    <a:lnTo>
                      <a:pt x="1020" y="522"/>
                    </a:lnTo>
                    <a:close/>
                    <a:moveTo>
                      <a:pt x="1004" y="578"/>
                    </a:moveTo>
                    <a:lnTo>
                      <a:pt x="424" y="774"/>
                    </a:lnTo>
                    <a:lnTo>
                      <a:pt x="424" y="774"/>
                    </a:lnTo>
                    <a:lnTo>
                      <a:pt x="420" y="774"/>
                    </a:lnTo>
                    <a:lnTo>
                      <a:pt x="416" y="774"/>
                    </a:lnTo>
                    <a:lnTo>
                      <a:pt x="296" y="710"/>
                    </a:lnTo>
                    <a:lnTo>
                      <a:pt x="296" y="710"/>
                    </a:lnTo>
                    <a:lnTo>
                      <a:pt x="952" y="554"/>
                    </a:lnTo>
                    <a:lnTo>
                      <a:pt x="952" y="554"/>
                    </a:lnTo>
                    <a:lnTo>
                      <a:pt x="1004" y="578"/>
                    </a:lnTo>
                    <a:lnTo>
                      <a:pt x="1004" y="578"/>
                    </a:lnTo>
                    <a:close/>
                    <a:moveTo>
                      <a:pt x="988" y="594"/>
                    </a:moveTo>
                    <a:lnTo>
                      <a:pt x="988" y="594"/>
                    </a:lnTo>
                    <a:lnTo>
                      <a:pt x="988" y="678"/>
                    </a:lnTo>
                    <a:lnTo>
                      <a:pt x="988" y="678"/>
                    </a:lnTo>
                    <a:lnTo>
                      <a:pt x="414" y="886"/>
                    </a:lnTo>
                    <a:lnTo>
                      <a:pt x="414" y="886"/>
                    </a:lnTo>
                    <a:lnTo>
                      <a:pt x="410" y="872"/>
                    </a:lnTo>
                    <a:lnTo>
                      <a:pt x="408" y="848"/>
                    </a:lnTo>
                    <a:lnTo>
                      <a:pt x="408" y="818"/>
                    </a:lnTo>
                    <a:lnTo>
                      <a:pt x="410" y="800"/>
                    </a:lnTo>
                    <a:lnTo>
                      <a:pt x="414" y="782"/>
                    </a:lnTo>
                    <a:lnTo>
                      <a:pt x="414" y="782"/>
                    </a:lnTo>
                    <a:lnTo>
                      <a:pt x="420" y="782"/>
                    </a:lnTo>
                    <a:lnTo>
                      <a:pt x="424" y="782"/>
                    </a:lnTo>
                    <a:lnTo>
                      <a:pt x="428" y="782"/>
                    </a:lnTo>
                    <a:lnTo>
                      <a:pt x="428" y="782"/>
                    </a:lnTo>
                    <a:lnTo>
                      <a:pt x="988" y="592"/>
                    </a:lnTo>
                    <a:lnTo>
                      <a:pt x="988" y="592"/>
                    </a:lnTo>
                    <a:lnTo>
                      <a:pt x="988" y="594"/>
                    </a:lnTo>
                    <a:lnTo>
                      <a:pt x="988" y="594"/>
                    </a:lnTo>
                    <a:close/>
                    <a:moveTo>
                      <a:pt x="284" y="712"/>
                    </a:moveTo>
                    <a:lnTo>
                      <a:pt x="406" y="778"/>
                    </a:lnTo>
                    <a:lnTo>
                      <a:pt x="406" y="778"/>
                    </a:lnTo>
                    <a:lnTo>
                      <a:pt x="400" y="812"/>
                    </a:lnTo>
                    <a:lnTo>
                      <a:pt x="400" y="842"/>
                    </a:lnTo>
                    <a:lnTo>
                      <a:pt x="402" y="866"/>
                    </a:lnTo>
                    <a:lnTo>
                      <a:pt x="404" y="882"/>
                    </a:lnTo>
                    <a:lnTo>
                      <a:pt x="404" y="882"/>
                    </a:lnTo>
                    <a:lnTo>
                      <a:pt x="36" y="632"/>
                    </a:lnTo>
                    <a:lnTo>
                      <a:pt x="36" y="632"/>
                    </a:lnTo>
                    <a:lnTo>
                      <a:pt x="34" y="630"/>
                    </a:lnTo>
                    <a:lnTo>
                      <a:pt x="34" y="630"/>
                    </a:lnTo>
                    <a:lnTo>
                      <a:pt x="34" y="552"/>
                    </a:lnTo>
                    <a:lnTo>
                      <a:pt x="34" y="552"/>
                    </a:lnTo>
                    <a:lnTo>
                      <a:pt x="176" y="642"/>
                    </a:lnTo>
                    <a:lnTo>
                      <a:pt x="176" y="642"/>
                    </a:lnTo>
                    <a:lnTo>
                      <a:pt x="248" y="712"/>
                    </a:lnTo>
                    <a:lnTo>
                      <a:pt x="248" y="712"/>
                    </a:lnTo>
                    <a:lnTo>
                      <a:pt x="252" y="716"/>
                    </a:lnTo>
                    <a:lnTo>
                      <a:pt x="258" y="718"/>
                    </a:lnTo>
                    <a:lnTo>
                      <a:pt x="262" y="718"/>
                    </a:lnTo>
                    <a:lnTo>
                      <a:pt x="262" y="718"/>
                    </a:lnTo>
                    <a:lnTo>
                      <a:pt x="284" y="712"/>
                    </a:lnTo>
                    <a:lnTo>
                      <a:pt x="284" y="712"/>
                    </a:lnTo>
                    <a:close/>
                    <a:moveTo>
                      <a:pt x="1002" y="694"/>
                    </a:moveTo>
                    <a:lnTo>
                      <a:pt x="1002" y="694"/>
                    </a:lnTo>
                    <a:lnTo>
                      <a:pt x="412" y="916"/>
                    </a:lnTo>
                    <a:lnTo>
                      <a:pt x="412" y="916"/>
                    </a:lnTo>
                    <a:lnTo>
                      <a:pt x="410" y="916"/>
                    </a:lnTo>
                    <a:lnTo>
                      <a:pt x="20" y="646"/>
                    </a:lnTo>
                    <a:lnTo>
                      <a:pt x="20" y="646"/>
                    </a:lnTo>
                    <a:lnTo>
                      <a:pt x="16" y="642"/>
                    </a:lnTo>
                    <a:lnTo>
                      <a:pt x="16" y="640"/>
                    </a:lnTo>
                    <a:lnTo>
                      <a:pt x="16" y="640"/>
                    </a:lnTo>
                    <a:lnTo>
                      <a:pt x="16" y="640"/>
                    </a:lnTo>
                    <a:lnTo>
                      <a:pt x="16" y="640"/>
                    </a:lnTo>
                    <a:lnTo>
                      <a:pt x="16" y="638"/>
                    </a:lnTo>
                    <a:lnTo>
                      <a:pt x="16" y="638"/>
                    </a:lnTo>
                    <a:lnTo>
                      <a:pt x="16" y="538"/>
                    </a:lnTo>
                    <a:lnTo>
                      <a:pt x="16" y="538"/>
                    </a:lnTo>
                    <a:lnTo>
                      <a:pt x="18" y="534"/>
                    </a:lnTo>
                    <a:lnTo>
                      <a:pt x="18" y="534"/>
                    </a:lnTo>
                    <a:lnTo>
                      <a:pt x="18" y="534"/>
                    </a:lnTo>
                    <a:lnTo>
                      <a:pt x="56" y="524"/>
                    </a:lnTo>
                    <a:lnTo>
                      <a:pt x="56" y="524"/>
                    </a:lnTo>
                    <a:lnTo>
                      <a:pt x="148" y="616"/>
                    </a:lnTo>
                    <a:lnTo>
                      <a:pt x="36" y="544"/>
                    </a:lnTo>
                    <a:lnTo>
                      <a:pt x="36" y="544"/>
                    </a:lnTo>
                    <a:lnTo>
                      <a:pt x="36" y="544"/>
                    </a:lnTo>
                    <a:lnTo>
                      <a:pt x="36" y="544"/>
                    </a:lnTo>
                    <a:lnTo>
                      <a:pt x="32" y="544"/>
                    </a:lnTo>
                    <a:lnTo>
                      <a:pt x="30" y="544"/>
                    </a:lnTo>
                    <a:lnTo>
                      <a:pt x="30" y="544"/>
                    </a:lnTo>
                    <a:lnTo>
                      <a:pt x="28" y="546"/>
                    </a:lnTo>
                    <a:lnTo>
                      <a:pt x="26" y="550"/>
                    </a:lnTo>
                    <a:lnTo>
                      <a:pt x="26" y="550"/>
                    </a:lnTo>
                    <a:lnTo>
                      <a:pt x="26" y="630"/>
                    </a:lnTo>
                    <a:lnTo>
                      <a:pt x="26" y="630"/>
                    </a:lnTo>
                    <a:lnTo>
                      <a:pt x="26" y="634"/>
                    </a:lnTo>
                    <a:lnTo>
                      <a:pt x="28" y="636"/>
                    </a:lnTo>
                    <a:lnTo>
                      <a:pt x="30" y="638"/>
                    </a:lnTo>
                    <a:lnTo>
                      <a:pt x="30" y="638"/>
                    </a:lnTo>
                    <a:lnTo>
                      <a:pt x="408" y="894"/>
                    </a:lnTo>
                    <a:lnTo>
                      <a:pt x="408" y="894"/>
                    </a:lnTo>
                    <a:lnTo>
                      <a:pt x="412" y="896"/>
                    </a:lnTo>
                    <a:lnTo>
                      <a:pt x="990" y="686"/>
                    </a:lnTo>
                    <a:lnTo>
                      <a:pt x="990" y="686"/>
                    </a:lnTo>
                    <a:lnTo>
                      <a:pt x="992" y="688"/>
                    </a:lnTo>
                    <a:lnTo>
                      <a:pt x="992" y="688"/>
                    </a:lnTo>
                    <a:lnTo>
                      <a:pt x="1002" y="692"/>
                    </a:lnTo>
                    <a:lnTo>
                      <a:pt x="1002" y="692"/>
                    </a:lnTo>
                    <a:lnTo>
                      <a:pt x="1002" y="694"/>
                    </a:lnTo>
                    <a:lnTo>
                      <a:pt x="1002" y="694"/>
                    </a:lnTo>
                    <a:close/>
                    <a:moveTo>
                      <a:pt x="258" y="600"/>
                    </a:moveTo>
                    <a:lnTo>
                      <a:pt x="258" y="600"/>
                    </a:lnTo>
                    <a:lnTo>
                      <a:pt x="254" y="600"/>
                    </a:lnTo>
                    <a:lnTo>
                      <a:pt x="252" y="598"/>
                    </a:lnTo>
                    <a:lnTo>
                      <a:pt x="252" y="598"/>
                    </a:lnTo>
                    <a:lnTo>
                      <a:pt x="92" y="442"/>
                    </a:lnTo>
                    <a:lnTo>
                      <a:pt x="154" y="432"/>
                    </a:lnTo>
                    <a:lnTo>
                      <a:pt x="214" y="552"/>
                    </a:lnTo>
                    <a:lnTo>
                      <a:pt x="214" y="552"/>
                    </a:lnTo>
                    <a:lnTo>
                      <a:pt x="218" y="558"/>
                    </a:lnTo>
                    <a:lnTo>
                      <a:pt x="222" y="560"/>
                    </a:lnTo>
                    <a:lnTo>
                      <a:pt x="228" y="560"/>
                    </a:lnTo>
                    <a:lnTo>
                      <a:pt x="228" y="560"/>
                    </a:lnTo>
                    <a:lnTo>
                      <a:pt x="708" y="500"/>
                    </a:lnTo>
                    <a:lnTo>
                      <a:pt x="258" y="600"/>
                    </a:lnTo>
                    <a:close/>
                    <a:moveTo>
                      <a:pt x="248" y="604"/>
                    </a:moveTo>
                    <a:lnTo>
                      <a:pt x="248" y="604"/>
                    </a:lnTo>
                    <a:lnTo>
                      <a:pt x="252" y="606"/>
                    </a:lnTo>
                    <a:lnTo>
                      <a:pt x="260" y="608"/>
                    </a:lnTo>
                    <a:lnTo>
                      <a:pt x="260" y="608"/>
                    </a:lnTo>
                    <a:lnTo>
                      <a:pt x="260" y="608"/>
                    </a:lnTo>
                    <a:lnTo>
                      <a:pt x="260" y="608"/>
                    </a:lnTo>
                    <a:lnTo>
                      <a:pt x="258" y="618"/>
                    </a:lnTo>
                    <a:lnTo>
                      <a:pt x="256" y="632"/>
                    </a:lnTo>
                    <a:lnTo>
                      <a:pt x="256" y="650"/>
                    </a:lnTo>
                    <a:lnTo>
                      <a:pt x="258" y="670"/>
                    </a:lnTo>
                    <a:lnTo>
                      <a:pt x="258" y="670"/>
                    </a:lnTo>
                    <a:lnTo>
                      <a:pt x="52" y="472"/>
                    </a:lnTo>
                    <a:lnTo>
                      <a:pt x="52" y="472"/>
                    </a:lnTo>
                    <a:lnTo>
                      <a:pt x="50" y="468"/>
                    </a:lnTo>
                    <a:lnTo>
                      <a:pt x="50" y="458"/>
                    </a:lnTo>
                    <a:lnTo>
                      <a:pt x="48" y="436"/>
                    </a:lnTo>
                    <a:lnTo>
                      <a:pt x="48" y="436"/>
                    </a:lnTo>
                    <a:lnTo>
                      <a:pt x="50" y="412"/>
                    </a:lnTo>
                    <a:lnTo>
                      <a:pt x="50" y="412"/>
                    </a:lnTo>
                    <a:lnTo>
                      <a:pt x="248" y="604"/>
                    </a:lnTo>
                    <a:lnTo>
                      <a:pt x="248" y="604"/>
                    </a:lnTo>
                    <a:close/>
                    <a:moveTo>
                      <a:pt x="30" y="432"/>
                    </a:moveTo>
                    <a:lnTo>
                      <a:pt x="30" y="432"/>
                    </a:lnTo>
                    <a:lnTo>
                      <a:pt x="32" y="410"/>
                    </a:lnTo>
                    <a:lnTo>
                      <a:pt x="32" y="410"/>
                    </a:lnTo>
                    <a:lnTo>
                      <a:pt x="34" y="396"/>
                    </a:lnTo>
                    <a:lnTo>
                      <a:pt x="38" y="390"/>
                    </a:lnTo>
                    <a:lnTo>
                      <a:pt x="38" y="390"/>
                    </a:lnTo>
                    <a:lnTo>
                      <a:pt x="128" y="374"/>
                    </a:lnTo>
                    <a:lnTo>
                      <a:pt x="152" y="424"/>
                    </a:lnTo>
                    <a:lnTo>
                      <a:pt x="86" y="436"/>
                    </a:lnTo>
                    <a:lnTo>
                      <a:pt x="86" y="436"/>
                    </a:lnTo>
                    <a:lnTo>
                      <a:pt x="52" y="402"/>
                    </a:lnTo>
                    <a:lnTo>
                      <a:pt x="52" y="402"/>
                    </a:lnTo>
                    <a:lnTo>
                      <a:pt x="50" y="402"/>
                    </a:lnTo>
                    <a:lnTo>
                      <a:pt x="50" y="402"/>
                    </a:lnTo>
                    <a:lnTo>
                      <a:pt x="46" y="402"/>
                    </a:lnTo>
                    <a:lnTo>
                      <a:pt x="44" y="404"/>
                    </a:lnTo>
                    <a:lnTo>
                      <a:pt x="44" y="404"/>
                    </a:lnTo>
                    <a:lnTo>
                      <a:pt x="42" y="418"/>
                    </a:lnTo>
                    <a:lnTo>
                      <a:pt x="40" y="442"/>
                    </a:lnTo>
                    <a:lnTo>
                      <a:pt x="42" y="464"/>
                    </a:lnTo>
                    <a:lnTo>
                      <a:pt x="44" y="472"/>
                    </a:lnTo>
                    <a:lnTo>
                      <a:pt x="46" y="478"/>
                    </a:lnTo>
                    <a:lnTo>
                      <a:pt x="46" y="478"/>
                    </a:lnTo>
                    <a:lnTo>
                      <a:pt x="94" y="524"/>
                    </a:lnTo>
                    <a:lnTo>
                      <a:pt x="80" y="524"/>
                    </a:lnTo>
                    <a:lnTo>
                      <a:pt x="80" y="524"/>
                    </a:lnTo>
                    <a:lnTo>
                      <a:pt x="38" y="482"/>
                    </a:lnTo>
                    <a:lnTo>
                      <a:pt x="38" y="482"/>
                    </a:lnTo>
                    <a:lnTo>
                      <a:pt x="36" y="476"/>
                    </a:lnTo>
                    <a:lnTo>
                      <a:pt x="34" y="464"/>
                    </a:lnTo>
                    <a:lnTo>
                      <a:pt x="32" y="450"/>
                    </a:lnTo>
                    <a:lnTo>
                      <a:pt x="30" y="432"/>
                    </a:lnTo>
                    <a:lnTo>
                      <a:pt x="30" y="432"/>
                    </a:lnTo>
                    <a:close/>
                    <a:moveTo>
                      <a:pt x="72" y="238"/>
                    </a:moveTo>
                    <a:lnTo>
                      <a:pt x="72" y="238"/>
                    </a:lnTo>
                    <a:lnTo>
                      <a:pt x="72" y="234"/>
                    </a:lnTo>
                    <a:lnTo>
                      <a:pt x="72" y="234"/>
                    </a:lnTo>
                    <a:lnTo>
                      <a:pt x="72" y="214"/>
                    </a:lnTo>
                    <a:lnTo>
                      <a:pt x="76" y="202"/>
                    </a:lnTo>
                    <a:lnTo>
                      <a:pt x="78" y="196"/>
                    </a:lnTo>
                    <a:lnTo>
                      <a:pt x="80" y="194"/>
                    </a:lnTo>
                    <a:lnTo>
                      <a:pt x="80" y="194"/>
                    </a:lnTo>
                    <a:lnTo>
                      <a:pt x="656" y="16"/>
                    </a:lnTo>
                    <a:lnTo>
                      <a:pt x="656" y="16"/>
                    </a:lnTo>
                    <a:lnTo>
                      <a:pt x="662" y="16"/>
                    </a:lnTo>
                    <a:lnTo>
                      <a:pt x="662" y="16"/>
                    </a:lnTo>
                    <a:lnTo>
                      <a:pt x="714" y="30"/>
                    </a:lnTo>
                    <a:lnTo>
                      <a:pt x="142" y="218"/>
                    </a:lnTo>
                    <a:lnTo>
                      <a:pt x="142" y="218"/>
                    </a:lnTo>
                    <a:lnTo>
                      <a:pt x="96" y="202"/>
                    </a:lnTo>
                    <a:lnTo>
                      <a:pt x="96" y="202"/>
                    </a:lnTo>
                    <a:lnTo>
                      <a:pt x="92" y="202"/>
                    </a:lnTo>
                    <a:lnTo>
                      <a:pt x="90" y="202"/>
                    </a:lnTo>
                    <a:lnTo>
                      <a:pt x="88" y="206"/>
                    </a:lnTo>
                    <a:lnTo>
                      <a:pt x="86" y="210"/>
                    </a:lnTo>
                    <a:lnTo>
                      <a:pt x="86" y="210"/>
                    </a:lnTo>
                    <a:lnTo>
                      <a:pt x="84" y="220"/>
                    </a:lnTo>
                    <a:lnTo>
                      <a:pt x="82" y="232"/>
                    </a:lnTo>
                    <a:lnTo>
                      <a:pt x="84" y="260"/>
                    </a:lnTo>
                    <a:lnTo>
                      <a:pt x="86" y="276"/>
                    </a:lnTo>
                    <a:lnTo>
                      <a:pt x="88" y="288"/>
                    </a:lnTo>
                    <a:lnTo>
                      <a:pt x="92" y="298"/>
                    </a:lnTo>
                    <a:lnTo>
                      <a:pt x="98" y="304"/>
                    </a:lnTo>
                    <a:lnTo>
                      <a:pt x="98" y="304"/>
                    </a:lnTo>
                    <a:lnTo>
                      <a:pt x="156" y="326"/>
                    </a:lnTo>
                    <a:lnTo>
                      <a:pt x="136" y="334"/>
                    </a:lnTo>
                    <a:lnTo>
                      <a:pt x="136" y="334"/>
                    </a:lnTo>
                    <a:lnTo>
                      <a:pt x="88" y="316"/>
                    </a:lnTo>
                    <a:lnTo>
                      <a:pt x="88" y="316"/>
                    </a:lnTo>
                    <a:lnTo>
                      <a:pt x="86" y="312"/>
                    </a:lnTo>
                    <a:lnTo>
                      <a:pt x="84" y="308"/>
                    </a:lnTo>
                    <a:lnTo>
                      <a:pt x="78" y="292"/>
                    </a:lnTo>
                    <a:lnTo>
                      <a:pt x="74" y="268"/>
                    </a:lnTo>
                    <a:lnTo>
                      <a:pt x="72" y="238"/>
                    </a:lnTo>
                    <a:lnTo>
                      <a:pt x="72" y="238"/>
                    </a:lnTo>
                    <a:close/>
                    <a:moveTo>
                      <a:pt x="1042" y="112"/>
                    </a:moveTo>
                    <a:lnTo>
                      <a:pt x="1042" y="112"/>
                    </a:lnTo>
                    <a:lnTo>
                      <a:pt x="1042" y="112"/>
                    </a:lnTo>
                    <a:lnTo>
                      <a:pt x="490" y="332"/>
                    </a:lnTo>
                    <a:lnTo>
                      <a:pt x="490" y="332"/>
                    </a:lnTo>
                    <a:lnTo>
                      <a:pt x="486" y="332"/>
                    </a:lnTo>
                    <a:lnTo>
                      <a:pt x="484" y="332"/>
                    </a:lnTo>
                    <a:lnTo>
                      <a:pt x="484" y="332"/>
                    </a:lnTo>
                    <a:lnTo>
                      <a:pt x="156" y="222"/>
                    </a:lnTo>
                    <a:lnTo>
                      <a:pt x="728" y="32"/>
                    </a:lnTo>
                    <a:lnTo>
                      <a:pt x="728" y="32"/>
                    </a:lnTo>
                    <a:lnTo>
                      <a:pt x="1048" y="110"/>
                    </a:lnTo>
                    <a:lnTo>
                      <a:pt x="1048" y="110"/>
                    </a:lnTo>
                    <a:lnTo>
                      <a:pt x="1042" y="112"/>
                    </a:lnTo>
                    <a:lnTo>
                      <a:pt x="1042" y="112"/>
                    </a:lnTo>
                    <a:close/>
                    <a:moveTo>
                      <a:pt x="1036" y="222"/>
                    </a:moveTo>
                    <a:lnTo>
                      <a:pt x="1036" y="222"/>
                    </a:lnTo>
                    <a:lnTo>
                      <a:pt x="494" y="450"/>
                    </a:lnTo>
                    <a:lnTo>
                      <a:pt x="494" y="450"/>
                    </a:lnTo>
                    <a:lnTo>
                      <a:pt x="488" y="434"/>
                    </a:lnTo>
                    <a:lnTo>
                      <a:pt x="484" y="418"/>
                    </a:lnTo>
                    <a:lnTo>
                      <a:pt x="480" y="402"/>
                    </a:lnTo>
                    <a:lnTo>
                      <a:pt x="480" y="386"/>
                    </a:lnTo>
                    <a:lnTo>
                      <a:pt x="482" y="358"/>
                    </a:lnTo>
                    <a:lnTo>
                      <a:pt x="484" y="340"/>
                    </a:lnTo>
                    <a:lnTo>
                      <a:pt x="484" y="340"/>
                    </a:lnTo>
                    <a:lnTo>
                      <a:pt x="488" y="340"/>
                    </a:lnTo>
                    <a:lnTo>
                      <a:pt x="494" y="340"/>
                    </a:lnTo>
                    <a:lnTo>
                      <a:pt x="494" y="340"/>
                    </a:lnTo>
                    <a:lnTo>
                      <a:pt x="1036" y="124"/>
                    </a:lnTo>
                    <a:lnTo>
                      <a:pt x="1036" y="124"/>
                    </a:lnTo>
                    <a:lnTo>
                      <a:pt x="1036" y="222"/>
                    </a:lnTo>
                    <a:lnTo>
                      <a:pt x="1036" y="222"/>
                    </a:lnTo>
                    <a:close/>
                    <a:moveTo>
                      <a:pt x="142" y="226"/>
                    </a:moveTo>
                    <a:lnTo>
                      <a:pt x="142" y="226"/>
                    </a:lnTo>
                    <a:lnTo>
                      <a:pt x="142" y="226"/>
                    </a:lnTo>
                    <a:lnTo>
                      <a:pt x="142" y="226"/>
                    </a:lnTo>
                    <a:lnTo>
                      <a:pt x="476" y="338"/>
                    </a:lnTo>
                    <a:lnTo>
                      <a:pt x="476" y="338"/>
                    </a:lnTo>
                    <a:lnTo>
                      <a:pt x="474" y="354"/>
                    </a:lnTo>
                    <a:lnTo>
                      <a:pt x="472" y="382"/>
                    </a:lnTo>
                    <a:lnTo>
                      <a:pt x="472" y="398"/>
                    </a:lnTo>
                    <a:lnTo>
                      <a:pt x="474" y="414"/>
                    </a:lnTo>
                    <a:lnTo>
                      <a:pt x="478" y="430"/>
                    </a:lnTo>
                    <a:lnTo>
                      <a:pt x="484" y="448"/>
                    </a:lnTo>
                    <a:lnTo>
                      <a:pt x="484" y="448"/>
                    </a:lnTo>
                    <a:lnTo>
                      <a:pt x="102" y="296"/>
                    </a:lnTo>
                    <a:lnTo>
                      <a:pt x="102" y="296"/>
                    </a:lnTo>
                    <a:lnTo>
                      <a:pt x="98" y="292"/>
                    </a:lnTo>
                    <a:lnTo>
                      <a:pt x="94" y="284"/>
                    </a:lnTo>
                    <a:lnTo>
                      <a:pt x="92" y="270"/>
                    </a:lnTo>
                    <a:lnTo>
                      <a:pt x="90" y="252"/>
                    </a:lnTo>
                    <a:lnTo>
                      <a:pt x="90" y="252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92" y="220"/>
                    </a:lnTo>
                    <a:lnTo>
                      <a:pt x="94" y="210"/>
                    </a:lnTo>
                    <a:lnTo>
                      <a:pt x="94" y="210"/>
                    </a:lnTo>
                    <a:lnTo>
                      <a:pt x="142" y="226"/>
                    </a:lnTo>
                    <a:lnTo>
                      <a:pt x="142" y="226"/>
                    </a:lnTo>
                    <a:close/>
                    <a:moveTo>
                      <a:pt x="226" y="444"/>
                    </a:moveTo>
                    <a:lnTo>
                      <a:pt x="226" y="444"/>
                    </a:lnTo>
                    <a:lnTo>
                      <a:pt x="190" y="372"/>
                    </a:lnTo>
                    <a:lnTo>
                      <a:pt x="190" y="372"/>
                    </a:lnTo>
                    <a:lnTo>
                      <a:pt x="340" y="430"/>
                    </a:lnTo>
                    <a:lnTo>
                      <a:pt x="340" y="430"/>
                    </a:lnTo>
                    <a:lnTo>
                      <a:pt x="226" y="444"/>
                    </a:lnTo>
                    <a:lnTo>
                      <a:pt x="226" y="444"/>
                    </a:lnTo>
                    <a:close/>
                    <a:moveTo>
                      <a:pt x="224" y="444"/>
                    </a:moveTo>
                    <a:lnTo>
                      <a:pt x="224" y="444"/>
                    </a:lnTo>
                    <a:lnTo>
                      <a:pt x="224" y="444"/>
                    </a:lnTo>
                    <a:lnTo>
                      <a:pt x="224" y="444"/>
                    </a:lnTo>
                    <a:lnTo>
                      <a:pt x="224" y="444"/>
                    </a:lnTo>
                    <a:lnTo>
                      <a:pt x="224" y="444"/>
                    </a:lnTo>
                    <a:close/>
                    <a:moveTo>
                      <a:pt x="230" y="510"/>
                    </a:moveTo>
                    <a:lnTo>
                      <a:pt x="230" y="510"/>
                    </a:lnTo>
                    <a:lnTo>
                      <a:pt x="154" y="358"/>
                    </a:lnTo>
                    <a:lnTo>
                      <a:pt x="154" y="358"/>
                    </a:lnTo>
                    <a:lnTo>
                      <a:pt x="168" y="364"/>
                    </a:lnTo>
                    <a:lnTo>
                      <a:pt x="214" y="452"/>
                    </a:lnTo>
                    <a:lnTo>
                      <a:pt x="214" y="452"/>
                    </a:lnTo>
                    <a:lnTo>
                      <a:pt x="214" y="454"/>
                    </a:lnTo>
                    <a:lnTo>
                      <a:pt x="214" y="454"/>
                    </a:lnTo>
                    <a:lnTo>
                      <a:pt x="218" y="456"/>
                    </a:lnTo>
                    <a:lnTo>
                      <a:pt x="220" y="458"/>
                    </a:lnTo>
                    <a:lnTo>
                      <a:pt x="224" y="460"/>
                    </a:lnTo>
                    <a:lnTo>
                      <a:pt x="224" y="460"/>
                    </a:lnTo>
                    <a:lnTo>
                      <a:pt x="226" y="460"/>
                    </a:lnTo>
                    <a:lnTo>
                      <a:pt x="232" y="458"/>
                    </a:lnTo>
                    <a:lnTo>
                      <a:pt x="230" y="510"/>
                    </a:lnTo>
                    <a:close/>
                    <a:moveTo>
                      <a:pt x="492" y="472"/>
                    </a:moveTo>
                    <a:lnTo>
                      <a:pt x="492" y="472"/>
                    </a:lnTo>
                    <a:lnTo>
                      <a:pt x="488" y="472"/>
                    </a:lnTo>
                    <a:lnTo>
                      <a:pt x="488" y="472"/>
                    </a:lnTo>
                    <a:lnTo>
                      <a:pt x="148" y="338"/>
                    </a:lnTo>
                    <a:lnTo>
                      <a:pt x="168" y="332"/>
                    </a:lnTo>
                    <a:lnTo>
                      <a:pt x="168" y="332"/>
                    </a:lnTo>
                    <a:lnTo>
                      <a:pt x="490" y="458"/>
                    </a:lnTo>
                    <a:lnTo>
                      <a:pt x="490" y="458"/>
                    </a:lnTo>
                    <a:lnTo>
                      <a:pt x="494" y="458"/>
                    </a:lnTo>
                    <a:lnTo>
                      <a:pt x="1038" y="228"/>
                    </a:lnTo>
                    <a:lnTo>
                      <a:pt x="1038" y="228"/>
                    </a:lnTo>
                    <a:lnTo>
                      <a:pt x="1040" y="228"/>
                    </a:lnTo>
                    <a:lnTo>
                      <a:pt x="1040" y="228"/>
                    </a:lnTo>
                    <a:lnTo>
                      <a:pt x="1052" y="236"/>
                    </a:lnTo>
                    <a:lnTo>
                      <a:pt x="1052" y="236"/>
                    </a:lnTo>
                    <a:lnTo>
                      <a:pt x="492" y="472"/>
                    </a:lnTo>
                    <a:lnTo>
                      <a:pt x="492" y="472"/>
                    </a:lnTo>
                    <a:close/>
                    <a:moveTo>
                      <a:pt x="1060" y="346"/>
                    </a:moveTo>
                    <a:lnTo>
                      <a:pt x="1060" y="346"/>
                    </a:lnTo>
                    <a:lnTo>
                      <a:pt x="740" y="384"/>
                    </a:lnTo>
                    <a:lnTo>
                      <a:pt x="740" y="384"/>
                    </a:lnTo>
                    <a:lnTo>
                      <a:pt x="982" y="282"/>
                    </a:lnTo>
                    <a:lnTo>
                      <a:pt x="982" y="282"/>
                    </a:lnTo>
                    <a:lnTo>
                      <a:pt x="1060" y="346"/>
                    </a:lnTo>
                    <a:lnTo>
                      <a:pt x="1060" y="346"/>
                    </a:lnTo>
                    <a:close/>
                    <a:moveTo>
                      <a:pt x="1080" y="354"/>
                    </a:moveTo>
                    <a:lnTo>
                      <a:pt x="1080" y="348"/>
                    </a:lnTo>
                    <a:lnTo>
                      <a:pt x="1080" y="348"/>
                    </a:lnTo>
                    <a:lnTo>
                      <a:pt x="1080" y="344"/>
                    </a:lnTo>
                    <a:lnTo>
                      <a:pt x="1078" y="340"/>
                    </a:lnTo>
                    <a:lnTo>
                      <a:pt x="1000" y="274"/>
                    </a:lnTo>
                    <a:lnTo>
                      <a:pt x="1000" y="274"/>
                    </a:lnTo>
                    <a:lnTo>
                      <a:pt x="1064" y="248"/>
                    </a:lnTo>
                    <a:lnTo>
                      <a:pt x="1064" y="248"/>
                    </a:lnTo>
                    <a:lnTo>
                      <a:pt x="1066" y="244"/>
                    </a:lnTo>
                    <a:lnTo>
                      <a:pt x="1068" y="240"/>
                    </a:lnTo>
                    <a:lnTo>
                      <a:pt x="1068" y="240"/>
                    </a:lnTo>
                    <a:lnTo>
                      <a:pt x="1068" y="232"/>
                    </a:lnTo>
                    <a:lnTo>
                      <a:pt x="1068" y="232"/>
                    </a:lnTo>
                    <a:lnTo>
                      <a:pt x="1066" y="228"/>
                    </a:lnTo>
                    <a:lnTo>
                      <a:pt x="1064" y="224"/>
                    </a:lnTo>
                    <a:lnTo>
                      <a:pt x="1064" y="224"/>
                    </a:lnTo>
                    <a:lnTo>
                      <a:pt x="1052" y="218"/>
                    </a:lnTo>
                    <a:lnTo>
                      <a:pt x="1052" y="218"/>
                    </a:lnTo>
                    <a:lnTo>
                      <a:pt x="1052" y="126"/>
                    </a:lnTo>
                    <a:lnTo>
                      <a:pt x="1052" y="126"/>
                    </a:lnTo>
                    <a:lnTo>
                      <a:pt x="1062" y="122"/>
                    </a:lnTo>
                    <a:lnTo>
                      <a:pt x="1062" y="122"/>
                    </a:lnTo>
                    <a:lnTo>
                      <a:pt x="1066" y="120"/>
                    </a:lnTo>
                    <a:lnTo>
                      <a:pt x="1066" y="114"/>
                    </a:lnTo>
                    <a:lnTo>
                      <a:pt x="1066" y="106"/>
                    </a:lnTo>
                    <a:lnTo>
                      <a:pt x="1066" y="106"/>
                    </a:lnTo>
                    <a:lnTo>
                      <a:pt x="1066" y="100"/>
                    </a:lnTo>
                    <a:lnTo>
                      <a:pt x="1060" y="98"/>
                    </a:lnTo>
                    <a:lnTo>
                      <a:pt x="664" y="0"/>
                    </a:lnTo>
                    <a:lnTo>
                      <a:pt x="664" y="0"/>
                    </a:lnTo>
                    <a:lnTo>
                      <a:pt x="664" y="0"/>
                    </a:lnTo>
                    <a:lnTo>
                      <a:pt x="664" y="0"/>
                    </a:lnTo>
                    <a:lnTo>
                      <a:pt x="656" y="0"/>
                    </a:lnTo>
                    <a:lnTo>
                      <a:pt x="652" y="2"/>
                    </a:lnTo>
                    <a:lnTo>
                      <a:pt x="652" y="2"/>
                    </a:lnTo>
                    <a:lnTo>
                      <a:pt x="76" y="178"/>
                    </a:lnTo>
                    <a:lnTo>
                      <a:pt x="76" y="178"/>
                    </a:lnTo>
                    <a:lnTo>
                      <a:pt x="70" y="182"/>
                    </a:lnTo>
                    <a:lnTo>
                      <a:pt x="66" y="186"/>
                    </a:lnTo>
                    <a:lnTo>
                      <a:pt x="62" y="194"/>
                    </a:lnTo>
                    <a:lnTo>
                      <a:pt x="60" y="200"/>
                    </a:lnTo>
                    <a:lnTo>
                      <a:pt x="56" y="218"/>
                    </a:lnTo>
                    <a:lnTo>
                      <a:pt x="56" y="236"/>
                    </a:lnTo>
                    <a:lnTo>
                      <a:pt x="56" y="236"/>
                    </a:lnTo>
                    <a:lnTo>
                      <a:pt x="56" y="258"/>
                    </a:lnTo>
                    <a:lnTo>
                      <a:pt x="60" y="288"/>
                    </a:lnTo>
                    <a:lnTo>
                      <a:pt x="64" y="302"/>
                    </a:lnTo>
                    <a:lnTo>
                      <a:pt x="68" y="314"/>
                    </a:lnTo>
                    <a:lnTo>
                      <a:pt x="76" y="324"/>
                    </a:lnTo>
                    <a:lnTo>
                      <a:pt x="78" y="328"/>
                    </a:lnTo>
                    <a:lnTo>
                      <a:pt x="82" y="330"/>
                    </a:lnTo>
                    <a:lnTo>
                      <a:pt x="82" y="330"/>
                    </a:lnTo>
                    <a:lnTo>
                      <a:pt x="110" y="340"/>
                    </a:lnTo>
                    <a:lnTo>
                      <a:pt x="120" y="360"/>
                    </a:lnTo>
                    <a:lnTo>
                      <a:pt x="34" y="374"/>
                    </a:lnTo>
                    <a:lnTo>
                      <a:pt x="34" y="374"/>
                    </a:lnTo>
                    <a:lnTo>
                      <a:pt x="32" y="376"/>
                    </a:lnTo>
                    <a:lnTo>
                      <a:pt x="28" y="378"/>
                    </a:lnTo>
                    <a:lnTo>
                      <a:pt x="24" y="382"/>
                    </a:lnTo>
                    <a:lnTo>
                      <a:pt x="20" y="390"/>
                    </a:lnTo>
                    <a:lnTo>
                      <a:pt x="20" y="390"/>
                    </a:lnTo>
                    <a:lnTo>
                      <a:pt x="16" y="408"/>
                    </a:lnTo>
                    <a:lnTo>
                      <a:pt x="14" y="432"/>
                    </a:lnTo>
                    <a:lnTo>
                      <a:pt x="14" y="432"/>
                    </a:lnTo>
                    <a:lnTo>
                      <a:pt x="16" y="452"/>
                    </a:lnTo>
                    <a:lnTo>
                      <a:pt x="18" y="470"/>
                    </a:lnTo>
                    <a:lnTo>
                      <a:pt x="22" y="486"/>
                    </a:lnTo>
                    <a:lnTo>
                      <a:pt x="24" y="490"/>
                    </a:lnTo>
                    <a:lnTo>
                      <a:pt x="26" y="494"/>
                    </a:lnTo>
                    <a:lnTo>
                      <a:pt x="26" y="494"/>
                    </a:lnTo>
                    <a:lnTo>
                      <a:pt x="44" y="510"/>
                    </a:lnTo>
                    <a:lnTo>
                      <a:pt x="14" y="518"/>
                    </a:lnTo>
                    <a:lnTo>
                      <a:pt x="14" y="518"/>
                    </a:lnTo>
                    <a:lnTo>
                      <a:pt x="8" y="522"/>
                    </a:lnTo>
                    <a:lnTo>
                      <a:pt x="2" y="528"/>
                    </a:lnTo>
                    <a:lnTo>
                      <a:pt x="0" y="534"/>
                    </a:lnTo>
                    <a:lnTo>
                      <a:pt x="0" y="538"/>
                    </a:lnTo>
                    <a:lnTo>
                      <a:pt x="0" y="538"/>
                    </a:lnTo>
                    <a:lnTo>
                      <a:pt x="0" y="638"/>
                    </a:lnTo>
                    <a:lnTo>
                      <a:pt x="0" y="638"/>
                    </a:lnTo>
                    <a:lnTo>
                      <a:pt x="0" y="642"/>
                    </a:lnTo>
                    <a:lnTo>
                      <a:pt x="2" y="648"/>
                    </a:lnTo>
                    <a:lnTo>
                      <a:pt x="6" y="654"/>
                    </a:lnTo>
                    <a:lnTo>
                      <a:pt x="12" y="658"/>
                    </a:lnTo>
                    <a:lnTo>
                      <a:pt x="12" y="658"/>
                    </a:lnTo>
                    <a:lnTo>
                      <a:pt x="402" y="930"/>
                    </a:lnTo>
                    <a:lnTo>
                      <a:pt x="402" y="930"/>
                    </a:lnTo>
                    <a:lnTo>
                      <a:pt x="402" y="930"/>
                    </a:lnTo>
                    <a:lnTo>
                      <a:pt x="402" y="930"/>
                    </a:lnTo>
                    <a:lnTo>
                      <a:pt x="406" y="932"/>
                    </a:lnTo>
                    <a:lnTo>
                      <a:pt x="412" y="932"/>
                    </a:lnTo>
                    <a:lnTo>
                      <a:pt x="418" y="932"/>
                    </a:lnTo>
                    <a:lnTo>
                      <a:pt x="418" y="932"/>
                    </a:lnTo>
                    <a:lnTo>
                      <a:pt x="1012" y="708"/>
                    </a:lnTo>
                    <a:lnTo>
                      <a:pt x="1012" y="708"/>
                    </a:lnTo>
                    <a:lnTo>
                      <a:pt x="1016" y="706"/>
                    </a:lnTo>
                    <a:lnTo>
                      <a:pt x="1018" y="700"/>
                    </a:lnTo>
                    <a:lnTo>
                      <a:pt x="1018" y="688"/>
                    </a:lnTo>
                    <a:lnTo>
                      <a:pt x="1018" y="688"/>
                    </a:lnTo>
                    <a:lnTo>
                      <a:pt x="1018" y="688"/>
                    </a:lnTo>
                    <a:lnTo>
                      <a:pt x="1018" y="688"/>
                    </a:lnTo>
                    <a:lnTo>
                      <a:pt x="1018" y="684"/>
                    </a:lnTo>
                    <a:lnTo>
                      <a:pt x="1014" y="682"/>
                    </a:lnTo>
                    <a:lnTo>
                      <a:pt x="1014" y="682"/>
                    </a:lnTo>
                    <a:lnTo>
                      <a:pt x="1004" y="676"/>
                    </a:lnTo>
                    <a:lnTo>
                      <a:pt x="1004" y="676"/>
                    </a:lnTo>
                    <a:lnTo>
                      <a:pt x="1004" y="598"/>
                    </a:lnTo>
                    <a:lnTo>
                      <a:pt x="1004" y="598"/>
                    </a:lnTo>
                    <a:lnTo>
                      <a:pt x="1022" y="592"/>
                    </a:lnTo>
                    <a:lnTo>
                      <a:pt x="1022" y="592"/>
                    </a:lnTo>
                    <a:lnTo>
                      <a:pt x="1026" y="588"/>
                    </a:lnTo>
                    <a:lnTo>
                      <a:pt x="1028" y="584"/>
                    </a:lnTo>
                    <a:lnTo>
                      <a:pt x="1028" y="576"/>
                    </a:lnTo>
                    <a:lnTo>
                      <a:pt x="1028" y="576"/>
                    </a:lnTo>
                    <a:lnTo>
                      <a:pt x="1026" y="572"/>
                    </a:lnTo>
                    <a:lnTo>
                      <a:pt x="1022" y="568"/>
                    </a:lnTo>
                    <a:lnTo>
                      <a:pt x="978" y="548"/>
                    </a:lnTo>
                    <a:lnTo>
                      <a:pt x="978" y="548"/>
                    </a:lnTo>
                    <a:lnTo>
                      <a:pt x="1030" y="536"/>
                    </a:lnTo>
                    <a:lnTo>
                      <a:pt x="1030" y="536"/>
                    </a:lnTo>
                    <a:lnTo>
                      <a:pt x="1034" y="534"/>
                    </a:lnTo>
                    <a:lnTo>
                      <a:pt x="1036" y="528"/>
                    </a:lnTo>
                    <a:lnTo>
                      <a:pt x="1036" y="510"/>
                    </a:lnTo>
                    <a:lnTo>
                      <a:pt x="1036" y="510"/>
                    </a:lnTo>
                    <a:lnTo>
                      <a:pt x="1034" y="506"/>
                    </a:lnTo>
                    <a:lnTo>
                      <a:pt x="1030" y="502"/>
                    </a:lnTo>
                    <a:lnTo>
                      <a:pt x="1030" y="502"/>
                    </a:lnTo>
                    <a:lnTo>
                      <a:pt x="1022" y="500"/>
                    </a:lnTo>
                    <a:lnTo>
                      <a:pt x="1022" y="500"/>
                    </a:lnTo>
                    <a:lnTo>
                      <a:pt x="1022" y="462"/>
                    </a:lnTo>
                    <a:lnTo>
                      <a:pt x="1022" y="462"/>
                    </a:lnTo>
                    <a:lnTo>
                      <a:pt x="1072" y="454"/>
                    </a:lnTo>
                    <a:lnTo>
                      <a:pt x="1072" y="454"/>
                    </a:lnTo>
                    <a:lnTo>
                      <a:pt x="1076" y="452"/>
                    </a:lnTo>
                    <a:lnTo>
                      <a:pt x="1078" y="448"/>
                    </a:lnTo>
                    <a:lnTo>
                      <a:pt x="1078" y="448"/>
                    </a:lnTo>
                    <a:lnTo>
                      <a:pt x="1080" y="434"/>
                    </a:lnTo>
                    <a:lnTo>
                      <a:pt x="1080" y="434"/>
                    </a:lnTo>
                    <a:lnTo>
                      <a:pt x="1078" y="430"/>
                    </a:lnTo>
                    <a:lnTo>
                      <a:pt x="1076" y="428"/>
                    </a:lnTo>
                    <a:lnTo>
                      <a:pt x="1076" y="428"/>
                    </a:lnTo>
                    <a:lnTo>
                      <a:pt x="1062" y="418"/>
                    </a:lnTo>
                    <a:lnTo>
                      <a:pt x="1062" y="418"/>
                    </a:lnTo>
                    <a:lnTo>
                      <a:pt x="1062" y="362"/>
                    </a:lnTo>
                    <a:lnTo>
                      <a:pt x="1072" y="362"/>
                    </a:lnTo>
                    <a:lnTo>
                      <a:pt x="1072" y="362"/>
                    </a:lnTo>
                    <a:lnTo>
                      <a:pt x="1078" y="358"/>
                    </a:lnTo>
                    <a:lnTo>
                      <a:pt x="1080" y="354"/>
                    </a:lnTo>
                    <a:lnTo>
                      <a:pt x="1080" y="3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latin typeface="+mn-ea"/>
                  <a:ea typeface="+mn-ea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403648" y="5086335"/>
              <a:ext cx="1008609" cy="28891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축구의 이해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403648" y="4665899"/>
              <a:ext cx="1162498" cy="28891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fontAlgn="ctr"/>
              <a:r>
                <a:rPr lang="ko-KR" altLang="en-US" sz="1200" b="1" dirty="0" err="1">
                  <a:latin typeface="+mn-ea"/>
                </a:rPr>
                <a:t>축구아는</a:t>
              </a:r>
              <a:r>
                <a:rPr lang="ko-KR" altLang="en-US" sz="1200" b="1" dirty="0">
                  <a:latin typeface="+mn-ea"/>
                </a:rPr>
                <a:t> 여자</a:t>
              </a:r>
              <a:endParaRPr lang="ko-KR" altLang="en-US" sz="1200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403648" y="5491786"/>
              <a:ext cx="1008609" cy="28891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fontAlgn="ctr"/>
              <a:r>
                <a:rPr lang="ko-KR" altLang="en-US" sz="1200" b="1" dirty="0">
                  <a:latin typeface="+mn-ea"/>
                </a:rPr>
                <a:t>축구의 역사</a:t>
              </a:r>
              <a:endParaRPr lang="ko-KR" altLang="en-US" sz="1200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55" name="아래쪽 화살표 54"/>
            <p:cNvSpPr/>
            <p:nvPr/>
          </p:nvSpPr>
          <p:spPr>
            <a:xfrm>
              <a:off x="3774989" y="3661910"/>
              <a:ext cx="221458" cy="352884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cxnSp>
          <p:nvCxnSpPr>
            <p:cNvPr id="57" name="직선 화살표 연결선 56"/>
            <p:cNvCxnSpPr>
              <a:stCxn id="53" idx="3"/>
            </p:cNvCxnSpPr>
            <p:nvPr/>
          </p:nvCxnSpPr>
          <p:spPr>
            <a:xfrm>
              <a:off x="2566146" y="4810358"/>
              <a:ext cx="501971" cy="357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2413673" y="5179436"/>
              <a:ext cx="575069" cy="245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V="1">
              <a:off x="2551955" y="5354061"/>
              <a:ext cx="538387" cy="2083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9903B1DB-9EC3-6080-D13C-9FD9252F4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개체와 개체 타입</a:t>
            </a:r>
            <a:r>
              <a:rPr lang="en-US" altLang="ko-KR" dirty="0"/>
              <a:t>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12028"/>
            <a:ext cx="8280920" cy="4680520"/>
          </a:xfrm>
        </p:spPr>
        <p:txBody>
          <a:bodyPr/>
          <a:lstStyle/>
          <a:p>
            <a:pPr algn="just"/>
            <a:r>
              <a:rPr lang="en-US" altLang="ko-KR" dirty="0"/>
              <a:t>ER </a:t>
            </a:r>
            <a:r>
              <a:rPr lang="ko-KR" altLang="en-US" dirty="0"/>
              <a:t>다이어그램상에서 개체 타입은 </a:t>
            </a:r>
            <a:r>
              <a:rPr lang="ko-KR" altLang="en-US" u="sng" dirty="0">
                <a:solidFill>
                  <a:srgbClr val="0000CC"/>
                </a:solidFill>
              </a:rPr>
              <a:t>직사각형</a:t>
            </a:r>
            <a:r>
              <a:rPr lang="ko-KR" altLang="en-US" dirty="0"/>
              <a:t>으로 나타냄</a:t>
            </a:r>
            <a:endParaRPr lang="en-US" altLang="ko-KR" dirty="0"/>
          </a:p>
          <a:p>
            <a:pPr algn="just"/>
            <a:endParaRPr lang="en-US" altLang="ko-KR" sz="1400" dirty="0"/>
          </a:p>
          <a:p>
            <a:pPr algn="just"/>
            <a:endParaRPr lang="en-US" altLang="ko-KR" sz="1400" dirty="0"/>
          </a:p>
          <a:p>
            <a:pPr algn="just"/>
            <a:endParaRPr lang="en-US" altLang="ko-KR" sz="1400" dirty="0"/>
          </a:p>
          <a:p>
            <a:pPr algn="just"/>
            <a:endParaRPr lang="en-US" altLang="ko-KR" sz="1400" dirty="0"/>
          </a:p>
          <a:p>
            <a:pPr algn="just"/>
            <a:endParaRPr lang="en-US" altLang="ko-KR" sz="1400" dirty="0"/>
          </a:p>
          <a:p>
            <a:pPr algn="just"/>
            <a:endParaRPr lang="en-US" altLang="ko-KR" sz="1400" dirty="0"/>
          </a:p>
          <a:p>
            <a:pPr algn="just"/>
            <a:endParaRPr lang="en-US" altLang="ko-KR" sz="1400" dirty="0"/>
          </a:p>
          <a:p>
            <a:pPr algn="just"/>
            <a:endParaRPr lang="en-US" altLang="ko-KR" sz="1400" dirty="0"/>
          </a:p>
          <a:p>
            <a:pPr algn="just"/>
            <a:endParaRPr lang="en-US" altLang="ko-KR" sz="1400" dirty="0"/>
          </a:p>
          <a:p>
            <a:pPr algn="just"/>
            <a:r>
              <a:rPr lang="ko-KR" altLang="en-US" dirty="0">
                <a:solidFill>
                  <a:schemeClr val="accent2"/>
                </a:solidFill>
              </a:rPr>
              <a:t>개체 타입의 유형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349250" lvl="1" indent="-171450" algn="just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ko-KR" altLang="en-US" sz="1600" b="1" u="sng" dirty="0">
                <a:solidFill>
                  <a:srgbClr val="0000CC"/>
                </a:solidFill>
                <a:latin typeface="+mn-ea"/>
              </a:rPr>
              <a:t>강한 개체</a:t>
            </a:r>
            <a:r>
              <a:rPr lang="en-US" altLang="ko-KR" sz="1600" b="1" u="sng" dirty="0">
                <a:solidFill>
                  <a:srgbClr val="0000CC"/>
                </a:solidFill>
                <a:latin typeface="+mn-ea"/>
              </a:rPr>
              <a:t>(strong entity)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다른 개체의 도움 없이 독자적으로 존재할 수 있는 개체</a:t>
            </a:r>
            <a:endParaRPr lang="en-US" altLang="ko-KR" sz="1600" dirty="0">
              <a:latin typeface="+mn-ea"/>
            </a:endParaRPr>
          </a:p>
          <a:p>
            <a:pPr marL="349250" lvl="1" indent="-171450" algn="just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ko-KR" altLang="en-US" sz="1600" b="1" u="sng" dirty="0">
                <a:solidFill>
                  <a:srgbClr val="0000CC"/>
                </a:solidFill>
                <a:latin typeface="+mn-ea"/>
              </a:rPr>
              <a:t>약한 개체</a:t>
            </a:r>
            <a:r>
              <a:rPr lang="en-US" altLang="ko-KR" sz="1600" b="1" u="sng" dirty="0">
                <a:solidFill>
                  <a:srgbClr val="0000CC"/>
                </a:solidFill>
                <a:latin typeface="+mn-ea"/>
              </a:rPr>
              <a:t>(weak entity)</a:t>
            </a:r>
            <a:r>
              <a:rPr lang="en-US" altLang="ko-KR" sz="1600" dirty="0">
                <a:latin typeface="+mn-ea"/>
              </a:rPr>
              <a:t> :</a:t>
            </a:r>
            <a:r>
              <a:rPr lang="ko-KR" altLang="en-US" sz="1600" dirty="0">
                <a:latin typeface="+mn-ea"/>
              </a:rPr>
              <a:t> 독자적으로 존재할 수 없고 반드시 상위 개체 타입을 가짐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7248" y="215258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6-1 </a:t>
            </a:r>
            <a:r>
              <a:rPr lang="ko-KR" altLang="en-US" sz="1400" b="1" dirty="0">
                <a:ea typeface="맑은 고딕" panose="020B0503020000020004" pitchFamily="50" charset="-127"/>
              </a:rPr>
              <a:t>개체 타입의 </a:t>
            </a:r>
            <a:r>
              <a:rPr lang="en-US" altLang="ko-KR" sz="1400" b="1" dirty="0">
                <a:ea typeface="맑은 고딕" panose="020B0503020000020004" pitchFamily="50" charset="-127"/>
              </a:rPr>
              <a:t>ER </a:t>
            </a:r>
            <a:r>
              <a:rPr lang="ko-KR" altLang="en-US" sz="1400" b="1" dirty="0">
                <a:ea typeface="맑은 고딕" panose="020B0503020000020004" pitchFamily="50" charset="-127"/>
              </a:rPr>
              <a:t>다이어그램 표현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192" t="5196" r="24076" b="6772"/>
          <a:stretch/>
        </p:blipFill>
        <p:spPr>
          <a:xfrm>
            <a:off x="1439652" y="2547148"/>
            <a:ext cx="6264696" cy="202400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56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rgbClr val="C00000"/>
                </a:solidFill>
              </a:rPr>
              <a:t>개체 타입</a:t>
            </a:r>
            <a:r>
              <a:rPr kumimoji="0" lang="ko-KR" altLang="en-US" sz="2000" dirty="0">
                <a:solidFill>
                  <a:schemeClr val="tx2"/>
                </a:solidFill>
              </a:rPr>
              <a:t>의 </a:t>
            </a:r>
            <a:r>
              <a:rPr kumimoji="0" lang="en-US" altLang="ko-KR" sz="2000" dirty="0">
                <a:solidFill>
                  <a:schemeClr val="tx2"/>
                </a:solidFill>
              </a:rPr>
              <a:t>ER </a:t>
            </a:r>
            <a:r>
              <a:rPr kumimoji="0" lang="ko-KR" altLang="en-US" sz="2000" dirty="0">
                <a:solidFill>
                  <a:schemeClr val="tx2"/>
                </a:solidFill>
              </a:rPr>
              <a:t>다이어그램</a:t>
            </a:r>
            <a:r>
              <a:rPr kumimoji="0" lang="en-US" altLang="ko-KR" sz="2000" dirty="0">
                <a:solidFill>
                  <a:schemeClr val="tx2"/>
                </a:solidFill>
              </a:rPr>
              <a:t> </a:t>
            </a:r>
            <a:r>
              <a:rPr kumimoji="0" lang="ko-KR" altLang="en-US" sz="2000" dirty="0">
                <a:solidFill>
                  <a:schemeClr val="tx2"/>
                </a:solidFill>
              </a:rPr>
              <a:t>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C0BC34-C509-90B8-3EF6-AC5A0F464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속성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ko-KR" altLang="en-US" sz="1800" dirty="0">
                <a:solidFill>
                  <a:srgbClr val="C00000"/>
                </a:solidFill>
              </a:rPr>
              <a:t>속성</a:t>
            </a:r>
            <a:r>
              <a:rPr lang="en-US" altLang="ko-KR" sz="1800" dirty="0">
                <a:solidFill>
                  <a:srgbClr val="C00000"/>
                </a:solidFill>
              </a:rPr>
              <a:t>(attribute)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CC"/>
                </a:solidFill>
              </a:rPr>
              <a:t>개체가 가진 성질</a:t>
            </a:r>
            <a:endParaRPr lang="en-US" altLang="ko-KR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altLang="ko-KR" sz="14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altLang="ko-KR" sz="14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altLang="ko-KR" sz="1400" dirty="0"/>
          </a:p>
          <a:p>
            <a:pPr>
              <a:lnSpc>
                <a:spcPct val="100000"/>
              </a:lnSpc>
              <a:spcAft>
                <a:spcPts val="800"/>
              </a:spcAft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ko-KR" altLang="en-US" sz="1800" dirty="0"/>
              <a:t>속성의 </a:t>
            </a:r>
            <a:r>
              <a:rPr lang="en-US" altLang="ko-KR" sz="1800" dirty="0"/>
              <a:t>ER </a:t>
            </a:r>
            <a:r>
              <a:rPr lang="ko-KR" altLang="en-US" sz="1800" dirty="0"/>
              <a:t>다이어그램 표현</a:t>
            </a:r>
            <a:endParaRPr lang="en-US" altLang="ko-KR" sz="1800" dirty="0"/>
          </a:p>
          <a:p>
            <a:pPr lvl="1" algn="just">
              <a:spcBef>
                <a:spcPts val="0"/>
              </a:spcBef>
              <a:spcAft>
                <a:spcPts val="800"/>
              </a:spcAft>
            </a:pPr>
            <a:r>
              <a:rPr lang="ko-KR" altLang="en-US" sz="1600" b="0" dirty="0"/>
              <a:t>속성은 </a:t>
            </a:r>
            <a:r>
              <a:rPr lang="ko-KR" altLang="en-US" sz="1600" b="1" u="sng" dirty="0">
                <a:solidFill>
                  <a:srgbClr val="0000CC"/>
                </a:solidFill>
                <a:latin typeface="+mn-ea"/>
              </a:rPr>
              <a:t>타원</a:t>
            </a:r>
            <a:r>
              <a:rPr lang="ko-KR" altLang="en-US" sz="1600" b="0" dirty="0"/>
              <a:t>으로 표현</a:t>
            </a:r>
            <a:r>
              <a:rPr lang="en-US" altLang="ko-KR" sz="1600" b="0" dirty="0"/>
              <a:t>,</a:t>
            </a:r>
            <a:r>
              <a:rPr lang="ko-KR" altLang="en-US" sz="1600" b="0" dirty="0"/>
              <a:t> 개체 타입을 나타내는 직사각형과 실선으로 연결됨</a:t>
            </a:r>
            <a:endParaRPr lang="en-US" altLang="ko-KR" sz="1600" b="0" dirty="0"/>
          </a:p>
          <a:p>
            <a:pPr lvl="1" algn="just">
              <a:spcBef>
                <a:spcPts val="0"/>
              </a:spcBef>
              <a:spcAft>
                <a:spcPts val="800"/>
              </a:spcAft>
            </a:pPr>
            <a:r>
              <a:rPr lang="ko-KR" altLang="en-US" sz="1600" b="0" dirty="0"/>
              <a:t>속성의 이름은 타원의 중앙에 표기함</a:t>
            </a:r>
            <a:endParaRPr lang="en-US" altLang="ko-KR" sz="1600" b="0" dirty="0"/>
          </a:p>
          <a:p>
            <a:pPr lvl="1" algn="just">
              <a:spcBef>
                <a:spcPts val="0"/>
              </a:spcBef>
              <a:spcAft>
                <a:spcPts val="800"/>
              </a:spcAft>
            </a:pPr>
            <a:r>
              <a:rPr lang="ko-KR" altLang="en-US" sz="1600" b="0" dirty="0"/>
              <a:t>속성이 개체를 유일하게 식별할 수 있는 </a:t>
            </a:r>
            <a:r>
              <a:rPr lang="ko-KR" altLang="en-US" sz="1600" b="1" u="sng" dirty="0">
                <a:solidFill>
                  <a:srgbClr val="0000CC"/>
                </a:solidFill>
                <a:latin typeface="+mn-ea"/>
              </a:rPr>
              <a:t>키</a:t>
            </a:r>
            <a:r>
              <a:rPr lang="ko-KR" altLang="en-US" sz="1600" b="0" dirty="0"/>
              <a:t>일 경우 속성 이름에 </a:t>
            </a:r>
            <a:r>
              <a:rPr lang="ko-KR" altLang="en-US" sz="1600" b="1" u="sng" dirty="0">
                <a:solidFill>
                  <a:srgbClr val="0000CC"/>
                </a:solidFill>
                <a:latin typeface="+mn-ea"/>
              </a:rPr>
              <a:t>밑줄</a:t>
            </a:r>
            <a:r>
              <a:rPr lang="ko-KR" altLang="en-US" sz="1600" b="0" dirty="0"/>
              <a:t>을 </a:t>
            </a:r>
            <a:r>
              <a:rPr lang="ko-KR" altLang="en-US" sz="1600" dirty="0"/>
              <a:t>그음</a:t>
            </a:r>
            <a:endParaRPr lang="ko-KR" altLang="en-US" sz="1400" b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49713"/>
              </p:ext>
            </p:extLst>
          </p:nvPr>
        </p:nvGraphicFramePr>
        <p:xfrm>
          <a:off x="2531553" y="1823584"/>
          <a:ext cx="4080895" cy="72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개체 타입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도서이름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도서단가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2657264" y="4422998"/>
            <a:ext cx="3829473" cy="1565563"/>
            <a:chOff x="1115616" y="1049020"/>
            <a:chExt cx="5432350" cy="2405133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2934390" y="1049020"/>
              <a:ext cx="1717757" cy="601217"/>
            </a:xfrm>
            <a:prstGeom prst="rect">
              <a:avLst/>
            </a:prstGeom>
            <a:solidFill>
              <a:srgbClr val="97E1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도서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115616" y="2852936"/>
              <a:ext cx="1471911" cy="601217"/>
              <a:chOff x="5580112" y="3645024"/>
              <a:chExt cx="1471911" cy="601217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5580112" y="3645024"/>
                <a:ext cx="1471911" cy="601217"/>
              </a:xfrm>
              <a:prstGeom prst="ellipse">
                <a:avLst/>
              </a:prstGeom>
              <a:solidFill>
                <a:srgbClr val="CDF1FF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도서이름</a:t>
                </a: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5780213" y="4103977"/>
                <a:ext cx="108012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3059832" y="2852936"/>
              <a:ext cx="1471910" cy="601216"/>
            </a:xfrm>
            <a:prstGeom prst="ellipse">
              <a:avLst/>
            </a:prstGeom>
            <a:solidFill>
              <a:srgbClr val="CDF1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출판사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5076056" y="2852936"/>
              <a:ext cx="1471910" cy="601216"/>
            </a:xfrm>
            <a:prstGeom prst="ellipse">
              <a:avLst/>
            </a:prstGeom>
            <a:solidFill>
              <a:srgbClr val="CDF1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가격</a:t>
              </a:r>
            </a:p>
          </p:txBody>
        </p:sp>
        <p:cxnSp>
          <p:nvCxnSpPr>
            <p:cNvPr id="12" name="직선 연결선 11"/>
            <p:cNvCxnSpPr>
              <a:stCxn id="6" idx="2"/>
              <a:endCxn id="8" idx="0"/>
            </p:cNvCxnSpPr>
            <p:nvPr/>
          </p:nvCxnSpPr>
          <p:spPr>
            <a:xfrm flipH="1">
              <a:off x="1851571" y="1650236"/>
              <a:ext cx="1941698" cy="120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2"/>
              <a:endCxn id="10" idx="0"/>
            </p:cNvCxnSpPr>
            <p:nvPr/>
          </p:nvCxnSpPr>
          <p:spPr>
            <a:xfrm>
              <a:off x="3793270" y="1650236"/>
              <a:ext cx="2518" cy="120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6" idx="2"/>
              <a:endCxn id="11" idx="0"/>
            </p:cNvCxnSpPr>
            <p:nvPr/>
          </p:nvCxnSpPr>
          <p:spPr>
            <a:xfrm>
              <a:off x="3793270" y="1650236"/>
              <a:ext cx="2018741" cy="120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635896" y="623731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6-11 </a:t>
            </a:r>
            <a:r>
              <a:rPr lang="ko-KR" altLang="en-US" sz="1400" b="1" dirty="0">
                <a:ea typeface="맑은 고딕" panose="020B0503020000020004" pitchFamily="50" charset="-127"/>
              </a:rPr>
              <a:t>도서 개체 타입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17248" y="148478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6-2 </a:t>
            </a:r>
            <a:r>
              <a:rPr lang="ko-KR" altLang="en-US" sz="1400" b="1" dirty="0">
                <a:ea typeface="맑은 고딕" panose="020B0503020000020004" pitchFamily="50" charset="-127"/>
              </a:rPr>
              <a:t>개체 타입과 속성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A2EFF-3221-5B42-0FFF-5474C352C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43608" y="3233160"/>
            <a:ext cx="6953076" cy="720000"/>
            <a:chOff x="643260" y="3173386"/>
            <a:chExt cx="6953076" cy="720000"/>
          </a:xfrm>
          <a:solidFill>
            <a:srgbClr val="92D050"/>
          </a:solidFill>
        </p:grpSpPr>
        <p:sp>
          <p:nvSpPr>
            <p:cNvPr id="5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grpFill/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011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ER 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모델을 관계 데이터 모델로 사상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43608" y="1190682"/>
            <a:ext cx="6953076" cy="720000"/>
            <a:chOff x="643260" y="980728"/>
            <a:chExt cx="6953076" cy="720000"/>
          </a:xfrm>
          <a:solidFill>
            <a:srgbClr val="92D050"/>
          </a:solidFill>
        </p:grpSpPr>
        <p:sp>
          <p:nvSpPr>
            <p:cNvPr id="10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32"/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grpFill/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1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데이터 모델링의 개념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43608" y="2211921"/>
            <a:ext cx="6953076" cy="720000"/>
            <a:chOff x="643260" y="2077057"/>
            <a:chExt cx="6953076" cy="720000"/>
          </a:xfrm>
          <a:solidFill>
            <a:srgbClr val="92D050"/>
          </a:solidFill>
        </p:grpSpPr>
        <p:sp>
          <p:nvSpPr>
            <p:cNvPr id="15" name="직사각형 32"/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32"/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grpFill/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ER 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모델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43608" y="4254399"/>
            <a:ext cx="6953076" cy="720000"/>
            <a:chOff x="643260" y="3173386"/>
            <a:chExt cx="6953076" cy="720000"/>
          </a:xfrm>
        </p:grpSpPr>
        <p:sp>
          <p:nvSpPr>
            <p:cNvPr id="20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ERwin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실습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043608" y="5275640"/>
            <a:ext cx="6953076" cy="720000"/>
            <a:chOff x="643260" y="3173386"/>
            <a:chExt cx="6953076" cy="720000"/>
          </a:xfrm>
        </p:grpSpPr>
        <p:sp>
          <p:nvSpPr>
            <p:cNvPr id="25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모델링 연습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(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마당대학 데이터베이스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3EBA200-AFA5-4F04-9F8E-9F9D5FADBF38}"/>
              </a:ext>
            </a:extLst>
          </p:cNvPr>
          <p:cNvSpPr txBox="1"/>
          <p:nvPr/>
        </p:nvSpPr>
        <p:spPr>
          <a:xfrm>
            <a:off x="-324544" y="558924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EDBB1C-4BB3-7A06-4278-81CFE3666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속성</a:t>
            </a:r>
            <a:r>
              <a:rPr lang="en-US" altLang="ko-KR" dirty="0"/>
              <a:t>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altLang="ko-KR" sz="1400" dirty="0"/>
          </a:p>
          <a:p>
            <a:pPr algn="just">
              <a:buNone/>
            </a:pPr>
            <a:endParaRPr lang="ko-KR" altLang="en-US" sz="1400" b="0" dirty="0"/>
          </a:p>
        </p:txBody>
      </p:sp>
      <p:sp>
        <p:nvSpPr>
          <p:cNvPr id="29" name="TextBox 28"/>
          <p:cNvSpPr txBox="1"/>
          <p:nvPr/>
        </p:nvSpPr>
        <p:spPr>
          <a:xfrm>
            <a:off x="2627784" y="1124744"/>
            <a:ext cx="3888432" cy="34327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6-3 </a:t>
            </a:r>
            <a:r>
              <a:rPr lang="ko-KR" altLang="en-US" sz="1400" b="1" dirty="0">
                <a:latin typeface="+mn-ea"/>
                <a:ea typeface="+mn-ea"/>
              </a:rPr>
              <a:t>속성의 </a:t>
            </a:r>
            <a:r>
              <a:rPr lang="en-US" altLang="ko-KR" sz="1400" b="1" dirty="0">
                <a:latin typeface="+mn-ea"/>
                <a:ea typeface="+mn-ea"/>
              </a:rPr>
              <a:t>ER </a:t>
            </a:r>
            <a:r>
              <a:rPr lang="ko-KR" altLang="en-US" sz="1400" b="1" dirty="0">
                <a:latin typeface="+mn-ea"/>
                <a:ea typeface="+mn-ea"/>
              </a:rPr>
              <a:t>다이어그램 표현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95536" y="908720"/>
            <a:ext cx="8064896" cy="59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accent2"/>
                </a:solidFill>
              </a:rPr>
              <a:t>속성의 유형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83FE7EB-2433-4499-A8D7-890E2371CDA1}"/>
              </a:ext>
            </a:extLst>
          </p:cNvPr>
          <p:cNvGrpSpPr/>
          <p:nvPr/>
        </p:nvGrpSpPr>
        <p:grpSpPr>
          <a:xfrm>
            <a:off x="611560" y="1556792"/>
            <a:ext cx="7920880" cy="4866819"/>
            <a:chOff x="611560" y="1556792"/>
            <a:chExt cx="7920880" cy="48668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1EE0C95-1616-4D52-8E92-3F139176462F}"/>
                </a:ext>
              </a:extLst>
            </p:cNvPr>
            <p:cNvGrpSpPr/>
            <p:nvPr/>
          </p:nvGrpSpPr>
          <p:grpSpPr>
            <a:xfrm>
              <a:off x="611560" y="1556792"/>
              <a:ext cx="7920880" cy="4866819"/>
              <a:chOff x="971600" y="1717952"/>
              <a:chExt cx="7433848" cy="4866819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02858CB7-A9A9-46F9-A321-04B13C90BD03}"/>
                  </a:ext>
                </a:extLst>
              </p:cNvPr>
              <p:cNvGrpSpPr/>
              <p:nvPr/>
            </p:nvGrpSpPr>
            <p:grpSpPr>
              <a:xfrm>
                <a:off x="979442" y="1733928"/>
                <a:ext cx="7426006" cy="4850843"/>
                <a:chOff x="979442" y="1733928"/>
                <a:chExt cx="7426006" cy="4850843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057" t="1430" r="727" b="2334"/>
                <a:stretch/>
              </p:blipFill>
              <p:spPr>
                <a:xfrm>
                  <a:off x="979442" y="1733928"/>
                  <a:ext cx="7426006" cy="4850843"/>
                </a:xfrm>
                <a:prstGeom prst="rect">
                  <a:avLst/>
                </a:prstGeom>
              </p:spPr>
            </p:pic>
            <p:cxnSp>
              <p:nvCxnSpPr>
                <p:cNvPr id="18" name="직선 연결선 17"/>
                <p:cNvCxnSpPr/>
                <p:nvPr/>
              </p:nvCxnSpPr>
              <p:spPr>
                <a:xfrm>
                  <a:off x="979442" y="3929728"/>
                  <a:ext cx="7426006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979442" y="4628090"/>
                  <a:ext cx="7426006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16EBDE-D170-4EF6-AC0A-B2384DC1BD02}"/>
                  </a:ext>
                </a:extLst>
              </p:cNvPr>
              <p:cNvSpPr/>
              <p:nvPr/>
            </p:nvSpPr>
            <p:spPr>
              <a:xfrm>
                <a:off x="971600" y="1717952"/>
                <a:ext cx="7416824" cy="48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F31E71-623B-4473-8E3F-0E9F0D78DB9D}"/>
                </a:ext>
              </a:extLst>
            </p:cNvPr>
            <p:cNvSpPr/>
            <p:nvPr/>
          </p:nvSpPr>
          <p:spPr>
            <a:xfrm>
              <a:off x="2817520" y="2040690"/>
              <a:ext cx="432000" cy="216000"/>
            </a:xfrm>
            <a:prstGeom prst="rect">
              <a:avLst/>
            </a:prstGeom>
            <a:solidFill>
              <a:srgbClr val="FF99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731C0B0-78B6-499F-938D-F9EF1F0AF33D}"/>
                </a:ext>
              </a:extLst>
            </p:cNvPr>
            <p:cNvSpPr/>
            <p:nvPr/>
          </p:nvSpPr>
          <p:spPr>
            <a:xfrm>
              <a:off x="2817520" y="2698789"/>
              <a:ext cx="900000" cy="216000"/>
            </a:xfrm>
            <a:prstGeom prst="rect">
              <a:avLst/>
            </a:prstGeom>
            <a:solidFill>
              <a:srgbClr val="FF99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BBF6C4-EA76-4370-A718-5BF7BC5E5AC7}"/>
                </a:ext>
              </a:extLst>
            </p:cNvPr>
            <p:cNvSpPr/>
            <p:nvPr/>
          </p:nvSpPr>
          <p:spPr>
            <a:xfrm>
              <a:off x="2817520" y="3365534"/>
              <a:ext cx="1296000" cy="216000"/>
            </a:xfrm>
            <a:prstGeom prst="rect">
              <a:avLst/>
            </a:prstGeom>
            <a:solidFill>
              <a:srgbClr val="FF99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41D6C2-6D29-45DB-A3F4-E7F44F87F500}"/>
                </a:ext>
              </a:extLst>
            </p:cNvPr>
            <p:cNvSpPr/>
            <p:nvPr/>
          </p:nvSpPr>
          <p:spPr>
            <a:xfrm>
              <a:off x="2817520" y="4039296"/>
              <a:ext cx="864000" cy="216000"/>
            </a:xfrm>
            <a:prstGeom prst="rect">
              <a:avLst/>
            </a:prstGeom>
            <a:solidFill>
              <a:srgbClr val="FF99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8E358F2-1124-4F29-B500-BCDB912A1304}"/>
                </a:ext>
              </a:extLst>
            </p:cNvPr>
            <p:cNvSpPr/>
            <p:nvPr/>
          </p:nvSpPr>
          <p:spPr>
            <a:xfrm>
              <a:off x="2817520" y="4704897"/>
              <a:ext cx="720000" cy="216000"/>
            </a:xfrm>
            <a:prstGeom prst="rect">
              <a:avLst/>
            </a:prstGeom>
            <a:solidFill>
              <a:srgbClr val="FF99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C58BA60-0CDA-4938-8700-BA49C195BB44}"/>
                </a:ext>
              </a:extLst>
            </p:cNvPr>
            <p:cNvSpPr/>
            <p:nvPr/>
          </p:nvSpPr>
          <p:spPr>
            <a:xfrm>
              <a:off x="2817520" y="5710399"/>
              <a:ext cx="720000" cy="216000"/>
            </a:xfrm>
            <a:prstGeom prst="rect">
              <a:avLst/>
            </a:prstGeom>
            <a:solidFill>
              <a:srgbClr val="FF99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342201-9142-99BB-6AE8-418BA7AB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관계와 관계 타입 </a:t>
            </a:r>
            <a:r>
              <a:rPr lang="en-US" altLang="ko-KR" dirty="0"/>
              <a:t>(1/14)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7992888" cy="1314902"/>
          </a:xfrm>
        </p:spPr>
        <p:txBody>
          <a:bodyPr/>
          <a:lstStyle/>
          <a:p>
            <a:r>
              <a:rPr lang="ko-KR" altLang="en-US" sz="1800" dirty="0">
                <a:solidFill>
                  <a:schemeClr val="accent2"/>
                </a:solidFill>
              </a:rPr>
              <a:t>관계</a:t>
            </a:r>
            <a:r>
              <a:rPr lang="en-US" altLang="ko-KR" sz="1800" dirty="0">
                <a:solidFill>
                  <a:schemeClr val="accent2"/>
                </a:solidFill>
              </a:rPr>
              <a:t>(relationship)</a:t>
            </a:r>
            <a:r>
              <a:rPr lang="ko-KR" altLang="en-US" sz="1800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개체 사이의 연관성을 나타내는 개념</a:t>
            </a:r>
            <a:endParaRPr lang="en-US" altLang="ko-KR" dirty="0"/>
          </a:p>
          <a:p>
            <a:r>
              <a:rPr lang="ko-KR" altLang="en-US" sz="1800" dirty="0">
                <a:solidFill>
                  <a:schemeClr val="accent2"/>
                </a:solidFill>
              </a:rPr>
              <a:t>관계 타입</a:t>
            </a:r>
            <a:r>
              <a:rPr lang="en-US" altLang="ko-KR" sz="1800" dirty="0">
                <a:solidFill>
                  <a:schemeClr val="accent2"/>
                </a:solidFill>
              </a:rPr>
              <a:t>(relationship type)</a:t>
            </a:r>
            <a:r>
              <a:rPr lang="en-US" altLang="ko-KR" dirty="0"/>
              <a:t> :</a:t>
            </a:r>
            <a:r>
              <a:rPr lang="ko-KR" altLang="en-US" dirty="0"/>
              <a:t> 개체 타입과 개체 타입 간의 연결 가능한 관계를 정의한 것이며</a:t>
            </a:r>
            <a:r>
              <a:rPr lang="en-US" altLang="ko-KR" dirty="0"/>
              <a:t>, </a:t>
            </a:r>
            <a:r>
              <a:rPr lang="ko-KR" altLang="en-US" dirty="0"/>
              <a:t>관계 집합</a:t>
            </a:r>
            <a:r>
              <a:rPr lang="en-US" altLang="ko-KR" dirty="0"/>
              <a:t>(relationship set)</a:t>
            </a:r>
            <a:r>
              <a:rPr lang="ko-KR" altLang="en-US" dirty="0"/>
              <a:t>은 관계로 연결된 집합을 의미함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833A106-4E7A-4DEC-BEA0-AD9D6A5C4BE0}"/>
              </a:ext>
            </a:extLst>
          </p:cNvPr>
          <p:cNvGrpSpPr/>
          <p:nvPr/>
        </p:nvGrpSpPr>
        <p:grpSpPr>
          <a:xfrm>
            <a:off x="1308398" y="2780928"/>
            <a:ext cx="6527204" cy="3178035"/>
            <a:chOff x="1979712" y="2780928"/>
            <a:chExt cx="5282108" cy="3178035"/>
          </a:xfrm>
        </p:grpSpPr>
        <p:sp>
          <p:nvSpPr>
            <p:cNvPr id="5" name="다이아몬드 4"/>
            <p:cNvSpPr/>
            <p:nvPr/>
          </p:nvSpPr>
          <p:spPr>
            <a:xfrm>
              <a:off x="3850270" y="2780928"/>
              <a:ext cx="1487552" cy="540000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+mn-ea"/>
                </a:rPr>
                <a:t>주문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37284" y="4209790"/>
              <a:ext cx="1224136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축구의 이해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28368" y="3758692"/>
              <a:ext cx="1071765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fontAlgn="ctr"/>
              <a:r>
                <a:rPr lang="ko-KR" altLang="en-US" sz="1400" b="1" dirty="0" err="1">
                  <a:latin typeface="+mn-ea"/>
                </a:rPr>
                <a:t>축구아는</a:t>
              </a:r>
              <a:r>
                <a:rPr lang="ko-KR" altLang="en-US" sz="1400" b="1" dirty="0">
                  <a:latin typeface="+mn-ea"/>
                </a:rPr>
                <a:t> 여자</a:t>
              </a:r>
              <a:endParaRPr lang="ko-KR" altLang="en-US" sz="1400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37284" y="4704321"/>
              <a:ext cx="1224136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ctr"/>
              <a:r>
                <a:rPr lang="ko-KR" altLang="en-US" sz="1400" b="1" dirty="0">
                  <a:latin typeface="+mn-ea"/>
                </a:rPr>
                <a:t>축구의 역사</a:t>
              </a:r>
              <a:endParaRPr lang="ko-KR" altLang="en-US" sz="1400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019248" y="3489710"/>
              <a:ext cx="1162285" cy="17160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21" idx="3"/>
            </p:cNvCxnSpPr>
            <p:nvPr/>
          </p:nvCxnSpPr>
          <p:spPr>
            <a:xfrm>
              <a:off x="4846939" y="3889235"/>
              <a:ext cx="1406769" cy="4645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28" idx="3"/>
            </p:cNvCxnSpPr>
            <p:nvPr/>
          </p:nvCxnSpPr>
          <p:spPr>
            <a:xfrm flipV="1">
              <a:off x="4831700" y="4353807"/>
              <a:ext cx="1422009" cy="4714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272010" y="3762277"/>
              <a:ext cx="574929" cy="25391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+mn-ea"/>
                </a:rPr>
                <a:t>1</a:t>
              </a:r>
              <a:r>
                <a:rPr lang="ko-KR" altLang="en-US" sz="1050" b="1" dirty="0">
                  <a:latin typeface="+mn-ea"/>
                </a:rPr>
                <a:t>번 주문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284220" y="4209790"/>
              <a:ext cx="585307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fontAlgn="ctr"/>
              <a:r>
                <a:rPr lang="ko-KR" altLang="en-US" sz="1400" b="1" dirty="0">
                  <a:solidFill>
                    <a:srgbClr val="000000"/>
                  </a:solidFill>
                  <a:latin typeface="+mn-ea"/>
                </a:rPr>
                <a:t>박지성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59807" y="5308960"/>
              <a:ext cx="15314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00CC"/>
                  </a:solidFill>
                  <a:latin typeface="+mn-ea"/>
                  <a:ea typeface="+mn-ea"/>
                </a:rPr>
                <a:t>관계</a:t>
              </a:r>
              <a:r>
                <a:rPr lang="en-US" altLang="ko-KR" sz="1600" b="1" dirty="0">
                  <a:solidFill>
                    <a:srgbClr val="0000CC"/>
                  </a:solidFill>
                  <a:latin typeface="+mn-ea"/>
                  <a:ea typeface="+mn-ea"/>
                </a:rPr>
                <a:t>(relationship)</a:t>
              </a:r>
              <a:endParaRPr lang="ko-KR" altLang="en-US" sz="16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43997" y="5620409"/>
              <a:ext cx="2269568" cy="3385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pPr fontAlgn="base" latinLnBrk="0"/>
              <a:r>
                <a:rPr lang="ko-KR" altLang="en-US" sz="1600" b="1" dirty="0">
                  <a:solidFill>
                    <a:srgbClr val="0000CC"/>
                  </a:solidFill>
                  <a:latin typeface="+mn-ea"/>
                  <a:ea typeface="+mn-ea"/>
                </a:rPr>
                <a:t>관계 집합</a:t>
              </a:r>
              <a:r>
                <a:rPr lang="en-US" altLang="ko-KR" sz="1600" b="1" dirty="0">
                  <a:solidFill>
                    <a:srgbClr val="0000CC"/>
                  </a:solidFill>
                  <a:latin typeface="+mn-ea"/>
                  <a:ea typeface="+mn-ea"/>
                </a:rPr>
                <a:t>(relationship set)</a:t>
              </a:r>
              <a:r>
                <a:rPr lang="ko-KR" altLang="en-US" sz="1600" b="1" dirty="0">
                  <a:solidFill>
                    <a:srgbClr val="0000CC"/>
                  </a:solidFill>
                  <a:latin typeface="+mn-ea"/>
                  <a:ea typeface="+mn-ea"/>
                </a:rPr>
                <a:t> 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rot="5400000">
              <a:off x="4417504" y="5378872"/>
              <a:ext cx="360040" cy="1588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56771" y="4698322"/>
              <a:ext cx="574929" cy="25391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+mn-ea"/>
                </a:rPr>
                <a:t>3</a:t>
              </a:r>
              <a:r>
                <a:rPr lang="ko-KR" altLang="en-US" sz="1050" b="1" dirty="0">
                  <a:latin typeface="+mn-ea"/>
                </a:rPr>
                <a:t>번 주문</a:t>
              </a:r>
            </a:p>
          </p:txBody>
        </p:sp>
        <p:cxnSp>
          <p:nvCxnSpPr>
            <p:cNvPr id="35" name="직선 화살표 연결선 34"/>
            <p:cNvCxnSpPr>
              <a:endCxn id="5" idx="1"/>
            </p:cNvCxnSpPr>
            <p:nvPr/>
          </p:nvCxnSpPr>
          <p:spPr>
            <a:xfrm flipV="1">
              <a:off x="3085356" y="3050928"/>
              <a:ext cx="764914" cy="67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5327129" y="3045346"/>
              <a:ext cx="854571" cy="27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6121364" y="2841638"/>
              <a:ext cx="1140456" cy="432000"/>
            </a:xfrm>
            <a:prstGeom prst="rect">
              <a:avLst/>
            </a:prstGeom>
            <a:solidFill>
              <a:srgbClr val="CDF1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+mn-ea"/>
                </a:rPr>
                <a:t>고객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79712" y="2841638"/>
              <a:ext cx="1140456" cy="432000"/>
            </a:xfrm>
            <a:prstGeom prst="rect">
              <a:avLst/>
            </a:prstGeom>
            <a:solidFill>
              <a:srgbClr val="CDF1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+mn-ea"/>
                </a:rPr>
                <a:t>도서</a:t>
              </a: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 flipV="1">
              <a:off x="4885556" y="4353806"/>
              <a:ext cx="1368152" cy="67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51607" y="4230299"/>
              <a:ext cx="613846" cy="25391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+mn-ea"/>
                </a:rPr>
                <a:t>2</a:t>
              </a:r>
              <a:r>
                <a:rPr lang="ko-KR" altLang="en-US" sz="1050" b="1" dirty="0">
                  <a:latin typeface="+mn-ea"/>
                </a:rPr>
                <a:t>번 주문 </a:t>
              </a:r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 flipV="1">
              <a:off x="3507879" y="3878325"/>
              <a:ext cx="764914" cy="67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3483496" y="4346377"/>
              <a:ext cx="764914" cy="67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V="1">
              <a:off x="3498354" y="4814429"/>
              <a:ext cx="764914" cy="67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endCxn id="21" idx="1"/>
            </p:cNvCxnSpPr>
            <p:nvPr/>
          </p:nvCxnSpPr>
          <p:spPr>
            <a:xfrm flipV="1">
              <a:off x="3229373" y="3889235"/>
              <a:ext cx="1042637" cy="1400677"/>
            </a:xfrm>
            <a:prstGeom prst="straightConnector1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endCxn id="27" idx="1"/>
            </p:cNvCxnSpPr>
            <p:nvPr/>
          </p:nvCxnSpPr>
          <p:spPr>
            <a:xfrm flipV="1">
              <a:off x="3229372" y="4357257"/>
              <a:ext cx="1022235" cy="1004663"/>
            </a:xfrm>
            <a:prstGeom prst="straightConnector1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endCxn id="28" idx="1"/>
            </p:cNvCxnSpPr>
            <p:nvPr/>
          </p:nvCxnSpPr>
          <p:spPr>
            <a:xfrm flipV="1">
              <a:off x="3301380" y="4825280"/>
              <a:ext cx="955391" cy="536641"/>
            </a:xfrm>
            <a:prstGeom prst="straightConnector1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3635896" y="605214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6-15 </a:t>
            </a:r>
            <a:r>
              <a:rPr lang="ko-KR" altLang="en-US" sz="1400" b="1" dirty="0">
                <a:latin typeface="+mn-ea"/>
                <a:ea typeface="+mn-ea"/>
              </a:rPr>
              <a:t>관계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관계 타입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관계 집합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F5FEA-45D4-5D34-C6FE-D83A57CBD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관계와 관계 타입</a:t>
            </a:r>
            <a:r>
              <a:rPr lang="en-US" altLang="ko-KR" dirty="0"/>
              <a:t> (2/14)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17248" y="162880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6-4 </a:t>
            </a:r>
            <a:r>
              <a:rPr lang="ko-KR" altLang="en-US" sz="1400" b="1" dirty="0">
                <a:latin typeface="+mn-ea"/>
                <a:ea typeface="+mn-ea"/>
              </a:rPr>
              <a:t>관계 타입의 </a:t>
            </a:r>
            <a:r>
              <a:rPr lang="en-US" altLang="ko-KR" sz="1400" b="1" dirty="0">
                <a:latin typeface="+mn-ea"/>
                <a:ea typeface="+mn-ea"/>
              </a:rPr>
              <a:t>ER </a:t>
            </a:r>
            <a:r>
              <a:rPr lang="ko-KR" altLang="en-US" sz="1400" b="1" dirty="0">
                <a:latin typeface="+mn-ea"/>
                <a:ea typeface="+mn-ea"/>
              </a:rPr>
              <a:t>다이어그램 표현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B12DAE-34A5-48DD-970E-CDC6C87AB8E6}"/>
              </a:ext>
            </a:extLst>
          </p:cNvPr>
          <p:cNvGrpSpPr/>
          <p:nvPr/>
        </p:nvGrpSpPr>
        <p:grpSpPr>
          <a:xfrm>
            <a:off x="1043607" y="3131374"/>
            <a:ext cx="7056784" cy="2889914"/>
            <a:chOff x="1138792" y="3386336"/>
            <a:chExt cx="6088365" cy="2889914"/>
          </a:xfrm>
        </p:grpSpPr>
        <p:sp>
          <p:nvSpPr>
            <p:cNvPr id="35" name="직사각형 34"/>
            <p:cNvSpPr/>
            <p:nvPr/>
          </p:nvSpPr>
          <p:spPr>
            <a:xfrm>
              <a:off x="1138792" y="4028539"/>
              <a:ext cx="6088365" cy="22477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38794" y="3386336"/>
              <a:ext cx="6088363" cy="57798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+mn-ea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389392" y="3502979"/>
              <a:ext cx="5552318" cy="332899"/>
              <a:chOff x="-1404664" y="2852936"/>
              <a:chExt cx="6225621" cy="373268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092957" y="2852936"/>
                <a:ext cx="1728000" cy="360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개체 타입</a:t>
                </a:r>
              </a:p>
            </p:txBody>
          </p:sp>
          <p:sp>
            <p:nvSpPr>
              <p:cNvPr id="9" name="순서도: 판단 8"/>
              <p:cNvSpPr/>
              <p:nvPr/>
            </p:nvSpPr>
            <p:spPr>
              <a:xfrm>
                <a:off x="860709" y="2866204"/>
                <a:ext cx="1728192" cy="360000"/>
              </a:xfrm>
              <a:prstGeom prst="flowChartDecision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관계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-1404664" y="2852936"/>
                <a:ext cx="1728000" cy="360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개체 타입</a:t>
                </a:r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 flipH="1">
                <a:off x="329221" y="3051072"/>
                <a:ext cx="5260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직선 연결선 11"/>
            <p:cNvCxnSpPr/>
            <p:nvPr/>
          </p:nvCxnSpPr>
          <p:spPr>
            <a:xfrm flipH="1">
              <a:off x="4931422" y="3673458"/>
              <a:ext cx="4691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/>
            <p:cNvGrpSpPr/>
            <p:nvPr/>
          </p:nvGrpSpPr>
          <p:grpSpPr>
            <a:xfrm>
              <a:off x="1389392" y="4145182"/>
              <a:ext cx="5552318" cy="332899"/>
              <a:chOff x="-1404664" y="2852936"/>
              <a:chExt cx="6225621" cy="37326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3092957" y="2852936"/>
                <a:ext cx="1728000" cy="360000"/>
              </a:xfrm>
              <a:prstGeom prst="rect">
                <a:avLst/>
              </a:prstGeom>
              <a:solidFill>
                <a:srgbClr val="5BD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고객</a:t>
                </a:r>
              </a:p>
            </p:txBody>
          </p:sp>
          <p:sp>
            <p:nvSpPr>
              <p:cNvPr id="15" name="순서도: 판단 14"/>
              <p:cNvSpPr/>
              <p:nvPr/>
            </p:nvSpPr>
            <p:spPr>
              <a:xfrm>
                <a:off x="860709" y="2866204"/>
                <a:ext cx="1728192" cy="360000"/>
              </a:xfrm>
              <a:prstGeom prst="flowChartDecisi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구매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-1404664" y="2852936"/>
                <a:ext cx="1728000" cy="360000"/>
              </a:xfrm>
              <a:prstGeom prst="rect">
                <a:avLst/>
              </a:prstGeom>
              <a:solidFill>
                <a:srgbClr val="5BD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도서</a:t>
                </a: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 flipH="1">
                <a:off x="329221" y="3051072"/>
                <a:ext cx="5260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flipH="1">
              <a:off x="4931422" y="4313395"/>
              <a:ext cx="4691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1389392" y="4606522"/>
              <a:ext cx="5552318" cy="332899"/>
              <a:chOff x="-1404664" y="2852936"/>
              <a:chExt cx="6225621" cy="373268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092957" y="2852936"/>
                <a:ext cx="1728000" cy="36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학과</a:t>
                </a:r>
              </a:p>
            </p:txBody>
          </p:sp>
          <p:sp>
            <p:nvSpPr>
              <p:cNvPr id="21" name="순서도: 판단 20"/>
              <p:cNvSpPr/>
              <p:nvPr/>
            </p:nvSpPr>
            <p:spPr>
              <a:xfrm>
                <a:off x="860709" y="2866204"/>
                <a:ext cx="1728192" cy="360000"/>
              </a:xfrm>
              <a:prstGeom prst="flowChartDecisi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소속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-1404664" y="2852936"/>
                <a:ext cx="1728000" cy="36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학생</a:t>
                </a: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 flipH="1">
                <a:off x="329221" y="3051072"/>
                <a:ext cx="5260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/>
            <p:cNvCxnSpPr/>
            <p:nvPr/>
          </p:nvCxnSpPr>
          <p:spPr>
            <a:xfrm flipH="1">
              <a:off x="4931422" y="4774735"/>
              <a:ext cx="4691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>
            <a:xfrm>
              <a:off x="1389392" y="5109176"/>
              <a:ext cx="5552318" cy="332899"/>
              <a:chOff x="-1404664" y="2852936"/>
              <a:chExt cx="6225621" cy="373268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3092957" y="2852936"/>
                <a:ext cx="1728000" cy="36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강좌</a:t>
                </a:r>
              </a:p>
            </p:txBody>
          </p:sp>
          <p:sp>
            <p:nvSpPr>
              <p:cNvPr id="27" name="순서도: 판단 26"/>
              <p:cNvSpPr/>
              <p:nvPr/>
            </p:nvSpPr>
            <p:spPr>
              <a:xfrm>
                <a:off x="860709" y="2866204"/>
                <a:ext cx="1728192" cy="360000"/>
              </a:xfrm>
              <a:prstGeom prst="flowChartDecisi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수강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-1404664" y="2852936"/>
                <a:ext cx="1728000" cy="36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학생</a:t>
                </a:r>
              </a:p>
            </p:txBody>
          </p:sp>
          <p:cxnSp>
            <p:nvCxnSpPr>
              <p:cNvPr id="29" name="직선 연결선 28"/>
              <p:cNvCxnSpPr>
                <a:stCxn id="27" idx="1"/>
              </p:cNvCxnSpPr>
              <p:nvPr/>
            </p:nvCxnSpPr>
            <p:spPr>
              <a:xfrm flipH="1">
                <a:off x="329221" y="3046204"/>
                <a:ext cx="531488" cy="4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연결선 29"/>
            <p:cNvCxnSpPr>
              <a:endCxn id="27" idx="3"/>
            </p:cNvCxnSpPr>
            <p:nvPr/>
          </p:nvCxnSpPr>
          <p:spPr>
            <a:xfrm flipH="1" flipV="1">
              <a:off x="4951051" y="5281542"/>
              <a:ext cx="449542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3613612" y="5826744"/>
              <a:ext cx="1123731" cy="321066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수강학기</a:t>
              </a:r>
            </a:p>
          </p:txBody>
        </p:sp>
        <p:cxnSp>
          <p:nvCxnSpPr>
            <p:cNvPr id="32" name="직선 연결선 31"/>
            <p:cNvCxnSpPr>
              <a:endCxn id="31" idx="0"/>
            </p:cNvCxnSpPr>
            <p:nvPr/>
          </p:nvCxnSpPr>
          <p:spPr>
            <a:xfrm rot="5400000">
              <a:off x="3979219" y="5626536"/>
              <a:ext cx="396466" cy="3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737136" y="6237312"/>
            <a:ext cx="1669728" cy="25688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6-16 </a:t>
            </a:r>
            <a:r>
              <a:rPr lang="ko-KR" altLang="en-US" sz="1400" b="1" dirty="0">
                <a:latin typeface="+mn-ea"/>
                <a:ea typeface="+mn-ea"/>
              </a:rPr>
              <a:t>관계의 예</a:t>
            </a:r>
          </a:p>
        </p:txBody>
      </p:sp>
      <p:sp>
        <p:nvSpPr>
          <p:cNvPr id="37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56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342900" indent="-342900" eaLnBrk="0" latinLnBrk="0" hangingPunct="0">
              <a:lnSpc>
                <a:spcPct val="10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v"/>
              <a:defRPr kumimoji="0" sz="2000" b="1">
                <a:solidFill>
                  <a:schemeClr val="tx2"/>
                </a:solidFill>
                <a:latin typeface="+mn-ea"/>
                <a:ea typeface="+mn-ea"/>
              </a:defRPr>
            </a:lvl1pPr>
            <a:lvl2pPr marL="447675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+mn-lt"/>
                <a:ea typeface="+mn-ea"/>
              </a:defRPr>
            </a:lvl2pPr>
            <a:lvl3pPr marL="628650" indent="-180975" eaLnBrk="0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+mn-lt"/>
                <a:ea typeface="+mn-ea"/>
              </a:defRPr>
            </a:lvl3pPr>
            <a:lvl4pPr marL="809625" indent="-180975" eaLnBrk="0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>
                <a:latin typeface="+mn-lt"/>
                <a:ea typeface="+mn-ea"/>
              </a:defRPr>
            </a:lvl4pPr>
            <a:lvl5pPr marL="990600" indent="-180975" eaLnBrk="0" hangingPunct="0">
              <a:spcBef>
                <a:spcPct val="20000"/>
              </a:spcBef>
              <a:buClr>
                <a:srgbClr val="50ABCC"/>
              </a:buClr>
              <a:buFont typeface="Arial" panose="020B0604020202020204" pitchFamily="34" charset="0"/>
              <a:buChar char="»"/>
              <a:defRPr sz="11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관계 타입</a:t>
            </a:r>
            <a:r>
              <a:rPr lang="ko-KR" altLang="en-US" dirty="0"/>
              <a:t>의 </a:t>
            </a:r>
            <a:r>
              <a:rPr lang="en-US" altLang="ko-KR" dirty="0"/>
              <a:t>ER </a:t>
            </a:r>
            <a:r>
              <a:rPr lang="ko-KR" altLang="en-US" dirty="0"/>
              <a:t>다이어그램 표현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DEBBA37-D41D-4364-918D-EEBAD8734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58307"/>
              </p:ext>
            </p:extLst>
          </p:nvPr>
        </p:nvGraphicFramePr>
        <p:xfrm>
          <a:off x="2343913" y="2008558"/>
          <a:ext cx="4522481" cy="842996"/>
        </p:xfrm>
        <a:graphic>
          <a:graphicData uri="http://schemas.openxmlformats.org/drawingml/2006/table">
            <a:tbl>
              <a:tblPr/>
              <a:tblGrid>
                <a:gridCol w="274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3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관계 타입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B9019385-7C0F-4CE5-8768-4D1A32A7C5A9}"/>
              </a:ext>
            </a:extLst>
          </p:cNvPr>
          <p:cNvSpPr/>
          <p:nvPr/>
        </p:nvSpPr>
        <p:spPr>
          <a:xfrm>
            <a:off x="3019732" y="2410096"/>
            <a:ext cx="1405785" cy="36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주문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EFBE51-372D-9C74-33BA-FE4F0C75E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관계와 관계 타입</a:t>
            </a:r>
            <a:r>
              <a:rPr lang="en-US" altLang="ko-KR" dirty="0"/>
              <a:t> (3/14)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5328592"/>
          </a:xfrm>
        </p:spPr>
        <p:txBody>
          <a:bodyPr/>
          <a:lstStyle/>
          <a:p>
            <a:r>
              <a:rPr lang="ko-KR" altLang="en-US" sz="1800" dirty="0">
                <a:solidFill>
                  <a:srgbClr val="C00000"/>
                </a:solidFill>
              </a:rPr>
              <a:t>차수에 따른 유형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en-US" altLang="ko-KR" dirty="0"/>
              <a:t>- </a:t>
            </a:r>
            <a:r>
              <a:rPr lang="ko-KR" altLang="en-US" b="0" dirty="0"/>
              <a:t>관계 집합에 참가하는 개체 타입의 수를 관계 타입의 </a:t>
            </a:r>
            <a:r>
              <a:rPr lang="ko-KR" altLang="en-US" u="sng" dirty="0">
                <a:solidFill>
                  <a:srgbClr val="0000CC"/>
                </a:solidFill>
              </a:rPr>
              <a:t>차수</a:t>
            </a:r>
            <a:r>
              <a:rPr lang="en-US" altLang="ko-KR" u="sng" dirty="0">
                <a:solidFill>
                  <a:srgbClr val="0000CC"/>
                </a:solidFill>
              </a:rPr>
              <a:t>(degree)</a:t>
            </a:r>
            <a:r>
              <a:rPr lang="ko-KR" altLang="en-US" b="0" dirty="0"/>
              <a:t>라고 함</a:t>
            </a:r>
            <a:r>
              <a:rPr lang="en-US" altLang="ko-KR" b="0" dirty="0"/>
              <a:t> </a:t>
            </a:r>
            <a:endParaRPr lang="en-US" altLang="ko-KR" sz="1400" b="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21332"/>
              </p:ext>
            </p:extLst>
          </p:nvPr>
        </p:nvGraphicFramePr>
        <p:xfrm>
          <a:off x="611560" y="2783019"/>
          <a:ext cx="7920806" cy="3566670"/>
        </p:xfrm>
        <a:graphic>
          <a:graphicData uri="http://schemas.openxmlformats.org/drawingml/2006/table">
            <a:tbl>
              <a:tblPr/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73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 관계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 개의 개체가 </a:t>
                      </a:r>
                      <a:r>
                        <a:rPr lang="ko-KR" altLang="en-US" sz="1200" b="1" u="sng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자기 자신과</a:t>
                      </a:r>
                      <a:endParaRPr lang="en-US" altLang="ko-KR" sz="1200" b="1" u="sng" kern="1200" baseline="0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b="1" u="sng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관계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맺음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5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 관계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b="1" u="sng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두 개의 개체가 관계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맺음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5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 관계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b="1" u="sng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세 개의 개체가 관계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맺음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7248" y="245346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6-5 </a:t>
            </a:r>
            <a:r>
              <a:rPr lang="ko-KR" altLang="en-US" sz="1400" b="1" dirty="0">
                <a:latin typeface="+mn-ea"/>
                <a:ea typeface="+mn-ea"/>
              </a:rPr>
              <a:t>차수에 따른 관계 타입의 유형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21501B-2559-49C7-9611-422B7DD450EE}"/>
              </a:ext>
            </a:extLst>
          </p:cNvPr>
          <p:cNvGrpSpPr/>
          <p:nvPr/>
        </p:nvGrpSpPr>
        <p:grpSpPr>
          <a:xfrm>
            <a:off x="1350690" y="3220302"/>
            <a:ext cx="3331418" cy="696086"/>
            <a:chOff x="1350690" y="3188777"/>
            <a:chExt cx="3331418" cy="771327"/>
          </a:xfrm>
        </p:grpSpPr>
        <p:cxnSp>
          <p:nvCxnSpPr>
            <p:cNvPr id="37" name="직선 연결선 36"/>
            <p:cNvCxnSpPr/>
            <p:nvPr/>
          </p:nvCxnSpPr>
          <p:spPr>
            <a:xfrm flipV="1">
              <a:off x="4038228" y="3684295"/>
              <a:ext cx="0" cy="2758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038228" y="3190495"/>
              <a:ext cx="0" cy="251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1350690" y="3188777"/>
              <a:ext cx="3331418" cy="771103"/>
              <a:chOff x="614769" y="188640"/>
              <a:chExt cx="3331418" cy="771103"/>
            </a:xfrm>
          </p:grpSpPr>
          <p:cxnSp>
            <p:nvCxnSpPr>
              <p:cNvPr id="28" name="직선 연결선 27"/>
              <p:cNvCxnSpPr/>
              <p:nvPr/>
            </p:nvCxnSpPr>
            <p:spPr>
              <a:xfrm flipH="1">
                <a:off x="1115616" y="959702"/>
                <a:ext cx="21811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1115616" y="683934"/>
                <a:ext cx="0" cy="2758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1115616" y="188640"/>
                <a:ext cx="21811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115616" y="188640"/>
                <a:ext cx="0" cy="2510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/>
              <p:cNvSpPr>
                <a:spLocks noChangeAspect="1"/>
              </p:cNvSpPr>
              <p:nvPr/>
            </p:nvSpPr>
            <p:spPr>
              <a:xfrm>
                <a:off x="614769" y="310172"/>
                <a:ext cx="1004504" cy="432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atin typeface="+mn-ea"/>
                  </a:rPr>
                  <a:t>개체</a:t>
                </a:r>
              </a:p>
            </p:txBody>
          </p:sp>
          <p:sp>
            <p:nvSpPr>
              <p:cNvPr id="26" name="순서도: 판단 25"/>
              <p:cNvSpPr>
                <a:spLocks noChangeAspect="1"/>
              </p:cNvSpPr>
              <p:nvPr/>
            </p:nvSpPr>
            <p:spPr>
              <a:xfrm>
                <a:off x="2650187" y="307787"/>
                <a:ext cx="1296000" cy="540000"/>
              </a:xfrm>
              <a:prstGeom prst="flowChartDecisi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atin typeface="+mn-ea"/>
                  </a:rPr>
                  <a:t>관계</a:t>
                </a:r>
                <a:endParaRPr lang="en-US" altLang="ko-KR" sz="1200" b="1" dirty="0">
                  <a:latin typeface="+mn-ea"/>
                </a:endParaRP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34E3A6-C8B3-4363-9475-AF7C3EDA955B}"/>
              </a:ext>
            </a:extLst>
          </p:cNvPr>
          <p:cNvGrpSpPr/>
          <p:nvPr/>
        </p:nvGrpSpPr>
        <p:grpSpPr>
          <a:xfrm>
            <a:off x="792263" y="4215318"/>
            <a:ext cx="4346276" cy="521358"/>
            <a:chOff x="792263" y="4241939"/>
            <a:chExt cx="4346276" cy="54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1800375" y="4508140"/>
              <a:ext cx="2323761" cy="4628"/>
              <a:chOff x="589550" y="3278671"/>
              <a:chExt cx="2323761" cy="4628"/>
            </a:xfrm>
          </p:grpSpPr>
          <p:cxnSp>
            <p:nvCxnSpPr>
              <p:cNvPr id="39" name="직선 연결선 38"/>
              <p:cNvCxnSpPr/>
              <p:nvPr/>
            </p:nvCxnSpPr>
            <p:spPr>
              <a:xfrm flipH="1">
                <a:off x="2387245" y="3283299"/>
                <a:ext cx="5260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flipH="1">
                <a:off x="589550" y="3278671"/>
                <a:ext cx="5260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직사각형 40"/>
            <p:cNvSpPr>
              <a:spLocks noChangeAspect="1"/>
            </p:cNvSpPr>
            <p:nvPr/>
          </p:nvSpPr>
          <p:spPr>
            <a:xfrm>
              <a:off x="4134035" y="4276932"/>
              <a:ext cx="1004504" cy="43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+mn-ea"/>
                </a:rPr>
                <a:t>개체</a:t>
              </a:r>
            </a:p>
          </p:txBody>
        </p:sp>
        <p:sp>
          <p:nvSpPr>
            <p:cNvPr id="42" name="순서도: 판단 41"/>
            <p:cNvSpPr>
              <a:spLocks noChangeAspect="1"/>
            </p:cNvSpPr>
            <p:nvPr/>
          </p:nvSpPr>
          <p:spPr>
            <a:xfrm>
              <a:off x="2304431" y="4241939"/>
              <a:ext cx="1296000" cy="54000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+mn-ea"/>
                </a:rPr>
                <a:t>관계</a:t>
              </a:r>
              <a:endParaRPr lang="en-US" altLang="ko-KR" sz="1200" b="1" dirty="0">
                <a:latin typeface="+mn-ea"/>
              </a:endParaRPr>
            </a:p>
          </p:txBody>
        </p:sp>
        <p:sp>
          <p:nvSpPr>
            <p:cNvPr id="43" name="직사각형 42"/>
            <p:cNvSpPr>
              <a:spLocks noChangeAspect="1"/>
            </p:cNvSpPr>
            <p:nvPr/>
          </p:nvSpPr>
          <p:spPr>
            <a:xfrm>
              <a:off x="792263" y="4288904"/>
              <a:ext cx="1004504" cy="43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+mn-ea"/>
                </a:rPr>
                <a:t>개체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6ED6A7C-8B38-477B-B814-CF21D8EE1CEA}"/>
              </a:ext>
            </a:extLst>
          </p:cNvPr>
          <p:cNvGrpSpPr/>
          <p:nvPr/>
        </p:nvGrpSpPr>
        <p:grpSpPr>
          <a:xfrm>
            <a:off x="789484" y="5085977"/>
            <a:ext cx="4346276" cy="1129784"/>
            <a:chOff x="789484" y="5160489"/>
            <a:chExt cx="4346276" cy="1188024"/>
          </a:xfrm>
        </p:grpSpPr>
        <p:grpSp>
          <p:nvGrpSpPr>
            <p:cNvPr id="44" name="그룹 43"/>
            <p:cNvGrpSpPr/>
            <p:nvPr/>
          </p:nvGrpSpPr>
          <p:grpSpPr>
            <a:xfrm>
              <a:off x="1786166" y="5430171"/>
              <a:ext cx="2335191" cy="466"/>
              <a:chOff x="578120" y="3300542"/>
              <a:chExt cx="2335191" cy="466"/>
            </a:xfrm>
          </p:grpSpPr>
          <p:cxnSp>
            <p:nvCxnSpPr>
              <p:cNvPr id="45" name="직선 연결선 44"/>
              <p:cNvCxnSpPr/>
              <p:nvPr/>
            </p:nvCxnSpPr>
            <p:spPr>
              <a:xfrm flipH="1">
                <a:off x="2387245" y="3300542"/>
                <a:ext cx="5260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578120" y="3301008"/>
                <a:ext cx="5260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직사각형 46"/>
            <p:cNvSpPr>
              <a:spLocks noChangeAspect="1"/>
            </p:cNvSpPr>
            <p:nvPr/>
          </p:nvSpPr>
          <p:spPr>
            <a:xfrm>
              <a:off x="4131256" y="5202348"/>
              <a:ext cx="1004504" cy="43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+mn-ea"/>
                </a:rPr>
                <a:t>개체</a:t>
              </a:r>
            </a:p>
          </p:txBody>
        </p:sp>
        <p:sp>
          <p:nvSpPr>
            <p:cNvPr id="49" name="직사각형 48"/>
            <p:cNvSpPr>
              <a:spLocks noChangeAspect="1"/>
            </p:cNvSpPr>
            <p:nvPr/>
          </p:nvSpPr>
          <p:spPr>
            <a:xfrm>
              <a:off x="789484" y="5189064"/>
              <a:ext cx="1004504" cy="43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+mn-ea"/>
                </a:rPr>
                <a:t>개체</a:t>
              </a:r>
            </a:p>
          </p:txBody>
        </p:sp>
        <p:cxnSp>
          <p:nvCxnSpPr>
            <p:cNvPr id="53" name="직선 연결선 52"/>
            <p:cNvCxnSpPr/>
            <p:nvPr/>
          </p:nvCxnSpPr>
          <p:spPr>
            <a:xfrm rot="5400000">
              <a:off x="2734763" y="5810559"/>
              <a:ext cx="444544" cy="4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>
              <a:spLocks noChangeAspect="1"/>
            </p:cNvSpPr>
            <p:nvPr/>
          </p:nvSpPr>
          <p:spPr>
            <a:xfrm>
              <a:off x="2464718" y="5916513"/>
              <a:ext cx="1004504" cy="43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+mn-ea"/>
                </a:rPr>
                <a:t>개체</a:t>
              </a:r>
            </a:p>
          </p:txBody>
        </p:sp>
        <p:sp>
          <p:nvSpPr>
            <p:cNvPr id="48" name="순서도: 판단 47"/>
            <p:cNvSpPr>
              <a:spLocks noChangeAspect="1"/>
            </p:cNvSpPr>
            <p:nvPr/>
          </p:nvSpPr>
          <p:spPr>
            <a:xfrm>
              <a:off x="2301652" y="5160489"/>
              <a:ext cx="1296000" cy="54000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+mn-ea"/>
                </a:rPr>
                <a:t>관계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30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56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관계 타입의 유형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96687E-4634-4ECA-28D3-32C64D00D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관계와 관계 타입</a:t>
            </a:r>
            <a:r>
              <a:rPr lang="en-US" altLang="ko-KR" dirty="0"/>
              <a:t> (4/14)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800434"/>
            <a:ext cx="8280920" cy="482453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altLang="ko-KR" dirty="0"/>
              <a:t>	 </a:t>
            </a:r>
            <a:r>
              <a:rPr lang="en-US" altLang="ko-KR" sz="1800" dirty="0">
                <a:solidFill>
                  <a:srgbClr val="C00000"/>
                </a:solidFill>
              </a:rPr>
              <a:t>1</a:t>
            </a:r>
            <a:r>
              <a:rPr lang="ko-KR" altLang="en-US" sz="1800" dirty="0">
                <a:solidFill>
                  <a:srgbClr val="C00000"/>
                </a:solidFill>
              </a:rPr>
              <a:t>진 관계</a:t>
            </a:r>
            <a:r>
              <a:rPr lang="en-US" altLang="ko-KR" dirty="0"/>
              <a:t>(recursive relationship) : </a:t>
            </a:r>
            <a:r>
              <a:rPr lang="ko-KR" altLang="en-US" dirty="0"/>
              <a:t>한 개의 개체가 자기 자신과 관계를 맺는 경우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	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	 </a:t>
            </a:r>
            <a:r>
              <a:rPr lang="en-US" altLang="ko-KR" sz="1800" dirty="0">
                <a:solidFill>
                  <a:srgbClr val="C00000"/>
                </a:solidFill>
              </a:rPr>
              <a:t>2</a:t>
            </a:r>
            <a:r>
              <a:rPr lang="ko-KR" altLang="en-US" sz="1800" dirty="0">
                <a:solidFill>
                  <a:srgbClr val="C00000"/>
                </a:solidFill>
              </a:rPr>
              <a:t>진 관계</a:t>
            </a:r>
            <a:r>
              <a:rPr lang="en-US" altLang="ko-KR" dirty="0"/>
              <a:t>(binary relationship) : </a:t>
            </a:r>
            <a:r>
              <a:rPr lang="ko-KR" altLang="en-US" dirty="0"/>
              <a:t>두 개의 개체가 관계를 맺는 경우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7808A47-C8A0-4428-AB21-5B99F4A98966}"/>
              </a:ext>
            </a:extLst>
          </p:cNvPr>
          <p:cNvGrpSpPr/>
          <p:nvPr/>
        </p:nvGrpSpPr>
        <p:grpSpPr>
          <a:xfrm>
            <a:off x="2398862" y="2427362"/>
            <a:ext cx="4346276" cy="771062"/>
            <a:chOff x="1017812" y="2427362"/>
            <a:chExt cx="3331418" cy="771062"/>
          </a:xfrm>
        </p:grpSpPr>
        <p:cxnSp>
          <p:nvCxnSpPr>
            <p:cNvPr id="4" name="직선 연결선 3"/>
            <p:cNvCxnSpPr/>
            <p:nvPr/>
          </p:nvCxnSpPr>
          <p:spPr>
            <a:xfrm flipV="1">
              <a:off x="3712096" y="2915066"/>
              <a:ext cx="0" cy="2758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3712096" y="2427362"/>
              <a:ext cx="0" cy="251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1017812" y="2427362"/>
              <a:ext cx="3331418" cy="771062"/>
              <a:chOff x="614769" y="188640"/>
              <a:chExt cx="3331418" cy="771062"/>
            </a:xfrm>
          </p:grpSpPr>
          <p:cxnSp>
            <p:nvCxnSpPr>
              <p:cNvPr id="7" name="직선 연결선 6"/>
              <p:cNvCxnSpPr/>
              <p:nvPr/>
            </p:nvCxnSpPr>
            <p:spPr>
              <a:xfrm flipH="1">
                <a:off x="1115616" y="959702"/>
                <a:ext cx="21811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 flipV="1">
                <a:off x="1115616" y="677838"/>
                <a:ext cx="0" cy="2758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flipH="1">
                <a:off x="1115616" y="188640"/>
                <a:ext cx="21811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1115616" y="188640"/>
                <a:ext cx="0" cy="2510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/>
              <p:cNvSpPr>
                <a:spLocks noChangeAspect="1"/>
              </p:cNvSpPr>
              <p:nvPr/>
            </p:nvSpPr>
            <p:spPr>
              <a:xfrm>
                <a:off x="614769" y="310172"/>
                <a:ext cx="1004504" cy="432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학생</a:t>
                </a:r>
              </a:p>
            </p:txBody>
          </p:sp>
          <p:sp>
            <p:nvSpPr>
              <p:cNvPr id="12" name="순서도: 판단 11"/>
              <p:cNvSpPr>
                <a:spLocks noChangeAspect="1"/>
              </p:cNvSpPr>
              <p:nvPr/>
            </p:nvSpPr>
            <p:spPr>
              <a:xfrm>
                <a:off x="2650187" y="307787"/>
                <a:ext cx="1296000" cy="540000"/>
              </a:xfrm>
              <a:prstGeom prst="flowChartDecisi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>
                    <a:latin typeface="+mn-ea"/>
                  </a:rPr>
                  <a:t>멘토링</a:t>
                </a:r>
                <a:endParaRPr lang="en-US" altLang="ko-KR" sz="1400" b="1" dirty="0">
                  <a:latin typeface="+mn-ea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3635896" y="329145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6-17  </a:t>
            </a:r>
            <a:r>
              <a:rPr lang="en-US" altLang="ko-KR" sz="1400" b="1" dirty="0">
                <a:latin typeface="+mn-ea"/>
                <a:ea typeface="+mn-ea"/>
              </a:rPr>
              <a:t>1</a:t>
            </a:r>
            <a:r>
              <a:rPr lang="ko-KR" altLang="en-US" sz="1400" b="1" dirty="0">
                <a:latin typeface="+mn-ea"/>
                <a:ea typeface="+mn-ea"/>
              </a:rPr>
              <a:t>진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관계의 예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57D97E4-297C-4D2C-A7D8-8A713864F7B1}"/>
              </a:ext>
            </a:extLst>
          </p:cNvPr>
          <p:cNvGrpSpPr/>
          <p:nvPr/>
        </p:nvGrpSpPr>
        <p:grpSpPr>
          <a:xfrm>
            <a:off x="2051724" y="4689200"/>
            <a:ext cx="5040552" cy="540000"/>
            <a:chOff x="1017812" y="4689200"/>
            <a:chExt cx="4346276" cy="540000"/>
          </a:xfrm>
        </p:grpSpPr>
        <p:grpSp>
          <p:nvGrpSpPr>
            <p:cNvPr id="14" name="그룹 13"/>
            <p:cNvGrpSpPr/>
            <p:nvPr/>
          </p:nvGrpSpPr>
          <p:grpSpPr>
            <a:xfrm>
              <a:off x="2025924" y="4943324"/>
              <a:ext cx="2323761" cy="23571"/>
              <a:chOff x="589550" y="3284984"/>
              <a:chExt cx="2323761" cy="23571"/>
            </a:xfrm>
          </p:grpSpPr>
          <p:cxnSp>
            <p:nvCxnSpPr>
              <p:cNvPr id="15" name="직선 연결선 14"/>
              <p:cNvCxnSpPr/>
              <p:nvPr/>
            </p:nvCxnSpPr>
            <p:spPr>
              <a:xfrm flipH="1">
                <a:off x="2387245" y="3308555"/>
                <a:ext cx="5260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H="1">
                <a:off x="589550" y="3284984"/>
                <a:ext cx="5260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/>
            <p:cNvSpPr>
              <a:spLocks noChangeAspect="1"/>
            </p:cNvSpPr>
            <p:nvPr/>
          </p:nvSpPr>
          <p:spPr>
            <a:xfrm>
              <a:off x="4359584" y="4731059"/>
              <a:ext cx="1004504" cy="43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학과</a:t>
              </a:r>
            </a:p>
          </p:txBody>
        </p:sp>
        <p:sp>
          <p:nvSpPr>
            <p:cNvPr id="18" name="순서도: 판단 17"/>
            <p:cNvSpPr>
              <a:spLocks noChangeAspect="1"/>
            </p:cNvSpPr>
            <p:nvPr/>
          </p:nvSpPr>
          <p:spPr>
            <a:xfrm>
              <a:off x="2529980" y="4689200"/>
              <a:ext cx="1296000" cy="54000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소속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19" name="직사각형 18"/>
            <p:cNvSpPr>
              <a:spLocks noChangeAspect="1"/>
            </p:cNvSpPr>
            <p:nvPr/>
          </p:nvSpPr>
          <p:spPr>
            <a:xfrm>
              <a:off x="1017812" y="4717775"/>
              <a:ext cx="1004504" cy="43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학생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635896" y="544522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6-18  </a:t>
            </a:r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>
                <a:latin typeface="+mn-ea"/>
                <a:ea typeface="+mn-ea"/>
              </a:rPr>
              <a:t>진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관계의 예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518" y="4149080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>
                <a:solidFill>
                  <a:sysClr val="windowText" lastClr="000000"/>
                </a:solidFill>
                <a:latin typeface="+mn-ea"/>
                <a:ea typeface="+mn-ea"/>
                <a:sym typeface="Wingdings 2"/>
              </a:rPr>
              <a:t> </a:t>
            </a:r>
            <a:endParaRPr lang="ko-KR" altLang="en-US" sz="20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518" y="1927498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>
                <a:solidFill>
                  <a:sysClr val="windowText" lastClr="000000"/>
                </a:solidFill>
                <a:latin typeface="+mn-ea"/>
                <a:ea typeface="+mn-ea"/>
                <a:sym typeface="Wingdings 2"/>
              </a:rPr>
              <a:t></a:t>
            </a:r>
            <a:endParaRPr lang="ko-KR" altLang="en-US" sz="20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3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56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관계 타입의 유형</a:t>
            </a: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2ABF2FA5-16E9-7F4F-55B0-BA4FFFA73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관계와 관계 타입</a:t>
            </a:r>
            <a:r>
              <a:rPr lang="en-US" altLang="ko-KR" dirty="0"/>
              <a:t> (5/14)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844824"/>
            <a:ext cx="8064896" cy="508232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altLang="ko-KR" dirty="0"/>
              <a:t>       </a:t>
            </a:r>
            <a:r>
              <a:rPr lang="en-US" altLang="ko-KR" sz="1800" dirty="0">
                <a:solidFill>
                  <a:srgbClr val="C00000"/>
                </a:solidFill>
              </a:rPr>
              <a:t>3</a:t>
            </a:r>
            <a:r>
              <a:rPr lang="ko-KR" altLang="en-US" sz="1800" dirty="0">
                <a:solidFill>
                  <a:srgbClr val="C00000"/>
                </a:solidFill>
              </a:rPr>
              <a:t>진 관계</a:t>
            </a:r>
            <a:r>
              <a:rPr lang="en-US" altLang="ko-KR" dirty="0"/>
              <a:t>(ternary relationship) : </a:t>
            </a:r>
            <a:r>
              <a:rPr lang="ko-KR" altLang="en-US" dirty="0"/>
              <a:t>세 개의 개체가 관계를 맺는 경우</a:t>
            </a:r>
            <a:endParaRPr lang="en-US" altLang="ko-KR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722931" y="2852936"/>
            <a:ext cx="5801398" cy="1188024"/>
            <a:chOff x="1017812" y="5991866"/>
            <a:chExt cx="4346276" cy="1188024"/>
          </a:xfrm>
        </p:grpSpPr>
        <p:grpSp>
          <p:nvGrpSpPr>
            <p:cNvPr id="21" name="그룹 20"/>
            <p:cNvGrpSpPr/>
            <p:nvPr/>
          </p:nvGrpSpPr>
          <p:grpSpPr>
            <a:xfrm>
              <a:off x="2025924" y="6245990"/>
              <a:ext cx="2323761" cy="23571"/>
              <a:chOff x="589550" y="3284984"/>
              <a:chExt cx="2323761" cy="23571"/>
            </a:xfrm>
          </p:grpSpPr>
          <p:cxnSp>
            <p:nvCxnSpPr>
              <p:cNvPr id="22" name="직선 연결선 21"/>
              <p:cNvCxnSpPr/>
              <p:nvPr/>
            </p:nvCxnSpPr>
            <p:spPr>
              <a:xfrm flipH="1">
                <a:off x="2387245" y="3308555"/>
                <a:ext cx="5260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589550" y="3284984"/>
                <a:ext cx="5260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직사각형 23"/>
            <p:cNvSpPr>
              <a:spLocks noChangeAspect="1"/>
            </p:cNvSpPr>
            <p:nvPr/>
          </p:nvSpPr>
          <p:spPr>
            <a:xfrm>
              <a:off x="4359584" y="6033725"/>
              <a:ext cx="1004504" cy="43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프로젝트</a:t>
              </a:r>
            </a:p>
          </p:txBody>
        </p:sp>
        <p:sp>
          <p:nvSpPr>
            <p:cNvPr id="25" name="직사각형 24"/>
            <p:cNvSpPr>
              <a:spLocks noChangeAspect="1"/>
            </p:cNvSpPr>
            <p:nvPr/>
          </p:nvSpPr>
          <p:spPr>
            <a:xfrm>
              <a:off x="1017812" y="6020441"/>
              <a:ext cx="1004504" cy="43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직원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 rot="5400000">
              <a:off x="2963091" y="6641936"/>
              <a:ext cx="444544" cy="4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>
              <a:spLocks noChangeAspect="1"/>
            </p:cNvSpPr>
            <p:nvPr/>
          </p:nvSpPr>
          <p:spPr>
            <a:xfrm>
              <a:off x="2693046" y="6747890"/>
              <a:ext cx="1004504" cy="43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부품</a:t>
              </a:r>
            </a:p>
          </p:txBody>
        </p:sp>
        <p:sp>
          <p:nvSpPr>
            <p:cNvPr id="28" name="순서도: 판단 27"/>
            <p:cNvSpPr>
              <a:spLocks noChangeAspect="1"/>
            </p:cNvSpPr>
            <p:nvPr/>
          </p:nvSpPr>
          <p:spPr>
            <a:xfrm>
              <a:off x="2529980" y="5991866"/>
              <a:ext cx="1296000" cy="54000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수행</a:t>
              </a:r>
              <a:endParaRPr lang="en-US" altLang="ko-KR" sz="1400" b="1" dirty="0"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74043" y="1959832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>
                <a:solidFill>
                  <a:sysClr val="windowText" lastClr="000000"/>
                </a:solidFill>
                <a:latin typeface="+mn-ea"/>
                <a:ea typeface="+mn-ea"/>
                <a:sym typeface="Wingdings 2"/>
              </a:rPr>
              <a:t></a:t>
            </a:r>
            <a:endParaRPr lang="ko-KR" altLang="en-US" sz="20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3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56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관계 타입의 유형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825B1-0041-429C-BD03-F2F03688CB17}"/>
              </a:ext>
            </a:extLst>
          </p:cNvPr>
          <p:cNvSpPr txBox="1"/>
          <p:nvPr/>
        </p:nvSpPr>
        <p:spPr>
          <a:xfrm>
            <a:off x="3384528" y="4221088"/>
            <a:ext cx="237494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6-19  </a:t>
            </a:r>
            <a:r>
              <a:rPr lang="en-US" altLang="ko-KR" sz="1400" b="1" dirty="0">
                <a:latin typeface="+mn-ea"/>
                <a:ea typeface="+mn-ea"/>
              </a:rPr>
              <a:t>3</a:t>
            </a:r>
            <a:r>
              <a:rPr lang="ko-KR" altLang="en-US" sz="1400" b="1" dirty="0">
                <a:latin typeface="+mn-ea"/>
                <a:ea typeface="+mn-ea"/>
              </a:rPr>
              <a:t>진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관계의 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A30CB0-8B6D-9334-F7D3-819B50E73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049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관계와 관계 타입</a:t>
            </a:r>
            <a:r>
              <a:rPr lang="en-US" altLang="ko-KR" dirty="0"/>
              <a:t> (6/14)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60991"/>
            <a:ext cx="8064896" cy="5036361"/>
          </a:xfrm>
        </p:spPr>
        <p:txBody>
          <a:bodyPr/>
          <a:lstStyle/>
          <a:p>
            <a:r>
              <a:rPr lang="ko-KR" altLang="en-US" sz="1800" dirty="0">
                <a:solidFill>
                  <a:srgbClr val="C00000"/>
                </a:solidFill>
              </a:rPr>
              <a:t>관계 </a:t>
            </a:r>
            <a:r>
              <a:rPr lang="ko-KR" altLang="en-US" sz="1800" dirty="0" err="1">
                <a:solidFill>
                  <a:srgbClr val="C00000"/>
                </a:solidFill>
              </a:rPr>
              <a:t>대응수</a:t>
            </a:r>
            <a:r>
              <a:rPr lang="en-US" altLang="ko-KR" dirty="0"/>
              <a:t>(cardinality) :</a:t>
            </a:r>
            <a:r>
              <a:rPr lang="ko-KR" altLang="en-US" dirty="0"/>
              <a:t> 두 개체 타입의 관계에 </a:t>
            </a:r>
            <a:r>
              <a:rPr lang="ko-KR" altLang="en-US" u="sng" dirty="0">
                <a:solidFill>
                  <a:srgbClr val="0000CC"/>
                </a:solidFill>
              </a:rPr>
              <a:t>실제로 참여하는 개별 개체 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96985"/>
              </p:ext>
            </p:extLst>
          </p:nvPr>
        </p:nvGraphicFramePr>
        <p:xfrm>
          <a:off x="683568" y="2780928"/>
          <a:ext cx="7920806" cy="3528473"/>
        </p:xfrm>
        <a:graphic>
          <a:graphicData uri="http://schemas.openxmlformats.org/drawingml/2006/table">
            <a:tbl>
              <a:tblPr/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5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4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일대일 관계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하나의 개체가 하나의 개체에 대응</a:t>
                      </a:r>
                      <a:endParaRPr lang="en-US" altLang="ko-KR" sz="14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4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일대다 관계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하나의 개체가 여러 개체에 대응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4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다대일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개체가 하나의 개체에 대응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4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다대다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개체가 여러 개체에 대응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7248" y="234888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6-6 </a:t>
            </a:r>
            <a:r>
              <a:rPr lang="ko-KR" altLang="en-US" sz="1600" b="1" dirty="0">
                <a:ea typeface="맑은 고딕" panose="020B0503020000020004" pitchFamily="50" charset="-127"/>
              </a:rPr>
              <a:t>관계 </a:t>
            </a:r>
            <a:r>
              <a:rPr lang="ko-KR" altLang="en-US" sz="1600" b="1" dirty="0" err="1">
                <a:ea typeface="맑은 고딕" panose="020B0503020000020004" pitchFamily="50" charset="-127"/>
              </a:rPr>
              <a:t>대응수에</a:t>
            </a:r>
            <a:r>
              <a:rPr lang="ko-KR" altLang="en-US" sz="1600" b="1" dirty="0">
                <a:ea typeface="맑은 고딕" panose="020B0503020000020004" pitchFamily="50" charset="-127"/>
              </a:rPr>
              <a:t> 따른 관계 타입의 유형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32C1C9-565C-4E36-AE6F-988165520A01}"/>
              </a:ext>
            </a:extLst>
          </p:cNvPr>
          <p:cNvGrpSpPr/>
          <p:nvPr/>
        </p:nvGrpSpPr>
        <p:grpSpPr>
          <a:xfrm>
            <a:off x="899592" y="3225132"/>
            <a:ext cx="3169182" cy="578100"/>
            <a:chOff x="899592" y="3126072"/>
            <a:chExt cx="3169182" cy="578100"/>
          </a:xfrm>
        </p:grpSpPr>
        <p:cxnSp>
          <p:nvCxnSpPr>
            <p:cNvPr id="32" name="직선 연결선 31"/>
            <p:cNvCxnSpPr/>
            <p:nvPr/>
          </p:nvCxnSpPr>
          <p:spPr>
            <a:xfrm rot="10800000">
              <a:off x="899593" y="3433154"/>
              <a:ext cx="3168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순서도: 판단 30"/>
            <p:cNvSpPr>
              <a:spLocks noChangeAspect="1"/>
            </p:cNvSpPr>
            <p:nvPr/>
          </p:nvSpPr>
          <p:spPr>
            <a:xfrm>
              <a:off x="1800375" y="3164172"/>
              <a:ext cx="1296000" cy="54000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000CC"/>
                  </a:solidFill>
                </a:rPr>
                <a:t>관계</a:t>
              </a:r>
              <a:endParaRPr lang="en-US" altLang="ko-KR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99592" y="3126072"/>
              <a:ext cx="288862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CC"/>
                  </a:solidFill>
                  <a:latin typeface="+mn-ea"/>
                </a:rPr>
                <a:t>1</a:t>
              </a:r>
              <a:endParaRPr lang="ko-KR" altLang="en-US" sz="1400" b="1" dirty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79912" y="3126072"/>
              <a:ext cx="288862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CC"/>
                  </a:solidFill>
                  <a:latin typeface="+mn-ea"/>
                </a:rPr>
                <a:t>1</a:t>
              </a:r>
              <a:endParaRPr lang="ko-KR" altLang="en-US" sz="1400" b="1" dirty="0">
                <a:solidFill>
                  <a:srgbClr val="0000CC"/>
                </a:solidFill>
                <a:latin typeface="+mn-ea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DB1E7C-5E6E-4248-ABBC-68D875CB6A26}"/>
              </a:ext>
            </a:extLst>
          </p:cNvPr>
          <p:cNvGrpSpPr/>
          <p:nvPr/>
        </p:nvGrpSpPr>
        <p:grpSpPr>
          <a:xfrm>
            <a:off x="899592" y="4029032"/>
            <a:ext cx="3207654" cy="568575"/>
            <a:chOff x="899592" y="3846152"/>
            <a:chExt cx="3207654" cy="568575"/>
          </a:xfrm>
        </p:grpSpPr>
        <p:cxnSp>
          <p:nvCxnSpPr>
            <p:cNvPr id="33" name="직선 연결선 32"/>
            <p:cNvCxnSpPr/>
            <p:nvPr/>
          </p:nvCxnSpPr>
          <p:spPr>
            <a:xfrm rot="10800000">
              <a:off x="899593" y="4143709"/>
              <a:ext cx="3168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판단 33"/>
            <p:cNvSpPr>
              <a:spLocks noChangeAspect="1"/>
            </p:cNvSpPr>
            <p:nvPr/>
          </p:nvSpPr>
          <p:spPr>
            <a:xfrm>
              <a:off x="1800375" y="3874727"/>
              <a:ext cx="1296000" cy="54000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000CC"/>
                  </a:solidFill>
                </a:rPr>
                <a:t>관계</a:t>
              </a:r>
              <a:endParaRPr lang="en-US" altLang="ko-KR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9592" y="3846152"/>
              <a:ext cx="288862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CC"/>
                  </a:solidFill>
                  <a:latin typeface="+mn-ea"/>
                </a:rPr>
                <a:t>1</a:t>
              </a:r>
              <a:endParaRPr lang="ko-KR" altLang="en-US" sz="1400" b="1" dirty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79912" y="384615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CC"/>
                  </a:solidFill>
                  <a:latin typeface="+mn-ea"/>
                </a:rPr>
                <a:t>N</a:t>
              </a:r>
              <a:endParaRPr lang="ko-KR" altLang="en-US" sz="1400" b="1" dirty="0">
                <a:solidFill>
                  <a:srgbClr val="0000CC"/>
                </a:solidFill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910E53-13D4-4471-89F3-2DB7C241343F}"/>
              </a:ext>
            </a:extLst>
          </p:cNvPr>
          <p:cNvGrpSpPr/>
          <p:nvPr/>
        </p:nvGrpSpPr>
        <p:grpSpPr>
          <a:xfrm>
            <a:off x="899592" y="4827632"/>
            <a:ext cx="3169182" cy="576064"/>
            <a:chOff x="899592" y="4566232"/>
            <a:chExt cx="3169182" cy="576064"/>
          </a:xfrm>
        </p:grpSpPr>
        <p:cxnSp>
          <p:nvCxnSpPr>
            <p:cNvPr id="35" name="직선 연결선 34"/>
            <p:cNvCxnSpPr/>
            <p:nvPr/>
          </p:nvCxnSpPr>
          <p:spPr>
            <a:xfrm rot="10800000">
              <a:off x="899593" y="4871278"/>
              <a:ext cx="3168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순서도: 판단 35"/>
            <p:cNvSpPr>
              <a:spLocks noChangeAspect="1"/>
            </p:cNvSpPr>
            <p:nvPr/>
          </p:nvSpPr>
          <p:spPr>
            <a:xfrm>
              <a:off x="1800375" y="4602296"/>
              <a:ext cx="1296000" cy="54000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000CC"/>
                  </a:solidFill>
                </a:rPr>
                <a:t>관계</a:t>
              </a:r>
              <a:endParaRPr lang="en-US" altLang="ko-KR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79912" y="4566232"/>
              <a:ext cx="288862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CC"/>
                  </a:solidFill>
                  <a:latin typeface="+mn-ea"/>
                </a:rPr>
                <a:t>1</a:t>
              </a:r>
              <a:endParaRPr lang="ko-KR" altLang="en-US" sz="1400" b="1" dirty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9592" y="456623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CC"/>
                  </a:solidFill>
                  <a:latin typeface="+mn-ea"/>
                </a:rPr>
                <a:t>N</a:t>
              </a:r>
              <a:endParaRPr lang="ko-KR" altLang="en-US" sz="1400" b="1" dirty="0">
                <a:solidFill>
                  <a:srgbClr val="0000CC"/>
                </a:solidFill>
                <a:latin typeface="+mn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32B342-BFD5-4FF9-AECA-097258814C58}"/>
              </a:ext>
            </a:extLst>
          </p:cNvPr>
          <p:cNvGrpSpPr/>
          <p:nvPr/>
        </p:nvGrpSpPr>
        <p:grpSpPr>
          <a:xfrm>
            <a:off x="899592" y="5623912"/>
            <a:ext cx="3207654" cy="576064"/>
            <a:chOff x="899592" y="5286312"/>
            <a:chExt cx="3207654" cy="576064"/>
          </a:xfrm>
        </p:grpSpPr>
        <p:cxnSp>
          <p:nvCxnSpPr>
            <p:cNvPr id="37" name="직선 연결선 36"/>
            <p:cNvCxnSpPr/>
            <p:nvPr/>
          </p:nvCxnSpPr>
          <p:spPr>
            <a:xfrm rot="10800000">
              <a:off x="899593" y="5591358"/>
              <a:ext cx="3168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순서도: 판단 37"/>
            <p:cNvSpPr>
              <a:spLocks noChangeAspect="1"/>
            </p:cNvSpPr>
            <p:nvPr/>
          </p:nvSpPr>
          <p:spPr>
            <a:xfrm>
              <a:off x="1800375" y="5322376"/>
              <a:ext cx="1296000" cy="54000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000CC"/>
                  </a:solidFill>
                </a:rPr>
                <a:t>관계</a:t>
              </a:r>
              <a:endParaRPr lang="en-US" altLang="ko-KR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79912" y="528631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CC"/>
                  </a:solidFill>
                  <a:latin typeface="+mn-ea"/>
                </a:rPr>
                <a:t>N</a:t>
              </a:r>
              <a:endParaRPr lang="ko-KR" altLang="en-US" sz="1400" b="1" dirty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99592" y="5286312"/>
              <a:ext cx="357790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CC"/>
                  </a:solidFill>
                  <a:latin typeface="+mn-ea"/>
                </a:rPr>
                <a:t>M</a:t>
              </a:r>
              <a:endParaRPr lang="ko-KR" altLang="en-US" sz="1400" b="1" dirty="0">
                <a:solidFill>
                  <a:srgbClr val="0000CC"/>
                </a:solidFill>
                <a:latin typeface="+mn-ea"/>
              </a:endParaRPr>
            </a:p>
          </p:txBody>
        </p:sp>
      </p:grp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56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관계 타입의 유형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45782FB-65CF-5956-8E88-7D35024A7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관계와 관계 타입</a:t>
            </a:r>
            <a:r>
              <a:rPr lang="en-US" altLang="ko-KR" dirty="0"/>
              <a:t> (7/14)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08615"/>
            <a:ext cx="8352928" cy="88428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  <a:buChar char=""/>
            </a:pPr>
            <a:r>
              <a:rPr lang="ko-KR" altLang="en-US" sz="1800" dirty="0">
                <a:solidFill>
                  <a:srgbClr val="C00000"/>
                </a:solidFill>
              </a:rPr>
              <a:t>일대일</a:t>
            </a:r>
            <a:r>
              <a:rPr lang="en-US" altLang="ko-KR" sz="1800" dirty="0">
                <a:solidFill>
                  <a:srgbClr val="C00000"/>
                </a:solidFill>
              </a:rPr>
              <a:t>(1:1)</a:t>
            </a:r>
            <a:r>
              <a:rPr lang="ko-KR" altLang="en-US" sz="1800" dirty="0">
                <a:solidFill>
                  <a:srgbClr val="C00000"/>
                </a:solidFill>
              </a:rPr>
              <a:t>관계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marL="182562" indent="0">
              <a:buClrTx/>
              <a:buNone/>
            </a:pPr>
            <a:r>
              <a:rPr lang="ko-KR" altLang="en-US" b="0" dirty="0"/>
              <a:t>  </a:t>
            </a:r>
            <a:r>
              <a:rPr lang="en-US" altLang="ko-KR" b="0" dirty="0"/>
              <a:t>- </a:t>
            </a:r>
            <a:r>
              <a:rPr lang="ko-KR" altLang="en-US" b="0" dirty="0"/>
              <a:t>좌측 개체 타입에 포함된 개체가 우측 개체 타입에 포함된 개체와 일대일로 대응</a:t>
            </a:r>
            <a:endParaRPr lang="en-US" altLang="ko-KR" sz="1800" dirty="0"/>
          </a:p>
          <a:p>
            <a:pPr>
              <a:buClr>
                <a:schemeClr val="tx1"/>
              </a:buClr>
              <a:buChar char=""/>
            </a:pPr>
            <a:endParaRPr lang="en-US" altLang="ko-KR" sz="1800" dirty="0"/>
          </a:p>
          <a:p>
            <a:pPr>
              <a:buClr>
                <a:schemeClr val="tx1"/>
              </a:buClr>
              <a:buChar char=""/>
            </a:pPr>
            <a:endParaRPr lang="ko-KR" altLang="en-US" sz="1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522981" y="2711211"/>
            <a:ext cx="6098038" cy="2664136"/>
            <a:chOff x="1305803" y="2999243"/>
            <a:chExt cx="5186885" cy="2664136"/>
          </a:xfrm>
        </p:grpSpPr>
        <p:grpSp>
          <p:nvGrpSpPr>
            <p:cNvPr id="33" name="그룹 32"/>
            <p:cNvGrpSpPr/>
            <p:nvPr/>
          </p:nvGrpSpPr>
          <p:grpSpPr>
            <a:xfrm>
              <a:off x="1524205" y="2999243"/>
              <a:ext cx="648000" cy="1440000"/>
              <a:chOff x="1043608" y="1124744"/>
              <a:chExt cx="1008112" cy="2160240"/>
            </a:xfrm>
            <a:solidFill>
              <a:schemeClr val="tx2">
                <a:lumMod val="20000"/>
                <a:lumOff val="80000"/>
              </a:schemeClr>
            </a:solidFill>
            <a:effectLst/>
          </p:grpSpPr>
          <p:sp>
            <p:nvSpPr>
              <p:cNvPr id="34" name="타원 33"/>
              <p:cNvSpPr/>
              <p:nvPr/>
            </p:nvSpPr>
            <p:spPr>
              <a:xfrm>
                <a:off x="1043608" y="1124744"/>
                <a:ext cx="1008112" cy="216024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35" name="순서도: 연결자 34"/>
              <p:cNvSpPr/>
              <p:nvPr/>
            </p:nvSpPr>
            <p:spPr>
              <a:xfrm>
                <a:off x="1475656" y="1412776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36" name="순서도: 연결자 35"/>
              <p:cNvSpPr/>
              <p:nvPr/>
            </p:nvSpPr>
            <p:spPr>
              <a:xfrm>
                <a:off x="1475656" y="1628800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37" name="순서도: 연결자 36"/>
              <p:cNvSpPr/>
              <p:nvPr/>
            </p:nvSpPr>
            <p:spPr>
              <a:xfrm>
                <a:off x="1475656" y="1844824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38" name="순서도: 연결자 37"/>
              <p:cNvSpPr/>
              <p:nvPr/>
            </p:nvSpPr>
            <p:spPr>
              <a:xfrm>
                <a:off x="1475656" y="2060848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39" name="순서도: 연결자 38"/>
              <p:cNvSpPr/>
              <p:nvPr/>
            </p:nvSpPr>
            <p:spPr>
              <a:xfrm>
                <a:off x="1475656" y="2276872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40" name="순서도: 연결자 39"/>
              <p:cNvSpPr/>
              <p:nvPr/>
            </p:nvSpPr>
            <p:spPr>
              <a:xfrm>
                <a:off x="1475656" y="2492896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41" name="순서도: 연결자 40"/>
              <p:cNvSpPr/>
              <p:nvPr/>
            </p:nvSpPr>
            <p:spPr>
              <a:xfrm>
                <a:off x="1475656" y="2708920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667369" y="2999243"/>
              <a:ext cx="648000" cy="1440000"/>
              <a:chOff x="1043608" y="1124744"/>
              <a:chExt cx="1008112" cy="2160240"/>
            </a:xfrm>
            <a:solidFill>
              <a:schemeClr val="tx2">
                <a:lumMod val="20000"/>
                <a:lumOff val="80000"/>
              </a:schemeClr>
            </a:solidFill>
            <a:effectLst/>
          </p:grpSpPr>
          <p:sp>
            <p:nvSpPr>
              <p:cNvPr id="43" name="타원 42"/>
              <p:cNvSpPr/>
              <p:nvPr/>
            </p:nvSpPr>
            <p:spPr>
              <a:xfrm>
                <a:off x="1043608" y="1124744"/>
                <a:ext cx="1008112" cy="216024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44" name="순서도: 연결자 43"/>
              <p:cNvSpPr/>
              <p:nvPr/>
            </p:nvSpPr>
            <p:spPr>
              <a:xfrm>
                <a:off x="1475656" y="1412776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45" name="순서도: 연결자 44"/>
              <p:cNvSpPr/>
              <p:nvPr/>
            </p:nvSpPr>
            <p:spPr>
              <a:xfrm>
                <a:off x="1475656" y="1628800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46" name="순서도: 연결자 45"/>
              <p:cNvSpPr/>
              <p:nvPr/>
            </p:nvSpPr>
            <p:spPr>
              <a:xfrm>
                <a:off x="1475656" y="1844824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47" name="순서도: 연결자 46"/>
              <p:cNvSpPr/>
              <p:nvPr/>
            </p:nvSpPr>
            <p:spPr>
              <a:xfrm>
                <a:off x="1475656" y="2060848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48" name="순서도: 연결자 47"/>
              <p:cNvSpPr/>
              <p:nvPr/>
            </p:nvSpPr>
            <p:spPr>
              <a:xfrm>
                <a:off x="1475656" y="2276872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49" name="순서도: 연결자 48"/>
              <p:cNvSpPr/>
              <p:nvPr/>
            </p:nvSpPr>
            <p:spPr>
              <a:xfrm>
                <a:off x="1475656" y="2492896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50" name="순서도: 연결자 49"/>
              <p:cNvSpPr/>
              <p:nvPr/>
            </p:nvSpPr>
            <p:spPr>
              <a:xfrm>
                <a:off x="1475656" y="2708920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 rot="16200000" flipH="1">
              <a:off x="3768394" y="1385722"/>
              <a:ext cx="254059" cy="402898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 flipH="1" flipV="1">
              <a:off x="3504143" y="1649974"/>
              <a:ext cx="796118" cy="404253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 flipH="1">
              <a:off x="3768394" y="1673722"/>
              <a:ext cx="254059" cy="402898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894490" y="3383243"/>
              <a:ext cx="4015424" cy="2880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1894490" y="3417184"/>
              <a:ext cx="4028981" cy="25405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1894490" y="3815243"/>
              <a:ext cx="4028981" cy="25405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1894490" y="3959243"/>
              <a:ext cx="401542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1984" y="4511251"/>
              <a:ext cx="462495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사원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68204" y="4511251"/>
              <a:ext cx="615205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컴퓨터</a:t>
              </a:r>
            </a:p>
          </p:txBody>
        </p:sp>
        <p:cxnSp>
          <p:nvCxnSpPr>
            <p:cNvPr id="60" name="직선 연결선 59"/>
            <p:cNvCxnSpPr/>
            <p:nvPr/>
          </p:nvCxnSpPr>
          <p:spPr>
            <a:xfrm rot="10800000">
              <a:off x="2319833" y="5392361"/>
              <a:ext cx="3168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순서도: 판단 60"/>
            <p:cNvSpPr>
              <a:spLocks noChangeAspect="1"/>
            </p:cNvSpPr>
            <p:nvPr/>
          </p:nvSpPr>
          <p:spPr>
            <a:xfrm>
              <a:off x="3220615" y="5123379"/>
              <a:ext cx="1296000" cy="54000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사용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19832" y="5085279"/>
              <a:ext cx="245701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00152" y="5085279"/>
              <a:ext cx="245701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1305803" y="5178373"/>
              <a:ext cx="1004504" cy="432000"/>
            </a:xfrm>
            <a:prstGeom prst="rect">
              <a:avLst/>
            </a:prstGeom>
            <a:solidFill>
              <a:srgbClr val="5BD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사원</a:t>
              </a:r>
            </a:p>
          </p:txBody>
        </p:sp>
        <p:sp>
          <p:nvSpPr>
            <p:cNvPr id="65" name="직사각형 64"/>
            <p:cNvSpPr>
              <a:spLocks noChangeAspect="1"/>
            </p:cNvSpPr>
            <p:nvPr/>
          </p:nvSpPr>
          <p:spPr>
            <a:xfrm>
              <a:off x="5488184" y="5159323"/>
              <a:ext cx="1004504" cy="432000"/>
            </a:xfrm>
            <a:prstGeom prst="rect">
              <a:avLst/>
            </a:prstGeom>
            <a:solidFill>
              <a:srgbClr val="5BD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컴퓨터</a:t>
              </a:r>
            </a:p>
          </p:txBody>
        </p:sp>
      </p:grpSp>
      <p:sp>
        <p:nvSpPr>
          <p:cNvPr id="67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56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관계 타입의 유형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176A51-0F10-4BCD-8760-13D7BA02B6B6}"/>
              </a:ext>
            </a:extLst>
          </p:cNvPr>
          <p:cNvSpPr txBox="1"/>
          <p:nvPr/>
        </p:nvSpPr>
        <p:spPr>
          <a:xfrm>
            <a:off x="3471456" y="5733256"/>
            <a:ext cx="2201089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6-20 </a:t>
            </a:r>
            <a:r>
              <a:rPr lang="ko-KR" altLang="en-US" sz="1400" b="1" dirty="0">
                <a:latin typeface="+mn-ea"/>
                <a:ea typeface="+mn-ea"/>
              </a:rPr>
              <a:t>일대일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관계의 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E7D32-FEE4-0FA0-4C53-E6DD2B795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관계와 관계 타입</a:t>
            </a:r>
            <a:r>
              <a:rPr lang="en-US" altLang="ko-KR" dirty="0"/>
              <a:t> (8/14)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67840"/>
            <a:ext cx="8064896" cy="12875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Tx/>
              <a:buFont typeface="Wingdings" pitchFamily="2" charset="2"/>
              <a:buChar char=""/>
            </a:pPr>
            <a:r>
              <a:rPr lang="ko-KR" altLang="en-US" sz="1800" dirty="0">
                <a:solidFill>
                  <a:srgbClr val="C00000"/>
                </a:solidFill>
              </a:rPr>
              <a:t>일대다</a:t>
            </a:r>
            <a:r>
              <a:rPr lang="en-US" altLang="ko-KR" sz="1800" dirty="0">
                <a:solidFill>
                  <a:srgbClr val="C00000"/>
                </a:solidFill>
              </a:rPr>
              <a:t>(1:N), </a:t>
            </a:r>
            <a:r>
              <a:rPr lang="ko-KR" altLang="en-US" sz="1800" dirty="0" err="1">
                <a:solidFill>
                  <a:srgbClr val="C00000"/>
                </a:solidFill>
              </a:rPr>
              <a:t>다대일</a:t>
            </a:r>
            <a:r>
              <a:rPr lang="en-US" altLang="ko-KR" sz="1800" dirty="0">
                <a:solidFill>
                  <a:srgbClr val="C00000"/>
                </a:solidFill>
              </a:rPr>
              <a:t>(N:1) </a:t>
            </a:r>
            <a:r>
              <a:rPr lang="ko-KR" altLang="en-US" sz="1800" dirty="0">
                <a:solidFill>
                  <a:srgbClr val="C00000"/>
                </a:solidFill>
              </a:rPr>
              <a:t>관계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marL="182562" indent="0">
              <a:buClrTx/>
              <a:buNone/>
            </a:pPr>
            <a:r>
              <a:rPr lang="ko-KR" altLang="en-US" b="0" dirty="0"/>
              <a:t>  </a:t>
            </a:r>
            <a:r>
              <a:rPr lang="en-US" altLang="ko-KR" b="0" dirty="0"/>
              <a:t>-</a:t>
            </a:r>
            <a:r>
              <a:rPr lang="ko-KR" altLang="en-US" b="0" dirty="0"/>
              <a:t> 실제 일상생활에서 가장 많이 볼 수 있는 관계</a:t>
            </a:r>
            <a:endParaRPr lang="en-US" altLang="ko-KR" b="0" dirty="0"/>
          </a:p>
          <a:p>
            <a:pPr marL="182562" indent="0">
              <a:buClrTx/>
              <a:buNone/>
            </a:pPr>
            <a:r>
              <a:rPr lang="en-US" altLang="ko-KR" b="0" dirty="0"/>
              <a:t>  - </a:t>
            </a:r>
            <a:r>
              <a:rPr lang="ko-KR" altLang="en-US" b="0" dirty="0"/>
              <a:t>한쪽 개체 타입의 개체 하나가 다른 쪽 개체 타입의 여러 개체와 관계를 맺음</a:t>
            </a:r>
            <a:r>
              <a:rPr lang="en-US" altLang="ko-KR" b="0" dirty="0"/>
              <a:t>	</a:t>
            </a:r>
          </a:p>
          <a:p>
            <a:pPr>
              <a:buClr>
                <a:schemeClr val="tx1"/>
              </a:buClr>
              <a:buChar char=""/>
            </a:pPr>
            <a:endParaRPr lang="en-US" altLang="ko-KR" sz="1800" dirty="0"/>
          </a:p>
          <a:p>
            <a:pPr>
              <a:buClr>
                <a:schemeClr val="tx1"/>
              </a:buClr>
              <a:buChar char=""/>
            </a:pPr>
            <a:endParaRPr lang="en-US" altLang="ko-KR" sz="1800" dirty="0"/>
          </a:p>
          <a:p>
            <a:pPr>
              <a:buClr>
                <a:schemeClr val="tx1"/>
              </a:buClr>
              <a:buChar char=""/>
            </a:pPr>
            <a:endParaRPr lang="en-US" altLang="ko-KR" sz="1800" dirty="0"/>
          </a:p>
          <a:p>
            <a:pPr>
              <a:buClr>
                <a:schemeClr val="tx1"/>
              </a:buClr>
              <a:buChar char=""/>
            </a:pPr>
            <a:endParaRPr lang="ko-KR" altLang="en-US" sz="1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77851" y="3047401"/>
            <a:ext cx="6388299" cy="2664136"/>
            <a:chOff x="1280045" y="3108361"/>
            <a:chExt cx="5186885" cy="2664136"/>
          </a:xfrm>
        </p:grpSpPr>
        <p:grpSp>
          <p:nvGrpSpPr>
            <p:cNvPr id="4" name="그룹 32"/>
            <p:cNvGrpSpPr/>
            <p:nvPr/>
          </p:nvGrpSpPr>
          <p:grpSpPr>
            <a:xfrm>
              <a:off x="1498447" y="3108361"/>
              <a:ext cx="648000" cy="1440000"/>
              <a:chOff x="1043608" y="1124744"/>
              <a:chExt cx="1008112" cy="2160240"/>
            </a:xfrm>
            <a:solidFill>
              <a:schemeClr val="tx2">
                <a:lumMod val="20000"/>
                <a:lumOff val="80000"/>
              </a:schemeClr>
            </a:solidFill>
            <a:effectLst/>
          </p:grpSpPr>
          <p:sp>
            <p:nvSpPr>
              <p:cNvPr id="34" name="타원 33"/>
              <p:cNvSpPr/>
              <p:nvPr/>
            </p:nvSpPr>
            <p:spPr>
              <a:xfrm>
                <a:off x="1043608" y="1124744"/>
                <a:ext cx="1008112" cy="216024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35" name="순서도: 연결자 34"/>
              <p:cNvSpPr/>
              <p:nvPr/>
            </p:nvSpPr>
            <p:spPr>
              <a:xfrm>
                <a:off x="1475656" y="1412776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36" name="순서도: 연결자 35"/>
              <p:cNvSpPr/>
              <p:nvPr/>
            </p:nvSpPr>
            <p:spPr>
              <a:xfrm>
                <a:off x="1475656" y="1628800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37" name="순서도: 연결자 36"/>
              <p:cNvSpPr/>
              <p:nvPr/>
            </p:nvSpPr>
            <p:spPr>
              <a:xfrm>
                <a:off x="1475656" y="1844824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38" name="순서도: 연결자 37"/>
              <p:cNvSpPr/>
              <p:nvPr/>
            </p:nvSpPr>
            <p:spPr>
              <a:xfrm>
                <a:off x="1475656" y="2060848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39" name="순서도: 연결자 38"/>
              <p:cNvSpPr/>
              <p:nvPr/>
            </p:nvSpPr>
            <p:spPr>
              <a:xfrm>
                <a:off x="1475656" y="2276872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40" name="순서도: 연결자 39"/>
              <p:cNvSpPr/>
              <p:nvPr/>
            </p:nvSpPr>
            <p:spPr>
              <a:xfrm>
                <a:off x="1475656" y="2492896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41" name="순서도: 연결자 40"/>
              <p:cNvSpPr/>
              <p:nvPr/>
            </p:nvSpPr>
            <p:spPr>
              <a:xfrm>
                <a:off x="1475656" y="2708920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</p:grpSp>
        <p:grpSp>
          <p:nvGrpSpPr>
            <p:cNvPr id="5" name="그룹 41"/>
            <p:cNvGrpSpPr/>
            <p:nvPr/>
          </p:nvGrpSpPr>
          <p:grpSpPr>
            <a:xfrm>
              <a:off x="5641611" y="3108361"/>
              <a:ext cx="648000" cy="1440000"/>
              <a:chOff x="1043608" y="1124744"/>
              <a:chExt cx="1008112" cy="2160240"/>
            </a:xfrm>
            <a:solidFill>
              <a:schemeClr val="tx2">
                <a:lumMod val="20000"/>
                <a:lumOff val="80000"/>
              </a:schemeClr>
            </a:solidFill>
            <a:effectLst/>
          </p:grpSpPr>
          <p:sp>
            <p:nvSpPr>
              <p:cNvPr id="43" name="타원 42"/>
              <p:cNvSpPr/>
              <p:nvPr/>
            </p:nvSpPr>
            <p:spPr>
              <a:xfrm>
                <a:off x="1043608" y="1124744"/>
                <a:ext cx="1008112" cy="216024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44" name="순서도: 연결자 43"/>
              <p:cNvSpPr/>
              <p:nvPr/>
            </p:nvSpPr>
            <p:spPr>
              <a:xfrm>
                <a:off x="1475656" y="1412776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45" name="순서도: 연결자 44"/>
              <p:cNvSpPr/>
              <p:nvPr/>
            </p:nvSpPr>
            <p:spPr>
              <a:xfrm>
                <a:off x="1475656" y="1628800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46" name="순서도: 연결자 45"/>
              <p:cNvSpPr/>
              <p:nvPr/>
            </p:nvSpPr>
            <p:spPr>
              <a:xfrm>
                <a:off x="1475656" y="1844824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47" name="순서도: 연결자 46"/>
              <p:cNvSpPr/>
              <p:nvPr/>
            </p:nvSpPr>
            <p:spPr>
              <a:xfrm>
                <a:off x="1475656" y="2060848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48" name="순서도: 연결자 47"/>
              <p:cNvSpPr/>
              <p:nvPr/>
            </p:nvSpPr>
            <p:spPr>
              <a:xfrm>
                <a:off x="1475656" y="2276872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49" name="순서도: 연결자 48"/>
              <p:cNvSpPr/>
              <p:nvPr/>
            </p:nvSpPr>
            <p:spPr>
              <a:xfrm>
                <a:off x="1475656" y="2492896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  <p:sp>
            <p:nvSpPr>
              <p:cNvPr id="50" name="순서도: 연결자 49"/>
              <p:cNvSpPr/>
              <p:nvPr/>
            </p:nvSpPr>
            <p:spPr>
              <a:xfrm>
                <a:off x="1475656" y="2708920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>
                  <a:latin typeface="+mn-ea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576226" y="4620369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학과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28171" y="4620369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학생</a:t>
              </a:r>
            </a:p>
          </p:txBody>
        </p:sp>
        <p:cxnSp>
          <p:nvCxnSpPr>
            <p:cNvPr id="60" name="직선 연결선 59"/>
            <p:cNvCxnSpPr/>
            <p:nvPr/>
          </p:nvCxnSpPr>
          <p:spPr>
            <a:xfrm rot="10800000">
              <a:off x="2294075" y="5501479"/>
              <a:ext cx="3168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순서도: 판단 60"/>
            <p:cNvSpPr>
              <a:spLocks noChangeAspect="1"/>
            </p:cNvSpPr>
            <p:nvPr/>
          </p:nvSpPr>
          <p:spPr>
            <a:xfrm>
              <a:off x="3194857" y="5232497"/>
              <a:ext cx="1296000" cy="54000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소속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94074" y="5194397"/>
              <a:ext cx="288862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74394" y="5194397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N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1280045" y="5287491"/>
              <a:ext cx="1004504" cy="432000"/>
            </a:xfrm>
            <a:prstGeom prst="rect">
              <a:avLst/>
            </a:prstGeom>
            <a:solidFill>
              <a:srgbClr val="5BD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학과</a:t>
              </a:r>
            </a:p>
          </p:txBody>
        </p:sp>
        <p:sp>
          <p:nvSpPr>
            <p:cNvPr id="65" name="직사각형 64"/>
            <p:cNvSpPr>
              <a:spLocks noChangeAspect="1"/>
            </p:cNvSpPr>
            <p:nvPr/>
          </p:nvSpPr>
          <p:spPr>
            <a:xfrm>
              <a:off x="5462426" y="5268441"/>
              <a:ext cx="1004504" cy="432000"/>
            </a:xfrm>
            <a:prstGeom prst="rect">
              <a:avLst/>
            </a:prstGeom>
            <a:solidFill>
              <a:srgbClr val="5BD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학생</a:t>
              </a:r>
            </a:p>
          </p:txBody>
        </p:sp>
        <p:cxnSp>
          <p:nvCxnSpPr>
            <p:cNvPr id="67" name="직선 연결선 66"/>
            <p:cNvCxnSpPr>
              <a:endCxn id="44" idx="3"/>
            </p:cNvCxnSpPr>
            <p:nvPr/>
          </p:nvCxnSpPr>
          <p:spPr>
            <a:xfrm flipV="1">
              <a:off x="1822448" y="3382302"/>
              <a:ext cx="4110434" cy="8592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6200000" flipH="1">
              <a:off x="3823798" y="1322874"/>
              <a:ext cx="144000" cy="414670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endCxn id="50" idx="2"/>
            </p:cNvCxnSpPr>
            <p:nvPr/>
          </p:nvCxnSpPr>
          <p:spPr>
            <a:xfrm>
              <a:off x="1862026" y="3338284"/>
              <a:ext cx="4057299" cy="87407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1868732" y="3660225"/>
              <a:ext cx="4054132" cy="2880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 flipH="1" flipV="1">
              <a:off x="3833990" y="1825411"/>
              <a:ext cx="110059" cy="40676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 flipH="1">
              <a:off x="3895798" y="1941543"/>
              <a:ext cx="0" cy="408124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868732" y="3948225"/>
              <a:ext cx="4054132" cy="1440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56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관계 타입의 유형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8D2EDA-3C33-407F-AE49-EB89F3A19965}"/>
              </a:ext>
            </a:extLst>
          </p:cNvPr>
          <p:cNvSpPr txBox="1"/>
          <p:nvPr/>
        </p:nvSpPr>
        <p:spPr>
          <a:xfrm>
            <a:off x="3635896" y="597075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6-21 </a:t>
            </a:r>
            <a:r>
              <a:rPr lang="ko-KR" altLang="en-US" sz="1400" b="1" dirty="0">
                <a:latin typeface="+mn-ea"/>
                <a:ea typeface="+mn-ea"/>
              </a:rPr>
              <a:t>일대다</a:t>
            </a:r>
            <a:r>
              <a:rPr lang="en-US" altLang="ko-KR" sz="1400" b="1" dirty="0">
                <a:latin typeface="+mn-ea"/>
                <a:ea typeface="+mn-ea"/>
              </a:rPr>
              <a:t>(1:N), </a:t>
            </a:r>
            <a:r>
              <a:rPr lang="ko-KR" altLang="en-US" sz="1400" b="1" dirty="0" err="1">
                <a:latin typeface="+mn-ea"/>
                <a:ea typeface="+mn-ea"/>
              </a:rPr>
              <a:t>다대일</a:t>
            </a:r>
            <a:r>
              <a:rPr lang="en-US" altLang="ko-KR" sz="1400" b="1" dirty="0">
                <a:latin typeface="+mn-ea"/>
                <a:ea typeface="+mn-ea"/>
              </a:rPr>
              <a:t>(N:1)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관계의 예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2C075-150D-1658-5F46-748CD322A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관계와 관계 타입</a:t>
            </a:r>
            <a:r>
              <a:rPr lang="en-US" altLang="ko-KR" dirty="0"/>
              <a:t> (9/14)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280920" cy="1045223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"/>
            </a:pPr>
            <a:r>
              <a:rPr lang="ko-KR" altLang="en-US" sz="1800" dirty="0" err="1">
                <a:solidFill>
                  <a:srgbClr val="C00000"/>
                </a:solidFill>
              </a:rPr>
              <a:t>다대다</a:t>
            </a:r>
            <a:r>
              <a:rPr lang="en-US" altLang="ko-KR" sz="1800" dirty="0">
                <a:solidFill>
                  <a:srgbClr val="C00000"/>
                </a:solidFill>
              </a:rPr>
              <a:t>(N:M) </a:t>
            </a:r>
            <a:r>
              <a:rPr lang="ko-KR" altLang="en-US" sz="1800" dirty="0">
                <a:solidFill>
                  <a:srgbClr val="C00000"/>
                </a:solidFill>
              </a:rPr>
              <a:t>관계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marL="177800" indent="0" algn="just">
              <a:buClrTx/>
              <a:buNone/>
            </a:pPr>
            <a:r>
              <a:rPr lang="ko-KR" altLang="en-US" b="0" dirty="0"/>
              <a:t>   </a:t>
            </a:r>
            <a:r>
              <a:rPr lang="en-US" altLang="ko-KR" b="0" dirty="0"/>
              <a:t>- </a:t>
            </a:r>
            <a:r>
              <a:rPr lang="ko-KR" altLang="en-US" b="0" dirty="0"/>
              <a:t>각 개체 타입의 개체들이 서로 임의의 개수의 개체들과 서로 복합적인 관계를 맺음</a:t>
            </a:r>
            <a:endParaRPr lang="ko-KR" altLang="en-US" sz="1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466544" y="2771816"/>
            <a:ext cx="6210912" cy="2664136"/>
            <a:chOff x="1241408" y="3108201"/>
            <a:chExt cx="5186885" cy="2664136"/>
          </a:xfrm>
        </p:grpSpPr>
        <p:grpSp>
          <p:nvGrpSpPr>
            <p:cNvPr id="97" name="그룹 32"/>
            <p:cNvGrpSpPr/>
            <p:nvPr/>
          </p:nvGrpSpPr>
          <p:grpSpPr>
            <a:xfrm>
              <a:off x="1459810" y="3108201"/>
              <a:ext cx="648000" cy="1440000"/>
              <a:chOff x="1043608" y="1124744"/>
              <a:chExt cx="1008112" cy="2160240"/>
            </a:xfrm>
            <a:solidFill>
              <a:schemeClr val="tx2">
                <a:lumMod val="20000"/>
                <a:lumOff val="80000"/>
              </a:schemeClr>
            </a:solidFill>
            <a:effectLst/>
          </p:grpSpPr>
          <p:sp>
            <p:nvSpPr>
              <p:cNvPr id="98" name="타원 97"/>
              <p:cNvSpPr/>
              <p:nvPr/>
            </p:nvSpPr>
            <p:spPr>
              <a:xfrm>
                <a:off x="1043608" y="1124744"/>
                <a:ext cx="1008112" cy="216024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  <p:sp>
            <p:nvSpPr>
              <p:cNvPr id="99" name="순서도: 연결자 98"/>
              <p:cNvSpPr/>
              <p:nvPr/>
            </p:nvSpPr>
            <p:spPr>
              <a:xfrm>
                <a:off x="1475656" y="1412776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  <p:sp>
            <p:nvSpPr>
              <p:cNvPr id="100" name="순서도: 연결자 99"/>
              <p:cNvSpPr/>
              <p:nvPr/>
            </p:nvSpPr>
            <p:spPr>
              <a:xfrm>
                <a:off x="1475656" y="1628800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  <p:sp>
            <p:nvSpPr>
              <p:cNvPr id="101" name="순서도: 연결자 100"/>
              <p:cNvSpPr/>
              <p:nvPr/>
            </p:nvSpPr>
            <p:spPr>
              <a:xfrm>
                <a:off x="1475656" y="1844824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  <p:sp>
            <p:nvSpPr>
              <p:cNvPr id="102" name="순서도: 연결자 101"/>
              <p:cNvSpPr/>
              <p:nvPr/>
            </p:nvSpPr>
            <p:spPr>
              <a:xfrm>
                <a:off x="1475656" y="2060848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  <p:sp>
            <p:nvSpPr>
              <p:cNvPr id="103" name="순서도: 연결자 102"/>
              <p:cNvSpPr/>
              <p:nvPr/>
            </p:nvSpPr>
            <p:spPr>
              <a:xfrm>
                <a:off x="1475656" y="2276872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  <p:sp>
            <p:nvSpPr>
              <p:cNvPr id="104" name="순서도: 연결자 103"/>
              <p:cNvSpPr/>
              <p:nvPr/>
            </p:nvSpPr>
            <p:spPr>
              <a:xfrm>
                <a:off x="1475656" y="2492896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  <p:sp>
            <p:nvSpPr>
              <p:cNvPr id="105" name="순서도: 연결자 104"/>
              <p:cNvSpPr/>
              <p:nvPr/>
            </p:nvSpPr>
            <p:spPr>
              <a:xfrm>
                <a:off x="1475656" y="2708920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</p:grpSp>
        <p:grpSp>
          <p:nvGrpSpPr>
            <p:cNvPr id="106" name="그룹 41"/>
            <p:cNvGrpSpPr/>
            <p:nvPr/>
          </p:nvGrpSpPr>
          <p:grpSpPr>
            <a:xfrm>
              <a:off x="5567805" y="3108201"/>
              <a:ext cx="648000" cy="1440000"/>
              <a:chOff x="1043608" y="1124744"/>
              <a:chExt cx="1008112" cy="2160240"/>
            </a:xfrm>
            <a:solidFill>
              <a:schemeClr val="tx2">
                <a:lumMod val="20000"/>
                <a:lumOff val="80000"/>
              </a:schemeClr>
            </a:solidFill>
            <a:effectLst/>
          </p:grpSpPr>
          <p:sp>
            <p:nvSpPr>
              <p:cNvPr id="107" name="타원 106"/>
              <p:cNvSpPr/>
              <p:nvPr/>
            </p:nvSpPr>
            <p:spPr>
              <a:xfrm>
                <a:off x="1043608" y="1124744"/>
                <a:ext cx="1008112" cy="216024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  <p:sp>
            <p:nvSpPr>
              <p:cNvPr id="108" name="순서도: 연결자 107"/>
              <p:cNvSpPr/>
              <p:nvPr/>
            </p:nvSpPr>
            <p:spPr>
              <a:xfrm>
                <a:off x="1475656" y="1412776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  <p:sp>
            <p:nvSpPr>
              <p:cNvPr id="109" name="순서도: 연결자 108"/>
              <p:cNvSpPr/>
              <p:nvPr/>
            </p:nvSpPr>
            <p:spPr>
              <a:xfrm>
                <a:off x="1475656" y="1628800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  <p:sp>
            <p:nvSpPr>
              <p:cNvPr id="110" name="순서도: 연결자 109"/>
              <p:cNvSpPr/>
              <p:nvPr/>
            </p:nvSpPr>
            <p:spPr>
              <a:xfrm>
                <a:off x="1475656" y="1844824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  <p:sp>
            <p:nvSpPr>
              <p:cNvPr id="111" name="순서도: 연결자 110"/>
              <p:cNvSpPr/>
              <p:nvPr/>
            </p:nvSpPr>
            <p:spPr>
              <a:xfrm>
                <a:off x="1475656" y="2060848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  <p:sp>
            <p:nvSpPr>
              <p:cNvPr id="112" name="순서도: 연결자 111"/>
              <p:cNvSpPr/>
              <p:nvPr/>
            </p:nvSpPr>
            <p:spPr>
              <a:xfrm>
                <a:off x="1475656" y="2276872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  <p:sp>
            <p:nvSpPr>
              <p:cNvPr id="113" name="순서도: 연결자 112"/>
              <p:cNvSpPr/>
              <p:nvPr/>
            </p:nvSpPr>
            <p:spPr>
              <a:xfrm>
                <a:off x="1475656" y="2492896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  <p:sp>
            <p:nvSpPr>
              <p:cNvPr id="114" name="순서도: 연결자 113"/>
              <p:cNvSpPr/>
              <p:nvPr/>
            </p:nvSpPr>
            <p:spPr>
              <a:xfrm>
                <a:off x="1475656" y="2708920"/>
                <a:ext cx="144016" cy="144016"/>
              </a:xfrm>
              <a:prstGeom prst="flowChartConnector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537589" y="4620209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학생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51434" y="4620209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강좌</a:t>
              </a:r>
            </a:p>
          </p:txBody>
        </p:sp>
        <p:cxnSp>
          <p:nvCxnSpPr>
            <p:cNvPr id="60" name="직선 연결선 59"/>
            <p:cNvCxnSpPr/>
            <p:nvPr/>
          </p:nvCxnSpPr>
          <p:spPr>
            <a:xfrm rot="10800000">
              <a:off x="2255438" y="5501319"/>
              <a:ext cx="3168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순서도: 판단 60"/>
            <p:cNvSpPr>
              <a:spLocks noChangeAspect="1"/>
            </p:cNvSpPr>
            <p:nvPr/>
          </p:nvSpPr>
          <p:spPr>
            <a:xfrm>
              <a:off x="3156220" y="5232337"/>
              <a:ext cx="1296000" cy="54000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수강</a:t>
              </a:r>
              <a:endParaRPr lang="en-US" altLang="ko-KR" sz="14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38358" y="5194237"/>
              <a:ext cx="357790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M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25821" y="5194237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N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1241408" y="5287331"/>
              <a:ext cx="1004504" cy="432000"/>
            </a:xfrm>
            <a:prstGeom prst="rect">
              <a:avLst/>
            </a:prstGeom>
            <a:solidFill>
              <a:srgbClr val="5BD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학생</a:t>
              </a:r>
            </a:p>
          </p:txBody>
        </p:sp>
        <p:sp>
          <p:nvSpPr>
            <p:cNvPr id="65" name="직사각형 64"/>
            <p:cNvSpPr>
              <a:spLocks noChangeAspect="1"/>
            </p:cNvSpPr>
            <p:nvPr/>
          </p:nvSpPr>
          <p:spPr>
            <a:xfrm>
              <a:off x="5423789" y="5268281"/>
              <a:ext cx="1004504" cy="432000"/>
            </a:xfrm>
            <a:prstGeom prst="rect">
              <a:avLst/>
            </a:prstGeom>
            <a:solidFill>
              <a:srgbClr val="5BD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강좌</a:t>
              </a: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1830095" y="3348201"/>
              <a:ext cx="401549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830095" y="3348201"/>
              <a:ext cx="4015496" cy="28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1830095" y="3348201"/>
              <a:ext cx="4029053" cy="5420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0800000" flipV="1">
              <a:off x="1816539" y="3348200"/>
              <a:ext cx="4029053" cy="3980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10800000" flipV="1">
              <a:off x="1816539" y="3492200"/>
              <a:ext cx="4029053" cy="4659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>
              <a:off x="1816539" y="3670143"/>
              <a:ext cx="4029053" cy="5420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V="1">
              <a:off x="1830095" y="3492201"/>
              <a:ext cx="4015496" cy="72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1830095" y="4212201"/>
              <a:ext cx="401549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1830095" y="3492201"/>
              <a:ext cx="4015496" cy="57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V="1">
              <a:off x="1830095" y="3814142"/>
              <a:ext cx="4029053" cy="2540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56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관계 타입의 유형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59BF48-34AD-416F-AD5B-1EC1AF5BC6B7}"/>
              </a:ext>
            </a:extLst>
          </p:cNvPr>
          <p:cNvSpPr txBox="1"/>
          <p:nvPr/>
        </p:nvSpPr>
        <p:spPr>
          <a:xfrm>
            <a:off x="3635896" y="587727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6-22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다대다</a:t>
            </a:r>
            <a:r>
              <a:rPr lang="en-US" altLang="ko-KR" sz="1400" b="1" dirty="0">
                <a:ea typeface="맑은 고딕" panose="020B0503020000020004" pitchFamily="50" charset="-127"/>
              </a:rPr>
              <a:t>(N:M)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ea typeface="맑은 고딕" panose="020B0503020000020004" pitchFamily="50" charset="-127"/>
              </a:rPr>
              <a:t>관계의 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5DE3CC-0D78-F65C-4161-036D6E062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4902304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01.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데이터 모델링의 개념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생명주기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모델링 과정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관계와 관계 타입</a:t>
            </a:r>
            <a:r>
              <a:rPr lang="en-US" altLang="ko-KR" dirty="0"/>
              <a:t> (10/14)</a:t>
            </a:r>
            <a:endParaRPr lang="ko-KR" altLang="en-US" dirty="0">
              <a:solidFill>
                <a:srgbClr val="FF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1366117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ko-KR" altLang="en-US" sz="2000" dirty="0">
                <a:solidFill>
                  <a:srgbClr val="C00000"/>
                </a:solidFill>
              </a:rPr>
              <a:t>관계 대응수</a:t>
            </a:r>
            <a:r>
              <a:rPr lang="ko-KR" altLang="en-US" sz="2000" dirty="0">
                <a:solidFill>
                  <a:schemeClr val="tx2"/>
                </a:solidFill>
              </a:rPr>
              <a:t>의 최솟값과 최댓값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 algn="just"/>
            <a:r>
              <a:rPr lang="ko-KR" altLang="en-US" sz="1400" b="0" dirty="0">
                <a:latin typeface="+mn-ea"/>
              </a:rPr>
              <a:t>관계 </a:t>
            </a:r>
            <a:r>
              <a:rPr lang="ko-KR" altLang="en-US" sz="1400" b="0" dirty="0" err="1">
                <a:latin typeface="+mn-ea"/>
              </a:rPr>
              <a:t>대응수</a:t>
            </a:r>
            <a:r>
              <a:rPr lang="ko-KR" altLang="en-US" sz="1400" b="0" dirty="0">
                <a:latin typeface="+mn-ea"/>
              </a:rPr>
              <a:t> </a:t>
            </a:r>
            <a:r>
              <a:rPr lang="en-US" altLang="ko-KR" sz="1600" b="1" dirty="0">
                <a:solidFill>
                  <a:srgbClr val="0000CC"/>
                </a:solidFill>
                <a:latin typeface="+mn-ea"/>
              </a:rPr>
              <a:t>1:1</a:t>
            </a:r>
            <a:r>
              <a:rPr lang="en-US" altLang="ko-KR" sz="1400" b="0" dirty="0">
                <a:latin typeface="+mn-ea"/>
              </a:rPr>
              <a:t>, </a:t>
            </a:r>
            <a:r>
              <a:rPr lang="en-US" altLang="ko-KR" sz="1600" b="1" dirty="0">
                <a:solidFill>
                  <a:srgbClr val="0000CC"/>
                </a:solidFill>
                <a:latin typeface="+mn-ea"/>
              </a:rPr>
              <a:t>1:N</a:t>
            </a:r>
            <a:r>
              <a:rPr lang="en-US" altLang="ko-KR" sz="1400" b="0" dirty="0">
                <a:latin typeface="+mn-ea"/>
              </a:rPr>
              <a:t>, </a:t>
            </a:r>
            <a:r>
              <a:rPr lang="en-US" altLang="ko-KR" sz="1600" b="1" dirty="0">
                <a:solidFill>
                  <a:srgbClr val="0000CC"/>
                </a:solidFill>
                <a:latin typeface="+mn-ea"/>
              </a:rPr>
              <a:t>M:N</a:t>
            </a:r>
            <a:r>
              <a:rPr lang="ko-KR" altLang="en-US" sz="1400" b="0" dirty="0">
                <a:latin typeface="+mn-ea"/>
              </a:rPr>
              <a:t>에서 </a:t>
            </a:r>
            <a:r>
              <a:rPr lang="en-US" altLang="ko-KR" sz="1600" b="1" dirty="0">
                <a:solidFill>
                  <a:srgbClr val="0000CC"/>
                </a:solidFill>
                <a:latin typeface="+mn-ea"/>
              </a:rPr>
              <a:t>1</a:t>
            </a:r>
            <a:r>
              <a:rPr lang="en-US" altLang="ko-KR" sz="1400" b="0" dirty="0">
                <a:latin typeface="+mn-ea"/>
              </a:rPr>
              <a:t>, </a:t>
            </a:r>
            <a:r>
              <a:rPr lang="en-US" altLang="ko-KR" sz="1600" b="1" dirty="0">
                <a:solidFill>
                  <a:srgbClr val="0000CC"/>
                </a:solidFill>
                <a:latin typeface="+mn-ea"/>
              </a:rPr>
              <a:t>N</a:t>
            </a:r>
            <a:r>
              <a:rPr lang="en-US" altLang="ko-KR" sz="1400" b="0" dirty="0">
                <a:latin typeface="+mn-ea"/>
              </a:rPr>
              <a:t>, </a:t>
            </a:r>
            <a:r>
              <a:rPr lang="en-US" altLang="ko-KR" sz="1600" b="1" dirty="0">
                <a:solidFill>
                  <a:srgbClr val="0000CC"/>
                </a:solidFill>
                <a:latin typeface="+mn-ea"/>
              </a:rPr>
              <a:t>M</a:t>
            </a:r>
            <a:r>
              <a:rPr lang="ko-KR" altLang="en-US" sz="1400" b="0" dirty="0">
                <a:latin typeface="+mn-ea"/>
              </a:rPr>
              <a:t>은 각 개체가 관계에 참여하는 </a:t>
            </a:r>
            <a:r>
              <a:rPr lang="ko-KR" altLang="en-US" sz="1600" b="1" dirty="0">
                <a:solidFill>
                  <a:srgbClr val="0000CC"/>
                </a:solidFill>
                <a:latin typeface="+mn-ea"/>
              </a:rPr>
              <a:t>최댓값</a:t>
            </a:r>
            <a:r>
              <a:rPr lang="ko-KR" altLang="en-US" sz="1400" b="0" dirty="0">
                <a:latin typeface="+mn-ea"/>
              </a:rPr>
              <a:t>을 의미함</a:t>
            </a:r>
            <a:endParaRPr lang="en-US" altLang="ko-KR" sz="1400" b="0" dirty="0">
              <a:latin typeface="+mn-ea"/>
            </a:endParaRPr>
          </a:p>
          <a:p>
            <a:pPr lvl="1" algn="just"/>
            <a:r>
              <a:rPr lang="ko-KR" altLang="en-US" sz="1400" b="0" dirty="0">
                <a:latin typeface="+mn-ea"/>
              </a:rPr>
              <a:t>다이어그램에서는 </a:t>
            </a:r>
            <a:r>
              <a:rPr lang="ko-KR" altLang="en-US" sz="1400" b="0" dirty="0" err="1">
                <a:latin typeface="+mn-ea"/>
              </a:rPr>
              <a:t>대응수</a:t>
            </a:r>
            <a:r>
              <a:rPr lang="ko-KR" altLang="en-US" sz="1400" b="0" dirty="0">
                <a:latin typeface="+mn-ea"/>
              </a:rPr>
              <a:t> 외에 최솟값과 최댓값을 관계실선 위에 </a:t>
            </a:r>
            <a:r>
              <a:rPr lang="en-US" altLang="ko-KR" sz="1600" b="1" dirty="0">
                <a:solidFill>
                  <a:srgbClr val="FF00FF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FF00FF"/>
                </a:solidFill>
                <a:latin typeface="+mn-ea"/>
              </a:rPr>
              <a:t>최솟값</a:t>
            </a:r>
            <a:r>
              <a:rPr lang="en-US" altLang="ko-KR" sz="1600" b="1" dirty="0">
                <a:solidFill>
                  <a:srgbClr val="FF00FF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rgbClr val="FF00FF"/>
                </a:solidFill>
                <a:latin typeface="+mn-ea"/>
              </a:rPr>
              <a:t>최댓값</a:t>
            </a:r>
            <a:r>
              <a:rPr lang="en-US" altLang="ko-KR" sz="1600" b="1" dirty="0">
                <a:solidFill>
                  <a:srgbClr val="FF00FF"/>
                </a:solidFill>
                <a:latin typeface="+mn-ea"/>
              </a:rPr>
              <a:t>)</a:t>
            </a:r>
            <a:r>
              <a:rPr lang="ko-KR" altLang="en-US" sz="1400" b="0" dirty="0">
                <a:latin typeface="+mn-ea"/>
              </a:rPr>
              <a:t>으로 표기함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64925"/>
              </p:ext>
            </p:extLst>
          </p:nvPr>
        </p:nvGraphicFramePr>
        <p:xfrm>
          <a:off x="1763689" y="3943095"/>
          <a:ext cx="5396480" cy="1080120"/>
        </p:xfrm>
        <a:graphic>
          <a:graphicData uri="http://schemas.openxmlformats.org/drawingml/2006/table">
            <a:tbl>
              <a:tblPr/>
              <a:tblGrid>
                <a:gridCol w="168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(min1, max1)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(min2, max2)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4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(0, 1)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(0, 1)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1:N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*)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0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M:N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*)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*)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17248" y="361955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6-6 </a:t>
            </a:r>
            <a:r>
              <a:rPr lang="ko-KR" altLang="en-US" sz="1400" b="1" dirty="0">
                <a:latin typeface="+mn-ea"/>
                <a:ea typeface="+mn-ea"/>
              </a:rPr>
              <a:t>관계 </a:t>
            </a:r>
            <a:r>
              <a:rPr lang="ko-KR" altLang="en-US" sz="1400" b="1" dirty="0" err="1">
                <a:latin typeface="+mn-ea"/>
                <a:ea typeface="+mn-ea"/>
              </a:rPr>
              <a:t>대응수에</a:t>
            </a:r>
            <a:r>
              <a:rPr lang="ko-KR" altLang="en-US" sz="1400" b="1" dirty="0">
                <a:latin typeface="+mn-ea"/>
                <a:ea typeface="+mn-ea"/>
              </a:rPr>
              <a:t> 따른 관계 타입의 유형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B249F9-F088-4FFF-8B3D-7F7CC4FE59BA}"/>
              </a:ext>
            </a:extLst>
          </p:cNvPr>
          <p:cNvGrpSpPr/>
          <p:nvPr/>
        </p:nvGrpSpPr>
        <p:grpSpPr>
          <a:xfrm>
            <a:off x="1332774" y="2367620"/>
            <a:ext cx="6478452" cy="1008112"/>
            <a:chOff x="1332774" y="2420888"/>
            <a:chExt cx="6478452" cy="100811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C92B209-40BE-404C-B186-B315212DFED3}"/>
                </a:ext>
              </a:extLst>
            </p:cNvPr>
            <p:cNvGrpSpPr/>
            <p:nvPr/>
          </p:nvGrpSpPr>
          <p:grpSpPr>
            <a:xfrm>
              <a:off x="1332774" y="2420888"/>
              <a:ext cx="6478452" cy="595809"/>
              <a:chOff x="1189892" y="2530996"/>
              <a:chExt cx="5186885" cy="59580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335586" y="2814836"/>
                <a:ext cx="1313180" cy="3077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(min2, max2)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 rot="10800000">
                <a:off x="2203922" y="2799978"/>
                <a:ext cx="3168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순서도: 판단 30"/>
              <p:cNvSpPr>
                <a:spLocks noChangeAspect="1"/>
              </p:cNvSpPr>
              <p:nvPr/>
            </p:nvSpPr>
            <p:spPr>
              <a:xfrm>
                <a:off x="3104704" y="2530996"/>
                <a:ext cx="1296000" cy="540000"/>
              </a:xfrm>
              <a:prstGeom prst="flowChartDecision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수강</a:t>
                </a:r>
                <a:endParaRPr lang="en-US" altLang="ko-KR" sz="1400" b="1" dirty="0">
                  <a:latin typeface="+mn-ea"/>
                </a:endParaRPr>
              </a:p>
            </p:txBody>
          </p:sp>
          <p:sp>
            <p:nvSpPr>
              <p:cNvPr id="34" name="직사각형 33"/>
              <p:cNvSpPr>
                <a:spLocks noChangeAspect="1"/>
              </p:cNvSpPr>
              <p:nvPr/>
            </p:nvSpPr>
            <p:spPr>
              <a:xfrm>
                <a:off x="1189892" y="2585990"/>
                <a:ext cx="1004504" cy="432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학생</a:t>
                </a:r>
              </a:p>
            </p:txBody>
          </p:sp>
          <p:sp>
            <p:nvSpPr>
              <p:cNvPr id="35" name="직사각형 34"/>
              <p:cNvSpPr>
                <a:spLocks noChangeAspect="1"/>
              </p:cNvSpPr>
              <p:nvPr/>
            </p:nvSpPr>
            <p:spPr>
              <a:xfrm>
                <a:off x="5372273" y="2566940"/>
                <a:ext cx="1004504" cy="432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강좌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60488" y="2819028"/>
                <a:ext cx="1313180" cy="3077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(min1, max1)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3635896" y="3140968"/>
              <a:ext cx="1872208" cy="2880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그림 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6-23 </a:t>
              </a:r>
              <a:r>
                <a:rPr lang="ko-KR" altLang="en-US" sz="1400" b="1" dirty="0">
                  <a:latin typeface="+mn-ea"/>
                  <a:ea typeface="+mn-ea"/>
                </a:rPr>
                <a:t>관계 대응수의 최솟값과 최댓값의 표기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635896" y="60551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6-24 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최솟값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최댓값</a:t>
            </a:r>
            <a:r>
              <a:rPr lang="en-US" altLang="ko-KR" sz="1400" b="1" dirty="0">
                <a:latin typeface="+mn-ea"/>
                <a:ea typeface="+mn-ea"/>
              </a:rPr>
              <a:t>) </a:t>
            </a:r>
            <a:r>
              <a:rPr lang="ko-KR" altLang="en-US" sz="1400" b="1" dirty="0">
                <a:latin typeface="+mn-ea"/>
                <a:ea typeface="+mn-ea"/>
              </a:rPr>
              <a:t>표기의 예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30912" y="5669935"/>
            <a:ext cx="630300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CC"/>
                </a:solidFill>
                <a:latin typeface="+mn-ea"/>
              </a:rPr>
              <a:t>(1, 1)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rot="10800000">
            <a:off x="2485750" y="5642198"/>
            <a:ext cx="4185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판단 39"/>
          <p:cNvSpPr>
            <a:spLocks noChangeAspect="1"/>
          </p:cNvSpPr>
          <p:nvPr/>
        </p:nvSpPr>
        <p:spPr>
          <a:xfrm>
            <a:off x="3675596" y="5373216"/>
            <a:ext cx="1711890" cy="5400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</a:rPr>
              <a:t>소속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41" name="직사각형 40"/>
          <p:cNvSpPr>
            <a:spLocks noChangeAspect="1"/>
          </p:cNvSpPr>
          <p:nvPr/>
        </p:nvSpPr>
        <p:spPr>
          <a:xfrm>
            <a:off x="1146315" y="5428210"/>
            <a:ext cx="1326852" cy="432000"/>
          </a:xfrm>
          <a:prstGeom prst="rect">
            <a:avLst/>
          </a:prstGeom>
          <a:solidFill>
            <a:srgbClr val="5BD0F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</a:rPr>
              <a:t>학과</a:t>
            </a:r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6670834" y="5409160"/>
            <a:ext cx="1326852" cy="432000"/>
          </a:xfrm>
          <a:prstGeom prst="rect">
            <a:avLst/>
          </a:prstGeom>
          <a:solidFill>
            <a:srgbClr val="5BD0F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</a:rPr>
              <a:t>학생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96426" y="5661248"/>
            <a:ext cx="635744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CC"/>
                </a:solidFill>
                <a:latin typeface="+mn-ea"/>
              </a:rPr>
              <a:t>(0, *)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80743" y="5373216"/>
            <a:ext cx="288862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latin typeface="+mn-ea"/>
              </a:rPr>
              <a:t>1</a:t>
            </a:r>
            <a:endParaRPr lang="ko-KR" altLang="en-US" sz="14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65208" y="5373216"/>
            <a:ext cx="327334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latin typeface="+mn-ea"/>
              </a:rPr>
              <a:t>N</a:t>
            </a:r>
            <a:endParaRPr lang="ko-KR" altLang="en-US" sz="1400" b="1" dirty="0">
              <a:solidFill>
                <a:schemeClr val="accent2"/>
              </a:solidFill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B409B31-668C-E312-70CF-44E96393976D}"/>
              </a:ext>
            </a:extLst>
          </p:cNvPr>
          <p:cNvGrpSpPr/>
          <p:nvPr/>
        </p:nvGrpSpPr>
        <p:grpSpPr>
          <a:xfrm>
            <a:off x="2769605" y="5527105"/>
            <a:ext cx="3495603" cy="296719"/>
            <a:chOff x="2769605" y="5527105"/>
            <a:chExt cx="3495603" cy="296719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0EF6F8C-E3FD-2948-D190-2E09C0A79530}"/>
                </a:ext>
              </a:extLst>
            </p:cNvPr>
            <p:cNvCxnSpPr>
              <a:stCxn id="38" idx="1"/>
              <a:endCxn id="45" idx="3"/>
            </p:cNvCxnSpPr>
            <p:nvPr/>
          </p:nvCxnSpPr>
          <p:spPr>
            <a:xfrm flipH="1" flipV="1">
              <a:off x="2769605" y="5527105"/>
              <a:ext cx="3161307" cy="296719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1451D7B-6BA1-4195-560F-8FE336842EF7}"/>
                </a:ext>
              </a:extLst>
            </p:cNvPr>
            <p:cNvCxnSpPr>
              <a:stCxn id="43" idx="3"/>
              <a:endCxn id="46" idx="1"/>
            </p:cNvCxnSpPr>
            <p:nvPr/>
          </p:nvCxnSpPr>
          <p:spPr>
            <a:xfrm flipV="1">
              <a:off x="3132170" y="5527105"/>
              <a:ext cx="3133038" cy="288032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4A035F-9EED-994B-2987-2AD36DAB6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관계와 관계 타입</a:t>
            </a:r>
            <a:r>
              <a:rPr lang="en-US" altLang="ko-KR" dirty="0"/>
              <a:t> (11/14)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360040"/>
          </a:xfrm>
        </p:spPr>
        <p:txBody>
          <a:bodyPr/>
          <a:lstStyle/>
          <a:p>
            <a:pPr algn="just"/>
            <a:r>
              <a:rPr lang="ko-KR" altLang="en-US" dirty="0"/>
              <a:t>상위 개체 타입의 특성에 따라 하위 개체 타입이 결정되는 형태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E274820-9616-45FE-AB0D-659A8F468FD4}"/>
              </a:ext>
            </a:extLst>
          </p:cNvPr>
          <p:cNvGrpSpPr/>
          <p:nvPr/>
        </p:nvGrpSpPr>
        <p:grpSpPr>
          <a:xfrm>
            <a:off x="1187624" y="1916833"/>
            <a:ext cx="6768752" cy="809605"/>
            <a:chOff x="683568" y="1916833"/>
            <a:chExt cx="6768752" cy="809605"/>
          </a:xfrm>
        </p:grpSpPr>
        <p:sp>
          <p:nvSpPr>
            <p:cNvPr id="5" name="TextBox 4"/>
            <p:cNvSpPr txBox="1"/>
            <p:nvPr/>
          </p:nvSpPr>
          <p:spPr>
            <a:xfrm>
              <a:off x="683568" y="1916833"/>
              <a:ext cx="2988920" cy="2880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표 </a:t>
              </a: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6-8 </a:t>
              </a:r>
              <a:r>
                <a:rPr lang="en-US" altLang="ko-KR" sz="1600" b="1" dirty="0">
                  <a:latin typeface="+mn-ea"/>
                  <a:ea typeface="+mn-ea"/>
                </a:rPr>
                <a:t>ISA </a:t>
              </a:r>
              <a:r>
                <a:rPr lang="ko-KR" altLang="en-US" sz="1600" b="1" dirty="0">
                  <a:latin typeface="+mn-ea"/>
                  <a:ea typeface="+mn-ea"/>
                </a:rPr>
                <a:t>관계</a:t>
              </a:r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en-US" altLang="ko-KR" sz="1600" b="1" dirty="0">
                  <a:solidFill>
                    <a:srgbClr val="0000CC"/>
                  </a:solidFill>
                  <a:latin typeface="+mn-ea"/>
                  <a:ea typeface="+mn-ea"/>
                </a:rPr>
                <a:t>(ISA =&gt; is-a )</a:t>
              </a:r>
              <a:endParaRPr lang="ko-KR" altLang="en-US" sz="16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1043" t="6473" r="20505" b="8893"/>
            <a:stretch/>
          </p:blipFill>
          <p:spPr>
            <a:xfrm>
              <a:off x="3707903" y="1916834"/>
              <a:ext cx="3744417" cy="809604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3617248" y="645845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6-25 </a:t>
            </a:r>
            <a:r>
              <a:rPr lang="en-US" altLang="ko-KR" sz="1400" b="1" dirty="0">
                <a:latin typeface="+mn-ea"/>
                <a:ea typeface="+mn-ea"/>
              </a:rPr>
              <a:t>ISA </a:t>
            </a:r>
            <a:r>
              <a:rPr lang="ko-KR" altLang="en-US" sz="1400" b="1" dirty="0">
                <a:latin typeface="+mn-ea"/>
                <a:ea typeface="+mn-ea"/>
              </a:rPr>
              <a:t>관계의 예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95536" y="980728"/>
            <a:ext cx="8064896" cy="48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kumimoji="0" lang="en-US" altLang="ko-KR" sz="2000" dirty="0">
                <a:solidFill>
                  <a:srgbClr val="C00000"/>
                </a:solidFill>
              </a:rPr>
              <a:t>ISA</a:t>
            </a:r>
            <a:r>
              <a:rPr kumimoji="0" lang="en-US" altLang="ko-KR" sz="2000" dirty="0">
                <a:solidFill>
                  <a:schemeClr val="tx2"/>
                </a:solidFill>
              </a:rPr>
              <a:t> </a:t>
            </a:r>
            <a:r>
              <a:rPr kumimoji="0" lang="ko-KR" altLang="en-US" sz="2000" dirty="0">
                <a:solidFill>
                  <a:schemeClr val="tx2"/>
                </a:solidFill>
              </a:rPr>
              <a:t>관계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C2486B2-C8C3-454E-B6E7-76E70EE6E476}"/>
              </a:ext>
            </a:extLst>
          </p:cNvPr>
          <p:cNvGrpSpPr/>
          <p:nvPr/>
        </p:nvGrpSpPr>
        <p:grpSpPr>
          <a:xfrm>
            <a:off x="1286266" y="2799668"/>
            <a:ext cx="6571468" cy="3605522"/>
            <a:chOff x="1286266" y="2799668"/>
            <a:chExt cx="6571468" cy="360552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C79C054-658C-416E-95E8-3A254FE6B62F}"/>
                </a:ext>
              </a:extLst>
            </p:cNvPr>
            <p:cNvSpPr/>
            <p:nvPr/>
          </p:nvSpPr>
          <p:spPr>
            <a:xfrm>
              <a:off x="1286266" y="2799668"/>
              <a:ext cx="6571468" cy="360552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0167E6-3AE9-4F19-B193-8BC154818CE6}"/>
                </a:ext>
              </a:extLst>
            </p:cNvPr>
            <p:cNvGrpSpPr/>
            <p:nvPr/>
          </p:nvGrpSpPr>
          <p:grpSpPr>
            <a:xfrm>
              <a:off x="1331640" y="2829349"/>
              <a:ext cx="6480720" cy="3546161"/>
              <a:chOff x="2737088" y="2957697"/>
              <a:chExt cx="5651336" cy="3546161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7088" y="2957697"/>
                <a:ext cx="5651336" cy="3546161"/>
              </a:xfrm>
              <a:prstGeom prst="rect">
                <a:avLst/>
              </a:prstGeom>
            </p:spPr>
          </p:pic>
          <p:sp>
            <p:nvSpPr>
              <p:cNvPr id="4" name="이등변 삼각형 3">
                <a:extLst>
                  <a:ext uri="{FF2B5EF4-FFF2-40B4-BE49-F238E27FC236}">
                    <a16:creationId xmlns:a16="http://schemas.microsoft.com/office/drawing/2014/main" id="{6A5BAD5F-8D23-4B25-B19F-E3D48006810A}"/>
                  </a:ext>
                </a:extLst>
              </p:cNvPr>
              <p:cNvSpPr/>
              <p:nvPr/>
            </p:nvSpPr>
            <p:spPr>
              <a:xfrm flipV="1">
                <a:off x="5106469" y="4603988"/>
                <a:ext cx="972000" cy="576064"/>
              </a:xfrm>
              <a:prstGeom prst="triangle">
                <a:avLst/>
              </a:prstGeom>
              <a:solidFill>
                <a:srgbClr val="FF99FF">
                  <a:alpha val="29804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6C270B8-6457-3CE6-97DC-C6FA51F92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관계와 관계 타입</a:t>
            </a:r>
            <a:r>
              <a:rPr lang="en-US" altLang="ko-KR" dirty="0"/>
              <a:t> (12/14)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3"/>
            <a:ext cx="8280920" cy="1438125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ko-KR" altLang="en-US" sz="1400" dirty="0"/>
              <a:t>개체 집합 내 모든 개체가 관계에 참여하는지 유무에 따라 </a:t>
            </a:r>
            <a:r>
              <a:rPr lang="ko-KR" altLang="en-US" u="sng" dirty="0">
                <a:solidFill>
                  <a:srgbClr val="0000CC"/>
                </a:solidFill>
              </a:rPr>
              <a:t>전체 참여</a:t>
            </a:r>
            <a:r>
              <a:rPr lang="ko-KR" altLang="en-US" sz="1400" dirty="0"/>
              <a:t>와 </a:t>
            </a:r>
            <a:r>
              <a:rPr lang="ko-KR" altLang="en-US" u="sng" dirty="0">
                <a:solidFill>
                  <a:srgbClr val="0000CC"/>
                </a:solidFill>
              </a:rPr>
              <a:t>부분 참여</a:t>
            </a:r>
            <a:r>
              <a:rPr lang="ko-KR" altLang="en-US" sz="1400" dirty="0"/>
              <a:t>로 구분 가능</a:t>
            </a:r>
            <a:endParaRPr lang="en-US" altLang="ko-KR" sz="1400" dirty="0"/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ko-KR" altLang="en-US" sz="1400" dirty="0"/>
              <a:t>전체 참여는 개체 집합의 모든 개체가</a:t>
            </a:r>
            <a:r>
              <a:rPr lang="en-US" altLang="ko-KR" sz="1400" dirty="0"/>
              <a:t>, </a:t>
            </a:r>
            <a:r>
              <a:rPr lang="ko-KR" altLang="en-US" sz="1400" dirty="0"/>
              <a:t>부분 참여는 일부만 참여함</a:t>
            </a:r>
            <a:endParaRPr lang="en-US" altLang="ko-KR" sz="1400" dirty="0"/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ko-KR" altLang="en-US" sz="1400" dirty="0"/>
              <a:t>전체 참여를 </a:t>
            </a:r>
            <a:r>
              <a:rPr lang="en-US" altLang="ko-KR" sz="1400" dirty="0"/>
              <a:t>(</a:t>
            </a:r>
            <a:r>
              <a:rPr lang="ko-KR" altLang="en-US" sz="1400" dirty="0"/>
              <a:t>최솟값</a:t>
            </a:r>
            <a:r>
              <a:rPr lang="en-US" altLang="ko-KR" sz="1400" dirty="0"/>
              <a:t>, </a:t>
            </a:r>
            <a:r>
              <a:rPr lang="ko-KR" altLang="en-US" sz="1400" dirty="0"/>
              <a:t>최댓값</a:t>
            </a:r>
            <a:r>
              <a:rPr lang="en-US" altLang="ko-KR" sz="1400" dirty="0"/>
              <a:t>)</a:t>
            </a:r>
            <a:r>
              <a:rPr lang="ko-KR" altLang="en-US" sz="1400" dirty="0"/>
              <a:t>으로 표현할 경우 </a:t>
            </a:r>
            <a:r>
              <a:rPr lang="ko-KR" altLang="en-US" u="sng" dirty="0">
                <a:solidFill>
                  <a:srgbClr val="0000CC"/>
                </a:solidFill>
              </a:rPr>
              <a:t>최솟값이 </a:t>
            </a:r>
            <a:r>
              <a:rPr lang="en-US" altLang="ko-KR" u="sng" dirty="0">
                <a:solidFill>
                  <a:srgbClr val="0000CC"/>
                </a:solidFill>
              </a:rPr>
              <a:t>1 </a:t>
            </a:r>
            <a:r>
              <a:rPr lang="ko-KR" altLang="en-US" u="sng" dirty="0">
                <a:solidFill>
                  <a:srgbClr val="0000CC"/>
                </a:solidFill>
              </a:rPr>
              <a:t>이상으로 모두 참여</a:t>
            </a:r>
            <a:r>
              <a:rPr lang="ko-KR" altLang="en-US" sz="1400" dirty="0"/>
              <a:t>한다는 뜻</a:t>
            </a:r>
            <a:r>
              <a:rPr lang="en-US" altLang="ko-KR" sz="1400" dirty="0"/>
              <a:t>,</a:t>
            </a:r>
          </a:p>
          <a:p>
            <a:pPr marL="0" indent="0" algn="just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sz="1400" dirty="0"/>
              <a:t>     </a:t>
            </a:r>
            <a:r>
              <a:rPr lang="ko-KR" altLang="en-US" u="sng" dirty="0">
                <a:solidFill>
                  <a:srgbClr val="0000CC"/>
                </a:solidFill>
              </a:rPr>
              <a:t>부분 참여는 최솟값이 </a:t>
            </a:r>
            <a:r>
              <a:rPr lang="en-US" altLang="ko-KR" u="sng" dirty="0">
                <a:solidFill>
                  <a:srgbClr val="0000CC"/>
                </a:solidFill>
              </a:rPr>
              <a:t>0 </a:t>
            </a:r>
            <a:r>
              <a:rPr lang="ko-KR" altLang="en-US" u="sng" dirty="0">
                <a:solidFill>
                  <a:srgbClr val="0000CC"/>
                </a:solidFill>
              </a:rPr>
              <a:t>이상임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56147"/>
              </p:ext>
            </p:extLst>
          </p:nvPr>
        </p:nvGraphicFramePr>
        <p:xfrm>
          <a:off x="1331640" y="3169543"/>
          <a:ext cx="6192688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9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참여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98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부분 참여</a:t>
                      </a:r>
                      <a:endParaRPr lang="en-US" altLang="ko-KR" sz="14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7248" y="28529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6-9 </a:t>
            </a:r>
            <a:r>
              <a:rPr lang="ko-KR" altLang="en-US" sz="1400" b="1" dirty="0">
                <a:ea typeface="맑은 고딕" panose="020B0503020000020004" pitchFamily="50" charset="-127"/>
              </a:rPr>
              <a:t>관계의 참여 제약 조건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3C92B01-C18C-4840-BD3E-59F16430534F}"/>
              </a:ext>
            </a:extLst>
          </p:cNvPr>
          <p:cNvGrpSpPr/>
          <p:nvPr/>
        </p:nvGrpSpPr>
        <p:grpSpPr>
          <a:xfrm>
            <a:off x="1665015" y="3555809"/>
            <a:ext cx="3281882" cy="540000"/>
            <a:chOff x="1304975" y="3862581"/>
            <a:chExt cx="3281882" cy="540000"/>
          </a:xfrm>
        </p:grpSpPr>
        <p:cxnSp>
          <p:nvCxnSpPr>
            <p:cNvPr id="25" name="직선 연결선 24"/>
            <p:cNvCxnSpPr/>
            <p:nvPr/>
          </p:nvCxnSpPr>
          <p:spPr>
            <a:xfrm rot="10800000">
              <a:off x="1389931" y="4112513"/>
              <a:ext cx="3168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0800000">
              <a:off x="1418506" y="4169663"/>
              <a:ext cx="3168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>
              <a:spLocks noChangeAspect="1"/>
            </p:cNvSpPr>
            <p:nvPr/>
          </p:nvSpPr>
          <p:spPr>
            <a:xfrm>
              <a:off x="3572544" y="3898525"/>
              <a:ext cx="1004504" cy="43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" name="순서도: 판단 7"/>
            <p:cNvSpPr>
              <a:spLocks noChangeAspect="1"/>
            </p:cNvSpPr>
            <p:nvPr/>
          </p:nvSpPr>
          <p:spPr>
            <a:xfrm>
              <a:off x="1304975" y="3862581"/>
              <a:ext cx="1296000" cy="54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A05520-A511-48E3-904A-A1DEABF75E9C}"/>
              </a:ext>
            </a:extLst>
          </p:cNvPr>
          <p:cNvGrpSpPr/>
          <p:nvPr/>
        </p:nvGrpSpPr>
        <p:grpSpPr>
          <a:xfrm>
            <a:off x="1691680" y="4289973"/>
            <a:ext cx="3272073" cy="540000"/>
            <a:chOff x="1331640" y="4499092"/>
            <a:chExt cx="3272073" cy="540000"/>
          </a:xfrm>
        </p:grpSpPr>
        <p:cxnSp>
          <p:nvCxnSpPr>
            <p:cNvPr id="27" name="직선 연결선 26"/>
            <p:cNvCxnSpPr/>
            <p:nvPr/>
          </p:nvCxnSpPr>
          <p:spPr>
            <a:xfrm rot="10800000">
              <a:off x="1423839" y="4770110"/>
              <a:ext cx="3168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>
              <a:spLocks noChangeAspect="1"/>
            </p:cNvSpPr>
            <p:nvPr/>
          </p:nvSpPr>
          <p:spPr>
            <a:xfrm>
              <a:off x="3599209" y="4535036"/>
              <a:ext cx="1004504" cy="43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" name="순서도: 판단 13"/>
            <p:cNvSpPr>
              <a:spLocks noChangeAspect="1"/>
            </p:cNvSpPr>
            <p:nvPr/>
          </p:nvSpPr>
          <p:spPr>
            <a:xfrm>
              <a:off x="1331640" y="4499092"/>
              <a:ext cx="1296000" cy="54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2A71B19-4CD7-4CC5-8244-D8BCCFE40630}"/>
              </a:ext>
            </a:extLst>
          </p:cNvPr>
          <p:cNvGrpSpPr/>
          <p:nvPr/>
        </p:nvGrpSpPr>
        <p:grpSpPr>
          <a:xfrm>
            <a:off x="1976754" y="5246596"/>
            <a:ext cx="5190492" cy="990716"/>
            <a:chOff x="1976754" y="5490190"/>
            <a:chExt cx="5190492" cy="99071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81156DF-D852-4FA3-9E84-637D7D522F54}"/>
                </a:ext>
              </a:extLst>
            </p:cNvPr>
            <p:cNvGrpSpPr/>
            <p:nvPr/>
          </p:nvGrpSpPr>
          <p:grpSpPr>
            <a:xfrm>
              <a:off x="1976754" y="5490190"/>
              <a:ext cx="5190492" cy="540000"/>
              <a:chOff x="1438853" y="5490190"/>
              <a:chExt cx="5190492" cy="540000"/>
            </a:xfrm>
          </p:grpSpPr>
          <p:cxnSp>
            <p:nvCxnSpPr>
              <p:cNvPr id="28" name="직선 연결선 27"/>
              <p:cNvCxnSpPr/>
              <p:nvPr/>
            </p:nvCxnSpPr>
            <p:spPr>
              <a:xfrm rot="10800000">
                <a:off x="1464961" y="5749647"/>
                <a:ext cx="3168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/>
              <p:cNvSpPr>
                <a:spLocks noChangeAspect="1"/>
              </p:cNvSpPr>
              <p:nvPr/>
            </p:nvSpPr>
            <p:spPr>
              <a:xfrm>
                <a:off x="1438853" y="5545184"/>
                <a:ext cx="1004504" cy="432000"/>
              </a:xfrm>
              <a:prstGeom prst="rect">
                <a:avLst/>
              </a:prstGeom>
              <a:solidFill>
                <a:srgbClr val="5BD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학생</a:t>
                </a: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 rot="10800000">
                <a:off x="3460994" y="5778222"/>
                <a:ext cx="3168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rot="10800000">
                <a:off x="3456803" y="5715738"/>
                <a:ext cx="3168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직사각형 18"/>
              <p:cNvSpPr>
                <a:spLocks noChangeAspect="1"/>
              </p:cNvSpPr>
              <p:nvPr/>
            </p:nvSpPr>
            <p:spPr>
              <a:xfrm>
                <a:off x="5621234" y="5526134"/>
                <a:ext cx="1004504" cy="432000"/>
              </a:xfrm>
              <a:prstGeom prst="rect">
                <a:avLst/>
              </a:prstGeom>
              <a:solidFill>
                <a:srgbClr val="5BD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강좌</a:t>
                </a:r>
              </a:p>
            </p:txBody>
          </p:sp>
          <p:sp>
            <p:nvSpPr>
              <p:cNvPr id="17" name="순서도: 판단 16"/>
              <p:cNvSpPr>
                <a:spLocks noChangeAspect="1"/>
              </p:cNvSpPr>
              <p:nvPr/>
            </p:nvSpPr>
            <p:spPr>
              <a:xfrm>
                <a:off x="3353665" y="5490190"/>
                <a:ext cx="1296000" cy="540000"/>
              </a:xfrm>
              <a:prstGeom prst="flowChartDecisi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수강</a:t>
                </a:r>
                <a:endParaRPr lang="en-US" altLang="ko-KR" sz="1400" b="1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635896" y="6192874"/>
              <a:ext cx="1872208" cy="2880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그림 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6-26 </a:t>
              </a:r>
              <a:r>
                <a:rPr lang="ko-KR" altLang="en-US" sz="1400" b="1" dirty="0">
                  <a:ea typeface="맑은 고딕" panose="020B0503020000020004" pitchFamily="50" charset="-127"/>
                </a:rPr>
                <a:t>부분 참여와 전체 참여의 예</a:t>
              </a:r>
            </a:p>
          </p:txBody>
        </p:sp>
      </p:grp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395536" y="980728"/>
            <a:ext cx="8064896" cy="48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accent2"/>
                </a:solidFill>
              </a:rPr>
              <a:t>참여 제약 조건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0684B57-0FD6-0CFA-D769-30FBCB398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관계와 관계 타입</a:t>
            </a:r>
            <a:r>
              <a:rPr lang="en-US" altLang="ko-KR" dirty="0"/>
              <a:t> (13/14)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482312"/>
          </a:xfrm>
        </p:spPr>
        <p:txBody>
          <a:bodyPr/>
          <a:lstStyle/>
          <a:p>
            <a:r>
              <a:rPr lang="ko-KR" altLang="en-US" dirty="0"/>
              <a:t>개체 타입 간의 관계를 표현할 때 </a:t>
            </a:r>
            <a:r>
              <a:rPr lang="ko-KR" altLang="en-US" dirty="0">
                <a:solidFill>
                  <a:srgbClr val="0000CC"/>
                </a:solidFill>
              </a:rPr>
              <a:t>각 개체들은 고유한 역할</a:t>
            </a:r>
            <a:r>
              <a:rPr lang="en-US" altLang="ko-KR" dirty="0">
                <a:solidFill>
                  <a:srgbClr val="0000CC"/>
                </a:solidFill>
              </a:rPr>
              <a:t>(role)</a:t>
            </a:r>
            <a:r>
              <a:rPr lang="ko-KR" altLang="en-US" dirty="0">
                <a:solidFill>
                  <a:srgbClr val="0000CC"/>
                </a:solidFill>
              </a:rPr>
              <a:t> 담당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378904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6-27 </a:t>
            </a:r>
            <a:r>
              <a:rPr lang="ko-KR" altLang="en-US" sz="1400" b="1" dirty="0">
                <a:ea typeface="맑은 고딕" panose="020B0503020000020004" pitchFamily="50" charset="-127"/>
              </a:rPr>
              <a:t>역할의 예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480BA3-522A-4CB5-9E58-F7D0AE888269}"/>
              </a:ext>
            </a:extLst>
          </p:cNvPr>
          <p:cNvGrpSpPr/>
          <p:nvPr/>
        </p:nvGrpSpPr>
        <p:grpSpPr>
          <a:xfrm>
            <a:off x="1482401" y="2614142"/>
            <a:ext cx="6179199" cy="738533"/>
            <a:chOff x="1273121" y="2398116"/>
            <a:chExt cx="5186885" cy="540000"/>
          </a:xfrm>
        </p:grpSpPr>
        <p:sp>
          <p:nvSpPr>
            <p:cNvPr id="4" name="TextBox 3"/>
            <p:cNvSpPr txBox="1"/>
            <p:nvPr/>
          </p:nvSpPr>
          <p:spPr>
            <a:xfrm>
              <a:off x="4485490" y="2681956"/>
              <a:ext cx="908534" cy="22504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rgbClr val="FF00FF"/>
                  </a:solidFill>
                  <a:latin typeface="+mn-ea"/>
                </a:rPr>
                <a:t>지도받는다</a:t>
              </a:r>
              <a:endParaRPr lang="ko-KR" altLang="en-US" sz="1400" b="1" dirty="0">
                <a:solidFill>
                  <a:srgbClr val="FF00FF"/>
                </a:solidFill>
                <a:latin typeface="+mn-ea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 rot="10800000">
              <a:off x="2287151" y="2667098"/>
              <a:ext cx="3168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판단 5"/>
            <p:cNvSpPr>
              <a:spLocks noChangeAspect="1"/>
            </p:cNvSpPr>
            <p:nvPr/>
          </p:nvSpPr>
          <p:spPr>
            <a:xfrm>
              <a:off x="3187933" y="2398116"/>
              <a:ext cx="1296000" cy="540000"/>
            </a:xfrm>
            <a:prstGeom prst="flowChartDecisi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지도</a:t>
              </a:r>
              <a:endParaRPr lang="en-US" altLang="ko-KR" sz="1400" b="1" dirty="0"/>
            </a:p>
          </p:txBody>
        </p:sp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1273121" y="2453110"/>
              <a:ext cx="1004504" cy="432000"/>
            </a:xfrm>
            <a:prstGeom prst="rect">
              <a:avLst/>
            </a:prstGeom>
            <a:solidFill>
              <a:srgbClr val="5BD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교수</a:t>
              </a:r>
            </a:p>
          </p:txBody>
        </p:sp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5455502" y="2434060"/>
              <a:ext cx="1004504" cy="432000"/>
            </a:xfrm>
            <a:prstGeom prst="rect">
              <a:avLst/>
            </a:prstGeom>
            <a:solidFill>
              <a:srgbClr val="5BD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학생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442" y="2686148"/>
              <a:ext cx="757829" cy="22504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FF"/>
                  </a:solidFill>
                  <a:latin typeface="+mn-ea"/>
                </a:rPr>
                <a:t>지도한다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3360" y="2398116"/>
              <a:ext cx="242474" cy="22504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CC"/>
                  </a:solidFill>
                  <a:latin typeface="+mn-ea"/>
                </a:rPr>
                <a:t>1</a:t>
              </a:r>
              <a:endParaRPr lang="ko-KR" altLang="en-US" sz="1400" b="1" dirty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48420" y="2398116"/>
              <a:ext cx="274768" cy="22504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CC"/>
                  </a:solidFill>
                  <a:latin typeface="+mn-ea"/>
                </a:rPr>
                <a:t>N</a:t>
              </a:r>
              <a:endParaRPr lang="ko-KR" altLang="en-US" sz="1400" b="1" dirty="0">
                <a:solidFill>
                  <a:srgbClr val="0000CC"/>
                </a:solidFill>
                <a:latin typeface="+mn-ea"/>
              </a:endParaRPr>
            </a:p>
          </p:txBody>
        </p:sp>
      </p:grp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95536" y="980728"/>
            <a:ext cx="8064896" cy="48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accent2"/>
                </a:solidFill>
              </a:rPr>
              <a:t>역할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8953DF91-B9A0-9EE1-E5C5-038529812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관계와 관계 타입</a:t>
            </a:r>
            <a:r>
              <a:rPr lang="en-US" altLang="ko-KR" dirty="0"/>
              <a:t> (14/14)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352928" cy="775379"/>
          </a:xfrm>
        </p:spPr>
        <p:txBody>
          <a:bodyPr/>
          <a:lstStyle/>
          <a:p>
            <a:r>
              <a:rPr lang="ko-KR" altLang="en-US" dirty="0"/>
              <a:t>순환적 관계</a:t>
            </a:r>
            <a:r>
              <a:rPr lang="en-US" altLang="ko-KR" dirty="0"/>
              <a:t>(recursive relationship)</a:t>
            </a:r>
          </a:p>
          <a:p>
            <a:pPr marL="0" indent="0">
              <a:buNone/>
            </a:pPr>
            <a:r>
              <a:rPr lang="en-US" altLang="ko-KR" b="0" dirty="0"/>
              <a:t>    - </a:t>
            </a:r>
            <a:r>
              <a:rPr lang="ko-KR" altLang="en-US" b="0" dirty="0"/>
              <a:t>하나의 개체 타입이 동일한 개체 타입</a:t>
            </a:r>
            <a:r>
              <a:rPr lang="en-US" altLang="ko-KR" b="0" dirty="0"/>
              <a:t>(</a:t>
            </a:r>
            <a:r>
              <a:rPr lang="ko-KR" altLang="en-US" b="0" dirty="0">
                <a:solidFill>
                  <a:srgbClr val="0000CC"/>
                </a:solidFill>
              </a:rPr>
              <a:t>자기 자신</a:t>
            </a:r>
            <a:r>
              <a:rPr lang="en-US" altLang="ko-KR" b="0" dirty="0"/>
              <a:t>)</a:t>
            </a:r>
            <a:r>
              <a:rPr lang="ko-KR" altLang="en-US" b="0" dirty="0"/>
              <a:t>과 </a:t>
            </a:r>
            <a:r>
              <a:rPr lang="ko-KR" altLang="en-US" u="sng" dirty="0">
                <a:solidFill>
                  <a:srgbClr val="0000CC"/>
                </a:solidFill>
              </a:rPr>
              <a:t>순환적으로 관계</a:t>
            </a:r>
            <a:r>
              <a:rPr lang="ko-KR" altLang="en-US" b="0" dirty="0"/>
              <a:t>를 가지는 형태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CA5321-2151-42ED-B776-231ED3F7AB5C}"/>
              </a:ext>
            </a:extLst>
          </p:cNvPr>
          <p:cNvGrpSpPr/>
          <p:nvPr/>
        </p:nvGrpSpPr>
        <p:grpSpPr>
          <a:xfrm>
            <a:off x="1475657" y="2869338"/>
            <a:ext cx="6106372" cy="2684041"/>
            <a:chOff x="1241992" y="2869338"/>
            <a:chExt cx="4985296" cy="2684041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1535357" y="2869338"/>
              <a:ext cx="1248137" cy="468000"/>
            </a:xfrm>
            <a:prstGeom prst="rect">
              <a:avLst/>
            </a:prstGeom>
            <a:solidFill>
              <a:srgbClr val="5BD0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학생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737721" y="3334530"/>
              <a:ext cx="0" cy="1368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630315" y="3334530"/>
              <a:ext cx="0" cy="1368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순서도: 판단 4"/>
            <p:cNvSpPr/>
            <p:nvPr/>
          </p:nvSpPr>
          <p:spPr>
            <a:xfrm>
              <a:off x="1359337" y="4547600"/>
              <a:ext cx="1728192" cy="540000"/>
            </a:xfrm>
            <a:prstGeom prst="flowChartDecisi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b="1" dirty="0" err="1"/>
                <a:t>멘토링</a:t>
              </a:r>
              <a:endParaRPr lang="ko-KR" altLang="en-US" b="1" dirty="0"/>
            </a:p>
          </p:txBody>
        </p:sp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4231657" y="2869338"/>
              <a:ext cx="1248137" cy="468000"/>
            </a:xfrm>
            <a:prstGeom prst="rect">
              <a:avLst/>
            </a:prstGeom>
            <a:solidFill>
              <a:srgbClr val="5BD0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사원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434021" y="3334530"/>
              <a:ext cx="0" cy="1368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326615" y="3334530"/>
              <a:ext cx="0" cy="1368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판단 10"/>
            <p:cNvSpPr/>
            <p:nvPr/>
          </p:nvSpPr>
          <p:spPr>
            <a:xfrm>
              <a:off x="4055637" y="4547600"/>
              <a:ext cx="1728192" cy="540000"/>
            </a:xfrm>
            <a:prstGeom prst="flowChartDecisi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b="1" dirty="0"/>
                <a:t>지시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41992" y="3733434"/>
              <a:ext cx="443913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tx1"/>
                  </a:solidFill>
                  <a:latin typeface="+mn-ea"/>
                </a:rPr>
                <a:t>멘토</a:t>
              </a:r>
              <a:endParaRPr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090" y="3733434"/>
              <a:ext cx="443913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tx1"/>
                  </a:solidFill>
                  <a:latin typeface="+mn-ea"/>
                </a:rPr>
                <a:t>멘티</a:t>
              </a:r>
              <a:endParaRPr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23589" y="3733434"/>
              <a:ext cx="737063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b="1">
                  <a:solidFill>
                    <a:schemeClr val="tx1"/>
                  </a:solidFill>
                  <a:latin typeface="+mn-ea"/>
                </a:rPr>
                <a:t>지시한다</a:t>
              </a:r>
              <a:endParaRPr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43650" y="3733434"/>
              <a:ext cx="883638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tx1"/>
                  </a:solidFill>
                  <a:latin typeface="+mn-ea"/>
                </a:rPr>
                <a:t>지시받는다</a:t>
              </a:r>
              <a:endParaRPr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06601" y="4032499"/>
              <a:ext cx="292103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9787" y="4021466"/>
              <a:ext cx="267238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89545" y="4032499"/>
              <a:ext cx="292103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2731" y="4021466"/>
              <a:ext cx="267238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19333" y="5245602"/>
              <a:ext cx="1609970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(a)</a:t>
              </a: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학생의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+mn-ea"/>
                </a:rPr>
                <a:t>멘토링</a:t>
              </a: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 관계</a:t>
              </a:r>
              <a:endParaRPr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13920" y="5245602"/>
              <a:ext cx="1475173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(b)</a:t>
              </a: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사원의 지시 관계</a:t>
              </a:r>
              <a:endParaRPr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635896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6-28 </a:t>
            </a:r>
            <a:r>
              <a:rPr lang="ko-KR" altLang="en-US" sz="1400" b="1" dirty="0">
                <a:ea typeface="맑은 고딕" panose="020B0503020000020004" pitchFamily="50" charset="-127"/>
              </a:rPr>
              <a:t>순환적 관계의 예</a:t>
            </a:r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395536" y="980728"/>
            <a:ext cx="8064896" cy="48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accent2"/>
                </a:solidFill>
              </a:rPr>
              <a:t>순환적 관계</a:t>
            </a:r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73E34B52-2843-4510-C6FC-3849447EB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약한 개체 타입과 식별자</a:t>
            </a:r>
            <a:r>
              <a:rPr lang="en-US" altLang="ko-KR" dirty="0"/>
              <a:t>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1594835"/>
          </a:xfrm>
        </p:spPr>
        <p:txBody>
          <a:bodyPr/>
          <a:lstStyle/>
          <a:p>
            <a:pPr marL="0">
              <a:lnSpc>
                <a:spcPct val="100000"/>
              </a:lnSpc>
              <a:spcAft>
                <a:spcPts val="600"/>
              </a:spcAft>
            </a:pPr>
            <a:r>
              <a:rPr lang="ko-KR" altLang="en-US" dirty="0">
                <a:solidFill>
                  <a:schemeClr val="accent2"/>
                </a:solidFill>
              </a:rPr>
              <a:t>약한 개체</a:t>
            </a:r>
            <a:r>
              <a:rPr lang="en-US" altLang="ko-KR" dirty="0">
                <a:solidFill>
                  <a:schemeClr val="accent2"/>
                </a:solidFill>
              </a:rPr>
              <a:t>(weak entity) </a:t>
            </a:r>
            <a:r>
              <a:rPr lang="ko-KR" altLang="en-US" dirty="0">
                <a:solidFill>
                  <a:schemeClr val="accent2"/>
                </a:solidFill>
              </a:rPr>
              <a:t>타입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sz="1400" b="0" dirty="0"/>
              <a:t>     - </a:t>
            </a:r>
            <a:r>
              <a:rPr lang="ko-KR" altLang="en-US" sz="1400" b="0" dirty="0"/>
              <a:t>상위 개체 타입이 결정되지 않으면 개별 개체를 식별할 수 없는 종속된 개체 타입 </a:t>
            </a:r>
            <a:endParaRPr lang="en-US" altLang="ko-KR" sz="1400" b="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en-US" dirty="0">
                <a:solidFill>
                  <a:schemeClr val="accent2"/>
                </a:solidFill>
              </a:rPr>
              <a:t>식별자</a:t>
            </a:r>
            <a:r>
              <a:rPr lang="en-US" altLang="ko-KR" dirty="0">
                <a:solidFill>
                  <a:schemeClr val="accent2"/>
                </a:solidFill>
              </a:rPr>
              <a:t>(discriminator)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혹은 </a:t>
            </a:r>
            <a:r>
              <a:rPr lang="ko-KR" altLang="en-US" dirty="0" err="1">
                <a:solidFill>
                  <a:schemeClr val="accent2"/>
                </a:solidFill>
              </a:rPr>
              <a:t>부분키</a:t>
            </a:r>
            <a:r>
              <a:rPr lang="en-US" altLang="ko-KR" dirty="0">
                <a:solidFill>
                  <a:schemeClr val="accent2"/>
                </a:solidFill>
              </a:rPr>
              <a:t>(partial key)</a:t>
            </a:r>
            <a:r>
              <a:rPr lang="ko-KR" altLang="en-US" dirty="0">
                <a:solidFill>
                  <a:schemeClr val="accent2"/>
                </a:solidFill>
              </a:rPr>
              <a:t>   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ko-KR" altLang="en-US" sz="1400" dirty="0"/>
              <a:t>     </a:t>
            </a:r>
            <a:r>
              <a:rPr lang="en-US" altLang="ko-KR" sz="1400" b="0" dirty="0"/>
              <a:t>- </a:t>
            </a:r>
            <a:r>
              <a:rPr lang="ko-KR" altLang="en-US" sz="1400" b="0" dirty="0"/>
              <a:t>독립적인 키로는 존재할 수 없지만</a:t>
            </a:r>
            <a:r>
              <a:rPr lang="en-US" altLang="ko-KR" sz="1400" b="0" dirty="0"/>
              <a:t>,</a:t>
            </a:r>
            <a:r>
              <a:rPr lang="ko-KR" altLang="en-US" sz="1400" b="0" dirty="0"/>
              <a:t> 상위 개체 타입의 키와 결합하여 약한 개체 타입의 </a:t>
            </a:r>
            <a:endParaRPr lang="en-US" altLang="ko-KR" sz="1400" b="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sz="1400" b="0" dirty="0"/>
              <a:t>       </a:t>
            </a:r>
            <a:r>
              <a:rPr lang="ko-KR" altLang="en-US" sz="1400" b="0" dirty="0"/>
              <a:t>개별 개체를 고유하게 식별하는 속성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22601"/>
              </p:ext>
            </p:extLst>
          </p:nvPr>
        </p:nvGraphicFramePr>
        <p:xfrm>
          <a:off x="683568" y="3235148"/>
          <a:ext cx="7636966" cy="3002164"/>
        </p:xfrm>
        <a:graphic>
          <a:graphicData uri="http://schemas.openxmlformats.org/drawingml/2006/table">
            <a:tbl>
              <a:tblPr/>
              <a:tblGrid>
                <a:gridCol w="144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9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약한 개체 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강한 개체 타입이 있어야 존재할 수 있음</a:t>
                      </a:r>
                      <a:endParaRPr lang="en-US" altLang="ko-KR" sz="14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u="sng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이중 직사각형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표현</a:t>
                      </a:r>
                      <a:endParaRPr lang="en-US" altLang="ko-KR" sz="14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78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식별 관계 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강한 개체 타입과 약한 개체 타입의 관계를 나타냄</a:t>
                      </a:r>
                      <a:endParaRPr lang="en-US" altLang="ko-KR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강한 개체 타입의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기본키를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상속받아 사용함</a:t>
                      </a:r>
                      <a:endParaRPr lang="en-US" altLang="ko-KR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u="sng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이중 마름모꼴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표현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5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강한 개체 타입의 키 속성</a:t>
                      </a:r>
                      <a:endParaRPr lang="en-US" altLang="ko-KR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4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식별자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약한 개체 타입에서 개별 개체를 구분하는 속성</a:t>
                      </a:r>
                      <a:endParaRPr lang="en-US" altLang="ko-KR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키라고 하지 않고 식별자라고 부름</a:t>
                      </a:r>
                      <a:endParaRPr lang="en-US" altLang="ko-KR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7248" y="28529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6-10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식별자와</a:t>
            </a:r>
            <a:r>
              <a:rPr lang="ko-KR" altLang="en-US" sz="1400" b="1" dirty="0">
                <a:ea typeface="맑은 고딕" panose="020B0503020000020004" pitchFamily="50" charset="-127"/>
              </a:rPr>
              <a:t> 약한 개체 타입</a:t>
            </a:r>
          </a:p>
        </p:txBody>
      </p: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970245" y="3703406"/>
            <a:ext cx="837086" cy="360000"/>
            <a:chOff x="3309256" y="1233714"/>
            <a:chExt cx="1991207" cy="856343"/>
          </a:xfrm>
        </p:grpSpPr>
        <p:sp>
          <p:nvSpPr>
            <p:cNvPr id="10" name="직사각형 9"/>
            <p:cNvSpPr/>
            <p:nvPr/>
          </p:nvSpPr>
          <p:spPr>
            <a:xfrm>
              <a:off x="3309256" y="1233714"/>
              <a:ext cx="1991207" cy="856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34386" y="1340768"/>
              <a:ext cx="1728192" cy="64807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/>
                <a:t>가족</a:t>
              </a:r>
            </a:p>
          </p:txBody>
        </p:sp>
      </p:grp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740788" y="4340812"/>
            <a:ext cx="1296000" cy="540000"/>
            <a:chOff x="3203847" y="2451922"/>
            <a:chExt cx="1999349" cy="833062"/>
          </a:xfrm>
        </p:grpSpPr>
        <p:sp>
          <p:nvSpPr>
            <p:cNvPr id="13" name="순서도: 판단 12"/>
            <p:cNvSpPr/>
            <p:nvPr/>
          </p:nvSpPr>
          <p:spPr>
            <a:xfrm>
              <a:off x="3203847" y="2451922"/>
              <a:ext cx="1999349" cy="833062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14" name="순서도: 판단 13"/>
            <p:cNvSpPr/>
            <p:nvPr/>
          </p:nvSpPr>
          <p:spPr>
            <a:xfrm>
              <a:off x="3500263" y="2564904"/>
              <a:ext cx="1431777" cy="596574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/>
                <a:t>부양</a:t>
              </a:r>
            </a:p>
          </p:txBody>
        </p:sp>
      </p:grpSp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962326" y="5098992"/>
            <a:ext cx="852924" cy="504000"/>
            <a:chOff x="1917444" y="4079930"/>
            <a:chExt cx="1584176" cy="936104"/>
          </a:xfrm>
        </p:grpSpPr>
        <p:sp>
          <p:nvSpPr>
            <p:cNvPr id="16" name="타원 15"/>
            <p:cNvSpPr/>
            <p:nvPr/>
          </p:nvSpPr>
          <p:spPr>
            <a:xfrm>
              <a:off x="1917444" y="4079930"/>
              <a:ext cx="1584176" cy="93610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190962" y="4800010"/>
              <a:ext cx="108012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" name="그룹 17"/>
          <p:cNvGrpSpPr>
            <a:grpSpLocks noChangeAspect="1"/>
          </p:cNvGrpSpPr>
          <p:nvPr/>
        </p:nvGrpSpPr>
        <p:grpSpPr>
          <a:xfrm>
            <a:off x="962326" y="5695247"/>
            <a:ext cx="852924" cy="504000"/>
            <a:chOff x="2411759" y="3429000"/>
            <a:chExt cx="1584176" cy="936104"/>
          </a:xfrm>
        </p:grpSpPr>
        <p:sp>
          <p:nvSpPr>
            <p:cNvPr id="19" name="타원 18"/>
            <p:cNvSpPr/>
            <p:nvPr/>
          </p:nvSpPr>
          <p:spPr>
            <a:xfrm>
              <a:off x="2411759" y="3429000"/>
              <a:ext cx="1584176" cy="93610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685277" y="4149080"/>
              <a:ext cx="1080120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DE0A8-045F-9B59-E8ED-54C4810CA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약한 개체 타입과 식별자 </a:t>
            </a:r>
            <a:r>
              <a:rPr lang="en-US" altLang="ko-KR" dirty="0"/>
              <a:t>(2/2)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48064" y="577018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6-29 </a:t>
            </a:r>
            <a:r>
              <a:rPr lang="ko-KR" altLang="en-US" sz="1400" b="1" dirty="0">
                <a:latin typeface="+mn-ea"/>
                <a:ea typeface="+mn-ea"/>
              </a:rPr>
              <a:t>약한 개체 타입과 식별자의 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57BD7BC-2D5A-4D8A-8ED6-2B914C0CF54B}"/>
              </a:ext>
            </a:extLst>
          </p:cNvPr>
          <p:cNvGrpSpPr/>
          <p:nvPr/>
        </p:nvGrpSpPr>
        <p:grpSpPr>
          <a:xfrm>
            <a:off x="923004" y="1412776"/>
            <a:ext cx="4585100" cy="4663407"/>
            <a:chOff x="923004" y="1412776"/>
            <a:chExt cx="4376748" cy="466340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2496660" y="4391515"/>
              <a:ext cx="1339341" cy="576000"/>
              <a:chOff x="3309256" y="1233714"/>
              <a:chExt cx="1991207" cy="856343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3309256" y="1233714"/>
                <a:ext cx="1991207" cy="856343"/>
              </a:xfrm>
              <a:prstGeom prst="rect">
                <a:avLst/>
              </a:prstGeom>
              <a:solidFill>
                <a:srgbClr val="5BD0FF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latin typeface="+mn-ea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434386" y="1340768"/>
                <a:ext cx="1728192" cy="648072"/>
              </a:xfrm>
              <a:prstGeom prst="rect">
                <a:avLst/>
              </a:prstGeom>
              <a:solidFill>
                <a:srgbClr val="5BD0FF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가족</a:t>
                </a:r>
                <a:endParaRPr lang="ko-KR" altLang="en-US" sz="1100" b="1" dirty="0">
                  <a:latin typeface="+mn-ea"/>
                </a:endParaRPr>
              </a:p>
            </p:txBody>
          </p:sp>
        </p:grp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16200000" flipH="1">
              <a:off x="2903387" y="3283757"/>
              <a:ext cx="510167" cy="8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7" idx="0"/>
            </p:cNvCxnSpPr>
            <p:nvPr/>
          </p:nvCxnSpPr>
          <p:spPr>
            <a:xfrm>
              <a:off x="1526648" y="1880760"/>
              <a:ext cx="1586687" cy="6004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7" idx="0"/>
            </p:cNvCxnSpPr>
            <p:nvPr/>
          </p:nvCxnSpPr>
          <p:spPr>
            <a:xfrm rot="5400000">
              <a:off x="2826144" y="2192335"/>
              <a:ext cx="576064" cy="16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1981419" y="5464183"/>
              <a:ext cx="1036800" cy="612000"/>
              <a:chOff x="2411759" y="3429000"/>
              <a:chExt cx="1584176" cy="936104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2411759" y="3429000"/>
                <a:ext cx="1584176" cy="93610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latin typeface="+mn-ea"/>
                  </a:rPr>
                  <a:t>이름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2685277" y="4149080"/>
                <a:ext cx="1080120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23" name="직선 연결선 22"/>
            <p:cNvCxnSpPr/>
            <p:nvPr/>
          </p:nvCxnSpPr>
          <p:spPr>
            <a:xfrm rot="5400000">
              <a:off x="2577085" y="4874937"/>
              <a:ext cx="496668" cy="6818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166330" y="4967515"/>
              <a:ext cx="925025" cy="549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endCxn id="7" idx="0"/>
            </p:cNvCxnSpPr>
            <p:nvPr/>
          </p:nvCxnSpPr>
          <p:spPr>
            <a:xfrm rot="10800000" flipV="1">
              <a:off x="3113336" y="1880759"/>
              <a:ext cx="1523999" cy="6004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2443665" y="2481207"/>
              <a:ext cx="1339340" cy="576000"/>
            </a:xfrm>
            <a:prstGeom prst="rect">
              <a:avLst/>
            </a:prstGeom>
            <a:solidFill>
              <a:srgbClr val="5BD0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직원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592424" y="1412776"/>
              <a:ext cx="1036800" cy="6120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n-ea"/>
                </a:rPr>
                <a:t>이름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4262952" y="1412776"/>
              <a:ext cx="1036800" cy="6120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n-ea"/>
                </a:rPr>
                <a:t>직책</a:t>
              </a:r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923004" y="1412776"/>
              <a:ext cx="1035693" cy="612000"/>
              <a:chOff x="5600436" y="3616044"/>
              <a:chExt cx="1584175" cy="936104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5600436" y="3616044"/>
                <a:ext cx="1584175" cy="93610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latin typeface="+mn-ea"/>
                  </a:rPr>
                  <a:t>직원번호</a:t>
                </a: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5853630" y="4365104"/>
                <a:ext cx="108012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35" name="직선 연결선 34"/>
            <p:cNvCxnSpPr>
              <a:cxnSpLocks noChangeAspect="1"/>
            </p:cNvCxnSpPr>
            <p:nvPr/>
          </p:nvCxnSpPr>
          <p:spPr>
            <a:xfrm rot="16200000" flipH="1">
              <a:off x="2904485" y="4121957"/>
              <a:ext cx="510167" cy="8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>
              <a:grpSpLocks noChangeAspect="1"/>
            </p:cNvGrpSpPr>
            <p:nvPr/>
          </p:nvGrpSpPr>
          <p:grpSpPr>
            <a:xfrm>
              <a:off x="2309085" y="3464936"/>
              <a:ext cx="1689736" cy="576000"/>
              <a:chOff x="2981599" y="2451922"/>
              <a:chExt cx="2443845" cy="833062"/>
            </a:xfrm>
          </p:grpSpPr>
          <p:sp>
            <p:nvSpPr>
              <p:cNvPr id="9" name="순서도: 판단 8"/>
              <p:cNvSpPr/>
              <p:nvPr/>
            </p:nvSpPr>
            <p:spPr>
              <a:xfrm>
                <a:off x="2981599" y="2451922"/>
                <a:ext cx="2443845" cy="833062"/>
              </a:xfrm>
              <a:prstGeom prst="flowChartDecisi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latin typeface="+mn-ea"/>
                </a:endParaRPr>
              </a:p>
            </p:txBody>
          </p:sp>
          <p:sp>
            <p:nvSpPr>
              <p:cNvPr id="10" name="순서도: 판단 9"/>
              <p:cNvSpPr/>
              <p:nvPr/>
            </p:nvSpPr>
            <p:spPr>
              <a:xfrm>
                <a:off x="3341108" y="2564905"/>
                <a:ext cx="1750087" cy="596574"/>
              </a:xfrm>
              <a:prstGeom prst="flowChartDecisi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부양</a:t>
                </a:r>
                <a:endParaRPr lang="ko-KR" altLang="en-US" sz="1100" b="1" dirty="0">
                  <a:latin typeface="+mn-ea"/>
                </a:endParaRPr>
              </a:p>
            </p:txBody>
          </p:sp>
        </p:grpSp>
        <p:sp>
          <p:nvSpPr>
            <p:cNvPr id="19" name="타원 18"/>
            <p:cNvSpPr/>
            <p:nvPr/>
          </p:nvSpPr>
          <p:spPr>
            <a:xfrm>
              <a:off x="3658200" y="5464183"/>
              <a:ext cx="1036800" cy="6120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n-ea"/>
                </a:rPr>
                <a:t>관계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64776" y="4052689"/>
              <a:ext cx="332351" cy="33855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74301" y="3140968"/>
              <a:ext cx="289506" cy="33855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1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31C7C773-B9F8-EDAA-7867-130225604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IE </a:t>
            </a:r>
            <a:r>
              <a:rPr lang="ko-KR" altLang="en-US" dirty="0"/>
              <a:t>표기법</a:t>
            </a:r>
            <a:r>
              <a:rPr lang="en-US" altLang="ko-KR" dirty="0"/>
              <a:t>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1320938"/>
          </a:xfrm>
        </p:spPr>
        <p:txBody>
          <a:bodyPr/>
          <a:lstStyle/>
          <a:p>
            <a:pPr algn="just"/>
            <a:r>
              <a:rPr lang="en-US" altLang="ko-KR" dirty="0"/>
              <a:t>ER </a:t>
            </a:r>
            <a:r>
              <a:rPr lang="ko-KR" altLang="en-US" dirty="0"/>
              <a:t>다이어그램을 더 축약하여 쉽게 표현하면 </a:t>
            </a:r>
            <a:r>
              <a:rPr lang="en-US" altLang="ko-KR" dirty="0">
                <a:solidFill>
                  <a:schemeClr val="accent2"/>
                </a:solidFill>
              </a:rPr>
              <a:t>Erwin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등 소프트웨어에서 사용함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just"/>
            <a:r>
              <a:rPr lang="en-US" altLang="ko-KR" sz="1800" dirty="0">
                <a:solidFill>
                  <a:srgbClr val="C00000"/>
                </a:solidFill>
              </a:rPr>
              <a:t>IE</a:t>
            </a:r>
            <a:r>
              <a:rPr lang="en-US" altLang="ko-KR" sz="1800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Information Engineerin</a:t>
            </a:r>
            <a:r>
              <a:rPr lang="en-US" altLang="ko-KR" sz="1800" dirty="0">
                <a:solidFill>
                  <a:schemeClr val="accent2"/>
                </a:solidFill>
              </a:rPr>
              <a:t>g</a:t>
            </a:r>
            <a:r>
              <a:rPr lang="en-US" altLang="ko-KR" sz="1800" dirty="0"/>
              <a:t>) </a:t>
            </a:r>
            <a:r>
              <a:rPr lang="ko-KR" altLang="en-US" dirty="0"/>
              <a:t>표기법</a:t>
            </a:r>
            <a:endParaRPr lang="en-US" altLang="ko-KR" dirty="0"/>
          </a:p>
          <a:p>
            <a:pPr marL="0" indent="0" algn="just">
              <a:buNone/>
            </a:pPr>
            <a:r>
              <a:rPr lang="en-US" altLang="ko-KR" dirty="0"/>
              <a:t>     -</a:t>
            </a:r>
            <a:r>
              <a:rPr lang="ko-KR" altLang="en-US" dirty="0"/>
              <a:t> 개체 타입과 속성은 직사각형으로 표현함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1295636" y="2792665"/>
            <a:ext cx="6552728" cy="2724567"/>
            <a:chOff x="1421477" y="2481469"/>
            <a:chExt cx="5495242" cy="2354780"/>
          </a:xfrm>
        </p:grpSpPr>
        <p:grpSp>
          <p:nvGrpSpPr>
            <p:cNvPr id="7" name="그룹 6"/>
            <p:cNvGrpSpPr/>
            <p:nvPr/>
          </p:nvGrpSpPr>
          <p:grpSpPr>
            <a:xfrm>
              <a:off x="1421477" y="2481469"/>
              <a:ext cx="5495242" cy="2354780"/>
              <a:chOff x="660934" y="1746246"/>
              <a:chExt cx="7655482" cy="294189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6612341" y="2107067"/>
                <a:ext cx="1704075" cy="4200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>
                    <a:solidFill>
                      <a:schemeClr val="tx1"/>
                    </a:solidFill>
                    <a:latin typeface="+mn-ea"/>
                  </a:rPr>
                  <a:t>식별자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612341" y="2527144"/>
                <a:ext cx="1704075" cy="145217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</a:rPr>
                  <a:t>속성 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1</a:t>
                </a:r>
              </a:p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</a:rPr>
                  <a:t>속성 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696772" y="1746246"/>
                <a:ext cx="1418063" cy="348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b="1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500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 이름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083196" y="1796813"/>
                <a:ext cx="1787691" cy="428172"/>
              </a:xfrm>
              <a:prstGeom prst="rect">
                <a:avLst/>
              </a:prstGeom>
              <a:solidFill>
                <a:srgbClr val="97E1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>
                    <a:latin typeface="+mn-ea"/>
                  </a:rPr>
                  <a:t>엔티티</a:t>
                </a:r>
                <a:r>
                  <a:rPr lang="ko-KR" altLang="en-US" sz="1400" b="1" dirty="0">
                    <a:latin typeface="+mn-ea"/>
                  </a:rPr>
                  <a:t> 이름</a:t>
                </a: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660934" y="3641432"/>
                <a:ext cx="1422262" cy="468053"/>
                <a:chOff x="5580112" y="3645024"/>
                <a:chExt cx="1584176" cy="936104"/>
              </a:xfrm>
            </p:grpSpPr>
            <p:sp>
              <p:nvSpPr>
                <p:cNvPr id="15" name="타원 14"/>
                <p:cNvSpPr/>
                <p:nvPr/>
              </p:nvSpPr>
              <p:spPr>
                <a:xfrm>
                  <a:off x="5580112" y="3645024"/>
                  <a:ext cx="1584176" cy="936104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err="1">
                      <a:latin typeface="+mn-ea"/>
                    </a:rPr>
                    <a:t>식별자</a:t>
                  </a:r>
                  <a:endParaRPr lang="ko-KR" altLang="en-US" sz="1400" b="1" dirty="0">
                    <a:latin typeface="+mn-ea"/>
                  </a:endParaRPr>
                </a:p>
              </p:txBody>
            </p:sp>
            <p:cxnSp>
              <p:nvCxnSpPr>
                <p:cNvPr id="16" name="직선 연결선 15"/>
                <p:cNvCxnSpPr/>
                <p:nvPr/>
              </p:nvCxnSpPr>
              <p:spPr>
                <a:xfrm>
                  <a:off x="5853630" y="4365104"/>
                  <a:ext cx="108012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7" name="타원 16"/>
              <p:cNvSpPr/>
              <p:nvPr/>
            </p:nvSpPr>
            <p:spPr>
              <a:xfrm>
                <a:off x="2274064" y="3641432"/>
                <a:ext cx="1422262" cy="468053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속성</a:t>
                </a:r>
                <a:r>
                  <a:rPr lang="en-US" altLang="ko-KR" sz="1400" b="1" dirty="0">
                    <a:latin typeface="+mn-ea"/>
                  </a:rPr>
                  <a:t>1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3880372" y="3641432"/>
                <a:ext cx="1422262" cy="468053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속성</a:t>
                </a:r>
                <a:r>
                  <a:rPr lang="en-US" altLang="ko-KR" sz="1400" b="1" dirty="0">
                    <a:latin typeface="+mn-ea"/>
                  </a:rPr>
                  <a:t>2</a:t>
                </a:r>
                <a:endParaRPr lang="ko-KR" altLang="en-US" sz="1400" b="1" dirty="0">
                  <a:latin typeface="+mn-ea"/>
                </a:endParaRPr>
              </a:p>
            </p:txBody>
          </p:sp>
          <p:cxnSp>
            <p:nvCxnSpPr>
              <p:cNvPr id="19" name="직선 연결선 18"/>
              <p:cNvCxnSpPr>
                <a:endCxn id="15" idx="0"/>
              </p:cNvCxnSpPr>
              <p:nvPr/>
            </p:nvCxnSpPr>
            <p:spPr>
              <a:xfrm flipH="1">
                <a:off x="1372065" y="2212672"/>
                <a:ext cx="1289133" cy="14287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13" idx="2"/>
                <a:endCxn id="17" idx="0"/>
              </p:cNvCxnSpPr>
              <p:nvPr/>
            </p:nvCxnSpPr>
            <p:spPr>
              <a:xfrm>
                <a:off x="2977042" y="2224985"/>
                <a:ext cx="8153" cy="14164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3447016" y="2228438"/>
                <a:ext cx="1144487" cy="14287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649403" y="4355811"/>
                <a:ext cx="1667013" cy="332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2"/>
                    </a:solidFill>
                    <a:latin typeface="+mn-ea"/>
                    <a:ea typeface="+mn-ea"/>
                  </a:rPr>
                  <a:t>IE </a:t>
                </a:r>
                <a:r>
                  <a:rPr lang="ko-KR" altLang="en-US" sz="1400" b="1" dirty="0">
                    <a:solidFill>
                      <a:schemeClr val="accent2"/>
                    </a:solidFill>
                    <a:latin typeface="+mn-ea"/>
                    <a:ea typeface="+mn-ea"/>
                  </a:rPr>
                  <a:t>표기법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703289" y="4355811"/>
                <a:ext cx="2571768" cy="332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+mn-ea"/>
                    <a:ea typeface="+mn-ea"/>
                  </a:rPr>
                  <a:t>Peter  Chen </a:t>
                </a:r>
                <a:r>
                  <a:rPr lang="ko-KR" altLang="en-US" sz="1400" b="1" dirty="0">
                    <a:latin typeface="+mn-ea"/>
                    <a:ea typeface="+mn-ea"/>
                  </a:rPr>
                  <a:t>표기법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</p:grpSp>
        <p:sp>
          <p:nvSpPr>
            <p:cNvPr id="8" name="오른쪽 화살표 7"/>
            <p:cNvSpPr/>
            <p:nvPr/>
          </p:nvSpPr>
          <p:spPr>
            <a:xfrm>
              <a:off x="4753372" y="3426621"/>
              <a:ext cx="610716" cy="26108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+mn-ea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F4EE3EA-2AE8-4C80-A21B-6506157ED267}"/>
              </a:ext>
            </a:extLst>
          </p:cNvPr>
          <p:cNvSpPr txBox="1"/>
          <p:nvPr/>
        </p:nvSpPr>
        <p:spPr>
          <a:xfrm>
            <a:off x="2123728" y="5733256"/>
            <a:ext cx="489654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6-31 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Peter Chen </a:t>
            </a:r>
            <a:r>
              <a:rPr lang="ko-KR" altLang="en-US" sz="1600" b="1" dirty="0">
                <a:latin typeface="+mn-ea"/>
                <a:ea typeface="+mn-ea"/>
              </a:rPr>
              <a:t>표기법과 </a:t>
            </a:r>
            <a:r>
              <a:rPr lang="en-US" altLang="ko-KR" sz="1600" b="1" dirty="0">
                <a:latin typeface="+mn-ea"/>
                <a:ea typeface="+mn-ea"/>
              </a:rPr>
              <a:t>IE </a:t>
            </a:r>
            <a:r>
              <a:rPr lang="ko-KR" altLang="en-US" sz="1600" b="1" dirty="0">
                <a:latin typeface="+mn-ea"/>
                <a:ea typeface="+mn-ea"/>
              </a:rPr>
              <a:t>표기법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379D6B-A8EB-443B-D83A-1EFB3FE56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IE </a:t>
            </a:r>
            <a:r>
              <a:rPr lang="ko-KR" altLang="en-US" dirty="0"/>
              <a:t>표기법</a:t>
            </a:r>
            <a:r>
              <a:rPr lang="en-US" altLang="ko-KR" dirty="0"/>
              <a:t> 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8680"/>
          </a:xfrm>
        </p:spPr>
        <p:txBody>
          <a:bodyPr/>
          <a:lstStyle/>
          <a:p>
            <a:pPr algn="just"/>
            <a:r>
              <a:rPr lang="en-US" altLang="ko-KR" sz="1800" dirty="0"/>
              <a:t>IE </a:t>
            </a:r>
            <a:r>
              <a:rPr lang="ko-KR" altLang="en-US" sz="1800" dirty="0"/>
              <a:t>표기법에서 </a:t>
            </a:r>
            <a:r>
              <a:rPr lang="ko-KR" altLang="en-US" sz="1800" dirty="0">
                <a:solidFill>
                  <a:srgbClr val="C00000"/>
                </a:solidFill>
              </a:rPr>
              <a:t>관계</a:t>
            </a:r>
            <a:r>
              <a:rPr lang="ko-KR" altLang="en-US" sz="1800" dirty="0"/>
              <a:t>는 </a:t>
            </a:r>
            <a:r>
              <a:rPr lang="ko-KR" altLang="en-US" sz="1800" dirty="0">
                <a:solidFill>
                  <a:srgbClr val="0000CC"/>
                </a:solidFill>
              </a:rPr>
              <a:t>실선</a:t>
            </a:r>
            <a:r>
              <a:rPr lang="ko-KR" altLang="en-US" sz="1800" dirty="0"/>
              <a:t> 혹은 </a:t>
            </a:r>
            <a:r>
              <a:rPr lang="ko-KR" altLang="en-US" sz="1800" dirty="0">
                <a:solidFill>
                  <a:srgbClr val="0000CC"/>
                </a:solidFill>
              </a:rPr>
              <a:t>점선</a:t>
            </a:r>
            <a:r>
              <a:rPr lang="ko-KR" altLang="en-US" sz="1800" dirty="0"/>
              <a:t>으로 표기함</a:t>
            </a:r>
            <a:r>
              <a:rPr lang="en-US" altLang="ko-KR" sz="1800" dirty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35896" y="20528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6-11 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IE </a:t>
            </a:r>
            <a:r>
              <a:rPr lang="ko-KR" altLang="en-US" sz="1600" b="1" dirty="0">
                <a:latin typeface="+mn-ea"/>
                <a:ea typeface="+mn-ea"/>
              </a:rPr>
              <a:t>표기법 </a:t>
            </a:r>
            <a:r>
              <a:rPr lang="en-US" altLang="ko-KR" sz="1600" b="1" dirty="0">
                <a:latin typeface="+mn-ea"/>
                <a:ea typeface="+mn-ea"/>
              </a:rPr>
              <a:t>– </a:t>
            </a:r>
            <a:r>
              <a:rPr lang="ko-KR" altLang="en-US" sz="1600" b="1" dirty="0">
                <a:latin typeface="+mn-ea"/>
                <a:ea typeface="+mn-ea"/>
              </a:rPr>
              <a:t>관계와 관계 </a:t>
            </a:r>
            <a:r>
              <a:rPr lang="ko-KR" altLang="en-US" sz="1600" b="1" dirty="0" err="1">
                <a:latin typeface="+mn-ea"/>
                <a:ea typeface="+mn-ea"/>
              </a:rPr>
              <a:t>대응수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78" t="3204" r="21876" b="2060"/>
          <a:stretch/>
        </p:blipFill>
        <p:spPr>
          <a:xfrm>
            <a:off x="827584" y="2564904"/>
            <a:ext cx="7488832" cy="345638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8B93A6-8A8F-3270-5112-1123029F8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091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IE </a:t>
            </a:r>
            <a:r>
              <a:rPr lang="ko-KR" altLang="en-US" dirty="0"/>
              <a:t>표기법</a:t>
            </a:r>
            <a:r>
              <a:rPr lang="en-US" altLang="ko-KR" dirty="0"/>
              <a:t> 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479545"/>
          </a:xfrm>
        </p:spPr>
        <p:txBody>
          <a:bodyPr/>
          <a:lstStyle/>
          <a:p>
            <a:pPr algn="just"/>
            <a:r>
              <a:rPr lang="en-US" altLang="ko-KR" sz="1800" dirty="0"/>
              <a:t>IE </a:t>
            </a:r>
            <a:r>
              <a:rPr lang="ko-KR" altLang="en-US" sz="1800" dirty="0"/>
              <a:t>표기법에서 관계</a:t>
            </a:r>
            <a:r>
              <a:rPr lang="en-US" altLang="ko-KR" sz="1800" dirty="0"/>
              <a:t>(</a:t>
            </a:r>
            <a:r>
              <a:rPr lang="ko-KR" altLang="en-US" sz="1800" dirty="0" err="1">
                <a:solidFill>
                  <a:srgbClr val="C00000"/>
                </a:solidFill>
              </a:rPr>
              <a:t>강한관계</a:t>
            </a:r>
            <a:r>
              <a:rPr lang="en-US" altLang="ko-KR" sz="1800" dirty="0"/>
              <a:t>, </a:t>
            </a:r>
            <a:r>
              <a:rPr lang="ko-KR" altLang="en-US" sz="1800" dirty="0" err="1">
                <a:solidFill>
                  <a:srgbClr val="C00000"/>
                </a:solidFill>
              </a:rPr>
              <a:t>비식별자</a:t>
            </a:r>
            <a:r>
              <a:rPr lang="ko-KR" altLang="en-US" sz="1800" dirty="0">
                <a:solidFill>
                  <a:srgbClr val="C00000"/>
                </a:solidFill>
              </a:rPr>
              <a:t> 관계</a:t>
            </a:r>
            <a:r>
              <a:rPr lang="en-US" altLang="ko-KR" sz="1800" dirty="0"/>
              <a:t>)</a:t>
            </a:r>
            <a:r>
              <a:rPr lang="ko-KR" altLang="en-US" sz="1800" dirty="0"/>
              <a:t>는 </a:t>
            </a:r>
            <a:r>
              <a:rPr lang="ko-KR" altLang="en-US" sz="2000" dirty="0">
                <a:solidFill>
                  <a:srgbClr val="0000CC"/>
                </a:solidFill>
              </a:rPr>
              <a:t>점선</a:t>
            </a:r>
            <a:r>
              <a:rPr lang="ko-KR" altLang="en-US" sz="1800" dirty="0"/>
              <a:t>으로 표기함</a:t>
            </a:r>
            <a:r>
              <a:rPr lang="en-US" altLang="ko-KR" sz="1800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35" y="4333439"/>
            <a:ext cx="5094931" cy="161389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635896" y="60932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6-31 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ea typeface="맑은 고딕" panose="020B0503020000020004" pitchFamily="50" charset="-127"/>
              </a:rPr>
              <a:t>IE </a:t>
            </a:r>
            <a:r>
              <a:rPr lang="ko-KR" altLang="en-US" sz="1400" b="1" dirty="0">
                <a:ea typeface="맑은 고딕" panose="020B0503020000020004" pitchFamily="50" charset="-127"/>
              </a:rPr>
              <a:t>표기법의 예</a:t>
            </a:r>
            <a:r>
              <a:rPr lang="en-US" altLang="ko-KR" sz="1400" b="1" dirty="0"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solidFill>
                  <a:srgbClr val="C00000"/>
                </a:solidFill>
                <a:ea typeface="맑은 고딕" panose="020B0503020000020004" pitchFamily="50" charset="-127"/>
              </a:rPr>
              <a:t>비식별자</a:t>
            </a:r>
            <a:r>
              <a:rPr lang="ko-KR" altLang="en-US" sz="1400" b="1" dirty="0">
                <a:solidFill>
                  <a:srgbClr val="C00000"/>
                </a:solidFill>
                <a:ea typeface="맑은 고딕" panose="020B0503020000020004" pitchFamily="50" charset="-127"/>
              </a:rPr>
              <a:t> 관계</a:t>
            </a:r>
            <a:r>
              <a:rPr lang="en-US" altLang="ko-KR" sz="1400" b="1" dirty="0"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4415231" y="3490737"/>
            <a:ext cx="144016" cy="341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17120B8-98AC-411F-B10B-A04547486599}"/>
              </a:ext>
            </a:extLst>
          </p:cNvPr>
          <p:cNvGrpSpPr/>
          <p:nvPr/>
        </p:nvGrpSpPr>
        <p:grpSpPr>
          <a:xfrm>
            <a:off x="1115616" y="1842654"/>
            <a:ext cx="6912769" cy="2162410"/>
            <a:chOff x="908707" y="3563966"/>
            <a:chExt cx="6822529" cy="223441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D922EFC-9B39-46EF-B9B4-E8A2DA3B6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707" y="3563966"/>
              <a:ext cx="6822529" cy="2234418"/>
            </a:xfrm>
            <a:prstGeom prst="rect">
              <a:avLst/>
            </a:prstGeom>
          </p:spPr>
        </p:pic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F042CB5-4624-48CA-85F7-01817819C572}"/>
                </a:ext>
              </a:extLst>
            </p:cNvPr>
            <p:cNvCxnSpPr/>
            <p:nvPr/>
          </p:nvCxnSpPr>
          <p:spPr>
            <a:xfrm>
              <a:off x="1154894" y="5229200"/>
              <a:ext cx="6480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ACC06B9-1D1F-4D1D-81C6-D40AD86F14D2}"/>
                </a:ext>
              </a:extLst>
            </p:cNvPr>
            <p:cNvCxnSpPr/>
            <p:nvPr/>
          </p:nvCxnSpPr>
          <p:spPr>
            <a:xfrm>
              <a:off x="5250552" y="5229200"/>
              <a:ext cx="6480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9FF3A4-4852-EA9E-F7B2-CADB28E84F9F}"/>
              </a:ext>
            </a:extLst>
          </p:cNvPr>
          <p:cNvGrpSpPr/>
          <p:nvPr/>
        </p:nvGrpSpPr>
        <p:grpSpPr>
          <a:xfrm>
            <a:off x="2915816" y="2420888"/>
            <a:ext cx="3255718" cy="310728"/>
            <a:chOff x="2915816" y="2358760"/>
            <a:chExt cx="3255718" cy="3107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14B84C-8F88-4D6A-EB83-6781C9DA51AD}"/>
                </a:ext>
              </a:extLst>
            </p:cNvPr>
            <p:cNvSpPr txBox="1"/>
            <p:nvPr/>
          </p:nvSpPr>
          <p:spPr>
            <a:xfrm>
              <a:off x="5541234" y="2361711"/>
              <a:ext cx="630300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CC"/>
                  </a:solidFill>
                  <a:highlight>
                    <a:srgbClr val="C0C0C0"/>
                  </a:highlight>
                  <a:latin typeface="+mn-ea"/>
                </a:rPr>
                <a:t>(1, 1)</a:t>
              </a:r>
              <a:endParaRPr lang="ko-KR" altLang="en-US" sz="1400" b="1" dirty="0">
                <a:solidFill>
                  <a:srgbClr val="0000CC"/>
                </a:solidFill>
                <a:highlight>
                  <a:srgbClr val="C0C0C0"/>
                </a:highlight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2DFFAE-2DF8-62C9-0FD5-B76B13618516}"/>
                </a:ext>
              </a:extLst>
            </p:cNvPr>
            <p:cNvSpPr txBox="1"/>
            <p:nvPr/>
          </p:nvSpPr>
          <p:spPr>
            <a:xfrm>
              <a:off x="2915816" y="2358760"/>
              <a:ext cx="635744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CC"/>
                  </a:solidFill>
                  <a:highlight>
                    <a:srgbClr val="C0C0C0"/>
                  </a:highlight>
                  <a:latin typeface="+mn-ea"/>
                </a:rPr>
                <a:t>(0, *)</a:t>
              </a:r>
              <a:endParaRPr lang="ko-KR" altLang="en-US" sz="1400" b="1" dirty="0">
                <a:solidFill>
                  <a:srgbClr val="0000CC"/>
                </a:solidFill>
                <a:highlight>
                  <a:srgbClr val="C0C0C0"/>
                </a:highlight>
                <a:latin typeface="+mn-ea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0BFC7D-6A2B-026C-1072-363784D46532}"/>
              </a:ext>
            </a:extLst>
          </p:cNvPr>
          <p:cNvGrpSpPr/>
          <p:nvPr/>
        </p:nvGrpSpPr>
        <p:grpSpPr>
          <a:xfrm>
            <a:off x="3581801" y="4561383"/>
            <a:ext cx="1913975" cy="1047602"/>
            <a:chOff x="3581801" y="4561383"/>
            <a:chExt cx="1913975" cy="1047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E99F3D-C4CB-776B-9E85-786AE552F5F9}"/>
                </a:ext>
              </a:extLst>
            </p:cNvPr>
            <p:cNvSpPr txBox="1"/>
            <p:nvPr/>
          </p:nvSpPr>
          <p:spPr>
            <a:xfrm>
              <a:off x="3635896" y="4561383"/>
              <a:ext cx="288862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highlight>
                    <a:srgbClr val="00FFFF"/>
                  </a:highlight>
                  <a:latin typeface="+mn-ea"/>
                </a:rPr>
                <a:t>1</a:t>
              </a:r>
              <a:endParaRPr lang="ko-KR" altLang="en-US" sz="1400" b="1" dirty="0">
                <a:solidFill>
                  <a:schemeClr val="accent2"/>
                </a:solidFill>
                <a:highlight>
                  <a:srgbClr val="00FFFF"/>
                </a:highlight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B9D24B-AFDC-B298-D10A-34E6CE21BB5E}"/>
                </a:ext>
              </a:extLst>
            </p:cNvPr>
            <p:cNvSpPr txBox="1"/>
            <p:nvPr/>
          </p:nvSpPr>
          <p:spPr>
            <a:xfrm>
              <a:off x="5031111" y="4586400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highlight>
                    <a:srgbClr val="00FFFF"/>
                  </a:highlight>
                  <a:latin typeface="+mn-ea"/>
                </a:rPr>
                <a:t>N</a:t>
              </a:r>
              <a:endParaRPr lang="ko-KR" altLang="en-US" sz="1400" b="1" dirty="0">
                <a:solidFill>
                  <a:schemeClr val="accent2"/>
                </a:solidFill>
                <a:highlight>
                  <a:srgbClr val="00FFFF"/>
                </a:highlight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BEBC24-96AD-D9D3-2761-6498F5E87D2F}"/>
                </a:ext>
              </a:extLst>
            </p:cNvPr>
            <p:cNvSpPr txBox="1"/>
            <p:nvPr/>
          </p:nvSpPr>
          <p:spPr>
            <a:xfrm>
              <a:off x="3581801" y="5245686"/>
              <a:ext cx="630300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CC"/>
                  </a:solidFill>
                  <a:highlight>
                    <a:srgbClr val="FFFF00"/>
                  </a:highlight>
                  <a:latin typeface="+mn-ea"/>
                </a:rPr>
                <a:t>(1, 1)</a:t>
              </a:r>
              <a:endParaRPr lang="ko-KR" altLang="en-US" sz="1400" b="1" dirty="0">
                <a:solidFill>
                  <a:srgbClr val="0000CC"/>
                </a:solidFill>
                <a:highlight>
                  <a:srgbClr val="FFFF00"/>
                </a:highlight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75F5E1-F4B3-BD49-E81F-2A9545F9A5A1}"/>
                </a:ext>
              </a:extLst>
            </p:cNvPr>
            <p:cNvSpPr txBox="1"/>
            <p:nvPr/>
          </p:nvSpPr>
          <p:spPr>
            <a:xfrm>
              <a:off x="4860032" y="5301208"/>
              <a:ext cx="635744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CC"/>
                  </a:solidFill>
                  <a:highlight>
                    <a:srgbClr val="FFFF00"/>
                  </a:highlight>
                  <a:latin typeface="+mn-ea"/>
                </a:rPr>
                <a:t>(0, *)</a:t>
              </a:r>
              <a:endParaRPr lang="ko-KR" altLang="en-US" sz="1400" b="1" dirty="0">
                <a:solidFill>
                  <a:srgbClr val="0000CC"/>
                </a:solidFill>
                <a:highlight>
                  <a:srgbClr val="FFFF00"/>
                </a:highlight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D310700-EF87-9836-C5C2-A98FC7F9D5E8}"/>
              </a:ext>
            </a:extLst>
          </p:cNvPr>
          <p:cNvGrpSpPr/>
          <p:nvPr/>
        </p:nvGrpSpPr>
        <p:grpSpPr>
          <a:xfrm>
            <a:off x="3203848" y="2092501"/>
            <a:ext cx="2685098" cy="485215"/>
            <a:chOff x="2445531" y="5533678"/>
            <a:chExt cx="4069471" cy="319741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CF074C2-739A-D2D2-59A9-5CDA6DE297E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445531" y="5533678"/>
              <a:ext cx="3542487" cy="319741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4E60123-5B2D-9284-1C0F-1E490D813CD5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972515" y="5567137"/>
              <a:ext cx="3542487" cy="284341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0C092E-27A3-C845-9C25-9B2DC3C0DAD7}"/>
              </a:ext>
            </a:extLst>
          </p:cNvPr>
          <p:cNvGrpSpPr/>
          <p:nvPr/>
        </p:nvGrpSpPr>
        <p:grpSpPr>
          <a:xfrm>
            <a:off x="3780327" y="4869154"/>
            <a:ext cx="1414451" cy="432056"/>
            <a:chOff x="3172634" y="5569484"/>
            <a:chExt cx="2711377" cy="254335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FEEEA07-96A0-72CE-4959-267383B734EA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V="1">
              <a:off x="5851665" y="5584215"/>
              <a:ext cx="32346" cy="239604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39E6DD5-8454-7DCA-61CE-F7BB04D343C8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3172634" y="5569484"/>
              <a:ext cx="0" cy="221646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설명선: 선 34">
            <a:extLst>
              <a:ext uri="{FF2B5EF4-FFF2-40B4-BE49-F238E27FC236}">
                <a16:creationId xmlns:a16="http://schemas.microsoft.com/office/drawing/2014/main" id="{D94CB077-0EFD-F6B4-A2F5-C55CB5F183A1}"/>
              </a:ext>
            </a:extLst>
          </p:cNvPr>
          <p:cNvSpPr/>
          <p:nvPr/>
        </p:nvSpPr>
        <p:spPr>
          <a:xfrm>
            <a:off x="4572000" y="3995086"/>
            <a:ext cx="932062" cy="295022"/>
          </a:xfrm>
          <a:prstGeom prst="borderCallout1">
            <a:avLst>
              <a:gd name="adj1" fmla="val 99754"/>
              <a:gd name="adj2" fmla="val 51425"/>
              <a:gd name="adj3" fmla="val 305823"/>
              <a:gd name="adj4" fmla="val 1229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점선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87826F-33F4-5020-885A-AA3C61549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31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95414072" descr="EMB000002c420c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25" y="1196752"/>
            <a:ext cx="619268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모델링의 개념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5" name="오른쪽 대괄호 4"/>
          <p:cNvSpPr/>
          <p:nvPr/>
        </p:nvSpPr>
        <p:spPr>
          <a:xfrm>
            <a:off x="6516216" y="1196752"/>
            <a:ext cx="144016" cy="2736304"/>
          </a:xfrm>
          <a:prstGeom prst="righ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" name="오른쪽 대괄호 5"/>
          <p:cNvSpPr/>
          <p:nvPr/>
        </p:nvSpPr>
        <p:spPr>
          <a:xfrm>
            <a:off x="6516216" y="4365104"/>
            <a:ext cx="144016" cy="864096"/>
          </a:xfrm>
          <a:prstGeom prst="righ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59492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6-1 </a:t>
            </a:r>
            <a:r>
              <a:rPr lang="ko-KR" altLang="en-US" sz="1400" b="1" dirty="0">
                <a:latin typeface="+mn-ea"/>
                <a:ea typeface="+mn-ea"/>
              </a:rPr>
              <a:t>데이터 모델링의 중요성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0232" y="2420888"/>
            <a:ext cx="184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00CC"/>
                </a:solidFill>
                <a:latin typeface="+mn-ea"/>
                <a:ea typeface="+mn-ea"/>
              </a:rPr>
              <a:t>건물 설계</a:t>
            </a:r>
            <a:endParaRPr lang="en-US" altLang="ko-KR" sz="1400" b="1" dirty="0">
              <a:solidFill>
                <a:srgbClr val="0000CC"/>
              </a:solidFill>
              <a:latin typeface="+mn-ea"/>
              <a:ea typeface="+mn-ea"/>
            </a:endParaRPr>
          </a:p>
          <a:p>
            <a:r>
              <a:rPr lang="en-US" altLang="ko-KR" sz="1400" b="1" dirty="0">
                <a:solidFill>
                  <a:srgbClr val="0000CC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0000CC"/>
                </a:solidFill>
                <a:latin typeface="+mn-ea"/>
                <a:ea typeface="+mn-ea"/>
              </a:rPr>
              <a:t>소프트웨어 설계</a:t>
            </a:r>
            <a:r>
              <a:rPr lang="en-US" altLang="ko-KR" sz="1400" b="1" dirty="0">
                <a:solidFill>
                  <a:srgbClr val="0000CC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0232" y="45663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지반 설계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데이터베이스 설계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65F8A-D6C9-D31B-351D-F3F9C9FCE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D3258-75A4-4AC9-80DA-E193FC68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IE </a:t>
            </a:r>
            <a:r>
              <a:rPr lang="ko-KR" altLang="en-US" dirty="0"/>
              <a:t>표기법</a:t>
            </a:r>
            <a:r>
              <a:rPr lang="en-US" altLang="ko-KR" dirty="0"/>
              <a:t> (4/4)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6C154-4101-48EF-AF58-BA7721244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8680"/>
          </a:xfrm>
        </p:spPr>
        <p:txBody>
          <a:bodyPr/>
          <a:lstStyle/>
          <a:p>
            <a:r>
              <a:rPr lang="en-US" altLang="ko-KR" sz="1800" b="1" dirty="0">
                <a:latin typeface="+mn-ea"/>
                <a:ea typeface="+mn-ea"/>
              </a:rPr>
              <a:t>IE </a:t>
            </a:r>
            <a:r>
              <a:rPr lang="ko-KR" altLang="en-US" sz="1800" b="1" dirty="0">
                <a:latin typeface="+mn-ea"/>
                <a:ea typeface="+mn-ea"/>
              </a:rPr>
              <a:t>표기법에서 관계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약한관계</a:t>
            </a:r>
            <a:r>
              <a:rPr lang="en-US" altLang="ko-KR" sz="1800" b="1" dirty="0">
                <a:latin typeface="+mn-ea"/>
                <a:ea typeface="+mn-ea"/>
              </a:rPr>
              <a:t>,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식별자 관계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r>
              <a:rPr lang="ko-KR" altLang="en-US" sz="1800" b="1" dirty="0">
                <a:latin typeface="+mn-ea"/>
                <a:ea typeface="+mn-ea"/>
              </a:rPr>
              <a:t>는 </a:t>
            </a:r>
            <a:r>
              <a:rPr lang="ko-KR" altLang="en-US" sz="2000" b="1" dirty="0">
                <a:solidFill>
                  <a:srgbClr val="0000CC"/>
                </a:solidFill>
                <a:latin typeface="+mn-ea"/>
                <a:ea typeface="+mn-ea"/>
              </a:rPr>
              <a:t>실선</a:t>
            </a:r>
            <a:r>
              <a:rPr lang="ko-KR" altLang="en-US" sz="1800" b="1" dirty="0">
                <a:latin typeface="+mn-ea"/>
                <a:ea typeface="+mn-ea"/>
              </a:rPr>
              <a:t>으로 표기함</a:t>
            </a:r>
            <a:r>
              <a:rPr lang="en-US" altLang="ko-KR" sz="1800" b="1" dirty="0">
                <a:latin typeface="+mn-ea"/>
                <a:ea typeface="+mn-ea"/>
              </a:rPr>
              <a:t> </a:t>
            </a:r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084E84-378E-4D18-9F34-1F8E9680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88" y="2400801"/>
            <a:ext cx="4870425" cy="1676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21DA7-86C7-4F7F-AFB0-D4E1B944D510}"/>
              </a:ext>
            </a:extLst>
          </p:cNvPr>
          <p:cNvSpPr txBox="1"/>
          <p:nvPr/>
        </p:nvSpPr>
        <p:spPr>
          <a:xfrm>
            <a:off x="3635896" y="443711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6-32 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IE </a:t>
            </a:r>
            <a:r>
              <a:rPr lang="ko-KR" altLang="en-US" sz="1600" b="1" dirty="0">
                <a:ea typeface="맑은 고딕" panose="020B0503020000020004" pitchFamily="50" charset="-127"/>
              </a:rPr>
              <a:t>표기법의 예</a:t>
            </a:r>
            <a:r>
              <a:rPr lang="en-US" altLang="ko-KR" sz="1600" b="1" dirty="0"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C00000"/>
                </a:solidFill>
                <a:ea typeface="맑은 고딕" panose="020B0503020000020004" pitchFamily="50" charset="-127"/>
              </a:rPr>
              <a:t>식별자</a:t>
            </a:r>
            <a:r>
              <a:rPr lang="ko-KR" altLang="en-US" sz="1600" b="1" dirty="0">
                <a:solidFill>
                  <a:srgbClr val="C00000"/>
                </a:solidFill>
                <a:ea typeface="맑은 고딕" panose="020B0503020000020004" pitchFamily="50" charset="-127"/>
              </a:rPr>
              <a:t> 관계</a:t>
            </a:r>
            <a:r>
              <a:rPr lang="en-US" altLang="ko-KR" sz="1600" b="1" dirty="0"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439650A-9DF0-D3B1-F4DF-882A25474698}"/>
              </a:ext>
            </a:extLst>
          </p:cNvPr>
          <p:cNvGrpSpPr/>
          <p:nvPr/>
        </p:nvGrpSpPr>
        <p:grpSpPr>
          <a:xfrm>
            <a:off x="3666137" y="2852936"/>
            <a:ext cx="1776644" cy="1080120"/>
            <a:chOff x="3581801" y="4561383"/>
            <a:chExt cx="1776644" cy="1080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27C53A-E82D-8963-2B9B-FA0994607F07}"/>
                </a:ext>
              </a:extLst>
            </p:cNvPr>
            <p:cNvSpPr txBox="1"/>
            <p:nvPr/>
          </p:nvSpPr>
          <p:spPr>
            <a:xfrm>
              <a:off x="3635896" y="4561383"/>
              <a:ext cx="288862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highlight>
                    <a:srgbClr val="00FFFF"/>
                  </a:highlight>
                  <a:latin typeface="+mn-ea"/>
                </a:rPr>
                <a:t>1</a:t>
              </a:r>
              <a:endParaRPr lang="ko-KR" altLang="en-US" sz="1400" b="1" dirty="0">
                <a:solidFill>
                  <a:schemeClr val="accent2"/>
                </a:solidFill>
                <a:highlight>
                  <a:srgbClr val="00FFFF"/>
                </a:highlight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9B6F7-EE1F-BF95-0617-78E8A2CF53ED}"/>
                </a:ext>
              </a:extLst>
            </p:cNvPr>
            <p:cNvSpPr txBox="1"/>
            <p:nvPr/>
          </p:nvSpPr>
          <p:spPr>
            <a:xfrm>
              <a:off x="5031111" y="4586400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highlight>
                    <a:srgbClr val="00FFFF"/>
                  </a:highlight>
                  <a:latin typeface="+mn-ea"/>
                </a:rPr>
                <a:t>N</a:t>
              </a:r>
              <a:endParaRPr lang="ko-KR" altLang="en-US" sz="1400" b="1" dirty="0">
                <a:solidFill>
                  <a:schemeClr val="accent2"/>
                </a:solidFill>
                <a:highlight>
                  <a:srgbClr val="00FFFF"/>
                </a:highlight>
                <a:latin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0ED801-30FA-73A1-2C87-32C54ACDC5D6}"/>
                </a:ext>
              </a:extLst>
            </p:cNvPr>
            <p:cNvSpPr txBox="1"/>
            <p:nvPr/>
          </p:nvSpPr>
          <p:spPr>
            <a:xfrm>
              <a:off x="3581801" y="5333726"/>
              <a:ext cx="630300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CC"/>
                  </a:solidFill>
                  <a:highlight>
                    <a:srgbClr val="FFFF00"/>
                  </a:highlight>
                  <a:latin typeface="+mn-ea"/>
                </a:rPr>
                <a:t>(1, 1)</a:t>
              </a:r>
              <a:endParaRPr lang="ko-KR" altLang="en-US" sz="1400" b="1" dirty="0">
                <a:solidFill>
                  <a:srgbClr val="0000CC"/>
                </a:solidFill>
                <a:highlight>
                  <a:srgbClr val="FFFF00"/>
                </a:highlight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18F5-728F-F8BC-19EA-366BADFA8421}"/>
                </a:ext>
              </a:extLst>
            </p:cNvPr>
            <p:cNvSpPr txBox="1"/>
            <p:nvPr/>
          </p:nvSpPr>
          <p:spPr>
            <a:xfrm>
              <a:off x="4716016" y="5333726"/>
              <a:ext cx="635744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CC"/>
                  </a:solidFill>
                  <a:highlight>
                    <a:srgbClr val="FFFF00"/>
                  </a:highlight>
                  <a:latin typeface="+mn-ea"/>
                </a:rPr>
                <a:t>(0, *)</a:t>
              </a:r>
              <a:endParaRPr lang="ko-KR" altLang="en-US" sz="1400" b="1" dirty="0">
                <a:solidFill>
                  <a:srgbClr val="0000CC"/>
                </a:solidFill>
                <a:highlight>
                  <a:srgbClr val="FFFF00"/>
                </a:highlight>
                <a:latin typeface="+mn-ea"/>
              </a:endParaRPr>
            </a:p>
          </p:txBody>
        </p:sp>
      </p:grpSp>
      <p:sp>
        <p:nvSpPr>
          <p:cNvPr id="16" name="설명선: 선 15">
            <a:extLst>
              <a:ext uri="{FF2B5EF4-FFF2-40B4-BE49-F238E27FC236}">
                <a16:creationId xmlns:a16="http://schemas.microsoft.com/office/drawing/2014/main" id="{FF3778A7-4245-A696-1134-3606E78BF957}"/>
              </a:ext>
            </a:extLst>
          </p:cNvPr>
          <p:cNvSpPr/>
          <p:nvPr/>
        </p:nvSpPr>
        <p:spPr>
          <a:xfrm>
            <a:off x="4572000" y="1981850"/>
            <a:ext cx="932062" cy="295022"/>
          </a:xfrm>
          <a:prstGeom prst="borderCallout1">
            <a:avLst>
              <a:gd name="adj1" fmla="val 99754"/>
              <a:gd name="adj2" fmla="val 51425"/>
              <a:gd name="adj3" fmla="val 403060"/>
              <a:gd name="adj4" fmla="val 1421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실선</a:t>
            </a:r>
            <a:endParaRPr lang="ko-KR" altLang="en-US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9D9C1-6798-63DA-0279-A0D19DCF5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7454285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03. ER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모델을 관계 데이터 모델로 사상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개체 타입의 사상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관계 타입의 사상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다중값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속성의 사상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4653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ER </a:t>
            </a:r>
            <a:r>
              <a:rPr lang="ko-KR" altLang="en-US" dirty="0">
                <a:latin typeface="+mn-ea"/>
                <a:ea typeface="+mn-ea"/>
              </a:rPr>
              <a:t>모델을 관계 데이터 모델로 사상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52736"/>
            <a:ext cx="8388932" cy="936104"/>
          </a:xfrm>
        </p:spPr>
        <p:txBody>
          <a:bodyPr/>
          <a:lstStyle/>
          <a:p>
            <a:pPr latinLnBrk="0"/>
            <a:r>
              <a:rPr lang="ko-KR" altLang="en-US" sz="1800" dirty="0"/>
              <a:t>완성된 </a:t>
            </a:r>
            <a:r>
              <a:rPr lang="en-US" altLang="ko-KR" sz="1800" dirty="0"/>
              <a:t>ER </a:t>
            </a:r>
            <a:r>
              <a:rPr lang="ko-KR" altLang="en-US" sz="1800" dirty="0"/>
              <a:t>모델은 실제 데이터베이스로 구축하기 위해 </a:t>
            </a:r>
            <a:r>
              <a:rPr lang="ko-KR" altLang="en-US" sz="1800" u="sng" dirty="0">
                <a:solidFill>
                  <a:srgbClr val="C00000"/>
                </a:solidFill>
              </a:rPr>
              <a:t>논리적 모델링 단계</a:t>
            </a:r>
            <a:r>
              <a:rPr lang="ko-KR" altLang="en-US" sz="1800" dirty="0"/>
              <a:t>를 거치는데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 단계에서 </a:t>
            </a:r>
            <a:r>
              <a:rPr lang="ko-KR" altLang="en-US" sz="1800" u="sng" dirty="0">
                <a:solidFill>
                  <a:srgbClr val="C00000"/>
                </a:solidFill>
              </a:rPr>
              <a:t>사상</a:t>
            </a:r>
            <a:r>
              <a:rPr lang="en-US" altLang="ko-KR" sz="1800" u="sng" dirty="0">
                <a:solidFill>
                  <a:srgbClr val="C00000"/>
                </a:solidFill>
              </a:rPr>
              <a:t>(mapping)</a:t>
            </a:r>
            <a:r>
              <a:rPr lang="ko-KR" altLang="en-US" sz="1800" dirty="0"/>
              <a:t>이 이루어짐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15517" y="2290987"/>
            <a:ext cx="8712967" cy="3730302"/>
            <a:chOff x="416593" y="2060849"/>
            <a:chExt cx="8310815" cy="3178549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0162" y="2060849"/>
              <a:ext cx="4117246" cy="286314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542611" y="4951366"/>
              <a:ext cx="1909504" cy="2880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표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6-12 </a:t>
              </a:r>
              <a:r>
                <a:rPr lang="en-US" altLang="ko-KR" sz="1200" b="1" dirty="0">
                  <a:latin typeface="+mn-ea"/>
                  <a:ea typeface="+mn-ea"/>
                </a:rPr>
                <a:t>ER </a:t>
              </a:r>
              <a:r>
                <a:rPr lang="ko-KR" altLang="en-US" sz="1200" b="1" dirty="0">
                  <a:latin typeface="+mn-ea"/>
                  <a:ea typeface="+mn-ea"/>
                </a:rPr>
                <a:t>모델과 관계 데이터 모델의 사상 알고리즘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16593" y="2204864"/>
              <a:ext cx="4145944" cy="3007159"/>
              <a:chOff x="416593" y="2204864"/>
              <a:chExt cx="4145944" cy="3007159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593" y="2204864"/>
                <a:ext cx="4145944" cy="2592288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39552" y="4923991"/>
                <a:ext cx="1909504" cy="288032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ko-KR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그림 </a:t>
                </a:r>
                <a:r>
                  <a:rPr lang="en-US" altLang="ko-KR" sz="12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6-33 </a:t>
                </a:r>
                <a:r>
                  <a:rPr lang="en-US" altLang="ko-KR" sz="1200" b="1" dirty="0">
                    <a:latin typeface="+mn-ea"/>
                    <a:ea typeface="+mn-ea"/>
                  </a:rPr>
                  <a:t>ER </a:t>
                </a:r>
                <a:r>
                  <a:rPr lang="ko-KR" altLang="en-US" sz="1200" b="1" dirty="0">
                    <a:latin typeface="+mn-ea"/>
                    <a:ea typeface="+mn-ea"/>
                  </a:rPr>
                  <a:t>모델을 관계 데이터 모델로 사상</a:t>
                </a:r>
                <a:endParaRPr lang="en-US" altLang="ko-KR" sz="1200" b="1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7FC69E-6A91-41DE-A7B1-C0D38FE11B28}"/>
              </a:ext>
            </a:extLst>
          </p:cNvPr>
          <p:cNvSpPr/>
          <p:nvPr/>
        </p:nvSpPr>
        <p:spPr>
          <a:xfrm>
            <a:off x="266464" y="5077564"/>
            <a:ext cx="2937384" cy="41709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CC74E5-71FA-408A-9E03-C14D74795C15}"/>
              </a:ext>
            </a:extLst>
          </p:cNvPr>
          <p:cNvSpPr/>
          <p:nvPr/>
        </p:nvSpPr>
        <p:spPr>
          <a:xfrm>
            <a:off x="192656" y="2513341"/>
            <a:ext cx="3096000" cy="176400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AA5A634-9883-467B-940C-2F9250E22EA2}"/>
              </a:ext>
            </a:extLst>
          </p:cNvPr>
          <p:cNvGrpSpPr/>
          <p:nvPr/>
        </p:nvGrpSpPr>
        <p:grpSpPr>
          <a:xfrm>
            <a:off x="6067655" y="2875704"/>
            <a:ext cx="2529173" cy="629109"/>
            <a:chOff x="6067655" y="2875704"/>
            <a:chExt cx="2529173" cy="62910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1CD4B98-2EDF-4AA0-B511-7068E8C18E54}"/>
                </a:ext>
              </a:extLst>
            </p:cNvPr>
            <p:cNvSpPr/>
            <p:nvPr/>
          </p:nvSpPr>
          <p:spPr>
            <a:xfrm>
              <a:off x="6067655" y="3041876"/>
              <a:ext cx="664585" cy="286084"/>
            </a:xfrm>
            <a:prstGeom prst="rect">
              <a:avLst/>
            </a:prstGeom>
            <a:solidFill>
              <a:srgbClr val="FF66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87F5EE-4645-4D9F-BAD3-BCDFB3C42CCE}"/>
                </a:ext>
              </a:extLst>
            </p:cNvPr>
            <p:cNvSpPr/>
            <p:nvPr/>
          </p:nvSpPr>
          <p:spPr>
            <a:xfrm>
              <a:off x="7702252" y="2875704"/>
              <a:ext cx="894576" cy="629109"/>
            </a:xfrm>
            <a:prstGeom prst="rect">
              <a:avLst/>
            </a:prstGeom>
            <a:solidFill>
              <a:srgbClr val="5BD0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089C15-8513-4E65-A862-0FBC227F5912}"/>
              </a:ext>
            </a:extLst>
          </p:cNvPr>
          <p:cNvGrpSpPr/>
          <p:nvPr/>
        </p:nvGrpSpPr>
        <p:grpSpPr>
          <a:xfrm>
            <a:off x="6067655" y="3653082"/>
            <a:ext cx="2786597" cy="1462581"/>
            <a:chOff x="6067655" y="3653082"/>
            <a:chExt cx="2786597" cy="146258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77BA843-0511-4C10-899A-2F0FECA8148A}"/>
                </a:ext>
              </a:extLst>
            </p:cNvPr>
            <p:cNvSpPr/>
            <p:nvPr/>
          </p:nvSpPr>
          <p:spPr>
            <a:xfrm>
              <a:off x="6067655" y="4249645"/>
              <a:ext cx="664585" cy="286084"/>
            </a:xfrm>
            <a:prstGeom prst="rect">
              <a:avLst/>
            </a:prstGeom>
            <a:solidFill>
              <a:srgbClr val="FF66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CD3889D-FE38-4781-958D-D67BDEBDFF56}"/>
                </a:ext>
              </a:extLst>
            </p:cNvPr>
            <p:cNvSpPr/>
            <p:nvPr/>
          </p:nvSpPr>
          <p:spPr>
            <a:xfrm>
              <a:off x="7702252" y="3653082"/>
              <a:ext cx="1152000" cy="1462581"/>
            </a:xfrm>
            <a:prstGeom prst="rect">
              <a:avLst/>
            </a:prstGeom>
            <a:solidFill>
              <a:srgbClr val="5BD0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E2248D2-9EBC-483E-9EEC-B74F618860FF}"/>
              </a:ext>
            </a:extLst>
          </p:cNvPr>
          <p:cNvGrpSpPr/>
          <p:nvPr/>
        </p:nvGrpSpPr>
        <p:grpSpPr>
          <a:xfrm>
            <a:off x="6067655" y="5225658"/>
            <a:ext cx="2371151" cy="324000"/>
            <a:chOff x="6067655" y="5225658"/>
            <a:chExt cx="2371151" cy="324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8134A0-3B1B-4DAD-B2A7-9921ED913F25}"/>
                </a:ext>
              </a:extLst>
            </p:cNvPr>
            <p:cNvSpPr/>
            <p:nvPr/>
          </p:nvSpPr>
          <p:spPr>
            <a:xfrm>
              <a:off x="6067655" y="5225658"/>
              <a:ext cx="376554" cy="324000"/>
            </a:xfrm>
            <a:prstGeom prst="rect">
              <a:avLst/>
            </a:prstGeom>
            <a:solidFill>
              <a:srgbClr val="FF66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D44D8F0-6589-4D37-A2DF-0AAFD255B74E}"/>
                </a:ext>
              </a:extLst>
            </p:cNvPr>
            <p:cNvSpPr/>
            <p:nvPr/>
          </p:nvSpPr>
          <p:spPr>
            <a:xfrm>
              <a:off x="7718806" y="5234394"/>
              <a:ext cx="720000" cy="290104"/>
            </a:xfrm>
            <a:prstGeom prst="rect">
              <a:avLst/>
            </a:prstGeom>
            <a:solidFill>
              <a:srgbClr val="5BD0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2917157-02C7-D1FA-E017-6542F9A87849}"/>
              </a:ext>
            </a:extLst>
          </p:cNvPr>
          <p:cNvGrpSpPr/>
          <p:nvPr/>
        </p:nvGrpSpPr>
        <p:grpSpPr>
          <a:xfrm>
            <a:off x="4629135" y="3564051"/>
            <a:ext cx="4366405" cy="1665149"/>
            <a:chOff x="4659615" y="3564051"/>
            <a:chExt cx="4366405" cy="1665149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F56E6A7-5F83-7E54-3163-EB0B3B2EC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9615" y="3564051"/>
              <a:ext cx="4366405" cy="10078"/>
            </a:xfrm>
            <a:prstGeom prst="line">
              <a:avLst/>
            </a:prstGeom>
            <a:ln w="19050">
              <a:solidFill>
                <a:srgbClr val="50AB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2C93EBC-F167-B38F-6E8B-6B0A8ACF7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9615" y="5219122"/>
              <a:ext cx="4366405" cy="10078"/>
            </a:xfrm>
            <a:prstGeom prst="line">
              <a:avLst/>
            </a:prstGeom>
            <a:ln w="19050">
              <a:solidFill>
                <a:srgbClr val="50AB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43A8E18-9F69-8884-87A8-1D6DF6B92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개체 타입의 사상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12178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dirty="0"/>
              <a:t>[1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u="sng" dirty="0">
                <a:solidFill>
                  <a:srgbClr val="C00000"/>
                </a:solidFill>
              </a:rPr>
              <a:t>강한</a:t>
            </a:r>
            <a:r>
              <a:rPr lang="en-US" altLang="ko-KR" u="sng" dirty="0">
                <a:solidFill>
                  <a:srgbClr val="C00000"/>
                </a:solidFill>
              </a:rPr>
              <a:t>(</a:t>
            </a:r>
            <a:r>
              <a:rPr lang="ko-KR" altLang="en-US" u="sng" dirty="0">
                <a:solidFill>
                  <a:srgbClr val="C00000"/>
                </a:solidFill>
              </a:rPr>
              <a:t>정규</a:t>
            </a:r>
            <a:r>
              <a:rPr lang="en-US" altLang="ko-KR" u="sng" dirty="0">
                <a:solidFill>
                  <a:srgbClr val="C00000"/>
                </a:solidFill>
              </a:rPr>
              <a:t>) </a:t>
            </a:r>
            <a:r>
              <a:rPr lang="ko-KR" altLang="en-US" u="sng" dirty="0">
                <a:solidFill>
                  <a:srgbClr val="C00000"/>
                </a:solidFill>
              </a:rPr>
              <a:t>개체 타입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1400" b="0" dirty="0"/>
              <a:t>정규 개체 타입 </a:t>
            </a:r>
            <a:r>
              <a:rPr lang="en-US" altLang="ko-KR" sz="1400" b="0" dirty="0"/>
              <a:t>E</a:t>
            </a:r>
            <a:r>
              <a:rPr lang="ko-KR" altLang="en-US" sz="1400" b="0" dirty="0"/>
              <a:t>의 경우 대응하는 </a:t>
            </a:r>
            <a:r>
              <a:rPr lang="ko-KR" altLang="en-US" sz="1400" u="sng" dirty="0">
                <a:solidFill>
                  <a:srgbClr val="FF00FF"/>
                </a:solidFill>
              </a:rPr>
              <a:t>릴레이션 </a:t>
            </a:r>
            <a:r>
              <a:rPr lang="en-US" altLang="ko-KR" sz="1400" u="sng" dirty="0">
                <a:solidFill>
                  <a:srgbClr val="FF00FF"/>
                </a:solidFill>
              </a:rPr>
              <a:t>R</a:t>
            </a:r>
            <a:r>
              <a:rPr lang="ko-KR" altLang="en-US" sz="1400" b="0" dirty="0"/>
              <a:t>을 생성함</a:t>
            </a:r>
            <a:endParaRPr lang="en-US" altLang="ko-KR" sz="1400" b="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dirty="0"/>
              <a:t>[2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u="sng" dirty="0">
                <a:solidFill>
                  <a:srgbClr val="C00000"/>
                </a:solidFill>
              </a:rPr>
              <a:t>약한 개체 타입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1400" b="0" dirty="0"/>
              <a:t>약한 개체 타입에서 생성된 </a:t>
            </a:r>
            <a:r>
              <a:rPr lang="ko-KR" altLang="en-US" sz="1400" u="sng" dirty="0">
                <a:solidFill>
                  <a:srgbClr val="FF00FF"/>
                </a:solidFill>
              </a:rPr>
              <a:t>릴레이션</a:t>
            </a:r>
            <a:r>
              <a:rPr lang="ko-KR" altLang="en-US" sz="1400" b="0" dirty="0"/>
              <a:t>은 </a:t>
            </a:r>
            <a:r>
              <a:rPr lang="ko-KR" altLang="en-US" sz="1400" u="sng" dirty="0">
                <a:solidFill>
                  <a:srgbClr val="FF00FF"/>
                </a:solidFill>
              </a:rPr>
              <a:t>자신의 식별자</a:t>
            </a:r>
            <a:r>
              <a:rPr lang="ko-KR" altLang="en-US" sz="1400" b="0" dirty="0"/>
              <a:t>와 함께  강한 개체 타입의 키를 </a:t>
            </a:r>
            <a:r>
              <a:rPr lang="ko-KR" altLang="en-US" sz="1400" u="sng" dirty="0">
                <a:solidFill>
                  <a:srgbClr val="FF00FF"/>
                </a:solidFill>
              </a:rPr>
              <a:t>외래키</a:t>
            </a:r>
            <a:r>
              <a:rPr lang="ko-KR" altLang="en-US" sz="1400" b="0" dirty="0"/>
              <a:t>로 사상하여 자신의 </a:t>
            </a:r>
            <a:r>
              <a:rPr lang="ko-KR" altLang="en-US" sz="1400" u="sng" dirty="0">
                <a:solidFill>
                  <a:srgbClr val="0000FF"/>
                </a:solidFill>
              </a:rPr>
              <a:t>기본키를 구성함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28" y="2204864"/>
            <a:ext cx="7856744" cy="381642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635896" y="60932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6-34 </a:t>
            </a:r>
            <a:r>
              <a:rPr lang="ko-KR" altLang="en-US" sz="1400" b="1" dirty="0">
                <a:latin typeface="+mn-ea"/>
                <a:ea typeface="+mn-ea"/>
              </a:rPr>
              <a:t>개체 타입의 사상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612ED2-D426-40EB-9C67-6F7064900B0D}"/>
              </a:ext>
            </a:extLst>
          </p:cNvPr>
          <p:cNvSpPr/>
          <p:nvPr/>
        </p:nvSpPr>
        <p:spPr>
          <a:xfrm>
            <a:off x="3655616" y="2603994"/>
            <a:ext cx="972000" cy="41709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730E3E-556D-4FBB-BD83-18B48BEDB19B}"/>
              </a:ext>
            </a:extLst>
          </p:cNvPr>
          <p:cNvSpPr/>
          <p:nvPr/>
        </p:nvSpPr>
        <p:spPr>
          <a:xfrm>
            <a:off x="5355210" y="2597794"/>
            <a:ext cx="1296144" cy="396000"/>
          </a:xfrm>
          <a:prstGeom prst="rect">
            <a:avLst/>
          </a:prstGeom>
          <a:solidFill>
            <a:srgbClr val="FF66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7F589C-636E-448E-A5CA-792CB54B1F9F}"/>
              </a:ext>
            </a:extLst>
          </p:cNvPr>
          <p:cNvSpPr/>
          <p:nvPr/>
        </p:nvSpPr>
        <p:spPr>
          <a:xfrm>
            <a:off x="3644176" y="4665328"/>
            <a:ext cx="972000" cy="41709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901619-651C-4601-9A10-8583A6BB43D0}"/>
              </a:ext>
            </a:extLst>
          </p:cNvPr>
          <p:cNvSpPr/>
          <p:nvPr/>
        </p:nvSpPr>
        <p:spPr>
          <a:xfrm>
            <a:off x="5343770" y="4659128"/>
            <a:ext cx="2036542" cy="396000"/>
          </a:xfrm>
          <a:prstGeom prst="rect">
            <a:avLst/>
          </a:prstGeom>
          <a:solidFill>
            <a:srgbClr val="FF66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87C6DC-E43C-2DDB-FDF7-D8F6E5D8C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관계 타입의 사상 </a:t>
            </a:r>
            <a:r>
              <a:rPr lang="en-US" altLang="ko-KR" dirty="0"/>
              <a:t>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3170746"/>
            <a:ext cx="8208912" cy="3354598"/>
          </a:xfrm>
        </p:spPr>
        <p:txBody>
          <a:bodyPr/>
          <a:lstStyle/>
          <a:p>
            <a:pPr indent="-257175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[</a:t>
            </a:r>
            <a:r>
              <a:rPr lang="ko-KR" altLang="en-US" b="1" dirty="0"/>
              <a:t>방법</a:t>
            </a:r>
            <a:r>
              <a:rPr lang="en-US" altLang="ko-KR" b="1" dirty="0"/>
              <a:t>1]</a:t>
            </a:r>
            <a:r>
              <a:rPr lang="en-US" altLang="ko-KR" b="0" dirty="0"/>
              <a:t> </a:t>
            </a:r>
            <a:r>
              <a:rPr lang="ko-KR" altLang="en-US" b="0" dirty="0"/>
              <a:t>오른쪽 </a:t>
            </a:r>
            <a:r>
              <a:rPr lang="ko-KR" altLang="en-US" sz="1700" u="sng" dirty="0">
                <a:solidFill>
                  <a:srgbClr val="C00000"/>
                </a:solidFill>
              </a:rPr>
              <a:t>개체 타입 </a:t>
            </a:r>
            <a:r>
              <a:rPr lang="en-US" altLang="ko-KR" sz="1700" u="sng" dirty="0">
                <a:solidFill>
                  <a:srgbClr val="C00000"/>
                </a:solidFill>
              </a:rPr>
              <a:t>E2</a:t>
            </a:r>
            <a:r>
              <a:rPr lang="ko-KR" altLang="en-US" sz="1700" u="sng" dirty="0">
                <a:solidFill>
                  <a:srgbClr val="C00000"/>
                </a:solidFill>
              </a:rPr>
              <a:t>를 기준으로 관계 </a:t>
            </a:r>
            <a:r>
              <a:rPr lang="en-US" altLang="ko-KR" sz="1700" u="sng" dirty="0">
                <a:solidFill>
                  <a:srgbClr val="C00000"/>
                </a:solidFill>
              </a:rPr>
              <a:t>R</a:t>
            </a:r>
            <a:r>
              <a:rPr lang="ko-KR" altLang="en-US" sz="1700" u="sng" dirty="0">
                <a:solidFill>
                  <a:srgbClr val="C00000"/>
                </a:solidFill>
              </a:rPr>
              <a:t>을 표현</a:t>
            </a:r>
            <a:r>
              <a:rPr lang="ko-KR" altLang="en-US" b="0" dirty="0"/>
              <a:t>한다</a:t>
            </a:r>
            <a:r>
              <a:rPr lang="en-US" altLang="ko-KR" b="0" dirty="0"/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b="0" dirty="0"/>
              <a:t>		E1(</a:t>
            </a:r>
            <a:r>
              <a:rPr lang="en-US" altLang="ko-KR" b="0" u="sng" dirty="0"/>
              <a:t>KA1</a:t>
            </a:r>
            <a:r>
              <a:rPr lang="en-US" altLang="ko-KR" b="0" dirty="0"/>
              <a:t>, A2)		</a:t>
            </a:r>
            <a:r>
              <a:rPr lang="en-US" altLang="ko-KR" dirty="0">
                <a:solidFill>
                  <a:srgbClr val="0000CC"/>
                </a:solidFill>
              </a:rPr>
              <a:t>E2(</a:t>
            </a:r>
            <a:r>
              <a:rPr lang="en-US" altLang="ko-KR" u="sng" dirty="0">
                <a:solidFill>
                  <a:srgbClr val="0000CC"/>
                </a:solidFill>
              </a:rPr>
              <a:t>KA2</a:t>
            </a:r>
            <a:r>
              <a:rPr lang="en-US" altLang="ko-KR" dirty="0">
                <a:solidFill>
                  <a:srgbClr val="0000CC"/>
                </a:solidFill>
              </a:rPr>
              <a:t>, A4, </a:t>
            </a:r>
            <a:r>
              <a:rPr lang="en-US" altLang="ko-KR" u="dotted" dirty="0">
                <a:solidFill>
                  <a:srgbClr val="FF00FF"/>
                </a:solidFill>
              </a:rPr>
              <a:t>KA1</a:t>
            </a:r>
            <a:r>
              <a:rPr lang="en-US" altLang="ko-KR" dirty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US" altLang="ko-KR" sz="500" b="0" dirty="0"/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b="0" dirty="0"/>
              <a:t>	</a:t>
            </a:r>
            <a:r>
              <a:rPr lang="en-US" altLang="ko-KR" b="1" dirty="0"/>
              <a:t>[</a:t>
            </a:r>
            <a:r>
              <a:rPr lang="ko-KR" altLang="en-US" b="1" dirty="0"/>
              <a:t>방법</a:t>
            </a:r>
            <a:r>
              <a:rPr lang="en-US" altLang="ko-KR" b="1" dirty="0"/>
              <a:t>2] </a:t>
            </a:r>
            <a:r>
              <a:rPr lang="ko-KR" altLang="en-US" b="0" dirty="0"/>
              <a:t>왼쪽 </a:t>
            </a:r>
            <a:r>
              <a:rPr lang="ko-KR" altLang="en-US" sz="1700" u="sng" dirty="0">
                <a:solidFill>
                  <a:srgbClr val="C00000"/>
                </a:solidFill>
              </a:rPr>
              <a:t>개체 타입 </a:t>
            </a:r>
            <a:r>
              <a:rPr lang="en-US" altLang="ko-KR" sz="1700" u="sng" dirty="0">
                <a:solidFill>
                  <a:srgbClr val="C00000"/>
                </a:solidFill>
              </a:rPr>
              <a:t>E1</a:t>
            </a:r>
            <a:r>
              <a:rPr lang="ko-KR" altLang="en-US" sz="1700" u="sng" dirty="0">
                <a:solidFill>
                  <a:srgbClr val="C00000"/>
                </a:solidFill>
              </a:rPr>
              <a:t>을 기준으로 관계 </a:t>
            </a:r>
            <a:r>
              <a:rPr lang="en-US" altLang="ko-KR" sz="1700" u="sng" dirty="0">
                <a:solidFill>
                  <a:srgbClr val="C00000"/>
                </a:solidFill>
              </a:rPr>
              <a:t>R</a:t>
            </a:r>
            <a:r>
              <a:rPr lang="ko-KR" altLang="en-US" sz="1700" u="sng" dirty="0">
                <a:solidFill>
                  <a:srgbClr val="C00000"/>
                </a:solidFill>
              </a:rPr>
              <a:t>을 표현</a:t>
            </a:r>
            <a:r>
              <a:rPr lang="ko-KR" altLang="en-US" b="0" dirty="0"/>
              <a:t>한다</a:t>
            </a:r>
            <a:r>
              <a:rPr lang="en-US" altLang="ko-KR" b="0" dirty="0"/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b="0" dirty="0"/>
              <a:t>		</a:t>
            </a:r>
            <a:r>
              <a:rPr lang="en-US" altLang="ko-KR" dirty="0">
                <a:solidFill>
                  <a:srgbClr val="0000CC"/>
                </a:solidFill>
              </a:rPr>
              <a:t>E1(</a:t>
            </a:r>
            <a:r>
              <a:rPr lang="en-US" altLang="ko-KR" u="sng" dirty="0">
                <a:solidFill>
                  <a:srgbClr val="0000CC"/>
                </a:solidFill>
              </a:rPr>
              <a:t>KA1</a:t>
            </a:r>
            <a:r>
              <a:rPr lang="en-US" altLang="ko-KR" dirty="0">
                <a:solidFill>
                  <a:srgbClr val="0000CC"/>
                </a:solidFill>
              </a:rPr>
              <a:t>, A2, </a:t>
            </a:r>
            <a:r>
              <a:rPr lang="en-US" altLang="ko-KR" u="dotted" dirty="0">
                <a:solidFill>
                  <a:srgbClr val="FF00FF"/>
                </a:solidFill>
              </a:rPr>
              <a:t>KA2</a:t>
            </a:r>
            <a:r>
              <a:rPr lang="en-US" altLang="ko-KR" dirty="0">
                <a:solidFill>
                  <a:srgbClr val="0000CC"/>
                </a:solidFill>
              </a:rPr>
              <a:t>)</a:t>
            </a:r>
            <a:r>
              <a:rPr lang="en-US" altLang="ko-KR" b="0" dirty="0"/>
              <a:t>		E2(</a:t>
            </a:r>
            <a:r>
              <a:rPr lang="en-US" altLang="ko-KR" b="0" u="sng" dirty="0"/>
              <a:t>KA2</a:t>
            </a:r>
            <a:r>
              <a:rPr lang="en-US" altLang="ko-KR" b="0" dirty="0"/>
              <a:t>, A4)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US" altLang="ko-KR" sz="500" b="0" dirty="0"/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b="0" dirty="0"/>
              <a:t>	</a:t>
            </a:r>
            <a:r>
              <a:rPr lang="en-US" altLang="ko-KR" b="1" dirty="0"/>
              <a:t>[</a:t>
            </a:r>
            <a:r>
              <a:rPr lang="ko-KR" altLang="en-US" b="1" dirty="0"/>
              <a:t>방법</a:t>
            </a:r>
            <a:r>
              <a:rPr lang="en-US" altLang="ko-KR" b="1" dirty="0"/>
              <a:t>3] </a:t>
            </a:r>
            <a:r>
              <a:rPr lang="ko-KR" altLang="en-US" sz="1700" u="sng" dirty="0">
                <a:solidFill>
                  <a:srgbClr val="C00000"/>
                </a:solidFill>
              </a:rPr>
              <a:t>단일 릴레이션 </a:t>
            </a:r>
            <a:r>
              <a:rPr lang="en-US" altLang="ko-KR" sz="1700" u="sng" dirty="0">
                <a:solidFill>
                  <a:srgbClr val="C00000"/>
                </a:solidFill>
              </a:rPr>
              <a:t>ER</a:t>
            </a:r>
            <a:r>
              <a:rPr lang="ko-KR" altLang="en-US" sz="1700" u="sng" dirty="0">
                <a:solidFill>
                  <a:srgbClr val="C00000"/>
                </a:solidFill>
              </a:rPr>
              <a:t>로 모두 통합</a:t>
            </a:r>
            <a:r>
              <a:rPr lang="ko-KR" altLang="en-US" b="0" dirty="0"/>
              <a:t>하여 </a:t>
            </a:r>
            <a:r>
              <a:rPr lang="ko-KR" altLang="en-US" sz="1700" u="sng" dirty="0">
                <a:solidFill>
                  <a:srgbClr val="C00000"/>
                </a:solidFill>
              </a:rPr>
              <a:t>관계 </a:t>
            </a:r>
            <a:r>
              <a:rPr lang="en-US" altLang="ko-KR" sz="1700" u="sng" dirty="0">
                <a:solidFill>
                  <a:srgbClr val="C00000"/>
                </a:solidFill>
              </a:rPr>
              <a:t>R</a:t>
            </a:r>
            <a:r>
              <a:rPr lang="ko-KR" altLang="en-US" sz="1700" u="sng" dirty="0">
                <a:solidFill>
                  <a:srgbClr val="C00000"/>
                </a:solidFill>
              </a:rPr>
              <a:t>을 표현</a:t>
            </a:r>
            <a:r>
              <a:rPr lang="ko-KR" altLang="en-US" b="0" dirty="0"/>
              <a:t>한다</a:t>
            </a:r>
            <a:r>
              <a:rPr lang="en-US" altLang="ko-KR" b="0" dirty="0"/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b="0" dirty="0"/>
              <a:t>		</a:t>
            </a:r>
            <a:r>
              <a:rPr lang="en-US" altLang="ko-KR" dirty="0">
                <a:solidFill>
                  <a:srgbClr val="0000CC"/>
                </a:solidFill>
              </a:rPr>
              <a:t>ER(</a:t>
            </a:r>
            <a:r>
              <a:rPr lang="en-US" altLang="ko-KR" u="sng" dirty="0">
                <a:solidFill>
                  <a:srgbClr val="0000CC"/>
                </a:solidFill>
              </a:rPr>
              <a:t>KA1</a:t>
            </a:r>
            <a:r>
              <a:rPr lang="en-US" altLang="ko-KR" dirty="0">
                <a:solidFill>
                  <a:srgbClr val="0000CC"/>
                </a:solidFill>
              </a:rPr>
              <a:t>, A2, </a:t>
            </a:r>
            <a:r>
              <a:rPr lang="en-US" altLang="ko-KR" u="sng" dirty="0">
                <a:solidFill>
                  <a:srgbClr val="0000CC"/>
                </a:solidFill>
              </a:rPr>
              <a:t>KA2</a:t>
            </a:r>
            <a:r>
              <a:rPr lang="en-US" altLang="ko-KR" dirty="0">
                <a:solidFill>
                  <a:srgbClr val="0000CC"/>
                </a:solidFill>
              </a:rPr>
              <a:t>, A4)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US" altLang="ko-KR" sz="500" b="0" dirty="0"/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b="0" dirty="0"/>
              <a:t>	</a:t>
            </a:r>
            <a:r>
              <a:rPr lang="en-US" altLang="ko-KR" b="1" dirty="0"/>
              <a:t>[</a:t>
            </a:r>
            <a:r>
              <a:rPr lang="ko-KR" altLang="en-US" b="1" dirty="0"/>
              <a:t>방법</a:t>
            </a:r>
            <a:r>
              <a:rPr lang="en-US" altLang="ko-KR" b="1" dirty="0"/>
              <a:t>4] </a:t>
            </a:r>
            <a:r>
              <a:rPr lang="ko-KR" altLang="en-US" b="0" dirty="0"/>
              <a:t>개체 타입 </a:t>
            </a:r>
            <a:r>
              <a:rPr lang="en-US" altLang="ko-KR" sz="1700" u="sng" dirty="0">
                <a:solidFill>
                  <a:srgbClr val="C00000"/>
                </a:solidFill>
              </a:rPr>
              <a:t>E1</a:t>
            </a:r>
            <a:r>
              <a:rPr lang="en-US" altLang="ko-KR" b="0" dirty="0"/>
              <a:t>, </a:t>
            </a:r>
            <a:r>
              <a:rPr lang="en-US" altLang="ko-KR" sz="1700" u="sng" dirty="0">
                <a:solidFill>
                  <a:srgbClr val="C00000"/>
                </a:solidFill>
              </a:rPr>
              <a:t>E2</a:t>
            </a:r>
            <a:r>
              <a:rPr lang="ko-KR" altLang="en-US" b="0" dirty="0"/>
              <a:t>와 관계 타입 </a:t>
            </a:r>
            <a:r>
              <a:rPr lang="en-US" altLang="ko-KR" sz="1700" u="sng" dirty="0">
                <a:solidFill>
                  <a:srgbClr val="C00000"/>
                </a:solidFill>
              </a:rPr>
              <a:t>R</a:t>
            </a:r>
            <a:r>
              <a:rPr lang="ko-KR" altLang="en-US" b="0" dirty="0"/>
              <a:t>을 </a:t>
            </a:r>
            <a:r>
              <a:rPr lang="ko-KR" altLang="en-US" sz="1700" u="sng" dirty="0">
                <a:solidFill>
                  <a:srgbClr val="C00000"/>
                </a:solidFill>
              </a:rPr>
              <a:t>모두 독립된 릴레이션으로 표현</a:t>
            </a:r>
            <a:r>
              <a:rPr lang="ko-KR" altLang="en-US" b="0" dirty="0"/>
              <a:t>한다</a:t>
            </a:r>
            <a:r>
              <a:rPr lang="en-US" altLang="ko-KR" b="0" dirty="0"/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ko-KR" b="0" dirty="0"/>
              <a:t>		E1(</a:t>
            </a:r>
            <a:r>
              <a:rPr lang="en-US" altLang="ko-KR" b="0" u="sng" dirty="0"/>
              <a:t>KA1</a:t>
            </a:r>
            <a:r>
              <a:rPr lang="en-US" altLang="ko-KR" b="0" dirty="0"/>
              <a:t>, A2)	</a:t>
            </a:r>
            <a:r>
              <a:rPr lang="en-US" altLang="ko-KR" dirty="0">
                <a:solidFill>
                  <a:srgbClr val="0000CC"/>
                </a:solidFill>
              </a:rPr>
              <a:t>R(</a:t>
            </a:r>
            <a:r>
              <a:rPr lang="en-US" altLang="ko-KR" u="sng" dirty="0">
                <a:solidFill>
                  <a:srgbClr val="FF00FF"/>
                </a:solidFill>
              </a:rPr>
              <a:t>KA1</a:t>
            </a:r>
            <a:r>
              <a:rPr lang="en-US" altLang="ko-KR" dirty="0">
                <a:solidFill>
                  <a:srgbClr val="0000CC"/>
                </a:solidFill>
              </a:rPr>
              <a:t>, </a:t>
            </a:r>
            <a:r>
              <a:rPr lang="en-US" altLang="ko-KR" u="sng" dirty="0">
                <a:solidFill>
                  <a:srgbClr val="FF00FF"/>
                </a:solidFill>
              </a:rPr>
              <a:t>KA2</a:t>
            </a:r>
            <a:r>
              <a:rPr lang="en-US" altLang="ko-KR" dirty="0">
                <a:solidFill>
                  <a:srgbClr val="0000CC"/>
                </a:solidFill>
              </a:rPr>
              <a:t>)</a:t>
            </a:r>
            <a:r>
              <a:rPr lang="en-US" altLang="ko-KR" b="0" dirty="0"/>
              <a:t>	E2(</a:t>
            </a:r>
            <a:r>
              <a:rPr lang="en-US" altLang="ko-KR" b="0" u="sng" dirty="0"/>
              <a:t>KA2</a:t>
            </a:r>
            <a:r>
              <a:rPr lang="en-US" altLang="ko-KR" b="0" dirty="0"/>
              <a:t>, A4)</a:t>
            </a:r>
            <a:endParaRPr lang="ko-KR" altLang="en-US" b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827584" y="1124744"/>
            <a:ext cx="7272808" cy="1152127"/>
            <a:chOff x="611560" y="2506587"/>
            <a:chExt cx="7776864" cy="1296145"/>
          </a:xfrm>
        </p:grpSpPr>
        <p:grpSp>
          <p:nvGrpSpPr>
            <p:cNvPr id="5" name="그룹 6"/>
            <p:cNvGrpSpPr/>
            <p:nvPr/>
          </p:nvGrpSpPr>
          <p:grpSpPr>
            <a:xfrm>
              <a:off x="611560" y="2506587"/>
              <a:ext cx="1224136" cy="531440"/>
              <a:chOff x="5600437" y="3616044"/>
              <a:chExt cx="1584176" cy="936104"/>
            </a:xfrm>
          </p:grpSpPr>
          <p:sp>
            <p:nvSpPr>
              <p:cNvPr id="20" name="타원 7"/>
              <p:cNvSpPr/>
              <p:nvPr/>
            </p:nvSpPr>
            <p:spPr>
              <a:xfrm>
                <a:off x="5600437" y="3616044"/>
                <a:ext cx="1584176" cy="93610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+mn-ea"/>
                  </a:rPr>
                  <a:t>KA1</a:t>
                </a:r>
                <a:endParaRPr lang="ko-KR" altLang="en-US" sz="1400" dirty="0">
                  <a:latin typeface="+mn-ea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853630" y="4365104"/>
                <a:ext cx="1080120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" name="타원 5"/>
            <p:cNvSpPr/>
            <p:nvPr/>
          </p:nvSpPr>
          <p:spPr>
            <a:xfrm>
              <a:off x="611560" y="3271292"/>
              <a:ext cx="1224136" cy="531440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n-ea"/>
                </a:rPr>
                <a:t>A2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267744" y="3284984"/>
              <a:ext cx="1008111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n-ea"/>
                </a:rPr>
                <a:t>E1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3923928" y="3284984"/>
              <a:ext cx="1368152" cy="504057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R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" name="직선 연결선 8"/>
            <p:cNvCxnSpPr>
              <a:stCxn id="7" idx="0"/>
            </p:cNvCxnSpPr>
            <p:nvPr/>
          </p:nvCxnSpPr>
          <p:spPr>
            <a:xfrm flipH="1" flipV="1">
              <a:off x="1835696" y="2772307"/>
              <a:ext cx="936104" cy="51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34"/>
            <p:cNvGrpSpPr/>
            <p:nvPr/>
          </p:nvGrpSpPr>
          <p:grpSpPr>
            <a:xfrm>
              <a:off x="7164288" y="2506587"/>
              <a:ext cx="1224136" cy="531440"/>
              <a:chOff x="5600437" y="3616044"/>
              <a:chExt cx="1584176" cy="936104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5600437" y="3616044"/>
                <a:ext cx="1584176" cy="93610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+mn-ea"/>
                  </a:rPr>
                  <a:t>KA2</a:t>
                </a:r>
                <a:endParaRPr lang="ko-KR" altLang="en-US" sz="1400" dirty="0">
                  <a:latin typeface="+mn-ea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5853630" y="4365104"/>
                <a:ext cx="1080120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1" name="타원 10"/>
            <p:cNvSpPr/>
            <p:nvPr/>
          </p:nvSpPr>
          <p:spPr>
            <a:xfrm>
              <a:off x="7164288" y="3271292"/>
              <a:ext cx="1224136" cy="531440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n-ea"/>
                </a:rPr>
                <a:t>A4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68145" y="3284984"/>
              <a:ext cx="1008111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n-ea"/>
                </a:rPr>
                <a:t>E2</a:t>
              </a:r>
              <a:endParaRPr lang="ko-KR" altLang="en-US" sz="1400" dirty="0">
                <a:latin typeface="+mn-ea"/>
              </a:endParaRPr>
            </a:p>
          </p:txBody>
        </p:sp>
        <p:cxnSp>
          <p:nvCxnSpPr>
            <p:cNvPr id="13" name="직선 연결선 12"/>
            <p:cNvCxnSpPr>
              <a:stCxn id="6" idx="6"/>
              <a:endCxn id="7" idx="1"/>
            </p:cNvCxnSpPr>
            <p:nvPr/>
          </p:nvCxnSpPr>
          <p:spPr>
            <a:xfrm>
              <a:off x="1835696" y="3537012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12" idx="3"/>
              <a:endCxn id="11" idx="2"/>
            </p:cNvCxnSpPr>
            <p:nvPr/>
          </p:nvCxnSpPr>
          <p:spPr>
            <a:xfrm>
              <a:off x="6876256" y="35370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8" idx="2"/>
              <a:endCxn id="12" idx="0"/>
            </p:cNvCxnSpPr>
            <p:nvPr/>
          </p:nvCxnSpPr>
          <p:spPr>
            <a:xfrm flipH="1">
              <a:off x="6372201" y="2772307"/>
              <a:ext cx="792087" cy="51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7" idx="3"/>
              <a:endCxn id="8" idx="1"/>
            </p:cNvCxnSpPr>
            <p:nvPr/>
          </p:nvCxnSpPr>
          <p:spPr>
            <a:xfrm>
              <a:off x="3275855" y="3537012"/>
              <a:ext cx="64807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8" idx="3"/>
              <a:endCxn id="12" idx="1"/>
            </p:cNvCxnSpPr>
            <p:nvPr/>
          </p:nvCxnSpPr>
          <p:spPr>
            <a:xfrm flipV="1">
              <a:off x="5292080" y="3537012"/>
              <a:ext cx="57606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635896" y="24208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6-34 </a:t>
            </a:r>
            <a:r>
              <a:rPr lang="ko-KR" altLang="en-US" sz="1400" b="1" dirty="0">
                <a:latin typeface="+mn-ea"/>
                <a:ea typeface="+mn-ea"/>
              </a:rPr>
              <a:t>이진 관계 타입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4DDC2-2803-4FF9-BDBE-2F794E946980}"/>
              </a:ext>
            </a:extLst>
          </p:cNvPr>
          <p:cNvSpPr/>
          <p:nvPr/>
        </p:nvSpPr>
        <p:spPr>
          <a:xfrm>
            <a:off x="776373" y="3152617"/>
            <a:ext cx="7898740" cy="71174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BD0664-9363-405E-890C-D207FEF013EB}"/>
              </a:ext>
            </a:extLst>
          </p:cNvPr>
          <p:cNvSpPr/>
          <p:nvPr/>
        </p:nvSpPr>
        <p:spPr>
          <a:xfrm>
            <a:off x="776373" y="3979311"/>
            <a:ext cx="7898740" cy="68942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27A6DC-17C4-40C8-929C-2B4C409076BC}"/>
              </a:ext>
            </a:extLst>
          </p:cNvPr>
          <p:cNvSpPr/>
          <p:nvPr/>
        </p:nvSpPr>
        <p:spPr>
          <a:xfrm>
            <a:off x="776373" y="4783685"/>
            <a:ext cx="7898740" cy="68942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1AA9D4-310D-41BF-B7F0-B5108F233DE9}"/>
              </a:ext>
            </a:extLst>
          </p:cNvPr>
          <p:cNvSpPr/>
          <p:nvPr/>
        </p:nvSpPr>
        <p:spPr>
          <a:xfrm>
            <a:off x="776373" y="5588058"/>
            <a:ext cx="7898740" cy="68942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9CDE17A1-B5E9-FB34-D9F2-B780B9A54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10081"/>
            <a:ext cx="8352928" cy="2979159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24936" cy="111936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800" dirty="0"/>
              <a:t>[3</a:t>
            </a:r>
            <a:r>
              <a:rPr lang="ko-KR" altLang="en-US" sz="1800" dirty="0"/>
              <a:t>단계</a:t>
            </a:r>
            <a:r>
              <a:rPr lang="en-US" altLang="ko-KR" sz="1800" dirty="0"/>
              <a:t>] </a:t>
            </a:r>
            <a:r>
              <a:rPr lang="ko-KR" altLang="en-US" sz="1800" u="sng" dirty="0">
                <a:solidFill>
                  <a:srgbClr val="C00000"/>
                </a:solidFill>
              </a:rPr>
              <a:t>이진 </a:t>
            </a:r>
            <a:r>
              <a:rPr lang="en-US" altLang="ko-KR" sz="1800" u="sng" dirty="0">
                <a:solidFill>
                  <a:srgbClr val="C00000"/>
                </a:solidFill>
              </a:rPr>
              <a:t>1:1 </a:t>
            </a:r>
            <a:r>
              <a:rPr lang="ko-KR" altLang="en-US" sz="1800" u="sng" dirty="0">
                <a:solidFill>
                  <a:srgbClr val="C00000"/>
                </a:solidFill>
              </a:rPr>
              <a:t>관계 타입</a:t>
            </a:r>
            <a:endParaRPr lang="en-US" altLang="ko-KR" sz="1800" u="sng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     </a:t>
            </a:r>
            <a:r>
              <a:rPr lang="en-US" altLang="ko-KR" dirty="0">
                <a:solidFill>
                  <a:srgbClr val="0000CC"/>
                </a:solidFill>
              </a:rPr>
              <a:t>[</a:t>
            </a:r>
            <a:r>
              <a:rPr lang="ko-KR" altLang="en-US" dirty="0">
                <a:solidFill>
                  <a:srgbClr val="0000CC"/>
                </a:solidFill>
              </a:rPr>
              <a:t>방법</a:t>
            </a:r>
            <a:r>
              <a:rPr lang="en-US" altLang="ko-KR" dirty="0">
                <a:solidFill>
                  <a:srgbClr val="0000CC"/>
                </a:solidFill>
              </a:rPr>
              <a:t>1]~[</a:t>
            </a:r>
            <a:r>
              <a:rPr lang="ko-KR" altLang="en-US" dirty="0">
                <a:solidFill>
                  <a:srgbClr val="0000CC"/>
                </a:solidFill>
              </a:rPr>
              <a:t>방법</a:t>
            </a:r>
            <a:r>
              <a:rPr lang="en-US" altLang="ko-KR" dirty="0">
                <a:solidFill>
                  <a:srgbClr val="0000CC"/>
                </a:solidFill>
              </a:rPr>
              <a:t>4]</a:t>
            </a:r>
            <a:r>
              <a:rPr lang="ko-KR" altLang="en-US" b="0" dirty="0"/>
              <a:t>까지 </a:t>
            </a:r>
            <a:r>
              <a:rPr lang="ko-KR" altLang="en-US" b="0" dirty="0">
                <a:solidFill>
                  <a:srgbClr val="0000CC"/>
                </a:solidFill>
              </a:rPr>
              <a:t>모든 유형으로 사상 가능</a:t>
            </a:r>
            <a:r>
              <a:rPr lang="en-US" altLang="ko-KR" b="0" dirty="0"/>
              <a:t>, </a:t>
            </a:r>
            <a:r>
              <a:rPr lang="ko-KR" altLang="en-US" b="0" dirty="0"/>
              <a:t>개체가 가진 정보 유형에 따라 판단</a:t>
            </a:r>
            <a:endParaRPr lang="en-US" altLang="ko-KR" sz="1400" b="0" dirty="0"/>
          </a:p>
          <a:p>
            <a:pPr>
              <a:lnSpc>
                <a:spcPct val="200000"/>
              </a:lnSpc>
              <a:buNone/>
            </a:pPr>
            <a:endParaRPr lang="en-US" altLang="ko-KR" sz="1400" b="0" dirty="0"/>
          </a:p>
          <a:p>
            <a:pPr>
              <a:lnSpc>
                <a:spcPct val="200000"/>
              </a:lnSpc>
              <a:buNone/>
            </a:pPr>
            <a:endParaRPr lang="ko-KR" altLang="en-US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관계 타입의 사상</a:t>
            </a:r>
            <a:r>
              <a:rPr lang="en-US" altLang="ko-KR" dirty="0"/>
              <a:t> (2/5)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7248" y="57332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6-36 </a:t>
            </a:r>
            <a:r>
              <a:rPr lang="ko-KR" altLang="en-US" sz="1400" b="1" dirty="0">
                <a:ea typeface="맑은 고딕" panose="020B0503020000020004" pitchFamily="50" charset="-127"/>
              </a:rPr>
              <a:t>이진 </a:t>
            </a:r>
            <a:r>
              <a:rPr lang="en-US" altLang="ko-KR" sz="1400" b="1" dirty="0">
                <a:ea typeface="맑은 고딕" panose="020B0503020000020004" pitchFamily="50" charset="-127"/>
              </a:rPr>
              <a:t>1:1 </a:t>
            </a:r>
            <a:r>
              <a:rPr lang="ko-KR" altLang="en-US" sz="1400" b="1" dirty="0">
                <a:ea typeface="맑은 고딕" panose="020B0503020000020004" pitchFamily="50" charset="-127"/>
              </a:rPr>
              <a:t>관계 타입의 사상</a:t>
            </a:r>
            <a:endParaRPr lang="en-US" altLang="ko-KR" sz="1400" b="1" dirty="0"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1BE138-5CA0-4E9A-80EB-23D5BE1621DC}"/>
              </a:ext>
            </a:extLst>
          </p:cNvPr>
          <p:cNvSpPr/>
          <p:nvPr/>
        </p:nvSpPr>
        <p:spPr>
          <a:xfrm>
            <a:off x="6135592" y="3440104"/>
            <a:ext cx="2612872" cy="807618"/>
          </a:xfrm>
          <a:prstGeom prst="rect">
            <a:avLst/>
          </a:prstGeom>
          <a:solidFill>
            <a:srgbClr val="66FF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D629C5-D480-4FCC-AB72-DA3F852D4C34}"/>
              </a:ext>
            </a:extLst>
          </p:cNvPr>
          <p:cNvSpPr/>
          <p:nvPr/>
        </p:nvSpPr>
        <p:spPr>
          <a:xfrm>
            <a:off x="6135592" y="4781622"/>
            <a:ext cx="2612872" cy="807618"/>
          </a:xfrm>
          <a:prstGeom prst="rect">
            <a:avLst/>
          </a:prstGeom>
          <a:solidFill>
            <a:srgbClr val="66FF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5D44C3-1C1A-8493-B514-AB128856E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9B7BB-B1E3-4FEF-ACA1-A2C15EBA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관계 타입의 사상</a:t>
            </a:r>
            <a:r>
              <a:rPr lang="en-US" altLang="ko-KR" dirty="0"/>
              <a:t> (3/5)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0A854-62DA-4715-B8FA-57B8E82B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1040878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en-US" altLang="ko-KR" sz="1800" dirty="0">
                <a:solidFill>
                  <a:prstClr val="black"/>
                </a:solidFill>
              </a:rPr>
              <a:t>[4</a:t>
            </a:r>
            <a:r>
              <a:rPr lang="ko-KR" altLang="en-US" sz="1800" dirty="0">
                <a:solidFill>
                  <a:prstClr val="black"/>
                </a:solidFill>
              </a:rPr>
              <a:t>단계</a:t>
            </a:r>
            <a:r>
              <a:rPr lang="en-US" altLang="ko-KR" sz="1800" dirty="0">
                <a:solidFill>
                  <a:prstClr val="black"/>
                </a:solidFill>
              </a:rPr>
              <a:t>] </a:t>
            </a:r>
            <a:r>
              <a:rPr lang="ko-KR" altLang="en-US" sz="1800" u="sng" dirty="0">
                <a:solidFill>
                  <a:srgbClr val="C00000"/>
                </a:solidFill>
              </a:rPr>
              <a:t>이진 </a:t>
            </a:r>
            <a:r>
              <a:rPr lang="en-US" altLang="ko-KR" sz="1800" u="sng" dirty="0">
                <a:solidFill>
                  <a:srgbClr val="C00000"/>
                </a:solidFill>
              </a:rPr>
              <a:t>1:N </a:t>
            </a:r>
            <a:r>
              <a:rPr lang="ko-KR" altLang="en-US" sz="1800" u="sng" dirty="0">
                <a:solidFill>
                  <a:srgbClr val="C00000"/>
                </a:solidFill>
              </a:rPr>
              <a:t>관계 타입</a:t>
            </a:r>
            <a:endParaRPr lang="en-US" altLang="ko-KR" sz="1800" u="sng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None/>
            </a:pPr>
            <a:r>
              <a:rPr lang="ko-KR" altLang="en-US" b="0" dirty="0"/>
              <a:t>    </a:t>
            </a:r>
            <a:r>
              <a:rPr lang="en-US" altLang="ko-KR" b="0" dirty="0">
                <a:sym typeface="Wingdings" panose="05000000000000000000" pitchFamily="2" charset="2"/>
              </a:rPr>
              <a:t> </a:t>
            </a:r>
            <a:r>
              <a:rPr lang="en-US" altLang="ko-KR" b="0" dirty="0"/>
              <a:t>N</a:t>
            </a:r>
            <a:r>
              <a:rPr lang="ko-KR" altLang="en-US" b="0" dirty="0"/>
              <a:t>의 위치에 따라 </a:t>
            </a:r>
            <a:r>
              <a:rPr lang="en-US" altLang="ko-KR" dirty="0">
                <a:solidFill>
                  <a:srgbClr val="0000CC"/>
                </a:solidFill>
              </a:rPr>
              <a:t>[</a:t>
            </a:r>
            <a:r>
              <a:rPr lang="ko-KR" altLang="en-US" dirty="0">
                <a:solidFill>
                  <a:srgbClr val="0000CC"/>
                </a:solidFill>
              </a:rPr>
              <a:t>방법</a:t>
            </a:r>
            <a:r>
              <a:rPr lang="en-US" altLang="ko-KR" dirty="0">
                <a:solidFill>
                  <a:srgbClr val="0000CC"/>
                </a:solidFill>
              </a:rPr>
              <a:t>1] </a:t>
            </a:r>
            <a:r>
              <a:rPr lang="ko-KR" altLang="en-US" dirty="0">
                <a:solidFill>
                  <a:srgbClr val="0000CC"/>
                </a:solidFill>
              </a:rPr>
              <a:t>또는 </a:t>
            </a:r>
            <a:r>
              <a:rPr lang="en-US" altLang="ko-KR" dirty="0">
                <a:solidFill>
                  <a:srgbClr val="0000CC"/>
                </a:solidFill>
              </a:rPr>
              <a:t>[</a:t>
            </a:r>
            <a:r>
              <a:rPr lang="ko-KR" altLang="en-US" dirty="0">
                <a:solidFill>
                  <a:srgbClr val="0000CC"/>
                </a:solidFill>
              </a:rPr>
              <a:t>방법</a:t>
            </a:r>
            <a:r>
              <a:rPr lang="en-US" altLang="ko-KR" dirty="0">
                <a:solidFill>
                  <a:srgbClr val="0000CC"/>
                </a:solidFill>
              </a:rPr>
              <a:t>2]</a:t>
            </a:r>
            <a:r>
              <a:rPr lang="ko-KR" altLang="en-US" b="0" dirty="0"/>
              <a:t>의 유형으로 사상</a:t>
            </a:r>
            <a:endParaRPr lang="en-US" altLang="ko-KR" sz="1400" b="0" dirty="0"/>
          </a:p>
          <a:p>
            <a:pPr>
              <a:lnSpc>
                <a:spcPct val="200000"/>
              </a:lnSpc>
              <a:buNone/>
            </a:pPr>
            <a:endParaRPr lang="en-US" altLang="ko-KR" sz="1400" b="0" dirty="0"/>
          </a:p>
          <a:p>
            <a:pPr>
              <a:lnSpc>
                <a:spcPct val="200000"/>
              </a:lnSpc>
              <a:buNone/>
            </a:pPr>
            <a:endParaRPr lang="en-US" altLang="ko-KR" sz="1400" b="0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200EE6-ECCE-4903-8D59-59A35534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57115"/>
            <a:ext cx="8352928" cy="2860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96FF47-83F0-452D-90C6-23AFBB7D88BC}"/>
              </a:ext>
            </a:extLst>
          </p:cNvPr>
          <p:cNvSpPr txBox="1"/>
          <p:nvPr/>
        </p:nvSpPr>
        <p:spPr>
          <a:xfrm>
            <a:off x="3617248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6-36 </a:t>
            </a:r>
            <a:r>
              <a:rPr lang="ko-KR" altLang="en-US" sz="1400" b="1" dirty="0">
                <a:ea typeface="맑은 고딕" panose="020B0503020000020004" pitchFamily="50" charset="-127"/>
              </a:rPr>
              <a:t>이진 </a:t>
            </a:r>
            <a:r>
              <a:rPr lang="en-US" altLang="ko-KR" sz="1400" b="1" dirty="0">
                <a:ea typeface="맑은 고딕" panose="020B0503020000020004" pitchFamily="50" charset="-127"/>
              </a:rPr>
              <a:t>1:N </a:t>
            </a:r>
            <a:r>
              <a:rPr lang="ko-KR" altLang="en-US" sz="1400" b="1" dirty="0">
                <a:ea typeface="맑은 고딕" panose="020B0503020000020004" pitchFamily="50" charset="-127"/>
              </a:rPr>
              <a:t>관계 타입의 사상</a:t>
            </a:r>
            <a:endParaRPr lang="en-US" altLang="ko-KR" sz="1400" b="1" dirty="0"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A96874-2056-4E92-B0BD-E96D65B10A20}"/>
              </a:ext>
            </a:extLst>
          </p:cNvPr>
          <p:cNvSpPr/>
          <p:nvPr/>
        </p:nvSpPr>
        <p:spPr>
          <a:xfrm>
            <a:off x="5953112" y="3375732"/>
            <a:ext cx="2147280" cy="807618"/>
          </a:xfrm>
          <a:prstGeom prst="rect">
            <a:avLst/>
          </a:prstGeom>
          <a:solidFill>
            <a:srgbClr val="66FF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FD6B36B-F185-7E03-09B6-B47B1DAE807B}"/>
              </a:ext>
            </a:extLst>
          </p:cNvPr>
          <p:cNvGrpSpPr/>
          <p:nvPr/>
        </p:nvGrpSpPr>
        <p:grpSpPr>
          <a:xfrm>
            <a:off x="3879103" y="2675045"/>
            <a:ext cx="2133057" cy="1258011"/>
            <a:chOff x="3879103" y="2675045"/>
            <a:chExt cx="2133057" cy="125801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23619CF-8A4A-B890-C7DD-EB5965E1B5DB}"/>
                </a:ext>
              </a:extLst>
            </p:cNvPr>
            <p:cNvSpPr/>
            <p:nvPr/>
          </p:nvSpPr>
          <p:spPr>
            <a:xfrm>
              <a:off x="3879103" y="2675045"/>
              <a:ext cx="288032" cy="411845"/>
            </a:xfrm>
            <a:prstGeom prst="ellipse">
              <a:avLst/>
            </a:prstGeom>
            <a:solidFill>
              <a:srgbClr val="FF66FF">
                <a:alpha val="20000"/>
              </a:srgbClr>
            </a:solidFill>
            <a:ln w="1270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DDCE687-AFED-0AB1-3276-A19E8B598DF5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4023119" y="3086890"/>
              <a:ext cx="1989041" cy="846166"/>
            </a:xfrm>
            <a:prstGeom prst="straightConnector1">
              <a:avLst/>
            </a:prstGeom>
            <a:ln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740A29-C784-305A-A9F2-5C7DBD779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71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관계 타입의 사상</a:t>
            </a:r>
            <a:r>
              <a:rPr lang="en-US" altLang="ko-KR" dirty="0"/>
              <a:t> 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119136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800" dirty="0"/>
              <a:t>[5</a:t>
            </a:r>
            <a:r>
              <a:rPr lang="ko-KR" altLang="en-US" sz="1800" dirty="0"/>
              <a:t>단계</a:t>
            </a:r>
            <a:r>
              <a:rPr lang="en-US" altLang="ko-KR" sz="1800" dirty="0"/>
              <a:t>] </a:t>
            </a:r>
            <a:r>
              <a:rPr lang="ko-KR" altLang="en-US" sz="1800" u="sng" dirty="0">
                <a:solidFill>
                  <a:srgbClr val="C00000"/>
                </a:solidFill>
              </a:rPr>
              <a:t>이진 </a:t>
            </a:r>
            <a:r>
              <a:rPr lang="en-US" altLang="ko-KR" sz="1800" u="sng" dirty="0">
                <a:solidFill>
                  <a:srgbClr val="C00000"/>
                </a:solidFill>
              </a:rPr>
              <a:t>M:N </a:t>
            </a:r>
            <a:r>
              <a:rPr lang="ko-KR" altLang="en-US" sz="1800" u="sng" dirty="0">
                <a:solidFill>
                  <a:srgbClr val="C00000"/>
                </a:solidFill>
              </a:rPr>
              <a:t>관계 타입</a:t>
            </a:r>
            <a:endParaRPr lang="en-US" altLang="ko-KR" sz="1800" u="sng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b="0" dirty="0"/>
              <a:t>이진 </a:t>
            </a:r>
            <a:r>
              <a:rPr lang="en-US" altLang="ko-KR" b="0" dirty="0"/>
              <a:t>M:N </a:t>
            </a:r>
            <a:r>
              <a:rPr lang="ko-KR" altLang="en-US" b="0" dirty="0"/>
              <a:t>관계 타입은 </a:t>
            </a:r>
            <a:r>
              <a:rPr lang="en-US" altLang="ko-KR" dirty="0">
                <a:solidFill>
                  <a:srgbClr val="0000CC"/>
                </a:solidFill>
              </a:rPr>
              <a:t>[</a:t>
            </a:r>
            <a:r>
              <a:rPr lang="ko-KR" altLang="en-US" dirty="0">
                <a:solidFill>
                  <a:srgbClr val="0000CC"/>
                </a:solidFill>
              </a:rPr>
              <a:t>방법</a:t>
            </a:r>
            <a:r>
              <a:rPr lang="en-US" altLang="ko-KR" dirty="0">
                <a:solidFill>
                  <a:srgbClr val="0000CC"/>
                </a:solidFill>
              </a:rPr>
              <a:t>4]</a:t>
            </a:r>
            <a:r>
              <a:rPr lang="ko-KR" altLang="en-US" dirty="0">
                <a:solidFill>
                  <a:srgbClr val="0000CC"/>
                </a:solidFill>
              </a:rPr>
              <a:t>의 유형</a:t>
            </a:r>
            <a:r>
              <a:rPr lang="ko-KR" altLang="en-US" b="0" dirty="0"/>
              <a:t>으로 사상됨</a:t>
            </a:r>
            <a:endParaRPr lang="en-US" altLang="ko-KR" b="0" dirty="0"/>
          </a:p>
          <a:p>
            <a:pPr>
              <a:lnSpc>
                <a:spcPct val="200000"/>
              </a:lnSpc>
              <a:buNone/>
            </a:pPr>
            <a:endParaRPr lang="en-US" altLang="ko-KR" sz="1400" b="0" dirty="0"/>
          </a:p>
          <a:p>
            <a:pPr>
              <a:lnSpc>
                <a:spcPct val="200000"/>
              </a:lnSpc>
              <a:buNone/>
            </a:pPr>
            <a:endParaRPr lang="en-US" altLang="ko-KR" sz="1400" b="0" dirty="0"/>
          </a:p>
          <a:p>
            <a:pPr>
              <a:lnSpc>
                <a:spcPct val="200000"/>
              </a:lnSpc>
              <a:buNone/>
            </a:pPr>
            <a:endParaRPr lang="en-US" altLang="ko-KR" sz="1400" b="0" dirty="0"/>
          </a:p>
          <a:p>
            <a:pPr>
              <a:lnSpc>
                <a:spcPct val="200000"/>
              </a:lnSpc>
              <a:buNone/>
            </a:pPr>
            <a:endParaRPr lang="en-US" altLang="ko-KR" sz="1400" b="0" dirty="0"/>
          </a:p>
          <a:p>
            <a:pPr>
              <a:lnSpc>
                <a:spcPct val="200000"/>
              </a:lnSpc>
              <a:buNone/>
            </a:pPr>
            <a:endParaRPr lang="en-US" altLang="ko-KR" sz="1400" b="0" dirty="0"/>
          </a:p>
          <a:p>
            <a:pPr>
              <a:lnSpc>
                <a:spcPct val="200000"/>
              </a:lnSpc>
              <a:buNone/>
            </a:pPr>
            <a:endParaRPr lang="en-US" altLang="ko-KR" sz="1400" b="0" dirty="0"/>
          </a:p>
          <a:p>
            <a:pPr>
              <a:lnSpc>
                <a:spcPct val="200000"/>
              </a:lnSpc>
              <a:buNone/>
            </a:pPr>
            <a:endParaRPr lang="en-US" altLang="ko-KR" b="0" dirty="0"/>
          </a:p>
          <a:p>
            <a:pPr>
              <a:lnSpc>
                <a:spcPct val="200000"/>
              </a:lnSpc>
              <a:buNone/>
            </a:pPr>
            <a:endParaRPr lang="ko-KR" altLang="en-US" sz="14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04" y="2597671"/>
            <a:ext cx="8174392" cy="306357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17248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6-38 </a:t>
            </a:r>
            <a:r>
              <a:rPr lang="ko-KR" altLang="en-US" sz="1400" b="1" dirty="0">
                <a:ea typeface="맑은 고딕" panose="020B0503020000020004" pitchFamily="50" charset="-127"/>
              </a:rPr>
              <a:t>이진 </a:t>
            </a:r>
            <a:r>
              <a:rPr lang="en-US" altLang="ko-KR" sz="1400" b="1" dirty="0">
                <a:ea typeface="맑은 고딕" panose="020B0503020000020004" pitchFamily="50" charset="-127"/>
              </a:rPr>
              <a:t>N:M </a:t>
            </a:r>
            <a:r>
              <a:rPr lang="ko-KR" altLang="en-US" sz="1400" b="1" dirty="0">
                <a:ea typeface="맑은 고딕" panose="020B0503020000020004" pitchFamily="50" charset="-127"/>
              </a:rPr>
              <a:t>관계 타입의 사상</a:t>
            </a:r>
            <a:endParaRPr lang="en-US" altLang="ko-KR" sz="1400" b="1" dirty="0"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BEDBF4-D949-4572-8B59-59113879A87B}"/>
              </a:ext>
            </a:extLst>
          </p:cNvPr>
          <p:cNvSpPr/>
          <p:nvPr/>
        </p:nvSpPr>
        <p:spPr>
          <a:xfrm>
            <a:off x="5935356" y="3420122"/>
            <a:ext cx="1787240" cy="1016990"/>
          </a:xfrm>
          <a:prstGeom prst="rect">
            <a:avLst/>
          </a:prstGeom>
          <a:solidFill>
            <a:srgbClr val="66FF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7B312-FD58-CD44-3281-3F2474C3F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E2C7B-4FE1-4F78-8B02-570B494B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관계 타입의 사상</a:t>
            </a:r>
            <a:r>
              <a:rPr lang="en-US" altLang="ko-KR" dirty="0"/>
              <a:t> (5/5)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3BD68-B9E4-4486-B02E-CDDFBDFBB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1335385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en-US" altLang="ko-KR" sz="1800" dirty="0">
                <a:solidFill>
                  <a:prstClr val="black"/>
                </a:solidFill>
              </a:rPr>
              <a:t>[6</a:t>
            </a:r>
            <a:r>
              <a:rPr lang="ko-KR" altLang="en-US" sz="1800" dirty="0">
                <a:solidFill>
                  <a:prstClr val="black"/>
                </a:solidFill>
              </a:rPr>
              <a:t>단계</a:t>
            </a:r>
            <a:r>
              <a:rPr lang="en-US" altLang="ko-KR" sz="1800" dirty="0">
                <a:solidFill>
                  <a:prstClr val="black"/>
                </a:solidFill>
              </a:rPr>
              <a:t>] </a:t>
            </a:r>
            <a:r>
              <a:rPr lang="en-US" altLang="ko-KR" sz="1800" u="sng" dirty="0">
                <a:solidFill>
                  <a:srgbClr val="C00000"/>
                </a:solidFill>
              </a:rPr>
              <a:t>N</a:t>
            </a:r>
            <a:r>
              <a:rPr lang="ko-KR" altLang="en-US" sz="1800" u="sng" dirty="0">
                <a:solidFill>
                  <a:srgbClr val="C00000"/>
                </a:solidFill>
              </a:rPr>
              <a:t>진 관계 타입</a:t>
            </a:r>
            <a:endParaRPr lang="en-US" altLang="ko-KR" sz="1800" u="sng" dirty="0">
              <a:solidFill>
                <a:srgbClr val="C00000"/>
              </a:solidFill>
            </a:endParaRPr>
          </a:p>
          <a:p>
            <a:pPr lvl="0">
              <a:lnSpc>
                <a:spcPct val="200000"/>
              </a:lnSpc>
              <a:buNone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 </a:t>
            </a:r>
            <a:r>
              <a:rPr lang="en-US" altLang="ko-KR" b="0" dirty="0">
                <a:solidFill>
                  <a:prstClr val="black"/>
                </a:solidFill>
              </a:rPr>
              <a:t>ER </a:t>
            </a:r>
            <a:r>
              <a:rPr lang="ko-KR" altLang="en-US" b="0" dirty="0">
                <a:solidFill>
                  <a:prstClr val="black"/>
                </a:solidFill>
              </a:rPr>
              <a:t>모델의 차수가 </a:t>
            </a:r>
            <a:r>
              <a:rPr lang="en-US" altLang="ko-KR" b="0" dirty="0">
                <a:solidFill>
                  <a:prstClr val="black"/>
                </a:solidFill>
              </a:rPr>
              <a:t>3 </a:t>
            </a:r>
            <a:r>
              <a:rPr lang="ko-KR" altLang="en-US" b="0" dirty="0">
                <a:solidFill>
                  <a:prstClr val="black"/>
                </a:solidFill>
              </a:rPr>
              <a:t>이상인 다진 관계 타입의 경우 </a:t>
            </a:r>
            <a:r>
              <a:rPr lang="en-US" altLang="ko-KR" dirty="0">
                <a:solidFill>
                  <a:srgbClr val="0000CC"/>
                </a:solidFill>
              </a:rPr>
              <a:t>[</a:t>
            </a:r>
            <a:r>
              <a:rPr lang="ko-KR" altLang="en-US" dirty="0">
                <a:solidFill>
                  <a:srgbClr val="0000CC"/>
                </a:solidFill>
              </a:rPr>
              <a:t>방법</a:t>
            </a:r>
            <a:r>
              <a:rPr lang="en-US" altLang="ko-KR" dirty="0">
                <a:solidFill>
                  <a:srgbClr val="0000CC"/>
                </a:solidFill>
              </a:rPr>
              <a:t>4]</a:t>
            </a:r>
            <a:r>
              <a:rPr lang="ko-KR" altLang="en-US" dirty="0">
                <a:solidFill>
                  <a:srgbClr val="0000CC"/>
                </a:solidFill>
              </a:rPr>
              <a:t>의 유형</a:t>
            </a:r>
            <a:r>
              <a:rPr lang="ko-KR" altLang="en-US" b="0" dirty="0">
                <a:solidFill>
                  <a:prstClr val="black"/>
                </a:solidFill>
              </a:rPr>
              <a:t>으로 사상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FAD7F7-C74F-4A4A-AB17-9D2F264A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93" y="2708920"/>
            <a:ext cx="8486414" cy="2880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7D2FEF-BD49-4B2C-9258-7CF3A99DF82F}"/>
              </a:ext>
            </a:extLst>
          </p:cNvPr>
          <p:cNvSpPr txBox="1"/>
          <p:nvPr/>
        </p:nvSpPr>
        <p:spPr>
          <a:xfrm>
            <a:off x="3617248" y="57332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6-36 </a:t>
            </a:r>
            <a:r>
              <a:rPr lang="ko-KR" altLang="en-US" sz="1400" b="1" dirty="0">
                <a:ea typeface="맑은 고딕" panose="020B0503020000020004" pitchFamily="50" charset="-127"/>
              </a:rPr>
              <a:t>이진 </a:t>
            </a:r>
            <a:r>
              <a:rPr lang="en-US" altLang="ko-KR" sz="1400" b="1" dirty="0">
                <a:ea typeface="맑은 고딕" panose="020B0503020000020004" pitchFamily="50" charset="-127"/>
              </a:rPr>
              <a:t>N</a:t>
            </a:r>
            <a:r>
              <a:rPr lang="ko-KR" altLang="en-US" sz="1400" b="1" dirty="0">
                <a:ea typeface="맑은 고딕" panose="020B0503020000020004" pitchFamily="50" charset="-127"/>
              </a:rPr>
              <a:t>진 관계 타입의 사상</a:t>
            </a:r>
            <a:endParaRPr lang="en-US" altLang="ko-KR" sz="1400" b="1" dirty="0"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B47C83-9D6B-4BF8-8CDC-F2280FAA57AA}"/>
              </a:ext>
            </a:extLst>
          </p:cNvPr>
          <p:cNvSpPr/>
          <p:nvPr/>
        </p:nvSpPr>
        <p:spPr>
          <a:xfrm>
            <a:off x="5850388" y="3284984"/>
            <a:ext cx="1914482" cy="1188000"/>
          </a:xfrm>
          <a:prstGeom prst="rect">
            <a:avLst/>
          </a:prstGeom>
          <a:solidFill>
            <a:srgbClr val="66FF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4555CFC-3B4A-3DDA-7730-476EA683A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79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다중값</a:t>
            </a:r>
            <a:r>
              <a:rPr lang="ko-KR" altLang="en-US" dirty="0"/>
              <a:t> 속성의 사상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35896" y="53012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6-35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다중값</a:t>
            </a:r>
            <a:r>
              <a:rPr lang="ko-KR" altLang="en-US" sz="1400" b="1" dirty="0">
                <a:ea typeface="맑은 고딕" panose="020B0503020000020004" pitchFamily="50" charset="-127"/>
              </a:rPr>
              <a:t> 속성의 개수에 따른 사상 방법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5" y="1750706"/>
            <a:ext cx="7883091" cy="30230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542CFFF-A60C-4EA3-95C2-1BB9C7D87F4C}"/>
              </a:ext>
            </a:extLst>
          </p:cNvPr>
          <p:cNvSpPr/>
          <p:nvPr/>
        </p:nvSpPr>
        <p:spPr>
          <a:xfrm>
            <a:off x="5472592" y="2376498"/>
            <a:ext cx="1080120" cy="792088"/>
          </a:xfrm>
          <a:prstGeom prst="rect">
            <a:avLst/>
          </a:prstGeom>
          <a:solidFill>
            <a:srgbClr val="FF66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296E1D-15BE-4CC2-88F3-B340AF0EDE9E}"/>
              </a:ext>
            </a:extLst>
          </p:cNvPr>
          <p:cNvSpPr/>
          <p:nvPr/>
        </p:nvSpPr>
        <p:spPr>
          <a:xfrm>
            <a:off x="5472592" y="3972746"/>
            <a:ext cx="1691696" cy="432000"/>
          </a:xfrm>
          <a:prstGeom prst="rect">
            <a:avLst/>
          </a:prstGeom>
          <a:solidFill>
            <a:srgbClr val="FF66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4C119A-38BD-0682-510E-049B4009F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모델링의 개념</a:t>
            </a:r>
            <a:r>
              <a:rPr lang="en-US" altLang="ko-KR" dirty="0"/>
              <a:t> (2/2)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68446" y="1242447"/>
            <a:ext cx="3836002" cy="44473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13538" y="1489034"/>
            <a:ext cx="3216870" cy="17069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780897" y="3861048"/>
            <a:ext cx="2160240" cy="18024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292233" y="2240868"/>
            <a:ext cx="1348574" cy="25202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2423" y="249289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CC"/>
                </a:solidFill>
                <a:latin typeface="+mn-ea"/>
                <a:ea typeface="+mn-ea"/>
              </a:rPr>
              <a:t>① 정보 모델링</a:t>
            </a:r>
          </a:p>
        </p:txBody>
      </p:sp>
      <p:sp>
        <p:nvSpPr>
          <p:cNvPr id="9" name="오른쪽 화살표 8"/>
          <p:cNvSpPr/>
          <p:nvPr/>
        </p:nvSpPr>
        <p:spPr>
          <a:xfrm rot="10800000">
            <a:off x="3292231" y="4516045"/>
            <a:ext cx="1351776" cy="24971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1293" y="4768074"/>
            <a:ext cx="159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CC"/>
                </a:solidFill>
                <a:latin typeface="+mn-ea"/>
                <a:ea typeface="+mn-ea"/>
              </a:rPr>
              <a:t>③</a:t>
            </a:r>
            <a:r>
              <a:rPr lang="ko-KR" altLang="en-US" sz="1400" b="1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rgbClr val="0000CC"/>
                </a:solidFill>
                <a:latin typeface="+mn-ea"/>
                <a:ea typeface="+mn-ea"/>
              </a:rPr>
              <a:t>DB</a:t>
            </a:r>
            <a:r>
              <a:rPr lang="ko-KR" altLang="en-US" sz="1400" b="1" dirty="0">
                <a:solidFill>
                  <a:srgbClr val="0000CC"/>
                </a:solidFill>
                <a:latin typeface="+mn-ea"/>
                <a:ea typeface="+mn-ea"/>
              </a:rPr>
              <a:t>로 구현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33152" y="1933766"/>
            <a:ext cx="937845" cy="36004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개체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순서도: 판단 11"/>
          <p:cNvSpPr/>
          <p:nvPr/>
        </p:nvSpPr>
        <p:spPr>
          <a:xfrm>
            <a:off x="6847060" y="1861758"/>
            <a:ext cx="1250351" cy="504056"/>
          </a:xfrm>
          <a:prstGeom prst="flowChartDecision">
            <a:avLst/>
          </a:prstGeom>
          <a:solidFill>
            <a:srgbClr val="FF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관계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03312" y="2797862"/>
            <a:ext cx="937845" cy="36004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개체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연결선 13"/>
          <p:cNvCxnSpPr>
            <a:stCxn id="11" idx="3"/>
            <a:endCxn id="12" idx="1"/>
          </p:cNvCxnSpPr>
          <p:nvPr/>
        </p:nvCxnSpPr>
        <p:spPr>
          <a:xfrm>
            <a:off x="6270997" y="2113786"/>
            <a:ext cx="576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72235" y="2362406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23659" y="1535586"/>
            <a:ext cx="215475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개념적  모델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(ER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다이어그램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92433" y="3735664"/>
            <a:ext cx="3240360" cy="1723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36449" y="4188862"/>
            <a:ext cx="2860962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테이블</a:t>
            </a:r>
            <a:r>
              <a:rPr lang="en-US" altLang="ko-KR" sz="1400" dirty="0">
                <a:latin typeface="+mn-ea"/>
                <a:ea typeface="+mn-ea"/>
              </a:rPr>
              <a:t>1 (</a:t>
            </a:r>
            <a:r>
              <a:rPr lang="ko-KR" altLang="en-US" sz="1400" u="sng" dirty="0">
                <a:latin typeface="+mn-ea"/>
                <a:ea typeface="+mn-ea"/>
              </a:rPr>
              <a:t>속성</a:t>
            </a:r>
            <a:r>
              <a:rPr lang="en-US" altLang="ko-KR" sz="1400" u="sng" dirty="0">
                <a:latin typeface="+mn-ea"/>
                <a:ea typeface="+mn-ea"/>
              </a:rPr>
              <a:t>1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속성</a:t>
            </a:r>
            <a:r>
              <a:rPr lang="en-US" altLang="ko-KR" sz="1400" dirty="0">
                <a:latin typeface="+mn-ea"/>
                <a:ea typeface="+mn-ea"/>
              </a:rPr>
              <a:t>2,</a:t>
            </a:r>
            <a:r>
              <a:rPr lang="ko-KR" altLang="en-US" sz="1400" dirty="0">
                <a:latin typeface="+mn-ea"/>
                <a:ea typeface="+mn-ea"/>
              </a:rPr>
              <a:t>속성</a:t>
            </a:r>
            <a:r>
              <a:rPr lang="en-US" altLang="ko-KR" sz="1400" dirty="0">
                <a:latin typeface="+mn-ea"/>
                <a:ea typeface="+mn-ea"/>
              </a:rPr>
              <a:t>3)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42298" y="4567952"/>
            <a:ext cx="2860962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테이블</a:t>
            </a:r>
            <a:r>
              <a:rPr lang="en-US" altLang="ko-KR" sz="1400" dirty="0">
                <a:latin typeface="+mn-ea"/>
                <a:ea typeface="+mn-ea"/>
              </a:rPr>
              <a:t>2 (</a:t>
            </a:r>
            <a:r>
              <a:rPr lang="ko-KR" altLang="en-US" sz="1400" u="sng" dirty="0">
                <a:latin typeface="+mn-ea"/>
                <a:ea typeface="+mn-ea"/>
              </a:rPr>
              <a:t>속성</a:t>
            </a:r>
            <a:r>
              <a:rPr lang="en-US" altLang="ko-KR" sz="1400" u="sng" dirty="0">
                <a:latin typeface="+mn-ea"/>
                <a:ea typeface="+mn-ea"/>
              </a:rPr>
              <a:t>1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속성</a:t>
            </a:r>
            <a:r>
              <a:rPr lang="en-US" altLang="ko-KR" sz="1400" dirty="0">
                <a:latin typeface="+mn-ea"/>
                <a:ea typeface="+mn-ea"/>
              </a:rPr>
              <a:t>2,</a:t>
            </a:r>
            <a:r>
              <a:rPr lang="ko-KR" altLang="en-US" sz="1400" dirty="0">
                <a:latin typeface="+mn-ea"/>
                <a:ea typeface="+mn-ea"/>
              </a:rPr>
              <a:t>속성</a:t>
            </a:r>
            <a:r>
              <a:rPr lang="en-US" altLang="ko-KR" sz="1400" dirty="0">
                <a:latin typeface="+mn-ea"/>
                <a:ea typeface="+mn-ea"/>
              </a:rPr>
              <a:t>3)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30130" y="3764657"/>
            <a:ext cx="228780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논리적 모델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관계 데이터 모델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6554376" y="3291683"/>
            <a:ext cx="223587" cy="36004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0632" y="3017091"/>
            <a:ext cx="1141659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일치해야 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30074" y="3920424"/>
            <a:ext cx="1261884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데이터베이스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81916"/>
              </p:ext>
            </p:extLst>
          </p:nvPr>
        </p:nvGraphicFramePr>
        <p:xfrm>
          <a:off x="899592" y="4482611"/>
          <a:ext cx="1944216" cy="986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구름 24"/>
          <p:cNvSpPr/>
          <p:nvPr/>
        </p:nvSpPr>
        <p:spPr>
          <a:xfrm>
            <a:off x="579123" y="1254778"/>
            <a:ext cx="2563788" cy="1364876"/>
          </a:xfrm>
          <a:prstGeom prst="cloud">
            <a:avLst/>
          </a:prstGeom>
          <a:solidFill>
            <a:srgbClr val="97E1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srgbClr val="0000CC"/>
                </a:solidFill>
                <a:latin typeface="+mn-ea"/>
              </a:rPr>
              <a:t>현실 세계</a:t>
            </a:r>
          </a:p>
          <a:p>
            <a:pPr algn="ctr"/>
            <a:endParaRPr lang="en-US" altLang="ko-KR" sz="500" b="1" dirty="0">
              <a:solidFill>
                <a:srgbClr val="0000CC"/>
              </a:solidFill>
              <a:latin typeface="+mn-ea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rgbClr val="0000CC"/>
                </a:solidFill>
                <a:latin typeface="+mn-ea"/>
              </a:rPr>
              <a:t>개념</a:t>
            </a:r>
            <a:r>
              <a:rPr lang="en-US" altLang="ko-KR" sz="1200" b="1" dirty="0">
                <a:solidFill>
                  <a:srgbClr val="0000CC"/>
                </a:solidFill>
                <a:latin typeface="+mn-ea"/>
              </a:rPr>
              <a:t>1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rgbClr val="0000CC"/>
                </a:solidFill>
                <a:latin typeface="+mn-ea"/>
              </a:rPr>
              <a:t>개념</a:t>
            </a:r>
            <a:r>
              <a:rPr lang="en-US" altLang="ko-KR" sz="1200" b="1" dirty="0">
                <a:solidFill>
                  <a:srgbClr val="0000CC"/>
                </a:solidFill>
                <a:latin typeface="+mn-ea"/>
              </a:rPr>
              <a:t>2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rgbClr val="0000CC"/>
                </a:solidFill>
                <a:latin typeface="+mn-ea"/>
              </a:rPr>
              <a:t>개념</a:t>
            </a:r>
            <a:r>
              <a:rPr lang="en-US" altLang="ko-KR" sz="1200" b="1" dirty="0">
                <a:solidFill>
                  <a:srgbClr val="0000CC"/>
                </a:solidFill>
                <a:latin typeface="+mn-ea"/>
              </a:rPr>
              <a:t>3</a:t>
            </a:r>
            <a:endParaRPr lang="ko-KR" altLang="en-US" sz="1200" b="1" dirty="0">
              <a:solidFill>
                <a:srgbClr val="0000CC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5400000">
            <a:off x="1331991" y="3260013"/>
            <a:ext cx="1058054" cy="1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07909" y="3284984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CC"/>
                </a:solidFill>
                <a:latin typeface="+mn-ea"/>
                <a:ea typeface="+mn-ea"/>
              </a:rPr>
              <a:t>② </a:t>
            </a:r>
            <a:r>
              <a:rPr lang="ko-KR" altLang="en-US" sz="1400" b="1" dirty="0">
                <a:solidFill>
                  <a:srgbClr val="0000CC"/>
                </a:solidFill>
                <a:latin typeface="+mn-ea"/>
                <a:ea typeface="+mn-ea"/>
              </a:rPr>
              <a:t>데이터 모델링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3568" y="59492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6-2 </a:t>
            </a:r>
            <a:r>
              <a:rPr lang="ko-KR" altLang="en-US" sz="1400" b="1" dirty="0">
                <a:latin typeface="+mn-ea"/>
                <a:ea typeface="+mn-ea"/>
              </a:rPr>
              <a:t>데이터 모델링의 개념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906072-8ACB-9C25-3926-00D8CEE28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C8A04-62FE-42B6-82F0-C274A12D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다중값</a:t>
            </a:r>
            <a:r>
              <a:rPr lang="ko-KR" altLang="en-US" dirty="0"/>
              <a:t> 속성의 사상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DB007-3F60-4AC4-9FA2-1C912F50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1479401"/>
          </a:xfrm>
        </p:spPr>
        <p:txBody>
          <a:bodyPr/>
          <a:lstStyle/>
          <a:p>
            <a:r>
              <a:rPr lang="en-US" altLang="ko-KR" sz="1800" dirty="0"/>
              <a:t>[7</a:t>
            </a:r>
            <a:r>
              <a:rPr lang="ko-KR" altLang="en-US" sz="1800" dirty="0"/>
              <a:t>단계</a:t>
            </a:r>
            <a:r>
              <a:rPr lang="en-US" altLang="ko-KR" sz="1800" dirty="0"/>
              <a:t>] </a:t>
            </a:r>
            <a:r>
              <a:rPr lang="ko-KR" altLang="en-US" sz="1800" u="sng" dirty="0" err="1">
                <a:solidFill>
                  <a:srgbClr val="C00000"/>
                </a:solidFill>
              </a:rPr>
              <a:t>다중값</a:t>
            </a:r>
            <a:r>
              <a:rPr lang="ko-KR" altLang="en-US" sz="1800" u="sng" dirty="0">
                <a:solidFill>
                  <a:srgbClr val="C00000"/>
                </a:solidFill>
              </a:rPr>
              <a:t> 속성</a:t>
            </a:r>
            <a:endParaRPr lang="en-US" altLang="ko-KR" sz="1800" u="sng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ko-KR" sz="2000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00CC"/>
                </a:solidFill>
              </a:rPr>
              <a:t>속성의 개수를 알 수 없는 경우 </a:t>
            </a:r>
            <a:r>
              <a:rPr lang="en-US" altLang="ko-KR" dirty="0">
                <a:solidFill>
                  <a:srgbClr val="0000CC"/>
                </a:solidFill>
              </a:rPr>
              <a:t>[</a:t>
            </a:r>
            <a:r>
              <a:rPr lang="ko-KR" altLang="en-US" dirty="0">
                <a:solidFill>
                  <a:srgbClr val="0000CC"/>
                </a:solidFill>
              </a:rPr>
              <a:t>방법</a:t>
            </a:r>
            <a:r>
              <a:rPr lang="en-US" altLang="ko-KR" dirty="0">
                <a:solidFill>
                  <a:srgbClr val="0000CC"/>
                </a:solidFill>
              </a:rPr>
              <a:t>1]</a:t>
            </a:r>
            <a:r>
              <a:rPr lang="ko-KR" altLang="en-US" b="0" dirty="0"/>
              <a:t>을</a:t>
            </a:r>
            <a:endParaRPr lang="en-US" altLang="ko-KR" b="0" dirty="0"/>
          </a:p>
          <a:p>
            <a:pPr>
              <a:buNone/>
            </a:pPr>
            <a:r>
              <a:rPr lang="en-US" altLang="ko-KR" b="0" dirty="0"/>
              <a:t>     </a:t>
            </a:r>
            <a:r>
              <a:rPr lang="en-US" altLang="ko-KR" b="0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00CC"/>
                </a:solidFill>
              </a:rPr>
              <a:t>속성의 개수가 제한적으로 정해지는 경우 </a:t>
            </a:r>
            <a:r>
              <a:rPr lang="en-US" altLang="ko-KR" dirty="0">
                <a:solidFill>
                  <a:srgbClr val="0000CC"/>
                </a:solidFill>
              </a:rPr>
              <a:t>[</a:t>
            </a:r>
            <a:r>
              <a:rPr lang="ko-KR" altLang="en-US" dirty="0">
                <a:solidFill>
                  <a:srgbClr val="0000CC"/>
                </a:solidFill>
              </a:rPr>
              <a:t>방법</a:t>
            </a:r>
            <a:r>
              <a:rPr lang="en-US" altLang="ko-KR" dirty="0">
                <a:solidFill>
                  <a:srgbClr val="0000CC"/>
                </a:solidFill>
              </a:rPr>
              <a:t>2]</a:t>
            </a:r>
            <a:r>
              <a:rPr lang="ko-KR" altLang="en-US" b="0" dirty="0"/>
              <a:t>를 사용함</a:t>
            </a:r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E55CF-536E-4DE7-B4B9-1F45C4B865B5}"/>
              </a:ext>
            </a:extLst>
          </p:cNvPr>
          <p:cNvSpPr txBox="1"/>
          <p:nvPr/>
        </p:nvSpPr>
        <p:spPr>
          <a:xfrm>
            <a:off x="3617248" y="577249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6-41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다중값</a:t>
            </a:r>
            <a:r>
              <a:rPr lang="ko-KR" altLang="en-US" sz="1400" b="1" dirty="0">
                <a:ea typeface="맑은 고딕" panose="020B0503020000020004" pitchFamily="50" charset="-127"/>
              </a:rPr>
              <a:t> 속성의 사상</a:t>
            </a:r>
            <a:endParaRPr lang="en-US" altLang="ko-KR" sz="1400" b="1" dirty="0"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9EC3E5-987D-4B0C-BFDC-1D0F96EEB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74" y="2874420"/>
            <a:ext cx="7913253" cy="25708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B7B1ABA-BD70-4F08-9B6E-86D668139B52}"/>
              </a:ext>
            </a:extLst>
          </p:cNvPr>
          <p:cNvSpPr/>
          <p:nvPr/>
        </p:nvSpPr>
        <p:spPr>
          <a:xfrm>
            <a:off x="5040544" y="3591756"/>
            <a:ext cx="2016224" cy="720000"/>
          </a:xfrm>
          <a:prstGeom prst="rect">
            <a:avLst/>
          </a:prstGeom>
          <a:solidFill>
            <a:srgbClr val="66FF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DA3A05B-A13F-44FA-A67C-D75C3F3DA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768" y="2145344"/>
            <a:ext cx="1609483" cy="14082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D1BCE9B-CBE7-407B-9E8D-F497E9625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428" y="1197011"/>
            <a:ext cx="1231499" cy="890093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2D02E64-A88D-884E-F45E-3B83C5A11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21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생명주기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83132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C00000"/>
                </a:solidFill>
              </a:rPr>
              <a:t>데이터베이스 생명주기</a:t>
            </a:r>
            <a:r>
              <a:rPr lang="en-US" altLang="ko-KR" sz="2000" dirty="0">
                <a:solidFill>
                  <a:schemeClr val="tx2"/>
                </a:solidFill>
              </a:rPr>
              <a:t>(database life cycle)</a:t>
            </a:r>
            <a:br>
              <a:rPr lang="en-US" altLang="ko-KR" sz="2000" dirty="0">
                <a:solidFill>
                  <a:schemeClr val="tx2"/>
                </a:solidFill>
              </a:rPr>
            </a:br>
            <a:r>
              <a:rPr lang="en-US" altLang="ko-KR" sz="2000" dirty="0">
                <a:solidFill>
                  <a:schemeClr val="tx2"/>
                </a:solidFill>
              </a:rPr>
              <a:t>- </a:t>
            </a:r>
            <a:r>
              <a:rPr lang="ko-KR" altLang="en-US" dirty="0"/>
              <a:t>데이터베이스의 생성과 운영에 관련된 특징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60932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6-3 </a:t>
            </a:r>
            <a:r>
              <a:rPr lang="ko-KR" altLang="en-US" sz="1400" b="1" dirty="0">
                <a:latin typeface="+mn-ea"/>
                <a:ea typeface="+mn-ea"/>
              </a:rPr>
              <a:t>데이터베이스 생명주기</a:t>
            </a:r>
          </a:p>
        </p:txBody>
      </p:sp>
      <p:graphicFrame>
        <p:nvGraphicFramePr>
          <p:cNvPr id="33" name="다이어그램 32"/>
          <p:cNvGraphicFramePr/>
          <p:nvPr>
            <p:extLst>
              <p:ext uri="{D42A27DB-BD31-4B8C-83A1-F6EECF244321}">
                <p14:modId xmlns:p14="http://schemas.microsoft.com/office/powerpoint/2010/main" val="83544293"/>
              </p:ext>
            </p:extLst>
          </p:nvPr>
        </p:nvGraphicFramePr>
        <p:xfrm>
          <a:off x="1043608" y="2132856"/>
          <a:ext cx="6624736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38E93-76D5-2A07-8EB3-8965C1167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생명주기</a:t>
            </a:r>
            <a:r>
              <a:rPr lang="en-US" altLang="ko-KR" dirty="0"/>
              <a:t>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"/>
            </a:pPr>
            <a:r>
              <a:rPr lang="ko-KR" altLang="en-US" sz="1800" u="sng" dirty="0">
                <a:solidFill>
                  <a:srgbClr val="0000CC"/>
                </a:solidFill>
              </a:rPr>
              <a:t>요구사항 수집 및 분석</a:t>
            </a:r>
            <a:endParaRPr lang="en-US" altLang="ko-KR" sz="1800" u="sng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ko-KR" dirty="0"/>
              <a:t>	- </a:t>
            </a:r>
            <a:r>
              <a:rPr lang="ko-KR" altLang="en-US" b="0" dirty="0"/>
              <a:t>사용자들의 요구사항을 듣고 분석</a:t>
            </a:r>
            <a:r>
              <a:rPr lang="en-US" altLang="ko-KR" b="0" dirty="0"/>
              <a:t>,</a:t>
            </a:r>
            <a:r>
              <a:rPr lang="ko-KR" altLang="en-US" b="0" dirty="0"/>
              <a:t> 데이터베이스 구축의 범위를 정함</a:t>
            </a:r>
            <a:endParaRPr lang="en-US" altLang="ko-KR" b="0" dirty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None/>
            </a:pPr>
            <a:endParaRPr lang="en-US" altLang="ko-KR" sz="300" b="0" dirty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"/>
            </a:pPr>
            <a:r>
              <a:rPr lang="ko-KR" altLang="en-US" sz="1800" u="sng" dirty="0">
                <a:solidFill>
                  <a:srgbClr val="0000CC"/>
                </a:solidFill>
              </a:rPr>
              <a:t>설계</a:t>
            </a:r>
            <a:endParaRPr lang="en-US" altLang="ko-KR" sz="1800" u="sng" dirty="0">
              <a:solidFill>
                <a:srgbClr val="0000CC"/>
              </a:solidFill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ko-KR" dirty="0"/>
              <a:t>	- </a:t>
            </a:r>
            <a:r>
              <a:rPr lang="ko-KR" altLang="en-US" b="0" dirty="0"/>
              <a:t>요구사항을 기초로 주요 개념과 업무 프로세스 등을 식별하고</a:t>
            </a:r>
            <a:r>
              <a:rPr lang="en-US" altLang="ko-KR" b="0" dirty="0"/>
              <a:t>(</a:t>
            </a:r>
            <a:r>
              <a:rPr lang="ko-KR" altLang="en-US" b="0" dirty="0"/>
              <a:t>개념적 설계</a:t>
            </a:r>
            <a:r>
              <a:rPr lang="en-US" altLang="ko-KR" b="0" dirty="0"/>
              <a:t>)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ko-KR" b="0" dirty="0"/>
              <a:t>	- </a:t>
            </a:r>
            <a:r>
              <a:rPr lang="ko-KR" altLang="en-US" b="0" dirty="0"/>
              <a:t>사용하는 </a:t>
            </a:r>
            <a:r>
              <a:rPr lang="en-US" altLang="ko-KR" b="0" dirty="0"/>
              <a:t>DBMS</a:t>
            </a:r>
            <a:r>
              <a:rPr lang="ko-KR" altLang="en-US" b="0" dirty="0"/>
              <a:t>의 종류에 맞게 변환</a:t>
            </a:r>
            <a:r>
              <a:rPr lang="en-US" altLang="ko-KR" b="0" dirty="0"/>
              <a:t>(</a:t>
            </a:r>
            <a:r>
              <a:rPr lang="ko-KR" altLang="en-US" b="0" dirty="0"/>
              <a:t>논리적 설계</a:t>
            </a:r>
            <a:r>
              <a:rPr lang="en-US" altLang="ko-KR" b="0" dirty="0"/>
              <a:t>)</a:t>
            </a:r>
            <a:r>
              <a:rPr lang="ko-KR" altLang="en-US" b="0" dirty="0"/>
              <a:t>한 후</a:t>
            </a:r>
            <a:endParaRPr lang="en-US" altLang="ko-KR" b="0" dirty="0"/>
          </a:p>
          <a:p>
            <a:pPr algn="just"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ko-KR" b="0" dirty="0"/>
              <a:t>	- </a:t>
            </a:r>
            <a:r>
              <a:rPr lang="ko-KR" altLang="en-US" b="0" dirty="0"/>
              <a:t>데이터베이스 스키마를 도출</a:t>
            </a:r>
            <a:r>
              <a:rPr lang="en-US" altLang="ko-KR" b="0" dirty="0"/>
              <a:t>(</a:t>
            </a:r>
            <a:r>
              <a:rPr lang="ko-KR" altLang="en-US" b="0" dirty="0"/>
              <a:t>물리적 설계</a:t>
            </a:r>
            <a:r>
              <a:rPr lang="en-US" altLang="ko-KR" b="0" dirty="0"/>
              <a:t>)</a:t>
            </a:r>
            <a:r>
              <a:rPr lang="ko-KR" altLang="en-US" b="0" dirty="0"/>
              <a:t>함</a:t>
            </a:r>
            <a:endParaRPr lang="en-US" altLang="ko-KR" b="0" dirty="0"/>
          </a:p>
          <a:p>
            <a:pPr algn="just"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None/>
            </a:pPr>
            <a:endParaRPr lang="en-US" altLang="ko-KR" sz="300" b="0" dirty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"/>
            </a:pPr>
            <a:r>
              <a:rPr lang="ko-KR" altLang="en-US" sz="1800" u="sng" dirty="0">
                <a:solidFill>
                  <a:srgbClr val="0000CC"/>
                </a:solidFill>
              </a:rPr>
              <a:t>구현</a:t>
            </a:r>
            <a:endParaRPr lang="en-US" altLang="ko-KR" sz="1800" u="sng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ko-KR" dirty="0"/>
              <a:t>	- </a:t>
            </a:r>
            <a:r>
              <a:rPr lang="ko-KR" altLang="en-US" b="0" dirty="0"/>
              <a:t>설계 단계의 스키마를 실제 </a:t>
            </a:r>
            <a:r>
              <a:rPr lang="en-US" altLang="ko-KR" b="0" dirty="0"/>
              <a:t>DBMS</a:t>
            </a:r>
            <a:r>
              <a:rPr lang="ko-KR" altLang="en-US" b="0" dirty="0"/>
              <a:t>에 적용하여</a:t>
            </a:r>
            <a:endParaRPr lang="en-US" altLang="ko-KR" b="0" dirty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ko-KR" b="0" dirty="0"/>
              <a:t>	- </a:t>
            </a:r>
            <a:r>
              <a:rPr lang="ko-KR" altLang="en-US" b="0" dirty="0"/>
              <a:t>테이블 및 관련 객체 </a:t>
            </a:r>
            <a:r>
              <a:rPr lang="en-US" altLang="ko-KR" b="0" dirty="0"/>
              <a:t>(</a:t>
            </a:r>
            <a:r>
              <a:rPr lang="ko-KR" altLang="en-US" b="0" dirty="0" err="1"/>
              <a:t>뷰</a:t>
            </a:r>
            <a:r>
              <a:rPr lang="en-US" altLang="ko-KR" b="0" dirty="0"/>
              <a:t>, </a:t>
            </a:r>
            <a:r>
              <a:rPr lang="ko-KR" altLang="en-US" b="0" dirty="0"/>
              <a:t>인덱스 등</a:t>
            </a:r>
            <a:r>
              <a:rPr lang="en-US" altLang="ko-KR" b="0" dirty="0"/>
              <a:t>)</a:t>
            </a:r>
            <a:r>
              <a:rPr lang="ko-KR" altLang="en-US" b="0" dirty="0"/>
              <a:t>를 만듦</a:t>
            </a:r>
            <a:endParaRPr lang="en-US" altLang="ko-KR" b="0" dirty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None/>
            </a:pPr>
            <a:endParaRPr lang="en-US" altLang="ko-KR" sz="300" b="0" dirty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"/>
            </a:pPr>
            <a:r>
              <a:rPr lang="ko-KR" altLang="en-US" sz="1800" u="sng" dirty="0">
                <a:solidFill>
                  <a:srgbClr val="0000CC"/>
                </a:solidFill>
              </a:rPr>
              <a:t>운영</a:t>
            </a:r>
            <a:endParaRPr lang="en-US" altLang="ko-KR" sz="1800" u="sng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ko-KR" dirty="0"/>
              <a:t>	- </a:t>
            </a:r>
            <a:r>
              <a:rPr lang="ko-KR" altLang="en-US" b="0" dirty="0"/>
              <a:t>구현된 데이터베이스를 기반으로 소프트웨어를 구축하여 서비스를 제공함</a:t>
            </a:r>
            <a:endParaRPr lang="en-US" altLang="ko-KR" b="0" dirty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None/>
            </a:pPr>
            <a:endParaRPr lang="en-US" altLang="ko-KR" sz="300" b="0" dirty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"/>
            </a:pPr>
            <a:r>
              <a:rPr lang="ko-KR" altLang="en-US" sz="1800" u="sng" dirty="0">
                <a:solidFill>
                  <a:srgbClr val="0000CC"/>
                </a:solidFill>
              </a:rPr>
              <a:t>감시 및 개선</a:t>
            </a:r>
            <a:endParaRPr lang="en-US" altLang="ko-KR" sz="1800" u="sng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ko-KR" dirty="0"/>
              <a:t>	- </a:t>
            </a:r>
            <a:r>
              <a:rPr lang="ko-KR" altLang="en-US" b="0" dirty="0"/>
              <a:t>데이터베이스 운영에 따른 시스템의 문제를 관찰 </a:t>
            </a:r>
            <a:endParaRPr lang="en-US" altLang="ko-KR" b="0" dirty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ko-KR" b="0" dirty="0"/>
              <a:t>	- </a:t>
            </a:r>
            <a:r>
              <a:rPr lang="ko-KR" altLang="en-US" b="0" dirty="0"/>
              <a:t>데이터베이스 자체의 문제점을 파악하여 개선함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586F56-771C-73B7-4CD9-38A3CBE9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모델링 과정 </a:t>
            </a:r>
            <a:r>
              <a:rPr lang="en-US" altLang="ko-KR" dirty="0"/>
              <a:t>(1/6)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3" y="2197686"/>
            <a:ext cx="3682785" cy="299817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3" y="1349913"/>
            <a:ext cx="3682785" cy="375257"/>
          </a:xfrm>
          <a:prstGeom prst="rect">
            <a:avLst/>
          </a:prstGeom>
          <a:solidFill>
            <a:srgbClr val="5BD0FF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  <a:sym typeface="Wingdings"/>
              </a:rPr>
              <a:t> </a:t>
            </a:r>
            <a:r>
              <a:rPr lang="ko-KR" altLang="en-US" sz="1400" dirty="0">
                <a:latin typeface="+mn-ea"/>
              </a:rPr>
              <a:t>요구사항 수집 및 분석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5937" y="2867315"/>
            <a:ext cx="2924211" cy="352884"/>
          </a:xfrm>
          <a:prstGeom prst="roundRect">
            <a:avLst/>
          </a:prstGeom>
          <a:solidFill>
            <a:srgbClr val="FFFF0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  <a:sym typeface="Wingdings"/>
              </a:rPr>
              <a:t> </a:t>
            </a:r>
            <a:r>
              <a:rPr lang="ko-KR" altLang="en-US" sz="1400" b="1" dirty="0">
                <a:latin typeface="+mn-ea"/>
              </a:rPr>
              <a:t>개념적 모델링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390709" y="3736568"/>
            <a:ext cx="2924211" cy="352884"/>
          </a:xfrm>
          <a:prstGeom prst="roundRect">
            <a:avLst/>
          </a:prstGeom>
          <a:solidFill>
            <a:srgbClr val="FFFF0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  <a:sym typeface="Wingdings"/>
              </a:rPr>
              <a:t> </a:t>
            </a:r>
            <a:r>
              <a:rPr lang="ko-KR" altLang="en-US" sz="1400" b="1" dirty="0">
                <a:latin typeface="+mn-ea"/>
              </a:rPr>
              <a:t>논리적 모델링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428585" y="4655647"/>
            <a:ext cx="2924211" cy="352884"/>
          </a:xfrm>
          <a:prstGeom prst="roundRect">
            <a:avLst/>
          </a:prstGeom>
          <a:solidFill>
            <a:srgbClr val="FFFF0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  <a:sym typeface="Wingdings"/>
              </a:rPr>
              <a:t> </a:t>
            </a:r>
            <a:r>
              <a:rPr lang="ko-KR" altLang="en-US" sz="1400" b="1" dirty="0">
                <a:latin typeface="+mn-ea"/>
              </a:rPr>
              <a:t>물리적 모델링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58858" y="3299985"/>
            <a:ext cx="925909" cy="2776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0000CC"/>
                </a:solidFill>
                <a:latin typeface="+mn-ea"/>
              </a:rPr>
              <a:t>DBMS </a:t>
            </a:r>
            <a:r>
              <a:rPr lang="ko-KR" altLang="en-US" sz="1050" b="1" dirty="0">
                <a:solidFill>
                  <a:srgbClr val="0000CC"/>
                </a:solidFill>
                <a:latin typeface="+mn-ea"/>
              </a:rPr>
              <a:t>선정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27771" y="5658879"/>
            <a:ext cx="3682785" cy="352884"/>
          </a:xfrm>
          <a:prstGeom prst="rect">
            <a:avLst/>
          </a:prstGeom>
          <a:solidFill>
            <a:srgbClr val="5BD0FF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데이터베이스 구현</a:t>
            </a:r>
          </a:p>
        </p:txBody>
      </p:sp>
      <p:cxnSp>
        <p:nvCxnSpPr>
          <p:cNvPr id="17" name="직선 연결선 16"/>
          <p:cNvCxnSpPr>
            <a:cxnSpLocks/>
            <a:stCxn id="6" idx="3"/>
            <a:endCxn id="10" idx="1"/>
          </p:cNvCxnSpPr>
          <p:nvPr/>
        </p:nvCxnSpPr>
        <p:spPr>
          <a:xfrm flipV="1">
            <a:off x="4260148" y="2856478"/>
            <a:ext cx="661419" cy="187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  <a:stCxn id="7" idx="3"/>
            <a:endCxn id="11" idx="1"/>
          </p:cNvCxnSpPr>
          <p:nvPr/>
        </p:nvCxnSpPr>
        <p:spPr>
          <a:xfrm>
            <a:off x="4314920" y="3913010"/>
            <a:ext cx="617529" cy="16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  <a:stCxn id="8" idx="3"/>
            <a:endCxn id="12" idx="1"/>
          </p:cNvCxnSpPr>
          <p:nvPr/>
        </p:nvCxnSpPr>
        <p:spPr>
          <a:xfrm>
            <a:off x="4352796" y="4832089"/>
            <a:ext cx="579653" cy="173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99593" y="2197686"/>
            <a:ext cx="3682785" cy="375257"/>
          </a:xfrm>
          <a:prstGeom prst="rect">
            <a:avLst/>
          </a:prstGeom>
          <a:solidFill>
            <a:srgbClr val="5BD0FF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설계</a:t>
            </a:r>
          </a:p>
        </p:txBody>
      </p:sp>
      <p:sp>
        <p:nvSpPr>
          <p:cNvPr id="24" name="아래쪽 화살표 23"/>
          <p:cNvSpPr/>
          <p:nvPr/>
        </p:nvSpPr>
        <p:spPr>
          <a:xfrm>
            <a:off x="2649064" y="1820987"/>
            <a:ext cx="221458" cy="352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2649064" y="3303101"/>
            <a:ext cx="221458" cy="352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2649064" y="4220600"/>
            <a:ext cx="221458" cy="352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2649065" y="5195861"/>
            <a:ext cx="221458" cy="46301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5" name="직선 연결선 54"/>
          <p:cNvCxnSpPr>
            <a:cxnSpLocks/>
            <a:stCxn id="5" idx="3"/>
            <a:endCxn id="9" idx="1"/>
          </p:cNvCxnSpPr>
          <p:nvPr/>
        </p:nvCxnSpPr>
        <p:spPr>
          <a:xfrm>
            <a:off x="4582378" y="1537542"/>
            <a:ext cx="349663" cy="57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0542" y="61016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6-4 </a:t>
            </a:r>
            <a:r>
              <a:rPr lang="ko-KR" altLang="en-US" sz="1400" b="1" dirty="0">
                <a:latin typeface="+mn-ea"/>
                <a:ea typeface="+mn-ea"/>
              </a:rPr>
              <a:t>데이터 모델링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1" y="1058069"/>
            <a:ext cx="4032448" cy="1074599"/>
          </a:xfrm>
          <a:prstGeom prst="roundRect">
            <a:avLst>
              <a:gd name="adj" fmla="val 9674"/>
            </a:avLst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현실 세계의 대상 및 사용자의 요구 등을 정리 및 분석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b="1" dirty="0"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>
                <a:latin typeface="+mn-ea"/>
              </a:rPr>
              <a:t>사용자 식별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>
                <a:latin typeface="+mn-ea"/>
              </a:rPr>
              <a:t>데이터 베이스 용도 식별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>
                <a:latin typeface="+mn-ea"/>
              </a:rPr>
              <a:t>사용자 요구 사항 수집 및 명세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1567" y="2420888"/>
            <a:ext cx="4032448" cy="871180"/>
          </a:xfrm>
          <a:prstGeom prst="roundRect">
            <a:avLst>
              <a:gd name="adj" fmla="val 8154"/>
            </a:avLst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중요 개념을 구분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b="1" dirty="0"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rgbClr val="0000CC"/>
                </a:solidFill>
                <a:latin typeface="+mn-ea"/>
              </a:rPr>
              <a:t>핵심 </a:t>
            </a:r>
            <a:r>
              <a:rPr lang="en-US" altLang="ko-KR" sz="1200" b="1" dirty="0">
                <a:solidFill>
                  <a:srgbClr val="0000CC"/>
                </a:solidFill>
                <a:latin typeface="+mn-ea"/>
              </a:rPr>
              <a:t>Entity(</a:t>
            </a:r>
            <a:r>
              <a:rPr lang="ko-KR" altLang="en-US" sz="1200" b="1" dirty="0">
                <a:solidFill>
                  <a:srgbClr val="0000CC"/>
                </a:solidFill>
                <a:latin typeface="+mn-ea"/>
              </a:rPr>
              <a:t>독립개체</a:t>
            </a:r>
            <a:r>
              <a:rPr lang="en-US" altLang="ko-KR" sz="1200" b="1" dirty="0">
                <a:solidFill>
                  <a:srgbClr val="0000CC"/>
                </a:solidFill>
                <a:latin typeface="+mn-ea"/>
              </a:rPr>
              <a:t>)</a:t>
            </a:r>
            <a:r>
              <a:rPr lang="ko-KR" altLang="en-US" sz="1200" b="1" dirty="0">
                <a:solidFill>
                  <a:srgbClr val="0000CC"/>
                </a:solidFill>
                <a:latin typeface="+mn-ea"/>
              </a:rPr>
              <a:t> 도출</a:t>
            </a:r>
            <a:endParaRPr lang="en-US" altLang="ko-KR" sz="1200" b="1" dirty="0">
              <a:solidFill>
                <a:srgbClr val="0000CC"/>
              </a:solidFill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rgbClr val="0000CC"/>
                </a:solidFill>
                <a:latin typeface="+mn-ea"/>
              </a:rPr>
              <a:t>ERD </a:t>
            </a:r>
            <a:r>
              <a:rPr lang="ko-KR" altLang="en-US" sz="1200" b="1" dirty="0">
                <a:solidFill>
                  <a:srgbClr val="0000CC"/>
                </a:solidFill>
                <a:latin typeface="+mn-ea"/>
              </a:rPr>
              <a:t>작성</a:t>
            </a:r>
            <a:endParaRPr lang="en-US" altLang="ko-KR" sz="12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2449" y="3381916"/>
            <a:ext cx="4019787" cy="1094244"/>
          </a:xfrm>
          <a:prstGeom prst="roundRect">
            <a:avLst>
              <a:gd name="adj" fmla="val 12671"/>
            </a:avLst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각 개념을 구체화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b="1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rgbClr val="0000CC"/>
                </a:solidFill>
                <a:latin typeface="+mn-ea"/>
              </a:rPr>
              <a:t>ERD-RDB </a:t>
            </a:r>
            <a:r>
              <a:rPr lang="ko-KR" altLang="en-US" sz="1200" b="1" dirty="0">
                <a:solidFill>
                  <a:srgbClr val="0000CC"/>
                </a:solidFill>
                <a:latin typeface="+mn-ea"/>
              </a:rPr>
              <a:t>모델 사상</a:t>
            </a:r>
            <a:endParaRPr lang="en-US" altLang="ko-KR" sz="1200" b="1" dirty="0">
              <a:solidFill>
                <a:srgbClr val="0000CC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rgbClr val="0000CC"/>
                </a:solidFill>
                <a:latin typeface="+mn-ea"/>
              </a:rPr>
              <a:t>상세 속성 정의</a:t>
            </a:r>
            <a:endParaRPr lang="en-US" altLang="ko-KR" sz="1200" b="1" dirty="0">
              <a:solidFill>
                <a:srgbClr val="0000CC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rgbClr val="0000CC"/>
                </a:solidFill>
                <a:latin typeface="+mn-ea"/>
              </a:rPr>
              <a:t>정규화 등</a:t>
            </a:r>
            <a:endParaRPr lang="en-US" altLang="ko-KR" sz="12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449" y="4566007"/>
            <a:ext cx="4019787" cy="879217"/>
          </a:xfrm>
          <a:prstGeom prst="roundRect">
            <a:avLst>
              <a:gd name="adj" fmla="val 10673"/>
            </a:avLst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데이터베이스 생성 계획에 따라 개체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인덱스 등을 생성</a:t>
            </a:r>
            <a:endParaRPr lang="en-US" altLang="ko-KR" sz="1200" b="1" dirty="0"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rgbClr val="0000CC"/>
                </a:solidFill>
                <a:latin typeface="+mn-ea"/>
              </a:rPr>
              <a:t>DB </a:t>
            </a:r>
            <a:r>
              <a:rPr lang="ko-KR" altLang="en-US" sz="1200" b="1" dirty="0">
                <a:solidFill>
                  <a:srgbClr val="0000CC"/>
                </a:solidFill>
                <a:latin typeface="+mn-ea"/>
              </a:rPr>
              <a:t>개체 정의</a:t>
            </a:r>
            <a:endParaRPr lang="en-US" altLang="ko-KR" sz="1200" b="1" dirty="0">
              <a:solidFill>
                <a:srgbClr val="0000CC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rgbClr val="0000CC"/>
                </a:solidFill>
                <a:latin typeface="+mn-ea"/>
              </a:rPr>
              <a:t>테이블 및 인덱스 등 설계</a:t>
            </a:r>
            <a:endParaRPr lang="en-US" altLang="ko-KR" sz="12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ECA7AC-4D61-17D9-B881-0CAD0A241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모델링 과정</a:t>
            </a:r>
            <a:r>
              <a:rPr lang="en-US" altLang="ko-KR" dirty="0"/>
              <a:t> (2/6)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4627711"/>
          </a:xfrm>
        </p:spPr>
        <p:txBody>
          <a:bodyPr/>
          <a:lstStyle/>
          <a:p>
            <a:r>
              <a:rPr lang="ko-KR" altLang="en-US" sz="2000" dirty="0"/>
              <a:t>요구사항 수집 방법</a:t>
            </a:r>
            <a:endParaRPr lang="en-US" altLang="ko-KR" sz="2000" dirty="0"/>
          </a:p>
          <a:p>
            <a:endParaRPr lang="en-US" altLang="ko-KR" sz="7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b="0" dirty="0"/>
              <a:t> 실제 문서를 수집하고 분석함</a:t>
            </a:r>
            <a:endParaRPr lang="en-US" altLang="ko-KR" sz="1800" b="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b="0" dirty="0"/>
              <a:t> 담당자와의 인터뷰나 설문조사를 통해 요구사항을 직접 수렴함</a:t>
            </a:r>
            <a:endParaRPr lang="en-US" altLang="ko-KR" sz="1800" b="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b="0" dirty="0"/>
              <a:t> 비슷한 업무를 처리하는 기존의 데이터베이스를 분석함</a:t>
            </a:r>
            <a:endParaRPr lang="en-US" altLang="ko-KR" sz="1800" b="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b="0" dirty="0"/>
              <a:t>각 업무와 연관된 모든 부분을 살펴봄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5536" y="1088703"/>
            <a:ext cx="8064896" cy="54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rgbClr val="C00000"/>
                </a:solidFill>
              </a:rPr>
              <a:t>요구사항 수집 및 분석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D5ED8-E025-D136-6631-9EF9A8991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10222</TotalTime>
  <Words>2831</Words>
  <Application>Microsoft Office PowerPoint</Application>
  <PresentationFormat>화면 슬라이드 쇼(4:3)</PresentationFormat>
  <Paragraphs>693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맑은 고딕</vt:lpstr>
      <vt:lpstr>Arial</vt:lpstr>
      <vt:lpstr>Wingdings</vt:lpstr>
      <vt:lpstr>Office 테마</vt:lpstr>
      <vt:lpstr>Chapter 06  데이터 모델링(1)</vt:lpstr>
      <vt:lpstr>목차</vt:lpstr>
      <vt:lpstr>PowerPoint 프레젠테이션</vt:lpstr>
      <vt:lpstr>데이터 모델링의 개념 (1/2)</vt:lpstr>
      <vt:lpstr>데이터 모델링의 개념 (2/2)</vt:lpstr>
      <vt:lpstr>1. 데이터베이스 생명주기 (1/2)</vt:lpstr>
      <vt:lpstr>1. 데이터베이스 생명주기 (2/2)</vt:lpstr>
      <vt:lpstr>2. 데이터 모델링 과정 (1/6)</vt:lpstr>
      <vt:lpstr>2. 데이터 모델링 과정 (2/6)</vt:lpstr>
      <vt:lpstr>2. 데이터 모델링 과정 (3/6)</vt:lpstr>
      <vt:lpstr>2. 데이터 모델링 과정 (4/6)</vt:lpstr>
      <vt:lpstr>2. 데이터 모델링 과정 (5/6)</vt:lpstr>
      <vt:lpstr>2. 데이터 모델링 과정 (6/6)</vt:lpstr>
      <vt:lpstr>PowerPoint 프레젠테이션</vt:lpstr>
      <vt:lpstr>ER 모델(1/2)</vt:lpstr>
      <vt:lpstr>ER 모델(2/2)</vt:lpstr>
      <vt:lpstr>1. 개체와 개체 타입 (1/2)</vt:lpstr>
      <vt:lpstr>1. 개체와 개체 타입 (2/2)</vt:lpstr>
      <vt:lpstr>2. 속성 (1/2)</vt:lpstr>
      <vt:lpstr>2. 속성 (2/2)</vt:lpstr>
      <vt:lpstr>3. 관계와 관계 타입 (1/14)</vt:lpstr>
      <vt:lpstr>3. 관계와 관계 타입 (2/14)</vt:lpstr>
      <vt:lpstr>3. 관계와 관계 타입 (3/14)</vt:lpstr>
      <vt:lpstr>3. 관계와 관계 타입 (4/14)</vt:lpstr>
      <vt:lpstr>3. 관계와 관계 타입 (5/14)</vt:lpstr>
      <vt:lpstr>3. 관계와 관계 타입 (6/14)</vt:lpstr>
      <vt:lpstr>3. 관계와 관계 타입 (7/14)</vt:lpstr>
      <vt:lpstr>3. 관계와 관계 타입 (8/14)</vt:lpstr>
      <vt:lpstr>3. 관계와 관계 타입 (9/14)</vt:lpstr>
      <vt:lpstr>3. 관계와 관계 타입 (10/14)</vt:lpstr>
      <vt:lpstr>3. 관계와 관계 타입 (11/14)</vt:lpstr>
      <vt:lpstr>3. 관계와 관계 타입 (12/14)</vt:lpstr>
      <vt:lpstr>3. 관계와 관계 타입 (13/14)</vt:lpstr>
      <vt:lpstr>3. 관계와 관계 타입 (14/14)</vt:lpstr>
      <vt:lpstr>4. 약한 개체 타입과 식별자 (1/2)</vt:lpstr>
      <vt:lpstr>4. 약한 개체 타입과 식별자 (2/2)</vt:lpstr>
      <vt:lpstr>5. IE 표기법 (1/4)</vt:lpstr>
      <vt:lpstr>5. IE 표기법 (2/4)</vt:lpstr>
      <vt:lpstr>5. IE 표기법 (3/4)</vt:lpstr>
      <vt:lpstr>5. IE 표기법 (4/4)</vt:lpstr>
      <vt:lpstr>PowerPoint 프레젠테이션</vt:lpstr>
      <vt:lpstr>ER 모델을 관계 데이터 모델로 사상</vt:lpstr>
      <vt:lpstr>1. 개체 타입의 사상</vt:lpstr>
      <vt:lpstr>2. 관계 타입의 사상 (1/5)</vt:lpstr>
      <vt:lpstr>2. 관계 타입의 사상 (2/5)</vt:lpstr>
      <vt:lpstr>2. 관계 타입의 사상 (3/5)</vt:lpstr>
      <vt:lpstr>2. 관계 타입의 사상 (4/5)</vt:lpstr>
      <vt:lpstr>2. 관계 타입의 사상 (5/5)</vt:lpstr>
      <vt:lpstr>3. 다중값 속성의 사상(1/2)</vt:lpstr>
      <vt:lpstr>3. 다중값 속성의 사상(2/2)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AHN YOONAE</cp:lastModifiedBy>
  <cp:revision>860</cp:revision>
  <dcterms:created xsi:type="dcterms:W3CDTF">2012-07-11T10:23:22Z</dcterms:created>
  <dcterms:modified xsi:type="dcterms:W3CDTF">2022-05-04T17:37:37Z</dcterms:modified>
</cp:coreProperties>
</file>