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25"/>
              <a:t> </a:t>
            </a:r>
            <a:r>
              <a:rPr dirty="0" spc="-1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25"/>
              <a:t> </a:t>
            </a:r>
            <a:r>
              <a:rPr dirty="0" spc="-1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25"/>
              <a:t> </a:t>
            </a:r>
            <a:r>
              <a:rPr dirty="0" spc="-1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25"/>
              <a:t> </a:t>
            </a:r>
            <a:r>
              <a:rPr dirty="0" spc="-1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25"/>
              <a:t> </a:t>
            </a:r>
            <a:r>
              <a:rPr dirty="0" spc="-1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4141" y="1017269"/>
            <a:ext cx="11577955" cy="0"/>
          </a:xfrm>
          <a:custGeom>
            <a:avLst/>
            <a:gdLst/>
            <a:ahLst/>
            <a:cxnLst/>
            <a:rect l="l" t="t" r="r" b="b"/>
            <a:pathLst>
              <a:path w="11577955" h="0">
                <a:moveTo>
                  <a:pt x="0" y="0"/>
                </a:moveTo>
                <a:lnTo>
                  <a:pt x="11577828" y="0"/>
                </a:lnTo>
              </a:path>
            </a:pathLst>
          </a:custGeom>
          <a:ln w="50292">
            <a:solidFill>
              <a:srgbClr val="9709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41554" y="922782"/>
            <a:ext cx="11532235" cy="0"/>
          </a:xfrm>
          <a:custGeom>
            <a:avLst/>
            <a:gdLst/>
            <a:ahLst/>
            <a:cxnLst/>
            <a:rect l="l" t="t" r="r" b="b"/>
            <a:pathLst>
              <a:path w="11532235" h="0">
                <a:moveTo>
                  <a:pt x="0" y="0"/>
                </a:moveTo>
                <a:lnTo>
                  <a:pt x="1153210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71600" y="132362"/>
            <a:ext cx="3883597" cy="612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4280" y="1572208"/>
            <a:ext cx="8203438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25"/>
              <a:t> </a:t>
            </a:r>
            <a:r>
              <a:rPr dirty="0" spc="-1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05233" y="6656752"/>
            <a:ext cx="1473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5" y="6580631"/>
            <a:ext cx="1464945" cy="266700"/>
          </a:xfrm>
          <a:custGeom>
            <a:avLst/>
            <a:gdLst/>
            <a:ahLst/>
            <a:cxnLst/>
            <a:rect l="l" t="t" r="r" b="b"/>
            <a:pathLst>
              <a:path w="1464945" h="266700">
                <a:moveTo>
                  <a:pt x="1464564" y="0"/>
                </a:moveTo>
                <a:lnTo>
                  <a:pt x="0" y="0"/>
                </a:lnTo>
                <a:lnTo>
                  <a:pt x="0" y="266699"/>
                </a:lnTo>
                <a:lnTo>
                  <a:pt x="1464564" y="266699"/>
                </a:lnTo>
                <a:lnTo>
                  <a:pt x="1464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dirty="0" spc="15"/>
              <a:t>전자회로실험및실습</a:t>
            </a:r>
            <a:r>
              <a:rPr dirty="0" spc="-195"/>
              <a:t> </a:t>
            </a:r>
            <a:r>
              <a:rPr dirty="0" spc="10"/>
              <a:t>(실험후)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39" y="6669452"/>
            <a:ext cx="119380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10">
                <a:latin typeface="Arial"/>
                <a:cs typeface="Arial"/>
              </a:rPr>
              <a:t>Moon-Kyu </a:t>
            </a:r>
            <a:r>
              <a:rPr dirty="0" sz="1000" spc="-5">
                <a:latin typeface="Arial"/>
                <a:cs typeface="Arial"/>
              </a:rPr>
              <a:t>Cho,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25"/>
              <a:t> </a:t>
            </a:r>
            <a:r>
              <a:rPr dirty="0" spc="-10"/>
              <a:t>2022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9650" y="2912491"/>
            <a:ext cx="2555875" cy="166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Week</a:t>
            </a:r>
            <a:r>
              <a:rPr dirty="0" sz="4000" spc="-3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Moon-Kyu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Cho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2789" y="5457240"/>
            <a:ext cx="7190105" cy="6388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967105" marR="5080" indent="-954405">
              <a:lnSpc>
                <a:spcPct val="101000"/>
              </a:lnSpc>
              <a:spcBef>
                <a:spcPts val="80"/>
              </a:spcBef>
            </a:pPr>
            <a:r>
              <a:rPr dirty="0" sz="2000" b="1">
                <a:latin typeface="Arial"/>
                <a:cs typeface="Arial"/>
              </a:rPr>
              <a:t>School of Computer Engineering &amp; Information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spc="-15" b="1">
                <a:latin typeface="Arial"/>
                <a:cs typeface="Arial"/>
              </a:rPr>
              <a:t>Technology  </a:t>
            </a:r>
            <a:r>
              <a:rPr dirty="0" sz="2000" b="1">
                <a:latin typeface="Arial"/>
                <a:cs typeface="Arial"/>
              </a:rPr>
              <a:t>Korea National </a:t>
            </a:r>
            <a:r>
              <a:rPr dirty="0" sz="2000" spc="-5" b="1">
                <a:latin typeface="Arial"/>
                <a:cs typeface="Arial"/>
              </a:rPr>
              <a:t>University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Transportation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195135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Contents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48157" y="1307084"/>
            <a:ext cx="5073015" cy="4872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Object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Equipment</a:t>
            </a:r>
            <a:endParaRPr sz="28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20"/>
              </a:spcBef>
              <a:buChar char="−"/>
              <a:tabLst>
                <a:tab pos="756285" algn="l"/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Oscilloscope</a:t>
            </a:r>
            <a:endParaRPr sz="24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−"/>
              <a:tabLst>
                <a:tab pos="756285" algn="l"/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Multi-meter</a:t>
            </a:r>
            <a:endParaRPr sz="24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−"/>
              <a:tabLst>
                <a:tab pos="756285" algn="l"/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Function </a:t>
            </a:r>
            <a:r>
              <a:rPr dirty="0" sz="2400">
                <a:latin typeface="Arial"/>
                <a:cs typeface="Arial"/>
              </a:rPr>
              <a:t>(Waveform)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Generator</a:t>
            </a:r>
            <a:endParaRPr sz="24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−"/>
              <a:tabLst>
                <a:tab pos="756285" algn="l"/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DC Power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Supply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−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Preliminary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Report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2480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dirty="0" sz="4000" spc="-1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dirty="0" sz="4000" spc="-36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실험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38404" y="952611"/>
            <a:ext cx="11713210" cy="356298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551815" indent="-539750">
              <a:lnSpc>
                <a:spcPct val="100000"/>
              </a:lnSpc>
              <a:spcBef>
                <a:spcPts val="1305"/>
              </a:spcBef>
              <a:buClr>
                <a:srgbClr val="FF0000"/>
              </a:buClr>
              <a:buAutoNum type="romanUcPeriod"/>
              <a:tabLst>
                <a:tab pos="551815" algn="l"/>
                <a:tab pos="552450" algn="l"/>
              </a:tabLst>
            </a:pPr>
            <a:r>
              <a:rPr dirty="0" sz="2400" spc="-5" b="1">
                <a:latin typeface="Arial"/>
                <a:cs typeface="Arial"/>
              </a:rPr>
              <a:t>Oscilloscope</a:t>
            </a:r>
            <a:r>
              <a:rPr dirty="0" sz="2400" spc="-5" b="1">
                <a:latin typeface="맑은 고딕"/>
                <a:cs typeface="맑은 고딕"/>
              </a:rPr>
              <a:t>를</a:t>
            </a:r>
            <a:r>
              <a:rPr dirty="0" sz="2400" spc="-20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사용하여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Arial"/>
                <a:cs typeface="Arial"/>
              </a:rPr>
              <a:t>Probe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상태를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확인하라</a:t>
            </a:r>
            <a:r>
              <a:rPr dirty="0" sz="2400" spc="-5" b="1">
                <a:latin typeface="Arial"/>
                <a:cs typeface="Arial"/>
              </a:rPr>
              <a:t>.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그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후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파형을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저장하라</a:t>
            </a:r>
            <a:r>
              <a:rPr dirty="0" sz="2400" spc="-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marR="4254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/>
              <a:tabLst>
                <a:tab pos="551815" algn="l"/>
                <a:tab pos="552450" algn="l"/>
              </a:tabLst>
            </a:pPr>
            <a:r>
              <a:rPr dirty="0" sz="2400" spc="-5" b="1">
                <a:latin typeface="Arial"/>
                <a:cs typeface="Arial"/>
              </a:rPr>
              <a:t>Oscilloscope</a:t>
            </a:r>
            <a:r>
              <a:rPr dirty="0" sz="2400" spc="-5" b="1">
                <a:latin typeface="맑은 고딕"/>
                <a:cs typeface="맑은 고딕"/>
              </a:rPr>
              <a:t>의 </a:t>
            </a:r>
            <a:r>
              <a:rPr dirty="0" sz="2400" spc="-5" b="1">
                <a:latin typeface="Arial"/>
                <a:cs typeface="Arial"/>
              </a:rPr>
              <a:t>training signal</a:t>
            </a:r>
            <a:r>
              <a:rPr dirty="0" sz="2400" spc="-5" b="1">
                <a:latin typeface="맑은 고딕"/>
                <a:cs typeface="맑은 고딕"/>
              </a:rPr>
              <a:t>과 </a:t>
            </a:r>
            <a:r>
              <a:rPr dirty="0" sz="2400" b="1">
                <a:latin typeface="맑은 고딕"/>
                <a:cs typeface="맑은 고딕"/>
              </a:rPr>
              <a:t>줌 </a:t>
            </a:r>
            <a:r>
              <a:rPr dirty="0" sz="2400" spc="-5" b="1">
                <a:latin typeface="맑은 고딕"/>
                <a:cs typeface="맑은 고딕"/>
              </a:rPr>
              <a:t>타임베이스를 </a:t>
            </a:r>
            <a:r>
              <a:rPr dirty="0" sz="2400" b="1">
                <a:latin typeface="맑은 고딕"/>
                <a:cs typeface="맑은 고딕"/>
              </a:rPr>
              <a:t>사용하여 </a:t>
            </a:r>
            <a:r>
              <a:rPr dirty="0" sz="2400" spc="-5" b="1">
                <a:latin typeface="Arial"/>
                <a:cs typeface="Arial"/>
              </a:rPr>
              <a:t>digital burst </a:t>
            </a:r>
            <a:r>
              <a:rPr dirty="0" sz="2400" b="1">
                <a:latin typeface="Arial"/>
                <a:cs typeface="Arial"/>
              </a:rPr>
              <a:t>with  glitch</a:t>
            </a:r>
            <a:r>
              <a:rPr dirty="0" sz="2400" b="1">
                <a:latin typeface="맑은 고딕"/>
                <a:cs typeface="맑은 고딕"/>
              </a:rPr>
              <a:t>를</a:t>
            </a:r>
            <a:r>
              <a:rPr dirty="0" sz="2400" spc="-2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적용하여</a:t>
            </a:r>
            <a:r>
              <a:rPr dirty="0" sz="2400" spc="-17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각각의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Arial"/>
                <a:cs typeface="Arial"/>
              </a:rPr>
              <a:t>pulse</a:t>
            </a:r>
            <a:r>
              <a:rPr dirty="0" sz="2400" spc="-5" b="1">
                <a:latin typeface="맑은 고딕"/>
                <a:cs typeface="맑은 고딕"/>
              </a:rPr>
              <a:t>의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Arial"/>
                <a:cs typeface="Arial"/>
              </a:rPr>
              <a:t>pulse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width</a:t>
            </a:r>
            <a:r>
              <a:rPr dirty="0" sz="2400" b="1">
                <a:latin typeface="맑은 고딕"/>
                <a:cs typeface="맑은 고딕"/>
              </a:rPr>
              <a:t>를</a:t>
            </a:r>
            <a:r>
              <a:rPr dirty="0" sz="2400" spc="-22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측정하라</a:t>
            </a:r>
            <a:r>
              <a:rPr dirty="0" sz="2400" spc="-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indent="-53975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AutoNum type="romanUcPeriod"/>
              <a:tabLst>
                <a:tab pos="551815" algn="l"/>
                <a:tab pos="552450" algn="l"/>
                <a:tab pos="3020060" algn="l"/>
                <a:tab pos="4328795" algn="l"/>
                <a:tab pos="5781675" algn="l"/>
                <a:tab pos="7346950" algn="l"/>
                <a:tab pos="8913495" algn="l"/>
                <a:tab pos="9791700" algn="l"/>
                <a:tab pos="11014075" algn="l"/>
              </a:tabLst>
            </a:pPr>
            <a:r>
              <a:rPr dirty="0" sz="2400" b="1">
                <a:latin typeface="Arial"/>
                <a:cs typeface="Arial"/>
              </a:rPr>
              <a:t>Oscilloscope</a:t>
            </a:r>
            <a:r>
              <a:rPr dirty="0" sz="2400" spc="-395" b="1">
                <a:latin typeface="Arial"/>
                <a:cs typeface="Arial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의	</a:t>
            </a:r>
            <a:r>
              <a:rPr dirty="0" sz="2400" b="1">
                <a:latin typeface="Arial"/>
                <a:cs typeface="Arial"/>
              </a:rPr>
              <a:t>training	</a:t>
            </a:r>
            <a:r>
              <a:rPr dirty="0" sz="2400" spc="-5" b="1">
                <a:latin typeface="Arial"/>
                <a:cs typeface="Arial"/>
              </a:rPr>
              <a:t>signal</a:t>
            </a:r>
            <a:r>
              <a:rPr dirty="0" sz="2400" spc="-365" b="1">
                <a:latin typeface="Arial"/>
                <a:cs typeface="Arial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을	</a:t>
            </a:r>
            <a:r>
              <a:rPr dirty="0" sz="2400" spc="145" b="1">
                <a:latin typeface="맑은 고딕"/>
                <a:cs typeface="맑은 고딕"/>
              </a:rPr>
              <a:t>사용</a:t>
            </a:r>
            <a:r>
              <a:rPr dirty="0" sz="2400" spc="-535" b="1">
                <a:latin typeface="맑은 고딕"/>
                <a:cs typeface="맑은 고딕"/>
              </a:rPr>
              <a:t> </a:t>
            </a:r>
            <a:r>
              <a:rPr dirty="0" sz="2400" spc="145" b="1">
                <a:latin typeface="맑은 고딕"/>
                <a:cs typeface="맑은 고딕"/>
              </a:rPr>
              <a:t>하여	</a:t>
            </a:r>
            <a:r>
              <a:rPr dirty="0" sz="2400" b="1">
                <a:latin typeface="맑은 고딕"/>
                <a:cs typeface="맑은 고딕"/>
              </a:rPr>
              <a:t>노</a:t>
            </a:r>
            <a:r>
              <a:rPr dirty="0" sz="2400" spc="-53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이</a:t>
            </a:r>
            <a:r>
              <a:rPr dirty="0" sz="2400" spc="-54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즈</a:t>
            </a:r>
            <a:r>
              <a:rPr dirty="0" sz="2400" spc="-54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가	</a:t>
            </a:r>
            <a:r>
              <a:rPr dirty="0" sz="2400" spc="150" b="1">
                <a:latin typeface="맑은 고딕"/>
                <a:cs typeface="맑은 고딕"/>
              </a:rPr>
              <a:t>많은	</a:t>
            </a:r>
            <a:r>
              <a:rPr dirty="0" sz="2400" b="1">
                <a:latin typeface="맑은 고딕"/>
                <a:cs typeface="맑은 고딕"/>
              </a:rPr>
              <a:t>신</a:t>
            </a:r>
            <a:r>
              <a:rPr dirty="0" sz="2400" spc="-535" b="1">
                <a:latin typeface="맑은 고딕"/>
                <a:cs typeface="맑은 고딕"/>
              </a:rPr>
              <a:t> </a:t>
            </a:r>
            <a:r>
              <a:rPr dirty="0" sz="2400" spc="145" b="1">
                <a:latin typeface="맑은 고딕"/>
                <a:cs typeface="맑은 고딕"/>
              </a:rPr>
              <a:t>호에	</a:t>
            </a:r>
            <a:r>
              <a:rPr dirty="0" sz="2400" spc="150" b="1">
                <a:latin typeface="맑은 고딕"/>
                <a:cs typeface="맑은 고딕"/>
              </a:rPr>
              <a:t>대한</a:t>
            </a:r>
            <a:r>
              <a:rPr dirty="0" sz="2400" spc="-545" b="1">
                <a:latin typeface="맑은 고딕"/>
                <a:cs typeface="맑은 고딕"/>
              </a:rPr>
              <a:t> </a:t>
            </a:r>
            <a:endParaRPr sz="2400">
              <a:latin typeface="맑은 고딕"/>
              <a:cs typeface="맑은 고딕"/>
            </a:endParaRPr>
          </a:p>
          <a:p>
            <a:pPr marL="551815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triggering</a:t>
            </a:r>
            <a:r>
              <a:rPr dirty="0" sz="2400" spc="-5" b="1">
                <a:latin typeface="맑은 고딕"/>
                <a:cs typeface="맑은 고딕"/>
              </a:rPr>
              <a:t>을</a:t>
            </a:r>
            <a:r>
              <a:rPr dirty="0" sz="2400" spc="-204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통하여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깨끗한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신호를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측정하고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파형을</a:t>
            </a:r>
            <a:r>
              <a:rPr dirty="0" sz="2400" spc="-17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저장하라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algn="just" marL="551815" marR="43180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 startAt="4"/>
              <a:tabLst>
                <a:tab pos="552450" algn="l"/>
              </a:tabLst>
            </a:pPr>
            <a:r>
              <a:rPr dirty="0" sz="2400" b="1">
                <a:latin typeface="Arial"/>
                <a:cs typeface="Arial"/>
              </a:rPr>
              <a:t>Waveform </a:t>
            </a:r>
            <a:r>
              <a:rPr dirty="0" sz="2400" spc="-5" b="1">
                <a:latin typeface="Arial"/>
                <a:cs typeface="Arial"/>
              </a:rPr>
              <a:t>generator(Ch1), power supply(Ch2), </a:t>
            </a:r>
            <a:r>
              <a:rPr dirty="0" sz="2400" spc="-10" b="1">
                <a:latin typeface="Arial"/>
                <a:cs typeface="Arial"/>
              </a:rPr>
              <a:t>and </a:t>
            </a:r>
            <a:r>
              <a:rPr dirty="0" sz="2400" spc="-5" b="1">
                <a:latin typeface="Arial"/>
                <a:cs typeface="Arial"/>
              </a:rPr>
              <a:t>oscilloscope</a:t>
            </a:r>
            <a:r>
              <a:rPr dirty="0" sz="2400" spc="-5" b="1">
                <a:latin typeface="맑은 고딕"/>
                <a:cs typeface="맑은 고딕"/>
              </a:rPr>
              <a:t>를 사용하여  </a:t>
            </a:r>
            <a:r>
              <a:rPr dirty="0" sz="2400" spc="-5" b="1">
                <a:latin typeface="Arial"/>
                <a:cs typeface="Arial"/>
              </a:rPr>
              <a:t>3 </a:t>
            </a:r>
            <a:r>
              <a:rPr dirty="0" sz="2400" spc="195" b="1">
                <a:latin typeface="맑은 고딕"/>
                <a:cs typeface="맑은 고딕"/>
              </a:rPr>
              <a:t>가지 </a:t>
            </a:r>
            <a:r>
              <a:rPr dirty="0" sz="2400" spc="190" b="1">
                <a:latin typeface="맑은 고딕"/>
                <a:cs typeface="맑은 고딕"/>
              </a:rPr>
              <a:t>신호 </a:t>
            </a:r>
            <a:r>
              <a:rPr dirty="0" sz="2400" spc="-5" b="1">
                <a:latin typeface="Arial"/>
                <a:cs typeface="Arial"/>
              </a:rPr>
              <a:t>(Waveform generator, power supply) </a:t>
            </a:r>
            <a:r>
              <a:rPr dirty="0" sz="2400" b="1">
                <a:latin typeface="맑은 고딕"/>
                <a:cs typeface="맑은 고딕"/>
              </a:rPr>
              <a:t>에 대 하 여 </a:t>
            </a:r>
            <a:r>
              <a:rPr dirty="0" sz="2400" spc="-5" b="1">
                <a:latin typeface="Arial"/>
                <a:cs typeface="Arial"/>
              </a:rPr>
              <a:t>frequency,  </a:t>
            </a:r>
            <a:r>
              <a:rPr dirty="0" sz="2400" b="1">
                <a:latin typeface="Arial"/>
                <a:cs typeface="Arial"/>
              </a:rPr>
              <a:t>amplitude,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phase</a:t>
            </a:r>
            <a:r>
              <a:rPr dirty="0" sz="2400" spc="-5" b="1">
                <a:latin typeface="맑은 고딕"/>
                <a:cs typeface="맑은 고딕"/>
              </a:rPr>
              <a:t>등을</a:t>
            </a:r>
            <a:r>
              <a:rPr dirty="0" sz="2400" spc="-16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변경하며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측정하고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계산한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값과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비교하라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34963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z="4000" spc="-1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dirty="0" sz="4000" spc="-355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실험준비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704" y="952611"/>
            <a:ext cx="11701780" cy="24650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564515" indent="-539750">
              <a:lnSpc>
                <a:spcPct val="100000"/>
              </a:lnSpc>
              <a:spcBef>
                <a:spcPts val="1305"/>
              </a:spcBef>
              <a:buClr>
                <a:srgbClr val="FF0000"/>
              </a:buClr>
              <a:buFont typeface="Arial"/>
              <a:buAutoNum type="romanUcPeriod"/>
              <a:tabLst>
                <a:tab pos="564515" algn="l"/>
                <a:tab pos="565150" algn="l"/>
              </a:tabLst>
            </a:pPr>
            <a:r>
              <a:rPr dirty="0" sz="2400" b="1">
                <a:latin typeface="맑은 고딕"/>
                <a:cs typeface="맑은 고딕"/>
              </a:rPr>
              <a:t>전압</a:t>
            </a:r>
            <a:r>
              <a:rPr dirty="0" sz="2400" b="1">
                <a:latin typeface="Arial"/>
                <a:cs typeface="Arial"/>
              </a:rPr>
              <a:t>, </a:t>
            </a:r>
            <a:r>
              <a:rPr dirty="0" sz="2400" spc="-5" b="1">
                <a:latin typeface="맑은 고딕"/>
                <a:cs typeface="맑은 고딕"/>
              </a:rPr>
              <a:t>전류</a:t>
            </a:r>
            <a:r>
              <a:rPr dirty="0" sz="2400" spc="-5" b="1">
                <a:latin typeface="Arial"/>
                <a:cs typeface="Arial"/>
              </a:rPr>
              <a:t>, </a:t>
            </a:r>
            <a:r>
              <a:rPr dirty="0" sz="2400" spc="-5" b="1">
                <a:latin typeface="맑은 고딕"/>
                <a:cs typeface="맑은 고딕"/>
              </a:rPr>
              <a:t>전력에 관련하여 조사하고</a:t>
            </a:r>
            <a:r>
              <a:rPr dirty="0" sz="2400" spc="-57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설명하시오</a:t>
            </a:r>
            <a:r>
              <a:rPr dirty="0" sz="2400" spc="-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645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Arial"/>
              <a:buAutoNum type="romanUcPeriod"/>
              <a:tabLst>
                <a:tab pos="564515" algn="l"/>
                <a:tab pos="565150" algn="l"/>
              </a:tabLst>
            </a:pPr>
            <a:r>
              <a:rPr dirty="0" sz="2400" b="1">
                <a:latin typeface="맑은 고딕"/>
                <a:cs typeface="맑은 고딕"/>
              </a:rPr>
              <a:t>저항의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특성과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종류에</a:t>
            </a:r>
            <a:r>
              <a:rPr dirty="0" sz="2400" spc="-17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관련하여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조사하고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설명하시오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645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Arial"/>
              <a:buAutoNum type="romanUcPeriod"/>
              <a:tabLst>
                <a:tab pos="564515" algn="l"/>
                <a:tab pos="565150" algn="l"/>
              </a:tabLst>
            </a:pPr>
            <a:r>
              <a:rPr dirty="0" sz="2400" b="1">
                <a:latin typeface="맑은 고딕"/>
                <a:cs typeface="맑은 고딕"/>
              </a:rPr>
              <a:t>저항값을</a:t>
            </a:r>
            <a:r>
              <a:rPr dirty="0" sz="2400" spc="-20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나타내기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위한</a:t>
            </a:r>
            <a:r>
              <a:rPr dirty="0" sz="2400" spc="-17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컬러코드에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대해서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조사하고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설명하시오</a:t>
            </a:r>
            <a:r>
              <a:rPr dirty="0" sz="2400" spc="-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64515" marR="17780" indent="-53975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Arial"/>
              <a:buAutoNum type="romanUcPeriod"/>
              <a:tabLst>
                <a:tab pos="564515" algn="l"/>
                <a:tab pos="565150" algn="l"/>
              </a:tabLst>
            </a:pPr>
            <a:r>
              <a:rPr dirty="0" sz="2400" b="1">
                <a:latin typeface="맑은 고딕"/>
                <a:cs typeface="맑은 고딕"/>
              </a:rPr>
              <a:t>아래의 </a:t>
            </a:r>
            <a:r>
              <a:rPr dirty="0" sz="2400" spc="-5" b="1">
                <a:latin typeface="맑은 고딕"/>
                <a:cs typeface="맑은 고딕"/>
              </a:rPr>
              <a:t>회로를 구성하고 전압원의 전압을 변화하면서 </a:t>
            </a:r>
            <a:r>
              <a:rPr dirty="0" sz="2400" b="1">
                <a:latin typeface="맑은 고딕"/>
                <a:cs typeface="맑은 고딕"/>
              </a:rPr>
              <a:t>전류 </a:t>
            </a:r>
            <a:r>
              <a:rPr dirty="0" sz="2400" spc="-5" b="1">
                <a:latin typeface="Arial"/>
                <a:cs typeface="Arial"/>
              </a:rPr>
              <a:t>I</a:t>
            </a:r>
            <a:r>
              <a:rPr dirty="0" baseline="-20833" sz="2400" spc="-7" b="1">
                <a:latin typeface="Arial"/>
                <a:cs typeface="Arial"/>
              </a:rPr>
              <a:t>1</a:t>
            </a:r>
            <a:r>
              <a:rPr dirty="0" sz="2400" spc="-5" b="1">
                <a:latin typeface="Arial"/>
                <a:cs typeface="Arial"/>
              </a:rPr>
              <a:t>, I</a:t>
            </a:r>
            <a:r>
              <a:rPr dirty="0" baseline="-20833" sz="2400" spc="-7" b="1">
                <a:latin typeface="Arial"/>
                <a:cs typeface="Arial"/>
              </a:rPr>
              <a:t>2</a:t>
            </a:r>
            <a:r>
              <a:rPr dirty="0" sz="2400" spc="-5" b="1">
                <a:latin typeface="맑은 고딕"/>
                <a:cs typeface="맑은 고딕"/>
              </a:rPr>
              <a:t>를</a:t>
            </a:r>
            <a:r>
              <a:rPr dirty="0" sz="2400" spc="-48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시뮬레이션하고  </a:t>
            </a:r>
            <a:r>
              <a:rPr dirty="0" sz="2400" b="1">
                <a:latin typeface="맑은 고딕"/>
                <a:cs typeface="맑은 고딕"/>
              </a:rPr>
              <a:t>파형과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함께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옴에</a:t>
            </a:r>
            <a:r>
              <a:rPr dirty="0" sz="2400" spc="-17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법칙에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대해서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설명하시오</a:t>
            </a:r>
            <a:r>
              <a:rPr dirty="0" sz="2400" spc="-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8946" y="3796242"/>
            <a:ext cx="4138319" cy="275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34963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z="4000" spc="-1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dirty="0" sz="4000" spc="-355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실험준비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38404" y="952611"/>
            <a:ext cx="11684000" cy="334962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551815" indent="-539750">
              <a:lnSpc>
                <a:spcPct val="100000"/>
              </a:lnSpc>
              <a:spcBef>
                <a:spcPts val="1305"/>
              </a:spcBef>
              <a:buClr>
                <a:srgbClr val="FF0000"/>
              </a:buClr>
              <a:buAutoNum type="romanUcPeriod"/>
              <a:tabLst>
                <a:tab pos="551815" algn="l"/>
                <a:tab pos="552450" algn="l"/>
              </a:tabLst>
            </a:pPr>
            <a:r>
              <a:rPr dirty="0" sz="2400" spc="-5" b="1">
                <a:latin typeface="Arial"/>
                <a:cs typeface="Arial"/>
              </a:rPr>
              <a:t>PDF </a:t>
            </a:r>
            <a:r>
              <a:rPr dirty="0" sz="2400" spc="-5" b="1">
                <a:latin typeface="맑은 고딕"/>
                <a:cs typeface="맑은 고딕"/>
              </a:rPr>
              <a:t>파일로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제출해주세요</a:t>
            </a:r>
            <a:r>
              <a:rPr dirty="0" sz="2400" spc="-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marR="5080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  <a:tab pos="1343025" algn="l"/>
                <a:tab pos="2449195" algn="l"/>
                <a:tab pos="3204210" algn="l"/>
                <a:tab pos="4309110" algn="l"/>
                <a:tab pos="5729605" algn="l"/>
                <a:tab pos="7150100" algn="l"/>
                <a:tab pos="8340725" algn="l"/>
                <a:tab pos="9130030" algn="l"/>
                <a:tab pos="10864850" algn="l"/>
              </a:tabLst>
            </a:pPr>
            <a:r>
              <a:rPr dirty="0" sz="2400" spc="70" b="1">
                <a:latin typeface="맑은 고딕"/>
                <a:cs typeface="맑은 고딕"/>
              </a:rPr>
              <a:t>예</a:t>
            </a:r>
            <a:r>
              <a:rPr dirty="0" sz="2400" b="1">
                <a:latin typeface="맑은 고딕"/>
                <a:cs typeface="맑은 고딕"/>
              </a:rPr>
              <a:t>비	</a:t>
            </a:r>
            <a:r>
              <a:rPr dirty="0" sz="2400" spc="65" b="1">
                <a:latin typeface="맑은 고딕"/>
                <a:cs typeface="맑은 고딕"/>
              </a:rPr>
              <a:t>발</a:t>
            </a:r>
            <a:r>
              <a:rPr dirty="0" sz="2400" spc="80" b="1">
                <a:latin typeface="맑은 고딕"/>
                <a:cs typeface="맑은 고딕"/>
              </a:rPr>
              <a:t>표</a:t>
            </a:r>
            <a:r>
              <a:rPr dirty="0" sz="2400" b="1">
                <a:latin typeface="맑은 고딕"/>
                <a:cs typeface="맑은 고딕"/>
              </a:rPr>
              <a:t>는	</a:t>
            </a:r>
            <a:r>
              <a:rPr dirty="0" sz="2400" spc="-5" b="1">
                <a:latin typeface="Arial"/>
                <a:cs typeface="Arial"/>
              </a:rPr>
              <a:t>PP</a:t>
            </a:r>
            <a:r>
              <a:rPr dirty="0" sz="2400" b="1">
                <a:latin typeface="Arial"/>
                <a:cs typeface="Arial"/>
              </a:rPr>
              <a:t>T	</a:t>
            </a:r>
            <a:r>
              <a:rPr dirty="0" sz="2400" spc="70" b="1">
                <a:latin typeface="맑은 고딕"/>
                <a:cs typeface="맑은 고딕"/>
              </a:rPr>
              <a:t>장수</a:t>
            </a:r>
            <a:r>
              <a:rPr dirty="0" sz="2400" b="1">
                <a:latin typeface="맑은 고딕"/>
                <a:cs typeface="맑은 고딕"/>
              </a:rPr>
              <a:t>는	</a:t>
            </a:r>
            <a:r>
              <a:rPr dirty="0" sz="2400" spc="65" b="1">
                <a:latin typeface="맑은 고딕"/>
                <a:cs typeface="맑은 고딕"/>
              </a:rPr>
              <a:t>자</a:t>
            </a:r>
            <a:r>
              <a:rPr dirty="0" sz="2400" spc="80" b="1">
                <a:latin typeface="맑은 고딕"/>
                <a:cs typeface="맑은 고딕"/>
              </a:rPr>
              <a:t>유</a:t>
            </a:r>
            <a:r>
              <a:rPr dirty="0" sz="2400" spc="65" b="1">
                <a:latin typeface="맑은 고딕"/>
                <a:cs typeface="맑은 고딕"/>
              </a:rPr>
              <a:t>롭</a:t>
            </a:r>
            <a:r>
              <a:rPr dirty="0" sz="2400" b="1">
                <a:latin typeface="맑은 고딕"/>
                <a:cs typeface="맑은 고딕"/>
              </a:rPr>
              <a:t>게	</a:t>
            </a:r>
            <a:r>
              <a:rPr dirty="0" sz="2400" spc="65" b="1">
                <a:latin typeface="맑은 고딕"/>
                <a:cs typeface="맑은 고딕"/>
              </a:rPr>
              <a:t>결</a:t>
            </a:r>
            <a:r>
              <a:rPr dirty="0" sz="2400" spc="80" b="1">
                <a:latin typeface="맑은 고딕"/>
                <a:cs typeface="맑은 고딕"/>
              </a:rPr>
              <a:t>정</a:t>
            </a:r>
            <a:r>
              <a:rPr dirty="0" sz="2400" spc="65" b="1">
                <a:latin typeface="맑은 고딕"/>
                <a:cs typeface="맑은 고딕"/>
              </a:rPr>
              <a:t>해</a:t>
            </a:r>
            <a:r>
              <a:rPr dirty="0" sz="2400" b="1">
                <a:latin typeface="맑은 고딕"/>
                <a:cs typeface="맑은 고딕"/>
              </a:rPr>
              <a:t>도	</a:t>
            </a:r>
            <a:r>
              <a:rPr dirty="0" sz="2400" spc="70" b="1">
                <a:latin typeface="맑은 고딕"/>
                <a:cs typeface="맑은 고딕"/>
              </a:rPr>
              <a:t>됩니</a:t>
            </a:r>
            <a:r>
              <a:rPr dirty="0" sz="2400" spc="75" b="1">
                <a:latin typeface="맑은 고딕"/>
                <a:cs typeface="맑은 고딕"/>
              </a:rPr>
              <a:t>다</a:t>
            </a:r>
            <a:r>
              <a:rPr dirty="0" sz="2400" b="1">
                <a:latin typeface="Arial"/>
                <a:cs typeface="Arial"/>
              </a:rPr>
              <a:t>.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70" b="1">
                <a:latin typeface="맑은 고딕"/>
                <a:cs typeface="맑은 고딕"/>
              </a:rPr>
              <a:t>다</a:t>
            </a:r>
            <a:r>
              <a:rPr dirty="0" sz="2400" b="1">
                <a:latin typeface="맑은 고딕"/>
                <a:cs typeface="맑은 고딕"/>
              </a:rPr>
              <a:t>만	</a:t>
            </a:r>
            <a:r>
              <a:rPr dirty="0" sz="2400" spc="65" b="1">
                <a:latin typeface="맑은 고딕"/>
                <a:cs typeface="맑은 고딕"/>
              </a:rPr>
              <a:t>발표시</a:t>
            </a:r>
            <a:r>
              <a:rPr dirty="0" sz="2400" spc="80" b="1">
                <a:latin typeface="맑은 고딕"/>
                <a:cs typeface="맑은 고딕"/>
              </a:rPr>
              <a:t>간</a:t>
            </a:r>
            <a:r>
              <a:rPr dirty="0" sz="2400" b="1">
                <a:latin typeface="맑은 고딕"/>
                <a:cs typeface="맑은 고딕"/>
              </a:rPr>
              <a:t>은	</a:t>
            </a:r>
            <a:r>
              <a:rPr dirty="0" sz="2400" spc="60" b="1">
                <a:latin typeface="Arial"/>
                <a:cs typeface="Arial"/>
              </a:rPr>
              <a:t>8</a:t>
            </a:r>
            <a:r>
              <a:rPr dirty="0" sz="2400" spc="70" b="1">
                <a:latin typeface="맑은 고딕"/>
                <a:cs typeface="맑은 고딕"/>
              </a:rPr>
              <a:t>분을  </a:t>
            </a:r>
            <a:r>
              <a:rPr dirty="0" sz="2400" b="1">
                <a:latin typeface="맑은 고딕"/>
                <a:cs typeface="맑은 고딕"/>
              </a:rPr>
              <a:t>지켜야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합니다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indent="-53975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dirty="0" sz="2400" b="1">
                <a:latin typeface="맑은 고딕"/>
                <a:cs typeface="맑은 고딕"/>
              </a:rPr>
              <a:t>예비보고서는</a:t>
            </a:r>
            <a:r>
              <a:rPr dirty="0" sz="2400" spc="-20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조별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제출이며</a:t>
            </a:r>
            <a:r>
              <a:rPr dirty="0" sz="2400" spc="-17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결과보고서는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개별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제출이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원칙입니다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marR="1587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/>
              <a:tabLst>
                <a:tab pos="551815" algn="l"/>
                <a:tab pos="552450" algn="l"/>
              </a:tabLst>
            </a:pPr>
            <a:r>
              <a:rPr dirty="0" sz="2400" spc="-5" b="1">
                <a:latin typeface="Arial"/>
                <a:cs typeface="Arial"/>
              </a:rPr>
              <a:t>Pspice</a:t>
            </a:r>
            <a:r>
              <a:rPr dirty="0" sz="2400" spc="-5" b="1">
                <a:latin typeface="맑은 고딕"/>
                <a:cs typeface="맑은 고딕"/>
              </a:rPr>
              <a:t>를 </a:t>
            </a:r>
            <a:r>
              <a:rPr dirty="0" sz="2400" b="1">
                <a:latin typeface="맑은 고딕"/>
                <a:cs typeface="맑은 고딕"/>
              </a:rPr>
              <a:t>이용한 </a:t>
            </a:r>
            <a:r>
              <a:rPr dirty="0" sz="2400" spc="-5" b="1">
                <a:latin typeface="맑은 고딕"/>
                <a:cs typeface="맑은 고딕"/>
              </a:rPr>
              <a:t>시뮬레이션 </a:t>
            </a:r>
            <a:r>
              <a:rPr dirty="0" sz="2400" b="1">
                <a:latin typeface="맑은 고딕"/>
                <a:cs typeface="맑은 고딕"/>
              </a:rPr>
              <a:t>방법을 </a:t>
            </a:r>
            <a:r>
              <a:rPr dirty="0" sz="2400" spc="-5" b="1">
                <a:latin typeface="맑은 고딕"/>
                <a:cs typeface="맑은 고딕"/>
              </a:rPr>
              <a:t>확인후에 시뮬레이션이 </a:t>
            </a:r>
            <a:r>
              <a:rPr dirty="0" sz="2400" b="1">
                <a:latin typeface="맑은 고딕"/>
                <a:cs typeface="맑은 고딕"/>
              </a:rPr>
              <a:t>예비 </a:t>
            </a:r>
            <a:r>
              <a:rPr dirty="0" sz="2400" spc="-5" b="1">
                <a:latin typeface="맑은 고딕"/>
                <a:cs typeface="맑은 고딕"/>
              </a:rPr>
              <a:t>발표에 </a:t>
            </a:r>
            <a:r>
              <a:rPr dirty="0" sz="2400" b="1">
                <a:latin typeface="맑은 고딕"/>
                <a:cs typeface="맑은 고딕"/>
              </a:rPr>
              <a:t>포함이  되어야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합니다</a:t>
            </a:r>
            <a:r>
              <a:rPr dirty="0" sz="2400" spc="-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dirty="0" sz="2400" b="1">
                <a:latin typeface="맑은 고딕"/>
                <a:cs typeface="맑은 고딕"/>
              </a:rPr>
              <a:t>다른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추가적인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문의사항이</a:t>
            </a:r>
            <a:r>
              <a:rPr dirty="0" sz="2400" spc="-17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있으시면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언제든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연락바랍니다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Moon-Kyu Cho</dc:creator>
  <dc:title>No Slide Title</dc:title>
  <dcterms:created xsi:type="dcterms:W3CDTF">2022-09-19T04:01:36Z</dcterms:created>
  <dcterms:modified xsi:type="dcterms:W3CDTF">2022-09-19T04:01:36Z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2022-09-19T00:00:00Z</vt:filetime>
  </property>
</Properties>
</file>