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74141" y="1017269"/>
            <a:ext cx="11577955" cy="0"/>
          </a:xfrm>
          <a:custGeom>
            <a:avLst/>
            <a:gdLst/>
            <a:ahLst/>
            <a:cxnLst/>
            <a:rect l="l" t="t" r="r" b="b"/>
            <a:pathLst>
              <a:path w="11577955" h="0">
                <a:moveTo>
                  <a:pt x="0" y="0"/>
                </a:moveTo>
                <a:lnTo>
                  <a:pt x="11577828" y="0"/>
                </a:lnTo>
              </a:path>
            </a:pathLst>
          </a:custGeom>
          <a:ln w="50292">
            <a:solidFill>
              <a:srgbClr val="9709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41554" y="922782"/>
            <a:ext cx="11532235" cy="0"/>
          </a:xfrm>
          <a:custGeom>
            <a:avLst/>
            <a:gdLst/>
            <a:ahLst/>
            <a:cxnLst/>
            <a:rect l="l" t="t" r="r" b="b"/>
            <a:pathLst>
              <a:path w="11532235" h="0">
                <a:moveTo>
                  <a:pt x="0" y="0"/>
                </a:moveTo>
                <a:lnTo>
                  <a:pt x="1153210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171600" y="132362"/>
            <a:ext cx="3883597" cy="6121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35377" y="1572208"/>
            <a:ext cx="6921245" cy="78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8739" y="6656752"/>
            <a:ext cx="121920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905233" y="6656752"/>
            <a:ext cx="14732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35" y="6580631"/>
            <a:ext cx="1464945" cy="266700"/>
          </a:xfrm>
          <a:custGeom>
            <a:avLst/>
            <a:gdLst/>
            <a:ahLst/>
            <a:cxnLst/>
            <a:rect l="l" t="t" r="r" b="b"/>
            <a:pathLst>
              <a:path w="1464945" h="266700">
                <a:moveTo>
                  <a:pt x="1464564" y="0"/>
                </a:moveTo>
                <a:lnTo>
                  <a:pt x="0" y="0"/>
                </a:lnTo>
                <a:lnTo>
                  <a:pt x="0" y="266699"/>
                </a:lnTo>
                <a:lnTo>
                  <a:pt x="1464564" y="266699"/>
                </a:lnTo>
                <a:lnTo>
                  <a:pt x="14645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105"/>
              </a:spcBef>
            </a:pPr>
            <a:r>
              <a:rPr dirty="0" spc="10"/>
              <a:t>기초전자회로실험및실습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39" y="6669452"/>
            <a:ext cx="1193800" cy="142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5"/>
              </a:lnSpc>
            </a:pPr>
            <a:r>
              <a:rPr dirty="0" sz="1000" spc="-10">
                <a:latin typeface="Arial"/>
                <a:cs typeface="Arial"/>
              </a:rPr>
              <a:t>Moon-Kyu </a:t>
            </a:r>
            <a:r>
              <a:rPr dirty="0" sz="1000" spc="-5">
                <a:latin typeface="Arial"/>
                <a:cs typeface="Arial"/>
              </a:rPr>
              <a:t>Cho,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2022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6656752"/>
            <a:ext cx="121920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10">
                <a:latin typeface="Arial"/>
                <a:cs typeface="Arial"/>
              </a:rPr>
              <a:t>Moon-Kyu </a:t>
            </a:r>
            <a:r>
              <a:rPr dirty="0" sz="1000" spc="-5">
                <a:latin typeface="Arial"/>
                <a:cs typeface="Arial"/>
              </a:rPr>
              <a:t>Cho,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2021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30633" y="6656752"/>
            <a:ext cx="9652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9650" y="2912491"/>
            <a:ext cx="2555875" cy="16649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4000" spc="-25" b="1">
                <a:latin typeface="Arial"/>
                <a:cs typeface="Arial"/>
              </a:rPr>
              <a:t>Week</a:t>
            </a:r>
            <a:r>
              <a:rPr dirty="0" sz="4000" spc="-30" b="1">
                <a:latin typeface="Arial"/>
                <a:cs typeface="Arial"/>
              </a:rPr>
              <a:t> </a:t>
            </a:r>
            <a:r>
              <a:rPr dirty="0" sz="4000" spc="-5" b="1">
                <a:latin typeface="Arial"/>
                <a:cs typeface="Arial"/>
              </a:rPr>
              <a:t>3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2800" spc="-5" b="1">
                <a:latin typeface="Arial"/>
                <a:cs typeface="Arial"/>
              </a:rPr>
              <a:t>Moon-Kyu</a:t>
            </a:r>
            <a:r>
              <a:rPr dirty="0" sz="2800" spc="-3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Cho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2789" y="5457240"/>
            <a:ext cx="7190105" cy="63881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967105" marR="5080" indent="-954405">
              <a:lnSpc>
                <a:spcPct val="101000"/>
              </a:lnSpc>
              <a:spcBef>
                <a:spcPts val="80"/>
              </a:spcBef>
            </a:pPr>
            <a:r>
              <a:rPr dirty="0" sz="2000" b="1">
                <a:latin typeface="Arial"/>
                <a:cs typeface="Arial"/>
              </a:rPr>
              <a:t>School of Computer Engineering &amp; Information</a:t>
            </a:r>
            <a:r>
              <a:rPr dirty="0" sz="2000" spc="-120" b="1">
                <a:latin typeface="Arial"/>
                <a:cs typeface="Arial"/>
              </a:rPr>
              <a:t> </a:t>
            </a:r>
            <a:r>
              <a:rPr dirty="0" sz="2000" spc="-15" b="1">
                <a:latin typeface="Arial"/>
                <a:cs typeface="Arial"/>
              </a:rPr>
              <a:t>Technology  </a:t>
            </a:r>
            <a:r>
              <a:rPr dirty="0" sz="2000" b="1">
                <a:latin typeface="Arial"/>
                <a:cs typeface="Arial"/>
              </a:rPr>
              <a:t>Korea National </a:t>
            </a:r>
            <a:r>
              <a:rPr dirty="0" sz="2000" spc="-5" b="1">
                <a:latin typeface="Arial"/>
                <a:cs typeface="Arial"/>
              </a:rPr>
              <a:t>University </a:t>
            </a:r>
            <a:r>
              <a:rPr dirty="0" sz="2000" b="1">
                <a:latin typeface="Arial"/>
                <a:cs typeface="Arial"/>
              </a:rPr>
              <a:t>of</a:t>
            </a:r>
            <a:r>
              <a:rPr dirty="0" sz="2000" spc="-7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Transportation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161036"/>
            <a:ext cx="1951355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5">
                <a:solidFill>
                  <a:srgbClr val="0000FF"/>
                </a:solidFill>
                <a:latin typeface="Arial"/>
                <a:cs typeface="Arial"/>
              </a:rPr>
              <a:t>Contents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930633" y="6656752"/>
            <a:ext cx="9652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8157" y="1307084"/>
            <a:ext cx="4021454" cy="44303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95"/>
              </a:spcBef>
              <a:buChar char="•"/>
              <a:tabLst>
                <a:tab pos="337185" algn="l"/>
                <a:tab pos="337820" algn="l"/>
              </a:tabLst>
            </a:pPr>
            <a:r>
              <a:rPr dirty="0" sz="2800" spc="-5">
                <a:latin typeface="Arial"/>
                <a:cs typeface="Arial"/>
              </a:rPr>
              <a:t>Object </a:t>
            </a:r>
            <a:r>
              <a:rPr dirty="0" sz="2800">
                <a:latin typeface="Arial"/>
                <a:cs typeface="Arial"/>
              </a:rPr>
              <a:t>of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Experiment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100">
              <a:latin typeface="Arial"/>
              <a:cs typeface="Arial"/>
            </a:endParaRPr>
          </a:p>
          <a:p>
            <a:pPr marL="337185" indent="-325120">
              <a:lnSpc>
                <a:spcPct val="100000"/>
              </a:lnSpc>
              <a:buChar char="•"/>
              <a:tabLst>
                <a:tab pos="337185" algn="l"/>
                <a:tab pos="337820" algn="l"/>
              </a:tabLst>
            </a:pPr>
            <a:r>
              <a:rPr dirty="0" sz="2800" spc="-5">
                <a:latin typeface="Arial"/>
                <a:cs typeface="Arial"/>
              </a:rPr>
              <a:t>Ohm’s</a:t>
            </a:r>
            <a:r>
              <a:rPr dirty="0" sz="2800" spc="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law</a:t>
            </a:r>
            <a:endParaRPr sz="2800">
              <a:latin typeface="Arial"/>
              <a:cs typeface="Arial"/>
            </a:endParaRPr>
          </a:p>
          <a:p>
            <a:pPr lvl="1" marL="756285" indent="-343535">
              <a:lnSpc>
                <a:spcPct val="100000"/>
              </a:lnSpc>
              <a:spcBef>
                <a:spcPts val="620"/>
              </a:spcBef>
              <a:buChar char="−"/>
              <a:tabLst>
                <a:tab pos="756285" algn="l"/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Voltage, Current,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Power</a:t>
            </a:r>
            <a:endParaRPr sz="2400">
              <a:latin typeface="Arial"/>
              <a:cs typeface="Arial"/>
            </a:endParaRPr>
          </a:p>
          <a:p>
            <a:pPr lvl="1" marL="756285" indent="-343535">
              <a:lnSpc>
                <a:spcPct val="100000"/>
              </a:lnSpc>
              <a:spcBef>
                <a:spcPts val="600"/>
              </a:spcBef>
              <a:buChar char="−"/>
              <a:tabLst>
                <a:tab pos="756285" algn="l"/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Resistors</a:t>
            </a:r>
            <a:endParaRPr sz="2400">
              <a:latin typeface="Arial"/>
              <a:cs typeface="Arial"/>
            </a:endParaRPr>
          </a:p>
          <a:p>
            <a:pPr lvl="1" marL="756285" indent="-343535">
              <a:lnSpc>
                <a:spcPct val="100000"/>
              </a:lnSpc>
              <a:spcBef>
                <a:spcPts val="600"/>
              </a:spcBef>
              <a:buChar char="−"/>
              <a:tabLst>
                <a:tab pos="756285" algn="l"/>
                <a:tab pos="756920" algn="l"/>
              </a:tabLst>
            </a:pPr>
            <a:r>
              <a:rPr dirty="0" sz="2400">
                <a:latin typeface="Arial"/>
                <a:cs typeface="Arial"/>
              </a:rPr>
              <a:t>Ohm’s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law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−"/>
            </a:pP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Experiment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Preliminary</a:t>
            </a:r>
            <a:r>
              <a:rPr dirty="0" sz="2800" spc="2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Report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122936"/>
            <a:ext cx="24809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dirty="0" sz="4000" spc="-10">
                <a:solidFill>
                  <a:srgbClr val="0000FF"/>
                </a:solidFill>
                <a:latin typeface="맑은 고딕"/>
                <a:cs typeface="맑은 고딕"/>
              </a:rPr>
              <a:t>주차</a:t>
            </a:r>
            <a:r>
              <a:rPr dirty="0" sz="4000" spc="-360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dirty="0" sz="4000" spc="-5">
                <a:solidFill>
                  <a:srgbClr val="0000FF"/>
                </a:solidFill>
                <a:latin typeface="맑은 고딕"/>
                <a:cs typeface="맑은 고딕"/>
              </a:rPr>
              <a:t>실험</a:t>
            </a:r>
            <a:endParaRPr sz="4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404" y="1105357"/>
            <a:ext cx="116732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1815" algn="l"/>
                <a:tab pos="1830705" algn="l"/>
                <a:tab pos="2933065" algn="l"/>
                <a:tab pos="4659630" algn="l"/>
                <a:tab pos="5449570" algn="l"/>
                <a:tab pos="7590790" algn="l"/>
                <a:tab pos="9003665" algn="l"/>
                <a:tab pos="10416540" algn="l"/>
              </a:tabLst>
            </a:pPr>
            <a:r>
              <a:rPr dirty="0" sz="2400" spc="-1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2400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z="2400" b="1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dirty="0" sz="2400" spc="70" b="1">
                <a:latin typeface="Arial"/>
                <a:cs typeface="Arial"/>
              </a:rPr>
              <a:t>5</a:t>
            </a:r>
            <a:r>
              <a:rPr dirty="0" sz="2400" spc="65" b="1">
                <a:latin typeface="맑은 고딕"/>
                <a:cs typeface="맑은 고딕"/>
              </a:rPr>
              <a:t>종류</a:t>
            </a:r>
            <a:r>
              <a:rPr dirty="0" sz="2400" b="1">
                <a:latin typeface="맑은 고딕"/>
                <a:cs typeface="맑은 고딕"/>
              </a:rPr>
              <a:t>의</a:t>
            </a:r>
            <a:r>
              <a:rPr dirty="0" sz="2400" b="1">
                <a:latin typeface="맑은 고딕"/>
                <a:cs typeface="맑은 고딕"/>
              </a:rPr>
              <a:t>	</a:t>
            </a:r>
            <a:r>
              <a:rPr dirty="0" sz="2400" spc="65" b="1">
                <a:latin typeface="맑은 고딕"/>
                <a:cs typeface="맑은 고딕"/>
              </a:rPr>
              <a:t>저항</a:t>
            </a:r>
            <a:r>
              <a:rPr dirty="0" sz="2400" b="1">
                <a:latin typeface="맑은 고딕"/>
                <a:cs typeface="맑은 고딕"/>
              </a:rPr>
              <a:t>의</a:t>
            </a:r>
            <a:r>
              <a:rPr dirty="0" sz="2400" b="1">
                <a:latin typeface="맑은 고딕"/>
                <a:cs typeface="맑은 고딕"/>
              </a:rPr>
              <a:t>	</a:t>
            </a:r>
            <a:r>
              <a:rPr dirty="0" sz="2400" spc="55" b="1">
                <a:latin typeface="맑은 고딕"/>
                <a:cs typeface="맑은 고딕"/>
              </a:rPr>
              <a:t>컬</a:t>
            </a:r>
            <a:r>
              <a:rPr dirty="0" sz="2400" spc="65" b="1">
                <a:latin typeface="맑은 고딕"/>
                <a:cs typeface="맑은 고딕"/>
              </a:rPr>
              <a:t>러코</a:t>
            </a:r>
            <a:r>
              <a:rPr dirty="0" sz="2400" spc="55" b="1">
                <a:latin typeface="맑은 고딕"/>
                <a:cs typeface="맑은 고딕"/>
              </a:rPr>
              <a:t>드</a:t>
            </a:r>
            <a:r>
              <a:rPr dirty="0" sz="2400" b="1">
                <a:latin typeface="맑은 고딕"/>
                <a:cs typeface="맑은 고딕"/>
              </a:rPr>
              <a:t>를</a:t>
            </a:r>
            <a:r>
              <a:rPr dirty="0" sz="2400" b="1">
                <a:latin typeface="맑은 고딕"/>
                <a:cs typeface="맑은 고딕"/>
              </a:rPr>
              <a:t>	</a:t>
            </a:r>
            <a:r>
              <a:rPr dirty="0" sz="2400" spc="65" b="1">
                <a:latin typeface="맑은 고딕"/>
                <a:cs typeface="맑은 고딕"/>
              </a:rPr>
              <a:t>읽</a:t>
            </a:r>
            <a:r>
              <a:rPr dirty="0" sz="2400" b="1">
                <a:latin typeface="맑은 고딕"/>
                <a:cs typeface="맑은 고딕"/>
              </a:rPr>
              <a:t>고</a:t>
            </a:r>
            <a:r>
              <a:rPr dirty="0" sz="2400" b="1">
                <a:latin typeface="맑은 고딕"/>
                <a:cs typeface="맑은 고딕"/>
              </a:rPr>
              <a:t>	</a:t>
            </a:r>
            <a:r>
              <a:rPr dirty="0" sz="2400" b="1">
                <a:latin typeface="Arial"/>
                <a:cs typeface="Arial"/>
              </a:rPr>
              <a:t>m</a:t>
            </a:r>
            <a:r>
              <a:rPr dirty="0" sz="2400" spc="-15" b="1">
                <a:latin typeface="Arial"/>
                <a:cs typeface="Arial"/>
              </a:rPr>
              <a:t>u</a:t>
            </a:r>
            <a:r>
              <a:rPr dirty="0" sz="2400" spc="-10" b="1">
                <a:latin typeface="Arial"/>
                <a:cs typeface="Arial"/>
              </a:rPr>
              <a:t>l</a:t>
            </a:r>
            <a:r>
              <a:rPr dirty="0" sz="2400" b="1">
                <a:latin typeface="Arial"/>
                <a:cs typeface="Arial"/>
              </a:rPr>
              <a:t>t</a:t>
            </a:r>
            <a:r>
              <a:rPr dirty="0" sz="2400" spc="-10" b="1">
                <a:latin typeface="Arial"/>
                <a:cs typeface="Arial"/>
              </a:rPr>
              <a:t>i</a:t>
            </a:r>
            <a:r>
              <a:rPr dirty="0" sz="2400" b="1">
                <a:latin typeface="Arial"/>
                <a:cs typeface="Arial"/>
              </a:rPr>
              <a:t>-</a:t>
            </a:r>
            <a:r>
              <a:rPr dirty="0" sz="2400" b="1">
                <a:latin typeface="Arial"/>
                <a:cs typeface="Arial"/>
              </a:rPr>
              <a:t>mete</a:t>
            </a:r>
            <a:r>
              <a:rPr dirty="0" sz="2400" spc="55" b="1">
                <a:latin typeface="Arial"/>
                <a:cs typeface="Arial"/>
              </a:rPr>
              <a:t>r</a:t>
            </a:r>
            <a:r>
              <a:rPr dirty="0" sz="2400" b="1">
                <a:latin typeface="맑은 고딕"/>
                <a:cs typeface="맑은 고딕"/>
              </a:rPr>
              <a:t>를</a:t>
            </a:r>
            <a:r>
              <a:rPr dirty="0" sz="2400" b="1">
                <a:latin typeface="맑은 고딕"/>
                <a:cs typeface="맑은 고딕"/>
              </a:rPr>
              <a:t>	</a:t>
            </a:r>
            <a:r>
              <a:rPr dirty="0" sz="2400" spc="55" b="1">
                <a:latin typeface="맑은 고딕"/>
                <a:cs typeface="맑은 고딕"/>
              </a:rPr>
              <a:t>이용</a:t>
            </a:r>
            <a:r>
              <a:rPr dirty="0" sz="2400" spc="65" b="1">
                <a:latin typeface="맑은 고딕"/>
                <a:cs typeface="맑은 고딕"/>
              </a:rPr>
              <a:t>하</a:t>
            </a:r>
            <a:r>
              <a:rPr dirty="0" sz="2400" b="1">
                <a:latin typeface="맑은 고딕"/>
                <a:cs typeface="맑은 고딕"/>
              </a:rPr>
              <a:t>여</a:t>
            </a:r>
            <a:r>
              <a:rPr dirty="0" sz="2400" b="1">
                <a:latin typeface="맑은 고딕"/>
                <a:cs typeface="맑은 고딕"/>
              </a:rPr>
              <a:t>	</a:t>
            </a:r>
            <a:r>
              <a:rPr dirty="0" sz="2400" spc="55" b="1">
                <a:latin typeface="맑은 고딕"/>
                <a:cs typeface="맑은 고딕"/>
              </a:rPr>
              <a:t>측정</a:t>
            </a:r>
            <a:r>
              <a:rPr dirty="0" sz="2400" spc="65" b="1">
                <a:latin typeface="맑은 고딕"/>
                <a:cs typeface="맑은 고딕"/>
              </a:rPr>
              <a:t>하</a:t>
            </a:r>
            <a:r>
              <a:rPr dirty="0" sz="2400" b="1">
                <a:latin typeface="맑은 고딕"/>
                <a:cs typeface="맑은 고딕"/>
              </a:rPr>
              <a:t>고</a:t>
            </a:r>
            <a:r>
              <a:rPr dirty="0" sz="2400" b="1">
                <a:latin typeface="맑은 고딕"/>
                <a:cs typeface="맑은 고딕"/>
              </a:rPr>
              <a:t>	</a:t>
            </a:r>
            <a:r>
              <a:rPr dirty="0" sz="2400" spc="55" b="1">
                <a:latin typeface="맑은 고딕"/>
                <a:cs typeface="맑은 고딕"/>
              </a:rPr>
              <a:t>측정</a:t>
            </a:r>
            <a:r>
              <a:rPr dirty="0" sz="2400" spc="65" b="1">
                <a:latin typeface="맑은 고딕"/>
                <a:cs typeface="맑은 고딕"/>
              </a:rPr>
              <a:t>값</a:t>
            </a:r>
            <a:r>
              <a:rPr dirty="0" sz="2400" b="1">
                <a:latin typeface="맑은 고딕"/>
                <a:cs typeface="맑은 고딕"/>
              </a:rPr>
              <a:t>과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5278" y="1866391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맑은 고딕"/>
                <a:cs typeface="맑은 고딕"/>
              </a:rPr>
              <a:t>저항값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2500" y="1660652"/>
            <a:ext cx="81908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저항값의</a:t>
            </a:r>
            <a:r>
              <a:rPr dirty="0" sz="2400" spc="-19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오차</a:t>
            </a:r>
            <a:r>
              <a:rPr dirty="0" sz="2400" spc="-185" b="1">
                <a:latin typeface="맑은 고딕"/>
                <a:cs typeface="맑은 고딕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(</a:t>
            </a:r>
            <a:r>
              <a:rPr dirty="0" sz="2400" spc="-5">
                <a:latin typeface="맑은 고딕"/>
                <a:cs typeface="맑은 고딕"/>
              </a:rPr>
              <a:t>오차</a:t>
            </a:r>
            <a:r>
              <a:rPr dirty="0" sz="2400" spc="-180">
                <a:latin typeface="맑은 고딕"/>
                <a:cs typeface="맑은 고딕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u="heavy" baseline="32407" sz="3600" spc="187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dirty="0" u="heavy" baseline="32407" sz="3600" spc="-15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측정값</a:t>
            </a:r>
            <a:r>
              <a:rPr dirty="0" u="heavy" baseline="44444" sz="2625" spc="-15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−</a:t>
            </a:r>
            <a:r>
              <a:rPr dirty="0" u="heavy" baseline="32407" sz="3600" spc="-15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저항값</a:t>
            </a:r>
            <a:r>
              <a:rPr dirty="0" baseline="32407" sz="3600" spc="-450">
                <a:latin typeface="맑은 고딕"/>
                <a:cs typeface="맑은 고딕"/>
              </a:rPr>
              <a:t> </a:t>
            </a:r>
            <a:r>
              <a:rPr dirty="0" sz="2400">
                <a:latin typeface="Cambria Math"/>
                <a:cs typeface="Cambria Math"/>
              </a:rPr>
              <a:t>× </a:t>
            </a:r>
            <a:r>
              <a:rPr dirty="0" sz="2400" spc="-5">
                <a:latin typeface="Cambria Math"/>
                <a:cs typeface="Cambria Math"/>
              </a:rPr>
              <a:t>𝟏𝟎𝟎%)</a:t>
            </a:r>
            <a:r>
              <a:rPr dirty="0" sz="2400" spc="-5" b="1">
                <a:latin typeface="맑은 고딕"/>
                <a:cs typeface="맑은 고딕"/>
              </a:rPr>
              <a:t>를</a:t>
            </a:r>
            <a:r>
              <a:rPr dirty="0" sz="2400" spc="-180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확인하라</a:t>
            </a:r>
            <a:r>
              <a:rPr dirty="0" sz="2400" spc="-5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6667" y="2340051"/>
            <a:ext cx="7372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예</a:t>
            </a:r>
            <a:r>
              <a:rPr dirty="0" sz="2400" spc="-5" b="1">
                <a:latin typeface="맑은 고딕"/>
                <a:cs typeface="맑은 고딕"/>
              </a:rPr>
              <a:t>시</a:t>
            </a:r>
            <a:r>
              <a:rPr dirty="0" sz="2400" b="1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75279" y="2387316"/>
            <a:ext cx="8601714" cy="3345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3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122936"/>
            <a:ext cx="24809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dirty="0" sz="4000" spc="-10">
                <a:solidFill>
                  <a:srgbClr val="0000FF"/>
                </a:solidFill>
                <a:latin typeface="맑은 고딕"/>
                <a:cs typeface="맑은 고딕"/>
              </a:rPr>
              <a:t>주차</a:t>
            </a:r>
            <a:r>
              <a:rPr dirty="0" sz="4000" spc="-360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dirty="0" sz="4000" spc="-5">
                <a:solidFill>
                  <a:srgbClr val="0000FF"/>
                </a:solidFill>
                <a:latin typeface="맑은 고딕"/>
                <a:cs typeface="맑은 고딕"/>
              </a:rPr>
              <a:t>실험</a:t>
            </a:r>
            <a:endParaRPr sz="4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404" y="1105357"/>
            <a:ext cx="11674475" cy="2007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551815" marR="5715" indent="-53975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Arial"/>
              <a:buAutoNum type="romanUcPeriod" startAt="2"/>
              <a:tabLst>
                <a:tab pos="552450" algn="l"/>
              </a:tabLst>
            </a:pPr>
            <a:r>
              <a:rPr dirty="0" sz="2400" b="1">
                <a:latin typeface="맑은 고딕"/>
                <a:cs typeface="맑은 고딕"/>
              </a:rPr>
              <a:t>주어진 </a:t>
            </a:r>
            <a:r>
              <a:rPr dirty="0" sz="2400" spc="-10" b="1">
                <a:latin typeface="맑은 고딕"/>
                <a:cs typeface="맑은 고딕"/>
              </a:rPr>
              <a:t>가변 </a:t>
            </a:r>
            <a:r>
              <a:rPr dirty="0" sz="2400" spc="-5" b="1">
                <a:latin typeface="맑은 고딕"/>
                <a:cs typeface="맑은 고딕"/>
              </a:rPr>
              <a:t>저항을 확인하고 손잡이를 좌우로 </a:t>
            </a:r>
            <a:r>
              <a:rPr dirty="0" sz="2400" spc="-10" b="1">
                <a:latin typeface="맑은 고딕"/>
                <a:cs typeface="맑은 고딕"/>
              </a:rPr>
              <a:t>돌려 </a:t>
            </a:r>
            <a:r>
              <a:rPr dirty="0" sz="2400" spc="-5" b="1">
                <a:latin typeface="맑은 고딕"/>
                <a:cs typeface="맑은 고딕"/>
              </a:rPr>
              <a:t>적당한 중간에</a:t>
            </a:r>
            <a:r>
              <a:rPr dirty="0" sz="2400" spc="-610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위치시킨다</a:t>
            </a:r>
            <a:r>
              <a:rPr dirty="0" sz="2400" spc="-5" b="1">
                <a:latin typeface="Arial"/>
                <a:cs typeface="Arial"/>
              </a:rPr>
              <a:t>. </a:t>
            </a:r>
            <a:r>
              <a:rPr dirty="0" sz="2400" b="1">
                <a:latin typeface="맑은 고딕"/>
                <a:cs typeface="맑은 고딕"/>
              </a:rPr>
              <a:t>그  후 </a:t>
            </a:r>
            <a:r>
              <a:rPr dirty="0" sz="2400" spc="-5" b="1">
                <a:latin typeface="맑은 고딕"/>
                <a:cs typeface="맑은 고딕"/>
              </a:rPr>
              <a:t>손잡이를 조절하며 </a:t>
            </a:r>
            <a:r>
              <a:rPr dirty="0" sz="2400" b="1">
                <a:latin typeface="맑은 고딕"/>
                <a:cs typeface="맑은 고딕"/>
              </a:rPr>
              <a:t>최대 </a:t>
            </a:r>
            <a:r>
              <a:rPr dirty="0" sz="2400" spc="-5" b="1">
                <a:latin typeface="맑은 고딕"/>
                <a:cs typeface="맑은 고딕"/>
              </a:rPr>
              <a:t>저항값 </a:t>
            </a:r>
            <a:r>
              <a:rPr dirty="0" sz="2400" spc="-5" b="1">
                <a:latin typeface="Arial"/>
                <a:cs typeface="Arial"/>
              </a:rPr>
              <a:t>(a </a:t>
            </a:r>
            <a:r>
              <a:rPr dirty="0" sz="2400" b="1">
                <a:latin typeface="Arial"/>
                <a:cs typeface="Arial"/>
              </a:rPr>
              <a:t>– </a:t>
            </a:r>
            <a:r>
              <a:rPr dirty="0" sz="2400" spc="-10" b="1">
                <a:latin typeface="Arial"/>
                <a:cs typeface="Arial"/>
              </a:rPr>
              <a:t>c)</a:t>
            </a:r>
            <a:r>
              <a:rPr dirty="0" sz="2400" spc="-10" b="1">
                <a:latin typeface="맑은 고딕"/>
                <a:cs typeface="맑은 고딕"/>
              </a:rPr>
              <a:t>과 </a:t>
            </a:r>
            <a:r>
              <a:rPr dirty="0" sz="2400" b="1">
                <a:latin typeface="맑은 고딕"/>
                <a:cs typeface="맑은 고딕"/>
              </a:rPr>
              <a:t>다른 </a:t>
            </a:r>
            <a:r>
              <a:rPr dirty="0" sz="2400" spc="-5" b="1">
                <a:latin typeface="맑은 고딕"/>
                <a:cs typeface="맑은 고딕"/>
              </a:rPr>
              <a:t>저항값 </a:t>
            </a:r>
            <a:r>
              <a:rPr dirty="0" sz="2400" spc="-5" b="1">
                <a:latin typeface="Arial"/>
                <a:cs typeface="Arial"/>
              </a:rPr>
              <a:t>(a </a:t>
            </a:r>
            <a:r>
              <a:rPr dirty="0" sz="2400" b="1">
                <a:latin typeface="Arial"/>
                <a:cs typeface="Arial"/>
              </a:rPr>
              <a:t>– b </a:t>
            </a:r>
            <a:r>
              <a:rPr dirty="0" sz="2400" spc="-5" b="1">
                <a:latin typeface="Arial"/>
                <a:cs typeface="Arial"/>
              </a:rPr>
              <a:t>and </a:t>
            </a:r>
            <a:r>
              <a:rPr dirty="0" sz="2400" b="1">
                <a:latin typeface="Arial"/>
                <a:cs typeface="Arial"/>
              </a:rPr>
              <a:t>b – </a:t>
            </a:r>
            <a:r>
              <a:rPr dirty="0" sz="2400" spc="-10" b="1">
                <a:latin typeface="Arial"/>
                <a:cs typeface="Arial"/>
              </a:rPr>
              <a:t>c)</a:t>
            </a:r>
            <a:r>
              <a:rPr dirty="0" sz="2400" spc="-10" b="1">
                <a:latin typeface="맑은 고딕"/>
                <a:cs typeface="맑은 고딕"/>
              </a:rPr>
              <a:t>을</a:t>
            </a:r>
            <a:r>
              <a:rPr dirty="0" sz="2400" spc="-37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찾아  측정하고 표에</a:t>
            </a:r>
            <a:r>
              <a:rPr dirty="0" sz="2400" spc="-38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기록하라</a:t>
            </a:r>
            <a:r>
              <a:rPr dirty="0" sz="2400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algn="just" marL="551815" indent="-539750">
              <a:lnSpc>
                <a:spcPct val="100000"/>
              </a:lnSpc>
              <a:spcBef>
                <a:spcPts val="1205"/>
              </a:spcBef>
              <a:buClr>
                <a:srgbClr val="FF0000"/>
              </a:buClr>
              <a:buFont typeface="Arial"/>
              <a:buAutoNum type="romanUcPeriod" startAt="2"/>
              <a:tabLst>
                <a:tab pos="552450" algn="l"/>
              </a:tabLst>
            </a:pPr>
            <a:r>
              <a:rPr dirty="0" sz="2400" spc="5" b="1">
                <a:latin typeface="맑은 고딕"/>
                <a:cs typeface="맑은 고딕"/>
              </a:rPr>
              <a:t>아래의</a:t>
            </a:r>
            <a:r>
              <a:rPr dirty="0" sz="2400" spc="37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회로를</a:t>
            </a:r>
            <a:r>
              <a:rPr dirty="0" sz="2400" spc="38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구성하고</a:t>
            </a:r>
            <a:r>
              <a:rPr dirty="0" sz="2400" spc="37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계산한</a:t>
            </a:r>
            <a:r>
              <a:rPr dirty="0" sz="2400" spc="37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저항값과</a:t>
            </a:r>
            <a:r>
              <a:rPr dirty="0" sz="2400" spc="375" b="1">
                <a:latin typeface="맑은 고딕"/>
                <a:cs typeface="맑은 고딕"/>
              </a:rPr>
              <a:t> </a:t>
            </a:r>
            <a:r>
              <a:rPr dirty="0" sz="2400" spc="5" b="1">
                <a:latin typeface="맑은 고딕"/>
                <a:cs typeface="맑은 고딕"/>
              </a:rPr>
              <a:t>측정한</a:t>
            </a:r>
            <a:r>
              <a:rPr dirty="0" sz="2400" spc="360" b="1">
                <a:latin typeface="맑은 고딕"/>
                <a:cs typeface="맑은 고딕"/>
              </a:rPr>
              <a:t> </a:t>
            </a:r>
            <a:r>
              <a:rPr dirty="0" sz="2400" spc="5" b="1">
                <a:latin typeface="맑은 고딕"/>
                <a:cs typeface="맑은 고딕"/>
              </a:rPr>
              <a:t>저항값과의</a:t>
            </a:r>
            <a:r>
              <a:rPr dirty="0" sz="2400" spc="37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차이를</a:t>
            </a:r>
            <a:r>
              <a:rPr dirty="0" sz="2400" spc="385" b="1">
                <a:latin typeface="맑은 고딕"/>
                <a:cs typeface="맑은 고딕"/>
              </a:rPr>
              <a:t> </a:t>
            </a:r>
            <a:r>
              <a:rPr dirty="0" sz="2400" spc="5" b="1">
                <a:latin typeface="맑은 고딕"/>
                <a:cs typeface="맑은 고딕"/>
              </a:rPr>
              <a:t>확인하라</a:t>
            </a:r>
            <a:r>
              <a:rPr dirty="0" sz="2400" spc="5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algn="just" marL="551815">
              <a:lnSpc>
                <a:spcPct val="100000"/>
              </a:lnSpc>
            </a:pPr>
            <a:r>
              <a:rPr dirty="0" sz="2400" b="1">
                <a:latin typeface="맑은 고딕"/>
                <a:cs typeface="맑은 고딕"/>
              </a:rPr>
              <a:t>저항값은 자유롭게</a:t>
            </a:r>
            <a:r>
              <a:rPr dirty="0" sz="2400" spc="-38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선택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8561" y="3697599"/>
            <a:ext cx="9781953" cy="18801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3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122936"/>
            <a:ext cx="24809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dirty="0" sz="4000" spc="-10">
                <a:solidFill>
                  <a:srgbClr val="0000FF"/>
                </a:solidFill>
                <a:latin typeface="맑은 고딕"/>
                <a:cs typeface="맑은 고딕"/>
              </a:rPr>
              <a:t>주차</a:t>
            </a:r>
            <a:r>
              <a:rPr dirty="0" sz="4000" spc="-360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dirty="0" sz="4000" spc="-5">
                <a:solidFill>
                  <a:srgbClr val="0000FF"/>
                </a:solidFill>
                <a:latin typeface="맑은 고딕"/>
                <a:cs typeface="맑은 고딕"/>
              </a:rPr>
              <a:t>실험</a:t>
            </a:r>
            <a:endParaRPr sz="4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404" y="1105357"/>
            <a:ext cx="1167638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1815" algn="l"/>
              </a:tabLst>
            </a:pPr>
            <a:r>
              <a:rPr dirty="0" sz="2400" b="1">
                <a:solidFill>
                  <a:srgbClr val="FF0000"/>
                </a:solidFill>
                <a:latin typeface="Arial"/>
                <a:cs typeface="Arial"/>
              </a:rPr>
              <a:t>IV.	</a:t>
            </a:r>
            <a:r>
              <a:rPr dirty="0" sz="2400" b="1">
                <a:latin typeface="맑은 고딕"/>
                <a:cs typeface="맑은 고딕"/>
              </a:rPr>
              <a:t>아래의</a:t>
            </a:r>
            <a:r>
              <a:rPr dirty="0" sz="2400" spc="-9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회로를</a:t>
            </a:r>
            <a:r>
              <a:rPr dirty="0" sz="2400" spc="-9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구성하고</a:t>
            </a:r>
            <a:r>
              <a:rPr dirty="0" sz="2400" spc="-8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각각의</a:t>
            </a:r>
            <a:r>
              <a:rPr dirty="0" sz="2400" spc="-9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저항에</a:t>
            </a:r>
            <a:r>
              <a:rPr dirty="0" sz="2400" spc="-100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걸린</a:t>
            </a:r>
            <a:r>
              <a:rPr dirty="0" sz="2400" spc="-9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전압</a:t>
            </a:r>
            <a:r>
              <a:rPr dirty="0" sz="2400" spc="-10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및</a:t>
            </a:r>
            <a:r>
              <a:rPr dirty="0" sz="2400" spc="-90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전류를</a:t>
            </a:r>
            <a:r>
              <a:rPr dirty="0" sz="2400" spc="-10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측정하고</a:t>
            </a:r>
            <a:r>
              <a:rPr dirty="0" sz="2400" spc="-8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계산한</a:t>
            </a:r>
            <a:r>
              <a:rPr dirty="0" sz="2400" spc="-9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값과</a:t>
            </a:r>
            <a:endParaRPr sz="2400">
              <a:latin typeface="맑은 고딕"/>
              <a:cs typeface="맑은 고딕"/>
            </a:endParaRPr>
          </a:p>
          <a:p>
            <a:pPr marL="551815">
              <a:lnSpc>
                <a:spcPct val="100000"/>
              </a:lnSpc>
              <a:spcBef>
                <a:spcPts val="5"/>
              </a:spcBef>
            </a:pPr>
            <a:r>
              <a:rPr dirty="0" sz="2400" spc="-5" b="1">
                <a:latin typeface="맑은 고딕"/>
                <a:cs typeface="맑은 고딕"/>
              </a:rPr>
              <a:t>비교하라</a:t>
            </a:r>
            <a:r>
              <a:rPr dirty="0" sz="2400" spc="-5" b="1">
                <a:latin typeface="Arial"/>
                <a:cs typeface="Arial"/>
              </a:rPr>
              <a:t>. </a:t>
            </a:r>
            <a:r>
              <a:rPr dirty="0" sz="2400" b="1">
                <a:latin typeface="맑은 고딕"/>
                <a:cs typeface="맑은 고딕"/>
              </a:rPr>
              <a:t>저항값은 자유롭게</a:t>
            </a:r>
            <a:r>
              <a:rPr dirty="0" sz="2400" spc="-37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선택하라</a:t>
            </a:r>
            <a:r>
              <a:rPr dirty="0" sz="2400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293" y="2318000"/>
            <a:ext cx="4068718" cy="3706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94944" y="3924300"/>
            <a:ext cx="571500" cy="466725"/>
          </a:xfrm>
          <a:custGeom>
            <a:avLst/>
            <a:gdLst/>
            <a:ahLst/>
            <a:cxnLst/>
            <a:rect l="l" t="t" r="r" b="b"/>
            <a:pathLst>
              <a:path w="571500" h="466725">
                <a:moveTo>
                  <a:pt x="571500" y="0"/>
                </a:moveTo>
                <a:lnTo>
                  <a:pt x="0" y="0"/>
                </a:lnTo>
                <a:lnTo>
                  <a:pt x="0" y="466344"/>
                </a:lnTo>
                <a:lnTo>
                  <a:pt x="571500" y="466344"/>
                </a:lnTo>
                <a:lnTo>
                  <a:pt x="571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3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122936"/>
            <a:ext cx="349631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>
                <a:solidFill>
                  <a:srgbClr val="0000FF"/>
                </a:solidFill>
                <a:latin typeface="Arial"/>
                <a:cs typeface="Arial"/>
              </a:rPr>
              <a:t>4</a:t>
            </a:r>
            <a:r>
              <a:rPr dirty="0" sz="4000" spc="-10">
                <a:solidFill>
                  <a:srgbClr val="0000FF"/>
                </a:solidFill>
                <a:latin typeface="맑은 고딕"/>
                <a:cs typeface="맑은 고딕"/>
              </a:rPr>
              <a:t>주차</a:t>
            </a:r>
            <a:r>
              <a:rPr dirty="0" sz="4000" spc="-355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dirty="0" sz="4000" spc="-5">
                <a:solidFill>
                  <a:srgbClr val="0000FF"/>
                </a:solidFill>
                <a:latin typeface="맑은 고딕"/>
                <a:cs typeface="맑은 고딕"/>
              </a:rPr>
              <a:t>실험준비</a:t>
            </a:r>
            <a:endParaRPr sz="4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404" y="952611"/>
            <a:ext cx="11685905" cy="2312670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551815" indent="-539750">
              <a:lnSpc>
                <a:spcPct val="100000"/>
              </a:lnSpc>
              <a:spcBef>
                <a:spcPts val="1305"/>
              </a:spcBef>
              <a:buClr>
                <a:srgbClr val="FF0000"/>
              </a:buClr>
              <a:buFont typeface="Arial"/>
              <a:buAutoNum type="romanUcPeriod"/>
              <a:tabLst>
                <a:tab pos="551815" algn="l"/>
                <a:tab pos="552450" algn="l"/>
              </a:tabLst>
            </a:pPr>
            <a:r>
              <a:rPr dirty="0" sz="2400" b="1">
                <a:latin typeface="맑은 고딕"/>
                <a:cs typeface="맑은 고딕"/>
              </a:rPr>
              <a:t>저항의</a:t>
            </a:r>
            <a:r>
              <a:rPr dirty="0" sz="2400" spc="-19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직렬연결과</a:t>
            </a:r>
            <a:r>
              <a:rPr dirty="0" sz="2400" spc="-18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병렬연결에</a:t>
            </a:r>
            <a:r>
              <a:rPr dirty="0" sz="2400" spc="-17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대해서</a:t>
            </a:r>
            <a:r>
              <a:rPr dirty="0" sz="2400" spc="-18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조사하고</a:t>
            </a:r>
            <a:r>
              <a:rPr dirty="0" sz="2400" spc="-190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설명하시오</a:t>
            </a:r>
            <a:r>
              <a:rPr dirty="0" sz="2400" spc="-5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551815" marR="5080" indent="-53975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Arial"/>
              <a:buAutoNum type="romanUcPeriod"/>
              <a:tabLst>
                <a:tab pos="551815" algn="l"/>
                <a:tab pos="552450" algn="l"/>
                <a:tab pos="1656714" algn="l"/>
                <a:tab pos="2761615" algn="l"/>
                <a:tab pos="4180840" algn="l"/>
                <a:tab pos="4972050" algn="l"/>
                <a:tab pos="6391275" algn="l"/>
                <a:tab pos="7894320" algn="l"/>
                <a:tab pos="8997315" algn="l"/>
                <a:tab pos="10416540" algn="l"/>
              </a:tabLst>
            </a:pPr>
            <a:r>
              <a:rPr dirty="0" sz="2400" spc="70" b="1">
                <a:latin typeface="맑은 고딕"/>
                <a:cs typeface="맑은 고딕"/>
              </a:rPr>
              <a:t>저항</a:t>
            </a:r>
            <a:r>
              <a:rPr dirty="0" sz="2400" b="1">
                <a:latin typeface="맑은 고딕"/>
                <a:cs typeface="맑은 고딕"/>
              </a:rPr>
              <a:t>을	</a:t>
            </a:r>
            <a:r>
              <a:rPr dirty="0" sz="2400" spc="70" b="1">
                <a:latin typeface="맑은 고딕"/>
                <a:cs typeface="맑은 고딕"/>
              </a:rPr>
              <a:t>직렬</a:t>
            </a:r>
            <a:r>
              <a:rPr dirty="0" sz="2400" b="1">
                <a:latin typeface="맑은 고딕"/>
                <a:cs typeface="맑은 고딕"/>
              </a:rPr>
              <a:t>로	</a:t>
            </a:r>
            <a:r>
              <a:rPr dirty="0" sz="2400" spc="70" b="1">
                <a:latin typeface="맑은 고딕"/>
                <a:cs typeface="맑은 고딕"/>
              </a:rPr>
              <a:t>연결하</a:t>
            </a:r>
            <a:r>
              <a:rPr dirty="0" sz="2400" b="1">
                <a:latin typeface="맑은 고딕"/>
                <a:cs typeface="맑은 고딕"/>
              </a:rPr>
              <a:t>면	</a:t>
            </a:r>
            <a:r>
              <a:rPr dirty="0" sz="2400" spc="70" b="1">
                <a:latin typeface="맑은 고딕"/>
                <a:cs typeface="맑은 고딕"/>
              </a:rPr>
              <a:t>전</a:t>
            </a:r>
            <a:r>
              <a:rPr dirty="0" sz="2400" b="1">
                <a:latin typeface="맑은 고딕"/>
                <a:cs typeface="맑은 고딕"/>
              </a:rPr>
              <a:t>체	</a:t>
            </a:r>
            <a:r>
              <a:rPr dirty="0" sz="2400" spc="70" b="1">
                <a:latin typeface="맑은 고딕"/>
                <a:cs typeface="맑은 고딕"/>
              </a:rPr>
              <a:t>저항값</a:t>
            </a:r>
            <a:r>
              <a:rPr dirty="0" sz="2400" b="1">
                <a:latin typeface="맑은 고딕"/>
                <a:cs typeface="맑은 고딕"/>
              </a:rPr>
              <a:t>이	</a:t>
            </a:r>
            <a:r>
              <a:rPr dirty="0" sz="2400" spc="70" b="1">
                <a:latin typeface="맑은 고딕"/>
                <a:cs typeface="맑은 고딕"/>
              </a:rPr>
              <a:t>증가하</a:t>
            </a:r>
            <a:r>
              <a:rPr dirty="0" sz="2400" spc="75" b="1">
                <a:latin typeface="맑은 고딕"/>
                <a:cs typeface="맑은 고딕"/>
              </a:rPr>
              <a:t>고</a:t>
            </a:r>
            <a:r>
              <a:rPr dirty="0" sz="2400" b="1">
                <a:latin typeface="Arial"/>
                <a:cs typeface="Arial"/>
              </a:rPr>
              <a:t>,</a:t>
            </a:r>
            <a:r>
              <a:rPr dirty="0" sz="2400" b="1">
                <a:latin typeface="Arial"/>
                <a:cs typeface="Arial"/>
              </a:rPr>
              <a:t>	</a:t>
            </a:r>
            <a:r>
              <a:rPr dirty="0" sz="2400" spc="70" b="1">
                <a:latin typeface="맑은 고딕"/>
                <a:cs typeface="맑은 고딕"/>
              </a:rPr>
              <a:t>병렬</a:t>
            </a:r>
            <a:r>
              <a:rPr dirty="0" sz="2400" b="1">
                <a:latin typeface="맑은 고딕"/>
                <a:cs typeface="맑은 고딕"/>
              </a:rPr>
              <a:t>로	</a:t>
            </a:r>
            <a:r>
              <a:rPr dirty="0" sz="2400" spc="70" b="1">
                <a:latin typeface="맑은 고딕"/>
                <a:cs typeface="맑은 고딕"/>
              </a:rPr>
              <a:t>연결하</a:t>
            </a:r>
            <a:r>
              <a:rPr dirty="0" sz="2400" b="1">
                <a:latin typeface="맑은 고딕"/>
                <a:cs typeface="맑은 고딕"/>
              </a:rPr>
              <a:t>면	</a:t>
            </a:r>
            <a:r>
              <a:rPr dirty="0" sz="2400" spc="70" b="1">
                <a:latin typeface="맑은 고딕"/>
                <a:cs typeface="맑은 고딕"/>
              </a:rPr>
              <a:t>작아지는  </a:t>
            </a:r>
            <a:r>
              <a:rPr dirty="0" sz="2400" b="1">
                <a:latin typeface="맑은 고딕"/>
                <a:cs typeface="맑은 고딕"/>
              </a:rPr>
              <a:t>이유를</a:t>
            </a:r>
            <a:r>
              <a:rPr dirty="0" sz="2400" spc="-19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설명하시오</a:t>
            </a:r>
            <a:r>
              <a:rPr dirty="0" sz="2400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551815" marR="15240" indent="-539750">
              <a:lnSpc>
                <a:spcPct val="100000"/>
              </a:lnSpc>
              <a:spcBef>
                <a:spcPts val="1205"/>
              </a:spcBef>
              <a:buClr>
                <a:srgbClr val="FF0000"/>
              </a:buClr>
              <a:buFont typeface="Arial"/>
              <a:buAutoNum type="romanUcPeriod"/>
              <a:tabLst>
                <a:tab pos="551815" algn="l"/>
                <a:tab pos="552450" algn="l"/>
              </a:tabLst>
            </a:pPr>
            <a:r>
              <a:rPr dirty="0" sz="2400" b="1">
                <a:latin typeface="맑은 고딕"/>
                <a:cs typeface="맑은 고딕"/>
              </a:rPr>
              <a:t>아래의 </a:t>
            </a:r>
            <a:r>
              <a:rPr dirty="0" sz="2400" spc="-5" b="1">
                <a:latin typeface="맑은 고딕"/>
                <a:cs typeface="맑은 고딕"/>
              </a:rPr>
              <a:t>회로를 구성하고 </a:t>
            </a:r>
            <a:r>
              <a:rPr dirty="0" sz="2400" b="1">
                <a:latin typeface="맑은 고딕"/>
                <a:cs typeface="맑은 고딕"/>
              </a:rPr>
              <a:t>각 </a:t>
            </a:r>
            <a:r>
              <a:rPr dirty="0" sz="2400" spc="-5" b="1">
                <a:latin typeface="맑은 고딕"/>
                <a:cs typeface="맑은 고딕"/>
              </a:rPr>
              <a:t>저항의 </a:t>
            </a:r>
            <a:r>
              <a:rPr dirty="0" sz="2400" b="1">
                <a:latin typeface="맑은 고딕"/>
                <a:cs typeface="맑은 고딕"/>
              </a:rPr>
              <a:t>전압과 전류에 대해서 시뮬레이션하고 파형과  함께</a:t>
            </a:r>
            <a:r>
              <a:rPr dirty="0" sz="2400" spc="-19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이유에</a:t>
            </a:r>
            <a:r>
              <a:rPr dirty="0" sz="2400" spc="-18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대해서</a:t>
            </a:r>
            <a:r>
              <a:rPr dirty="0" sz="2400" spc="-17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간단히</a:t>
            </a:r>
            <a:r>
              <a:rPr dirty="0" sz="2400" spc="-19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설명하시오</a:t>
            </a:r>
            <a:r>
              <a:rPr dirty="0" sz="2400" b="1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3785" y="3933239"/>
            <a:ext cx="4829107" cy="2389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93641" y="3874354"/>
            <a:ext cx="3847815" cy="28398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3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Moon-Kyu Cho</dc:creator>
  <dc:title>No Slide Title</dc:title>
  <dcterms:created xsi:type="dcterms:W3CDTF">2022-09-29T05:20:32Z</dcterms:created>
  <dcterms:modified xsi:type="dcterms:W3CDTF">2022-09-29T05:20:32Z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2022-09-29T00:00:00Z</vt:filetime>
  </property>
</Properties>
</file>