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20" y="161036"/>
            <a:ext cx="1166875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42102" y="2261420"/>
            <a:ext cx="3448684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 h="0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 h="0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157" y="1116584"/>
            <a:ext cx="11295684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5233" y="6656752"/>
            <a:ext cx="2165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Week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Moon-Kyu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dirty="0" sz="2000" b="1">
                <a:latin typeface="Arial"/>
                <a:cs typeface="Arial"/>
              </a:rPr>
              <a:t>School of Computer Engineering &amp; Information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Technology  </a:t>
            </a:r>
            <a:r>
              <a:rPr dirty="0" sz="2000" b="1">
                <a:latin typeface="Arial"/>
                <a:cs typeface="Arial"/>
              </a:rPr>
              <a:t>Korea National </a:t>
            </a:r>
            <a:r>
              <a:rPr dirty="0" sz="2000" spc="-5" b="1">
                <a:latin typeface="Arial"/>
                <a:cs typeface="Arial"/>
              </a:rPr>
              <a:t>University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254508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2.1</a:t>
            </a:r>
            <a:r>
              <a:rPr dirty="0" sz="3500" spc="-7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Resistor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398452"/>
            <a:ext cx="8416925" cy="139573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69265" algn="l"/>
              </a:tabLst>
            </a:pPr>
            <a:r>
              <a:rPr dirty="0" sz="2000" spc="40" b="1">
                <a:solidFill>
                  <a:srgbClr val="0000FF"/>
                </a:solidFill>
                <a:latin typeface="굴림"/>
                <a:cs typeface="굴림"/>
              </a:rPr>
              <a:t>②	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Other</a:t>
            </a:r>
            <a:r>
              <a:rPr dirty="0" sz="2000" spc="-30" b="1">
                <a:solidFill>
                  <a:srgbClr val="270AF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resistors</a:t>
            </a:r>
            <a:endParaRPr sz="2000">
              <a:latin typeface="Arial"/>
              <a:cs typeface="Arial"/>
            </a:endParaRPr>
          </a:p>
          <a:p>
            <a:pPr marL="754380" indent="-343535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754380" algn="l"/>
                <a:tab pos="755015" algn="l"/>
              </a:tabLst>
            </a:pPr>
            <a:r>
              <a:rPr dirty="0" sz="1600" spc="-5" b="1">
                <a:latin typeface="Arial"/>
                <a:cs typeface="Arial"/>
              </a:rPr>
              <a:t>Chip resistor</a:t>
            </a:r>
            <a:r>
              <a:rPr dirty="0" sz="1600" spc="-5">
                <a:latin typeface="Arial"/>
                <a:cs typeface="Arial"/>
              </a:rPr>
              <a:t>: PCB (Printed Circuit Board)</a:t>
            </a:r>
            <a:r>
              <a:rPr dirty="0" sz="1600" spc="-5">
                <a:latin typeface="굴림"/>
                <a:cs typeface="굴림"/>
              </a:rPr>
              <a:t>에서의 실장 공간을 줄이기 위한 소형</a:t>
            </a:r>
            <a:r>
              <a:rPr dirty="0" sz="1600" spc="-3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endParaRPr sz="1600">
              <a:latin typeface="굴림"/>
              <a:cs typeface="굴림"/>
            </a:endParaRPr>
          </a:p>
          <a:p>
            <a:pPr marL="2070100">
              <a:lnSpc>
                <a:spcPct val="100000"/>
              </a:lnSpc>
              <a:spcBef>
                <a:spcPts val="600"/>
              </a:spcBef>
            </a:pPr>
            <a:r>
              <a:rPr dirty="0" sz="1600" spc="-10">
                <a:latin typeface="Arial"/>
                <a:cs typeface="Arial"/>
              </a:rPr>
              <a:t>(</a:t>
            </a:r>
            <a:r>
              <a:rPr dirty="0" sz="1600" spc="-10">
                <a:latin typeface="굴림"/>
                <a:cs typeface="굴림"/>
              </a:rPr>
              <a:t>리드선에 </a:t>
            </a:r>
            <a:r>
              <a:rPr dirty="0" sz="1600" spc="-5">
                <a:latin typeface="굴림"/>
                <a:cs typeface="굴림"/>
              </a:rPr>
              <a:t>없고 바로 </a:t>
            </a:r>
            <a:r>
              <a:rPr dirty="0" sz="1600" spc="-5">
                <a:latin typeface="Arial"/>
                <a:cs typeface="Arial"/>
              </a:rPr>
              <a:t>solderin</a:t>
            </a:r>
            <a:r>
              <a:rPr dirty="0" sz="1600" spc="-5">
                <a:latin typeface="굴림"/>
                <a:cs typeface="굴림"/>
              </a:rPr>
              <a:t>을 </a:t>
            </a:r>
            <a:r>
              <a:rPr dirty="0" sz="1600" spc="-10">
                <a:latin typeface="굴림"/>
                <a:cs typeface="굴림"/>
              </a:rPr>
              <a:t>이용하여</a:t>
            </a:r>
            <a:r>
              <a:rPr dirty="0" sz="1600" spc="-3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사용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4380" indent="-343535">
              <a:lnSpc>
                <a:spcPct val="100000"/>
              </a:lnSpc>
              <a:spcBef>
                <a:spcPts val="600"/>
              </a:spcBef>
              <a:buAutoNum type="alphaLcPeriod" startAt="2"/>
              <a:tabLst>
                <a:tab pos="754380" algn="l"/>
                <a:tab pos="755015" algn="l"/>
              </a:tabLst>
            </a:pPr>
            <a:r>
              <a:rPr dirty="0" sz="1600" spc="-15" b="1">
                <a:latin typeface="Arial"/>
                <a:cs typeface="Arial"/>
              </a:rPr>
              <a:t>Array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resistor</a:t>
            </a:r>
            <a:r>
              <a:rPr dirty="0" sz="1600" spc="-5">
                <a:latin typeface="Arial"/>
                <a:cs typeface="Arial"/>
              </a:rPr>
              <a:t>: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같은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크기의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여러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개가</a:t>
            </a:r>
            <a:r>
              <a:rPr dirty="0" sz="1600" spc="-8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나열된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일체형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3702241"/>
            <a:ext cx="8281670" cy="17119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425450" algn="l"/>
              </a:tabLst>
            </a:pPr>
            <a:r>
              <a:rPr dirty="0" sz="2000" spc="40" b="1">
                <a:solidFill>
                  <a:srgbClr val="270AF3"/>
                </a:solidFill>
                <a:latin typeface="굴림"/>
                <a:cs typeface="굴림"/>
              </a:rPr>
              <a:t>③	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Variable resistor</a:t>
            </a:r>
            <a:r>
              <a:rPr dirty="0" sz="2000" spc="-60" b="1">
                <a:solidFill>
                  <a:srgbClr val="270AF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(potentiometer)</a:t>
            </a:r>
            <a:endParaRPr sz="2000">
              <a:latin typeface="Arial"/>
              <a:cs typeface="Arial"/>
            </a:endParaRPr>
          </a:p>
          <a:p>
            <a:pPr marL="698500" indent="-287655">
              <a:lnSpc>
                <a:spcPct val="100000"/>
              </a:lnSpc>
              <a:spcBef>
                <a:spcPts val="615"/>
              </a:spcBef>
              <a:buChar char="−"/>
              <a:tabLst>
                <a:tab pos="697865" algn="l"/>
                <a:tab pos="699135" algn="l"/>
              </a:tabLst>
            </a:pPr>
            <a:r>
              <a:rPr dirty="0" sz="1600" spc="-5">
                <a:latin typeface="Arial"/>
                <a:cs typeface="Arial"/>
              </a:rPr>
              <a:t>Three-terminal resistor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a sliding contact that forms an adjustable voltage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divider</a:t>
            </a:r>
            <a:endParaRPr sz="1600">
              <a:latin typeface="Arial"/>
              <a:cs typeface="Arial"/>
            </a:endParaRPr>
          </a:p>
          <a:p>
            <a:pPr marL="698500" indent="-287655">
              <a:lnSpc>
                <a:spcPct val="100000"/>
              </a:lnSpc>
              <a:spcBef>
                <a:spcPts val="600"/>
              </a:spcBef>
              <a:buChar char="−"/>
              <a:tabLst>
                <a:tab pos="697865" algn="l"/>
                <a:tab pos="699135" algn="l"/>
              </a:tabLst>
            </a:pPr>
            <a:r>
              <a:rPr dirty="0" sz="1600" spc="-5">
                <a:latin typeface="Arial"/>
                <a:cs typeface="Arial"/>
              </a:rPr>
              <a:t>a – </a:t>
            </a:r>
            <a:r>
              <a:rPr dirty="0" sz="1600">
                <a:latin typeface="Arial"/>
                <a:cs typeface="Arial"/>
              </a:rPr>
              <a:t>c: </a:t>
            </a:r>
            <a:r>
              <a:rPr dirty="0" sz="1600" spc="-5">
                <a:latin typeface="Arial"/>
                <a:cs typeface="Arial"/>
              </a:rPr>
              <a:t>Maximum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resistance</a:t>
            </a:r>
            <a:endParaRPr sz="1600">
              <a:latin typeface="Arial"/>
              <a:cs typeface="Arial"/>
            </a:endParaRPr>
          </a:p>
          <a:p>
            <a:pPr marL="698500" indent="-287655">
              <a:lnSpc>
                <a:spcPct val="100000"/>
              </a:lnSpc>
              <a:spcBef>
                <a:spcPts val="600"/>
              </a:spcBef>
              <a:buChar char="−"/>
              <a:tabLst>
                <a:tab pos="697865" algn="l"/>
                <a:tab pos="699135" algn="l"/>
              </a:tabLst>
            </a:pPr>
            <a:r>
              <a:rPr dirty="0" sz="1600" spc="-5">
                <a:latin typeface="Arial"/>
                <a:cs typeface="Arial"/>
              </a:rPr>
              <a:t>a – b: “a” ohms (smaller than maximal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resistance)</a:t>
            </a:r>
            <a:endParaRPr sz="1600">
              <a:latin typeface="Arial"/>
              <a:cs typeface="Arial"/>
            </a:endParaRPr>
          </a:p>
          <a:p>
            <a:pPr marL="698500" indent="-287655">
              <a:lnSpc>
                <a:spcPct val="100000"/>
              </a:lnSpc>
              <a:spcBef>
                <a:spcPts val="605"/>
              </a:spcBef>
              <a:buChar char="−"/>
              <a:tabLst>
                <a:tab pos="697865" algn="l"/>
                <a:tab pos="699135" algn="l"/>
              </a:tabLst>
            </a:pPr>
            <a:r>
              <a:rPr dirty="0" sz="1600" spc="-5">
                <a:latin typeface="Arial"/>
                <a:cs typeface="Arial"/>
              </a:rPr>
              <a:t>b – </a:t>
            </a:r>
            <a:r>
              <a:rPr dirty="0" sz="1600">
                <a:latin typeface="Arial"/>
                <a:cs typeface="Arial"/>
              </a:rPr>
              <a:t>c: </a:t>
            </a:r>
            <a:r>
              <a:rPr dirty="0" sz="1600" spc="-5">
                <a:latin typeface="Arial"/>
                <a:cs typeface="Arial"/>
              </a:rPr>
              <a:t>maximal resistance – “a”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ohms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9544" y="2848355"/>
            <a:ext cx="4453827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73056" y="4459223"/>
            <a:ext cx="1495044" cy="2164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10052" y="4459223"/>
            <a:ext cx="1412522" cy="2157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61036"/>
            <a:ext cx="254508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solidFill>
                  <a:srgbClr val="0000FF"/>
                </a:solidFill>
                <a:latin typeface="Arial"/>
                <a:cs typeface="Arial"/>
              </a:rPr>
              <a:t>2.1</a:t>
            </a:r>
            <a:r>
              <a:rPr dirty="0" sz="35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 b="1">
                <a:solidFill>
                  <a:srgbClr val="0000FF"/>
                </a:solidFill>
                <a:latin typeface="Arial"/>
                <a:cs typeface="Arial"/>
              </a:rPr>
              <a:t>Resistor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499107"/>
            <a:ext cx="344995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2000" spc="40" b="1">
                <a:solidFill>
                  <a:srgbClr val="0000FF"/>
                </a:solidFill>
                <a:latin typeface="굴림"/>
                <a:cs typeface="굴림"/>
              </a:rPr>
              <a:t>④	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Color code </a:t>
            </a:r>
            <a:r>
              <a:rPr dirty="0" sz="2000" spc="-5" b="1">
                <a:solidFill>
                  <a:srgbClr val="270AF3"/>
                </a:solidFill>
                <a:latin typeface="Arial"/>
                <a:cs typeface="Arial"/>
              </a:rPr>
              <a:t>of</a:t>
            </a:r>
            <a:r>
              <a:rPr dirty="0" sz="2000" spc="-85" b="1">
                <a:solidFill>
                  <a:srgbClr val="270AF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resistance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145" y="2036826"/>
            <a:ext cx="10178381" cy="202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2595" y="4412996"/>
            <a:ext cx="3666009" cy="193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51980" y="4351850"/>
            <a:ext cx="4248665" cy="96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3634104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3.1</a:t>
            </a:r>
            <a:r>
              <a:rPr dirty="0" sz="3500" spc="-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Measurement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23200"/>
            <a:ext cx="8112125" cy="435864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844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400" spc="-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measure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3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Insert black and red lead-cables into COM/VΩHz </a:t>
            </a:r>
            <a:r>
              <a:rPr dirty="0" sz="2000">
                <a:latin typeface="굴림"/>
                <a:cs typeface="굴림"/>
              </a:rPr>
              <a:t>①</a:t>
            </a:r>
            <a:r>
              <a:rPr dirty="0" sz="2000" spc="-275">
                <a:latin typeface="굴림"/>
                <a:cs typeface="굴림"/>
              </a:rPr>
              <a:t> </a:t>
            </a:r>
            <a:r>
              <a:rPr dirty="0" sz="2000">
                <a:latin typeface="Arial"/>
                <a:cs typeface="Arial"/>
              </a:rPr>
              <a:t>sockets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Select Function switch </a:t>
            </a:r>
            <a:r>
              <a:rPr dirty="0" sz="2000">
                <a:latin typeface="굴림"/>
                <a:cs typeface="굴림"/>
              </a:rPr>
              <a:t>② </a:t>
            </a:r>
            <a:r>
              <a:rPr dirty="0" sz="2000">
                <a:latin typeface="Arial"/>
                <a:cs typeface="Arial"/>
              </a:rPr>
              <a:t>(DC or AC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voltage)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Select a range of measuring </a:t>
            </a:r>
            <a:r>
              <a:rPr dirty="0" sz="2000" spc="-5">
                <a:latin typeface="Arial"/>
                <a:cs typeface="Arial"/>
              </a:rPr>
              <a:t>voltage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5">
                <a:latin typeface="굴림"/>
                <a:cs typeface="굴림"/>
              </a:rPr>
              <a:t>③</a:t>
            </a:r>
            <a:endParaRPr sz="2000">
              <a:latin typeface="굴림"/>
              <a:cs typeface="굴림"/>
            </a:endParaRPr>
          </a:p>
          <a:p>
            <a:pPr lvl="1" marL="756285" indent="-343535">
              <a:lnSpc>
                <a:spcPct val="100000"/>
              </a:lnSpc>
              <a:spcBef>
                <a:spcPts val="575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Connect the lead-cables into measuring part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(parallel</a:t>
            </a:r>
            <a:r>
              <a:rPr dirty="0" sz="2000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connection)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400" spc="-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measure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5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Insert black and red lead-cables into COM/mA </a:t>
            </a:r>
            <a:r>
              <a:rPr dirty="0" sz="2000">
                <a:latin typeface="맑은 고딕"/>
                <a:cs typeface="맑은 고딕"/>
              </a:rPr>
              <a:t>①</a:t>
            </a:r>
            <a:r>
              <a:rPr dirty="0" sz="2000" spc="-310">
                <a:latin typeface="맑은 고딕"/>
                <a:cs typeface="맑은 고딕"/>
              </a:rPr>
              <a:t> </a:t>
            </a:r>
            <a:r>
              <a:rPr dirty="0" sz="2000">
                <a:latin typeface="Arial"/>
                <a:cs typeface="Arial"/>
              </a:rPr>
              <a:t>sockets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Select Function switch </a:t>
            </a:r>
            <a:r>
              <a:rPr dirty="0" sz="2000">
                <a:latin typeface="맑은 고딕"/>
                <a:cs typeface="맑은 고딕"/>
              </a:rPr>
              <a:t>② </a:t>
            </a:r>
            <a:r>
              <a:rPr dirty="0" sz="2000">
                <a:latin typeface="Arial"/>
                <a:cs typeface="Arial"/>
              </a:rPr>
              <a:t>(DC or AC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current)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Select a range of measuring </a:t>
            </a:r>
            <a:r>
              <a:rPr dirty="0" sz="2000" spc="-5">
                <a:latin typeface="Arial"/>
                <a:cs typeface="Arial"/>
              </a:rPr>
              <a:t>voltage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5">
                <a:latin typeface="맑은 고딕"/>
                <a:cs typeface="맑은 고딕"/>
              </a:rPr>
              <a:t>③</a:t>
            </a:r>
            <a:endParaRPr sz="2000">
              <a:latin typeface="맑은 고딕"/>
              <a:cs typeface="맑은 고딕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Connect the lead-cables into measuring part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(series</a:t>
            </a:r>
            <a:r>
              <a:rPr dirty="0" sz="2000" spc="-1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connection)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1956" y="1399071"/>
            <a:ext cx="2297658" cy="429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00659"/>
            <a:ext cx="68611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Arial"/>
                <a:cs typeface="Arial"/>
              </a:rPr>
              <a:t>4.1 Electrical Resistance (Ohm’s</a:t>
            </a:r>
            <a:r>
              <a:rPr dirty="0" sz="30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0915" y="1914659"/>
            <a:ext cx="3227908" cy="711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8157" y="1116584"/>
            <a:ext cx="1654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Resistor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618479" y="2119122"/>
            <a:ext cx="33693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Times New Roman"/>
                <a:cs typeface="Times New Roman"/>
              </a:rPr>
              <a:t>v 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spc="-5" i="1">
                <a:latin typeface="Times New Roman"/>
                <a:cs typeface="Times New Roman"/>
              </a:rPr>
              <a:t>iR </a:t>
            </a:r>
            <a:r>
              <a:rPr dirty="0" sz="3200">
                <a:latin typeface="Times New Roman"/>
                <a:cs typeface="Times New Roman"/>
              </a:rPr>
              <a:t>→ </a:t>
            </a:r>
            <a:r>
              <a:rPr dirty="0" sz="3200" i="1">
                <a:latin typeface="Times New Roman"/>
                <a:cs typeface="Times New Roman"/>
              </a:rPr>
              <a:t>R 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i="1">
                <a:latin typeface="Times New Roman"/>
                <a:cs typeface="Times New Roman"/>
              </a:rPr>
              <a:t>v/i</a:t>
            </a:r>
            <a:r>
              <a:rPr dirty="0" sz="3200" spc="-105" i="1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[Ω]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57" y="3714063"/>
            <a:ext cx="11249660" cy="231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marR="6350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  <a:tab pos="751205" algn="l"/>
                <a:tab pos="2098675" algn="l"/>
                <a:tab pos="3902075" algn="l"/>
                <a:tab pos="4437380" algn="l"/>
                <a:tab pos="5763260" algn="l"/>
                <a:tab pos="6537325" algn="l"/>
                <a:tab pos="7825105" algn="l"/>
                <a:tab pos="8300720" algn="l"/>
                <a:tab pos="8875395" algn="l"/>
                <a:tab pos="10937875" algn="l"/>
              </a:tabLst>
            </a:pP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re</a:t>
            </a:r>
            <a:r>
              <a:rPr dirty="0" sz="2800" spc="5">
                <a:latin typeface="Arial"/>
                <a:cs typeface="Arial"/>
              </a:rPr>
              <a:t>s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or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s</a:t>
            </a:r>
            <a:r>
              <a:rPr dirty="0" sz="2800" spc="-5">
                <a:latin typeface="Arial"/>
                <a:cs typeface="Arial"/>
              </a:rPr>
              <a:t>tr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ins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it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15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ta</a:t>
            </a:r>
            <a:r>
              <a:rPr dirty="0" sz="2800">
                <a:latin typeface="Arial"/>
                <a:cs typeface="Arial"/>
              </a:rPr>
              <a:t>g</a:t>
            </a:r>
            <a:r>
              <a:rPr dirty="0" sz="2800" spc="-5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and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current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pr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po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5">
                <a:latin typeface="Arial"/>
                <a:cs typeface="Arial"/>
              </a:rPr>
              <a:t>ti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 spc="1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to  </a:t>
            </a:r>
            <a:r>
              <a:rPr dirty="0" sz="2800">
                <a:latin typeface="Arial"/>
                <a:cs typeface="Arial"/>
              </a:rPr>
              <a:t>each other.</a:t>
            </a:r>
            <a:endParaRPr sz="2800">
              <a:latin typeface="Arial"/>
              <a:cs typeface="Arial"/>
            </a:endParaRPr>
          </a:p>
          <a:p>
            <a:pPr marL="337185" marR="5080" indent="-325120">
              <a:lnSpc>
                <a:spcPct val="100000"/>
              </a:lnSpc>
              <a:spcBef>
                <a:spcPts val="60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value of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proportional </a:t>
            </a:r>
            <a:r>
              <a:rPr dirty="0" sz="2800" spc="-5">
                <a:latin typeface="Arial"/>
                <a:cs typeface="Arial"/>
              </a:rPr>
              <a:t>constant </a:t>
            </a:r>
            <a:r>
              <a:rPr dirty="0" sz="2800">
                <a:latin typeface="Arial"/>
                <a:cs typeface="Arial"/>
              </a:rPr>
              <a:t>relating </a:t>
            </a:r>
            <a:r>
              <a:rPr dirty="0" sz="2800" spc="-5">
                <a:latin typeface="Arial"/>
                <a:cs typeface="Arial"/>
              </a:rPr>
              <a:t>voltage </a:t>
            </a:r>
            <a:r>
              <a:rPr dirty="0" sz="2800">
                <a:latin typeface="Arial"/>
                <a:cs typeface="Arial"/>
              </a:rPr>
              <a:t>and current </a:t>
            </a:r>
            <a:r>
              <a:rPr dirty="0" sz="2800" spc="-5">
                <a:latin typeface="Arial"/>
                <a:cs typeface="Arial"/>
              </a:rPr>
              <a:t>in  a </a:t>
            </a:r>
            <a:r>
              <a:rPr dirty="0" sz="2800">
                <a:latin typeface="Arial"/>
                <a:cs typeface="Arial"/>
              </a:rPr>
              <a:t>resistor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called </a:t>
            </a:r>
            <a:r>
              <a:rPr dirty="0" sz="2800" spc="-5">
                <a:latin typeface="Arial"/>
                <a:cs typeface="Arial"/>
              </a:rPr>
              <a:t>its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resistance.</a:t>
            </a:r>
            <a:endParaRPr sz="28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It is measured </a:t>
            </a:r>
            <a:r>
              <a:rPr dirty="0" sz="2800">
                <a:latin typeface="Arial"/>
                <a:cs typeface="Arial"/>
              </a:rPr>
              <a:t>in: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00659"/>
            <a:ext cx="68611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Arial"/>
                <a:cs typeface="Arial"/>
              </a:rPr>
              <a:t>4.1 Electrical Resistance (Ohm’s</a:t>
            </a:r>
            <a:r>
              <a:rPr dirty="0" sz="30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25325"/>
            <a:ext cx="7245350" cy="9874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81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Resistor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− </a:t>
            </a:r>
            <a:r>
              <a:rPr dirty="0" sz="2400" spc="-5">
                <a:latin typeface="Arial"/>
                <a:cs typeface="Arial"/>
              </a:rPr>
              <a:t>Voltage across </a:t>
            </a:r>
            <a:r>
              <a:rPr dirty="0" sz="2400">
                <a:latin typeface="Arial"/>
                <a:cs typeface="Arial"/>
              </a:rPr>
              <a:t>resistor </a:t>
            </a:r>
            <a:r>
              <a:rPr dirty="0" sz="2400" spc="-5">
                <a:latin typeface="Arial"/>
                <a:cs typeface="Arial"/>
              </a:rPr>
              <a:t>is proportional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385" y="4581221"/>
            <a:ext cx="8600964" cy="189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3900" y="2290105"/>
            <a:ext cx="5818252" cy="195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00659"/>
            <a:ext cx="68611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Arial"/>
                <a:cs typeface="Arial"/>
              </a:rPr>
              <a:t>4.1 Electrical Resistance (Ohm’s</a:t>
            </a:r>
            <a:r>
              <a:rPr dirty="0" sz="30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116584"/>
            <a:ext cx="1654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Resistor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0075" y="1792046"/>
            <a:ext cx="41186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0695" algn="l"/>
              </a:tabLst>
            </a:pPr>
            <a:r>
              <a:rPr dirty="0" sz="3200" i="1">
                <a:latin typeface="Times New Roman"/>
                <a:cs typeface="Times New Roman"/>
              </a:rPr>
              <a:t>v 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i="1">
                <a:latin typeface="Times New Roman"/>
                <a:cs typeface="Times New Roman"/>
              </a:rPr>
              <a:t>iR </a:t>
            </a:r>
            <a:r>
              <a:rPr dirty="0" sz="3200" spc="5">
                <a:latin typeface="Times New Roman"/>
                <a:cs typeface="Times New Roman"/>
              </a:rPr>
              <a:t>→ </a:t>
            </a:r>
            <a:r>
              <a:rPr dirty="0" sz="3200" i="1">
                <a:latin typeface="Times New Roman"/>
                <a:cs typeface="Times New Roman"/>
              </a:rPr>
              <a:t>i</a:t>
            </a:r>
            <a:r>
              <a:rPr dirty="0" sz="3200" spc="-25" i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vG	</a:t>
            </a:r>
            <a:r>
              <a:rPr dirty="0" sz="3200" spc="5">
                <a:latin typeface="Tahoma"/>
                <a:cs typeface="Tahoma"/>
              </a:rPr>
              <a:t>⸪ </a:t>
            </a:r>
            <a:r>
              <a:rPr dirty="0" sz="3200">
                <a:latin typeface="Cambria Math"/>
                <a:cs typeface="Cambria Math"/>
              </a:rPr>
              <a:t>G</a:t>
            </a:r>
            <a:r>
              <a:rPr dirty="0" sz="3200" spc="-12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6602" y="2083435"/>
            <a:ext cx="204470" cy="26034"/>
          </a:xfrm>
          <a:custGeom>
            <a:avLst/>
            <a:gdLst/>
            <a:ahLst/>
            <a:cxnLst/>
            <a:rect l="l" t="t" r="r" b="b"/>
            <a:pathLst>
              <a:path w="204470" h="26035">
                <a:moveTo>
                  <a:pt x="204216" y="0"/>
                </a:moveTo>
                <a:lnTo>
                  <a:pt x="0" y="0"/>
                </a:lnTo>
                <a:lnTo>
                  <a:pt x="0" y="25908"/>
                </a:lnTo>
                <a:lnTo>
                  <a:pt x="204216" y="25908"/>
                </a:lnTo>
                <a:lnTo>
                  <a:pt x="2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85426" y="1579383"/>
            <a:ext cx="220979" cy="90931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755"/>
              </a:spcBef>
            </a:pPr>
            <a:r>
              <a:rPr dirty="0" sz="2350" spc="50">
                <a:latin typeface="Cambria Math"/>
                <a:cs typeface="Cambria Math"/>
              </a:rPr>
              <a:t>1</a:t>
            </a:r>
            <a:endParaRPr sz="23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350" spc="65">
                <a:latin typeface="Cambria Math"/>
                <a:cs typeface="Cambria Math"/>
              </a:rPr>
              <a:t>𝑅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6697" y="1792046"/>
            <a:ext cx="5880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(</a:t>
            </a:r>
            <a:r>
              <a:rPr dirty="0" sz="3200" spc="70">
                <a:latin typeface="Cambria Math"/>
                <a:cs typeface="Cambria Math"/>
              </a:rPr>
              <a:t>𝑆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3137" y="1912897"/>
            <a:ext cx="2931502" cy="230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8157" y="2607711"/>
            <a:ext cx="11248390" cy="40093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287010">
              <a:lnSpc>
                <a:spcPct val="100000"/>
              </a:lnSpc>
              <a:spcBef>
                <a:spcPts val="700"/>
              </a:spcBef>
            </a:pPr>
            <a:r>
              <a:rPr dirty="0" sz="2000" i="1">
                <a:solidFill>
                  <a:srgbClr val="0431FF"/>
                </a:solidFill>
                <a:latin typeface="Times New Roman"/>
                <a:cs typeface="Times New Roman"/>
              </a:rPr>
              <a:t>v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= the </a:t>
            </a:r>
            <a:r>
              <a:rPr dirty="0" sz="2000" spc="-5">
                <a:solidFill>
                  <a:srgbClr val="0431FF"/>
                </a:solidFill>
                <a:latin typeface="Arial"/>
                <a:cs typeface="Arial"/>
              </a:rPr>
              <a:t>voltage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in</a:t>
            </a:r>
            <a:r>
              <a:rPr dirty="0" sz="2000" spc="-1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431FF"/>
                </a:solidFill>
                <a:latin typeface="Arial"/>
                <a:cs typeface="Arial"/>
              </a:rPr>
              <a:t>volts</a:t>
            </a:r>
            <a:endParaRPr sz="2000">
              <a:latin typeface="Arial"/>
              <a:cs typeface="Arial"/>
            </a:endParaRPr>
          </a:p>
          <a:p>
            <a:pPr marL="5287010">
              <a:lnSpc>
                <a:spcPct val="100000"/>
              </a:lnSpc>
              <a:spcBef>
                <a:spcPts val="605"/>
              </a:spcBef>
            </a:pPr>
            <a:r>
              <a:rPr dirty="0" sz="2000" i="1">
                <a:solidFill>
                  <a:srgbClr val="0431FF"/>
                </a:solidFill>
                <a:latin typeface="Times New Roman"/>
                <a:cs typeface="Times New Roman"/>
              </a:rPr>
              <a:t>i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= the current in</a:t>
            </a:r>
            <a:r>
              <a:rPr dirty="0" sz="2000" spc="-55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amperes</a:t>
            </a:r>
            <a:endParaRPr sz="2000">
              <a:latin typeface="Arial"/>
              <a:cs typeface="Arial"/>
            </a:endParaRPr>
          </a:p>
          <a:p>
            <a:pPr marL="5287010">
              <a:lnSpc>
                <a:spcPct val="100000"/>
              </a:lnSpc>
              <a:spcBef>
                <a:spcPts val="600"/>
              </a:spcBef>
            </a:pPr>
            <a:r>
              <a:rPr dirty="0" sz="2000" i="1">
                <a:solidFill>
                  <a:srgbClr val="0431FF"/>
                </a:solidFill>
                <a:latin typeface="Times New Roman"/>
                <a:cs typeface="Times New Roman"/>
              </a:rPr>
              <a:t>R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= the resistance in</a:t>
            </a:r>
            <a:r>
              <a:rPr dirty="0" sz="2000" spc="-35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ohms</a:t>
            </a:r>
            <a:endParaRPr sz="2000">
              <a:latin typeface="Arial"/>
              <a:cs typeface="Arial"/>
            </a:endParaRPr>
          </a:p>
          <a:p>
            <a:pPr marL="5287010">
              <a:lnSpc>
                <a:spcPct val="100000"/>
              </a:lnSpc>
              <a:spcBef>
                <a:spcPts val="600"/>
              </a:spcBef>
            </a:pPr>
            <a:r>
              <a:rPr dirty="0" sz="2000" i="1">
                <a:solidFill>
                  <a:srgbClr val="0431FF"/>
                </a:solidFill>
                <a:latin typeface="Times New Roman"/>
                <a:cs typeface="Times New Roman"/>
              </a:rPr>
              <a:t>G </a:t>
            </a:r>
            <a:r>
              <a:rPr dirty="0" sz="2000">
                <a:solidFill>
                  <a:srgbClr val="0431FF"/>
                </a:solidFill>
                <a:latin typeface="Arial"/>
                <a:cs typeface="Arial"/>
              </a:rPr>
              <a:t>= </a:t>
            </a:r>
            <a:r>
              <a:rPr dirty="0" sz="2000" spc="-5">
                <a:solidFill>
                  <a:srgbClr val="0431FF"/>
                </a:solidFill>
                <a:latin typeface="Arial"/>
                <a:cs typeface="Arial"/>
              </a:rPr>
              <a:t>the conductance in siemens</a:t>
            </a:r>
            <a:r>
              <a:rPr dirty="0" sz="2000" spc="4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431FF"/>
                </a:solidFill>
                <a:latin typeface="Arial"/>
                <a:cs typeface="Arial"/>
              </a:rPr>
              <a:t>(mho)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337185" marR="5080" indent="-325120">
              <a:lnSpc>
                <a:spcPct val="100000"/>
              </a:lnSpc>
              <a:spcBef>
                <a:spcPts val="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Ohm’s </a:t>
            </a:r>
            <a:r>
              <a:rPr dirty="0" sz="2800">
                <a:latin typeface="Arial"/>
                <a:cs typeface="Arial"/>
              </a:rPr>
              <a:t>law establishes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proportionality of </a:t>
            </a:r>
            <a:r>
              <a:rPr dirty="0" sz="2800" spc="-5">
                <a:latin typeface="Arial"/>
                <a:cs typeface="Arial"/>
              </a:rPr>
              <a:t>voltage </a:t>
            </a:r>
            <a:r>
              <a:rPr dirty="0" sz="2800">
                <a:latin typeface="Arial"/>
                <a:cs typeface="Arial"/>
              </a:rPr>
              <a:t>and current </a:t>
            </a:r>
            <a:r>
              <a:rPr dirty="0" sz="2800" spc="-5">
                <a:latin typeface="Arial"/>
                <a:cs typeface="Arial"/>
              </a:rPr>
              <a:t>in a  </a:t>
            </a:r>
            <a:r>
              <a:rPr dirty="0" sz="2800">
                <a:latin typeface="Arial"/>
                <a:cs typeface="Arial"/>
              </a:rPr>
              <a:t>resistor.</a:t>
            </a:r>
            <a:endParaRPr sz="2800">
              <a:latin typeface="Arial"/>
              <a:cs typeface="Arial"/>
            </a:endParaRPr>
          </a:p>
          <a:p>
            <a:pPr marL="337185" marR="5080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>
                <a:latin typeface="Arial"/>
                <a:cs typeface="Arial"/>
              </a:rPr>
              <a:t>If </a:t>
            </a:r>
            <a:r>
              <a:rPr dirty="0" sz="2800" spc="-5">
                <a:latin typeface="Arial"/>
                <a:cs typeface="Arial"/>
              </a:rPr>
              <a:t>the current </a:t>
            </a:r>
            <a:r>
              <a:rPr dirty="0" sz="2800">
                <a:latin typeface="Arial"/>
                <a:cs typeface="Arial"/>
              </a:rPr>
              <a:t>flow </a:t>
            </a:r>
            <a:r>
              <a:rPr dirty="0" sz="2800" spc="-5">
                <a:latin typeface="Arial"/>
                <a:cs typeface="Arial"/>
              </a:rPr>
              <a:t>in the </a:t>
            </a:r>
            <a:r>
              <a:rPr dirty="0" sz="2800">
                <a:latin typeface="Arial"/>
                <a:cs typeface="Arial"/>
              </a:rPr>
              <a:t>resistor </a:t>
            </a:r>
            <a:r>
              <a:rPr dirty="0" sz="2800" spc="-5">
                <a:latin typeface="Arial"/>
                <a:cs typeface="Arial"/>
              </a:rPr>
              <a:t>is in the </a:t>
            </a:r>
            <a:r>
              <a:rPr dirty="0" sz="2800">
                <a:latin typeface="Arial"/>
                <a:cs typeface="Arial"/>
              </a:rPr>
              <a:t>direction </a:t>
            </a:r>
            <a:r>
              <a:rPr dirty="0" sz="2800" spc="-5">
                <a:latin typeface="Arial"/>
                <a:cs typeface="Arial"/>
              </a:rPr>
              <a:t>of the </a:t>
            </a:r>
            <a:r>
              <a:rPr dirty="0" sz="2800">
                <a:latin typeface="Arial"/>
                <a:cs typeface="Arial"/>
              </a:rPr>
              <a:t>voltage </a:t>
            </a:r>
            <a:r>
              <a:rPr dirty="0" sz="2800" spc="-5">
                <a:latin typeface="Arial"/>
                <a:cs typeface="Arial"/>
              </a:rPr>
              <a:t>drop  </a:t>
            </a:r>
            <a:r>
              <a:rPr dirty="0" sz="2800">
                <a:latin typeface="Arial"/>
                <a:cs typeface="Arial"/>
              </a:rPr>
              <a:t>across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00659"/>
            <a:ext cx="68611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Arial"/>
                <a:cs typeface="Arial"/>
              </a:rPr>
              <a:t>4.1 Electrical Resistance (Ohm’s</a:t>
            </a:r>
            <a:r>
              <a:rPr dirty="0" sz="30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Law)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116584"/>
            <a:ext cx="11247120" cy="176466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37185" marR="5080" indent="-325120">
              <a:lnSpc>
                <a:spcPts val="3350"/>
              </a:lnSpc>
              <a:spcBef>
                <a:spcPts val="215"/>
              </a:spcBef>
              <a:buChar char="•"/>
              <a:tabLst>
                <a:tab pos="337185" algn="l"/>
                <a:tab pos="337820" algn="l"/>
                <a:tab pos="1226820" algn="l"/>
                <a:tab pos="3148965" algn="l"/>
                <a:tab pos="4556125" algn="l"/>
                <a:tab pos="5923280" algn="l"/>
                <a:tab pos="6676390" algn="l"/>
                <a:tab pos="7806690" algn="l"/>
                <a:tab pos="8381365" algn="l"/>
                <a:tab pos="8740140" algn="l"/>
                <a:tab pos="9926955" algn="l"/>
              </a:tabLst>
            </a:pPr>
            <a:r>
              <a:rPr dirty="0" sz="2800" spc="-1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x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5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Ca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u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ti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g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lt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g</a:t>
            </a:r>
            <a:r>
              <a:rPr dirty="0" sz="2800">
                <a:latin typeface="Arial"/>
                <a:cs typeface="Arial"/>
              </a:rPr>
              <a:t>e</a:t>
            </a:r>
            <a:r>
              <a:rPr dirty="0" sz="2800" spc="-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u</a:t>
            </a:r>
            <a:r>
              <a:rPr dirty="0" sz="2800" spc="-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5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t,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5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10">
                <a:latin typeface="Arial"/>
                <a:cs typeface="Arial"/>
              </a:rPr>
              <a:t>o</a:t>
            </a:r>
            <a:r>
              <a:rPr dirty="0" sz="2800">
                <a:latin typeface="Arial"/>
                <a:cs typeface="Arial"/>
              </a:rPr>
              <a:t>w</a:t>
            </a:r>
            <a:r>
              <a:rPr dirty="0" sz="2800" spc="-5">
                <a:latin typeface="Arial"/>
                <a:cs typeface="Arial"/>
              </a:rPr>
              <a:t>er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mple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r</a:t>
            </a:r>
            <a:r>
              <a:rPr dirty="0" sz="2800" spc="10">
                <a:latin typeface="Arial"/>
                <a:cs typeface="Arial"/>
              </a:rPr>
              <a:t>e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v</a:t>
            </a:r>
            <a:r>
              <a:rPr dirty="0" sz="2800" spc="-5">
                <a:latin typeface="Arial"/>
                <a:cs typeface="Arial"/>
              </a:rPr>
              <a:t>e  </a:t>
            </a:r>
            <a:r>
              <a:rPr dirty="0" sz="2800">
                <a:latin typeface="Arial"/>
                <a:cs typeface="Arial"/>
              </a:rPr>
              <a:t>circuit.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each circuit </a:t>
            </a:r>
            <a:r>
              <a:rPr dirty="0" sz="2800" spc="-5">
                <a:latin typeface="Arial"/>
                <a:cs typeface="Arial"/>
              </a:rPr>
              <a:t>in figure, </a:t>
            </a:r>
            <a:r>
              <a:rPr dirty="0" sz="2800">
                <a:latin typeface="Arial"/>
                <a:cs typeface="Arial"/>
              </a:rPr>
              <a:t>either the </a:t>
            </a:r>
            <a:r>
              <a:rPr dirty="0" sz="2800" spc="-5">
                <a:latin typeface="Arial"/>
                <a:cs typeface="Arial"/>
              </a:rPr>
              <a:t>value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 i="1">
                <a:latin typeface="Times New Roman"/>
                <a:cs typeface="Times New Roman"/>
              </a:rPr>
              <a:t>v </a:t>
            </a:r>
            <a:r>
              <a:rPr dirty="0" sz="2800">
                <a:latin typeface="Arial"/>
                <a:cs typeface="Arial"/>
              </a:rPr>
              <a:t>or </a:t>
            </a:r>
            <a:r>
              <a:rPr dirty="0" sz="2800" spc="-5" i="1">
                <a:latin typeface="Times New Roman"/>
                <a:cs typeface="Times New Roman"/>
              </a:rPr>
              <a:t>i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2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known.</a:t>
            </a:r>
            <a:endParaRPr sz="2800">
              <a:latin typeface="Arial"/>
              <a:cs typeface="Arial"/>
            </a:endParaRPr>
          </a:p>
          <a:p>
            <a:pPr lvl="1" marL="768350" indent="-355600">
              <a:lnSpc>
                <a:spcPct val="100000"/>
              </a:lnSpc>
              <a:spcBef>
                <a:spcPts val="490"/>
              </a:spcBef>
              <a:buAutoNum type="alphaLcParenR"/>
              <a:tabLst>
                <a:tab pos="768985" algn="l"/>
              </a:tabLst>
            </a:pPr>
            <a:r>
              <a:rPr dirty="0" sz="2400" spc="-5">
                <a:latin typeface="Arial"/>
                <a:cs typeface="Arial"/>
              </a:rPr>
              <a:t>Calculate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values of </a:t>
            </a:r>
            <a:r>
              <a:rPr dirty="0" sz="2400" i="1">
                <a:latin typeface="Times New Roman"/>
                <a:cs typeface="Times New Roman"/>
              </a:rPr>
              <a:t>v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114">
                <a:latin typeface="Arial"/>
                <a:cs typeface="Arial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68350" indent="-355600">
              <a:lnSpc>
                <a:spcPct val="100000"/>
              </a:lnSpc>
              <a:spcBef>
                <a:spcPts val="625"/>
              </a:spcBef>
              <a:buAutoNum type="alphaLcParenR"/>
              <a:tabLst>
                <a:tab pos="768985" algn="l"/>
              </a:tabLst>
            </a:pPr>
            <a:r>
              <a:rPr dirty="0" sz="2400" spc="-5">
                <a:latin typeface="Arial"/>
                <a:cs typeface="Arial"/>
              </a:rPr>
              <a:t>Determine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power dissipated in each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resistor.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6891" y="3264958"/>
            <a:ext cx="4174526" cy="328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05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주의사항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38404" y="1243024"/>
            <a:ext cx="11673840" cy="484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모든</a:t>
            </a:r>
            <a:r>
              <a:rPr dirty="0" sz="2800" spc="-215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계측정비는</a:t>
            </a:r>
            <a:r>
              <a:rPr dirty="0" sz="2800" spc="-18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반드시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조작법을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숙지후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디지털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멀티미터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b="1">
                <a:latin typeface="Arial"/>
                <a:cs typeface="Arial"/>
              </a:rPr>
              <a:t>(</a:t>
            </a:r>
            <a:r>
              <a:rPr dirty="0" sz="2800" b="1">
                <a:latin typeface="맑은 고딕"/>
                <a:cs typeface="맑은 고딕"/>
              </a:rPr>
              <a:t>전류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모드를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바꾸지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않고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그대로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전압을  측정하면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손상</a:t>
            </a:r>
            <a:r>
              <a:rPr dirty="0" sz="2800" spc="-5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"/>
            </a:pPr>
            <a:endParaRPr sz="31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전원을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인가중에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부품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탈부착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절대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 </a:t>
            </a:r>
            <a:r>
              <a:rPr dirty="0" sz="2800" spc="-5" b="1">
                <a:latin typeface="맑은 고딕"/>
                <a:cs typeface="맑은 고딕"/>
              </a:rPr>
              <a:t>전원 사용시에는 회로의 동작 전류 양을 파악하여 </a:t>
            </a:r>
            <a:r>
              <a:rPr dirty="0" sz="2800" b="1">
                <a:latin typeface="Arial"/>
                <a:cs typeface="Arial"/>
              </a:rPr>
              <a:t>compliance</a:t>
            </a:r>
            <a:r>
              <a:rPr dirty="0" sz="2800" b="1">
                <a:latin typeface="맑은 고딕"/>
                <a:cs typeface="맑은 고딕"/>
              </a:rPr>
              <a:t>를  </a:t>
            </a:r>
            <a:r>
              <a:rPr dirty="0" sz="2800" spc="-5" b="1">
                <a:latin typeface="맑은 고딕"/>
                <a:cs typeface="맑은 고딕"/>
              </a:rPr>
              <a:t>반드시 설정할</a:t>
            </a:r>
            <a:r>
              <a:rPr dirty="0" sz="2800" spc="-40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420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Arial"/>
                <a:cs typeface="Arial"/>
              </a:rPr>
              <a:t>Bread board </a:t>
            </a:r>
            <a:r>
              <a:rPr dirty="0" sz="2800" spc="-5" b="1">
                <a:latin typeface="맑은 고딕"/>
                <a:cs typeface="맑은 고딕"/>
              </a:rPr>
              <a:t>사용 수칙을 준수할</a:t>
            </a:r>
            <a:r>
              <a:rPr dirty="0" sz="2800" spc="-55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4021454" cy="4430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Object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Ohm’s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law</a:t>
            </a:r>
            <a:endParaRPr sz="28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2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Voltage, Current,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Power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Resistors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Ohm’s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law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−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Preliminary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49834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Object </a:t>
            </a:r>
            <a:r>
              <a:rPr dirty="0" sz="3500">
                <a:solidFill>
                  <a:srgbClr val="0431FF"/>
                </a:solidFill>
                <a:latin typeface="Arial"/>
                <a:cs typeface="Arial"/>
              </a:rPr>
              <a:t>of</a:t>
            </a:r>
            <a:r>
              <a:rPr dirty="0" sz="3500" spc="-15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Experiment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0368" y="1192356"/>
            <a:ext cx="11963400" cy="239077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820"/>
              </a:spcBef>
              <a:buChar char="•"/>
              <a:tabLst>
                <a:tab pos="372110" algn="l"/>
                <a:tab pos="372745" algn="l"/>
              </a:tabLst>
            </a:pPr>
            <a:r>
              <a:rPr dirty="0" sz="2800" spc="-5">
                <a:latin typeface="Arial"/>
                <a:cs typeface="Arial"/>
              </a:rPr>
              <a:t>Week 3</a:t>
            </a:r>
            <a:endParaRPr sz="28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Learn “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resistance value of some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resistors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lvl="1" marL="660400" marR="508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Experiment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“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measure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resistance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(fixed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variable)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using the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multi-meter</a:t>
            </a:r>
            <a:r>
              <a:rPr dirty="0" sz="240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Experiment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“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measure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voltage or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current using the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multi-meter</a:t>
            </a:r>
            <a:r>
              <a:rPr dirty="0" sz="240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43941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0. Preliminary</a:t>
            </a:r>
            <a:r>
              <a:rPr dirty="0" sz="3500" spc="-7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Knowledge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116584"/>
            <a:ext cx="6285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International </a:t>
            </a:r>
            <a:r>
              <a:rPr dirty="0" sz="2800" spc="-5">
                <a:latin typeface="Arial"/>
                <a:cs typeface="Arial"/>
              </a:rPr>
              <a:t>System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Units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(SI)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748" y="1794125"/>
            <a:ext cx="7583433" cy="474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94601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1.1 Charge and</a:t>
            </a:r>
            <a:r>
              <a:rPr dirty="0" sz="3500" spc="-7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Current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5007" y="5296306"/>
            <a:ext cx="3065780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99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i </a:t>
            </a:r>
            <a:r>
              <a:rPr dirty="0" sz="2000">
                <a:latin typeface="Arial"/>
                <a:cs typeface="Arial"/>
              </a:rPr>
              <a:t>= the current in amperes  </a:t>
            </a:r>
            <a:r>
              <a:rPr dirty="0" sz="2000" i="1">
                <a:latin typeface="Times New Roman"/>
                <a:cs typeface="Times New Roman"/>
              </a:rPr>
              <a:t>q </a:t>
            </a:r>
            <a:r>
              <a:rPr dirty="0" sz="2000">
                <a:latin typeface="Arial"/>
                <a:cs typeface="Arial"/>
              </a:rPr>
              <a:t>= the charge in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coulombs   </a:t>
            </a:r>
            <a:r>
              <a:rPr dirty="0" sz="2000" i="1">
                <a:latin typeface="Times New Roman"/>
                <a:cs typeface="Times New Roman"/>
              </a:rPr>
              <a:t>t </a:t>
            </a:r>
            <a:r>
              <a:rPr dirty="0" sz="2000">
                <a:latin typeface="Arial"/>
                <a:cs typeface="Arial"/>
              </a:rPr>
              <a:t>= the time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57" y="1039774"/>
            <a:ext cx="7038340" cy="16275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Electric current </a:t>
            </a:r>
            <a:r>
              <a:rPr dirty="0" sz="2800" spc="-5">
                <a:latin typeface="Arial"/>
                <a:cs typeface="Arial"/>
              </a:rPr>
              <a:t>is the rate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charge</a:t>
            </a:r>
            <a:r>
              <a:rPr dirty="0" sz="2800" spc="11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flow.</a:t>
            </a:r>
            <a:endParaRPr sz="28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SI </a:t>
            </a:r>
            <a:r>
              <a:rPr dirty="0" sz="2800">
                <a:latin typeface="Arial"/>
                <a:cs typeface="Arial"/>
              </a:rPr>
              <a:t>unit: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ampere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Unit of charge =</a:t>
            </a:r>
            <a:r>
              <a:rPr dirty="0" sz="2800" spc="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coulomb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791" y="2808160"/>
            <a:ext cx="3215996" cy="359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2057" y="3535549"/>
            <a:ext cx="3130673" cy="139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98397" y="2106699"/>
            <a:ext cx="4822880" cy="2828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7751" y="5161584"/>
            <a:ext cx="4609465" cy="10382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725"/>
              </a:spcBef>
              <a:buChar char="•"/>
              <a:tabLst>
                <a:tab pos="362585" algn="l"/>
                <a:tab pos="3632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C/S =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62585" indent="-325120">
              <a:lnSpc>
                <a:spcPct val="100000"/>
              </a:lnSpc>
              <a:spcBef>
                <a:spcPts val="625"/>
              </a:spcBef>
              <a:buChar char="•"/>
              <a:tabLst>
                <a:tab pos="362585" algn="l"/>
                <a:tab pos="3632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1 C =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6.25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dirty="0" baseline="25525" sz="2775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dirty="0" sz="2800">
                <a:solidFill>
                  <a:srgbClr val="FF0000"/>
                </a:solidFill>
                <a:latin typeface="굴림"/>
                <a:cs typeface="굴림"/>
              </a:rPr>
              <a:t>개의</a:t>
            </a:r>
            <a:r>
              <a:rPr dirty="0" sz="2800" spc="-195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굴림"/>
                <a:cs typeface="굴림"/>
              </a:rPr>
              <a:t>전자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7472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1.2 Voltage and</a:t>
            </a:r>
            <a:r>
              <a:rPr dirty="0" sz="3500" spc="-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39774"/>
            <a:ext cx="10987405" cy="103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Voltage </a:t>
            </a:r>
            <a:r>
              <a:rPr dirty="0" sz="2800">
                <a:latin typeface="Arial"/>
                <a:cs typeface="Arial"/>
              </a:rPr>
              <a:t>is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energy per </a:t>
            </a:r>
            <a:r>
              <a:rPr dirty="0" sz="2800" spc="-5">
                <a:latin typeface="Arial"/>
                <a:cs typeface="Arial"/>
              </a:rPr>
              <a:t>unit charge created </a:t>
            </a:r>
            <a:r>
              <a:rPr dirty="0" sz="2800">
                <a:latin typeface="Arial"/>
                <a:cs typeface="Arial"/>
              </a:rPr>
              <a:t>by </a:t>
            </a:r>
            <a:r>
              <a:rPr dirty="0" sz="2800" spc="-5">
                <a:latin typeface="Arial"/>
                <a:cs typeface="Arial"/>
              </a:rPr>
              <a:t>charge</a:t>
            </a:r>
            <a:r>
              <a:rPr dirty="0" sz="2800" spc="1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separation.</a:t>
            </a:r>
            <a:endParaRPr sz="28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SI </a:t>
            </a:r>
            <a:r>
              <a:rPr dirty="0" sz="2800">
                <a:latin typeface="Arial"/>
                <a:cs typeface="Arial"/>
              </a:rPr>
              <a:t>unit: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volt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5961" y="2292066"/>
            <a:ext cx="8601507" cy="2811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44365" y="5345044"/>
            <a:ext cx="3065780" cy="11696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05"/>
              </a:spcBef>
            </a:pPr>
            <a:r>
              <a:rPr dirty="0" sz="2000" i="1">
                <a:latin typeface="Times New Roman"/>
                <a:cs typeface="Times New Roman"/>
              </a:rPr>
              <a:t>v </a:t>
            </a:r>
            <a:r>
              <a:rPr dirty="0" sz="2000">
                <a:latin typeface="Arial"/>
                <a:cs typeface="Arial"/>
              </a:rPr>
              <a:t>= the </a:t>
            </a:r>
            <a:r>
              <a:rPr dirty="0" sz="2000" spc="-5">
                <a:latin typeface="Arial"/>
                <a:cs typeface="Arial"/>
              </a:rPr>
              <a:t>voltage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volts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 i="1">
                <a:latin typeface="Times New Roman"/>
                <a:cs typeface="Times New Roman"/>
              </a:rPr>
              <a:t>w </a:t>
            </a:r>
            <a:r>
              <a:rPr dirty="0" sz="2000">
                <a:latin typeface="Arial"/>
                <a:cs typeface="Arial"/>
              </a:rPr>
              <a:t>= the energy in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joules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 i="1">
                <a:latin typeface="Times New Roman"/>
                <a:cs typeface="Times New Roman"/>
              </a:rPr>
              <a:t>q </a:t>
            </a:r>
            <a:r>
              <a:rPr dirty="0" sz="2000">
                <a:latin typeface="Arial"/>
                <a:cs typeface="Arial"/>
              </a:rPr>
              <a:t>= the charge in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coulombs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7472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1.3 Voltage and</a:t>
            </a:r>
            <a:r>
              <a:rPr dirty="0" sz="3500" spc="-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39774"/>
            <a:ext cx="7658734" cy="103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Ground </a:t>
            </a:r>
            <a:r>
              <a:rPr dirty="0" sz="2800">
                <a:latin typeface="Arial"/>
                <a:cs typeface="Arial"/>
              </a:rPr>
              <a:t>is reference point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electric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potential.</a:t>
            </a:r>
            <a:endParaRPr sz="28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>
                <a:latin typeface="Arial"/>
                <a:cs typeface="Arial"/>
              </a:rPr>
              <a:t>unit: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308" y="2285660"/>
            <a:ext cx="6656373" cy="4142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74726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1.4 Voltage and</a:t>
            </a:r>
            <a:r>
              <a:rPr dirty="0" sz="3500" spc="-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39774"/>
            <a:ext cx="5357495" cy="103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Power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energy per </a:t>
            </a:r>
            <a:r>
              <a:rPr dirty="0" sz="2800" spc="-5">
                <a:latin typeface="Arial"/>
                <a:cs typeface="Arial"/>
              </a:rPr>
              <a:t>unit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spcBef>
                <a:spcPts val="600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SI </a:t>
            </a:r>
            <a:r>
              <a:rPr dirty="0" sz="2800">
                <a:latin typeface="Arial"/>
                <a:cs typeface="Arial"/>
              </a:rPr>
              <a:t>unit: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watt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7236" y="2377439"/>
            <a:ext cx="4227576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66989" y="291036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 h="0">
                <a:moveTo>
                  <a:pt x="0" y="0"/>
                </a:moveTo>
                <a:lnTo>
                  <a:pt x="503329" y="0"/>
                </a:lnTo>
              </a:path>
            </a:pathLst>
          </a:custGeom>
          <a:ln w="16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94615" y="291036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 h="0">
                <a:moveTo>
                  <a:pt x="0" y="0"/>
                </a:moveTo>
                <a:lnTo>
                  <a:pt x="503329" y="0"/>
                </a:lnTo>
              </a:path>
            </a:pathLst>
          </a:custGeom>
          <a:ln w="16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72817" y="2910361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 h="0">
                <a:moveTo>
                  <a:pt x="0" y="0"/>
                </a:moveTo>
                <a:lnTo>
                  <a:pt x="453395" y="0"/>
                </a:lnTo>
              </a:path>
            </a:pathLst>
          </a:custGeom>
          <a:ln w="16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00" marR="55880">
              <a:lnSpc>
                <a:spcPct val="117500"/>
              </a:lnSpc>
              <a:spcBef>
                <a:spcPts val="100"/>
              </a:spcBef>
              <a:tabLst>
                <a:tab pos="953135" algn="l"/>
                <a:tab pos="1543685" algn="l"/>
              </a:tabLst>
            </a:pPr>
            <a:r>
              <a:rPr dirty="0" baseline="-35273" sz="4725" spc="-7"/>
              <a:t>P </a:t>
            </a:r>
            <a:r>
              <a:rPr dirty="0" baseline="-35273" sz="4725" spc="-7" i="0">
                <a:latin typeface="Symbol"/>
                <a:cs typeface="Symbol"/>
              </a:rPr>
              <a:t></a:t>
            </a:r>
            <a:r>
              <a:rPr dirty="0" baseline="-35273" sz="4725" spc="-7" i="0">
                <a:latin typeface="Times New Roman"/>
                <a:cs typeface="Times New Roman"/>
              </a:rPr>
              <a:t> </a:t>
            </a:r>
            <a:r>
              <a:rPr dirty="0" sz="3150"/>
              <a:t>dw </a:t>
            </a:r>
            <a:r>
              <a:rPr dirty="0" baseline="-35273" sz="4725" spc="-7" i="0">
                <a:latin typeface="Symbol"/>
                <a:cs typeface="Symbol"/>
              </a:rPr>
              <a:t></a:t>
            </a:r>
            <a:r>
              <a:rPr dirty="0" baseline="-35273" sz="4725" spc="-7" i="0">
                <a:latin typeface="Times New Roman"/>
                <a:cs typeface="Times New Roman"/>
              </a:rPr>
              <a:t> </a:t>
            </a:r>
            <a:r>
              <a:rPr dirty="0" sz="3150"/>
              <a:t>dw dq </a:t>
            </a:r>
            <a:r>
              <a:rPr dirty="0" baseline="-35273" sz="4725" spc="-7" i="0">
                <a:latin typeface="Symbol"/>
                <a:cs typeface="Symbol"/>
              </a:rPr>
              <a:t></a:t>
            </a:r>
            <a:r>
              <a:rPr dirty="0" baseline="-35273" sz="4725" spc="-7" i="0">
                <a:latin typeface="Times New Roman"/>
                <a:cs typeface="Times New Roman"/>
              </a:rPr>
              <a:t> </a:t>
            </a:r>
            <a:r>
              <a:rPr dirty="0" baseline="-35273" sz="4725" spc="-7"/>
              <a:t>vi  </a:t>
            </a:r>
            <a:r>
              <a:rPr dirty="0" sz="3150" i="1"/>
              <a:t>dt	dq	dt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/>
          </a:p>
          <a:p>
            <a:pPr algn="ctr" marL="391160" marR="390525" indent="-635">
              <a:lnSpc>
                <a:spcPct val="125099"/>
              </a:lnSpc>
            </a:pPr>
            <a:r>
              <a:rPr dirty="0" sz="2000"/>
              <a:t>p </a:t>
            </a:r>
            <a:r>
              <a:rPr dirty="0" sz="2000" i="0">
                <a:latin typeface="Arial"/>
                <a:cs typeface="Arial"/>
              </a:rPr>
              <a:t>= the power in </a:t>
            </a:r>
            <a:r>
              <a:rPr dirty="0" sz="2000" spc="-5" i="0">
                <a:latin typeface="Arial"/>
                <a:cs typeface="Arial"/>
              </a:rPr>
              <a:t>watts  </a:t>
            </a:r>
            <a:r>
              <a:rPr dirty="0" sz="2000"/>
              <a:t>w </a:t>
            </a:r>
            <a:r>
              <a:rPr dirty="0" sz="2000" i="0">
                <a:latin typeface="Arial"/>
                <a:cs typeface="Arial"/>
              </a:rPr>
              <a:t>= the energy in</a:t>
            </a:r>
            <a:r>
              <a:rPr dirty="0" sz="2000" spc="-90" i="0">
                <a:latin typeface="Arial"/>
                <a:cs typeface="Arial"/>
              </a:rPr>
              <a:t> </a:t>
            </a:r>
            <a:r>
              <a:rPr dirty="0" sz="2000" i="0">
                <a:latin typeface="Arial"/>
                <a:cs typeface="Arial"/>
              </a:rPr>
              <a:t>joules   </a:t>
            </a:r>
            <a:r>
              <a:rPr dirty="0" sz="2000"/>
              <a:t>t </a:t>
            </a:r>
            <a:r>
              <a:rPr dirty="0" sz="2000" i="0">
                <a:latin typeface="Arial"/>
                <a:cs typeface="Arial"/>
              </a:rPr>
              <a:t>= the </a:t>
            </a:r>
            <a:r>
              <a:rPr dirty="0" sz="2000" spc="-5" i="0">
                <a:latin typeface="Arial"/>
                <a:cs typeface="Arial"/>
              </a:rPr>
              <a:t>time </a:t>
            </a:r>
            <a:r>
              <a:rPr dirty="0" sz="2000" i="0">
                <a:latin typeface="Arial"/>
                <a:cs typeface="Arial"/>
              </a:rPr>
              <a:t>in</a:t>
            </a:r>
            <a:r>
              <a:rPr dirty="0" sz="2000" spc="-50" i="0">
                <a:latin typeface="Arial"/>
                <a:cs typeface="Arial"/>
              </a:rPr>
              <a:t> </a:t>
            </a:r>
            <a:r>
              <a:rPr dirty="0" sz="2000" i="0"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  <a:p>
            <a:pPr algn="ctr" marR="635">
              <a:lnSpc>
                <a:spcPct val="100000"/>
              </a:lnSpc>
              <a:spcBef>
                <a:spcPts val="600"/>
              </a:spcBef>
            </a:pPr>
            <a:r>
              <a:rPr dirty="0" sz="2000"/>
              <a:t>i </a:t>
            </a:r>
            <a:r>
              <a:rPr dirty="0" sz="2000" i="0">
                <a:latin typeface="Arial"/>
                <a:cs typeface="Arial"/>
              </a:rPr>
              <a:t>= the current in</a:t>
            </a:r>
            <a:r>
              <a:rPr dirty="0" sz="2000" spc="-75" i="0">
                <a:latin typeface="Arial"/>
                <a:cs typeface="Arial"/>
              </a:rPr>
              <a:t> </a:t>
            </a:r>
            <a:r>
              <a:rPr dirty="0" sz="2000" i="0">
                <a:latin typeface="Arial"/>
                <a:cs typeface="Arial"/>
              </a:rPr>
              <a:t>amperes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000"/>
              <a:t>v </a:t>
            </a:r>
            <a:r>
              <a:rPr dirty="0" sz="2000" i="0">
                <a:latin typeface="Arial"/>
                <a:cs typeface="Arial"/>
              </a:rPr>
              <a:t>= the voltage in</a:t>
            </a:r>
            <a:r>
              <a:rPr dirty="0" sz="2000" spc="-25" i="0">
                <a:latin typeface="Arial"/>
                <a:cs typeface="Arial"/>
              </a:rPr>
              <a:t> </a:t>
            </a:r>
            <a:r>
              <a:rPr dirty="0" sz="2000" spc="-5" i="0">
                <a:latin typeface="Arial"/>
                <a:cs typeface="Arial"/>
              </a:rPr>
              <a:t>volts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254508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2.1</a:t>
            </a:r>
            <a:r>
              <a:rPr dirty="0" sz="3500" spc="-7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Resistor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026850"/>
            <a:ext cx="11465560" cy="406907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81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400" spc="-5">
                <a:latin typeface="Arial"/>
                <a:cs typeface="Arial"/>
              </a:rPr>
              <a:t>Resistor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5"/>
              </a:spcBef>
              <a:buFont typeface="Arial"/>
              <a:buChar char="-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Arial"/>
                <a:cs typeface="Arial"/>
              </a:rPr>
              <a:t>Passive </a:t>
            </a:r>
            <a:r>
              <a:rPr dirty="0" sz="2000" b="1">
                <a:latin typeface="Arial"/>
                <a:cs typeface="Arial"/>
              </a:rPr>
              <a:t>electrical component </a:t>
            </a:r>
            <a:r>
              <a:rPr dirty="0" sz="2000">
                <a:latin typeface="Arial"/>
                <a:cs typeface="Arial"/>
              </a:rPr>
              <a:t>that implements </a:t>
            </a:r>
            <a:r>
              <a:rPr dirty="0" sz="2000" b="1">
                <a:latin typeface="Arial"/>
                <a:cs typeface="Arial"/>
              </a:rPr>
              <a:t>electrical resistance </a:t>
            </a:r>
            <a:r>
              <a:rPr dirty="0" sz="2000">
                <a:latin typeface="Arial"/>
                <a:cs typeface="Arial"/>
              </a:rPr>
              <a:t>(unit: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ohm)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Fixed </a:t>
            </a:r>
            <a:r>
              <a:rPr dirty="0" sz="2000">
                <a:latin typeface="Arial"/>
                <a:cs typeface="Arial"/>
              </a:rPr>
              <a:t>or variable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resistors</a:t>
            </a:r>
            <a:endParaRPr sz="20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Carbon (composition or film) / metal </a:t>
            </a:r>
            <a:r>
              <a:rPr dirty="0" sz="2000" spc="-5">
                <a:latin typeface="Arial"/>
                <a:cs typeface="Arial"/>
              </a:rPr>
              <a:t>film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wirewound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-"/>
            </a:pPr>
            <a:endParaRPr sz="31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  <a:tabLst>
                <a:tab pos="870585" algn="l"/>
              </a:tabLst>
            </a:pPr>
            <a:r>
              <a:rPr dirty="0" sz="2000" spc="40" b="1">
                <a:solidFill>
                  <a:srgbClr val="0000FF"/>
                </a:solidFill>
                <a:latin typeface="굴림"/>
                <a:cs typeface="굴림"/>
              </a:rPr>
              <a:t>①	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Fixed</a:t>
            </a:r>
            <a:r>
              <a:rPr dirty="0" sz="2000" spc="-25" b="1">
                <a:solidFill>
                  <a:srgbClr val="270AF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70AF3"/>
                </a:solidFill>
                <a:latin typeface="Arial"/>
                <a:cs typeface="Arial"/>
              </a:rPr>
              <a:t>resistor</a:t>
            </a:r>
            <a:endParaRPr sz="2000">
              <a:latin typeface="Arial"/>
              <a:cs typeface="Arial"/>
            </a:endParaRPr>
          </a:p>
          <a:p>
            <a:pPr lvl="2" marL="1155700" indent="-343535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1155065" algn="l"/>
                <a:tab pos="1156335" algn="l"/>
              </a:tabLst>
            </a:pPr>
            <a:r>
              <a:rPr dirty="0" sz="1600" spc="-5" b="1">
                <a:latin typeface="Arial"/>
                <a:cs typeface="Arial"/>
              </a:rPr>
              <a:t>Carbon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film</a:t>
            </a:r>
            <a:r>
              <a:rPr dirty="0" sz="1600" spc="-5">
                <a:latin typeface="Arial"/>
                <a:cs typeface="Arial"/>
              </a:rPr>
              <a:t>: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10">
                <a:latin typeface="굴림"/>
                <a:cs typeface="굴림"/>
              </a:rPr>
              <a:t>일반적인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용도로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많이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10">
                <a:latin typeface="굴림"/>
                <a:cs typeface="굴림"/>
              </a:rPr>
              <a:t>사용되고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가격이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10">
                <a:latin typeface="굴림"/>
                <a:cs typeface="굴림"/>
              </a:rPr>
              <a:t>저렴하나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잡음이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많이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10">
                <a:latin typeface="굴림"/>
                <a:cs typeface="굴림"/>
              </a:rPr>
              <a:t>발생한다는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10">
                <a:latin typeface="굴림"/>
                <a:cs typeface="굴림"/>
              </a:rPr>
              <a:t>단점</a:t>
            </a:r>
            <a:endParaRPr sz="1600">
              <a:latin typeface="굴림"/>
              <a:cs typeface="굴림"/>
            </a:endParaRPr>
          </a:p>
          <a:p>
            <a:pPr marL="2298700">
              <a:lnSpc>
                <a:spcPct val="100000"/>
              </a:lnSpc>
              <a:spcBef>
                <a:spcPts val="605"/>
              </a:spcBef>
            </a:pP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>
                <a:latin typeface="굴림"/>
                <a:cs typeface="굴림"/>
              </a:rPr>
              <a:t>미세한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신호의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변화를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감지하는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아날로그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회로에는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사용하기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어려우나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디지털</a:t>
            </a:r>
            <a:r>
              <a:rPr dirty="0" sz="1600" spc="-8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회로용으로</a:t>
            </a:r>
            <a:r>
              <a:rPr dirty="0" sz="1600" spc="-6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사용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적합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lvl="2" marL="1155700" indent="-343535">
              <a:lnSpc>
                <a:spcPct val="100000"/>
              </a:lnSpc>
              <a:spcBef>
                <a:spcPts val="1200"/>
              </a:spcBef>
              <a:buAutoNum type="alphaLcPeriod" startAt="2"/>
              <a:tabLst>
                <a:tab pos="1155065" algn="l"/>
                <a:tab pos="1156335" algn="l"/>
              </a:tabLst>
            </a:pPr>
            <a:r>
              <a:rPr dirty="0" sz="1600" spc="-5" b="1">
                <a:latin typeface="Arial"/>
                <a:cs typeface="Arial"/>
              </a:rPr>
              <a:t>Metal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film</a:t>
            </a:r>
            <a:r>
              <a:rPr dirty="0" sz="1600" spc="-5">
                <a:latin typeface="Arial"/>
                <a:cs typeface="Arial"/>
              </a:rPr>
              <a:t>: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Carbon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film</a:t>
            </a:r>
            <a:r>
              <a:rPr dirty="0" sz="1600" spc="-5">
                <a:latin typeface="굴림"/>
                <a:cs typeface="굴림"/>
              </a:rPr>
              <a:t>보다</a:t>
            </a:r>
            <a:r>
              <a:rPr dirty="0" sz="1600" spc="-9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온도에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따른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저항값의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변화가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적고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잡음에도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강한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우수한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endParaRPr sz="1600">
              <a:latin typeface="굴림"/>
              <a:cs typeface="굴림"/>
            </a:endParaRPr>
          </a:p>
          <a:p>
            <a:pPr marL="212661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>
                <a:latin typeface="굴림"/>
                <a:cs typeface="굴림"/>
              </a:rPr>
              <a:t>유리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세라믹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기판에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니크롬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등의</a:t>
            </a:r>
            <a:r>
              <a:rPr dirty="0" sz="1600" spc="-6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금속</a:t>
            </a:r>
            <a:r>
              <a:rPr dirty="0" sz="1600" spc="-8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박막을</a:t>
            </a:r>
            <a:r>
              <a:rPr dirty="0" sz="1600" spc="-7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입혀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제작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lvl="2" marL="1155700" indent="-343535">
              <a:lnSpc>
                <a:spcPct val="100000"/>
              </a:lnSpc>
              <a:spcBef>
                <a:spcPts val="600"/>
              </a:spcBef>
              <a:buAutoNum type="alphaLcPeriod" startAt="3"/>
              <a:tabLst>
                <a:tab pos="1155065" algn="l"/>
                <a:tab pos="1156335" algn="l"/>
              </a:tabLst>
            </a:pPr>
            <a:r>
              <a:rPr dirty="0" sz="1600" b="1">
                <a:latin typeface="Arial"/>
                <a:cs typeface="Arial"/>
              </a:rPr>
              <a:t>Wirewound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굴림"/>
                <a:cs typeface="굴림"/>
              </a:rPr>
              <a:t>코일형태로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제작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선의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길이와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굵기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조절로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고정밀</a:t>
            </a:r>
            <a:r>
              <a:rPr dirty="0" sz="1600" spc="-8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제작</a:t>
            </a:r>
            <a:r>
              <a:rPr dirty="0" sz="1600" spc="-80">
                <a:latin typeface="굴림"/>
                <a:cs typeface="굴림"/>
              </a:rPr>
              <a:t> </a:t>
            </a:r>
            <a:r>
              <a:rPr dirty="0" sz="1600" spc="-10">
                <a:latin typeface="Arial"/>
                <a:cs typeface="Arial"/>
              </a:rPr>
              <a:t>(</a:t>
            </a:r>
            <a:r>
              <a:rPr dirty="0" sz="1600" spc="-10">
                <a:latin typeface="굴림"/>
                <a:cs typeface="굴림"/>
              </a:rPr>
              <a:t>할로우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Arial"/>
                <a:cs typeface="Arial"/>
              </a:rPr>
              <a:t>/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굴림"/>
                <a:cs typeface="굴림"/>
              </a:rPr>
              <a:t>시멘트</a:t>
            </a:r>
            <a:r>
              <a:rPr dirty="0" sz="1600" spc="-70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저항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4949" y="5584505"/>
            <a:ext cx="2710358" cy="92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7196" y="5193791"/>
            <a:ext cx="2186027" cy="1525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39467" y="5303520"/>
            <a:ext cx="2432304" cy="1319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Moon-Kyu Cho</dc:creator>
  <dc:title>No Slide Title</dc:title>
  <dcterms:created xsi:type="dcterms:W3CDTF">2022-09-29T05:20:05Z</dcterms:created>
  <dcterms:modified xsi:type="dcterms:W3CDTF">2022-09-29T05:20:05Z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2022-09-29T00:00:00Z</vt:filetime>
  </property>
</Properties>
</file>