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4141" y="1017269"/>
            <a:ext cx="11577955" cy="0"/>
          </a:xfrm>
          <a:custGeom>
            <a:avLst/>
            <a:gdLst/>
            <a:ahLst/>
            <a:cxnLst/>
            <a:rect l="l" t="t" r="r" b="b"/>
            <a:pathLst>
              <a:path w="11577955" h="0">
                <a:moveTo>
                  <a:pt x="0" y="0"/>
                </a:moveTo>
                <a:lnTo>
                  <a:pt x="11577828" y="0"/>
                </a:lnTo>
              </a:path>
            </a:pathLst>
          </a:custGeom>
          <a:ln w="50292">
            <a:solidFill>
              <a:srgbClr val="9709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41554" y="922782"/>
            <a:ext cx="11532235" cy="0"/>
          </a:xfrm>
          <a:custGeom>
            <a:avLst/>
            <a:gdLst/>
            <a:ahLst/>
            <a:cxnLst/>
            <a:rect l="l" t="t" r="r" b="b"/>
            <a:pathLst>
              <a:path w="11532235" h="0">
                <a:moveTo>
                  <a:pt x="0" y="0"/>
                </a:moveTo>
                <a:lnTo>
                  <a:pt x="11532108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171600" y="132362"/>
            <a:ext cx="3883597" cy="6121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377" y="1572208"/>
            <a:ext cx="6921245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굴림"/>
                <a:cs typeface="굴림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902" y="1283919"/>
            <a:ext cx="11620195" cy="264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05233" y="6656752"/>
            <a:ext cx="1473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5" y="6580631"/>
            <a:ext cx="1464945" cy="266700"/>
          </a:xfrm>
          <a:custGeom>
            <a:avLst/>
            <a:gdLst/>
            <a:ahLst/>
            <a:cxnLst/>
            <a:rect l="l" t="t" r="r" b="b"/>
            <a:pathLst>
              <a:path w="1464945" h="266700">
                <a:moveTo>
                  <a:pt x="1464564" y="0"/>
                </a:moveTo>
                <a:lnTo>
                  <a:pt x="0" y="0"/>
                </a:lnTo>
                <a:lnTo>
                  <a:pt x="0" y="266699"/>
                </a:lnTo>
                <a:lnTo>
                  <a:pt x="1464564" y="266699"/>
                </a:lnTo>
                <a:lnTo>
                  <a:pt x="1464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05"/>
              </a:spcBef>
            </a:pPr>
            <a:r>
              <a:rPr dirty="0" spc="10"/>
              <a:t>기초전자회로실험및실습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439" y="6669452"/>
            <a:ext cx="1193800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5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2022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6656752"/>
            <a:ext cx="121920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Arial"/>
                <a:cs typeface="Arial"/>
              </a:rPr>
              <a:t>Moon-Kyu </a:t>
            </a:r>
            <a:r>
              <a:rPr dirty="0" sz="1000" spc="-5">
                <a:latin typeface="Arial"/>
                <a:cs typeface="Arial"/>
              </a:rPr>
              <a:t>Cho,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2021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9650" y="2912491"/>
            <a:ext cx="2555875" cy="1664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latin typeface="Arial"/>
                <a:cs typeface="Arial"/>
              </a:rPr>
              <a:t>Week</a:t>
            </a:r>
            <a:r>
              <a:rPr dirty="0" sz="4000" spc="-15" b="1">
                <a:latin typeface="Arial"/>
                <a:cs typeface="Arial"/>
              </a:rPr>
              <a:t> </a:t>
            </a:r>
            <a:r>
              <a:rPr dirty="0" sz="4000" spc="-5" b="1">
                <a:latin typeface="Arial"/>
                <a:cs typeface="Arial"/>
              </a:rPr>
              <a:t>10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800" spc="-5" b="1">
                <a:latin typeface="Arial"/>
                <a:cs typeface="Arial"/>
              </a:rPr>
              <a:t>Moon-Kyu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Cho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2789" y="5457240"/>
            <a:ext cx="7190105" cy="6388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967105" marR="5080" indent="-954405">
              <a:lnSpc>
                <a:spcPct val="101000"/>
              </a:lnSpc>
              <a:spcBef>
                <a:spcPts val="80"/>
              </a:spcBef>
            </a:pPr>
            <a:r>
              <a:rPr dirty="0" sz="2000" b="1">
                <a:latin typeface="Arial"/>
                <a:cs typeface="Arial"/>
              </a:rPr>
              <a:t>School of Computer Engineering &amp; Information</a:t>
            </a:r>
            <a:r>
              <a:rPr dirty="0" sz="2000" spc="-120" b="1">
                <a:latin typeface="Arial"/>
                <a:cs typeface="Arial"/>
              </a:rPr>
              <a:t> </a:t>
            </a:r>
            <a:r>
              <a:rPr dirty="0" sz="2000" spc="-15" b="1">
                <a:latin typeface="Arial"/>
                <a:cs typeface="Arial"/>
              </a:rPr>
              <a:t>Technology  </a:t>
            </a:r>
            <a:r>
              <a:rPr dirty="0" sz="2000" b="1">
                <a:latin typeface="Arial"/>
                <a:cs typeface="Arial"/>
              </a:rPr>
              <a:t>Korea National </a:t>
            </a:r>
            <a:r>
              <a:rPr dirty="0" sz="2000" spc="-5" b="1">
                <a:latin typeface="Arial"/>
                <a:cs typeface="Arial"/>
              </a:rPr>
              <a:t>University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Transportation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1951355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Contents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30633" y="6656752"/>
            <a:ext cx="96520" cy="1676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57" y="1307084"/>
            <a:ext cx="4126229" cy="3546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Object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1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37185" indent="-3251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dirty="0" sz="2800" spc="-5">
                <a:latin typeface="Arial"/>
                <a:cs typeface="Arial"/>
              </a:rPr>
              <a:t>Circuit</a:t>
            </a:r>
            <a:r>
              <a:rPr dirty="0" sz="2800" spc="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620"/>
              </a:spcBef>
              <a:tabLst>
                <a:tab pos="756285" algn="l"/>
              </a:tabLst>
            </a:pPr>
            <a:r>
              <a:rPr dirty="0" sz="2400">
                <a:latin typeface="Arial"/>
                <a:cs typeface="Arial"/>
              </a:rPr>
              <a:t>−	</a:t>
            </a:r>
            <a:r>
              <a:rPr dirty="0" sz="2400" spc="-5">
                <a:latin typeface="Arial"/>
                <a:cs typeface="Arial"/>
              </a:rPr>
              <a:t>Maximum power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transfer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Experiment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Preliminary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Report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449834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5">
                <a:solidFill>
                  <a:srgbClr val="0431FF"/>
                </a:solidFill>
                <a:latin typeface="Arial"/>
                <a:cs typeface="Arial"/>
              </a:rPr>
              <a:t>Object </a:t>
            </a:r>
            <a:r>
              <a:rPr dirty="0" sz="3500">
                <a:solidFill>
                  <a:srgbClr val="0431FF"/>
                </a:solidFill>
                <a:latin typeface="Arial"/>
                <a:cs typeface="Arial"/>
              </a:rPr>
              <a:t>of</a:t>
            </a:r>
            <a:r>
              <a:rPr dirty="0" sz="3500" spc="-15">
                <a:solidFill>
                  <a:srgbClr val="0431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431FF"/>
                </a:solidFill>
                <a:latin typeface="Arial"/>
                <a:cs typeface="Arial"/>
              </a:rPr>
              <a:t>Experiment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0368" y="1192356"/>
            <a:ext cx="6637020" cy="150622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820"/>
              </a:spcBef>
              <a:buChar char="•"/>
              <a:tabLst>
                <a:tab pos="372110" algn="l"/>
                <a:tab pos="372745" algn="l"/>
              </a:tabLst>
            </a:pPr>
            <a:r>
              <a:rPr dirty="0" sz="2800" spc="-5">
                <a:latin typeface="Arial"/>
                <a:cs typeface="Arial"/>
              </a:rPr>
              <a:t>Week 10</a:t>
            </a:r>
            <a:endParaRPr sz="2800">
              <a:latin typeface="Arial"/>
              <a:cs typeface="Arial"/>
            </a:endParaRPr>
          </a:p>
          <a:p>
            <a:pPr lvl="1" marL="660400" indent="-539750">
              <a:lnSpc>
                <a:spcPct val="100000"/>
              </a:lnSpc>
              <a:spcBef>
                <a:spcPts val="615"/>
              </a:spcBef>
              <a:buClr>
                <a:srgbClr val="FF0000"/>
              </a:buClr>
              <a:buAutoNum type="romanUcPeriod"/>
              <a:tabLst>
                <a:tab pos="659765" algn="l"/>
                <a:tab pos="660400" algn="l"/>
              </a:tabLst>
            </a:pPr>
            <a:r>
              <a:rPr dirty="0" sz="2400" spc="-5">
                <a:latin typeface="Arial"/>
                <a:cs typeface="Arial"/>
              </a:rPr>
              <a:t>Learn </a:t>
            </a:r>
            <a:r>
              <a:rPr dirty="0" sz="2400">
                <a:latin typeface="Arial"/>
                <a:cs typeface="Arial"/>
              </a:rPr>
              <a:t>“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maximum </a:t>
            </a:r>
            <a:r>
              <a:rPr dirty="0" u="heavy" sz="2400" spc="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power</a:t>
            </a:r>
            <a:r>
              <a:rPr dirty="0" u="heavy" sz="2400" spc="-2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transfer</a:t>
            </a:r>
            <a:r>
              <a:rPr dirty="0" sz="2400" spc="-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lvl="1" marL="660400" indent="-53975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AutoNum type="romanUcPeriod"/>
              <a:tabLst>
                <a:tab pos="659765" algn="l"/>
                <a:tab pos="660400" algn="l"/>
              </a:tabLst>
            </a:pPr>
            <a:r>
              <a:rPr dirty="0" sz="2400" spc="-5">
                <a:latin typeface="Arial"/>
                <a:cs typeface="Arial"/>
              </a:rPr>
              <a:t>Experiment </a:t>
            </a:r>
            <a:r>
              <a:rPr dirty="0" sz="2400">
                <a:latin typeface="Arial"/>
                <a:cs typeface="Arial"/>
              </a:rPr>
              <a:t>the “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maximum power</a:t>
            </a:r>
            <a:r>
              <a:rPr dirty="0" u="heavy" sz="24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transfer</a:t>
            </a:r>
            <a:r>
              <a:rPr dirty="0" sz="2400" spc="-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43687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Maximum Power</a:t>
            </a:r>
            <a:r>
              <a:rPr dirty="0" sz="3500" spc="-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Transfer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17525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517525" algn="l"/>
                <a:tab pos="518159" algn="l"/>
              </a:tabLst>
            </a:pPr>
            <a:r>
              <a:rPr dirty="0" spc="-5"/>
              <a:t>In </a:t>
            </a:r>
            <a:r>
              <a:rPr dirty="0"/>
              <a:t>some applications, the </a:t>
            </a:r>
            <a:r>
              <a:rPr dirty="0" spc="-5"/>
              <a:t>purpose of a </a:t>
            </a:r>
            <a:r>
              <a:rPr dirty="0"/>
              <a:t>circuit </a:t>
            </a:r>
            <a:r>
              <a:rPr dirty="0" spc="-5"/>
              <a:t>is to provide </a:t>
            </a:r>
            <a:r>
              <a:rPr dirty="0"/>
              <a:t>maximum  </a:t>
            </a:r>
            <a:r>
              <a:rPr dirty="0" spc="-5"/>
              <a:t>power to a </a:t>
            </a:r>
            <a:r>
              <a:rPr dirty="0"/>
              <a:t>load. </a:t>
            </a:r>
            <a:r>
              <a:rPr dirty="0" spc="-5"/>
              <a:t>Some</a:t>
            </a:r>
            <a:r>
              <a:rPr dirty="0" spc="50"/>
              <a:t> </a:t>
            </a:r>
            <a:r>
              <a:rPr dirty="0"/>
              <a:t>examples:</a:t>
            </a:r>
          </a:p>
          <a:p>
            <a:pPr lvl="1" marL="918210" indent="-287020">
              <a:lnSpc>
                <a:spcPct val="100000"/>
              </a:lnSpc>
              <a:spcBef>
                <a:spcPts val="620"/>
              </a:spcBef>
              <a:buChar char="−"/>
              <a:tabLst>
                <a:tab pos="919480" algn="l"/>
              </a:tabLst>
            </a:pPr>
            <a:r>
              <a:rPr dirty="0" sz="2400">
                <a:latin typeface="Arial"/>
                <a:cs typeface="Arial"/>
              </a:rPr>
              <a:t>Stereo </a:t>
            </a:r>
            <a:r>
              <a:rPr dirty="0" sz="2400" spc="-5">
                <a:latin typeface="Arial"/>
                <a:cs typeface="Arial"/>
              </a:rPr>
              <a:t>amplifier</a:t>
            </a:r>
            <a:endParaRPr sz="2400">
              <a:latin typeface="Arial"/>
              <a:cs typeface="Arial"/>
            </a:endParaRPr>
          </a:p>
          <a:p>
            <a:pPr lvl="1" marL="918210" indent="-287020">
              <a:lnSpc>
                <a:spcPct val="100000"/>
              </a:lnSpc>
              <a:spcBef>
                <a:spcPts val="600"/>
              </a:spcBef>
              <a:buChar char="−"/>
              <a:tabLst>
                <a:tab pos="919480" algn="l"/>
              </a:tabLst>
            </a:pPr>
            <a:r>
              <a:rPr dirty="0" sz="2400" spc="-5">
                <a:latin typeface="Arial"/>
                <a:cs typeface="Arial"/>
              </a:rPr>
              <a:t>Radio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transmitters</a:t>
            </a:r>
            <a:endParaRPr sz="2400">
              <a:latin typeface="Arial"/>
              <a:cs typeface="Arial"/>
            </a:endParaRPr>
          </a:p>
          <a:p>
            <a:pPr lvl="1" marL="918210" indent="-287020">
              <a:lnSpc>
                <a:spcPct val="100000"/>
              </a:lnSpc>
              <a:spcBef>
                <a:spcPts val="605"/>
              </a:spcBef>
              <a:buChar char="−"/>
              <a:tabLst>
                <a:tab pos="919480" algn="l"/>
              </a:tabLst>
            </a:pPr>
            <a:r>
              <a:rPr dirty="0" sz="2400" spc="-5">
                <a:latin typeface="Arial"/>
                <a:cs typeface="Arial"/>
              </a:rPr>
              <a:t>Communications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equipment</a:t>
            </a:r>
            <a:endParaRPr sz="2400">
              <a:latin typeface="Arial"/>
              <a:cs typeface="Arial"/>
            </a:endParaRPr>
          </a:p>
          <a:p>
            <a:pPr lvl="1" marL="918210" indent="-287020">
              <a:lnSpc>
                <a:spcPct val="100000"/>
              </a:lnSpc>
              <a:spcBef>
                <a:spcPts val="600"/>
              </a:spcBef>
              <a:buChar char="−"/>
              <a:tabLst>
                <a:tab pos="919480" algn="l"/>
              </a:tabLst>
            </a:pPr>
            <a:r>
              <a:rPr dirty="0" sz="2400" spc="-5">
                <a:latin typeface="Arial"/>
                <a:cs typeface="Arial"/>
              </a:rPr>
              <a:t>Charger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43687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Maximum Power</a:t>
            </a:r>
            <a:r>
              <a:rPr dirty="0" sz="3500" spc="-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Transfer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757" y="1283919"/>
            <a:ext cx="93567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62585" algn="l"/>
                <a:tab pos="363220" algn="l"/>
              </a:tabLst>
            </a:pPr>
            <a:r>
              <a:rPr dirty="0" sz="2800" spc="-5">
                <a:latin typeface="Arial"/>
                <a:cs typeface="Arial"/>
              </a:rPr>
              <a:t>The value of 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baseline="-21021" sz="2775">
                <a:latin typeface="Arial"/>
                <a:cs typeface="Arial"/>
              </a:rPr>
              <a:t>L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deliver </a:t>
            </a:r>
            <a:r>
              <a:rPr dirty="0" sz="2800" spc="-5">
                <a:latin typeface="Arial"/>
                <a:cs typeface="Arial"/>
              </a:rPr>
              <a:t>maximum power to the </a:t>
            </a:r>
            <a:r>
              <a:rPr dirty="0" sz="2800">
                <a:latin typeface="Arial"/>
                <a:cs typeface="Arial"/>
              </a:rPr>
              <a:t>load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baseline="-21021" sz="2775">
                <a:latin typeface="Arial"/>
                <a:cs typeface="Arial"/>
              </a:rPr>
              <a:t>L</a:t>
            </a:r>
            <a:endParaRPr baseline="-21021" sz="2775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3625" y="2075278"/>
            <a:ext cx="4024690" cy="4417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8151" y="2227448"/>
            <a:ext cx="3441501" cy="7846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0312" y="3547965"/>
            <a:ext cx="5568199" cy="2666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61036"/>
            <a:ext cx="5436870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0000FF"/>
                </a:solidFill>
                <a:latin typeface="Arial"/>
                <a:cs typeface="Arial"/>
              </a:rPr>
              <a:t>Maximum Power</a:t>
            </a:r>
            <a:r>
              <a:rPr dirty="0" sz="3500" spc="-6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500" spc="-5">
                <a:solidFill>
                  <a:srgbClr val="0000FF"/>
                </a:solidFill>
                <a:latin typeface="Arial"/>
                <a:cs typeface="Arial"/>
              </a:rPr>
              <a:t>Transfer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757" y="1283919"/>
            <a:ext cx="60096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95"/>
              </a:spcBef>
              <a:buChar char="•"/>
              <a:tabLst>
                <a:tab pos="362585" algn="l"/>
                <a:tab pos="363220" algn="l"/>
              </a:tabLst>
            </a:pPr>
            <a:r>
              <a:rPr dirty="0" sz="2800" spc="-5">
                <a:latin typeface="Arial"/>
                <a:cs typeface="Arial"/>
              </a:rPr>
              <a:t>The power </a:t>
            </a:r>
            <a:r>
              <a:rPr dirty="0" sz="2800">
                <a:latin typeface="Arial"/>
                <a:cs typeface="Arial"/>
              </a:rPr>
              <a:t>delivered </a:t>
            </a:r>
            <a:r>
              <a:rPr dirty="0" sz="2800" spc="-5">
                <a:latin typeface="Arial"/>
                <a:cs typeface="Arial"/>
              </a:rPr>
              <a:t>when </a:t>
            </a:r>
            <a:r>
              <a:rPr dirty="0" sz="2800">
                <a:latin typeface="Arial"/>
                <a:cs typeface="Arial"/>
              </a:rPr>
              <a:t>R</a:t>
            </a:r>
            <a:r>
              <a:rPr dirty="0" baseline="-21021" sz="2775">
                <a:latin typeface="Arial"/>
                <a:cs typeface="Arial"/>
              </a:rPr>
              <a:t>s</a:t>
            </a:r>
            <a:r>
              <a:rPr dirty="0" sz="2800">
                <a:latin typeface="Arial"/>
                <a:cs typeface="Arial"/>
              </a:rPr>
              <a:t>=R</a:t>
            </a:r>
            <a:r>
              <a:rPr dirty="0" baseline="-21021" sz="2775">
                <a:latin typeface="Arial"/>
                <a:cs typeface="Arial"/>
              </a:rPr>
              <a:t>L</a:t>
            </a:r>
            <a:r>
              <a:rPr dirty="0" baseline="-21021" sz="2775" spc="494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757" y="3390130"/>
            <a:ext cx="9498965" cy="98679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62585" indent="-325120">
              <a:lnSpc>
                <a:spcPct val="100000"/>
              </a:lnSpc>
              <a:spcBef>
                <a:spcPts val="810"/>
              </a:spcBef>
              <a:buChar char="•"/>
              <a:tabLst>
                <a:tab pos="362585" algn="l"/>
                <a:tab pos="363220" algn="l"/>
              </a:tabLst>
            </a:pPr>
            <a:r>
              <a:rPr dirty="0" sz="2800" spc="-5">
                <a:latin typeface="Arial"/>
                <a:cs typeface="Arial"/>
              </a:rPr>
              <a:t>Efficiency</a:t>
            </a:r>
            <a:endParaRPr sz="2800">
              <a:latin typeface="Arial"/>
              <a:cs typeface="Arial"/>
            </a:endParaRPr>
          </a:p>
          <a:p>
            <a:pPr marL="438784">
              <a:lnSpc>
                <a:spcPct val="100000"/>
              </a:lnSpc>
              <a:spcBef>
                <a:spcPts val="615"/>
              </a:spcBef>
              <a:tabLst>
                <a:tab pos="781685" algn="l"/>
              </a:tabLst>
            </a:pPr>
            <a:r>
              <a:rPr dirty="0" sz="2400">
                <a:latin typeface="Arial"/>
                <a:cs typeface="Arial"/>
              </a:rPr>
              <a:t>−	</a:t>
            </a:r>
            <a:r>
              <a:rPr dirty="0" sz="2400" spc="-5">
                <a:latin typeface="Arial"/>
                <a:cs typeface="Arial"/>
              </a:rPr>
              <a:t>When maximum power is delivered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R</a:t>
            </a:r>
            <a:r>
              <a:rPr dirty="0" baseline="-20833" sz="2400" spc="-7">
                <a:latin typeface="Arial"/>
                <a:cs typeface="Arial"/>
              </a:rPr>
              <a:t>L, </a:t>
            </a:r>
            <a:r>
              <a:rPr dirty="0" sz="2400">
                <a:latin typeface="Arial"/>
                <a:cs typeface="Arial"/>
              </a:rPr>
              <a:t>the </a:t>
            </a:r>
            <a:r>
              <a:rPr dirty="0" sz="2400" spc="-5">
                <a:latin typeface="Arial"/>
                <a:cs typeface="Arial"/>
              </a:rPr>
              <a:t>efficiency is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50%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3341" y="5213858"/>
            <a:ext cx="576580" cy="21590"/>
          </a:xfrm>
          <a:custGeom>
            <a:avLst/>
            <a:gdLst/>
            <a:ahLst/>
            <a:cxnLst/>
            <a:rect l="l" t="t" r="r" b="b"/>
            <a:pathLst>
              <a:path w="576580" h="21589">
                <a:moveTo>
                  <a:pt x="576072" y="0"/>
                </a:moveTo>
                <a:lnTo>
                  <a:pt x="0" y="0"/>
                </a:lnTo>
                <a:lnTo>
                  <a:pt x="0" y="21336"/>
                </a:lnTo>
                <a:lnTo>
                  <a:pt x="576072" y="21336"/>
                </a:lnTo>
                <a:lnTo>
                  <a:pt x="576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55369" y="4810759"/>
            <a:ext cx="6318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111" sz="3750" spc="97">
                <a:latin typeface="Cambria Math"/>
                <a:cs typeface="Cambria Math"/>
              </a:rPr>
              <a:t>𝑝</a:t>
            </a:r>
            <a:r>
              <a:rPr dirty="0" sz="1800" spc="65">
                <a:latin typeface="Cambria Math"/>
                <a:cs typeface="Cambria Math"/>
              </a:rPr>
              <a:t>𝑜𝑢𝑡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006" y="4986020"/>
            <a:ext cx="871219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35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𝜂</a:t>
            </a:r>
            <a:r>
              <a:rPr dirty="0" sz="2500" spc="200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  <a:p>
            <a:pPr marL="681355">
              <a:lnSpc>
                <a:spcPts val="2335"/>
              </a:lnSpc>
            </a:pPr>
            <a:r>
              <a:rPr dirty="0" sz="2500" spc="-5">
                <a:latin typeface="Cambria Math"/>
                <a:cs typeface="Cambria Math"/>
              </a:rPr>
              <a:t>𝑝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6132" y="5347208"/>
            <a:ext cx="256540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210">
                <a:latin typeface="Cambria Math"/>
                <a:cs typeface="Cambria Math"/>
              </a:rPr>
              <a:t>𝑖</a:t>
            </a:r>
            <a:r>
              <a:rPr dirty="0" sz="1800" spc="254">
                <a:latin typeface="Cambria Math"/>
                <a:cs typeface="Cambria Math"/>
              </a:rPr>
              <a:t>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2417" y="5213858"/>
            <a:ext cx="1572895" cy="21590"/>
          </a:xfrm>
          <a:custGeom>
            <a:avLst/>
            <a:gdLst/>
            <a:ahLst/>
            <a:cxnLst/>
            <a:rect l="l" t="t" r="r" b="b"/>
            <a:pathLst>
              <a:path w="1572895" h="21589">
                <a:moveTo>
                  <a:pt x="1572768" y="0"/>
                </a:moveTo>
                <a:lnTo>
                  <a:pt x="0" y="0"/>
                </a:lnTo>
                <a:lnTo>
                  <a:pt x="0" y="21336"/>
                </a:lnTo>
                <a:lnTo>
                  <a:pt x="1572768" y="21336"/>
                </a:lnTo>
                <a:lnTo>
                  <a:pt x="1572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27933" y="4746752"/>
            <a:ext cx="66357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65">
                <a:latin typeface="Cambria Math"/>
                <a:cs typeface="Cambria Math"/>
              </a:rPr>
              <a:t>𝑖</a:t>
            </a:r>
            <a:r>
              <a:rPr dirty="0" baseline="27777" sz="2700" spc="97">
                <a:latin typeface="Cambria Math"/>
                <a:cs typeface="Cambria Math"/>
              </a:rPr>
              <a:t>2</a:t>
            </a:r>
            <a:r>
              <a:rPr dirty="0" sz="2500" spc="65">
                <a:latin typeface="Cambria Math"/>
                <a:cs typeface="Cambria Math"/>
              </a:rPr>
              <a:t>𝑅</a:t>
            </a:r>
            <a:r>
              <a:rPr dirty="0" baseline="-15432" sz="2700" spc="97">
                <a:latin typeface="Cambria Math"/>
                <a:cs typeface="Cambria Math"/>
              </a:rPr>
              <a:t>𝐿</a:t>
            </a:r>
            <a:endParaRPr baseline="-15432" sz="27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0473" y="5347208"/>
            <a:ext cx="13779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11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0214" y="4986020"/>
            <a:ext cx="1834514" cy="617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2335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=</a:t>
            </a:r>
            <a:endParaRPr sz="2500">
              <a:latin typeface="Cambria Math"/>
              <a:cs typeface="Cambria Math"/>
            </a:endParaRPr>
          </a:p>
          <a:p>
            <a:pPr marL="362585">
              <a:lnSpc>
                <a:spcPts val="2335"/>
              </a:lnSpc>
              <a:tabLst>
                <a:tab pos="1022350" algn="l"/>
              </a:tabLst>
            </a:pPr>
            <a:r>
              <a:rPr dirty="0" sz="2500" spc="90">
                <a:latin typeface="Cambria Math"/>
                <a:cs typeface="Cambria Math"/>
              </a:rPr>
              <a:t>𝑖</a:t>
            </a:r>
            <a:r>
              <a:rPr dirty="0" baseline="23148" sz="2700" spc="135">
                <a:latin typeface="Cambria Math"/>
                <a:cs typeface="Cambria Math"/>
              </a:rPr>
              <a:t>2</a:t>
            </a:r>
            <a:r>
              <a:rPr dirty="0" sz="2500" spc="90">
                <a:latin typeface="Cambria Math"/>
                <a:cs typeface="Cambria Math"/>
              </a:rPr>
              <a:t>𝑅	</a:t>
            </a:r>
            <a:r>
              <a:rPr dirty="0" sz="2500" spc="-5">
                <a:latin typeface="Cambria Math"/>
                <a:cs typeface="Cambria Math"/>
              </a:rPr>
              <a:t>+</a:t>
            </a:r>
            <a:r>
              <a:rPr dirty="0" sz="2500" spc="-55">
                <a:latin typeface="Cambria Math"/>
                <a:cs typeface="Cambria Math"/>
              </a:rPr>
              <a:t> </a:t>
            </a:r>
            <a:r>
              <a:rPr dirty="0" sz="2500" spc="90">
                <a:latin typeface="Cambria Math"/>
                <a:cs typeface="Cambria Math"/>
              </a:rPr>
              <a:t>𝑖</a:t>
            </a:r>
            <a:r>
              <a:rPr dirty="0" baseline="23148" sz="2700" spc="135">
                <a:latin typeface="Cambria Math"/>
                <a:cs typeface="Cambria Math"/>
              </a:rPr>
              <a:t>2</a:t>
            </a:r>
            <a:r>
              <a:rPr dirty="0" sz="2500" spc="90">
                <a:latin typeface="Cambria Math"/>
                <a:cs typeface="Cambria Math"/>
              </a:rPr>
              <a:t>𝑅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6690" y="5347208"/>
            <a:ext cx="152400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75">
                <a:latin typeface="Cambria Math"/>
                <a:cs typeface="Cambria Math"/>
              </a:rPr>
              <a:t>𝐿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13097" y="4986020"/>
            <a:ext cx="218059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× </a:t>
            </a:r>
            <a:r>
              <a:rPr dirty="0" sz="2500" spc="-10">
                <a:latin typeface="Cambria Math"/>
                <a:cs typeface="Cambria Math"/>
              </a:rPr>
              <a:t>100% </a:t>
            </a:r>
            <a:r>
              <a:rPr dirty="0" sz="2500" spc="-5">
                <a:latin typeface="Cambria Math"/>
                <a:cs typeface="Cambria Math"/>
              </a:rPr>
              <a:t>=</a:t>
            </a:r>
            <a:r>
              <a:rPr dirty="0" sz="2500" spc="270">
                <a:latin typeface="Cambria Math"/>
                <a:cs typeface="Cambria Math"/>
              </a:rPr>
              <a:t> </a:t>
            </a:r>
            <a:r>
              <a:rPr dirty="0" sz="2500" spc="-10">
                <a:latin typeface="Cambria Math"/>
                <a:cs typeface="Cambria Math"/>
              </a:rPr>
              <a:t>50%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7986" y="2252598"/>
            <a:ext cx="134175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-114">
                <a:latin typeface="Cambria Math"/>
                <a:cs typeface="Cambria Math"/>
              </a:rPr>
              <a:t>𝑃</a:t>
            </a:r>
            <a:r>
              <a:rPr dirty="0" baseline="-15432" sz="2700" spc="-172">
                <a:latin typeface="Cambria Math"/>
                <a:cs typeface="Cambria Math"/>
              </a:rPr>
              <a:t>𝐿 </a:t>
            </a:r>
            <a:r>
              <a:rPr dirty="0" sz="2500" spc="-5">
                <a:latin typeface="Cambria Math"/>
                <a:cs typeface="Cambria Math"/>
              </a:rPr>
              <a:t>=</a:t>
            </a:r>
            <a:r>
              <a:rPr dirty="0" sz="2500" spc="75">
                <a:latin typeface="Cambria Math"/>
                <a:cs typeface="Cambria Math"/>
              </a:rPr>
              <a:t> </a:t>
            </a:r>
            <a:r>
              <a:rPr dirty="0" sz="2500" spc="45">
                <a:latin typeface="Cambria Math"/>
                <a:cs typeface="Cambria Math"/>
              </a:rPr>
              <a:t>𝑖</a:t>
            </a:r>
            <a:r>
              <a:rPr dirty="0" baseline="-15432" sz="2700" spc="67">
                <a:latin typeface="Cambria Math"/>
                <a:cs typeface="Cambria Math"/>
              </a:rPr>
              <a:t>𝐿</a:t>
            </a:r>
            <a:r>
              <a:rPr dirty="0" sz="2500" spc="45">
                <a:latin typeface="Cambria Math"/>
                <a:cs typeface="Cambria Math"/>
              </a:rPr>
              <a:t>𝑣</a:t>
            </a:r>
            <a:r>
              <a:rPr dirty="0" baseline="-15432" sz="2700" spc="67">
                <a:latin typeface="Cambria Math"/>
                <a:cs typeface="Cambria Math"/>
              </a:rPr>
              <a:t>𝐿</a:t>
            </a:r>
            <a:endParaRPr baseline="-15432" sz="27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21482" y="2557526"/>
            <a:ext cx="1256030" cy="294005"/>
          </a:xfrm>
          <a:custGeom>
            <a:avLst/>
            <a:gdLst/>
            <a:ahLst/>
            <a:cxnLst/>
            <a:rect l="l" t="t" r="r" b="b"/>
            <a:pathLst>
              <a:path w="1256029" h="294005">
                <a:moveTo>
                  <a:pt x="1161795" y="0"/>
                </a:moveTo>
                <a:lnTo>
                  <a:pt x="1157605" y="11811"/>
                </a:lnTo>
                <a:lnTo>
                  <a:pt x="1174607" y="19218"/>
                </a:lnTo>
                <a:lnTo>
                  <a:pt x="1189228" y="29448"/>
                </a:lnTo>
                <a:lnTo>
                  <a:pt x="1218920" y="76779"/>
                </a:lnTo>
                <a:lnTo>
                  <a:pt x="1227631" y="120213"/>
                </a:lnTo>
                <a:lnTo>
                  <a:pt x="1228725" y="145287"/>
                </a:lnTo>
                <a:lnTo>
                  <a:pt x="1227631" y="171168"/>
                </a:lnTo>
                <a:lnTo>
                  <a:pt x="1218920" y="215832"/>
                </a:lnTo>
                <a:lnTo>
                  <a:pt x="1201439" y="250717"/>
                </a:lnTo>
                <a:lnTo>
                  <a:pt x="1158113" y="281686"/>
                </a:lnTo>
                <a:lnTo>
                  <a:pt x="1161795" y="293624"/>
                </a:lnTo>
                <a:lnTo>
                  <a:pt x="1201864" y="274780"/>
                </a:lnTo>
                <a:lnTo>
                  <a:pt x="1231265" y="242315"/>
                </a:lnTo>
                <a:lnTo>
                  <a:pt x="1249441" y="198707"/>
                </a:lnTo>
                <a:lnTo>
                  <a:pt x="1255521" y="146812"/>
                </a:lnTo>
                <a:lnTo>
                  <a:pt x="1253999" y="119907"/>
                </a:lnTo>
                <a:lnTo>
                  <a:pt x="1241859" y="72195"/>
                </a:lnTo>
                <a:lnTo>
                  <a:pt x="1217838" y="33361"/>
                </a:lnTo>
                <a:lnTo>
                  <a:pt x="1183080" y="7643"/>
                </a:lnTo>
                <a:lnTo>
                  <a:pt x="1161795" y="0"/>
                </a:lnTo>
                <a:close/>
              </a:path>
              <a:path w="1256029" h="294005">
                <a:moveTo>
                  <a:pt x="93725" y="0"/>
                </a:moveTo>
                <a:lnTo>
                  <a:pt x="53705" y="18764"/>
                </a:lnTo>
                <a:lnTo>
                  <a:pt x="24256" y="51435"/>
                </a:lnTo>
                <a:lnTo>
                  <a:pt x="6080" y="95027"/>
                </a:lnTo>
                <a:lnTo>
                  <a:pt x="0" y="146812"/>
                </a:lnTo>
                <a:lnTo>
                  <a:pt x="1520" y="173789"/>
                </a:lnTo>
                <a:lnTo>
                  <a:pt x="13608" y="221553"/>
                </a:lnTo>
                <a:lnTo>
                  <a:pt x="37558" y="260244"/>
                </a:lnTo>
                <a:lnTo>
                  <a:pt x="72368" y="285910"/>
                </a:lnTo>
                <a:lnTo>
                  <a:pt x="93725" y="293624"/>
                </a:lnTo>
                <a:lnTo>
                  <a:pt x="97409" y="281686"/>
                </a:lnTo>
                <a:lnTo>
                  <a:pt x="80664" y="274252"/>
                </a:lnTo>
                <a:lnTo>
                  <a:pt x="66230" y="263937"/>
                </a:lnTo>
                <a:lnTo>
                  <a:pt x="36601" y="215832"/>
                </a:lnTo>
                <a:lnTo>
                  <a:pt x="27890" y="171168"/>
                </a:lnTo>
                <a:lnTo>
                  <a:pt x="26797" y="145287"/>
                </a:lnTo>
                <a:lnTo>
                  <a:pt x="27890" y="120213"/>
                </a:lnTo>
                <a:lnTo>
                  <a:pt x="36601" y="76779"/>
                </a:lnTo>
                <a:lnTo>
                  <a:pt x="54125" y="42511"/>
                </a:lnTo>
                <a:lnTo>
                  <a:pt x="97917" y="11811"/>
                </a:lnTo>
                <a:lnTo>
                  <a:pt x="93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31998" y="2012645"/>
            <a:ext cx="251269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920875" algn="l"/>
              </a:tabLst>
            </a:pPr>
            <a:r>
              <a:rPr dirty="0" sz="2500" spc="100">
                <a:latin typeface="Cambria Math"/>
                <a:cs typeface="Cambria Math"/>
              </a:rPr>
              <a:t>𝑣</a:t>
            </a:r>
            <a:r>
              <a:rPr dirty="0" baseline="27777" sz="2700" spc="150">
                <a:latin typeface="Cambria Math"/>
                <a:cs typeface="Cambria Math"/>
              </a:rPr>
              <a:t>2</a:t>
            </a:r>
            <a:r>
              <a:rPr dirty="0" sz="2500" spc="100">
                <a:latin typeface="Cambria Math"/>
                <a:cs typeface="Cambria Math"/>
              </a:rPr>
              <a:t>𝑅	𝑣</a:t>
            </a:r>
            <a:r>
              <a:rPr dirty="0" baseline="27777" sz="2700" spc="150">
                <a:latin typeface="Cambria Math"/>
                <a:cs typeface="Cambria Math"/>
              </a:rPr>
              <a:t>2</a:t>
            </a:r>
            <a:r>
              <a:rPr dirty="0" sz="2500" spc="100">
                <a:latin typeface="Cambria Math"/>
                <a:cs typeface="Cambria Math"/>
              </a:rPr>
              <a:t>𝑅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91430" y="2557526"/>
            <a:ext cx="1240790" cy="294005"/>
          </a:xfrm>
          <a:custGeom>
            <a:avLst/>
            <a:gdLst/>
            <a:ahLst/>
            <a:cxnLst/>
            <a:rect l="l" t="t" r="r" b="b"/>
            <a:pathLst>
              <a:path w="1240789" h="294005">
                <a:moveTo>
                  <a:pt x="1146556" y="0"/>
                </a:moveTo>
                <a:lnTo>
                  <a:pt x="1142365" y="11811"/>
                </a:lnTo>
                <a:lnTo>
                  <a:pt x="1159367" y="19218"/>
                </a:lnTo>
                <a:lnTo>
                  <a:pt x="1173988" y="29448"/>
                </a:lnTo>
                <a:lnTo>
                  <a:pt x="1203680" y="76779"/>
                </a:lnTo>
                <a:lnTo>
                  <a:pt x="1212391" y="120213"/>
                </a:lnTo>
                <a:lnTo>
                  <a:pt x="1213485" y="145287"/>
                </a:lnTo>
                <a:lnTo>
                  <a:pt x="1212391" y="171168"/>
                </a:lnTo>
                <a:lnTo>
                  <a:pt x="1203680" y="215832"/>
                </a:lnTo>
                <a:lnTo>
                  <a:pt x="1186199" y="250717"/>
                </a:lnTo>
                <a:lnTo>
                  <a:pt x="1142873" y="281686"/>
                </a:lnTo>
                <a:lnTo>
                  <a:pt x="1146556" y="293624"/>
                </a:lnTo>
                <a:lnTo>
                  <a:pt x="1186624" y="274780"/>
                </a:lnTo>
                <a:lnTo>
                  <a:pt x="1216025" y="242315"/>
                </a:lnTo>
                <a:lnTo>
                  <a:pt x="1234201" y="198707"/>
                </a:lnTo>
                <a:lnTo>
                  <a:pt x="1240282" y="146812"/>
                </a:lnTo>
                <a:lnTo>
                  <a:pt x="1238759" y="119907"/>
                </a:lnTo>
                <a:lnTo>
                  <a:pt x="1226619" y="72195"/>
                </a:lnTo>
                <a:lnTo>
                  <a:pt x="1202598" y="33361"/>
                </a:lnTo>
                <a:lnTo>
                  <a:pt x="1167840" y="7643"/>
                </a:lnTo>
                <a:lnTo>
                  <a:pt x="1146556" y="0"/>
                </a:lnTo>
                <a:close/>
              </a:path>
              <a:path w="1240789" h="294005">
                <a:moveTo>
                  <a:pt x="93726" y="0"/>
                </a:moveTo>
                <a:lnTo>
                  <a:pt x="53705" y="18764"/>
                </a:lnTo>
                <a:lnTo>
                  <a:pt x="24257" y="51435"/>
                </a:lnTo>
                <a:lnTo>
                  <a:pt x="6080" y="95027"/>
                </a:lnTo>
                <a:lnTo>
                  <a:pt x="0" y="146812"/>
                </a:lnTo>
                <a:lnTo>
                  <a:pt x="1522" y="173789"/>
                </a:lnTo>
                <a:lnTo>
                  <a:pt x="13662" y="221553"/>
                </a:lnTo>
                <a:lnTo>
                  <a:pt x="37611" y="260244"/>
                </a:lnTo>
                <a:lnTo>
                  <a:pt x="72370" y="285910"/>
                </a:lnTo>
                <a:lnTo>
                  <a:pt x="93726" y="293624"/>
                </a:lnTo>
                <a:lnTo>
                  <a:pt x="97409" y="281686"/>
                </a:lnTo>
                <a:lnTo>
                  <a:pt x="80664" y="274252"/>
                </a:lnTo>
                <a:lnTo>
                  <a:pt x="66230" y="263937"/>
                </a:lnTo>
                <a:lnTo>
                  <a:pt x="36601" y="215832"/>
                </a:lnTo>
                <a:lnTo>
                  <a:pt x="27890" y="171168"/>
                </a:lnTo>
                <a:lnTo>
                  <a:pt x="26797" y="145287"/>
                </a:lnTo>
                <a:lnTo>
                  <a:pt x="27890" y="120213"/>
                </a:lnTo>
                <a:lnTo>
                  <a:pt x="36601" y="76779"/>
                </a:lnTo>
                <a:lnTo>
                  <a:pt x="54107" y="42511"/>
                </a:lnTo>
                <a:lnTo>
                  <a:pt x="97917" y="11811"/>
                </a:lnTo>
                <a:lnTo>
                  <a:pt x="93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992117" y="2455291"/>
            <a:ext cx="201485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67535" algn="l"/>
              </a:tabLst>
            </a:pPr>
            <a:r>
              <a:rPr dirty="0" sz="1800" spc="55">
                <a:latin typeface="Cambria Math"/>
                <a:cs typeface="Cambria Math"/>
              </a:rPr>
              <a:t>2</a:t>
            </a:r>
            <a:r>
              <a:rPr dirty="0" sz="1800" spc="55">
                <a:latin typeface="Cambria Math"/>
                <a:cs typeface="Cambria Math"/>
              </a:rPr>
              <a:t>	</a:t>
            </a:r>
            <a:r>
              <a:rPr dirty="0" sz="1800" spc="55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6380988" y="2012645"/>
            <a:ext cx="61722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100">
                <a:latin typeface="Cambria Math"/>
                <a:cs typeface="Cambria Math"/>
              </a:rPr>
              <a:t>𝑣</a:t>
            </a:r>
            <a:r>
              <a:rPr dirty="0" baseline="27777" sz="2700" spc="150">
                <a:latin typeface="Cambria Math"/>
                <a:cs typeface="Cambria Math"/>
              </a:rPr>
              <a:t>2</a:t>
            </a:r>
            <a:r>
              <a:rPr dirty="0" sz="2500" spc="100">
                <a:latin typeface="Cambria Math"/>
                <a:cs typeface="Cambria Math"/>
              </a:rPr>
              <a:t>𝑅</a:t>
            </a:r>
            <a:endParaRPr sz="25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86118" y="2650362"/>
            <a:ext cx="13779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10">
                <a:latin typeface="Cambria Math"/>
                <a:cs typeface="Cambria Math"/>
              </a:rPr>
              <a:t>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88608" y="2501011"/>
            <a:ext cx="71374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Cambria Math"/>
                <a:cs typeface="Cambria Math"/>
              </a:rPr>
              <a:t>4𝑅</a:t>
            </a:r>
            <a:r>
              <a:rPr dirty="0" sz="2500" spc="365">
                <a:latin typeface="Cambria Math"/>
                <a:cs typeface="Cambria Math"/>
              </a:rPr>
              <a:t> </a:t>
            </a:r>
            <a:r>
              <a:rPr dirty="0" baseline="33950" sz="2700" spc="82">
                <a:latin typeface="Cambria Math"/>
                <a:cs typeface="Cambria Math"/>
              </a:rPr>
              <a:t>2</a:t>
            </a:r>
            <a:endParaRPr baseline="33950" sz="27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41006" y="1896821"/>
            <a:ext cx="40132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0000" sz="3750" spc="142">
                <a:latin typeface="Cambria Math"/>
                <a:cs typeface="Cambria Math"/>
              </a:rPr>
              <a:t>𝑣</a:t>
            </a:r>
            <a:r>
              <a:rPr dirty="0" sz="1800" spc="95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4442" y="2464435"/>
            <a:ext cx="527177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920875" algn="l"/>
                <a:tab pos="4721860" algn="l"/>
              </a:tabLst>
            </a:pPr>
            <a:r>
              <a:rPr dirty="0" sz="2500">
                <a:latin typeface="Cambria Math"/>
                <a:cs typeface="Cambria Math"/>
              </a:rPr>
              <a:t>𝑅</a:t>
            </a:r>
            <a:r>
              <a:rPr dirty="0" baseline="-15432" sz="2700">
                <a:latin typeface="Cambria Math"/>
                <a:cs typeface="Cambria Math"/>
              </a:rPr>
              <a:t>𝑠</a:t>
            </a:r>
            <a:r>
              <a:rPr dirty="0" baseline="-15432" sz="2700" spc="450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+</a:t>
            </a:r>
            <a:r>
              <a:rPr dirty="0" sz="2500" spc="10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𝑅</a:t>
            </a:r>
            <a:r>
              <a:rPr dirty="0" baseline="-15432" sz="2700" spc="-7">
                <a:latin typeface="Cambria Math"/>
                <a:cs typeface="Cambria Math"/>
              </a:rPr>
              <a:t>𝐿	</a:t>
            </a:r>
            <a:r>
              <a:rPr dirty="0" sz="2500">
                <a:latin typeface="Cambria Math"/>
                <a:cs typeface="Cambria Math"/>
              </a:rPr>
              <a:t>𝑅</a:t>
            </a:r>
            <a:r>
              <a:rPr dirty="0" baseline="-15432" sz="2700">
                <a:latin typeface="Cambria Math"/>
                <a:cs typeface="Cambria Math"/>
              </a:rPr>
              <a:t>𝑠</a:t>
            </a:r>
            <a:r>
              <a:rPr dirty="0" baseline="-15432" sz="2700" spc="450">
                <a:latin typeface="Cambria Math"/>
                <a:cs typeface="Cambria Math"/>
              </a:rPr>
              <a:t> </a:t>
            </a:r>
            <a:r>
              <a:rPr dirty="0" sz="2500" spc="-5">
                <a:latin typeface="Cambria Math"/>
                <a:cs typeface="Cambria Math"/>
              </a:rPr>
              <a:t>+</a:t>
            </a:r>
            <a:r>
              <a:rPr dirty="0" sz="2500" spc="10">
                <a:latin typeface="Cambria Math"/>
                <a:cs typeface="Cambria Math"/>
              </a:rPr>
              <a:t> </a:t>
            </a:r>
            <a:r>
              <a:rPr dirty="0" sz="2500">
                <a:latin typeface="Cambria Math"/>
                <a:cs typeface="Cambria Math"/>
              </a:rPr>
              <a:t>𝑅</a:t>
            </a:r>
            <a:r>
              <a:rPr dirty="0" baseline="-15432" sz="2700">
                <a:latin typeface="Cambria Math"/>
                <a:cs typeface="Cambria Math"/>
              </a:rPr>
              <a:t>𝑠	</a:t>
            </a:r>
            <a:r>
              <a:rPr dirty="0" sz="2500">
                <a:latin typeface="Cambria Math"/>
                <a:cs typeface="Cambria Math"/>
              </a:rPr>
              <a:t>4𝑅</a:t>
            </a:r>
            <a:r>
              <a:rPr dirty="0" baseline="-15432" sz="2700">
                <a:latin typeface="Cambria Math"/>
                <a:cs typeface="Cambria Math"/>
              </a:rPr>
              <a:t>𝑠</a:t>
            </a:r>
            <a:endParaRPr baseline="-15432" sz="27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31466" y="2076957"/>
            <a:ext cx="63163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04875" algn="l"/>
                <a:tab pos="1285875" algn="l"/>
                <a:tab pos="1818639" algn="l"/>
                <a:tab pos="2774950" algn="l"/>
                <a:tab pos="3155950" algn="l"/>
                <a:tab pos="3673475" algn="l"/>
                <a:tab pos="4622165" algn="l"/>
                <a:tab pos="5401310" algn="l"/>
                <a:tab pos="5666740" algn="l"/>
              </a:tabLst>
            </a:pPr>
            <a:r>
              <a:rPr dirty="0" baseline="-31111" sz="3750" spc="-7">
                <a:latin typeface="Cambria Math"/>
                <a:cs typeface="Cambria Math"/>
              </a:rPr>
              <a:t>=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</a:t>
            </a:r>
            <a:r>
              <a:rPr dirty="0" u="heavy" sz="1800" spc="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𝑠	</a:t>
            </a:r>
            <a:r>
              <a:rPr dirty="0" u="heavy" sz="1800" spc="4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𝐿	</a:t>
            </a:r>
            <a:r>
              <a:rPr dirty="0" baseline="-31111" sz="3750" spc="-7">
                <a:latin typeface="Cambria Math"/>
                <a:cs typeface="Cambria Math"/>
              </a:rPr>
              <a:t>=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</a:t>
            </a:r>
            <a:r>
              <a:rPr dirty="0" u="heavy" sz="1800" spc="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𝑠	𝑠	</a:t>
            </a:r>
            <a:r>
              <a:rPr dirty="0" baseline="-31111" sz="3750" spc="-7">
                <a:latin typeface="Cambria Math"/>
                <a:cs typeface="Cambria Math"/>
              </a:rPr>
              <a:t>=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dirty="0" u="heavy" sz="2500" spc="254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r>
              <a:rPr dirty="0" u="heavy" sz="1800" spc="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𝑠	𝑠</a:t>
            </a:r>
            <a:r>
              <a:rPr dirty="0" sz="1800" spc="310">
                <a:latin typeface="Cambria Math"/>
                <a:cs typeface="Cambria Math"/>
              </a:rPr>
              <a:t> </a:t>
            </a:r>
            <a:r>
              <a:rPr dirty="0" baseline="-31111" sz="3750" spc="-7">
                <a:latin typeface="Cambria Math"/>
                <a:cs typeface="Cambria Math"/>
              </a:rPr>
              <a:t>=</a:t>
            </a:r>
            <a:r>
              <a:rPr dirty="0" u="heavy" sz="2500" spc="-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	</a:t>
            </a:r>
            <a:r>
              <a:rPr dirty="0" u="heavy" sz="1800" spc="5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𝑠	</a:t>
            </a:r>
            <a:r>
              <a:rPr dirty="0" baseline="-31111" sz="3750" spc="-7">
                <a:latin typeface="Cambria Math"/>
                <a:cs typeface="Cambria Math"/>
              </a:rPr>
              <a:t>=</a:t>
            </a:r>
            <a:r>
              <a:rPr dirty="0" baseline="-31111" sz="3750" spc="104">
                <a:latin typeface="Cambria Math"/>
                <a:cs typeface="Cambria Math"/>
              </a:rPr>
              <a:t> </a:t>
            </a:r>
            <a:r>
              <a:rPr dirty="0" baseline="-31111" sz="3750" spc="-7">
                <a:latin typeface="Cambria Math"/>
                <a:cs typeface="Cambria Math"/>
              </a:rPr>
              <a:t>𝑃</a:t>
            </a:r>
            <a:endParaRPr baseline="-31111" sz="3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63102" y="2401950"/>
            <a:ext cx="54292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90">
                <a:latin typeface="Cambria Math"/>
                <a:cs typeface="Cambria Math"/>
              </a:rPr>
              <a:t>𝑀</a:t>
            </a:r>
            <a:r>
              <a:rPr dirty="0" sz="1800" spc="95">
                <a:latin typeface="Cambria Math"/>
                <a:cs typeface="Cambria Math"/>
              </a:rPr>
              <a:t>𝐴</a:t>
            </a:r>
            <a:r>
              <a:rPr dirty="0" sz="1800" spc="145">
                <a:latin typeface="Cambria Math"/>
                <a:cs typeface="Cambria Math"/>
              </a:rPr>
              <a:t>𝑋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20" y="122936"/>
            <a:ext cx="2055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solidFill>
                  <a:srgbClr val="0000FF"/>
                </a:solidFill>
                <a:latin typeface="맑은 고딕"/>
                <a:cs typeface="맑은 고딕"/>
              </a:rPr>
              <a:t>주의사항</a:t>
            </a:r>
            <a:endParaRPr sz="4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Moon-Kyu </a:t>
            </a:r>
            <a:r>
              <a:rPr dirty="0" spc="-5"/>
              <a:t>Cho,</a:t>
            </a:r>
            <a:r>
              <a:rPr dirty="0" spc="-35"/>
              <a:t> </a:t>
            </a:r>
            <a:r>
              <a:rPr dirty="0" spc="-5"/>
              <a:t>2022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5"/>
              <a:t>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38404" y="1243024"/>
            <a:ext cx="11673840" cy="484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맑은 고딕"/>
                <a:cs typeface="맑은 고딕"/>
              </a:rPr>
              <a:t>모든</a:t>
            </a:r>
            <a:r>
              <a:rPr dirty="0" sz="2800" spc="-215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계측정비는</a:t>
            </a:r>
            <a:r>
              <a:rPr dirty="0" sz="2800" spc="-18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반드시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조작법을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숙지후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10" b="1">
                <a:latin typeface="맑은 고딕"/>
                <a:cs typeface="맑은 고딕"/>
              </a:rPr>
              <a:t>사용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3565" marR="5080" indent="-571500">
              <a:lnSpc>
                <a:spcPct val="100000"/>
              </a:lnSpc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맑은 고딕"/>
                <a:cs typeface="맑은 고딕"/>
              </a:rPr>
              <a:t>디지털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멀티미터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b="1">
                <a:latin typeface="Arial"/>
                <a:cs typeface="Arial"/>
              </a:rPr>
              <a:t>(</a:t>
            </a:r>
            <a:r>
              <a:rPr dirty="0" sz="2800" b="1">
                <a:latin typeface="맑은 고딕"/>
                <a:cs typeface="맑은 고딕"/>
              </a:rPr>
              <a:t>전류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측정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후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측정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모드를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바꾸지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않고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그대로</a:t>
            </a:r>
            <a:r>
              <a:rPr dirty="0" sz="2800" spc="-20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전압을  측정하면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손상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Arial"/>
                <a:cs typeface="Arial"/>
              </a:rPr>
              <a:t>–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맑은 고딕"/>
                <a:cs typeface="맑은 고딕"/>
              </a:rPr>
              <a:t>손상시에</a:t>
            </a:r>
            <a:r>
              <a:rPr dirty="0" sz="28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맑은 고딕"/>
                <a:cs typeface="맑은 고딕"/>
              </a:rPr>
              <a:t>마이너스</a:t>
            </a:r>
            <a:r>
              <a:rPr dirty="0" sz="2800" spc="-195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맑은 고딕"/>
                <a:cs typeface="맑은 고딕"/>
              </a:rPr>
              <a:t>점수</a:t>
            </a:r>
            <a:r>
              <a:rPr dirty="0" sz="2800" spc="-210" b="1">
                <a:solidFill>
                  <a:srgbClr val="FF0000"/>
                </a:solidFill>
                <a:latin typeface="맑은 고딕"/>
                <a:cs typeface="맑은 고딕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맑은 고딕"/>
                <a:cs typeface="맑은 고딕"/>
              </a:rPr>
              <a:t>부여</a:t>
            </a:r>
            <a:r>
              <a:rPr dirty="0" sz="2800" spc="-5" b="1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"/>
            </a:pPr>
            <a:endParaRPr sz="31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10" b="1">
                <a:latin typeface="Arial"/>
                <a:cs typeface="Arial"/>
              </a:rPr>
              <a:t>DC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전원을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인가중에</a:t>
            </a:r>
            <a:r>
              <a:rPr dirty="0" sz="2800" spc="-19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부품</a:t>
            </a:r>
            <a:r>
              <a:rPr dirty="0" sz="2800" spc="-210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탈부착</a:t>
            </a:r>
            <a:r>
              <a:rPr dirty="0" sz="2800" spc="-204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절대</a:t>
            </a:r>
            <a:r>
              <a:rPr dirty="0" sz="2800" spc="-19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금지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3565" marR="5080" indent="-5715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10" b="1">
                <a:latin typeface="Arial"/>
                <a:cs typeface="Arial"/>
              </a:rPr>
              <a:t>DC </a:t>
            </a:r>
            <a:r>
              <a:rPr dirty="0" sz="2800" spc="-5" b="1">
                <a:latin typeface="맑은 고딕"/>
                <a:cs typeface="맑은 고딕"/>
              </a:rPr>
              <a:t>전원 사용시에는 회로의 동작 전류 양을 파악하여 </a:t>
            </a:r>
            <a:r>
              <a:rPr dirty="0" sz="2800" b="1">
                <a:latin typeface="Arial"/>
                <a:cs typeface="Arial"/>
              </a:rPr>
              <a:t>compliance</a:t>
            </a:r>
            <a:r>
              <a:rPr dirty="0" sz="2800" b="1">
                <a:latin typeface="맑은 고딕"/>
                <a:cs typeface="맑은 고딕"/>
              </a:rPr>
              <a:t>를  </a:t>
            </a:r>
            <a:r>
              <a:rPr dirty="0" sz="2800" spc="-5" b="1">
                <a:latin typeface="맑은 고딕"/>
                <a:cs typeface="맑은 고딕"/>
              </a:rPr>
              <a:t>반드시 설정할</a:t>
            </a:r>
            <a:r>
              <a:rPr dirty="0" sz="2800" spc="-40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것</a:t>
            </a:r>
            <a:endParaRPr sz="2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0000"/>
              </a:buClr>
              <a:buFont typeface="Wingdings"/>
              <a:buChar char=""/>
            </a:pPr>
            <a:endParaRPr sz="1950">
              <a:latin typeface="맑은 고딕"/>
              <a:cs typeface="맑은 고딕"/>
            </a:endParaRPr>
          </a:p>
          <a:p>
            <a:pPr marL="584200" indent="-5715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"/>
              <a:tabLst>
                <a:tab pos="583565" algn="l"/>
                <a:tab pos="584200" algn="l"/>
              </a:tabLst>
            </a:pPr>
            <a:r>
              <a:rPr dirty="0" sz="2800" spc="-5" b="1">
                <a:latin typeface="Arial"/>
                <a:cs typeface="Arial"/>
              </a:rPr>
              <a:t>Bread board </a:t>
            </a:r>
            <a:r>
              <a:rPr dirty="0" sz="2800" spc="-5" b="1">
                <a:latin typeface="맑은 고딕"/>
                <a:cs typeface="맑은 고딕"/>
              </a:rPr>
              <a:t>사용 수칙을 준수할</a:t>
            </a:r>
            <a:r>
              <a:rPr dirty="0" sz="2800" spc="-555" b="1">
                <a:latin typeface="맑은 고딕"/>
                <a:cs typeface="맑은 고딕"/>
              </a:rPr>
              <a:t> </a:t>
            </a:r>
            <a:r>
              <a:rPr dirty="0" sz="2800" spc="-5" b="1">
                <a:latin typeface="맑은 고딕"/>
                <a:cs typeface="맑은 고딕"/>
              </a:rPr>
              <a:t>것</a:t>
            </a:r>
            <a:endParaRPr sz="2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Moon-Kyu Cho</dc:creator>
  <dc:title>No Slide Title</dc:title>
  <dcterms:created xsi:type="dcterms:W3CDTF">2022-11-11T04:08:20Z</dcterms:created>
  <dcterms:modified xsi:type="dcterms:W3CDTF">2022-11-11T04:08:20Z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2022-11-11T00:00:00Z</vt:filetime>
  </property>
</Properties>
</file>