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 h="0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 h="0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377" y="1572208"/>
            <a:ext cx="692124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997" y="1283919"/>
            <a:ext cx="11624005" cy="362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05233" y="6656752"/>
            <a:ext cx="2165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기초전자회로실험및실습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Week</a:t>
            </a:r>
            <a:r>
              <a:rPr dirty="0" sz="4000" spc="-3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9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Moon-Kyu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dirty="0" sz="2000" b="1">
                <a:latin typeface="Arial"/>
                <a:cs typeface="Arial"/>
              </a:rPr>
              <a:t>School of Computer Engineering &amp; Information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Technology  </a:t>
            </a:r>
            <a:r>
              <a:rPr dirty="0" sz="2000" b="1">
                <a:latin typeface="Arial"/>
                <a:cs typeface="Arial"/>
              </a:rPr>
              <a:t>Korea National </a:t>
            </a:r>
            <a:r>
              <a:rPr dirty="0" sz="2000" spc="-5" b="1">
                <a:latin typeface="Arial"/>
                <a:cs typeface="Arial"/>
              </a:rPr>
              <a:t>University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6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304" y="1105357"/>
            <a:ext cx="11765915" cy="179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indent="-539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romanUcPeriod"/>
              <a:tabLst>
                <a:tab pos="589915" algn="l"/>
                <a:tab pos="590550" algn="l"/>
                <a:tab pos="3030220" algn="l"/>
              </a:tabLst>
            </a:pPr>
            <a:r>
              <a:rPr dirty="0" sz="2400" b="1">
                <a:latin typeface="Arial"/>
                <a:cs typeface="Arial"/>
              </a:rPr>
              <a:t>(</a:t>
            </a:r>
            <a:r>
              <a:rPr dirty="0" sz="2400" b="1">
                <a:latin typeface="맑은 고딕"/>
                <a:cs typeface="맑은 고딕"/>
              </a:rPr>
              <a:t>기본</a:t>
            </a:r>
            <a:r>
              <a:rPr dirty="0" sz="2400" spc="24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회로</a:t>
            </a:r>
            <a:r>
              <a:rPr dirty="0" sz="2400" spc="229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실험</a:t>
            </a:r>
            <a:r>
              <a:rPr dirty="0" sz="2400" spc="-5" b="1">
                <a:latin typeface="Arial"/>
                <a:cs typeface="Arial"/>
              </a:rPr>
              <a:t>)	</a:t>
            </a:r>
            <a:r>
              <a:rPr dirty="0" sz="2400" spc="-5" b="1">
                <a:latin typeface="맑은 고딕"/>
                <a:cs typeface="맑은 고딕"/>
              </a:rPr>
              <a:t>아래와</a:t>
            </a:r>
            <a:r>
              <a:rPr dirty="0" sz="2400" spc="22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같이</a:t>
            </a:r>
            <a:r>
              <a:rPr dirty="0" sz="2400" spc="204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회로를</a:t>
            </a:r>
            <a:r>
              <a:rPr dirty="0" sz="2400" spc="229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구성한</a:t>
            </a:r>
            <a:r>
              <a:rPr dirty="0" sz="2400" spc="229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후</a:t>
            </a:r>
            <a:r>
              <a:rPr dirty="0" sz="2400" spc="2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각</a:t>
            </a:r>
            <a:r>
              <a:rPr dirty="0" sz="2400" spc="22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저항에</a:t>
            </a:r>
            <a:r>
              <a:rPr dirty="0" sz="2400" spc="21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걸린</a:t>
            </a:r>
            <a:r>
              <a:rPr dirty="0" sz="2400" spc="229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전압</a:t>
            </a:r>
            <a:r>
              <a:rPr dirty="0" sz="2400" spc="2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및</a:t>
            </a:r>
            <a:r>
              <a:rPr dirty="0" sz="2400" spc="22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전류를</a:t>
            </a:r>
            <a:endParaRPr sz="2400">
              <a:latin typeface="맑은 고딕"/>
              <a:cs typeface="맑은 고딕"/>
            </a:endParaRPr>
          </a:p>
          <a:p>
            <a:pPr marL="58991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맑은 고딕"/>
                <a:cs typeface="맑은 고딕"/>
              </a:rPr>
              <a:t>측정하여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표에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기록하라</a:t>
            </a:r>
            <a:r>
              <a:rPr dirty="0" sz="2400" b="1">
                <a:latin typeface="Arial"/>
                <a:cs typeface="Arial"/>
              </a:rPr>
              <a:t>.</a:t>
            </a:r>
            <a:r>
              <a:rPr dirty="0" sz="2400" spc="-5" b="1">
                <a:latin typeface="Arial"/>
                <a:cs typeface="Arial"/>
              </a:rPr>
              <a:t> (R</a:t>
            </a:r>
            <a:r>
              <a:rPr dirty="0" baseline="-20833" sz="2400" spc="-7" b="1">
                <a:latin typeface="Arial"/>
                <a:cs typeface="Arial"/>
              </a:rPr>
              <a:t>1</a:t>
            </a:r>
            <a:r>
              <a:rPr dirty="0" sz="2400" spc="-5" b="1">
                <a:latin typeface="Arial"/>
                <a:cs typeface="Arial"/>
              </a:rPr>
              <a:t>,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</a:t>
            </a:r>
            <a:r>
              <a:rPr dirty="0" baseline="-20833" sz="2400" spc="-7" b="1">
                <a:latin typeface="Arial"/>
                <a:cs typeface="Arial"/>
              </a:rPr>
              <a:t>2</a:t>
            </a:r>
            <a:r>
              <a:rPr dirty="0" sz="2400" spc="-5" b="1">
                <a:latin typeface="Arial"/>
                <a:cs typeface="Arial"/>
              </a:rPr>
              <a:t>, R</a:t>
            </a:r>
            <a:r>
              <a:rPr dirty="0" baseline="-20833" sz="2400" spc="-7" b="1">
                <a:latin typeface="Arial"/>
                <a:cs typeface="Arial"/>
              </a:rPr>
              <a:t>3</a:t>
            </a:r>
            <a:r>
              <a:rPr dirty="0" sz="2400" spc="-5" b="1">
                <a:latin typeface="맑은 고딕"/>
                <a:cs typeface="맑은 고딕"/>
              </a:rPr>
              <a:t>값을</a:t>
            </a:r>
            <a:r>
              <a:rPr dirty="0" sz="2400" spc="-1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모두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다르게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구성</a:t>
            </a:r>
            <a:r>
              <a:rPr dirty="0" sz="2400" b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899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 startAt="2"/>
              <a:tabLst>
                <a:tab pos="589915" algn="l"/>
                <a:tab pos="590550" algn="l"/>
              </a:tabLst>
            </a:pPr>
            <a:r>
              <a:rPr dirty="0" sz="2400" spc="-5" b="1">
                <a:latin typeface="Arial"/>
                <a:cs typeface="Arial"/>
              </a:rPr>
              <a:t>V</a:t>
            </a:r>
            <a:r>
              <a:rPr dirty="0" baseline="-20833" sz="2400" spc="-7" b="1">
                <a:latin typeface="Arial"/>
                <a:cs typeface="Arial"/>
              </a:rPr>
              <a:t>1</a:t>
            </a:r>
            <a:r>
              <a:rPr dirty="0" sz="2400" spc="-5" b="1">
                <a:latin typeface="맑은 고딕"/>
                <a:cs typeface="맑은 고딕"/>
              </a:rPr>
              <a:t>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제거한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후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각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저항에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걸린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전압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및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전류를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측정하여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표에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기록하라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99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 startAt="2"/>
              <a:tabLst>
                <a:tab pos="589915" algn="l"/>
                <a:tab pos="590550" algn="l"/>
              </a:tabLst>
            </a:pPr>
            <a:r>
              <a:rPr dirty="0" sz="2400" spc="-5" b="1">
                <a:latin typeface="Arial"/>
                <a:cs typeface="Arial"/>
              </a:rPr>
              <a:t>V</a:t>
            </a:r>
            <a:r>
              <a:rPr dirty="0" baseline="-20833" sz="2400" spc="-7" b="1">
                <a:latin typeface="Arial"/>
                <a:cs typeface="Arial"/>
              </a:rPr>
              <a:t>2</a:t>
            </a:r>
            <a:r>
              <a:rPr dirty="0" sz="2400" spc="-5" b="1">
                <a:latin typeface="맑은 고딕"/>
                <a:cs typeface="맑은 고딕"/>
              </a:rPr>
              <a:t>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제거한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후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각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저항에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걸린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전압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및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전류를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측정하여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표에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기록하라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7604" y="3476944"/>
            <a:ext cx="5135452" cy="234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41919" y="3895344"/>
            <a:ext cx="571500" cy="161925"/>
          </a:xfrm>
          <a:custGeom>
            <a:avLst/>
            <a:gdLst/>
            <a:ahLst/>
            <a:cxnLst/>
            <a:rect l="l" t="t" r="r" b="b"/>
            <a:pathLst>
              <a:path w="571500" h="161925">
                <a:moveTo>
                  <a:pt x="571500" y="0"/>
                </a:moveTo>
                <a:lnTo>
                  <a:pt x="0" y="0"/>
                </a:lnTo>
                <a:lnTo>
                  <a:pt x="0" y="161543"/>
                </a:lnTo>
                <a:lnTo>
                  <a:pt x="571500" y="161543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17735" y="4788408"/>
            <a:ext cx="573405" cy="163195"/>
          </a:xfrm>
          <a:custGeom>
            <a:avLst/>
            <a:gdLst/>
            <a:ahLst/>
            <a:cxnLst/>
            <a:rect l="l" t="t" r="r" b="b"/>
            <a:pathLst>
              <a:path w="573404" h="163195">
                <a:moveTo>
                  <a:pt x="573024" y="0"/>
                </a:moveTo>
                <a:lnTo>
                  <a:pt x="0" y="0"/>
                </a:lnTo>
                <a:lnTo>
                  <a:pt x="0" y="163068"/>
                </a:lnTo>
                <a:lnTo>
                  <a:pt x="573024" y="163068"/>
                </a:lnTo>
                <a:lnTo>
                  <a:pt x="573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23347" y="3895344"/>
            <a:ext cx="571500" cy="161925"/>
          </a:xfrm>
          <a:custGeom>
            <a:avLst/>
            <a:gdLst/>
            <a:ahLst/>
            <a:cxnLst/>
            <a:rect l="l" t="t" r="r" b="b"/>
            <a:pathLst>
              <a:path w="571500" h="161925">
                <a:moveTo>
                  <a:pt x="571500" y="0"/>
                </a:moveTo>
                <a:lnTo>
                  <a:pt x="0" y="0"/>
                </a:lnTo>
                <a:lnTo>
                  <a:pt x="0" y="161543"/>
                </a:lnTo>
                <a:lnTo>
                  <a:pt x="571500" y="161543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53343" y="4625340"/>
            <a:ext cx="571500" cy="250190"/>
          </a:xfrm>
          <a:custGeom>
            <a:avLst/>
            <a:gdLst/>
            <a:ahLst/>
            <a:cxnLst/>
            <a:rect l="l" t="t" r="r" b="b"/>
            <a:pathLst>
              <a:path w="571500" h="250189">
                <a:moveTo>
                  <a:pt x="571500" y="0"/>
                </a:moveTo>
                <a:lnTo>
                  <a:pt x="0" y="0"/>
                </a:lnTo>
                <a:lnTo>
                  <a:pt x="0" y="249936"/>
                </a:lnTo>
                <a:lnTo>
                  <a:pt x="571500" y="24993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89264" y="4376928"/>
            <a:ext cx="571500" cy="250190"/>
          </a:xfrm>
          <a:custGeom>
            <a:avLst/>
            <a:gdLst/>
            <a:ahLst/>
            <a:cxnLst/>
            <a:rect l="l" t="t" r="r" b="b"/>
            <a:pathLst>
              <a:path w="571500" h="250189">
                <a:moveTo>
                  <a:pt x="571500" y="0"/>
                </a:moveTo>
                <a:lnTo>
                  <a:pt x="0" y="0"/>
                </a:lnTo>
                <a:lnTo>
                  <a:pt x="0" y="249936"/>
                </a:lnTo>
                <a:lnTo>
                  <a:pt x="571500" y="24993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71631" y="4625340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573024" y="0"/>
                </a:moveTo>
                <a:lnTo>
                  <a:pt x="0" y="0"/>
                </a:lnTo>
                <a:lnTo>
                  <a:pt x="0" y="249936"/>
                </a:lnTo>
                <a:lnTo>
                  <a:pt x="573024" y="249936"/>
                </a:lnTo>
                <a:lnTo>
                  <a:pt x="573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22964" y="4908803"/>
            <a:ext cx="571500" cy="248920"/>
          </a:xfrm>
          <a:custGeom>
            <a:avLst/>
            <a:gdLst/>
            <a:ahLst/>
            <a:cxnLst/>
            <a:rect l="l" t="t" r="r" b="b"/>
            <a:pathLst>
              <a:path w="571500" h="248920">
                <a:moveTo>
                  <a:pt x="571500" y="0"/>
                </a:moveTo>
                <a:lnTo>
                  <a:pt x="0" y="0"/>
                </a:lnTo>
                <a:lnTo>
                  <a:pt x="0" y="248412"/>
                </a:lnTo>
                <a:lnTo>
                  <a:pt x="571500" y="248412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9377" y="3338964"/>
            <a:ext cx="6017384" cy="271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3838575" cy="3546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Object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Circuit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0"/>
              </a:spcBef>
              <a:tabLst>
                <a:tab pos="756285" algn="l"/>
              </a:tabLst>
            </a:pPr>
            <a:r>
              <a:rPr dirty="0" sz="2400">
                <a:latin typeface="Arial"/>
                <a:cs typeface="Arial"/>
              </a:rPr>
              <a:t>−	</a:t>
            </a:r>
            <a:r>
              <a:rPr dirty="0" sz="2400" spc="-5">
                <a:latin typeface="Arial"/>
                <a:cs typeface="Arial"/>
              </a:rPr>
              <a:t>Superposition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property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Preliminary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49834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431FF"/>
                </a:solidFill>
                <a:latin typeface="Arial"/>
                <a:cs typeface="Arial"/>
              </a:rPr>
              <a:t>Object </a:t>
            </a:r>
            <a:r>
              <a:rPr dirty="0" sz="3500">
                <a:solidFill>
                  <a:srgbClr val="0431FF"/>
                </a:solidFill>
                <a:latin typeface="Arial"/>
                <a:cs typeface="Arial"/>
              </a:rPr>
              <a:t>of</a:t>
            </a:r>
            <a:r>
              <a:rPr dirty="0" sz="3500" spc="-15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431FF"/>
                </a:solidFill>
                <a:latin typeface="Arial"/>
                <a:cs typeface="Arial"/>
              </a:rPr>
              <a:t>Experiment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0368" y="1192356"/>
            <a:ext cx="6343015" cy="15062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820"/>
              </a:spcBef>
              <a:buChar char="•"/>
              <a:tabLst>
                <a:tab pos="372110" algn="l"/>
                <a:tab pos="372745" algn="l"/>
              </a:tabLst>
            </a:pPr>
            <a:r>
              <a:rPr dirty="0" sz="2800" spc="-5">
                <a:latin typeface="Arial"/>
                <a:cs typeface="Arial"/>
              </a:rPr>
              <a:t>Week 9</a:t>
            </a:r>
            <a:endParaRPr sz="2800">
              <a:latin typeface="Arial"/>
              <a:cs typeface="Arial"/>
            </a:endParaRPr>
          </a:p>
          <a:p>
            <a:pPr lvl="1" marL="660400" indent="-53975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Learn “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superposition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property</a:t>
            </a:r>
            <a:r>
              <a:rPr dirty="0" sz="2400" spc="-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lvl="1" marL="660400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Experiment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“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superposition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property</a:t>
            </a:r>
            <a:r>
              <a:rPr dirty="0" sz="2400" spc="-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5600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Principle of</a:t>
            </a:r>
            <a:r>
              <a:rPr dirty="0" sz="35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Superposition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1015" marR="5080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pc="-5"/>
              <a:t>In a </a:t>
            </a:r>
            <a:r>
              <a:rPr dirty="0"/>
              <a:t>linear system, </a:t>
            </a:r>
            <a:r>
              <a:rPr dirty="0" spc="-5"/>
              <a:t>the </a:t>
            </a:r>
            <a:r>
              <a:rPr dirty="0"/>
              <a:t>linear </a:t>
            </a:r>
            <a:r>
              <a:rPr dirty="0" spc="-5"/>
              <a:t>response of linear </a:t>
            </a:r>
            <a:r>
              <a:rPr dirty="0"/>
              <a:t>independent sources  can </a:t>
            </a:r>
            <a:r>
              <a:rPr dirty="0" spc="-5"/>
              <a:t>be combined in a linear</a:t>
            </a:r>
            <a:r>
              <a:rPr dirty="0" spc="75"/>
              <a:t> </a:t>
            </a:r>
            <a:r>
              <a:rPr dirty="0"/>
              <a:t>manner.</a:t>
            </a:r>
          </a:p>
          <a:p>
            <a:pPr marL="501015" marR="5080" indent="-325120">
              <a:lnSpc>
                <a:spcPct val="100000"/>
              </a:lnSpc>
              <a:spcBef>
                <a:spcPts val="605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pc="-5"/>
              <a:t>This </a:t>
            </a:r>
            <a:r>
              <a:rPr dirty="0"/>
              <a:t>allows us </a:t>
            </a:r>
            <a:r>
              <a:rPr dirty="0" spc="-5"/>
              <a:t>to solve circuits with on </a:t>
            </a:r>
            <a:r>
              <a:rPr dirty="0"/>
              <a:t>independent </a:t>
            </a:r>
            <a:r>
              <a:rPr dirty="0" spc="-5"/>
              <a:t>source </a:t>
            </a:r>
            <a:r>
              <a:rPr dirty="0"/>
              <a:t>at </a:t>
            </a:r>
            <a:r>
              <a:rPr dirty="0" spc="-5"/>
              <a:t>a time  and </a:t>
            </a:r>
            <a:r>
              <a:rPr dirty="0"/>
              <a:t>then </a:t>
            </a:r>
            <a:r>
              <a:rPr dirty="0" spc="-5"/>
              <a:t>combine the</a:t>
            </a:r>
            <a:r>
              <a:rPr dirty="0" spc="55"/>
              <a:t> </a:t>
            </a:r>
            <a:r>
              <a:rPr dirty="0"/>
              <a:t>solutions.</a:t>
            </a:r>
          </a:p>
          <a:p>
            <a:pPr lvl="1" marL="920115" indent="-287020">
              <a:lnSpc>
                <a:spcPct val="100000"/>
              </a:lnSpc>
              <a:spcBef>
                <a:spcPts val="620"/>
              </a:spcBef>
              <a:buChar char="−"/>
              <a:tabLst>
                <a:tab pos="921385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an independent voltage source is not present it is replaced by a </a:t>
            </a:r>
            <a:r>
              <a:rPr dirty="0" sz="2400">
                <a:latin typeface="Arial"/>
                <a:cs typeface="Arial"/>
              </a:rPr>
              <a:t>short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circuit.</a:t>
            </a:r>
            <a:endParaRPr sz="2400">
              <a:latin typeface="Arial"/>
              <a:cs typeface="Arial"/>
            </a:endParaRPr>
          </a:p>
          <a:p>
            <a:pPr lvl="1" marL="920115" indent="-287020">
              <a:lnSpc>
                <a:spcPct val="100000"/>
              </a:lnSpc>
              <a:spcBef>
                <a:spcPts val="600"/>
              </a:spcBef>
              <a:buChar char="−"/>
              <a:tabLst>
                <a:tab pos="921385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an independent </a:t>
            </a:r>
            <a:r>
              <a:rPr dirty="0" sz="2400">
                <a:latin typeface="Arial"/>
                <a:cs typeface="Arial"/>
              </a:rPr>
              <a:t>current </a:t>
            </a:r>
            <a:r>
              <a:rPr dirty="0" sz="2400" spc="-5">
                <a:latin typeface="Arial"/>
                <a:cs typeface="Arial"/>
              </a:rPr>
              <a:t>source is not present it is replaced by an open</a:t>
            </a:r>
            <a:r>
              <a:rPr dirty="0" sz="2400" spc="2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circuit.</a:t>
            </a:r>
            <a:endParaRPr sz="2400">
              <a:latin typeface="Arial"/>
              <a:cs typeface="Arial"/>
            </a:endParaRPr>
          </a:p>
          <a:p>
            <a:pPr marL="519430" marR="952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519430" algn="l"/>
                <a:tab pos="520065" algn="l"/>
                <a:tab pos="871855" algn="l"/>
                <a:tab pos="2710180" algn="l"/>
                <a:tab pos="3933825" algn="l"/>
                <a:tab pos="5078730" algn="l"/>
                <a:tab pos="5608955" algn="l"/>
                <a:tab pos="6059805" algn="l"/>
                <a:tab pos="7044690" algn="l"/>
                <a:tab pos="8306434" algn="l"/>
                <a:tab pos="9093200" algn="l"/>
                <a:tab pos="9645015" algn="l"/>
              </a:tabLst>
            </a:pPr>
            <a:r>
              <a:rPr dirty="0"/>
              <a:t>If	</a:t>
            </a:r>
            <a:r>
              <a:rPr dirty="0" spc="-5"/>
              <a:t>dependent</a:t>
            </a:r>
            <a:r>
              <a:rPr dirty="0" spc="-5"/>
              <a:t>	</a:t>
            </a:r>
            <a:r>
              <a:rPr dirty="0" spc="-5"/>
              <a:t>source</a:t>
            </a:r>
            <a:r>
              <a:rPr dirty="0" spc="-5"/>
              <a:t>	</a:t>
            </a:r>
            <a:r>
              <a:rPr dirty="0" spc="-5"/>
              <a:t>al</a:t>
            </a:r>
            <a:r>
              <a:rPr dirty="0"/>
              <a:t>l</a:t>
            </a:r>
            <a:r>
              <a:rPr dirty="0" spc="-5"/>
              <a:t>ows</a:t>
            </a:r>
            <a:r>
              <a:rPr dirty="0"/>
              <a:t>	</a:t>
            </a:r>
            <a:r>
              <a:rPr dirty="0" spc="-5"/>
              <a:t>us</a:t>
            </a:r>
            <a:r>
              <a:rPr dirty="0"/>
              <a:t>	</a:t>
            </a:r>
            <a:r>
              <a:rPr dirty="0" spc="-5"/>
              <a:t>to</a:t>
            </a:r>
            <a:r>
              <a:rPr dirty="0"/>
              <a:t>	</a:t>
            </a:r>
            <a:r>
              <a:rPr dirty="0" spc="-5"/>
              <a:t>s</a:t>
            </a:r>
            <a:r>
              <a:rPr dirty="0"/>
              <a:t>o</a:t>
            </a:r>
            <a:r>
              <a:rPr dirty="0" spc="-15"/>
              <a:t>l</a:t>
            </a:r>
            <a:r>
              <a:rPr dirty="0" spc="-5"/>
              <a:t>ve</a:t>
            </a:r>
            <a:r>
              <a:rPr dirty="0"/>
              <a:t>	</a:t>
            </a:r>
            <a:r>
              <a:rPr dirty="0" spc="-5"/>
              <a:t>ci</a:t>
            </a:r>
            <a:r>
              <a:rPr dirty="0"/>
              <a:t>r</a:t>
            </a:r>
            <a:r>
              <a:rPr dirty="0" spc="-5"/>
              <a:t>c</a:t>
            </a:r>
            <a:r>
              <a:rPr dirty="0"/>
              <a:t>u</a:t>
            </a:r>
            <a:r>
              <a:rPr dirty="0" spc="-5"/>
              <a:t>its</a:t>
            </a:r>
            <a:r>
              <a:rPr dirty="0"/>
              <a:t>	</a:t>
            </a:r>
            <a:r>
              <a:rPr dirty="0" spc="-5"/>
              <a:t>with</a:t>
            </a:r>
            <a:r>
              <a:rPr dirty="0"/>
              <a:t>	</a:t>
            </a:r>
            <a:r>
              <a:rPr dirty="0" spc="-5"/>
              <a:t>on</a:t>
            </a:r>
            <a:r>
              <a:rPr dirty="0"/>
              <a:t>	</a:t>
            </a:r>
            <a:r>
              <a:rPr dirty="0" spc="-5"/>
              <a:t>in</a:t>
            </a:r>
            <a:r>
              <a:rPr dirty="0"/>
              <a:t>d</a:t>
            </a:r>
            <a:r>
              <a:rPr dirty="0" spc="-5"/>
              <a:t>ep</a:t>
            </a:r>
            <a:r>
              <a:rPr dirty="0"/>
              <a:t>e</a:t>
            </a:r>
            <a:r>
              <a:rPr dirty="0" spc="5"/>
              <a:t>n</a:t>
            </a:r>
            <a:r>
              <a:rPr dirty="0" spc="-5"/>
              <a:t>de</a:t>
            </a:r>
            <a:r>
              <a:rPr dirty="0"/>
              <a:t>n</a:t>
            </a:r>
            <a:r>
              <a:rPr dirty="0"/>
              <a:t>t  </a:t>
            </a:r>
            <a:r>
              <a:rPr dirty="0" spc="-5"/>
              <a:t>source </a:t>
            </a:r>
            <a:r>
              <a:rPr dirty="0"/>
              <a:t>at </a:t>
            </a:r>
            <a:r>
              <a:rPr dirty="0" spc="-5"/>
              <a:t>a time </a:t>
            </a:r>
            <a:r>
              <a:rPr dirty="0"/>
              <a:t>and then </a:t>
            </a:r>
            <a:r>
              <a:rPr dirty="0" spc="-5"/>
              <a:t>combine the</a:t>
            </a:r>
            <a:r>
              <a:rPr dirty="0" spc="90"/>
              <a:t> </a:t>
            </a:r>
            <a:r>
              <a:rPr dirty="0"/>
              <a:t>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5600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Principle of</a:t>
            </a:r>
            <a:r>
              <a:rPr dirty="0" sz="35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Superposition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647" y="1085015"/>
            <a:ext cx="10388600" cy="433578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426084" indent="-325120">
              <a:lnSpc>
                <a:spcPct val="100000"/>
              </a:lnSpc>
              <a:spcBef>
                <a:spcPts val="815"/>
              </a:spcBef>
              <a:buChar char="•"/>
              <a:tabLst>
                <a:tab pos="426084" algn="l"/>
                <a:tab pos="42672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dirty="0" sz="28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lvl="1" marL="845185" indent="-287655">
              <a:lnSpc>
                <a:spcPct val="100000"/>
              </a:lnSpc>
              <a:spcBef>
                <a:spcPts val="615"/>
              </a:spcBef>
              <a:buChar char="−"/>
              <a:tabLst>
                <a:tab pos="845819" algn="l"/>
              </a:tabLst>
            </a:pPr>
            <a:r>
              <a:rPr dirty="0" sz="2400">
                <a:latin typeface="Arial"/>
                <a:cs typeface="Arial"/>
              </a:rPr>
              <a:t>A system that satisfies the </a:t>
            </a:r>
            <a:r>
              <a:rPr dirty="0" sz="2400" spc="-5">
                <a:latin typeface="Arial"/>
                <a:cs typeface="Arial"/>
              </a:rPr>
              <a:t>superposition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properties</a:t>
            </a:r>
            <a:endParaRPr sz="24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− If </a:t>
            </a: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 = </a:t>
            </a: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 =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</a:t>
            </a:r>
            <a:endParaRPr sz="2400">
              <a:latin typeface="Times New Roman"/>
              <a:cs typeface="Times New Roman"/>
            </a:endParaRPr>
          </a:p>
          <a:p>
            <a:pPr lvl="2" marL="1397635" indent="-591820">
              <a:lnSpc>
                <a:spcPct val="100000"/>
              </a:lnSpc>
              <a:spcBef>
                <a:spcPts val="2785"/>
              </a:spcBef>
              <a:buFont typeface="Times New Roman"/>
              <a:buAutoNum type="arabicPeriod"/>
              <a:tabLst>
                <a:tab pos="1397635" algn="l"/>
                <a:tab pos="1398270" algn="l"/>
              </a:tabLst>
            </a:pPr>
            <a:r>
              <a:rPr dirty="0" sz="2400" spc="-10" i="1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[</a:t>
            </a:r>
            <a:r>
              <a:rPr dirty="0" sz="2400" spc="-10" i="1">
                <a:latin typeface="Times New Roman"/>
                <a:cs typeface="Times New Roman"/>
              </a:rPr>
              <a:t>a </a:t>
            </a:r>
            <a:r>
              <a:rPr dirty="0" sz="2400" i="1">
                <a:latin typeface="Times New Roman"/>
                <a:cs typeface="Times New Roman"/>
              </a:rPr>
              <a:t>· x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)] = </a:t>
            </a:r>
            <a:r>
              <a:rPr dirty="0" sz="2400" spc="-5" i="1">
                <a:latin typeface="Times New Roman"/>
                <a:cs typeface="Times New Roman"/>
              </a:rPr>
              <a:t>aH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i="1">
                <a:latin typeface="Times New Roman"/>
                <a:cs typeface="Times New Roman"/>
              </a:rPr>
              <a:t>ay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">
                <a:latin typeface="Times New Roman"/>
                <a:cs typeface="Times New Roman"/>
              </a:rPr>
              <a:t>(homogeneous: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맑은 고딕"/>
                <a:cs typeface="맑은 고딕"/>
              </a:rPr>
              <a:t>동질성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3" marL="1043940" indent="-154305">
              <a:lnSpc>
                <a:spcPct val="100000"/>
              </a:lnSpc>
              <a:spcBef>
                <a:spcPts val="1010"/>
              </a:spcBef>
              <a:buChar char="-"/>
              <a:tabLst>
                <a:tab pos="1044575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scaling before and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the system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1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buClr>
                <a:srgbClr val="FF0000"/>
              </a:buClr>
              <a:buFont typeface="Arial"/>
              <a:buChar char="-"/>
            </a:pPr>
            <a:endParaRPr sz="2150">
              <a:latin typeface="Arial"/>
              <a:cs typeface="Arial"/>
            </a:endParaRPr>
          </a:p>
          <a:p>
            <a:pPr marL="806450">
              <a:lnSpc>
                <a:spcPct val="100000"/>
              </a:lnSpc>
              <a:tabLst>
                <a:tab pos="1397635" algn="l"/>
              </a:tabLst>
            </a:pPr>
            <a:r>
              <a:rPr dirty="0" sz="2400">
                <a:latin typeface="Times New Roman"/>
                <a:cs typeface="Times New Roman"/>
              </a:rPr>
              <a:t>2.	</a:t>
            </a: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)] = </a:t>
            </a: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 + </a:t>
            </a: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 (additivity: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맑은 고딕"/>
                <a:cs typeface="맑은 고딕"/>
              </a:rPr>
              <a:t>가산성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3" marL="1043940" indent="-154305">
              <a:lnSpc>
                <a:spcPct val="100000"/>
              </a:lnSpc>
              <a:spcBef>
                <a:spcPts val="1010"/>
              </a:spcBef>
              <a:buChar char="-"/>
              <a:tabLst>
                <a:tab pos="1044575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summing before and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the system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80645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ax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i="1">
                <a:latin typeface="Times New Roman"/>
                <a:cs typeface="Times New Roman"/>
              </a:rPr>
              <a:t>bx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)] = </a:t>
            </a:r>
            <a:r>
              <a:rPr dirty="0" sz="2400" spc="-5" i="1">
                <a:latin typeface="Times New Roman"/>
                <a:cs typeface="Times New Roman"/>
              </a:rPr>
              <a:t>aH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 i="1">
                <a:latin typeface="Times New Roman"/>
                <a:cs typeface="Times New Roman"/>
              </a:rPr>
              <a:t>bH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)]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i="1">
                <a:latin typeface="Times New Roman"/>
                <a:cs typeface="Times New Roman"/>
              </a:rPr>
              <a:t>ay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 + </a:t>
            </a:r>
            <a:r>
              <a:rPr dirty="0" sz="2400" i="1">
                <a:latin typeface="Times New Roman"/>
                <a:cs typeface="Times New Roman"/>
              </a:rPr>
              <a:t>by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), for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i="1">
                <a:latin typeface="Times New Roman"/>
                <a:cs typeface="Times New Roman"/>
              </a:rPr>
              <a:t>b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constant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5641" y="5706617"/>
            <a:ext cx="1341120" cy="90551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630"/>
              </a:spcBef>
            </a:pPr>
            <a:r>
              <a:rPr dirty="0" sz="240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4096" y="6117272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5" h="78104">
                <a:moveTo>
                  <a:pt x="407656" y="25653"/>
                </a:moveTo>
                <a:lnTo>
                  <a:pt x="367283" y="25653"/>
                </a:lnTo>
                <a:lnTo>
                  <a:pt x="367791" y="51561"/>
                </a:lnTo>
                <a:lnTo>
                  <a:pt x="354837" y="51803"/>
                </a:lnTo>
                <a:lnTo>
                  <a:pt x="355345" y="77711"/>
                </a:lnTo>
                <a:lnTo>
                  <a:pt x="432307" y="37401"/>
                </a:lnTo>
                <a:lnTo>
                  <a:pt x="407656" y="25653"/>
                </a:lnTo>
                <a:close/>
              </a:path>
              <a:path w="432435" h="78104">
                <a:moveTo>
                  <a:pt x="354329" y="25895"/>
                </a:moveTo>
                <a:lnTo>
                  <a:pt x="0" y="32499"/>
                </a:lnTo>
                <a:lnTo>
                  <a:pt x="507" y="58407"/>
                </a:lnTo>
                <a:lnTo>
                  <a:pt x="354837" y="51803"/>
                </a:lnTo>
                <a:lnTo>
                  <a:pt x="354329" y="25895"/>
                </a:lnTo>
                <a:close/>
              </a:path>
              <a:path w="432435" h="78104">
                <a:moveTo>
                  <a:pt x="367283" y="25653"/>
                </a:moveTo>
                <a:lnTo>
                  <a:pt x="354329" y="25895"/>
                </a:lnTo>
                <a:lnTo>
                  <a:pt x="354837" y="51803"/>
                </a:lnTo>
                <a:lnTo>
                  <a:pt x="367791" y="51561"/>
                </a:lnTo>
                <a:lnTo>
                  <a:pt x="367283" y="25653"/>
                </a:lnTo>
                <a:close/>
              </a:path>
              <a:path w="432435" h="78104">
                <a:moveTo>
                  <a:pt x="353821" y="0"/>
                </a:moveTo>
                <a:lnTo>
                  <a:pt x="354329" y="25895"/>
                </a:lnTo>
                <a:lnTo>
                  <a:pt x="367283" y="25653"/>
                </a:lnTo>
                <a:lnTo>
                  <a:pt x="407656" y="25653"/>
                </a:lnTo>
                <a:lnTo>
                  <a:pt x="353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53385" y="5773928"/>
            <a:ext cx="177800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i="1">
                <a:latin typeface="Times New Roman"/>
                <a:cs typeface="Times New Roman"/>
              </a:rPr>
              <a:t>ax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 +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bx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761" y="6120384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4" h="78104">
                <a:moveTo>
                  <a:pt x="354329" y="0"/>
                </a:moveTo>
                <a:lnTo>
                  <a:pt x="354329" y="77723"/>
                </a:lnTo>
                <a:lnTo>
                  <a:pt x="406145" y="51815"/>
                </a:lnTo>
                <a:lnTo>
                  <a:pt x="367284" y="51815"/>
                </a:lnTo>
                <a:lnTo>
                  <a:pt x="367284" y="25907"/>
                </a:lnTo>
                <a:lnTo>
                  <a:pt x="406146" y="25907"/>
                </a:lnTo>
                <a:lnTo>
                  <a:pt x="354329" y="0"/>
                </a:lnTo>
                <a:close/>
              </a:path>
              <a:path w="432434" h="78104">
                <a:moveTo>
                  <a:pt x="35432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54329" y="51815"/>
                </a:lnTo>
                <a:lnTo>
                  <a:pt x="354329" y="25907"/>
                </a:lnTo>
                <a:close/>
              </a:path>
              <a:path w="432434" h="78104">
                <a:moveTo>
                  <a:pt x="406146" y="25907"/>
                </a:moveTo>
                <a:lnTo>
                  <a:pt x="367284" y="25907"/>
                </a:lnTo>
                <a:lnTo>
                  <a:pt x="367284" y="51815"/>
                </a:lnTo>
                <a:lnTo>
                  <a:pt x="406145" y="51815"/>
                </a:lnTo>
                <a:lnTo>
                  <a:pt x="432054" y="38861"/>
                </a:lnTo>
                <a:lnTo>
                  <a:pt x="406146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73342" y="5782767"/>
            <a:ext cx="177863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i="1">
                <a:latin typeface="Times New Roman"/>
                <a:cs typeface="Times New Roman"/>
              </a:rPr>
              <a:t>ay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 +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by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5600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Principle of</a:t>
            </a:r>
            <a:r>
              <a:rPr dirty="0" sz="35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Superposition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7594" y="2021585"/>
            <a:ext cx="1341120" cy="9042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615"/>
              </a:spcBef>
            </a:pPr>
            <a:r>
              <a:rPr dirty="0" sz="240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0941" y="2435351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5" h="78105">
                <a:moveTo>
                  <a:pt x="354330" y="0"/>
                </a:moveTo>
                <a:lnTo>
                  <a:pt x="354330" y="77724"/>
                </a:lnTo>
                <a:lnTo>
                  <a:pt x="406146" y="51815"/>
                </a:lnTo>
                <a:lnTo>
                  <a:pt x="367284" y="51815"/>
                </a:lnTo>
                <a:lnTo>
                  <a:pt x="367284" y="25908"/>
                </a:lnTo>
                <a:lnTo>
                  <a:pt x="406146" y="25908"/>
                </a:lnTo>
                <a:lnTo>
                  <a:pt x="354330" y="0"/>
                </a:lnTo>
                <a:close/>
              </a:path>
              <a:path w="432435" h="78105">
                <a:moveTo>
                  <a:pt x="354330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4330" y="51815"/>
                </a:lnTo>
                <a:lnTo>
                  <a:pt x="354330" y="25908"/>
                </a:lnTo>
                <a:close/>
              </a:path>
              <a:path w="432435" h="78105">
                <a:moveTo>
                  <a:pt x="406146" y="25908"/>
                </a:moveTo>
                <a:lnTo>
                  <a:pt x="367284" y="25908"/>
                </a:lnTo>
                <a:lnTo>
                  <a:pt x="367284" y="51815"/>
                </a:lnTo>
                <a:lnTo>
                  <a:pt x="406146" y="51815"/>
                </a:lnTo>
                <a:lnTo>
                  <a:pt x="432053" y="38862"/>
                </a:lnTo>
                <a:lnTo>
                  <a:pt x="406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3132" y="2267203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8714" y="2435351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5" h="78105">
                <a:moveTo>
                  <a:pt x="354330" y="0"/>
                </a:moveTo>
                <a:lnTo>
                  <a:pt x="354330" y="77724"/>
                </a:lnTo>
                <a:lnTo>
                  <a:pt x="406146" y="51815"/>
                </a:lnTo>
                <a:lnTo>
                  <a:pt x="367284" y="51815"/>
                </a:lnTo>
                <a:lnTo>
                  <a:pt x="367284" y="25908"/>
                </a:lnTo>
                <a:lnTo>
                  <a:pt x="406146" y="25908"/>
                </a:lnTo>
                <a:lnTo>
                  <a:pt x="354330" y="0"/>
                </a:lnTo>
                <a:close/>
              </a:path>
              <a:path w="432435" h="78105">
                <a:moveTo>
                  <a:pt x="354330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4330" y="51815"/>
                </a:lnTo>
                <a:lnTo>
                  <a:pt x="354330" y="25908"/>
                </a:lnTo>
                <a:close/>
              </a:path>
              <a:path w="432435" h="78105">
                <a:moveTo>
                  <a:pt x="406146" y="25908"/>
                </a:moveTo>
                <a:lnTo>
                  <a:pt x="367284" y="25908"/>
                </a:lnTo>
                <a:lnTo>
                  <a:pt x="367284" y="51815"/>
                </a:lnTo>
                <a:lnTo>
                  <a:pt x="406146" y="51815"/>
                </a:lnTo>
                <a:lnTo>
                  <a:pt x="432053" y="38862"/>
                </a:lnTo>
                <a:lnTo>
                  <a:pt x="406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93741" y="2267203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5282" y="2202942"/>
            <a:ext cx="539750" cy="541020"/>
          </a:xfrm>
          <a:custGeom>
            <a:avLst/>
            <a:gdLst/>
            <a:ahLst/>
            <a:cxnLst/>
            <a:rect l="l" t="t" r="r" b="b"/>
            <a:pathLst>
              <a:path w="539750" h="541019">
                <a:moveTo>
                  <a:pt x="0" y="270510"/>
                </a:moveTo>
                <a:lnTo>
                  <a:pt x="4346" y="221897"/>
                </a:lnTo>
                <a:lnTo>
                  <a:pt x="16876" y="176139"/>
                </a:lnTo>
                <a:lnTo>
                  <a:pt x="36830" y="133999"/>
                </a:lnTo>
                <a:lnTo>
                  <a:pt x="63443" y="96243"/>
                </a:lnTo>
                <a:lnTo>
                  <a:pt x="95955" y="63635"/>
                </a:lnTo>
                <a:lnTo>
                  <a:pt x="133604" y="36942"/>
                </a:lnTo>
                <a:lnTo>
                  <a:pt x="175626" y="16929"/>
                </a:lnTo>
                <a:lnTo>
                  <a:pt x="221262" y="4359"/>
                </a:lnTo>
                <a:lnTo>
                  <a:pt x="269748" y="0"/>
                </a:lnTo>
                <a:lnTo>
                  <a:pt x="318233" y="4359"/>
                </a:lnTo>
                <a:lnTo>
                  <a:pt x="363869" y="16929"/>
                </a:lnTo>
                <a:lnTo>
                  <a:pt x="405891" y="36942"/>
                </a:lnTo>
                <a:lnTo>
                  <a:pt x="443540" y="63635"/>
                </a:lnTo>
                <a:lnTo>
                  <a:pt x="476052" y="96243"/>
                </a:lnTo>
                <a:lnTo>
                  <a:pt x="502665" y="133999"/>
                </a:lnTo>
                <a:lnTo>
                  <a:pt x="522619" y="176139"/>
                </a:lnTo>
                <a:lnTo>
                  <a:pt x="535149" y="221897"/>
                </a:lnTo>
                <a:lnTo>
                  <a:pt x="539495" y="270510"/>
                </a:lnTo>
                <a:lnTo>
                  <a:pt x="535149" y="319122"/>
                </a:lnTo>
                <a:lnTo>
                  <a:pt x="522619" y="364880"/>
                </a:lnTo>
                <a:lnTo>
                  <a:pt x="502665" y="407020"/>
                </a:lnTo>
                <a:lnTo>
                  <a:pt x="476052" y="444776"/>
                </a:lnTo>
                <a:lnTo>
                  <a:pt x="443540" y="477384"/>
                </a:lnTo>
                <a:lnTo>
                  <a:pt x="405891" y="504077"/>
                </a:lnTo>
                <a:lnTo>
                  <a:pt x="363869" y="524090"/>
                </a:lnTo>
                <a:lnTo>
                  <a:pt x="318233" y="536660"/>
                </a:lnTo>
                <a:lnTo>
                  <a:pt x="269748" y="541020"/>
                </a:lnTo>
                <a:lnTo>
                  <a:pt x="221262" y="536660"/>
                </a:lnTo>
                <a:lnTo>
                  <a:pt x="175626" y="524090"/>
                </a:lnTo>
                <a:lnTo>
                  <a:pt x="133603" y="504077"/>
                </a:lnTo>
                <a:lnTo>
                  <a:pt x="95955" y="477384"/>
                </a:lnTo>
                <a:lnTo>
                  <a:pt x="63443" y="444776"/>
                </a:lnTo>
                <a:lnTo>
                  <a:pt x="36829" y="407020"/>
                </a:lnTo>
                <a:lnTo>
                  <a:pt x="16876" y="364880"/>
                </a:lnTo>
                <a:lnTo>
                  <a:pt x="4346" y="319122"/>
                </a:lnTo>
                <a:lnTo>
                  <a:pt x="0" y="27051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55367" y="22297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4777" y="2435351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5" h="78105">
                <a:moveTo>
                  <a:pt x="354330" y="0"/>
                </a:moveTo>
                <a:lnTo>
                  <a:pt x="354330" y="77724"/>
                </a:lnTo>
                <a:lnTo>
                  <a:pt x="406146" y="51815"/>
                </a:lnTo>
                <a:lnTo>
                  <a:pt x="367284" y="51815"/>
                </a:lnTo>
                <a:lnTo>
                  <a:pt x="367284" y="25908"/>
                </a:lnTo>
                <a:lnTo>
                  <a:pt x="406146" y="25908"/>
                </a:lnTo>
                <a:lnTo>
                  <a:pt x="354330" y="0"/>
                </a:lnTo>
                <a:close/>
              </a:path>
              <a:path w="432435" h="78105">
                <a:moveTo>
                  <a:pt x="354330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4330" y="51815"/>
                </a:lnTo>
                <a:lnTo>
                  <a:pt x="354330" y="25908"/>
                </a:lnTo>
                <a:close/>
              </a:path>
              <a:path w="432435" h="78105">
                <a:moveTo>
                  <a:pt x="406146" y="25908"/>
                </a:moveTo>
                <a:lnTo>
                  <a:pt x="367284" y="25908"/>
                </a:lnTo>
                <a:lnTo>
                  <a:pt x="367284" y="51815"/>
                </a:lnTo>
                <a:lnTo>
                  <a:pt x="406146" y="51815"/>
                </a:lnTo>
                <a:lnTo>
                  <a:pt x="432054" y="38862"/>
                </a:lnTo>
                <a:lnTo>
                  <a:pt x="406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35645" y="2021585"/>
            <a:ext cx="1341120" cy="9042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615"/>
              </a:spcBef>
            </a:pPr>
            <a:r>
              <a:rPr dirty="0" sz="240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3873" y="2435351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4" h="78105">
                <a:moveTo>
                  <a:pt x="354329" y="0"/>
                </a:moveTo>
                <a:lnTo>
                  <a:pt x="354329" y="77724"/>
                </a:lnTo>
                <a:lnTo>
                  <a:pt x="406146" y="51815"/>
                </a:lnTo>
                <a:lnTo>
                  <a:pt x="367283" y="51815"/>
                </a:lnTo>
                <a:lnTo>
                  <a:pt x="367283" y="25908"/>
                </a:lnTo>
                <a:lnTo>
                  <a:pt x="406146" y="25908"/>
                </a:lnTo>
                <a:lnTo>
                  <a:pt x="354329" y="0"/>
                </a:lnTo>
                <a:close/>
              </a:path>
              <a:path w="432434" h="78105">
                <a:moveTo>
                  <a:pt x="35432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4329" y="51815"/>
                </a:lnTo>
                <a:lnTo>
                  <a:pt x="354329" y="25908"/>
                </a:lnTo>
                <a:close/>
              </a:path>
              <a:path w="432434" h="78105">
                <a:moveTo>
                  <a:pt x="406146" y="25908"/>
                </a:moveTo>
                <a:lnTo>
                  <a:pt x="367283" y="25908"/>
                </a:lnTo>
                <a:lnTo>
                  <a:pt x="367283" y="51815"/>
                </a:lnTo>
                <a:lnTo>
                  <a:pt x="406146" y="51815"/>
                </a:lnTo>
                <a:lnTo>
                  <a:pt x="432053" y="38862"/>
                </a:lnTo>
                <a:lnTo>
                  <a:pt x="406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70878" y="2267203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76766" y="2435351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4" h="78105">
                <a:moveTo>
                  <a:pt x="354329" y="0"/>
                </a:moveTo>
                <a:lnTo>
                  <a:pt x="354329" y="77724"/>
                </a:lnTo>
                <a:lnTo>
                  <a:pt x="406146" y="51815"/>
                </a:lnTo>
                <a:lnTo>
                  <a:pt x="367283" y="51815"/>
                </a:lnTo>
                <a:lnTo>
                  <a:pt x="367283" y="25908"/>
                </a:lnTo>
                <a:lnTo>
                  <a:pt x="406146" y="25908"/>
                </a:lnTo>
                <a:lnTo>
                  <a:pt x="354329" y="0"/>
                </a:lnTo>
                <a:close/>
              </a:path>
              <a:path w="432434" h="78105">
                <a:moveTo>
                  <a:pt x="35432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4329" y="51815"/>
                </a:lnTo>
                <a:lnTo>
                  <a:pt x="354329" y="25908"/>
                </a:lnTo>
                <a:close/>
              </a:path>
              <a:path w="432434" h="78105">
                <a:moveTo>
                  <a:pt x="406146" y="25908"/>
                </a:moveTo>
                <a:lnTo>
                  <a:pt x="367283" y="25908"/>
                </a:lnTo>
                <a:lnTo>
                  <a:pt x="367283" y="51815"/>
                </a:lnTo>
                <a:lnTo>
                  <a:pt x="406146" y="51815"/>
                </a:lnTo>
                <a:lnTo>
                  <a:pt x="432053" y="38862"/>
                </a:lnTo>
                <a:lnTo>
                  <a:pt x="406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783061" y="2267203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37014" y="2202942"/>
            <a:ext cx="539750" cy="541020"/>
          </a:xfrm>
          <a:custGeom>
            <a:avLst/>
            <a:gdLst/>
            <a:ahLst/>
            <a:cxnLst/>
            <a:rect l="l" t="t" r="r" b="b"/>
            <a:pathLst>
              <a:path w="539750" h="541019">
                <a:moveTo>
                  <a:pt x="0" y="270510"/>
                </a:moveTo>
                <a:lnTo>
                  <a:pt x="4346" y="221897"/>
                </a:lnTo>
                <a:lnTo>
                  <a:pt x="16876" y="176139"/>
                </a:lnTo>
                <a:lnTo>
                  <a:pt x="36829" y="133999"/>
                </a:lnTo>
                <a:lnTo>
                  <a:pt x="63443" y="96243"/>
                </a:lnTo>
                <a:lnTo>
                  <a:pt x="95955" y="63635"/>
                </a:lnTo>
                <a:lnTo>
                  <a:pt x="133603" y="36942"/>
                </a:lnTo>
                <a:lnTo>
                  <a:pt x="175626" y="16929"/>
                </a:lnTo>
                <a:lnTo>
                  <a:pt x="221262" y="4359"/>
                </a:lnTo>
                <a:lnTo>
                  <a:pt x="269747" y="0"/>
                </a:lnTo>
                <a:lnTo>
                  <a:pt x="318233" y="4359"/>
                </a:lnTo>
                <a:lnTo>
                  <a:pt x="363869" y="16929"/>
                </a:lnTo>
                <a:lnTo>
                  <a:pt x="405891" y="36942"/>
                </a:lnTo>
                <a:lnTo>
                  <a:pt x="443540" y="63635"/>
                </a:lnTo>
                <a:lnTo>
                  <a:pt x="476052" y="96243"/>
                </a:lnTo>
                <a:lnTo>
                  <a:pt x="502665" y="133999"/>
                </a:lnTo>
                <a:lnTo>
                  <a:pt x="522619" y="176139"/>
                </a:lnTo>
                <a:lnTo>
                  <a:pt x="535149" y="221897"/>
                </a:lnTo>
                <a:lnTo>
                  <a:pt x="539495" y="270510"/>
                </a:lnTo>
                <a:lnTo>
                  <a:pt x="535149" y="319122"/>
                </a:lnTo>
                <a:lnTo>
                  <a:pt x="522619" y="364880"/>
                </a:lnTo>
                <a:lnTo>
                  <a:pt x="502665" y="407020"/>
                </a:lnTo>
                <a:lnTo>
                  <a:pt x="476052" y="444776"/>
                </a:lnTo>
                <a:lnTo>
                  <a:pt x="443540" y="477384"/>
                </a:lnTo>
                <a:lnTo>
                  <a:pt x="405892" y="504077"/>
                </a:lnTo>
                <a:lnTo>
                  <a:pt x="363869" y="524090"/>
                </a:lnTo>
                <a:lnTo>
                  <a:pt x="318233" y="536660"/>
                </a:lnTo>
                <a:lnTo>
                  <a:pt x="269747" y="541020"/>
                </a:lnTo>
                <a:lnTo>
                  <a:pt x="221262" y="536660"/>
                </a:lnTo>
                <a:lnTo>
                  <a:pt x="175626" y="524090"/>
                </a:lnTo>
                <a:lnTo>
                  <a:pt x="133603" y="504077"/>
                </a:lnTo>
                <a:lnTo>
                  <a:pt x="95955" y="477384"/>
                </a:lnTo>
                <a:lnTo>
                  <a:pt x="63443" y="444776"/>
                </a:lnTo>
                <a:lnTo>
                  <a:pt x="36829" y="407020"/>
                </a:lnTo>
                <a:lnTo>
                  <a:pt x="16876" y="364880"/>
                </a:lnTo>
                <a:lnTo>
                  <a:pt x="4346" y="319122"/>
                </a:lnTo>
                <a:lnTo>
                  <a:pt x="0" y="27051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17989" y="22297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76509" y="2435351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4" h="78105">
                <a:moveTo>
                  <a:pt x="354330" y="0"/>
                </a:moveTo>
                <a:lnTo>
                  <a:pt x="354330" y="77724"/>
                </a:lnTo>
                <a:lnTo>
                  <a:pt x="406146" y="51815"/>
                </a:lnTo>
                <a:lnTo>
                  <a:pt x="367284" y="51815"/>
                </a:lnTo>
                <a:lnTo>
                  <a:pt x="367284" y="25908"/>
                </a:lnTo>
                <a:lnTo>
                  <a:pt x="406146" y="25908"/>
                </a:lnTo>
                <a:lnTo>
                  <a:pt x="354330" y="0"/>
                </a:lnTo>
                <a:close/>
              </a:path>
              <a:path w="432434" h="78105">
                <a:moveTo>
                  <a:pt x="354330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4330" y="51815"/>
                </a:lnTo>
                <a:lnTo>
                  <a:pt x="354330" y="25908"/>
                </a:lnTo>
                <a:close/>
              </a:path>
              <a:path w="432434" h="78105">
                <a:moveTo>
                  <a:pt x="406146" y="25908"/>
                </a:moveTo>
                <a:lnTo>
                  <a:pt x="367284" y="25908"/>
                </a:lnTo>
                <a:lnTo>
                  <a:pt x="367284" y="51815"/>
                </a:lnTo>
                <a:lnTo>
                  <a:pt x="406146" y="51815"/>
                </a:lnTo>
                <a:lnTo>
                  <a:pt x="432054" y="38862"/>
                </a:lnTo>
                <a:lnTo>
                  <a:pt x="40614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856981" y="3723894"/>
            <a:ext cx="1341120" cy="90551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 marL="635">
              <a:lnSpc>
                <a:spcPts val="2870"/>
              </a:lnSpc>
              <a:spcBef>
                <a:spcPts val="620"/>
              </a:spcBef>
            </a:pPr>
            <a:r>
              <a:rPr dirty="0" sz="240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6981" y="4859273"/>
            <a:ext cx="1341120" cy="90551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algn="ctr" marL="635">
              <a:lnSpc>
                <a:spcPts val="2870"/>
              </a:lnSpc>
              <a:spcBef>
                <a:spcPts val="625"/>
              </a:spcBef>
            </a:pPr>
            <a:r>
              <a:rPr dirty="0" sz="2400" spc="-5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95509" y="4137659"/>
            <a:ext cx="585470" cy="78105"/>
          </a:xfrm>
          <a:custGeom>
            <a:avLst/>
            <a:gdLst/>
            <a:ahLst/>
            <a:cxnLst/>
            <a:rect l="l" t="t" r="r" b="b"/>
            <a:pathLst>
              <a:path w="585470" h="78104">
                <a:moveTo>
                  <a:pt x="507746" y="0"/>
                </a:moveTo>
                <a:lnTo>
                  <a:pt x="507746" y="77723"/>
                </a:lnTo>
                <a:lnTo>
                  <a:pt x="559562" y="51815"/>
                </a:lnTo>
                <a:lnTo>
                  <a:pt x="520700" y="51815"/>
                </a:lnTo>
                <a:lnTo>
                  <a:pt x="520700" y="25907"/>
                </a:lnTo>
                <a:lnTo>
                  <a:pt x="559561" y="25907"/>
                </a:lnTo>
                <a:lnTo>
                  <a:pt x="507746" y="0"/>
                </a:lnTo>
                <a:close/>
              </a:path>
              <a:path w="585470" h="78104">
                <a:moveTo>
                  <a:pt x="507746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507746" y="51815"/>
                </a:lnTo>
                <a:lnTo>
                  <a:pt x="507746" y="25907"/>
                </a:lnTo>
                <a:close/>
              </a:path>
              <a:path w="585470" h="78104">
                <a:moveTo>
                  <a:pt x="559561" y="25907"/>
                </a:moveTo>
                <a:lnTo>
                  <a:pt x="520700" y="25907"/>
                </a:lnTo>
                <a:lnTo>
                  <a:pt x="520700" y="51815"/>
                </a:lnTo>
                <a:lnTo>
                  <a:pt x="559562" y="51815"/>
                </a:lnTo>
                <a:lnTo>
                  <a:pt x="585470" y="38862"/>
                </a:lnTo>
                <a:lnTo>
                  <a:pt x="55956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98102" y="5311902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 h="0">
                <a:moveTo>
                  <a:pt x="0" y="0"/>
                </a:moveTo>
                <a:lnTo>
                  <a:pt x="51701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66731" y="4266438"/>
            <a:ext cx="78105" cy="1049020"/>
          </a:xfrm>
          <a:custGeom>
            <a:avLst/>
            <a:gdLst/>
            <a:ahLst/>
            <a:cxnLst/>
            <a:rect l="l" t="t" r="r" b="b"/>
            <a:pathLst>
              <a:path w="78104" h="1049020">
                <a:moveTo>
                  <a:pt x="51816" y="64769"/>
                </a:moveTo>
                <a:lnTo>
                  <a:pt x="25908" y="64769"/>
                </a:lnTo>
                <a:lnTo>
                  <a:pt x="26543" y="1048893"/>
                </a:lnTo>
                <a:lnTo>
                  <a:pt x="52450" y="1048893"/>
                </a:lnTo>
                <a:lnTo>
                  <a:pt x="51816" y="64769"/>
                </a:lnTo>
                <a:close/>
              </a:path>
              <a:path w="78104" h="1049020">
                <a:moveTo>
                  <a:pt x="38862" y="0"/>
                </a:moveTo>
                <a:lnTo>
                  <a:pt x="0" y="77724"/>
                </a:lnTo>
                <a:lnTo>
                  <a:pt x="25916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1049020">
                <a:moveTo>
                  <a:pt x="71247" y="64769"/>
                </a:moveTo>
                <a:lnTo>
                  <a:pt x="51816" y="64769"/>
                </a:lnTo>
                <a:lnTo>
                  <a:pt x="51824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02723" y="4073652"/>
            <a:ext cx="20573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88957" y="4176521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 h="0">
                <a:moveTo>
                  <a:pt x="0" y="0"/>
                </a:moveTo>
                <a:lnTo>
                  <a:pt x="42735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855079" y="4146626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19443" y="3969842"/>
            <a:ext cx="5524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1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89183" y="3969842"/>
            <a:ext cx="4508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73873" y="4137659"/>
            <a:ext cx="483870" cy="78105"/>
          </a:xfrm>
          <a:custGeom>
            <a:avLst/>
            <a:gdLst/>
            <a:ahLst/>
            <a:cxnLst/>
            <a:rect l="l" t="t" r="r" b="b"/>
            <a:pathLst>
              <a:path w="483870" h="78104">
                <a:moveTo>
                  <a:pt x="405637" y="0"/>
                </a:moveTo>
                <a:lnTo>
                  <a:pt x="405637" y="77723"/>
                </a:lnTo>
                <a:lnTo>
                  <a:pt x="457453" y="51815"/>
                </a:lnTo>
                <a:lnTo>
                  <a:pt x="418592" y="51815"/>
                </a:lnTo>
                <a:lnTo>
                  <a:pt x="418592" y="25907"/>
                </a:lnTo>
                <a:lnTo>
                  <a:pt x="457453" y="25907"/>
                </a:lnTo>
                <a:lnTo>
                  <a:pt x="405637" y="0"/>
                </a:lnTo>
                <a:close/>
              </a:path>
              <a:path w="483870" h="78104">
                <a:moveTo>
                  <a:pt x="40563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405637" y="51815"/>
                </a:lnTo>
                <a:lnTo>
                  <a:pt x="405637" y="25907"/>
                </a:lnTo>
                <a:close/>
              </a:path>
              <a:path w="483870" h="78104">
                <a:moveTo>
                  <a:pt x="457453" y="25907"/>
                </a:moveTo>
                <a:lnTo>
                  <a:pt x="418592" y="25907"/>
                </a:lnTo>
                <a:lnTo>
                  <a:pt x="418592" y="51815"/>
                </a:lnTo>
                <a:lnTo>
                  <a:pt x="457453" y="51815"/>
                </a:lnTo>
                <a:lnTo>
                  <a:pt x="483361" y="38862"/>
                </a:lnTo>
                <a:lnTo>
                  <a:pt x="457453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3873" y="5273040"/>
            <a:ext cx="483870" cy="78105"/>
          </a:xfrm>
          <a:custGeom>
            <a:avLst/>
            <a:gdLst/>
            <a:ahLst/>
            <a:cxnLst/>
            <a:rect l="l" t="t" r="r" b="b"/>
            <a:pathLst>
              <a:path w="483870" h="78104">
                <a:moveTo>
                  <a:pt x="405637" y="0"/>
                </a:moveTo>
                <a:lnTo>
                  <a:pt x="405637" y="77724"/>
                </a:lnTo>
                <a:lnTo>
                  <a:pt x="457453" y="51816"/>
                </a:lnTo>
                <a:lnTo>
                  <a:pt x="418592" y="51816"/>
                </a:lnTo>
                <a:lnTo>
                  <a:pt x="418592" y="25908"/>
                </a:lnTo>
                <a:lnTo>
                  <a:pt x="457453" y="25908"/>
                </a:lnTo>
                <a:lnTo>
                  <a:pt x="405637" y="0"/>
                </a:lnTo>
                <a:close/>
              </a:path>
              <a:path w="483870" h="78104">
                <a:moveTo>
                  <a:pt x="40563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05637" y="51816"/>
                </a:lnTo>
                <a:lnTo>
                  <a:pt x="405637" y="25908"/>
                </a:lnTo>
                <a:close/>
              </a:path>
              <a:path w="483870" h="78104">
                <a:moveTo>
                  <a:pt x="457453" y="25908"/>
                </a:moveTo>
                <a:lnTo>
                  <a:pt x="418592" y="25908"/>
                </a:lnTo>
                <a:lnTo>
                  <a:pt x="418592" y="51816"/>
                </a:lnTo>
                <a:lnTo>
                  <a:pt x="457453" y="51816"/>
                </a:lnTo>
                <a:lnTo>
                  <a:pt x="483361" y="38862"/>
                </a:lnTo>
                <a:lnTo>
                  <a:pt x="45745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694043" y="5106416"/>
            <a:ext cx="603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36648" y="4687823"/>
            <a:ext cx="20574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47594" y="4338065"/>
            <a:ext cx="1341120" cy="90551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625"/>
              </a:spcBef>
            </a:pPr>
            <a:r>
              <a:rPr dirty="0" sz="2400" spc="-5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88714" y="4751832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5" h="78104">
                <a:moveTo>
                  <a:pt x="354330" y="0"/>
                </a:moveTo>
                <a:lnTo>
                  <a:pt x="354330" y="77724"/>
                </a:lnTo>
                <a:lnTo>
                  <a:pt x="406145" y="51816"/>
                </a:lnTo>
                <a:lnTo>
                  <a:pt x="367284" y="51816"/>
                </a:lnTo>
                <a:lnTo>
                  <a:pt x="367284" y="25908"/>
                </a:lnTo>
                <a:lnTo>
                  <a:pt x="406145" y="25908"/>
                </a:lnTo>
                <a:lnTo>
                  <a:pt x="354330" y="0"/>
                </a:lnTo>
                <a:close/>
              </a:path>
              <a:path w="432435" h="78104">
                <a:moveTo>
                  <a:pt x="35433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54330" y="51816"/>
                </a:lnTo>
                <a:lnTo>
                  <a:pt x="354330" y="25908"/>
                </a:lnTo>
                <a:close/>
              </a:path>
              <a:path w="432435" h="78104">
                <a:moveTo>
                  <a:pt x="406145" y="25908"/>
                </a:moveTo>
                <a:lnTo>
                  <a:pt x="367284" y="25908"/>
                </a:lnTo>
                <a:lnTo>
                  <a:pt x="367284" y="51816"/>
                </a:lnTo>
                <a:lnTo>
                  <a:pt x="406145" y="51816"/>
                </a:lnTo>
                <a:lnTo>
                  <a:pt x="432053" y="38862"/>
                </a:lnTo>
                <a:lnTo>
                  <a:pt x="40614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93741" y="4584954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14777" y="4751832"/>
            <a:ext cx="432434" cy="78105"/>
          </a:xfrm>
          <a:custGeom>
            <a:avLst/>
            <a:gdLst/>
            <a:ahLst/>
            <a:cxnLst/>
            <a:rect l="l" t="t" r="r" b="b"/>
            <a:pathLst>
              <a:path w="432435" h="78104">
                <a:moveTo>
                  <a:pt x="354330" y="0"/>
                </a:moveTo>
                <a:lnTo>
                  <a:pt x="354330" y="77724"/>
                </a:lnTo>
                <a:lnTo>
                  <a:pt x="406145" y="51816"/>
                </a:lnTo>
                <a:lnTo>
                  <a:pt x="367284" y="51816"/>
                </a:lnTo>
                <a:lnTo>
                  <a:pt x="367284" y="25908"/>
                </a:lnTo>
                <a:lnTo>
                  <a:pt x="406145" y="25908"/>
                </a:lnTo>
                <a:lnTo>
                  <a:pt x="354330" y="0"/>
                </a:lnTo>
                <a:close/>
              </a:path>
              <a:path w="432435" h="78104">
                <a:moveTo>
                  <a:pt x="35433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54330" y="51816"/>
                </a:lnTo>
                <a:lnTo>
                  <a:pt x="354330" y="25908"/>
                </a:lnTo>
                <a:close/>
              </a:path>
              <a:path w="432435" h="78104">
                <a:moveTo>
                  <a:pt x="406145" y="25908"/>
                </a:moveTo>
                <a:lnTo>
                  <a:pt x="367284" y="25908"/>
                </a:lnTo>
                <a:lnTo>
                  <a:pt x="367284" y="51816"/>
                </a:lnTo>
                <a:lnTo>
                  <a:pt x="406145" y="51816"/>
                </a:lnTo>
                <a:lnTo>
                  <a:pt x="432054" y="38862"/>
                </a:lnTo>
                <a:lnTo>
                  <a:pt x="40614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13510" y="4342638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4" h="0">
                <a:moveTo>
                  <a:pt x="0" y="0"/>
                </a:moveTo>
                <a:lnTo>
                  <a:pt x="83604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97607" y="4338065"/>
            <a:ext cx="78105" cy="344805"/>
          </a:xfrm>
          <a:custGeom>
            <a:avLst/>
            <a:gdLst/>
            <a:ahLst/>
            <a:cxnLst/>
            <a:rect l="l" t="t" r="r" b="b"/>
            <a:pathLst>
              <a:path w="78105" h="344804">
                <a:moveTo>
                  <a:pt x="25908" y="266699"/>
                </a:moveTo>
                <a:lnTo>
                  <a:pt x="0" y="266699"/>
                </a:lnTo>
                <a:lnTo>
                  <a:pt x="38862" y="344423"/>
                </a:lnTo>
                <a:lnTo>
                  <a:pt x="71247" y="279653"/>
                </a:lnTo>
                <a:lnTo>
                  <a:pt x="25908" y="279653"/>
                </a:lnTo>
                <a:lnTo>
                  <a:pt x="25908" y="266699"/>
                </a:lnTo>
                <a:close/>
              </a:path>
              <a:path w="78105" h="344804">
                <a:moveTo>
                  <a:pt x="51816" y="0"/>
                </a:moveTo>
                <a:lnTo>
                  <a:pt x="25908" y="0"/>
                </a:lnTo>
                <a:lnTo>
                  <a:pt x="25908" y="279653"/>
                </a:lnTo>
                <a:lnTo>
                  <a:pt x="51816" y="279653"/>
                </a:lnTo>
                <a:lnTo>
                  <a:pt x="51816" y="0"/>
                </a:lnTo>
                <a:close/>
              </a:path>
              <a:path w="78105" h="344804">
                <a:moveTo>
                  <a:pt x="77724" y="266699"/>
                </a:moveTo>
                <a:lnTo>
                  <a:pt x="51816" y="266699"/>
                </a:lnTo>
                <a:lnTo>
                  <a:pt x="51816" y="279653"/>
                </a:lnTo>
                <a:lnTo>
                  <a:pt x="71247" y="279653"/>
                </a:lnTo>
                <a:lnTo>
                  <a:pt x="77724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13510" y="5235702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4" h="0">
                <a:moveTo>
                  <a:pt x="0" y="0"/>
                </a:moveTo>
                <a:lnTo>
                  <a:pt x="83604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97607" y="4898897"/>
            <a:ext cx="78105" cy="340995"/>
          </a:xfrm>
          <a:custGeom>
            <a:avLst/>
            <a:gdLst/>
            <a:ahLst/>
            <a:cxnLst/>
            <a:rect l="l" t="t" r="r" b="b"/>
            <a:pathLst>
              <a:path w="78105" h="340995">
                <a:moveTo>
                  <a:pt x="51816" y="64769"/>
                </a:moveTo>
                <a:lnTo>
                  <a:pt x="25908" y="64769"/>
                </a:lnTo>
                <a:lnTo>
                  <a:pt x="25908" y="340613"/>
                </a:lnTo>
                <a:lnTo>
                  <a:pt x="51816" y="340613"/>
                </a:lnTo>
                <a:lnTo>
                  <a:pt x="51816" y="64769"/>
                </a:lnTo>
                <a:close/>
              </a:path>
              <a:path w="78105" h="34099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340995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6526" y="4134357"/>
            <a:ext cx="603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2" name="object 42"/>
          <p:cNvSpPr txBox="1"/>
          <p:nvPr/>
        </p:nvSpPr>
        <p:spPr>
          <a:xfrm>
            <a:off x="867562" y="521220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1926" y="5035422"/>
            <a:ext cx="552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1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7548" y="1176273"/>
            <a:ext cx="3439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Meaning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linearity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5600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Principle of</a:t>
            </a:r>
            <a:r>
              <a:rPr dirty="0" sz="35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Superposition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1943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519430" algn="l"/>
                <a:tab pos="520065" algn="l"/>
                <a:tab pos="873125" algn="l"/>
                <a:tab pos="2712720" algn="l"/>
                <a:tab pos="4114800" algn="l"/>
                <a:tab pos="5098415" algn="l"/>
                <a:tab pos="5927725" algn="l"/>
                <a:tab pos="6854190" algn="l"/>
                <a:tab pos="8098155" algn="l"/>
                <a:tab pos="8530590" algn="l"/>
                <a:tab pos="9181465" algn="l"/>
                <a:tab pos="10266680" algn="l"/>
                <a:tab pos="10836910" algn="l"/>
              </a:tabLst>
            </a:pPr>
            <a:r>
              <a:rPr dirty="0"/>
              <a:t>If	</a:t>
            </a:r>
            <a:r>
              <a:rPr dirty="0" spc="-5"/>
              <a:t>dependent</a:t>
            </a:r>
            <a:r>
              <a:rPr dirty="0" spc="-5"/>
              <a:t>	</a:t>
            </a:r>
            <a:r>
              <a:rPr dirty="0" spc="-5"/>
              <a:t>s</a:t>
            </a:r>
            <a:r>
              <a:rPr dirty="0"/>
              <a:t>o</a:t>
            </a:r>
            <a:r>
              <a:rPr dirty="0" spc="-5"/>
              <a:t>urces</a:t>
            </a:r>
            <a:r>
              <a:rPr dirty="0"/>
              <a:t>	</a:t>
            </a:r>
            <a:r>
              <a:rPr dirty="0" spc="-5"/>
              <a:t>e</a:t>
            </a:r>
            <a:r>
              <a:rPr dirty="0" spc="5"/>
              <a:t>x</a:t>
            </a:r>
            <a:r>
              <a:rPr dirty="0" spc="-5"/>
              <a:t>ist,</a:t>
            </a:r>
            <a:r>
              <a:rPr dirty="0"/>
              <a:t>	</a:t>
            </a:r>
            <a:r>
              <a:rPr dirty="0" spc="-5"/>
              <a:t>th</a:t>
            </a:r>
            <a:r>
              <a:rPr dirty="0"/>
              <a:t>e</a:t>
            </a:r>
            <a:r>
              <a:rPr dirty="0" spc="-5"/>
              <a:t>y</a:t>
            </a:r>
            <a:r>
              <a:rPr dirty="0"/>
              <a:t>	</a:t>
            </a:r>
            <a:r>
              <a:rPr dirty="0" spc="-5"/>
              <a:t>must</a:t>
            </a:r>
            <a:r>
              <a:rPr dirty="0"/>
              <a:t>	</a:t>
            </a:r>
            <a:r>
              <a:rPr dirty="0" spc="-5"/>
              <a:t>rem</a:t>
            </a:r>
            <a:r>
              <a:rPr dirty="0"/>
              <a:t>a</a:t>
            </a:r>
            <a:r>
              <a:rPr dirty="0" spc="-5"/>
              <a:t>in</a:t>
            </a:r>
            <a:r>
              <a:rPr dirty="0"/>
              <a:t>	</a:t>
            </a:r>
            <a:r>
              <a:rPr dirty="0" spc="-5"/>
              <a:t>in</a:t>
            </a:r>
            <a:r>
              <a:rPr dirty="0"/>
              <a:t>	</a:t>
            </a:r>
            <a:r>
              <a:rPr dirty="0" spc="-5"/>
              <a:t>the</a:t>
            </a:r>
            <a:r>
              <a:rPr dirty="0"/>
              <a:t>	</a:t>
            </a:r>
            <a:r>
              <a:rPr dirty="0" spc="-5"/>
              <a:t>circ</a:t>
            </a:r>
            <a:r>
              <a:rPr dirty="0"/>
              <a:t>u</a:t>
            </a:r>
            <a:r>
              <a:rPr dirty="0" spc="-5"/>
              <a:t>it</a:t>
            </a:r>
            <a:r>
              <a:rPr dirty="0"/>
              <a:t>	</a:t>
            </a:r>
            <a:r>
              <a:rPr dirty="0" spc="-5"/>
              <a:t>for</a:t>
            </a:r>
            <a:r>
              <a:rPr dirty="0"/>
              <a:t>	</a:t>
            </a:r>
            <a:r>
              <a:rPr dirty="0"/>
              <a:t>each  </a:t>
            </a:r>
            <a:r>
              <a:rPr dirty="0"/>
              <a:t>solution.</a:t>
            </a:r>
          </a:p>
          <a:p>
            <a:pPr marL="519430" marR="5715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519430" algn="l"/>
                <a:tab pos="520065" algn="l"/>
                <a:tab pos="2265045" algn="l"/>
                <a:tab pos="4127500" algn="l"/>
                <a:tab pos="5097145" algn="l"/>
                <a:tab pos="5691505" algn="l"/>
                <a:tab pos="6878955" algn="l"/>
                <a:tab pos="8166734" algn="l"/>
                <a:tab pos="8779510" algn="l"/>
                <a:tab pos="9888855" algn="l"/>
                <a:tab pos="11236325" algn="l"/>
              </a:tabLst>
            </a:pPr>
            <a:r>
              <a:rPr dirty="0" spc="-5"/>
              <a:t>Non</a:t>
            </a:r>
            <a:r>
              <a:rPr dirty="0"/>
              <a:t>l</a:t>
            </a:r>
            <a:r>
              <a:rPr dirty="0" spc="5"/>
              <a:t>i</a:t>
            </a:r>
            <a:r>
              <a:rPr dirty="0" spc="-5"/>
              <a:t>n</a:t>
            </a:r>
            <a:r>
              <a:rPr dirty="0"/>
              <a:t>e</a:t>
            </a:r>
            <a:r>
              <a:rPr dirty="0" spc="-5"/>
              <a:t>ar</a:t>
            </a:r>
            <a:r>
              <a:rPr dirty="0"/>
              <a:t>	</a:t>
            </a:r>
            <a:r>
              <a:rPr dirty="0" spc="-5"/>
              <a:t>r</a:t>
            </a:r>
            <a:r>
              <a:rPr dirty="0"/>
              <a:t>e</a:t>
            </a:r>
            <a:r>
              <a:rPr dirty="0" spc="-5"/>
              <a:t>s</a:t>
            </a:r>
            <a:r>
              <a:rPr dirty="0"/>
              <a:t>p</a:t>
            </a:r>
            <a:r>
              <a:rPr dirty="0" spc="-5"/>
              <a:t>o</a:t>
            </a:r>
            <a:r>
              <a:rPr dirty="0"/>
              <a:t>n</a:t>
            </a:r>
            <a:r>
              <a:rPr dirty="0" spc="-5"/>
              <a:t>s</a:t>
            </a:r>
            <a:r>
              <a:rPr dirty="0"/>
              <a:t>e</a:t>
            </a:r>
            <a:r>
              <a:rPr dirty="0" spc="-5"/>
              <a:t>s</a:t>
            </a:r>
            <a:r>
              <a:rPr dirty="0"/>
              <a:t>	</a:t>
            </a:r>
            <a:r>
              <a:rPr dirty="0"/>
              <a:t>suc</a:t>
            </a:r>
            <a:r>
              <a:rPr dirty="0" spc="-5"/>
              <a:t>h</a:t>
            </a:r>
            <a:r>
              <a:rPr dirty="0"/>
              <a:t>	</a:t>
            </a:r>
            <a:r>
              <a:rPr dirty="0"/>
              <a:t>a</a:t>
            </a:r>
            <a:r>
              <a:rPr dirty="0" spc="-5"/>
              <a:t>s</a:t>
            </a:r>
            <a:r>
              <a:rPr dirty="0"/>
              <a:t>	</a:t>
            </a:r>
            <a:r>
              <a:rPr dirty="0" spc="-5"/>
              <a:t>p</a:t>
            </a:r>
            <a:r>
              <a:rPr dirty="0"/>
              <a:t>o</a:t>
            </a:r>
            <a:r>
              <a:rPr dirty="0" spc="-5"/>
              <a:t>wer</a:t>
            </a:r>
            <a:r>
              <a:rPr dirty="0"/>
              <a:t>	</a:t>
            </a:r>
            <a:r>
              <a:rPr dirty="0"/>
              <a:t>canno</a:t>
            </a:r>
            <a:r>
              <a:rPr dirty="0" spc="-5"/>
              <a:t>t</a:t>
            </a:r>
            <a:r>
              <a:rPr dirty="0"/>
              <a:t>	</a:t>
            </a:r>
            <a:r>
              <a:rPr dirty="0"/>
              <a:t>b</a:t>
            </a:r>
            <a:r>
              <a:rPr dirty="0" spc="-5"/>
              <a:t>e</a:t>
            </a:r>
            <a:r>
              <a:rPr dirty="0"/>
              <a:t>	</a:t>
            </a:r>
            <a:r>
              <a:rPr dirty="0" spc="-5"/>
              <a:t>fo</a:t>
            </a:r>
            <a:r>
              <a:rPr dirty="0" spc="5"/>
              <a:t>u</a:t>
            </a:r>
            <a:r>
              <a:rPr dirty="0" spc="-5"/>
              <a:t>nd</a:t>
            </a:r>
            <a:r>
              <a:rPr dirty="0"/>
              <a:t>	</a:t>
            </a:r>
            <a:r>
              <a:rPr dirty="0" spc="-5"/>
              <a:t>d</a:t>
            </a:r>
            <a:r>
              <a:rPr dirty="0"/>
              <a:t>i</a:t>
            </a:r>
            <a:r>
              <a:rPr dirty="0" spc="-5"/>
              <a:t>r</a:t>
            </a:r>
            <a:r>
              <a:rPr dirty="0"/>
              <a:t>e</a:t>
            </a:r>
            <a:r>
              <a:rPr dirty="0" spc="-5"/>
              <a:t>c</a:t>
            </a:r>
            <a:r>
              <a:rPr dirty="0"/>
              <a:t>t</a:t>
            </a:r>
            <a:r>
              <a:rPr dirty="0" spc="-5"/>
              <a:t>ly</a:t>
            </a:r>
            <a:r>
              <a:rPr dirty="0"/>
              <a:t>	</a:t>
            </a:r>
            <a:r>
              <a:rPr dirty="0" spc="-15"/>
              <a:t>by  </a:t>
            </a:r>
            <a:r>
              <a:rPr dirty="0" spc="-5"/>
              <a:t>superposition.</a:t>
            </a:r>
          </a:p>
          <a:p>
            <a:pPr marL="51943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519430" algn="l"/>
                <a:tab pos="520065" algn="l"/>
              </a:tabLst>
            </a:pPr>
            <a:r>
              <a:rPr dirty="0" spc="-5"/>
              <a:t>Only voltages </a:t>
            </a:r>
            <a:r>
              <a:rPr dirty="0"/>
              <a:t>and currents can </a:t>
            </a:r>
            <a:r>
              <a:rPr dirty="0" spc="-5"/>
              <a:t>be found </a:t>
            </a:r>
            <a:r>
              <a:rPr dirty="0"/>
              <a:t>by</a:t>
            </a:r>
            <a:r>
              <a:rPr dirty="0" spc="75"/>
              <a:t> </a:t>
            </a:r>
            <a:r>
              <a:rPr dirty="0"/>
              <a:t>superposition.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5600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Principle of</a:t>
            </a:r>
            <a:r>
              <a:rPr dirty="0" sz="35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Superposition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192356"/>
            <a:ext cx="9911715" cy="9880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82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Circuit with multiple </a:t>
            </a:r>
            <a:r>
              <a:rPr dirty="0" sz="2800">
                <a:latin typeface="Arial"/>
                <a:cs typeface="Arial"/>
              </a:rPr>
              <a:t>independent</a:t>
            </a:r>
            <a:r>
              <a:rPr dirty="0" sz="2800" spc="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sources.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Arial"/>
                <a:cs typeface="Arial"/>
              </a:rPr>
              <a:t>− </a:t>
            </a:r>
            <a:r>
              <a:rPr dirty="0" sz="2400" spc="-5">
                <a:latin typeface="Arial"/>
                <a:cs typeface="Arial"/>
              </a:rPr>
              <a:t>Consider each independent source separately and add each</a:t>
            </a:r>
            <a:r>
              <a:rPr dirty="0" sz="2400" spc="4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6403" y="2353388"/>
            <a:ext cx="4835640" cy="143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384" y="4442628"/>
            <a:ext cx="4206142" cy="190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17458" y="4401484"/>
            <a:ext cx="4555203" cy="1618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055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주의사항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38404" y="1243024"/>
            <a:ext cx="11673840" cy="484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맑은 고딕"/>
                <a:cs typeface="맑은 고딕"/>
              </a:rPr>
              <a:t>모든</a:t>
            </a:r>
            <a:r>
              <a:rPr dirty="0" sz="2800" spc="-215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계측정비는</a:t>
            </a:r>
            <a:r>
              <a:rPr dirty="0" sz="2800" spc="-18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반드시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조작법을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숙지후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3565" marR="5080" indent="-571500">
              <a:lnSpc>
                <a:spcPct val="100000"/>
              </a:lnSpc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맑은 고딕"/>
                <a:cs typeface="맑은 고딕"/>
              </a:rPr>
              <a:t>디지털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멀티미터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b="1">
                <a:latin typeface="Arial"/>
                <a:cs typeface="Arial"/>
              </a:rPr>
              <a:t>(</a:t>
            </a:r>
            <a:r>
              <a:rPr dirty="0" sz="2800" b="1">
                <a:latin typeface="맑은 고딕"/>
                <a:cs typeface="맑은 고딕"/>
              </a:rPr>
              <a:t>전류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측정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후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측정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모드를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바꾸지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않고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그대로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전압을  측정하면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손상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Arial"/>
                <a:cs typeface="Arial"/>
              </a:rPr>
              <a:t>–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맑은 고딕"/>
                <a:cs typeface="맑은 고딕"/>
              </a:rPr>
              <a:t>손상시에</a:t>
            </a:r>
            <a:r>
              <a:rPr dirty="0" sz="28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맑은 고딕"/>
                <a:cs typeface="맑은 고딕"/>
              </a:rPr>
              <a:t>마이너스</a:t>
            </a:r>
            <a:r>
              <a:rPr dirty="0" sz="28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맑은 고딕"/>
                <a:cs typeface="맑은 고딕"/>
              </a:rPr>
              <a:t>점수</a:t>
            </a:r>
            <a:r>
              <a:rPr dirty="0" sz="2800" spc="-21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맑은 고딕"/>
                <a:cs typeface="맑은 고딕"/>
              </a:rPr>
              <a:t>부여</a:t>
            </a:r>
            <a:r>
              <a:rPr dirty="0" sz="2800" spc="-5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"/>
            </a:pPr>
            <a:endParaRPr sz="31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10" b="1">
                <a:latin typeface="Arial"/>
                <a:cs typeface="Arial"/>
              </a:rPr>
              <a:t>DC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전원을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인가중에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부품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탈부착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절대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금지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3565" marR="5080" indent="-5715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10" b="1">
                <a:latin typeface="Arial"/>
                <a:cs typeface="Arial"/>
              </a:rPr>
              <a:t>DC </a:t>
            </a:r>
            <a:r>
              <a:rPr dirty="0" sz="2800" spc="-5" b="1">
                <a:latin typeface="맑은 고딕"/>
                <a:cs typeface="맑은 고딕"/>
              </a:rPr>
              <a:t>전원 사용시에는 회로의 동작 전류 양을 파악하여 </a:t>
            </a:r>
            <a:r>
              <a:rPr dirty="0" sz="2800" b="1">
                <a:latin typeface="Arial"/>
                <a:cs typeface="Arial"/>
              </a:rPr>
              <a:t>compliance</a:t>
            </a:r>
            <a:r>
              <a:rPr dirty="0" sz="2800" b="1">
                <a:latin typeface="맑은 고딕"/>
                <a:cs typeface="맑은 고딕"/>
              </a:rPr>
              <a:t>를  </a:t>
            </a:r>
            <a:r>
              <a:rPr dirty="0" sz="2800" spc="-5" b="1">
                <a:latin typeface="맑은 고딕"/>
                <a:cs typeface="맑은 고딕"/>
              </a:rPr>
              <a:t>반드시 설정할</a:t>
            </a:r>
            <a:r>
              <a:rPr dirty="0" sz="2800" spc="-40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것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4200" indent="-5715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Arial"/>
                <a:cs typeface="Arial"/>
              </a:rPr>
              <a:t>Bread board </a:t>
            </a:r>
            <a:r>
              <a:rPr dirty="0" sz="2800" spc="-5" b="1">
                <a:latin typeface="맑은 고딕"/>
                <a:cs typeface="맑은 고딕"/>
              </a:rPr>
              <a:t>사용 수칙을 준수할</a:t>
            </a:r>
            <a:r>
              <a:rPr dirty="0" sz="2800" spc="-55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것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Moon-Kyu Cho</dc:creator>
  <dc:title>No Slide Title</dc:title>
  <dcterms:created xsi:type="dcterms:W3CDTF">2022-11-04T04:14:08Z</dcterms:created>
  <dcterms:modified xsi:type="dcterms:W3CDTF">2022-11-04T04:14:08Z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2022-11-04T00:00:00Z</vt:filetime>
  </property>
</Properties>
</file>