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65" r:id="rId4"/>
    <p:sldId id="830" r:id="rId5"/>
    <p:sldId id="706" r:id="rId6"/>
    <p:sldId id="837" r:id="rId7"/>
    <p:sldId id="838" r:id="rId8"/>
    <p:sldId id="841" r:id="rId9"/>
    <p:sldId id="842" r:id="rId10"/>
    <p:sldId id="843" r:id="rId11"/>
    <p:sldId id="844" r:id="rId12"/>
    <p:sldId id="840" r:id="rId13"/>
    <p:sldId id="865" r:id="rId14"/>
    <p:sldId id="845" r:id="rId15"/>
    <p:sldId id="846" r:id="rId16"/>
    <p:sldId id="847" r:id="rId17"/>
    <p:sldId id="848" r:id="rId18"/>
    <p:sldId id="851" r:id="rId19"/>
    <p:sldId id="849" r:id="rId20"/>
    <p:sldId id="852" r:id="rId21"/>
    <p:sldId id="850" r:id="rId22"/>
    <p:sldId id="877" r:id="rId23"/>
    <p:sldId id="707" r:id="rId24"/>
    <p:sldId id="872" r:id="rId25"/>
    <p:sldId id="853" r:id="rId26"/>
    <p:sldId id="854" r:id="rId27"/>
    <p:sldId id="856" r:id="rId28"/>
    <p:sldId id="855" r:id="rId29"/>
    <p:sldId id="870" r:id="rId30"/>
    <p:sldId id="857" r:id="rId31"/>
    <p:sldId id="871" r:id="rId32"/>
    <p:sldId id="776" r:id="rId33"/>
    <p:sldId id="866" r:id="rId34"/>
    <p:sldId id="873" r:id="rId35"/>
    <p:sldId id="874" r:id="rId36"/>
    <p:sldId id="858" r:id="rId37"/>
    <p:sldId id="861" r:id="rId38"/>
    <p:sldId id="868" r:id="rId39"/>
    <p:sldId id="869" r:id="rId40"/>
    <p:sldId id="875" r:id="rId41"/>
    <p:sldId id="876" r:id="rId42"/>
    <p:sldId id="862" r:id="rId43"/>
    <p:sldId id="495" r:id="rId4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800000"/>
    <a:srgbClr val="660033"/>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1" autoAdjust="0"/>
    <p:restoredTop sz="94660"/>
  </p:normalViewPr>
  <p:slideViewPr>
    <p:cSldViewPr snapToGrid="0">
      <p:cViewPr varScale="1">
        <p:scale>
          <a:sx n="154" d="100"/>
          <a:sy n="154" d="100"/>
        </p:scale>
        <p:origin x="116" y="272"/>
      </p:cViewPr>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dc955bc90a018fd4" providerId="LiveId" clId="{1C5BAC8A-62C4-4045-AEA5-56D664057606}"/>
    <pc:docChg chg="undo custSel addSld delSld modSld sldOrd modMainMaster">
      <pc:chgData name="" userId="dc955bc90a018fd4" providerId="LiveId" clId="{1C5BAC8A-62C4-4045-AEA5-56D664057606}" dt="2023-03-12T06:56:55.116" v="342" actId="20577"/>
      <pc:docMkLst>
        <pc:docMk/>
      </pc:docMkLst>
      <pc:sldChg chg="modSp">
        <pc:chgData name="" userId="dc955bc90a018fd4" providerId="LiveId" clId="{1C5BAC8A-62C4-4045-AEA5-56D664057606}" dt="2023-03-09T00:42:14.892" v="162" actId="27636"/>
        <pc:sldMkLst>
          <pc:docMk/>
          <pc:sldMk cId="253679188" sldId="707"/>
        </pc:sldMkLst>
        <pc:spChg chg="mod">
          <ac:chgData name="" userId="dc955bc90a018fd4" providerId="LiveId" clId="{1C5BAC8A-62C4-4045-AEA5-56D664057606}" dt="2023-03-09T00:42:14.892" v="162" actId="27636"/>
          <ac:spMkLst>
            <pc:docMk/>
            <pc:sldMk cId="253679188" sldId="707"/>
            <ac:spMk id="2" creationId="{00000000-0000-0000-0000-000000000000}"/>
          </ac:spMkLst>
        </pc:spChg>
      </pc:sldChg>
      <pc:sldChg chg="modSp">
        <pc:chgData name="" userId="dc955bc90a018fd4" providerId="LiveId" clId="{1C5BAC8A-62C4-4045-AEA5-56D664057606}" dt="2023-03-12T06:36:04.384" v="256" actId="20577"/>
        <pc:sldMkLst>
          <pc:docMk/>
          <pc:sldMk cId="2470524694" sldId="776"/>
        </pc:sldMkLst>
        <pc:spChg chg="mod">
          <ac:chgData name="" userId="dc955bc90a018fd4" providerId="LiveId" clId="{1C5BAC8A-62C4-4045-AEA5-56D664057606}" dt="2023-03-12T06:36:04.384" v="256" actId="20577"/>
          <ac:spMkLst>
            <pc:docMk/>
            <pc:sldMk cId="2470524694" sldId="776"/>
            <ac:spMk id="3" creationId="{FCC5F8F3-BB06-4968-83F4-8B425067847C}"/>
          </ac:spMkLst>
        </pc:spChg>
      </pc:sldChg>
      <pc:sldChg chg="modSp">
        <pc:chgData name="" userId="dc955bc90a018fd4" providerId="LiveId" clId="{1C5BAC8A-62C4-4045-AEA5-56D664057606}" dt="2023-03-09T00:28:43.553" v="71" actId="14100"/>
        <pc:sldMkLst>
          <pc:docMk/>
          <pc:sldMk cId="3121289392" sldId="837"/>
        </pc:sldMkLst>
        <pc:picChg chg="mod">
          <ac:chgData name="" userId="dc955bc90a018fd4" providerId="LiveId" clId="{1C5BAC8A-62C4-4045-AEA5-56D664057606}" dt="2023-03-09T00:28:43.553" v="71" actId="14100"/>
          <ac:picMkLst>
            <pc:docMk/>
            <pc:sldMk cId="3121289392" sldId="837"/>
            <ac:picMk id="4" creationId="{BC00D775-F1F4-4B0F-A493-D3074F44F31F}"/>
          </ac:picMkLst>
        </pc:picChg>
      </pc:sldChg>
      <pc:sldChg chg="modSp">
        <pc:chgData name="" userId="dc955bc90a018fd4" providerId="LiveId" clId="{1C5BAC8A-62C4-4045-AEA5-56D664057606}" dt="2023-03-12T06:00:50.562" v="225" actId="27636"/>
        <pc:sldMkLst>
          <pc:docMk/>
          <pc:sldMk cId="1167948075" sldId="838"/>
        </pc:sldMkLst>
        <pc:spChg chg="mod">
          <ac:chgData name="" userId="dc955bc90a018fd4" providerId="LiveId" clId="{1C5BAC8A-62C4-4045-AEA5-56D664057606}" dt="2023-03-12T06:00:50.562" v="225" actId="27636"/>
          <ac:spMkLst>
            <pc:docMk/>
            <pc:sldMk cId="1167948075" sldId="838"/>
            <ac:spMk id="2" creationId="{00000000-0000-0000-0000-000000000000}"/>
          </ac:spMkLst>
        </pc:spChg>
      </pc:sldChg>
      <pc:sldChg chg="modSp">
        <pc:chgData name="" userId="dc955bc90a018fd4" providerId="LiveId" clId="{1C5BAC8A-62C4-4045-AEA5-56D664057606}" dt="2023-03-09T00:30:40.869" v="84" actId="2710"/>
        <pc:sldMkLst>
          <pc:docMk/>
          <pc:sldMk cId="544334380" sldId="840"/>
        </pc:sldMkLst>
        <pc:spChg chg="mod">
          <ac:chgData name="" userId="dc955bc90a018fd4" providerId="LiveId" clId="{1C5BAC8A-62C4-4045-AEA5-56D664057606}" dt="2023-03-09T00:30:40.869" v="84" actId="2710"/>
          <ac:spMkLst>
            <pc:docMk/>
            <pc:sldMk cId="544334380" sldId="840"/>
            <ac:spMk id="2" creationId="{00000000-0000-0000-0000-000000000000}"/>
          </ac:spMkLst>
        </pc:spChg>
      </pc:sldChg>
      <pc:sldChg chg="modSp">
        <pc:chgData name="" userId="dc955bc90a018fd4" providerId="LiveId" clId="{1C5BAC8A-62C4-4045-AEA5-56D664057606}" dt="2023-03-12T06:03:29.596" v="227" actId="15"/>
        <pc:sldMkLst>
          <pc:docMk/>
          <pc:sldMk cId="2738962232" sldId="843"/>
        </pc:sldMkLst>
        <pc:spChg chg="mod">
          <ac:chgData name="" userId="dc955bc90a018fd4" providerId="LiveId" clId="{1C5BAC8A-62C4-4045-AEA5-56D664057606}" dt="2023-03-12T06:03:29.596" v="227" actId="15"/>
          <ac:spMkLst>
            <pc:docMk/>
            <pc:sldMk cId="2738962232" sldId="843"/>
            <ac:spMk id="2" creationId="{00000000-0000-0000-0000-000000000000}"/>
          </ac:spMkLst>
        </pc:spChg>
      </pc:sldChg>
      <pc:sldChg chg="modSp">
        <pc:chgData name="" userId="dc955bc90a018fd4" providerId="LiveId" clId="{1C5BAC8A-62C4-4045-AEA5-56D664057606}" dt="2023-03-09T00:31:45.260" v="90" actId="27636"/>
        <pc:sldMkLst>
          <pc:docMk/>
          <pc:sldMk cId="1896783620" sldId="845"/>
        </pc:sldMkLst>
        <pc:spChg chg="mod">
          <ac:chgData name="" userId="dc955bc90a018fd4" providerId="LiveId" clId="{1C5BAC8A-62C4-4045-AEA5-56D664057606}" dt="2023-03-09T00:31:45.260" v="90" actId="27636"/>
          <ac:spMkLst>
            <pc:docMk/>
            <pc:sldMk cId="1896783620" sldId="845"/>
            <ac:spMk id="2" creationId="{00000000-0000-0000-0000-000000000000}"/>
          </ac:spMkLst>
        </pc:spChg>
      </pc:sldChg>
      <pc:sldChg chg="modSp">
        <pc:chgData name="" userId="dc955bc90a018fd4" providerId="LiveId" clId="{1C5BAC8A-62C4-4045-AEA5-56D664057606}" dt="2023-03-09T00:31:56.834" v="91" actId="2710"/>
        <pc:sldMkLst>
          <pc:docMk/>
          <pc:sldMk cId="344763906" sldId="846"/>
        </pc:sldMkLst>
        <pc:spChg chg="mod">
          <ac:chgData name="" userId="dc955bc90a018fd4" providerId="LiveId" clId="{1C5BAC8A-62C4-4045-AEA5-56D664057606}" dt="2023-03-09T00:31:56.834" v="91" actId="2710"/>
          <ac:spMkLst>
            <pc:docMk/>
            <pc:sldMk cId="344763906" sldId="846"/>
            <ac:spMk id="2" creationId="{00000000-0000-0000-0000-000000000000}"/>
          </ac:spMkLst>
        </pc:spChg>
      </pc:sldChg>
      <pc:sldChg chg="modSp">
        <pc:chgData name="" userId="dc955bc90a018fd4" providerId="LiveId" clId="{1C5BAC8A-62C4-4045-AEA5-56D664057606}" dt="2023-03-09T00:32:27.224" v="94" actId="27636"/>
        <pc:sldMkLst>
          <pc:docMk/>
          <pc:sldMk cId="2076987072" sldId="849"/>
        </pc:sldMkLst>
        <pc:spChg chg="mod">
          <ac:chgData name="" userId="dc955bc90a018fd4" providerId="LiveId" clId="{1C5BAC8A-62C4-4045-AEA5-56D664057606}" dt="2023-03-09T00:32:27.224" v="94" actId="27636"/>
          <ac:spMkLst>
            <pc:docMk/>
            <pc:sldMk cId="2076987072" sldId="849"/>
            <ac:spMk id="2" creationId="{00000000-0000-0000-0000-000000000000}"/>
          </ac:spMkLst>
        </pc:spChg>
      </pc:sldChg>
      <pc:sldChg chg="addSp delSp modSp">
        <pc:chgData name="" userId="dc955bc90a018fd4" providerId="LiveId" clId="{1C5BAC8A-62C4-4045-AEA5-56D664057606}" dt="2023-03-12T06:20:25.241" v="237" actId="27636"/>
        <pc:sldMkLst>
          <pc:docMk/>
          <pc:sldMk cId="403573543" sldId="850"/>
        </pc:sldMkLst>
        <pc:spChg chg="mod">
          <ac:chgData name="" userId="dc955bc90a018fd4" providerId="LiveId" clId="{1C5BAC8A-62C4-4045-AEA5-56D664057606}" dt="2023-03-12T06:20:25.241" v="237" actId="27636"/>
          <ac:spMkLst>
            <pc:docMk/>
            <pc:sldMk cId="403573543" sldId="850"/>
            <ac:spMk id="2" creationId="{00000000-0000-0000-0000-000000000000}"/>
          </ac:spMkLst>
        </pc:spChg>
        <pc:spChg chg="add del">
          <ac:chgData name="" userId="dc955bc90a018fd4" providerId="LiveId" clId="{1C5BAC8A-62C4-4045-AEA5-56D664057606}" dt="2023-03-12T06:20:17.396" v="234"/>
          <ac:spMkLst>
            <pc:docMk/>
            <pc:sldMk cId="403573543" sldId="850"/>
            <ac:spMk id="4" creationId="{FF79563D-D2F1-4C73-9956-17C0EE275A66}"/>
          </ac:spMkLst>
        </pc:spChg>
      </pc:sldChg>
      <pc:sldChg chg="modSp">
        <pc:chgData name="" userId="dc955bc90a018fd4" providerId="LiveId" clId="{1C5BAC8A-62C4-4045-AEA5-56D664057606}" dt="2023-03-12T06:09:36.552" v="232" actId="20577"/>
        <pc:sldMkLst>
          <pc:docMk/>
          <pc:sldMk cId="1812101469" sldId="851"/>
        </pc:sldMkLst>
        <pc:spChg chg="mod">
          <ac:chgData name="" userId="dc955bc90a018fd4" providerId="LiveId" clId="{1C5BAC8A-62C4-4045-AEA5-56D664057606}" dt="2023-03-12T06:09:36.552" v="232" actId="20577"/>
          <ac:spMkLst>
            <pc:docMk/>
            <pc:sldMk cId="1812101469" sldId="851"/>
            <ac:spMk id="2" creationId="{00000000-0000-0000-0000-000000000000}"/>
          </ac:spMkLst>
        </pc:spChg>
      </pc:sldChg>
      <pc:sldChg chg="modSp">
        <pc:chgData name="" userId="dc955bc90a018fd4" providerId="LiveId" clId="{1C5BAC8A-62C4-4045-AEA5-56D664057606}" dt="2023-03-09T00:32:38.072" v="96" actId="27636"/>
        <pc:sldMkLst>
          <pc:docMk/>
          <pc:sldMk cId="3206088496" sldId="852"/>
        </pc:sldMkLst>
        <pc:spChg chg="mod">
          <ac:chgData name="" userId="dc955bc90a018fd4" providerId="LiveId" clId="{1C5BAC8A-62C4-4045-AEA5-56D664057606}" dt="2023-03-09T00:32:38.072" v="96" actId="27636"/>
          <ac:spMkLst>
            <pc:docMk/>
            <pc:sldMk cId="3206088496" sldId="852"/>
            <ac:spMk id="2" creationId="{00000000-0000-0000-0000-000000000000}"/>
          </ac:spMkLst>
        </pc:spChg>
      </pc:sldChg>
      <pc:sldChg chg="modSp">
        <pc:chgData name="" userId="dc955bc90a018fd4" providerId="LiveId" clId="{1C5BAC8A-62C4-4045-AEA5-56D664057606}" dt="2023-03-09T00:40:05.852" v="150" actId="20577"/>
        <pc:sldMkLst>
          <pc:docMk/>
          <pc:sldMk cId="1363087422" sldId="855"/>
        </pc:sldMkLst>
        <pc:spChg chg="mod">
          <ac:chgData name="" userId="dc955bc90a018fd4" providerId="LiveId" clId="{1C5BAC8A-62C4-4045-AEA5-56D664057606}" dt="2023-03-09T00:40:05.852" v="150" actId="20577"/>
          <ac:spMkLst>
            <pc:docMk/>
            <pc:sldMk cId="1363087422" sldId="855"/>
            <ac:spMk id="2" creationId="{00000000-0000-0000-0000-000000000000}"/>
          </ac:spMkLst>
        </pc:spChg>
      </pc:sldChg>
      <pc:sldChg chg="modSp">
        <pc:chgData name="" userId="dc955bc90a018fd4" providerId="LiveId" clId="{1C5BAC8A-62C4-4045-AEA5-56D664057606}" dt="2023-03-12T06:32:36.729" v="251" actId="20577"/>
        <pc:sldMkLst>
          <pc:docMk/>
          <pc:sldMk cId="1532662765" sldId="856"/>
        </pc:sldMkLst>
        <pc:spChg chg="mod">
          <ac:chgData name="" userId="dc955bc90a018fd4" providerId="LiveId" clId="{1C5BAC8A-62C4-4045-AEA5-56D664057606}" dt="2023-03-12T06:32:36.729" v="251" actId="20577"/>
          <ac:spMkLst>
            <pc:docMk/>
            <pc:sldMk cId="1532662765" sldId="856"/>
            <ac:spMk id="2" creationId="{00000000-0000-0000-0000-000000000000}"/>
          </ac:spMkLst>
        </pc:spChg>
      </pc:sldChg>
      <pc:sldChg chg="modSp">
        <pc:chgData name="" userId="dc955bc90a018fd4" providerId="LiveId" clId="{1C5BAC8A-62C4-4045-AEA5-56D664057606}" dt="2023-03-12T06:44:32.745" v="302" actId="27636"/>
        <pc:sldMkLst>
          <pc:docMk/>
          <pc:sldMk cId="3872724343" sldId="858"/>
        </pc:sldMkLst>
        <pc:spChg chg="mod">
          <ac:chgData name="" userId="dc955bc90a018fd4" providerId="LiveId" clId="{1C5BAC8A-62C4-4045-AEA5-56D664057606}" dt="2023-03-12T06:44:32.745" v="302" actId="27636"/>
          <ac:spMkLst>
            <pc:docMk/>
            <pc:sldMk cId="3872724343" sldId="858"/>
            <ac:spMk id="3" creationId="{FCC5F8F3-BB06-4968-83F4-8B425067847C}"/>
          </ac:spMkLst>
        </pc:spChg>
      </pc:sldChg>
      <pc:sldChg chg="modSp">
        <pc:chgData name="" userId="dc955bc90a018fd4" providerId="LiveId" clId="{1C5BAC8A-62C4-4045-AEA5-56D664057606}" dt="2023-03-09T00:35:30.152" v="124" actId="27636"/>
        <pc:sldMkLst>
          <pc:docMk/>
          <pc:sldMk cId="991762030" sldId="861"/>
        </pc:sldMkLst>
        <pc:spChg chg="mod">
          <ac:chgData name="" userId="dc955bc90a018fd4" providerId="LiveId" clId="{1C5BAC8A-62C4-4045-AEA5-56D664057606}" dt="2023-03-09T00:35:30.152" v="124" actId="27636"/>
          <ac:spMkLst>
            <pc:docMk/>
            <pc:sldMk cId="991762030" sldId="861"/>
            <ac:spMk id="3" creationId="{FCC5F8F3-BB06-4968-83F4-8B425067847C}"/>
          </ac:spMkLst>
        </pc:spChg>
      </pc:sldChg>
      <pc:sldChg chg="modSp ord">
        <pc:chgData name="" userId="dc955bc90a018fd4" providerId="LiveId" clId="{1C5BAC8A-62C4-4045-AEA5-56D664057606}" dt="2023-03-12T06:56:55.116" v="342" actId="20577"/>
        <pc:sldMkLst>
          <pc:docMk/>
          <pc:sldMk cId="2363736641" sldId="862"/>
        </pc:sldMkLst>
        <pc:spChg chg="mod">
          <ac:chgData name="" userId="dc955bc90a018fd4" providerId="LiveId" clId="{1C5BAC8A-62C4-4045-AEA5-56D664057606}" dt="2023-03-12T06:56:55.116" v="342" actId="20577"/>
          <ac:spMkLst>
            <pc:docMk/>
            <pc:sldMk cId="2363736641" sldId="862"/>
            <ac:spMk id="3" creationId="{FCC5F8F3-BB06-4968-83F4-8B425067847C}"/>
          </ac:spMkLst>
        </pc:spChg>
      </pc:sldChg>
      <pc:sldChg chg="modSp add">
        <pc:chgData name="" userId="dc955bc90a018fd4" providerId="LiveId" clId="{1C5BAC8A-62C4-4045-AEA5-56D664057606}" dt="2023-03-09T00:30:49.729" v="85" actId="2710"/>
        <pc:sldMkLst>
          <pc:docMk/>
          <pc:sldMk cId="2554578135" sldId="865"/>
        </pc:sldMkLst>
        <pc:spChg chg="mod">
          <ac:chgData name="" userId="dc955bc90a018fd4" providerId="LiveId" clId="{1C5BAC8A-62C4-4045-AEA5-56D664057606}" dt="2023-03-09T00:30:49.729" v="85" actId="2710"/>
          <ac:spMkLst>
            <pc:docMk/>
            <pc:sldMk cId="2554578135" sldId="865"/>
            <ac:spMk id="2" creationId="{00000000-0000-0000-0000-000000000000}"/>
          </ac:spMkLst>
        </pc:spChg>
      </pc:sldChg>
      <pc:sldChg chg="modSp add">
        <pc:chgData name="" userId="dc955bc90a018fd4" providerId="LiveId" clId="{1C5BAC8A-62C4-4045-AEA5-56D664057606}" dt="2023-03-09T00:33:26.680" v="102" actId="27636"/>
        <pc:sldMkLst>
          <pc:docMk/>
          <pc:sldMk cId="4008986224" sldId="866"/>
        </pc:sldMkLst>
        <pc:spChg chg="mod">
          <ac:chgData name="" userId="dc955bc90a018fd4" providerId="LiveId" clId="{1C5BAC8A-62C4-4045-AEA5-56D664057606}" dt="2023-03-09T00:33:26.680" v="102" actId="27636"/>
          <ac:spMkLst>
            <pc:docMk/>
            <pc:sldMk cId="4008986224" sldId="866"/>
            <ac:spMk id="3" creationId="{FCC5F8F3-BB06-4968-83F4-8B425067847C}"/>
          </ac:spMkLst>
        </pc:spChg>
      </pc:sldChg>
      <pc:sldChg chg="modSp add ord">
        <pc:chgData name="" userId="dc955bc90a018fd4" providerId="LiveId" clId="{1C5BAC8A-62C4-4045-AEA5-56D664057606}" dt="2023-03-09T00:49:31.312" v="194"/>
        <pc:sldMkLst>
          <pc:docMk/>
          <pc:sldMk cId="3189746277" sldId="868"/>
        </pc:sldMkLst>
        <pc:spChg chg="mod">
          <ac:chgData name="" userId="dc955bc90a018fd4" providerId="LiveId" clId="{1C5BAC8A-62C4-4045-AEA5-56D664057606}" dt="2023-03-09T00:47:44.317" v="188" actId="255"/>
          <ac:spMkLst>
            <pc:docMk/>
            <pc:sldMk cId="3189746277" sldId="868"/>
            <ac:spMk id="3" creationId="{FCC5F8F3-BB06-4968-83F4-8B425067847C}"/>
          </ac:spMkLst>
        </pc:spChg>
      </pc:sldChg>
      <pc:sldChg chg="modSp add">
        <pc:chgData name="" userId="dc955bc90a018fd4" providerId="LiveId" clId="{1C5BAC8A-62C4-4045-AEA5-56D664057606}" dt="2023-03-12T06:45:56.553" v="312" actId="20577"/>
        <pc:sldMkLst>
          <pc:docMk/>
          <pc:sldMk cId="3577974848" sldId="869"/>
        </pc:sldMkLst>
        <pc:spChg chg="mod">
          <ac:chgData name="" userId="dc955bc90a018fd4" providerId="LiveId" clId="{1C5BAC8A-62C4-4045-AEA5-56D664057606}" dt="2023-03-12T06:45:56.553" v="312" actId="20577"/>
          <ac:spMkLst>
            <pc:docMk/>
            <pc:sldMk cId="3577974848" sldId="869"/>
            <ac:spMk id="3" creationId="{FCC5F8F3-BB06-4968-83F4-8B425067847C}"/>
          </ac:spMkLst>
        </pc:spChg>
      </pc:sldChg>
      <pc:sldChg chg="modSp add">
        <pc:chgData name="" userId="dc955bc90a018fd4" providerId="LiveId" clId="{1C5BAC8A-62C4-4045-AEA5-56D664057606}" dt="2023-03-09T00:40:18.768" v="152" actId="27636"/>
        <pc:sldMkLst>
          <pc:docMk/>
          <pc:sldMk cId="4042146850" sldId="870"/>
        </pc:sldMkLst>
        <pc:spChg chg="mod">
          <ac:chgData name="" userId="dc955bc90a018fd4" providerId="LiveId" clId="{1C5BAC8A-62C4-4045-AEA5-56D664057606}" dt="2023-03-09T00:40:18.768" v="152" actId="27636"/>
          <ac:spMkLst>
            <pc:docMk/>
            <pc:sldMk cId="4042146850" sldId="870"/>
            <ac:spMk id="2" creationId="{00000000-0000-0000-0000-000000000000}"/>
          </ac:spMkLst>
        </pc:spChg>
      </pc:sldChg>
      <pc:sldChg chg="modSp add">
        <pc:chgData name="" userId="dc955bc90a018fd4" providerId="LiveId" clId="{1C5BAC8A-62C4-4045-AEA5-56D664057606}" dt="2023-03-09T00:41:19.236" v="156" actId="6549"/>
        <pc:sldMkLst>
          <pc:docMk/>
          <pc:sldMk cId="1074450004" sldId="871"/>
        </pc:sldMkLst>
        <pc:spChg chg="mod">
          <ac:chgData name="" userId="dc955bc90a018fd4" providerId="LiveId" clId="{1C5BAC8A-62C4-4045-AEA5-56D664057606}" dt="2023-03-09T00:41:19.236" v="156" actId="6549"/>
          <ac:spMkLst>
            <pc:docMk/>
            <pc:sldMk cId="1074450004" sldId="871"/>
            <ac:spMk id="2" creationId="{00000000-0000-0000-0000-000000000000}"/>
          </ac:spMkLst>
        </pc:spChg>
      </pc:sldChg>
      <pc:sldChg chg="modSp add">
        <pc:chgData name="" userId="dc955bc90a018fd4" providerId="LiveId" clId="{1C5BAC8A-62C4-4045-AEA5-56D664057606}" dt="2023-03-12T06:21:23.995" v="249" actId="20577"/>
        <pc:sldMkLst>
          <pc:docMk/>
          <pc:sldMk cId="406981415" sldId="872"/>
        </pc:sldMkLst>
        <pc:spChg chg="mod">
          <ac:chgData name="" userId="dc955bc90a018fd4" providerId="LiveId" clId="{1C5BAC8A-62C4-4045-AEA5-56D664057606}" dt="2023-03-12T06:21:23.995" v="249" actId="20577"/>
          <ac:spMkLst>
            <pc:docMk/>
            <pc:sldMk cId="406981415" sldId="872"/>
            <ac:spMk id="2" creationId="{00000000-0000-0000-0000-000000000000}"/>
          </ac:spMkLst>
        </pc:spChg>
      </pc:sldChg>
      <pc:sldChg chg="modSp add">
        <pc:chgData name="" userId="dc955bc90a018fd4" providerId="LiveId" clId="{1C5BAC8A-62C4-4045-AEA5-56D664057606}" dt="2023-03-12T06:42:46.419" v="270" actId="20577"/>
        <pc:sldMkLst>
          <pc:docMk/>
          <pc:sldMk cId="4039435802" sldId="873"/>
        </pc:sldMkLst>
        <pc:spChg chg="mod">
          <ac:chgData name="" userId="dc955bc90a018fd4" providerId="LiveId" clId="{1C5BAC8A-62C4-4045-AEA5-56D664057606}" dt="2023-03-12T06:42:46.419" v="270" actId="20577"/>
          <ac:spMkLst>
            <pc:docMk/>
            <pc:sldMk cId="4039435802" sldId="873"/>
            <ac:spMk id="3" creationId="{FCC5F8F3-BB06-4968-83F4-8B425067847C}"/>
          </ac:spMkLst>
        </pc:spChg>
      </pc:sldChg>
      <pc:sldChg chg="modSp add">
        <pc:chgData name="" userId="dc955bc90a018fd4" providerId="LiveId" clId="{1C5BAC8A-62C4-4045-AEA5-56D664057606}" dt="2023-03-12T06:43:44.140" v="281" actId="20577"/>
        <pc:sldMkLst>
          <pc:docMk/>
          <pc:sldMk cId="549960311" sldId="874"/>
        </pc:sldMkLst>
        <pc:spChg chg="mod">
          <ac:chgData name="" userId="dc955bc90a018fd4" providerId="LiveId" clId="{1C5BAC8A-62C4-4045-AEA5-56D664057606}" dt="2023-03-12T06:43:44.140" v="281" actId="20577"/>
          <ac:spMkLst>
            <pc:docMk/>
            <pc:sldMk cId="549960311" sldId="874"/>
            <ac:spMk id="3" creationId="{FCC5F8F3-BB06-4968-83F4-8B425067847C}"/>
          </ac:spMkLst>
        </pc:spChg>
      </pc:sldChg>
      <pc:sldChg chg="modSp add">
        <pc:chgData name="" userId="dc955bc90a018fd4" providerId="LiveId" clId="{1C5BAC8A-62C4-4045-AEA5-56D664057606}" dt="2023-03-12T06:54:37.778" v="337" actId="20577"/>
        <pc:sldMkLst>
          <pc:docMk/>
          <pc:sldMk cId="637207380" sldId="875"/>
        </pc:sldMkLst>
        <pc:spChg chg="mod">
          <ac:chgData name="" userId="dc955bc90a018fd4" providerId="LiveId" clId="{1C5BAC8A-62C4-4045-AEA5-56D664057606}" dt="2023-03-12T06:54:37.778" v="337" actId="20577"/>
          <ac:spMkLst>
            <pc:docMk/>
            <pc:sldMk cId="637207380" sldId="875"/>
            <ac:spMk id="3" creationId="{FCC5F8F3-BB06-4968-83F4-8B425067847C}"/>
          </ac:spMkLst>
        </pc:spChg>
      </pc:sldChg>
      <pc:sldChg chg="modSp add">
        <pc:chgData name="" userId="dc955bc90a018fd4" providerId="LiveId" clId="{1C5BAC8A-62C4-4045-AEA5-56D664057606}" dt="2023-03-12T06:56:09.844" v="340" actId="20577"/>
        <pc:sldMkLst>
          <pc:docMk/>
          <pc:sldMk cId="1335800026" sldId="876"/>
        </pc:sldMkLst>
        <pc:spChg chg="mod">
          <ac:chgData name="" userId="dc955bc90a018fd4" providerId="LiveId" clId="{1C5BAC8A-62C4-4045-AEA5-56D664057606}" dt="2023-03-12T06:56:09.844" v="340" actId="20577"/>
          <ac:spMkLst>
            <pc:docMk/>
            <pc:sldMk cId="1335800026" sldId="876"/>
            <ac:spMk id="3" creationId="{FCC5F8F3-BB06-4968-83F4-8B425067847C}"/>
          </ac:spMkLst>
        </pc:spChg>
      </pc:sldChg>
      <pc:sldChg chg="modSp add">
        <pc:chgData name="" userId="dc955bc90a018fd4" providerId="LiveId" clId="{1C5BAC8A-62C4-4045-AEA5-56D664057606}" dt="2023-03-12T06:20:33.250" v="239" actId="27636"/>
        <pc:sldMkLst>
          <pc:docMk/>
          <pc:sldMk cId="1693085776" sldId="877"/>
        </pc:sldMkLst>
        <pc:spChg chg="mod">
          <ac:chgData name="" userId="dc955bc90a018fd4" providerId="LiveId" clId="{1C5BAC8A-62C4-4045-AEA5-56D664057606}" dt="2023-03-12T06:20:33.250" v="239" actId="27636"/>
          <ac:spMkLst>
            <pc:docMk/>
            <pc:sldMk cId="1693085776" sldId="877"/>
            <ac:spMk id="2" creationId="{00000000-0000-0000-0000-000000000000}"/>
          </ac:spMkLst>
        </pc:spChg>
      </pc:sldChg>
      <pc:sldMasterChg chg="modSp modSldLayout">
        <pc:chgData name="" userId="dc955bc90a018fd4" providerId="LiveId" clId="{1C5BAC8A-62C4-4045-AEA5-56D664057606}" dt="2023-03-09T00:28:02.596" v="70" actId="1076"/>
        <pc:sldMasterMkLst>
          <pc:docMk/>
          <pc:sldMasterMk cId="1096430923" sldId="2147483648"/>
        </pc:sldMasterMkLst>
        <pc:spChg chg="mod">
          <ac:chgData name="" userId="dc955bc90a018fd4" providerId="LiveId" clId="{1C5BAC8A-62C4-4045-AEA5-56D664057606}" dt="2023-03-09T00:26:20.690" v="28" actId="20577"/>
          <ac:spMkLst>
            <pc:docMk/>
            <pc:sldMasterMk cId="1096430923" sldId="2147483648"/>
            <ac:spMk id="10" creationId="{9889F79B-6A58-46BE-8730-16CD22A7B22F}"/>
          </ac:spMkLst>
        </pc:spChg>
        <pc:sldLayoutChg chg="modSp">
          <pc:chgData name="" userId="dc955bc90a018fd4" providerId="LiveId" clId="{1C5BAC8A-62C4-4045-AEA5-56D664057606}" dt="2023-03-09T00:28:02.596" v="70" actId="1076"/>
          <pc:sldLayoutMkLst>
            <pc:docMk/>
            <pc:sldMasterMk cId="1096430923" sldId="2147483648"/>
            <pc:sldLayoutMk cId="1572479949" sldId="2147483650"/>
          </pc:sldLayoutMkLst>
          <pc:spChg chg="mod">
            <ac:chgData name="" userId="dc955bc90a018fd4" providerId="LiveId" clId="{1C5BAC8A-62C4-4045-AEA5-56D664057606}" dt="2023-03-09T00:28:02.596" v="70" actId="1076"/>
            <ac:spMkLst>
              <pc:docMk/>
              <pc:sldMasterMk cId="1096430923" sldId="2147483648"/>
              <pc:sldLayoutMk cId="1572479949" sldId="2147483650"/>
              <ac:spMk id="5" creationId="{2E7CF88B-15C7-4946-941C-3CEE9E28D427}"/>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31DFF6-08B5-4029-8784-52CF712CA71D}"/>
              </a:ext>
            </a:extLst>
          </p:cNvPr>
          <p:cNvSpPr>
            <a:spLocks noGrp="1"/>
          </p:cNvSpPr>
          <p:nvPr>
            <p:ph type="ctrTitle"/>
          </p:nvPr>
        </p:nvSpPr>
        <p:spPr>
          <a:xfrm>
            <a:off x="1524000" y="1122363"/>
            <a:ext cx="9144000" cy="2387600"/>
          </a:xfrm>
          <a:prstGeom prst="rect">
            <a:avLst/>
          </a:prstGeom>
        </p:spPr>
        <p:txBody>
          <a:bodyPr anchor="b"/>
          <a:lstStyle>
            <a:lvl1pPr algn="ctr">
              <a:defRPr sz="6000">
                <a:latin typeface="+mj-ea"/>
                <a:ea typeface="+mj-ea"/>
              </a:defRPr>
            </a:lvl1pPr>
          </a:lstStyle>
          <a:p>
            <a:r>
              <a:rPr lang="ko-KR" altLang="en-US" dirty="0"/>
              <a:t>마스터 제목 스타일 편집</a:t>
            </a:r>
          </a:p>
        </p:txBody>
      </p:sp>
      <p:sp>
        <p:nvSpPr>
          <p:cNvPr id="3" name="부제목 2">
            <a:extLst>
              <a:ext uri="{FF2B5EF4-FFF2-40B4-BE49-F238E27FC236}">
                <a16:creationId xmlns:a16="http://schemas.microsoft.com/office/drawing/2014/main" id="{F6645D97-B2E7-4129-86B6-FC0DC7090D45}"/>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클릭하여 마스터 부제목 스타일 편집</a:t>
            </a:r>
          </a:p>
        </p:txBody>
      </p:sp>
    </p:spTree>
    <p:extLst>
      <p:ext uri="{BB962C8B-B14F-4D97-AF65-F5344CB8AC3E}">
        <p14:creationId xmlns:p14="http://schemas.microsoft.com/office/powerpoint/2010/main" val="773371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69429A-9444-45D2-BA1C-74B7C3EA5CD1}"/>
              </a:ext>
            </a:extLst>
          </p:cNvPr>
          <p:cNvSpPr>
            <a:spLocks noGrp="1"/>
          </p:cNvSpPr>
          <p:nvPr>
            <p:ph type="title"/>
          </p:nvPr>
        </p:nvSpPr>
        <p:spPr>
          <a:xfrm>
            <a:off x="908858" y="215496"/>
            <a:ext cx="10515600" cy="718372"/>
          </a:xfrm>
          <a:prstGeom prst="rect">
            <a:avLst/>
          </a:prstGeom>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D7722D6B-C12F-44B7-9280-EE885B597C6F}"/>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바닥글 개체 틀 4">
            <a:extLst>
              <a:ext uri="{FF2B5EF4-FFF2-40B4-BE49-F238E27FC236}">
                <a16:creationId xmlns:a16="http://schemas.microsoft.com/office/drawing/2014/main" id="{4FED3F97-C7A5-40CC-96D5-AE09DD030E62}"/>
              </a:ext>
            </a:extLst>
          </p:cNvPr>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6" name="슬라이드 번호 개체 틀 5">
            <a:extLst>
              <a:ext uri="{FF2B5EF4-FFF2-40B4-BE49-F238E27FC236}">
                <a16:creationId xmlns:a16="http://schemas.microsoft.com/office/drawing/2014/main" id="{17730313-5AC6-44B4-9FE4-710DA527741D}"/>
              </a:ext>
            </a:extLst>
          </p:cNvPr>
          <p:cNvSpPr>
            <a:spLocks noGrp="1"/>
          </p:cNvSpPr>
          <p:nvPr>
            <p:ph type="sldNum" sz="quarter" idx="12"/>
          </p:nvPr>
        </p:nvSpPr>
        <p:spPr>
          <a:xfrm>
            <a:off x="8610600" y="6356350"/>
            <a:ext cx="2743200" cy="365125"/>
          </a:xfrm>
          <a:prstGeom prst="rect">
            <a:avLst/>
          </a:prstGeom>
        </p:spPr>
        <p:txBody>
          <a:bodyPr/>
          <a:lstStyle/>
          <a:p>
            <a:fld id="{81E509F3-8D44-4D09-900D-D3025E1CD194}" type="slidenum">
              <a:rPr lang="ko-KR" altLang="en-US" smtClean="0"/>
              <a:t>‹#›</a:t>
            </a:fld>
            <a:endParaRPr lang="ko-KR" altLang="en-US"/>
          </a:p>
        </p:txBody>
      </p:sp>
      <p:sp>
        <p:nvSpPr>
          <p:cNvPr id="7" name="Rectangle 4">
            <a:extLst>
              <a:ext uri="{FF2B5EF4-FFF2-40B4-BE49-F238E27FC236}">
                <a16:creationId xmlns:a16="http://schemas.microsoft.com/office/drawing/2014/main" id="{EC89EE6E-2B60-4EF7-AA12-1E568878D1E3}"/>
              </a:ext>
            </a:extLst>
          </p:cNvPr>
          <p:cNvSpPr>
            <a:spLocks noChangeArrowheads="1"/>
          </p:cNvSpPr>
          <p:nvPr userDrawn="1"/>
        </p:nvSpPr>
        <p:spPr bwMode="auto">
          <a:xfrm>
            <a:off x="0" y="1004888"/>
            <a:ext cx="12192000" cy="72866"/>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2700000" scaled="1"/>
            <a:tileRect/>
          </a:gradFill>
          <a:ln w="12700" cap="sq">
            <a:noFill/>
            <a:miter lim="800000"/>
            <a:headEnd/>
            <a:tailEnd/>
          </a:ln>
          <a:effectLst/>
        </p:spPr>
        <p:txBody>
          <a:bodyPr wrap="none" lIns="67500" tIns="35100" rIns="67500" bIns="35100" anchor="ctr"/>
          <a:lstStyle/>
          <a:p>
            <a:pPr>
              <a:defRPr/>
            </a:pPr>
            <a:endParaRPr lang="ko-KR" altLang="en-US" sz="1350">
              <a:latin typeface="굴림" charset="-127"/>
              <a:ea typeface="굴림" charset="-127"/>
            </a:endParaRPr>
          </a:p>
        </p:txBody>
      </p:sp>
    </p:spTree>
    <p:extLst>
      <p:ext uri="{BB962C8B-B14F-4D97-AF65-F5344CB8AC3E}">
        <p14:creationId xmlns:p14="http://schemas.microsoft.com/office/powerpoint/2010/main" val="4032253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037B221-FAE1-4D26-87B6-9D8D536F6EE8}"/>
              </a:ext>
            </a:extLst>
          </p:cNvPr>
          <p:cNvSpPr>
            <a:spLocks noGrp="1"/>
          </p:cNvSpPr>
          <p:nvPr>
            <p:ph type="title" orient="vert"/>
          </p:nvPr>
        </p:nvSpPr>
        <p:spPr>
          <a:xfrm>
            <a:off x="8724900" y="365125"/>
            <a:ext cx="2628900" cy="5811838"/>
          </a:xfrm>
          <a:prstGeom prst="rect">
            <a:avLst/>
          </a:prstGeo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730E882E-BE92-4826-94CA-5256077B035E}"/>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바닥글 개체 틀 4">
            <a:extLst>
              <a:ext uri="{FF2B5EF4-FFF2-40B4-BE49-F238E27FC236}">
                <a16:creationId xmlns:a16="http://schemas.microsoft.com/office/drawing/2014/main" id="{7C4C6831-07FC-4D92-8863-05F46DC782A9}"/>
              </a:ext>
            </a:extLst>
          </p:cNvPr>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6" name="슬라이드 번호 개체 틀 5">
            <a:extLst>
              <a:ext uri="{FF2B5EF4-FFF2-40B4-BE49-F238E27FC236}">
                <a16:creationId xmlns:a16="http://schemas.microsoft.com/office/drawing/2014/main" id="{7A694984-EFAB-4183-90CB-40033B5CDAD6}"/>
              </a:ext>
            </a:extLst>
          </p:cNvPr>
          <p:cNvSpPr>
            <a:spLocks noGrp="1"/>
          </p:cNvSpPr>
          <p:nvPr>
            <p:ph type="sldNum" sz="quarter" idx="12"/>
          </p:nvPr>
        </p:nvSpPr>
        <p:spPr>
          <a:xfrm>
            <a:off x="8610600" y="6356350"/>
            <a:ext cx="2743200" cy="365125"/>
          </a:xfrm>
          <a:prstGeom prst="rect">
            <a:avLst/>
          </a:prstGeom>
        </p:spPr>
        <p:txBody>
          <a:bodyPr/>
          <a:lstStyle/>
          <a:p>
            <a:fld id="{81E509F3-8D44-4D09-900D-D3025E1CD194}" type="slidenum">
              <a:rPr lang="ko-KR" altLang="en-US" smtClean="0"/>
              <a:t>‹#›</a:t>
            </a:fld>
            <a:endParaRPr lang="ko-KR" altLang="en-US"/>
          </a:p>
        </p:txBody>
      </p:sp>
    </p:spTree>
    <p:extLst>
      <p:ext uri="{BB962C8B-B14F-4D97-AF65-F5344CB8AC3E}">
        <p14:creationId xmlns:p14="http://schemas.microsoft.com/office/powerpoint/2010/main" val="3409400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5F8A2F0-DCAB-4FB9-AE80-EB485605FF2D}"/>
              </a:ext>
            </a:extLst>
          </p:cNvPr>
          <p:cNvSpPr>
            <a:spLocks noGrp="1"/>
          </p:cNvSpPr>
          <p:nvPr>
            <p:ph type="title"/>
          </p:nvPr>
        </p:nvSpPr>
        <p:spPr>
          <a:xfrm>
            <a:off x="838200" y="365125"/>
            <a:ext cx="10515600" cy="549275"/>
          </a:xfrm>
          <a:prstGeom prst="rect">
            <a:avLst/>
          </a:prstGeom>
        </p:spPr>
        <p:txBody>
          <a:bodyPr/>
          <a:lstStyle/>
          <a:p>
            <a:r>
              <a:rPr lang="ko-KR" altLang="en-US" dirty="0"/>
              <a:t>마스터 제목 스타일 편집</a:t>
            </a:r>
          </a:p>
        </p:txBody>
      </p:sp>
      <p:sp>
        <p:nvSpPr>
          <p:cNvPr id="3" name="내용 개체 틀 2">
            <a:extLst>
              <a:ext uri="{FF2B5EF4-FFF2-40B4-BE49-F238E27FC236}">
                <a16:creationId xmlns:a16="http://schemas.microsoft.com/office/drawing/2014/main" id="{FD67ED1D-9A10-4C88-86B4-35D286D41A0C}"/>
              </a:ext>
            </a:extLst>
          </p:cNvPr>
          <p:cNvSpPr>
            <a:spLocks noGrp="1"/>
          </p:cNvSpPr>
          <p:nvPr>
            <p:ph idx="1"/>
          </p:nvPr>
        </p:nvSpPr>
        <p:spPr/>
        <p:txBody>
          <a:bodyPr/>
          <a:lstStyle>
            <a:lvl2pPr>
              <a:defRPr>
                <a:solidFill>
                  <a:schemeClr val="tx1"/>
                </a:solidFill>
              </a:defRPr>
            </a:lvl2pPr>
            <a:lvl3pPr>
              <a:defRPr sz="1600">
                <a:solidFill>
                  <a:schemeClr val="accent1">
                    <a:lumMod val="50000"/>
                  </a:schemeClr>
                </a:solidFill>
              </a:defRPr>
            </a:lvl3pPr>
            <a:lvl4pPr>
              <a:defRPr sz="1400"/>
            </a:lvl4pPr>
            <a:lvl5pPr marL="2057400" marR="0" indent="-228600" algn="l" defTabSz="914400" rtl="0" eaLnBrk="1" fontAlgn="auto" latinLnBrk="1" hangingPunct="1">
              <a:lnSpc>
                <a:spcPct val="90000"/>
              </a:lnSpc>
              <a:spcBef>
                <a:spcPts val="500"/>
              </a:spcBef>
              <a:spcAft>
                <a:spcPts val="0"/>
              </a:spcAft>
              <a:buClrTx/>
              <a:buSzTx/>
              <a:buFont typeface="Wingdings" panose="05000000000000000000" pitchFamily="2" charset="2"/>
              <a:buChar char="u"/>
              <a:tabLst/>
              <a:defRPr sz="1200"/>
            </a:lvl5p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altLang="ko-KR" dirty="0"/>
          </a:p>
          <a:p>
            <a:pPr lvl="4"/>
            <a:endParaRPr lang="ko-KR" altLang="en-US" dirty="0"/>
          </a:p>
        </p:txBody>
      </p:sp>
      <p:sp>
        <p:nvSpPr>
          <p:cNvPr id="4" name="Rectangle 4">
            <a:extLst>
              <a:ext uri="{FF2B5EF4-FFF2-40B4-BE49-F238E27FC236}">
                <a16:creationId xmlns:a16="http://schemas.microsoft.com/office/drawing/2014/main" id="{36762F5F-C1A3-43E9-9894-EB2580914546}"/>
              </a:ext>
            </a:extLst>
          </p:cNvPr>
          <p:cNvSpPr>
            <a:spLocks noChangeArrowheads="1"/>
          </p:cNvSpPr>
          <p:nvPr userDrawn="1"/>
        </p:nvSpPr>
        <p:spPr bwMode="auto">
          <a:xfrm>
            <a:off x="0" y="1004888"/>
            <a:ext cx="12192000" cy="72866"/>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2700000" scaled="1"/>
            <a:tileRect/>
          </a:gradFill>
          <a:ln w="12700" cap="sq">
            <a:noFill/>
            <a:miter lim="800000"/>
            <a:headEnd/>
            <a:tailEnd/>
          </a:ln>
          <a:effectLst/>
        </p:spPr>
        <p:txBody>
          <a:bodyPr wrap="none" lIns="67500" tIns="35100" rIns="67500" bIns="35100" anchor="ctr"/>
          <a:lstStyle/>
          <a:p>
            <a:pPr>
              <a:defRPr/>
            </a:pPr>
            <a:endParaRPr lang="ko-KR" altLang="en-US" sz="1350">
              <a:latin typeface="굴림" charset="-127"/>
              <a:ea typeface="굴림" charset="-127"/>
            </a:endParaRPr>
          </a:p>
        </p:txBody>
      </p:sp>
      <p:sp>
        <p:nvSpPr>
          <p:cNvPr id="5" name="Rectangle 7">
            <a:extLst>
              <a:ext uri="{FF2B5EF4-FFF2-40B4-BE49-F238E27FC236}">
                <a16:creationId xmlns:a16="http://schemas.microsoft.com/office/drawing/2014/main" id="{2E7CF88B-15C7-4946-941C-3CEE9E28D427}"/>
              </a:ext>
            </a:extLst>
          </p:cNvPr>
          <p:cNvSpPr>
            <a:spLocks noChangeArrowheads="1"/>
          </p:cNvSpPr>
          <p:nvPr userDrawn="1"/>
        </p:nvSpPr>
        <p:spPr bwMode="auto">
          <a:xfrm>
            <a:off x="10605197" y="6521607"/>
            <a:ext cx="1497205" cy="31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a:solidFill>
                  <a:schemeClr val="tx1"/>
                </a:solidFill>
                <a:latin typeface="굴림" panose="020B0600000101010101" pitchFamily="50" charset="-127"/>
                <a:ea typeface="굴림" panose="020B0600000101010101" pitchFamily="50" charset="-127"/>
              </a:defRPr>
            </a:lvl1pPr>
            <a:lvl2pPr marL="742950" indent="-285750" eaLnBrk="0" hangingPunct="0">
              <a:defRPr kumimoji="1" sz="2400">
                <a:solidFill>
                  <a:schemeClr val="tx1"/>
                </a:solidFill>
                <a:latin typeface="굴림" panose="020B0600000101010101" pitchFamily="50" charset="-127"/>
                <a:ea typeface="굴림" panose="020B0600000101010101" pitchFamily="50" charset="-127"/>
              </a:defRPr>
            </a:lvl2pPr>
            <a:lvl3pPr marL="1143000" indent="-228600" eaLnBrk="0" hangingPunct="0">
              <a:defRPr kumimoji="1" sz="2400">
                <a:solidFill>
                  <a:schemeClr val="tx1"/>
                </a:solidFill>
                <a:latin typeface="굴림" panose="020B0600000101010101" pitchFamily="50" charset="-127"/>
                <a:ea typeface="굴림" panose="020B0600000101010101" pitchFamily="50" charset="-127"/>
              </a:defRPr>
            </a:lvl3pPr>
            <a:lvl4pPr marL="1600200" indent="-228600" eaLnBrk="0" hangingPunct="0">
              <a:defRPr kumimoji="1" sz="2400">
                <a:solidFill>
                  <a:schemeClr val="tx1"/>
                </a:solidFill>
                <a:latin typeface="굴림" panose="020B0600000101010101" pitchFamily="50" charset="-127"/>
                <a:ea typeface="굴림" panose="020B0600000101010101" pitchFamily="50" charset="-127"/>
              </a:defRPr>
            </a:lvl4pPr>
            <a:lvl5pPr marL="2057400" indent="-228600" eaLnBrk="0" hangingPunct="0">
              <a:defRPr kumimoji="1" sz="2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marL="0" marR="0" lvl="0" indent="-228600" algn="l" defTabSz="914400" rtl="0" eaLnBrk="1" fontAlgn="auto" latinLnBrk="1" hangingPunct="1">
              <a:lnSpc>
                <a:spcPct val="90000"/>
              </a:lnSpc>
              <a:spcBef>
                <a:spcPts val="500"/>
              </a:spcBef>
              <a:spcAft>
                <a:spcPts val="0"/>
              </a:spcAft>
              <a:buClrTx/>
              <a:buSzTx/>
              <a:buFont typeface="Wingdings" panose="05000000000000000000" pitchFamily="2" charset="2"/>
              <a:buNone/>
              <a:tabLst/>
              <a:defRPr/>
            </a:pPr>
            <a:r>
              <a:rPr lang="en-US" altLang="ko-KR" sz="1600" i="1" dirty="0" err="1">
                <a:solidFill>
                  <a:srgbClr val="898989"/>
                </a:solidFill>
                <a:latin typeface="+mn-ea"/>
                <a:ea typeface="+mn-ea"/>
              </a:rPr>
              <a:t>ChatGPT</a:t>
            </a:r>
            <a:r>
              <a:rPr lang="ko-KR" altLang="en-US" sz="1600" dirty="0"/>
              <a:t>   </a:t>
            </a:r>
            <a:fld id="{81E509F3-8D44-4D09-900D-D3025E1CD194}" type="slidenum">
              <a:rPr lang="ko-KR" altLang="en-US" sz="1600" smtClean="0"/>
              <a:pPr marL="0" marR="0" lvl="0" indent="-228600" algn="l" defTabSz="914400" rtl="0" eaLnBrk="1" fontAlgn="auto" latinLnBrk="1" hangingPunct="1">
                <a:lnSpc>
                  <a:spcPct val="90000"/>
                </a:lnSpc>
                <a:spcBef>
                  <a:spcPts val="500"/>
                </a:spcBef>
                <a:spcAft>
                  <a:spcPts val="0"/>
                </a:spcAft>
                <a:buClrTx/>
                <a:buSzTx/>
                <a:buFont typeface="Wingdings" panose="05000000000000000000" pitchFamily="2" charset="2"/>
                <a:buNone/>
                <a:tabLst/>
                <a:defRPr/>
              </a:pPr>
              <a:t>‹#›</a:t>
            </a:fld>
            <a:endParaRPr lang="ko-KR" altLang="en-US" sz="1600" i="1" dirty="0">
              <a:solidFill>
                <a:srgbClr val="898989"/>
              </a:solidFill>
              <a:latin typeface="+mn-ea"/>
              <a:ea typeface="+mn-ea"/>
            </a:endParaRPr>
          </a:p>
        </p:txBody>
      </p:sp>
    </p:spTree>
    <p:extLst>
      <p:ext uri="{BB962C8B-B14F-4D97-AF65-F5344CB8AC3E}">
        <p14:creationId xmlns:p14="http://schemas.microsoft.com/office/powerpoint/2010/main" val="1572479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64A040-DD5D-45C1-893C-EABD09252FC4}"/>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7BC8A70-0594-4105-B929-D550E54549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5" name="바닥글 개체 틀 4">
            <a:extLst>
              <a:ext uri="{FF2B5EF4-FFF2-40B4-BE49-F238E27FC236}">
                <a16:creationId xmlns:a16="http://schemas.microsoft.com/office/drawing/2014/main" id="{7457E038-70C8-4FA6-BB7F-5EA301D6ED79}"/>
              </a:ext>
            </a:extLst>
          </p:cNvPr>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6" name="슬라이드 번호 개체 틀 5">
            <a:extLst>
              <a:ext uri="{FF2B5EF4-FFF2-40B4-BE49-F238E27FC236}">
                <a16:creationId xmlns:a16="http://schemas.microsoft.com/office/drawing/2014/main" id="{28D86888-1EC6-499C-965B-CC14C5BA93DF}"/>
              </a:ext>
            </a:extLst>
          </p:cNvPr>
          <p:cNvSpPr>
            <a:spLocks noGrp="1"/>
          </p:cNvSpPr>
          <p:nvPr>
            <p:ph type="sldNum" sz="quarter" idx="12"/>
          </p:nvPr>
        </p:nvSpPr>
        <p:spPr>
          <a:xfrm>
            <a:off x="8610600" y="6356350"/>
            <a:ext cx="2743200" cy="365125"/>
          </a:xfrm>
          <a:prstGeom prst="rect">
            <a:avLst/>
          </a:prstGeom>
        </p:spPr>
        <p:txBody>
          <a:bodyPr/>
          <a:lstStyle/>
          <a:p>
            <a:fld id="{81E509F3-8D44-4D09-900D-D3025E1CD194}" type="slidenum">
              <a:rPr lang="ko-KR" altLang="en-US" smtClean="0"/>
              <a:t>‹#›</a:t>
            </a:fld>
            <a:endParaRPr lang="ko-KR" altLang="en-US"/>
          </a:p>
        </p:txBody>
      </p:sp>
    </p:spTree>
    <p:extLst>
      <p:ext uri="{BB962C8B-B14F-4D97-AF65-F5344CB8AC3E}">
        <p14:creationId xmlns:p14="http://schemas.microsoft.com/office/powerpoint/2010/main" val="706457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A6F6BC-01E6-4A1B-86CD-059D53DA7C49}"/>
              </a:ext>
            </a:extLst>
          </p:cNvPr>
          <p:cNvSpPr>
            <a:spLocks noGrp="1"/>
          </p:cNvSpPr>
          <p:nvPr>
            <p:ph type="title"/>
          </p:nvPr>
        </p:nvSpPr>
        <p:spPr>
          <a:xfrm>
            <a:off x="838200" y="365125"/>
            <a:ext cx="10515600" cy="549275"/>
          </a:xfrm>
          <a:prstGeom prst="rect">
            <a:avLst/>
          </a:prstGeom>
        </p:spPr>
        <p:txBody>
          <a:bodyPr/>
          <a:lstStyle>
            <a:lvl1pPr>
              <a:defRPr>
                <a:latin typeface="+mj-ea"/>
                <a:ea typeface="+mj-ea"/>
              </a:defRPr>
            </a:lvl1pPr>
          </a:lstStyle>
          <a:p>
            <a:r>
              <a:rPr lang="ko-KR" altLang="en-US" dirty="0"/>
              <a:t>마스터 제목 스타일 편집</a:t>
            </a:r>
          </a:p>
        </p:txBody>
      </p:sp>
      <p:sp>
        <p:nvSpPr>
          <p:cNvPr id="3" name="내용 개체 틀 2">
            <a:extLst>
              <a:ext uri="{FF2B5EF4-FFF2-40B4-BE49-F238E27FC236}">
                <a16:creationId xmlns:a16="http://schemas.microsoft.com/office/drawing/2014/main" id="{D8F5FAE2-A57C-4890-BAFA-E8A6AA0266B7}"/>
              </a:ext>
            </a:extLst>
          </p:cNvPr>
          <p:cNvSpPr>
            <a:spLocks noGrp="1"/>
          </p:cNvSpPr>
          <p:nvPr>
            <p:ph sz="half" idx="1"/>
          </p:nvPr>
        </p:nvSpPr>
        <p:spPr>
          <a:xfrm>
            <a:off x="838200" y="1825625"/>
            <a:ext cx="5181600" cy="4351338"/>
          </a:xfrm>
        </p:spPr>
        <p:txBody>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a:extLst>
              <a:ext uri="{FF2B5EF4-FFF2-40B4-BE49-F238E27FC236}">
                <a16:creationId xmlns:a16="http://schemas.microsoft.com/office/drawing/2014/main" id="{4CC41300-A9AC-4E5D-B058-A6914C3ACF67}"/>
              </a:ext>
            </a:extLst>
          </p:cNvPr>
          <p:cNvSpPr>
            <a:spLocks noGrp="1"/>
          </p:cNvSpPr>
          <p:nvPr>
            <p:ph sz="half" idx="2"/>
          </p:nvPr>
        </p:nvSpPr>
        <p:spPr>
          <a:xfrm>
            <a:off x="6172200" y="1825625"/>
            <a:ext cx="5181600" cy="4351338"/>
          </a:xfrm>
        </p:spPr>
        <p:txBody>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바닥글 개체 틀 5">
            <a:extLst>
              <a:ext uri="{FF2B5EF4-FFF2-40B4-BE49-F238E27FC236}">
                <a16:creationId xmlns:a16="http://schemas.microsoft.com/office/drawing/2014/main" id="{47A82318-830F-43F3-954F-BC52ED326194}"/>
              </a:ext>
            </a:extLst>
          </p:cNvPr>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8" name="Rectangle 4">
            <a:extLst>
              <a:ext uri="{FF2B5EF4-FFF2-40B4-BE49-F238E27FC236}">
                <a16:creationId xmlns:a16="http://schemas.microsoft.com/office/drawing/2014/main" id="{AD539B32-F540-4396-93E9-A868B51116AC}"/>
              </a:ext>
            </a:extLst>
          </p:cNvPr>
          <p:cNvSpPr>
            <a:spLocks noChangeArrowheads="1"/>
          </p:cNvSpPr>
          <p:nvPr userDrawn="1"/>
        </p:nvSpPr>
        <p:spPr bwMode="auto">
          <a:xfrm>
            <a:off x="0" y="1004888"/>
            <a:ext cx="12192000" cy="72866"/>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2700000" scaled="1"/>
            <a:tileRect/>
          </a:gradFill>
          <a:ln w="12700" cap="sq">
            <a:noFill/>
            <a:miter lim="800000"/>
            <a:headEnd/>
            <a:tailEnd/>
          </a:ln>
          <a:effectLst/>
        </p:spPr>
        <p:txBody>
          <a:bodyPr wrap="none" lIns="67500" tIns="35100" rIns="67500" bIns="35100" anchor="ctr"/>
          <a:lstStyle/>
          <a:p>
            <a:pPr>
              <a:defRPr/>
            </a:pPr>
            <a:endParaRPr lang="ko-KR" altLang="en-US" sz="1350">
              <a:latin typeface="굴림" charset="-127"/>
              <a:ea typeface="굴림" charset="-127"/>
            </a:endParaRPr>
          </a:p>
        </p:txBody>
      </p:sp>
      <p:sp>
        <p:nvSpPr>
          <p:cNvPr id="9" name="Rectangle 7">
            <a:extLst>
              <a:ext uri="{FF2B5EF4-FFF2-40B4-BE49-F238E27FC236}">
                <a16:creationId xmlns:a16="http://schemas.microsoft.com/office/drawing/2014/main" id="{0EC99522-9F9C-4BC3-9B98-4337D671018F}"/>
              </a:ext>
            </a:extLst>
          </p:cNvPr>
          <p:cNvSpPr>
            <a:spLocks noChangeArrowheads="1"/>
          </p:cNvSpPr>
          <p:nvPr userDrawn="1"/>
        </p:nvSpPr>
        <p:spPr bwMode="auto">
          <a:xfrm>
            <a:off x="9983062" y="6543426"/>
            <a:ext cx="2208938" cy="31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a:solidFill>
                  <a:schemeClr val="tx1"/>
                </a:solidFill>
                <a:latin typeface="굴림" panose="020B0600000101010101" pitchFamily="50" charset="-127"/>
                <a:ea typeface="굴림" panose="020B0600000101010101" pitchFamily="50" charset="-127"/>
              </a:defRPr>
            </a:lvl1pPr>
            <a:lvl2pPr marL="742950" indent="-285750" eaLnBrk="0" hangingPunct="0">
              <a:defRPr kumimoji="1" sz="2400">
                <a:solidFill>
                  <a:schemeClr val="tx1"/>
                </a:solidFill>
                <a:latin typeface="굴림" panose="020B0600000101010101" pitchFamily="50" charset="-127"/>
                <a:ea typeface="굴림" panose="020B0600000101010101" pitchFamily="50" charset="-127"/>
              </a:defRPr>
            </a:lvl2pPr>
            <a:lvl3pPr marL="1143000" indent="-228600" eaLnBrk="0" hangingPunct="0">
              <a:defRPr kumimoji="1" sz="2400">
                <a:solidFill>
                  <a:schemeClr val="tx1"/>
                </a:solidFill>
                <a:latin typeface="굴림" panose="020B0600000101010101" pitchFamily="50" charset="-127"/>
                <a:ea typeface="굴림" panose="020B0600000101010101" pitchFamily="50" charset="-127"/>
              </a:defRPr>
            </a:lvl3pPr>
            <a:lvl4pPr marL="1600200" indent="-228600" eaLnBrk="0" hangingPunct="0">
              <a:defRPr kumimoji="1" sz="2400">
                <a:solidFill>
                  <a:schemeClr val="tx1"/>
                </a:solidFill>
                <a:latin typeface="굴림" panose="020B0600000101010101" pitchFamily="50" charset="-127"/>
                <a:ea typeface="굴림" panose="020B0600000101010101" pitchFamily="50" charset="-127"/>
              </a:defRPr>
            </a:lvl4pPr>
            <a:lvl5pPr marL="2057400" indent="-228600" eaLnBrk="0" hangingPunct="0">
              <a:defRPr kumimoji="1" sz="2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marL="0" marR="0" lvl="0" indent="-228600" algn="l" defTabSz="914400" rtl="0" eaLnBrk="1" fontAlgn="auto" latinLnBrk="1" hangingPunct="1">
              <a:lnSpc>
                <a:spcPct val="90000"/>
              </a:lnSpc>
              <a:spcBef>
                <a:spcPts val="500"/>
              </a:spcBef>
              <a:spcAft>
                <a:spcPts val="0"/>
              </a:spcAft>
              <a:buClrTx/>
              <a:buSzTx/>
              <a:buFont typeface="Wingdings" panose="05000000000000000000" pitchFamily="2" charset="2"/>
              <a:buNone/>
              <a:tabLst/>
              <a:defRPr/>
            </a:pPr>
            <a:r>
              <a:rPr lang="ko-KR" altLang="en-US" sz="1600" i="1" dirty="0" err="1">
                <a:solidFill>
                  <a:srgbClr val="898989"/>
                </a:solidFill>
                <a:latin typeface="+mn-ea"/>
                <a:ea typeface="+mn-ea"/>
              </a:rPr>
              <a:t>파이썬</a:t>
            </a:r>
            <a:r>
              <a:rPr lang="ko-KR" altLang="en-US" sz="1600" i="1" dirty="0">
                <a:solidFill>
                  <a:srgbClr val="898989"/>
                </a:solidFill>
                <a:latin typeface="+mn-ea"/>
                <a:ea typeface="+mn-ea"/>
              </a:rPr>
              <a:t> 들어가기</a:t>
            </a:r>
            <a:r>
              <a:rPr lang="ko-KR" altLang="en-US" sz="1600" dirty="0"/>
              <a:t>   </a:t>
            </a:r>
            <a:fld id="{81E509F3-8D44-4D09-900D-D3025E1CD194}" type="slidenum">
              <a:rPr lang="ko-KR" altLang="en-US" sz="1600" smtClean="0"/>
              <a:pPr marL="0" marR="0" lvl="0" indent="-228600" algn="l" defTabSz="914400" rtl="0" eaLnBrk="1" fontAlgn="auto" latinLnBrk="1" hangingPunct="1">
                <a:lnSpc>
                  <a:spcPct val="90000"/>
                </a:lnSpc>
                <a:spcBef>
                  <a:spcPts val="500"/>
                </a:spcBef>
                <a:spcAft>
                  <a:spcPts val="0"/>
                </a:spcAft>
                <a:buClrTx/>
                <a:buSzTx/>
                <a:buFont typeface="Wingdings" panose="05000000000000000000" pitchFamily="2" charset="2"/>
                <a:buNone/>
                <a:tabLst/>
                <a:defRPr/>
              </a:pPr>
              <a:t>‹#›</a:t>
            </a:fld>
            <a:endParaRPr lang="ko-KR" altLang="en-US" sz="1600" i="1" dirty="0">
              <a:solidFill>
                <a:srgbClr val="898989"/>
              </a:solidFill>
              <a:latin typeface="+mn-ea"/>
              <a:ea typeface="+mn-ea"/>
            </a:endParaRPr>
          </a:p>
        </p:txBody>
      </p:sp>
    </p:spTree>
    <p:extLst>
      <p:ext uri="{BB962C8B-B14F-4D97-AF65-F5344CB8AC3E}">
        <p14:creationId xmlns:p14="http://schemas.microsoft.com/office/powerpoint/2010/main" val="819099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A20D41-E09B-4133-8F8C-8046F88B1A54}"/>
              </a:ext>
            </a:extLst>
          </p:cNvPr>
          <p:cNvSpPr>
            <a:spLocks noGrp="1"/>
          </p:cNvSpPr>
          <p:nvPr>
            <p:ph type="title"/>
          </p:nvPr>
        </p:nvSpPr>
        <p:spPr>
          <a:xfrm>
            <a:off x="839788" y="365125"/>
            <a:ext cx="10515600" cy="534761"/>
          </a:xfrm>
          <a:prstGeom prst="rect">
            <a:avLst/>
          </a:prstGeo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4072A25-E94E-4B48-BFBD-5705E2DC9B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359437B0-5EA2-4C37-ABAE-3DF8DBF8D3E3}"/>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487AA46D-5F86-499C-AD07-0A3E9EB243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3F6A0AC3-22F2-4C28-8EB7-5EB6D6BA44C4}"/>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8" name="바닥글 개체 틀 7">
            <a:extLst>
              <a:ext uri="{FF2B5EF4-FFF2-40B4-BE49-F238E27FC236}">
                <a16:creationId xmlns:a16="http://schemas.microsoft.com/office/drawing/2014/main" id="{0BE0003E-19A2-4372-87D7-E797FFE5CEE0}"/>
              </a:ext>
            </a:extLst>
          </p:cNvPr>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9" name="슬라이드 번호 개체 틀 8">
            <a:extLst>
              <a:ext uri="{FF2B5EF4-FFF2-40B4-BE49-F238E27FC236}">
                <a16:creationId xmlns:a16="http://schemas.microsoft.com/office/drawing/2014/main" id="{BDBA8323-C6FD-446C-AEFC-19ED9DC5A240}"/>
              </a:ext>
            </a:extLst>
          </p:cNvPr>
          <p:cNvSpPr>
            <a:spLocks noGrp="1"/>
          </p:cNvSpPr>
          <p:nvPr>
            <p:ph type="sldNum" sz="quarter" idx="12"/>
          </p:nvPr>
        </p:nvSpPr>
        <p:spPr>
          <a:xfrm>
            <a:off x="8610600" y="6356350"/>
            <a:ext cx="2743200" cy="365125"/>
          </a:xfrm>
          <a:prstGeom prst="rect">
            <a:avLst/>
          </a:prstGeom>
        </p:spPr>
        <p:txBody>
          <a:bodyPr/>
          <a:lstStyle/>
          <a:p>
            <a:fld id="{81E509F3-8D44-4D09-900D-D3025E1CD194}" type="slidenum">
              <a:rPr lang="ko-KR" altLang="en-US" smtClean="0"/>
              <a:t>‹#›</a:t>
            </a:fld>
            <a:endParaRPr lang="ko-KR" altLang="en-US"/>
          </a:p>
        </p:txBody>
      </p:sp>
      <p:sp>
        <p:nvSpPr>
          <p:cNvPr id="10" name="Rectangle 4">
            <a:extLst>
              <a:ext uri="{FF2B5EF4-FFF2-40B4-BE49-F238E27FC236}">
                <a16:creationId xmlns:a16="http://schemas.microsoft.com/office/drawing/2014/main" id="{0775CA53-E7E1-467D-8F93-34F9033838B7}"/>
              </a:ext>
            </a:extLst>
          </p:cNvPr>
          <p:cNvSpPr>
            <a:spLocks noChangeArrowheads="1"/>
          </p:cNvSpPr>
          <p:nvPr userDrawn="1"/>
        </p:nvSpPr>
        <p:spPr bwMode="auto">
          <a:xfrm>
            <a:off x="0" y="1004888"/>
            <a:ext cx="12192000" cy="72866"/>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2700000" scaled="1"/>
            <a:tileRect/>
          </a:gradFill>
          <a:ln w="12700" cap="sq">
            <a:noFill/>
            <a:miter lim="800000"/>
            <a:headEnd/>
            <a:tailEnd/>
          </a:ln>
          <a:effectLst/>
        </p:spPr>
        <p:txBody>
          <a:bodyPr wrap="none" lIns="67500" tIns="35100" rIns="67500" bIns="35100" anchor="ctr"/>
          <a:lstStyle/>
          <a:p>
            <a:pPr>
              <a:defRPr/>
            </a:pPr>
            <a:endParaRPr lang="ko-KR" altLang="en-US" sz="1350">
              <a:latin typeface="굴림" charset="-127"/>
              <a:ea typeface="굴림" charset="-127"/>
            </a:endParaRPr>
          </a:p>
        </p:txBody>
      </p:sp>
    </p:spTree>
    <p:extLst>
      <p:ext uri="{BB962C8B-B14F-4D97-AF65-F5344CB8AC3E}">
        <p14:creationId xmlns:p14="http://schemas.microsoft.com/office/powerpoint/2010/main" val="2620947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DADF650-3CCF-4191-8DC2-8AF636DA2AAC}"/>
              </a:ext>
            </a:extLst>
          </p:cNvPr>
          <p:cNvSpPr>
            <a:spLocks noGrp="1"/>
          </p:cNvSpPr>
          <p:nvPr>
            <p:ph type="title"/>
          </p:nvPr>
        </p:nvSpPr>
        <p:spPr>
          <a:xfrm>
            <a:off x="838200" y="365125"/>
            <a:ext cx="10515600" cy="563789"/>
          </a:xfrm>
          <a:prstGeom prst="rect">
            <a:avLst/>
          </a:prstGeom>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A0E7536C-B16F-469D-8FAF-BA4EFD299B65}"/>
              </a:ext>
            </a:extLst>
          </p:cNvPr>
          <p:cNvSpPr>
            <a:spLocks noGrp="1"/>
          </p:cNvSpPr>
          <p:nvPr>
            <p:ph type="dt" sz="half" idx="10"/>
          </p:nvPr>
        </p:nvSpPr>
        <p:spPr>
          <a:xfrm>
            <a:off x="838200" y="6356350"/>
            <a:ext cx="2743200" cy="365125"/>
          </a:xfrm>
          <a:prstGeom prst="rect">
            <a:avLst/>
          </a:prstGeom>
        </p:spPr>
        <p:txBody>
          <a:bodyPr/>
          <a:lstStyle/>
          <a:p>
            <a:fld id="{C4F3FAA0-42F3-4844-ABE1-B4CD2073D2C2}" type="datetimeFigureOut">
              <a:rPr lang="ko-KR" altLang="en-US" smtClean="0"/>
              <a:t>2023-03-12</a:t>
            </a:fld>
            <a:endParaRPr lang="ko-KR" altLang="en-US"/>
          </a:p>
        </p:txBody>
      </p:sp>
      <p:sp>
        <p:nvSpPr>
          <p:cNvPr id="4" name="바닥글 개체 틀 3">
            <a:extLst>
              <a:ext uri="{FF2B5EF4-FFF2-40B4-BE49-F238E27FC236}">
                <a16:creationId xmlns:a16="http://schemas.microsoft.com/office/drawing/2014/main" id="{D115AB69-4F93-4750-818B-00A57803C532}"/>
              </a:ext>
            </a:extLst>
          </p:cNvPr>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6" name="Rectangle 4">
            <a:extLst>
              <a:ext uri="{FF2B5EF4-FFF2-40B4-BE49-F238E27FC236}">
                <a16:creationId xmlns:a16="http://schemas.microsoft.com/office/drawing/2014/main" id="{3D1F1E3F-0736-4FC7-904D-6AA32906730B}"/>
              </a:ext>
            </a:extLst>
          </p:cNvPr>
          <p:cNvSpPr>
            <a:spLocks noChangeArrowheads="1"/>
          </p:cNvSpPr>
          <p:nvPr userDrawn="1"/>
        </p:nvSpPr>
        <p:spPr bwMode="auto">
          <a:xfrm>
            <a:off x="0" y="1004888"/>
            <a:ext cx="12192000" cy="72866"/>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2700000" scaled="1"/>
            <a:tileRect/>
          </a:gradFill>
          <a:ln w="12700" cap="sq">
            <a:noFill/>
            <a:miter lim="800000"/>
            <a:headEnd/>
            <a:tailEnd/>
          </a:ln>
          <a:effectLst/>
        </p:spPr>
        <p:txBody>
          <a:bodyPr wrap="none" lIns="67500" tIns="35100" rIns="67500" bIns="35100" anchor="ctr"/>
          <a:lstStyle/>
          <a:p>
            <a:pPr>
              <a:defRPr/>
            </a:pPr>
            <a:endParaRPr lang="ko-KR" altLang="en-US" sz="1350">
              <a:latin typeface="굴림" charset="-127"/>
              <a:ea typeface="굴림" charset="-127"/>
            </a:endParaRPr>
          </a:p>
        </p:txBody>
      </p:sp>
      <p:sp>
        <p:nvSpPr>
          <p:cNvPr id="7" name="Rectangle 7">
            <a:extLst>
              <a:ext uri="{FF2B5EF4-FFF2-40B4-BE49-F238E27FC236}">
                <a16:creationId xmlns:a16="http://schemas.microsoft.com/office/drawing/2014/main" id="{3CB55D3D-D772-46CF-84EB-C9AE9BF57956}"/>
              </a:ext>
            </a:extLst>
          </p:cNvPr>
          <p:cNvSpPr>
            <a:spLocks noChangeArrowheads="1"/>
          </p:cNvSpPr>
          <p:nvPr userDrawn="1"/>
        </p:nvSpPr>
        <p:spPr bwMode="auto">
          <a:xfrm>
            <a:off x="9983062" y="6543426"/>
            <a:ext cx="2208938" cy="31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a:solidFill>
                  <a:schemeClr val="tx1"/>
                </a:solidFill>
                <a:latin typeface="굴림" panose="020B0600000101010101" pitchFamily="50" charset="-127"/>
                <a:ea typeface="굴림" panose="020B0600000101010101" pitchFamily="50" charset="-127"/>
              </a:defRPr>
            </a:lvl1pPr>
            <a:lvl2pPr marL="742950" indent="-285750" eaLnBrk="0" hangingPunct="0">
              <a:defRPr kumimoji="1" sz="2400">
                <a:solidFill>
                  <a:schemeClr val="tx1"/>
                </a:solidFill>
                <a:latin typeface="굴림" panose="020B0600000101010101" pitchFamily="50" charset="-127"/>
                <a:ea typeface="굴림" panose="020B0600000101010101" pitchFamily="50" charset="-127"/>
              </a:defRPr>
            </a:lvl2pPr>
            <a:lvl3pPr marL="1143000" indent="-228600" eaLnBrk="0" hangingPunct="0">
              <a:defRPr kumimoji="1" sz="2400">
                <a:solidFill>
                  <a:schemeClr val="tx1"/>
                </a:solidFill>
                <a:latin typeface="굴림" panose="020B0600000101010101" pitchFamily="50" charset="-127"/>
                <a:ea typeface="굴림" panose="020B0600000101010101" pitchFamily="50" charset="-127"/>
              </a:defRPr>
            </a:lvl3pPr>
            <a:lvl4pPr marL="1600200" indent="-228600" eaLnBrk="0" hangingPunct="0">
              <a:defRPr kumimoji="1" sz="2400">
                <a:solidFill>
                  <a:schemeClr val="tx1"/>
                </a:solidFill>
                <a:latin typeface="굴림" panose="020B0600000101010101" pitchFamily="50" charset="-127"/>
                <a:ea typeface="굴림" panose="020B0600000101010101" pitchFamily="50" charset="-127"/>
              </a:defRPr>
            </a:lvl4pPr>
            <a:lvl5pPr marL="2057400" indent="-228600" eaLnBrk="0" hangingPunct="0">
              <a:defRPr kumimoji="1" sz="2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marL="0" marR="0" lvl="0" indent="-228600" algn="l" defTabSz="914400" rtl="0" eaLnBrk="1" fontAlgn="auto" latinLnBrk="1" hangingPunct="1">
              <a:lnSpc>
                <a:spcPct val="90000"/>
              </a:lnSpc>
              <a:spcBef>
                <a:spcPts val="500"/>
              </a:spcBef>
              <a:spcAft>
                <a:spcPts val="0"/>
              </a:spcAft>
              <a:buClrTx/>
              <a:buSzTx/>
              <a:buFont typeface="Wingdings" panose="05000000000000000000" pitchFamily="2" charset="2"/>
              <a:buNone/>
              <a:tabLst/>
              <a:defRPr/>
            </a:pPr>
            <a:r>
              <a:rPr lang="ko-KR" altLang="en-US" sz="1600" i="1" dirty="0" err="1">
                <a:solidFill>
                  <a:srgbClr val="898989"/>
                </a:solidFill>
                <a:latin typeface="+mn-ea"/>
                <a:ea typeface="+mn-ea"/>
              </a:rPr>
              <a:t>파이썬</a:t>
            </a:r>
            <a:r>
              <a:rPr lang="ko-KR" altLang="en-US" sz="1600" i="1" dirty="0">
                <a:solidFill>
                  <a:srgbClr val="898989"/>
                </a:solidFill>
                <a:latin typeface="+mn-ea"/>
                <a:ea typeface="+mn-ea"/>
              </a:rPr>
              <a:t> 들어가기</a:t>
            </a:r>
            <a:r>
              <a:rPr lang="ko-KR" altLang="en-US" sz="1600" dirty="0"/>
              <a:t>   </a:t>
            </a:r>
            <a:fld id="{81E509F3-8D44-4D09-900D-D3025E1CD194}" type="slidenum">
              <a:rPr lang="ko-KR" altLang="en-US" sz="1600" smtClean="0"/>
              <a:pPr marL="0" marR="0" lvl="0" indent="-228600" algn="l" defTabSz="914400" rtl="0" eaLnBrk="1" fontAlgn="auto" latinLnBrk="1" hangingPunct="1">
                <a:lnSpc>
                  <a:spcPct val="90000"/>
                </a:lnSpc>
                <a:spcBef>
                  <a:spcPts val="500"/>
                </a:spcBef>
                <a:spcAft>
                  <a:spcPts val="0"/>
                </a:spcAft>
                <a:buClrTx/>
                <a:buSzTx/>
                <a:buFont typeface="Wingdings" panose="05000000000000000000" pitchFamily="2" charset="2"/>
                <a:buNone/>
                <a:tabLst/>
                <a:defRPr/>
              </a:pPr>
              <a:t>‹#›</a:t>
            </a:fld>
            <a:endParaRPr lang="ko-KR" altLang="en-US" sz="1600" i="1" dirty="0">
              <a:solidFill>
                <a:srgbClr val="898989"/>
              </a:solidFill>
              <a:latin typeface="+mn-ea"/>
              <a:ea typeface="+mn-ea"/>
            </a:endParaRPr>
          </a:p>
        </p:txBody>
      </p:sp>
    </p:spTree>
    <p:extLst>
      <p:ext uri="{BB962C8B-B14F-4D97-AF65-F5344CB8AC3E}">
        <p14:creationId xmlns:p14="http://schemas.microsoft.com/office/powerpoint/2010/main" val="3574716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3" name="바닥글 개체 틀 2">
            <a:extLst>
              <a:ext uri="{FF2B5EF4-FFF2-40B4-BE49-F238E27FC236}">
                <a16:creationId xmlns:a16="http://schemas.microsoft.com/office/drawing/2014/main" id="{A981CB11-003D-4896-A494-B73DF910D3FF}"/>
              </a:ext>
            </a:extLst>
          </p:cNvPr>
          <p:cNvSpPr>
            <a:spLocks noGrp="1"/>
          </p:cNvSpPr>
          <p:nvPr>
            <p:ph type="ftr" sz="quarter" idx="11"/>
          </p:nvPr>
        </p:nvSpPr>
        <p:spPr>
          <a:xfrm>
            <a:off x="4038600" y="6356350"/>
            <a:ext cx="4114800" cy="365125"/>
          </a:xfrm>
          <a:prstGeom prst="rect">
            <a:avLst/>
          </a:prstGeom>
        </p:spPr>
        <p:txBody>
          <a:bodyPr/>
          <a:lstStyle/>
          <a:p>
            <a:endParaRPr lang="ko-KR" altLang="en-US"/>
          </a:p>
        </p:txBody>
      </p:sp>
    </p:spTree>
    <p:extLst>
      <p:ext uri="{BB962C8B-B14F-4D97-AF65-F5344CB8AC3E}">
        <p14:creationId xmlns:p14="http://schemas.microsoft.com/office/powerpoint/2010/main" val="127414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5E501E-B275-4A89-98FD-E439FCEF2E0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AEE4D67E-22CA-46E4-A221-710C241C90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935CD281-20EF-4D64-ADC3-C7DA8BAEA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6" name="바닥글 개체 틀 5">
            <a:extLst>
              <a:ext uri="{FF2B5EF4-FFF2-40B4-BE49-F238E27FC236}">
                <a16:creationId xmlns:a16="http://schemas.microsoft.com/office/drawing/2014/main" id="{44917E50-7D4D-4AA5-A2E4-4BFF9E7A3EEF}"/>
              </a:ext>
            </a:extLst>
          </p:cNvPr>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7" name="슬라이드 번호 개체 틀 6">
            <a:extLst>
              <a:ext uri="{FF2B5EF4-FFF2-40B4-BE49-F238E27FC236}">
                <a16:creationId xmlns:a16="http://schemas.microsoft.com/office/drawing/2014/main" id="{51ACBFEB-B6C4-4F23-8EE4-213B6EF9F5C2}"/>
              </a:ext>
            </a:extLst>
          </p:cNvPr>
          <p:cNvSpPr>
            <a:spLocks noGrp="1"/>
          </p:cNvSpPr>
          <p:nvPr>
            <p:ph type="sldNum" sz="quarter" idx="12"/>
          </p:nvPr>
        </p:nvSpPr>
        <p:spPr>
          <a:xfrm>
            <a:off x="8610600" y="6356350"/>
            <a:ext cx="2743200" cy="365125"/>
          </a:xfrm>
          <a:prstGeom prst="rect">
            <a:avLst/>
          </a:prstGeom>
        </p:spPr>
        <p:txBody>
          <a:bodyPr/>
          <a:lstStyle/>
          <a:p>
            <a:fld id="{81E509F3-8D44-4D09-900D-D3025E1CD194}" type="slidenum">
              <a:rPr lang="ko-KR" altLang="en-US" smtClean="0"/>
              <a:t>‹#›</a:t>
            </a:fld>
            <a:endParaRPr lang="ko-KR" altLang="en-US"/>
          </a:p>
        </p:txBody>
      </p:sp>
    </p:spTree>
    <p:extLst>
      <p:ext uri="{BB962C8B-B14F-4D97-AF65-F5344CB8AC3E}">
        <p14:creationId xmlns:p14="http://schemas.microsoft.com/office/powerpoint/2010/main" val="2828518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004AB4-21C1-4886-8E6C-78E7B581A25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850E73D-FCFC-4608-9E6D-9F87D093B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226D9979-DEBE-4D36-855F-DC8018B81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6" name="바닥글 개체 틀 5">
            <a:extLst>
              <a:ext uri="{FF2B5EF4-FFF2-40B4-BE49-F238E27FC236}">
                <a16:creationId xmlns:a16="http://schemas.microsoft.com/office/drawing/2014/main" id="{1D49054D-B905-41BB-908F-70DCFC48A4CB}"/>
              </a:ext>
            </a:extLst>
          </p:cNvPr>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7" name="슬라이드 번호 개체 틀 6">
            <a:extLst>
              <a:ext uri="{FF2B5EF4-FFF2-40B4-BE49-F238E27FC236}">
                <a16:creationId xmlns:a16="http://schemas.microsoft.com/office/drawing/2014/main" id="{79D44771-9929-4D3E-A472-7CA08EE475C8}"/>
              </a:ext>
            </a:extLst>
          </p:cNvPr>
          <p:cNvSpPr>
            <a:spLocks noGrp="1"/>
          </p:cNvSpPr>
          <p:nvPr>
            <p:ph type="sldNum" sz="quarter" idx="12"/>
          </p:nvPr>
        </p:nvSpPr>
        <p:spPr>
          <a:xfrm>
            <a:off x="8610600" y="6356350"/>
            <a:ext cx="2743200" cy="365125"/>
          </a:xfrm>
          <a:prstGeom prst="rect">
            <a:avLst/>
          </a:prstGeom>
        </p:spPr>
        <p:txBody>
          <a:bodyPr/>
          <a:lstStyle/>
          <a:p>
            <a:fld id="{81E509F3-8D44-4D09-900D-D3025E1CD194}" type="slidenum">
              <a:rPr lang="ko-KR" altLang="en-US" smtClean="0"/>
              <a:t>‹#›</a:t>
            </a:fld>
            <a:endParaRPr lang="ko-KR" altLang="en-US"/>
          </a:p>
        </p:txBody>
      </p:sp>
    </p:spTree>
    <p:extLst>
      <p:ext uri="{BB962C8B-B14F-4D97-AF65-F5344CB8AC3E}">
        <p14:creationId xmlns:p14="http://schemas.microsoft.com/office/powerpoint/2010/main" val="543725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AC190CB0-2469-4BDA-916C-DD0B08951D2E}"/>
              </a:ext>
            </a:extLst>
          </p:cNvPr>
          <p:cNvSpPr>
            <a:spLocks noGrp="1"/>
          </p:cNvSpPr>
          <p:nvPr>
            <p:ph type="body" idx="1"/>
          </p:nvPr>
        </p:nvSpPr>
        <p:spPr>
          <a:xfrm>
            <a:off x="838200" y="1184274"/>
            <a:ext cx="10515600" cy="5337333"/>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8" name="Rectangle 2">
            <a:extLst>
              <a:ext uri="{FF2B5EF4-FFF2-40B4-BE49-F238E27FC236}">
                <a16:creationId xmlns:a16="http://schemas.microsoft.com/office/drawing/2014/main" id="{AE6114BE-7EB9-4CF1-AFA7-1881F2B65972}"/>
              </a:ext>
            </a:extLst>
          </p:cNvPr>
          <p:cNvSpPr>
            <a:spLocks noGrp="1" noChangeArrowheads="1"/>
          </p:cNvSpPr>
          <p:nvPr>
            <p:ph type="title"/>
          </p:nvPr>
        </p:nvSpPr>
        <p:spPr bwMode="auto">
          <a:xfrm>
            <a:off x="664936" y="336392"/>
            <a:ext cx="10688864" cy="561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dirty="0"/>
              <a:t>마스터 제목 스타일 편집</a:t>
            </a:r>
          </a:p>
        </p:txBody>
      </p:sp>
      <p:sp>
        <p:nvSpPr>
          <p:cNvPr id="10" name="Rectangle 7">
            <a:extLst>
              <a:ext uri="{FF2B5EF4-FFF2-40B4-BE49-F238E27FC236}">
                <a16:creationId xmlns:a16="http://schemas.microsoft.com/office/drawing/2014/main" id="{9889F79B-6A58-46BE-8730-16CD22A7B22F}"/>
              </a:ext>
            </a:extLst>
          </p:cNvPr>
          <p:cNvSpPr>
            <a:spLocks noChangeArrowheads="1"/>
          </p:cNvSpPr>
          <p:nvPr userDrawn="1"/>
        </p:nvSpPr>
        <p:spPr bwMode="auto">
          <a:xfrm>
            <a:off x="0" y="6521643"/>
            <a:ext cx="2086982" cy="31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a:solidFill>
                  <a:schemeClr val="tx1"/>
                </a:solidFill>
                <a:latin typeface="굴림" panose="020B0600000101010101" pitchFamily="50" charset="-127"/>
                <a:ea typeface="굴림" panose="020B0600000101010101" pitchFamily="50" charset="-127"/>
              </a:defRPr>
            </a:lvl1pPr>
            <a:lvl2pPr marL="742950" indent="-285750" eaLnBrk="0" hangingPunct="0">
              <a:defRPr kumimoji="1" sz="2400">
                <a:solidFill>
                  <a:schemeClr val="tx1"/>
                </a:solidFill>
                <a:latin typeface="굴림" panose="020B0600000101010101" pitchFamily="50" charset="-127"/>
                <a:ea typeface="굴림" panose="020B0600000101010101" pitchFamily="50" charset="-127"/>
              </a:defRPr>
            </a:lvl2pPr>
            <a:lvl3pPr marL="1143000" indent="-228600" eaLnBrk="0" hangingPunct="0">
              <a:defRPr kumimoji="1" sz="2400">
                <a:solidFill>
                  <a:schemeClr val="tx1"/>
                </a:solidFill>
                <a:latin typeface="굴림" panose="020B0600000101010101" pitchFamily="50" charset="-127"/>
                <a:ea typeface="굴림" panose="020B0600000101010101" pitchFamily="50" charset="-127"/>
              </a:defRPr>
            </a:lvl3pPr>
            <a:lvl4pPr marL="1600200" indent="-228600" eaLnBrk="0" hangingPunct="0">
              <a:defRPr kumimoji="1" sz="2400">
                <a:solidFill>
                  <a:schemeClr val="tx1"/>
                </a:solidFill>
                <a:latin typeface="굴림" panose="020B0600000101010101" pitchFamily="50" charset="-127"/>
                <a:ea typeface="굴림" panose="020B0600000101010101" pitchFamily="50" charset="-127"/>
              </a:defRPr>
            </a:lvl4pPr>
            <a:lvl5pPr marL="2057400" indent="-228600" eaLnBrk="0" hangingPunct="0">
              <a:defRPr kumimoji="1" sz="2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marL="0" marR="0" lvl="0" indent="-228600" algn="l" defTabSz="914400" rtl="0" eaLnBrk="1" fontAlgn="auto" latinLnBrk="1" hangingPunct="1">
              <a:lnSpc>
                <a:spcPct val="90000"/>
              </a:lnSpc>
              <a:spcBef>
                <a:spcPts val="500"/>
              </a:spcBef>
              <a:spcAft>
                <a:spcPts val="0"/>
              </a:spcAft>
              <a:buClrTx/>
              <a:buSzTx/>
              <a:buFont typeface="Wingdings" panose="05000000000000000000" pitchFamily="2" charset="2"/>
              <a:buNone/>
              <a:tabLst/>
              <a:defRPr/>
            </a:pPr>
            <a:r>
              <a:rPr lang="en-US" altLang="ko-KR" sz="1600" i="1" dirty="0">
                <a:solidFill>
                  <a:srgbClr val="898989"/>
                </a:solidFill>
                <a:latin typeface="+mn-ea"/>
                <a:ea typeface="+mn-ea"/>
              </a:rPr>
              <a:t>Artificial</a:t>
            </a:r>
            <a:r>
              <a:rPr lang="ko-KR" altLang="en-US" sz="1600" i="1" dirty="0">
                <a:solidFill>
                  <a:srgbClr val="898989"/>
                </a:solidFill>
                <a:latin typeface="+mn-ea"/>
                <a:ea typeface="+mn-ea"/>
              </a:rPr>
              <a:t> </a:t>
            </a:r>
            <a:r>
              <a:rPr lang="en-US" altLang="ko-KR" sz="1600" i="1" dirty="0">
                <a:solidFill>
                  <a:srgbClr val="898989"/>
                </a:solidFill>
                <a:latin typeface="+mn-ea"/>
                <a:ea typeface="+mn-ea"/>
              </a:rPr>
              <a:t>Intelligence</a:t>
            </a:r>
            <a:endParaRPr lang="ko-KR" altLang="en-US" sz="1600" i="1" dirty="0">
              <a:solidFill>
                <a:srgbClr val="898989"/>
              </a:solidFill>
              <a:latin typeface="+mn-ea"/>
              <a:ea typeface="+mn-ea"/>
            </a:endParaRPr>
          </a:p>
        </p:txBody>
      </p:sp>
    </p:spTree>
    <p:extLst>
      <p:ext uri="{BB962C8B-B14F-4D97-AF65-F5344CB8AC3E}">
        <p14:creationId xmlns:p14="http://schemas.microsoft.com/office/powerpoint/2010/main" val="1096430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lnSpc>
          <a:spcPct val="90000"/>
        </a:lnSpc>
        <a:spcBef>
          <a:spcPct val="0"/>
        </a:spcBef>
        <a:buNone/>
        <a:defRPr sz="4400" b="1" kern="1200">
          <a:solidFill>
            <a:schemeClr val="accent2">
              <a:lumMod val="50000"/>
            </a:schemeClr>
          </a:solidFill>
          <a:latin typeface="+mj-ea"/>
          <a:ea typeface="+mj-ea"/>
          <a:cs typeface="+mj-cs"/>
        </a:defRPr>
      </a:lvl1pPr>
    </p:titleStyle>
    <p:bodyStyle>
      <a:lvl1pPr marL="342900" indent="-342900" algn="l" defTabSz="914400" rtl="0" eaLnBrk="1" latinLnBrk="1" hangingPunct="1">
        <a:lnSpc>
          <a:spcPct val="90000"/>
        </a:lnSpc>
        <a:spcBef>
          <a:spcPts val="1000"/>
        </a:spcBef>
        <a:buFont typeface="Wingdings" panose="05000000000000000000" pitchFamily="2" charset="2"/>
        <a:buChar char="§"/>
        <a:defRPr sz="2800" kern="1200">
          <a:solidFill>
            <a:schemeClr val="accent2">
              <a:lumMod val="50000"/>
            </a:schemeClr>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Wingdings" panose="05000000000000000000" pitchFamily="2" charset="2"/>
        <a:buChar char="Ø"/>
        <a:defRPr sz="2000" kern="1200">
          <a:solidFill>
            <a:schemeClr val="accent1">
              <a:lumMod val="50000"/>
            </a:schemeClr>
          </a:solidFill>
          <a:latin typeface="+mn-lt"/>
          <a:ea typeface="+mn-ea"/>
          <a:cs typeface="+mn-cs"/>
        </a:defRPr>
      </a:lvl3pPr>
      <a:lvl4pPr marL="1600200" indent="-228600" algn="l" defTabSz="914400" rtl="0" eaLnBrk="1" latinLnBrk="1"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Wingdings" panose="05000000000000000000" pitchFamily="2" charset="2"/>
        <a:buChar char="u"/>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amu.wiki/w/%EB%A0%88%ED%8D%BC%EB%9F%B0%EC%8A%A4" TargetMode="External"/><Relationship Id="rId2" Type="http://schemas.openxmlformats.org/officeDocument/2006/relationships/hyperlink" Target="https://namu.wiki/w/%ED%81%AC%EB%A1%A4%EB%A7%8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namu.wiki/w/%EC%97%B0%EA%B5%AC%EC%9C%A4%EB%A6%AC"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amu.wiki/w/%EC%9D%B8%ED%84%B0%EB%84%B7" TargetMode="External"/><Relationship Id="rId2" Type="http://schemas.openxmlformats.org/officeDocument/2006/relationships/hyperlink" Target="https://namu.wiki/w/%EA%B0%95%EC%9D%B8%EA%B3%B5%EC%A7%80%EB%8A%A5" TargetMode="External"/><Relationship Id="rId1" Type="http://schemas.openxmlformats.org/officeDocument/2006/relationships/slideLayout" Target="../slideLayouts/slideLayout2.xml"/><Relationship Id="rId6" Type="http://schemas.openxmlformats.org/officeDocument/2006/relationships/hyperlink" Target="https://namu.wiki/w/%EB%8C%80%ED%99%94%ED%98%95%20%EC%9D%B8%EA%B3%B5%EC%A7%80%EB%8A%A5" TargetMode="External"/><Relationship Id="rId5" Type="http://schemas.openxmlformats.org/officeDocument/2006/relationships/hyperlink" Target="https://namu.wiki/w/%EC%95%BD%EC%9D%B8%EA%B3%B5%EC%A7%80%EB%8A%A5" TargetMode="External"/><Relationship Id="rId4" Type="http://schemas.openxmlformats.org/officeDocument/2006/relationships/hyperlink" Target="https://namu.wiki/w/%EC%9D%B8%EA%B3%B5%20%EC%9D%BC%EB%B0%98%20%EC%A7%80%EB%8A%A5"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namu.wiki/w/%EC%83%98%20%EC%95%8C%ED%8A%B8%EB%A7%8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namu.wiki/w/ChatGPT#fn-6" TargetMode="External"/><Relationship Id="rId2" Type="http://schemas.openxmlformats.org/officeDocument/2006/relationships/hyperlink" Target="https://www.technologyreview.kr/%ec%b1%97%eb%b4%87%ec%9d%b4-%ea%b2%80%ec%83%89%ec%97%94%ec%a7%84%ec%9d%84-%eb%8c%80%ec%b2%b4%ed%95%98%eb%a9%b4-%ec%95%88-%eb%90%98%eb%8a%94-%ec%9d%b4%ec%9c%a0/" TargetMode="External"/><Relationship Id="rId1" Type="http://schemas.openxmlformats.org/officeDocument/2006/relationships/slideLayout" Target="../slideLayouts/slideLayout2.xml"/><Relationship Id="rId5" Type="http://schemas.openxmlformats.org/officeDocument/2006/relationships/hyperlink" Target="https://namu.wiki/w/%EC%95%8C%EA%B3%A0%EB%A6%AC%EC%A6%98" TargetMode="External"/><Relationship Id="rId4" Type="http://schemas.openxmlformats.org/officeDocument/2006/relationships/hyperlink" Target="https://namu.wiki/w/%EC%A4%91%EA%B5%AD%EC%96%B4%20%EB%B0%A9"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namu.wiki/w/%EB%A7%A4%EC%8A%A4%EB%A7%A4%ED%8B%B0%EC%B9%B4" TargetMode="External"/><Relationship Id="rId3" Type="http://schemas.openxmlformats.org/officeDocument/2006/relationships/hyperlink" Target="https://namu.wiki/w/%ED%85%8C%EC%9D%B4(%EC%9D%B8%EA%B3%B5%EC%A7%80%EB%8A%A5)" TargetMode="External"/><Relationship Id="rId7" Type="http://schemas.openxmlformats.org/officeDocument/2006/relationships/hyperlink" Target="https://namu.wiki/w/MATLAB" TargetMode="External"/><Relationship Id="rId2" Type="http://schemas.openxmlformats.org/officeDocument/2006/relationships/hyperlink" Target="https://www.technologyreview.kr/%ec%b1%97%eb%b4%87%ec%9d%b4-%ea%b2%80%ec%83%89%ec%97%94%ec%a7%84%ec%9d%84-%eb%8c%80%ec%b2%b4%ed%95%98%eb%a9%b4-%ec%95%88-%eb%90%98%eb%8a%94-%ec%9d%b4%ec%9c%a0/" TargetMode="External"/><Relationship Id="rId1" Type="http://schemas.openxmlformats.org/officeDocument/2006/relationships/slideLayout" Target="../slideLayouts/slideLayout2.xml"/><Relationship Id="rId6" Type="http://schemas.openxmlformats.org/officeDocument/2006/relationships/hyperlink" Target="https://namu.wiki/w/%EC%B4%88%EC%A0%84%EB%8F%84" TargetMode="External"/><Relationship Id="rId5" Type="http://schemas.openxmlformats.org/officeDocument/2006/relationships/hyperlink" Target="https://namu.wiki/w/%ED%91%9C%EC%A4%80%EB%AA%A8%ED%98%95" TargetMode="External"/><Relationship Id="rId4" Type="http://schemas.openxmlformats.org/officeDocument/2006/relationships/hyperlink" Target="https://davidrozado.substack.com/p/political-bias-chatgpt" TargetMode="External"/><Relationship Id="rId9" Type="http://schemas.openxmlformats.org/officeDocument/2006/relationships/hyperlink" Target="https://namu.wiki/w/WolframAlpha"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namu.wiki/w/%EC%A0%95%EB%B3%B4%EB%A6%AC%ED%84%B0%EB%9F%AC%EC%8B%9C" TargetMode="External"/><Relationship Id="rId2" Type="http://schemas.openxmlformats.org/officeDocument/2006/relationships/hyperlink" Target="https://www.technologyreview.kr/%ec%b1%97%eb%b4%87%ec%9d%b4-%ea%b2%80%ec%83%89%ec%97%94%ec%a7%84%ec%9d%84-%eb%8c%80%ec%b2%b4%ed%95%98%eb%a9%b4-%ec%95%88-%eb%90%98%eb%8a%94-%ec%9d%b4%ec%9c%a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namu.wiki/w/%EA%B5%AC%EA%B8%80%20%EB%B2%88%EC%97%AD" TargetMode="External"/><Relationship Id="rId3" Type="http://schemas.openxmlformats.org/officeDocument/2006/relationships/hyperlink" Target="https://namu.wiki/w/%EC%95%84%EB%AC%B4%EB%A7%90%20%EB%8C%80%EC%9E%94%EC%B9%98" TargetMode="External"/><Relationship Id="rId7" Type="http://schemas.openxmlformats.org/officeDocument/2006/relationships/hyperlink" Target="https://namu.wiki/w/%EB%84%A4%EC%9D%B4%EB%B2%84%20%ED%8C%8C%ED%8C%8C%EA%B3%A0" TargetMode="External"/><Relationship Id="rId2" Type="http://schemas.openxmlformats.org/officeDocument/2006/relationships/hyperlink" Target="https://namu.wiki/w/%ED%95%9C%EA%B5%AD%EC%96%B4" TargetMode="External"/><Relationship Id="rId1" Type="http://schemas.openxmlformats.org/officeDocument/2006/relationships/slideLayout" Target="../slideLayouts/slideLayout2.xml"/><Relationship Id="rId6" Type="http://schemas.openxmlformats.org/officeDocument/2006/relationships/hyperlink" Target="https://namu.wiki/w/%EC%98%81%EC%96%B4" TargetMode="External"/><Relationship Id="rId5" Type="http://schemas.openxmlformats.org/officeDocument/2006/relationships/hyperlink" Target="https://namu.wiki/w/%ED%81%AC%EB%A1%A4%EB%A7%81" TargetMode="External"/><Relationship Id="rId4" Type="http://schemas.openxmlformats.org/officeDocument/2006/relationships/hyperlink" Target="https://namu.wiki/w/%EB%84%A4%EC%9D%B4%EB%B2%84" TargetMode="External"/><Relationship Id="rId9" Type="http://schemas.openxmlformats.org/officeDocument/2006/relationships/hyperlink" Target="https://chrome.google.com/webstore/detail/%ED%94%84%EB%A1%AC%ED%94%84%ED%8A%B8-%EC%A7%80%EB%8B%88-chatgpt-%EC%9E%90%EB%8F%99-%EB%B2%88%EC%97%AD%EA%B8%B0/lhkgpdljnlplgbkonflbhifackjhjmdj?hl=ko"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news.naver.com/mnews/article/020/0003478495?sid=101" TargetMode="External"/><Relationship Id="rId3" Type="http://schemas.openxmlformats.org/officeDocument/2006/relationships/hyperlink" Target="https://namu.wiki/w/%EA%B3%84%EC%82%B0%EA%B8%B0" TargetMode="External"/><Relationship Id="rId7" Type="http://schemas.openxmlformats.org/officeDocument/2006/relationships/hyperlink" Target="https://www.donga.com/news/Economy/article/all/20230222/118012893/1" TargetMode="External"/><Relationship Id="rId2" Type="http://schemas.openxmlformats.org/officeDocument/2006/relationships/hyperlink" Target="https://namu.wiki/w/%EB%B6%80%EC%A0%95%ED%96%89%EC%9C%84" TargetMode="External"/><Relationship Id="rId1" Type="http://schemas.openxmlformats.org/officeDocument/2006/relationships/slideLayout" Target="../slideLayouts/slideLayout2.xml"/><Relationship Id="rId6" Type="http://schemas.openxmlformats.org/officeDocument/2006/relationships/hyperlink" Target="https://www.nature.com/articles/d41586-023-00191-1" TargetMode="External"/><Relationship Id="rId5" Type="http://schemas.openxmlformats.org/officeDocument/2006/relationships/hyperlink" Target="https://icml.cc/Conferences/2023/llm-policy" TargetMode="External"/><Relationship Id="rId4" Type="http://schemas.openxmlformats.org/officeDocument/2006/relationships/hyperlink" Target="https://www.science.org/doi/10.1126/science.adg7879" TargetMode="External"/><Relationship Id="rId9" Type="http://schemas.openxmlformats.org/officeDocument/2006/relationships/hyperlink" Target="https://news.naver.com/article/032/0003204647?sid=10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technologyreview.kr/%ec%b1%97%eb%b4%87%ec%9d%b4-%ea%b2%80%ec%83%89%ec%97%94%ec%a7%84%ec%9d%84-%eb%8c%80%ec%b2%b4%ed%95%98%eb%a9%b4-%ec%95%88-%eb%90%98%eb%8a%94-%ec%9d%b4%ec%9c%a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namu.wiki/w/%EC%A0%95%EB%B3%B4%EB%A6%AC%ED%84%B0%EB%9F%AC%EC%8B%9C" TargetMode="External"/><Relationship Id="rId2" Type="http://schemas.openxmlformats.org/officeDocument/2006/relationships/hyperlink" Target="https://www.technologyreview.kr/%ec%b1%97%eb%b4%87%ec%9d%b4-%ea%b2%80%ec%83%89%ec%97%94%ec%a7%84%ec%9d%84-%eb%8c%80%ec%b2%b4%ed%95%98%eb%a9%b4-%ec%95%88-%eb%90%98%eb%8a%94-%ec%9d%b4%ec%9c%a0/"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namu.wiki/w/%EB%8F%85%ED%95%99"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namu.wiki/w/%ED%95%98%EB%B2%84%EB%93%9C%20%EB%8C%80%ED%95%99%EA%B5%90" TargetMode="External"/><Relationship Id="rId7" Type="http://schemas.openxmlformats.org/officeDocument/2006/relationships/hyperlink" Target="https://namu.wiki/w/Copilot" TargetMode="External"/><Relationship Id="rId2" Type="http://schemas.openxmlformats.org/officeDocument/2006/relationships/hyperlink" Target="https://namu.wiki/w/%EC%BD%94%EB%94%A9" TargetMode="External"/><Relationship Id="rId1" Type="http://schemas.openxmlformats.org/officeDocument/2006/relationships/slideLayout" Target="../slideLayouts/slideLayout2.xml"/><Relationship Id="rId6" Type="http://schemas.openxmlformats.org/officeDocument/2006/relationships/hyperlink" Target="https://yozm.wishket.com/magazine/detail/1873/" TargetMode="External"/><Relationship Id="rId5" Type="http://schemas.openxmlformats.org/officeDocument/2006/relationships/hyperlink" Target="https://namu.wiki/w/%EC%95%A0%ED%94%8C" TargetMode="External"/><Relationship Id="rId4" Type="http://schemas.openxmlformats.org/officeDocument/2006/relationships/hyperlink" Target="https://namu.wiki/w/%EA%B5%AC%EA%B8%80"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namu.wiki/w/%EA%B3%A0%EB%8C%80%20%EC%98%81%EC%96%B4" TargetMode="External"/><Relationship Id="rId2" Type="http://schemas.openxmlformats.org/officeDocument/2006/relationships/hyperlink" Target="https://namu.wiki/w/%EA%B5%90%EC%9C%A1" TargetMode="External"/><Relationship Id="rId1" Type="http://schemas.openxmlformats.org/officeDocument/2006/relationships/slideLayout" Target="../slideLayouts/slideLayout2.xml"/><Relationship Id="rId6" Type="http://schemas.openxmlformats.org/officeDocument/2006/relationships/hyperlink" Target="https://namu.wiki/w/%EB%AF%B8%EA%B5%AD%20%ED%9D%91%EC%9D%B8%20%EC%98%81%EC%96%B4" TargetMode="External"/><Relationship Id="rId5" Type="http://schemas.openxmlformats.org/officeDocument/2006/relationships/hyperlink" Target="https://namu.wiki/w/%EC%8A%A4%EC%BD%94%ED%8B%80%EB%9E%9C%EB%93%9C/%EC%96%B8%EC%96%B4#s-2.1.1" TargetMode="External"/><Relationship Id="rId4" Type="http://schemas.openxmlformats.org/officeDocument/2006/relationships/hyperlink" Target="https://namu.wiki/w/%EC%BD%94%ED%81%AC%EB%8B%88"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namu.wiki/w/%EB%8D%B4%EB%A7%88%ED%81%AC%EC%96%B4" TargetMode="External"/><Relationship Id="rId3" Type="http://schemas.openxmlformats.org/officeDocument/2006/relationships/hyperlink" Target="https://namu.wiki/w/%EC%82%AC%EC%96%B4" TargetMode="External"/><Relationship Id="rId7" Type="http://schemas.openxmlformats.org/officeDocument/2006/relationships/hyperlink" Target="https://namu.wiki/w/%EA%B7%B8%EB%A6%B0%EB%9E%80%EB%93%9C%EC%96%B4" TargetMode="External"/><Relationship Id="rId2" Type="http://schemas.openxmlformats.org/officeDocument/2006/relationships/hyperlink" Target="https://namu.wiki/w/%EB%B2%88%EC%97%AD%EA%B8%B0" TargetMode="External"/><Relationship Id="rId1" Type="http://schemas.openxmlformats.org/officeDocument/2006/relationships/slideLayout" Target="../slideLayouts/slideLayout2.xml"/><Relationship Id="rId6" Type="http://schemas.openxmlformats.org/officeDocument/2006/relationships/hyperlink" Target="https://namu.wiki/w/%EC%82%B0%EC%8A%A4%ED%81%AC%EB%A6%AC%ED%8A%B8%EC%96%B4" TargetMode="External"/><Relationship Id="rId11" Type="http://schemas.openxmlformats.org/officeDocument/2006/relationships/hyperlink" Target="https://namu.wiki/w/%ED%95%A8%EC%88%98" TargetMode="External"/><Relationship Id="rId5" Type="http://schemas.openxmlformats.org/officeDocument/2006/relationships/hyperlink" Target="https://namu.wiki/w/%EB%9D%BC%ED%8B%B4%EC%96%B4" TargetMode="External"/><Relationship Id="rId10" Type="http://schemas.openxmlformats.org/officeDocument/2006/relationships/hyperlink" Target="https://namu.wiki/w/%EC%9A%B8%ED%94%84%EB%9F%BC%EC%95%8C%ED%8C%8C" TargetMode="External"/><Relationship Id="rId4" Type="http://schemas.openxmlformats.org/officeDocument/2006/relationships/hyperlink" Target="https://namu.wiki/w/%ED%95%9C%EB%AC%B8" TargetMode="External"/><Relationship Id="rId9" Type="http://schemas.openxmlformats.org/officeDocument/2006/relationships/hyperlink" Target="https://namu.wiki/w/%EA%B3%84%EC%82%B0%EA%B8%B0"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namu.wiki/w/%ED%8C%AC%ED%94%BD" TargetMode="External"/><Relationship Id="rId7" Type="http://schemas.openxmlformats.org/officeDocument/2006/relationships/hyperlink" Target="https://namu.wiki/w/%EC%85%B0%EC%9D%B5%EC%8A%A4%ED%94%BC%EC%96%B4" TargetMode="External"/><Relationship Id="rId2" Type="http://schemas.openxmlformats.org/officeDocument/2006/relationships/hyperlink" Target="https://www.clien.net/service/board/park/17797088" TargetMode="External"/><Relationship Id="rId1" Type="http://schemas.openxmlformats.org/officeDocument/2006/relationships/slideLayout" Target="../slideLayouts/slideLayout2.xml"/><Relationship Id="rId6" Type="http://schemas.openxmlformats.org/officeDocument/2006/relationships/hyperlink" Target="https://namu.wiki/w/%EC%8B%9C" TargetMode="External"/><Relationship Id="rId5" Type="http://schemas.openxmlformats.org/officeDocument/2006/relationships/hyperlink" Target="https://blog.naver.com/eif22/222985046318" TargetMode="External"/><Relationship Id="rId4" Type="http://schemas.openxmlformats.org/officeDocument/2006/relationships/hyperlink" Target="https://namu.wiki/w/%ED%88%AC%EB%AA%85%EB%93%9C%EB%9E%98%EA%B3%A4"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namu.wiki/w/%EC%9A%B4%EC%9C%A8" TargetMode="External"/><Relationship Id="rId2" Type="http://schemas.openxmlformats.org/officeDocument/2006/relationships/hyperlink" Target="https://namu.wiki/w/%EC%9E%91%EC%82%A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namu.wiki/w/%EB%8C%80%ED%99%94%ED%98%95%20%EC%9D%B8%EA%B3%B5%EC%A7%80%EB%8A%A5" TargetMode="External"/><Relationship Id="rId2" Type="http://schemas.openxmlformats.org/officeDocument/2006/relationships/hyperlink" Target="https://namu.wiki/w/GPT-3"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namu.wiki/w/%ED%94%8C%EB%9E%98%EB%84%88" TargetMode="External"/><Relationship Id="rId2" Type="http://schemas.openxmlformats.org/officeDocument/2006/relationships/hyperlink" Target="https://namu.wiki/w/%EC%A1%B0%EB%A6%BD%20%EC%BB%B4%ED%93%A8%ED%84%B0/%EA%B2%AC%EC%A0%81"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hankyung.com/international/article/202205313386i"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namu.wiki/w/Aseprite" TargetMode="External"/><Relationship Id="rId2" Type="http://schemas.openxmlformats.org/officeDocument/2006/relationships/hyperlink" Target="https://namu.wiki/w/C%23" TargetMode="External"/><Relationship Id="rId1" Type="http://schemas.openxmlformats.org/officeDocument/2006/relationships/slideLayout" Target="../slideLayouts/slideLayout2.xml"/><Relationship Id="rId5" Type="http://schemas.openxmlformats.org/officeDocument/2006/relationships/hyperlink" Target="https://www.kdnuggets.com/publications/sheets/ChatGPT_Cheatsheet_Costa.pdf" TargetMode="External"/><Relationship Id="rId4" Type="http://schemas.openxmlformats.org/officeDocument/2006/relationships/hyperlink" Target="https://chatgpt4google.com/"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gist.github.com/coolaj86/6f4f7b30129b0251f61fa7baaa881516" TargetMode="External"/><Relationship Id="rId2" Type="http://schemas.openxmlformats.org/officeDocument/2006/relationships/hyperlink" Target="https://www.reddit.com/r/ChatGPT/comments/10rtwc5/jailbreak_hub/?utm_source=share&amp;utm_medium=android_app&amp;utm_name=androidcss&amp;utm_term=1&amp;utm_content=share_button" TargetMode="External"/><Relationship Id="rId1" Type="http://schemas.openxmlformats.org/officeDocument/2006/relationships/slideLayout" Target="../slideLayouts/slideLayout2.xml"/><Relationship Id="rId4" Type="http://schemas.openxmlformats.org/officeDocument/2006/relationships/hyperlink" Target="https://namu.wiki/w/%EC%95%84%EC%8A%A4%ED%82%A4%20%EC%95%84%ED%8A%B8"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namu.wiki/w/%EC%9D%B8%ED%84%B0%EB%84%B7" TargetMode="External"/><Relationship Id="rId3" Type="http://schemas.openxmlformats.org/officeDocument/2006/relationships/hyperlink" Target="https://namu.wiki/w/%EC%A4%91%EA%B5%AD" TargetMode="External"/><Relationship Id="rId7" Type="http://schemas.openxmlformats.org/officeDocument/2006/relationships/hyperlink" Target="https://n.news.naver.com/article/003/0011672219?sid=104" TargetMode="External"/><Relationship Id="rId2" Type="http://schemas.openxmlformats.org/officeDocument/2006/relationships/hyperlink" Target="https://namu.wiki/w/%ED%9D%A0%EC%A2%80%EB%AC%B4" TargetMode="External"/><Relationship Id="rId1" Type="http://schemas.openxmlformats.org/officeDocument/2006/relationships/slideLayout" Target="../slideLayouts/slideLayout2.xml"/><Relationship Id="rId6" Type="http://schemas.openxmlformats.org/officeDocument/2006/relationships/hyperlink" Target="https://namu.wiki/w/%EC%95%8C%ED%8C%8C%EA%B3%A0" TargetMode="External"/><Relationship Id="rId11" Type="http://schemas.openxmlformats.org/officeDocument/2006/relationships/hyperlink" Target="https://namu.wiki/w/%EB%B2%84%EC%A6%88%ED%94%BC%EB%93%9C" TargetMode="External"/><Relationship Id="rId5" Type="http://schemas.openxmlformats.org/officeDocument/2006/relationships/hyperlink" Target="https://voicebot.ai/2022/12/28/chatgpt-banned-on-chinese-social-media-app-wechat/" TargetMode="External"/><Relationship Id="rId10" Type="http://schemas.openxmlformats.org/officeDocument/2006/relationships/hyperlink" Target="https://namu.wiki/w/%EB%B3%80%ED%98%B8%EC%82%AC" TargetMode="External"/><Relationship Id="rId4" Type="http://schemas.openxmlformats.org/officeDocument/2006/relationships/hyperlink" Target="https://namu.wiki/w/%EC%9C%84%EC%B1%97" TargetMode="External"/><Relationship Id="rId9" Type="http://schemas.openxmlformats.org/officeDocument/2006/relationships/hyperlink" Target="https://namu.wiki/w/MBA"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namu.wiki/w/%EC%98%81%EC%96%B4" TargetMode="External"/><Relationship Id="rId2" Type="http://schemas.openxmlformats.org/officeDocument/2006/relationships/hyperlink" Target="http://news.heraldcorp.com/view.php?ud=20230202000080" TargetMode="External"/><Relationship Id="rId1" Type="http://schemas.openxmlformats.org/officeDocument/2006/relationships/slideLayout" Target="../slideLayouts/slideLayout2.xml"/><Relationship Id="rId5" Type="http://schemas.openxmlformats.org/officeDocument/2006/relationships/hyperlink" Target="https://namu.wiki/w/%EC%88%98%ED%95%99" TargetMode="External"/><Relationship Id="rId4" Type="http://schemas.openxmlformats.org/officeDocument/2006/relationships/hyperlink" Target="https://namu.wiki/w/%EB%8C%80%ED%95%99%EC%88%98%ED%95%99%EB%8A%A5%EB%A0%A5%EC%8B%9C%ED%97%98"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namu.wiki/w/%EB%A6%AC%ED%8F%AC%ED%8A%B8" TargetMode="External"/><Relationship Id="rId2" Type="http://schemas.openxmlformats.org/officeDocument/2006/relationships/hyperlink" Target="https://namu.wiki/w/%EC%88%99%EC%A0%9C" TargetMode="External"/><Relationship Id="rId1" Type="http://schemas.openxmlformats.org/officeDocument/2006/relationships/slideLayout" Target="../slideLayouts/slideLayout2.xml"/><Relationship Id="rId4" Type="http://schemas.openxmlformats.org/officeDocument/2006/relationships/hyperlink" Target="https://namu.wiki/w/%EC%82%BC%ED%96%89%EC%8B%9C"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namu.wiki/w/%ED%95%B4%EB%B3%91%EB%AC%B8%ED%95%99" TargetMode="External"/><Relationship Id="rId2" Type="http://schemas.openxmlformats.org/officeDocument/2006/relationships/hyperlink" Target="https://docs.google.com/forms/d/e/1FAIpQLScee6ST3o-kZDjlw1ROfUNyjuRBwGdcoewxjCULNejbP5hdzQ/viewform" TargetMode="External"/><Relationship Id="rId1" Type="http://schemas.openxmlformats.org/officeDocument/2006/relationships/slideLayout" Target="../slideLayouts/slideLayout2.xml"/><Relationship Id="rId4" Type="http://schemas.openxmlformats.org/officeDocument/2006/relationships/hyperlink" Target="https://arca.live/b/singbung/69853153"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namu.wiki/w/HTTP" TargetMode="External"/><Relationship Id="rId2" Type="http://schemas.openxmlformats.org/officeDocument/2006/relationships/hyperlink" Target="https://namu.wiki/w/JavaScript"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namu.wiki/w/%EB%9D%BC%EC%9D%B4%ED%8A%B8%EB%8B%9D%20%EB%B3%BC%ED%8A%B8" TargetMode="External"/><Relationship Id="rId3" Type="http://schemas.openxmlformats.org/officeDocument/2006/relationships/hyperlink" Target="https://www.youtube.com/watch?v=iWhlrkfJrCQ" TargetMode="External"/><Relationship Id="rId7" Type="http://schemas.openxmlformats.org/officeDocument/2006/relationships/hyperlink" Target="https://namu.wiki/w/%EA%B1%B0%EB%B6%81%EC%84%A0" TargetMode="External"/><Relationship Id="rId12" Type="http://schemas.openxmlformats.org/officeDocument/2006/relationships/hyperlink" Target="https://twitter.com/Weekheal/status/1627193198249676800" TargetMode="External"/><Relationship Id="rId2" Type="http://schemas.openxmlformats.org/officeDocument/2006/relationships/hyperlink" Target="https://namu.wiki/w/%EC%B2%B4%EC%8A%A4" TargetMode="External"/><Relationship Id="rId1" Type="http://schemas.openxmlformats.org/officeDocument/2006/relationships/slideLayout" Target="../slideLayouts/slideLayout2.xml"/><Relationship Id="rId6" Type="http://schemas.openxmlformats.org/officeDocument/2006/relationships/hyperlink" Target="https://namu.wiki/w/%EC%97%B0%EA%B8%88%EC%88%A0" TargetMode="External"/><Relationship Id="rId11" Type="http://schemas.openxmlformats.org/officeDocument/2006/relationships/hyperlink" Target="https://namu.wiki/w/%EA%B3%A0%ED%99%98" TargetMode="External"/><Relationship Id="rId5" Type="http://schemas.openxmlformats.org/officeDocument/2006/relationships/hyperlink" Target="https://namu.wiki/w/%EB%8C%80%EB%8F%99%EC%97%AC%EC%A7%80%EB%8F%84" TargetMode="External"/><Relationship Id="rId10" Type="http://schemas.openxmlformats.org/officeDocument/2006/relationships/hyperlink" Target="https://namu.wiki/w/%EC%84%B1%EA%B7%A0%EA%B4%80%EB%8C%80%ED%95%99%EA%B5%90" TargetMode="External"/><Relationship Id="rId4" Type="http://schemas.openxmlformats.org/officeDocument/2006/relationships/hyperlink" Target="https://namu.wiki/w/%EC%BA%90%EC%8A%AC%EB%A7%81" TargetMode="External"/><Relationship Id="rId9" Type="http://schemas.openxmlformats.org/officeDocument/2006/relationships/hyperlink" Target="https://gall.dcinside.com/board/view/?id=dcbest&amp;no=116237"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namu.wiki/w/%EB%A1%9C%EB%A7%88" TargetMode="External"/><Relationship Id="rId2" Type="http://schemas.openxmlformats.org/officeDocument/2006/relationships/hyperlink" Target="https://namu.wiki/w/%EC%8B%A0%EC%84%B1%20%EB%A1%9C%EB%A7%88%20%EC%A0%9C%EA%B5%AD" TargetMode="External"/><Relationship Id="rId1" Type="http://schemas.openxmlformats.org/officeDocument/2006/relationships/slideLayout" Target="../slideLayouts/slideLayout2.xml"/><Relationship Id="rId6" Type="http://schemas.openxmlformats.org/officeDocument/2006/relationships/hyperlink" Target="https://namu.wiki/w/%EB%B0%B0%EB%A6%AC%20%ED%8C%8C%EC%9D%B8%EA%B3%A8%EB%93%9C" TargetMode="External"/><Relationship Id="rId5" Type="http://schemas.openxmlformats.org/officeDocument/2006/relationships/hyperlink" Target="https://blog.naver.com/demaciaa/223024118621" TargetMode="External"/><Relationship Id="rId4" Type="http://schemas.openxmlformats.org/officeDocument/2006/relationships/hyperlink" Target="https://namu.wiki/w/%EC%9A%B0%EB%A7%88%EB%AC%B4%EC%8A%A4%EB%A9%94"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namu.wiki/w/%EB%8C%80%ED%95%9C%EB%AF%BC%EA%B5%AD%20%EC%B6%95%EA%B5%AC%20%EA%B5%AD%EA%B0%80%EB%8C%80%ED%91%9C%ED%8C%80" TargetMode="External"/><Relationship Id="rId2" Type="http://schemas.openxmlformats.org/officeDocument/2006/relationships/hyperlink" Target="https://namu.wiki/w/Google%20Play" TargetMode="External"/><Relationship Id="rId1" Type="http://schemas.openxmlformats.org/officeDocument/2006/relationships/slideLayout" Target="../slideLayouts/slideLayout2.xml"/><Relationship Id="rId6" Type="http://schemas.openxmlformats.org/officeDocument/2006/relationships/hyperlink" Target="https://gall.dcinside.com/mgallery/board/view/?id=sc2&amp;no=1156245" TargetMode="External"/><Relationship Id="rId5" Type="http://schemas.openxmlformats.org/officeDocument/2006/relationships/hyperlink" Target="https://namu.wiki/w/%EC%96%B4%EC%9C%A4%EC%88%98" TargetMode="External"/><Relationship Id="rId4" Type="http://schemas.openxmlformats.org/officeDocument/2006/relationships/hyperlink" Target="https://namu.wiki/w/%EC%BD%9C%EB%A1%AC%EB%B9%84%EC%95%84"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namu.wiki/w/%EC%A6%9D%EC%98%A4%EB%B0%9C%EC%96%B8" TargetMode="External"/><Relationship Id="rId2" Type="http://schemas.openxmlformats.org/officeDocument/2006/relationships/hyperlink" Target="https://namu.wiki/w/%EC%BB%A4%EB%AE%A4%EB%8B%88%ED%8B%B0%EC%9D%98%20%EA%B8%88%EA%B8%B0" TargetMode="External"/><Relationship Id="rId1" Type="http://schemas.openxmlformats.org/officeDocument/2006/relationships/slideLayout" Target="../slideLayouts/slideLayout2.xml"/><Relationship Id="rId4" Type="http://schemas.openxmlformats.org/officeDocument/2006/relationships/hyperlink" Target="https://namu.wiki/w/%EB%82%98%EB%AC%B4%EC%9C%84%ED%82%A4"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namu.wiki/w/%EA%B5%AC%EA%B8%80" TargetMode="External"/><Relationship Id="rId3" Type="http://schemas.openxmlformats.org/officeDocument/2006/relationships/hyperlink" Target="https://namu.wiki/w/%EA%B2%80%EC%83%89%20%EC%97%94%EC%A7%84" TargetMode="External"/><Relationship Id="rId7" Type="http://schemas.openxmlformats.org/officeDocument/2006/relationships/hyperlink" Target="https://namu.wiki/w/Microsoft%20Bing" TargetMode="External"/><Relationship Id="rId2" Type="http://schemas.openxmlformats.org/officeDocument/2006/relationships/hyperlink" Target="https://namu.wiki/w/%EB%B9%85%ED%85%8C%ED%81%AC" TargetMode="External"/><Relationship Id="rId1" Type="http://schemas.openxmlformats.org/officeDocument/2006/relationships/slideLayout" Target="../slideLayouts/slideLayout2.xml"/><Relationship Id="rId6" Type="http://schemas.openxmlformats.org/officeDocument/2006/relationships/hyperlink" Target="https://namu.wiki/w/%EC%9D%B8%EA%B3%B5%EC%A7%80%EB%8A%A5%20%EA%B2%80%EC%83%89%20%EC%97%94%EC%A7%84" TargetMode="External"/><Relationship Id="rId5" Type="http://schemas.openxmlformats.org/officeDocument/2006/relationships/hyperlink" Target="https://www.aitimes.com/news/articleView.html?idxno=149078" TargetMode="External"/><Relationship Id="rId10" Type="http://schemas.openxmlformats.org/officeDocument/2006/relationships/hyperlink" Target="https://namu.wiki/w/%EB%94%A5%EB%A7%88%EC%9D%B8%EB%93%9C" TargetMode="External"/><Relationship Id="rId4" Type="http://schemas.openxmlformats.org/officeDocument/2006/relationships/hyperlink" Target="https://namu.wiki/w/OpenAI" TargetMode="External"/><Relationship Id="rId9" Type="http://schemas.openxmlformats.org/officeDocument/2006/relationships/hyperlink" Target="https://namu.wiki/w/%EB%B0%94%EB%93%9C#s-2"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namu.wiki/w/%EC%9D%B8%EA%B3%B5%EC%A7%80%EB%8A%A5%20%EA%B2%80%EC%83%89%20%EC%97%94%EC%A7%84" TargetMode="External"/><Relationship Id="rId3" Type="http://schemas.openxmlformats.org/officeDocument/2006/relationships/hyperlink" Target="https://namu.wiki/w/%EB%A9%94%ED%83%80(%EA%B8%B0%EC%97%85)" TargetMode="External"/><Relationship Id="rId7" Type="http://schemas.openxmlformats.org/officeDocument/2006/relationships/hyperlink" Target="https://namu.wiki/w/%EB%AC%B8%EC%8B%AC%EC%9D%BC%EC%96%B8" TargetMode="External"/><Relationship Id="rId2" Type="http://schemas.openxmlformats.org/officeDocument/2006/relationships/hyperlink" Target="https://namu.wiki/w/%EA%B5%AC%EA%B8%80" TargetMode="External"/><Relationship Id="rId1" Type="http://schemas.openxmlformats.org/officeDocument/2006/relationships/slideLayout" Target="../slideLayouts/slideLayout2.xml"/><Relationship Id="rId6" Type="http://schemas.openxmlformats.org/officeDocument/2006/relationships/hyperlink" Target="https://namu.wiki/w/%EB%B0%94%EC%9D%B4%EB%91%90" TargetMode="External"/><Relationship Id="rId5" Type="http://schemas.openxmlformats.org/officeDocument/2006/relationships/hyperlink" Target="https://namu.wiki/w/Apple" TargetMode="External"/><Relationship Id="rId10" Type="http://schemas.openxmlformats.org/officeDocument/2006/relationships/hyperlink" Target="https://namu.wiki/w/%ED%95%98%EC%9D%B4%ED%8D%BC%ED%81%B4%EB%A1%9C%EB%B0%94" TargetMode="External"/><Relationship Id="rId4" Type="http://schemas.openxmlformats.org/officeDocument/2006/relationships/hyperlink" Target="https://namu.wiki/w/%ED%85%8C%EC%9D%B4(%EC%9D%B8%EA%B3%B5%EC%A7%80%EB%8A%A5)" TargetMode="External"/><Relationship Id="rId9" Type="http://schemas.openxmlformats.org/officeDocument/2006/relationships/hyperlink" Target="https://namu.wiki/w/%EB%84%A4%EC%9D%B4%EB%B2%8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8E9DF1-DA6C-4694-9737-168F97841E16}"/>
              </a:ext>
            </a:extLst>
          </p:cNvPr>
          <p:cNvSpPr>
            <a:spLocks noGrp="1"/>
          </p:cNvSpPr>
          <p:nvPr>
            <p:ph type="ctrTitle"/>
          </p:nvPr>
        </p:nvSpPr>
        <p:spPr/>
        <p:txBody>
          <a:bodyPr/>
          <a:lstStyle/>
          <a:p>
            <a:r>
              <a:rPr lang="en-US" altLang="ko-KR" dirty="0"/>
              <a:t>Chat</a:t>
            </a:r>
            <a:r>
              <a:rPr lang="ko-KR" altLang="en-US" dirty="0"/>
              <a:t> </a:t>
            </a:r>
            <a:r>
              <a:rPr lang="en-US" altLang="ko-KR" dirty="0"/>
              <a:t>GPT</a:t>
            </a:r>
            <a:endParaRPr lang="ko-KR" altLang="en-US" dirty="0"/>
          </a:p>
        </p:txBody>
      </p:sp>
      <p:sp>
        <p:nvSpPr>
          <p:cNvPr id="3" name="부제목 2">
            <a:extLst>
              <a:ext uri="{FF2B5EF4-FFF2-40B4-BE49-F238E27FC236}">
                <a16:creationId xmlns:a16="http://schemas.microsoft.com/office/drawing/2014/main" id="{FEAC23C5-2843-4822-A949-302BB4B9047E}"/>
              </a:ext>
            </a:extLst>
          </p:cNvPr>
          <p:cNvSpPr>
            <a:spLocks noGrp="1"/>
          </p:cNvSpPr>
          <p:nvPr>
            <p:ph type="subTitle" idx="1"/>
          </p:nvPr>
        </p:nvSpPr>
        <p:spPr/>
        <p:txBody>
          <a:bodyPr/>
          <a:lstStyle/>
          <a:p>
            <a:r>
              <a:rPr lang="en-US" altLang="ko-KR" dirty="0"/>
              <a:t>bgsung@ut.ac.kr</a:t>
            </a:r>
            <a:endParaRPr lang="ko-KR" altLang="en-US" dirty="0"/>
          </a:p>
        </p:txBody>
      </p:sp>
    </p:spTree>
    <p:extLst>
      <p:ext uri="{BB962C8B-B14F-4D97-AF65-F5344CB8AC3E}">
        <p14:creationId xmlns:p14="http://schemas.microsoft.com/office/powerpoint/2010/main" val="380638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marL="0" lvl="0" indent="0" latinLnBrk="0">
              <a:lnSpc>
                <a:spcPct val="100000"/>
              </a:lnSpc>
              <a:spcBef>
                <a:spcPct val="0"/>
              </a:spcBef>
              <a:buNone/>
            </a:pPr>
            <a:r>
              <a:rPr lang="ko-KR" altLang="ko-KR" sz="1600" b="1" dirty="0">
                <a:solidFill>
                  <a:srgbClr val="373A3C"/>
                </a:solidFill>
                <a:latin typeface="Arial" panose="020B0604020202020204" pitchFamily="34" charset="0"/>
                <a:ea typeface="Open Sans"/>
              </a:rPr>
              <a:t> </a:t>
            </a:r>
            <a:r>
              <a:rPr lang="en-US" altLang="ko-KR" sz="1600" b="1" dirty="0">
                <a:solidFill>
                  <a:srgbClr val="373A3C"/>
                </a:solidFill>
                <a:latin typeface="Arial" panose="020B0604020202020204" pitchFamily="34" charset="0"/>
                <a:ea typeface="Open Sans"/>
              </a:rPr>
              <a:t>&lt;</a:t>
            </a:r>
            <a:r>
              <a:rPr lang="ko-KR" altLang="ko-KR" sz="2000" b="1" dirty="0" err="1">
                <a:solidFill>
                  <a:srgbClr val="373A3C"/>
                </a:solidFill>
                <a:latin typeface="Arial" panose="020B0604020202020204" pitchFamily="34" charset="0"/>
                <a:ea typeface="Open Sans"/>
              </a:rPr>
              <a:t>패턴화된</a:t>
            </a:r>
            <a:r>
              <a:rPr lang="ko-KR" altLang="ko-KR" sz="2000" b="1" dirty="0">
                <a:solidFill>
                  <a:srgbClr val="373A3C"/>
                </a:solidFill>
                <a:latin typeface="Arial" panose="020B0604020202020204" pitchFamily="34" charset="0"/>
                <a:ea typeface="Open Sans"/>
              </a:rPr>
              <a:t> 반복적 작업의 최소화</a:t>
            </a:r>
            <a:r>
              <a:rPr lang="en-US" altLang="ko-KR" sz="2000" b="1" dirty="0">
                <a:solidFill>
                  <a:srgbClr val="373A3C"/>
                </a:solidFill>
                <a:latin typeface="Arial" panose="020B0604020202020204" pitchFamily="34" charset="0"/>
                <a:ea typeface="Open Sans"/>
              </a:rPr>
              <a:t>&gt;</a:t>
            </a:r>
            <a:endParaRPr lang="ko-KR" altLang="ko-KR" sz="2000" b="1" dirty="0">
              <a:solidFill>
                <a:srgbClr val="373A3C"/>
              </a:solidFill>
              <a:latin typeface="Arial" panose="020B0604020202020204" pitchFamily="34" charset="0"/>
              <a:ea typeface="Open Sans"/>
            </a:endParaRPr>
          </a:p>
          <a:p>
            <a:pPr lvl="1" latinLnBrk="0">
              <a:lnSpc>
                <a:spcPct val="150000"/>
              </a:lnSpc>
              <a:spcBef>
                <a:spcPct val="0"/>
              </a:spcBef>
            </a:pPr>
            <a:r>
              <a:rPr lang="ko-KR" altLang="ko-KR" sz="1500" dirty="0">
                <a:solidFill>
                  <a:srgbClr val="373A3C"/>
                </a:solidFill>
                <a:latin typeface="Arial" panose="020B0604020202020204" pitchFamily="34" charset="0"/>
                <a:ea typeface="Open Sans"/>
              </a:rPr>
              <a:t>컴퓨터로 반복적인 작업이 필요한 대부분의 인간 업무를 대신 할 수 있다. </a:t>
            </a:r>
            <a:r>
              <a:rPr lang="ko-KR" altLang="ko-KR" sz="1500" dirty="0" err="1">
                <a:solidFill>
                  <a:srgbClr val="373A3C"/>
                </a:solidFill>
                <a:latin typeface="Arial" panose="020B0604020202020204" pitchFamily="34" charset="0"/>
                <a:ea typeface="Open Sans"/>
              </a:rPr>
              <a:t>ChatGPT와</a:t>
            </a:r>
            <a:r>
              <a:rPr lang="ko-KR" altLang="ko-KR" sz="1500" dirty="0">
                <a:solidFill>
                  <a:srgbClr val="373A3C"/>
                </a:solidFill>
                <a:latin typeface="Arial" panose="020B0604020202020204" pitchFamily="34" charset="0"/>
                <a:ea typeface="Open Sans"/>
              </a:rPr>
              <a:t> 같은 자연어 인공지능은 이와 같은 작업들의 자료 수집, 정리, 오류 검토 등의 과정을 모두 자동화할 수 있다. 인간은 추상적인 검토와 판단 및 명령만 내리면 된다.</a:t>
            </a:r>
            <a:endParaRPr lang="en-US" altLang="ko-KR" sz="1500" dirty="0">
              <a:solidFill>
                <a:srgbClr val="373A3C"/>
              </a:solidFill>
              <a:latin typeface="Arial" panose="020B0604020202020204" pitchFamily="34" charset="0"/>
              <a:ea typeface="Open Sans"/>
            </a:endParaRPr>
          </a:p>
          <a:p>
            <a:pPr lvl="1" latinLnBrk="0">
              <a:lnSpc>
                <a:spcPct val="150000"/>
              </a:lnSpc>
              <a:spcBef>
                <a:spcPct val="0"/>
              </a:spcBef>
            </a:pPr>
            <a:r>
              <a:rPr lang="ko-KR" altLang="ko-KR" sz="1500" dirty="0">
                <a:solidFill>
                  <a:srgbClr val="373A3C"/>
                </a:solidFill>
                <a:latin typeface="Arial" panose="020B0604020202020204" pitchFamily="34" charset="0"/>
                <a:ea typeface="Open Sans"/>
              </a:rPr>
              <a:t>예를 들어 어떤 주제에 대한 자료를 수집하고 싶다면, 이전에는 수많은 뉴스기사, 보고서, 논문, 영상 등을 열람해가며 </a:t>
            </a:r>
            <a:r>
              <a:rPr lang="ko-KR" altLang="ko-KR" sz="1500" dirty="0" err="1">
                <a:solidFill>
                  <a:srgbClr val="373A3C"/>
                </a:solidFill>
                <a:latin typeface="Arial" panose="020B0604020202020204" pitchFamily="34" charset="0"/>
                <a:ea typeface="Open Sans"/>
              </a:rPr>
              <a:t>한땀한땀</a:t>
            </a:r>
            <a:r>
              <a:rPr lang="ko-KR" altLang="ko-KR" sz="1500" dirty="0">
                <a:solidFill>
                  <a:srgbClr val="373A3C"/>
                </a:solidFill>
                <a:latin typeface="Arial" panose="020B0604020202020204" pitchFamily="34" charset="0"/>
                <a:ea typeface="Open Sans"/>
              </a:rPr>
              <a:t> 모아야 했다. 여기에 자료들 간의 교차검증과 정말 필요한 자료만 골라내는 작업까지 한다면 대단히 많은 시간과 노력이 든다. </a:t>
            </a:r>
            <a:endParaRPr lang="en-US" altLang="ko-KR" sz="1500" dirty="0">
              <a:solidFill>
                <a:srgbClr val="373A3C"/>
              </a:solidFill>
              <a:latin typeface="Arial" panose="020B0604020202020204" pitchFamily="34" charset="0"/>
              <a:ea typeface="Open Sans"/>
            </a:endParaRPr>
          </a:p>
          <a:p>
            <a:pPr lvl="1" latinLnBrk="0">
              <a:lnSpc>
                <a:spcPct val="150000"/>
              </a:lnSpc>
              <a:spcBef>
                <a:spcPct val="0"/>
              </a:spcBef>
            </a:pPr>
            <a:r>
              <a:rPr lang="ko-KR" altLang="ko-KR" sz="1500" dirty="0">
                <a:solidFill>
                  <a:srgbClr val="373A3C"/>
                </a:solidFill>
                <a:latin typeface="Arial" panose="020B0604020202020204" pitchFamily="34" charset="0"/>
                <a:ea typeface="Open Sans"/>
              </a:rPr>
              <a:t>그러나 앞으로는 명령만 내리면 </a:t>
            </a:r>
            <a:r>
              <a:rPr lang="ko-KR" altLang="ko-KR" sz="1500" dirty="0" err="1">
                <a:solidFill>
                  <a:srgbClr val="373A3C"/>
                </a:solidFill>
                <a:latin typeface="Arial" panose="020B0604020202020204" pitchFamily="34" charset="0"/>
                <a:ea typeface="Open Sans"/>
              </a:rPr>
              <a:t>AI가</a:t>
            </a:r>
            <a:r>
              <a:rPr lang="ko-KR" altLang="ko-KR" sz="1500" dirty="0">
                <a:solidFill>
                  <a:srgbClr val="373A3C"/>
                </a:solidFill>
                <a:latin typeface="Arial" panose="020B0604020202020204" pitchFamily="34" charset="0"/>
                <a:ea typeface="Open Sans"/>
              </a:rPr>
              <a:t> </a:t>
            </a:r>
            <a:r>
              <a:rPr lang="ko-KR" altLang="ko-KR" sz="1500" dirty="0">
                <a:solidFill>
                  <a:srgbClr val="0275D8"/>
                </a:solidFill>
                <a:latin typeface="Arial" panose="020B0604020202020204" pitchFamily="34" charset="0"/>
                <a:ea typeface="Open Sans"/>
                <a:hlinkClick r:id="rId2" tooltip="크롤링"/>
              </a:rPr>
              <a:t>크롤링</a:t>
            </a:r>
            <a:r>
              <a:rPr lang="ko-KR" altLang="ko-KR" sz="1500" dirty="0">
                <a:solidFill>
                  <a:srgbClr val="373A3C"/>
                </a:solidFill>
                <a:latin typeface="Arial" panose="020B0604020202020204" pitchFamily="34" charset="0"/>
                <a:ea typeface="Open Sans"/>
              </a:rPr>
              <a:t>하여 즉각 제공하게 될 것이다. 변호사, 노무사, 회계사 상담처럼 비슷한 내용이 반복되는 전문가 조언도 인공지능으로 상당 부분 대체가 가능하다. 이는 해당 분야는 판결문과 법령이라는 </a:t>
            </a:r>
            <a:r>
              <a:rPr lang="ko-KR" altLang="ko-KR" sz="1500" dirty="0">
                <a:solidFill>
                  <a:srgbClr val="0275D8"/>
                </a:solidFill>
                <a:latin typeface="Arial" panose="020B0604020202020204" pitchFamily="34" charset="0"/>
                <a:ea typeface="Open Sans"/>
                <a:hlinkClick r:id="rId3" tooltip="레퍼런스"/>
              </a:rPr>
              <a:t>레퍼런스</a:t>
            </a:r>
            <a:r>
              <a:rPr lang="ko-KR" altLang="ko-KR" sz="1500" dirty="0">
                <a:solidFill>
                  <a:srgbClr val="373A3C"/>
                </a:solidFill>
                <a:latin typeface="Arial" panose="020B0604020202020204" pitchFamily="34" charset="0"/>
                <a:ea typeface="Open Sans"/>
              </a:rPr>
              <a:t>가 뚜렷하며, 그에 따라 결과물도 정형화 되어 있기 때문이다.</a:t>
            </a:r>
            <a:endParaRPr lang="en-US" altLang="ko-KR" sz="1500" dirty="0">
              <a:solidFill>
                <a:srgbClr val="373A3C"/>
              </a:solidFill>
              <a:latin typeface="Arial" panose="020B0604020202020204" pitchFamily="34" charset="0"/>
              <a:ea typeface="Open Sans"/>
            </a:endParaRPr>
          </a:p>
          <a:p>
            <a:pPr lvl="1" latinLnBrk="0">
              <a:lnSpc>
                <a:spcPct val="150000"/>
              </a:lnSpc>
              <a:spcBef>
                <a:spcPct val="0"/>
              </a:spcBef>
            </a:pPr>
            <a:r>
              <a:rPr lang="ko-KR" altLang="ko-KR" sz="1500" dirty="0">
                <a:solidFill>
                  <a:srgbClr val="373A3C"/>
                </a:solidFill>
                <a:latin typeface="Arial" panose="020B0604020202020204" pitchFamily="34" charset="0"/>
                <a:ea typeface="Open Sans"/>
              </a:rPr>
              <a:t>논문이나 보고서의 초록(</a:t>
            </a:r>
            <a:r>
              <a:rPr lang="ko-KR" altLang="ko-KR" sz="1500" dirty="0" err="1">
                <a:solidFill>
                  <a:srgbClr val="373A3C"/>
                </a:solidFill>
                <a:latin typeface="Arial" panose="020B0604020202020204" pitchFamily="34" charset="0"/>
                <a:ea typeface="Open Sans"/>
              </a:rPr>
              <a:t>머릿말</a:t>
            </a:r>
            <a:r>
              <a:rPr lang="ko-KR" altLang="ko-KR" sz="1500" dirty="0">
                <a:solidFill>
                  <a:srgbClr val="373A3C"/>
                </a:solidFill>
                <a:latin typeface="Arial" panose="020B0604020202020204" pitchFamily="34" charset="0"/>
                <a:ea typeface="Open Sans"/>
              </a:rPr>
              <a:t>, </a:t>
            </a:r>
            <a:r>
              <a:rPr lang="ko-KR" altLang="ko-KR" sz="1500" dirty="0" err="1">
                <a:solidFill>
                  <a:srgbClr val="373A3C"/>
                </a:solidFill>
                <a:latin typeface="Arial" panose="020B0604020202020204" pitchFamily="34" charset="0"/>
                <a:ea typeface="Open Sans"/>
              </a:rPr>
              <a:t>abstract</a:t>
            </a:r>
            <a:r>
              <a:rPr lang="ko-KR" altLang="ko-KR" sz="1500" dirty="0">
                <a:solidFill>
                  <a:srgbClr val="373A3C"/>
                </a:solidFill>
                <a:latin typeface="Arial" panose="020B0604020202020204" pitchFamily="34" charset="0"/>
                <a:ea typeface="Open Sans"/>
              </a:rPr>
              <a:t>)을 작성하는 과정도 매우 간소화된다. 초록은 직접적인 연구나 실험 과정의 간략한 요약만 포함하면 되기에 간단해 보이지만, 자기 논문/보고서 내용과 연관되는 키워드를 모아 문장을 만들고, 중복되거나 주제에서 벗어난 내용을 다듬는 등의 과정을 거쳐야 하기에 의외로 상당한 시간을 잡아먹는다.</a:t>
            </a:r>
            <a:endParaRPr lang="en-US" altLang="ko-KR" sz="1500" dirty="0">
              <a:solidFill>
                <a:srgbClr val="373A3C"/>
              </a:solidFill>
              <a:latin typeface="Arial" panose="020B0604020202020204" pitchFamily="34" charset="0"/>
              <a:ea typeface="Open Sans"/>
            </a:endParaRPr>
          </a:p>
        </p:txBody>
      </p:sp>
      <p:sp>
        <p:nvSpPr>
          <p:cNvPr id="3" name="제목 2"/>
          <p:cNvSpPr>
            <a:spLocks noGrp="1"/>
          </p:cNvSpPr>
          <p:nvPr>
            <p:ph type="title"/>
          </p:nvPr>
        </p:nvSpPr>
        <p:spPr/>
        <p:txBody>
          <a:bodyPr/>
          <a:lstStyle/>
          <a:p>
            <a:r>
              <a:rPr lang="ko-KR" altLang="en-US" dirty="0"/>
              <a:t>의의</a:t>
            </a:r>
          </a:p>
        </p:txBody>
      </p:sp>
    </p:spTree>
    <p:extLst>
      <p:ext uri="{BB962C8B-B14F-4D97-AF65-F5344CB8AC3E}">
        <p14:creationId xmlns:p14="http://schemas.microsoft.com/office/powerpoint/2010/main" val="2738962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marL="0" lvl="0" indent="0" latinLnBrk="0">
              <a:lnSpc>
                <a:spcPct val="100000"/>
              </a:lnSpc>
              <a:spcBef>
                <a:spcPct val="0"/>
              </a:spcBef>
              <a:buNone/>
            </a:pPr>
            <a:r>
              <a:rPr lang="ko-KR" altLang="ko-KR" sz="1600" b="1" dirty="0">
                <a:solidFill>
                  <a:srgbClr val="373A3C"/>
                </a:solidFill>
                <a:latin typeface="Arial" panose="020B0604020202020204" pitchFamily="34" charset="0"/>
                <a:ea typeface="Open Sans"/>
              </a:rPr>
              <a:t> </a:t>
            </a:r>
            <a:r>
              <a:rPr lang="en-US" altLang="ko-KR" sz="1600" b="1" dirty="0">
                <a:solidFill>
                  <a:srgbClr val="373A3C"/>
                </a:solidFill>
                <a:latin typeface="Arial" panose="020B0604020202020204" pitchFamily="34" charset="0"/>
                <a:ea typeface="Open Sans"/>
              </a:rPr>
              <a:t>&lt;</a:t>
            </a:r>
            <a:r>
              <a:rPr lang="ko-KR" altLang="ko-KR" sz="2000" b="1" dirty="0" err="1">
                <a:solidFill>
                  <a:srgbClr val="373A3C"/>
                </a:solidFill>
                <a:latin typeface="Arial" panose="020B0604020202020204" pitchFamily="34" charset="0"/>
                <a:ea typeface="Open Sans"/>
              </a:rPr>
              <a:t>패턴화된</a:t>
            </a:r>
            <a:r>
              <a:rPr lang="ko-KR" altLang="ko-KR" sz="2000" b="1" dirty="0">
                <a:solidFill>
                  <a:srgbClr val="373A3C"/>
                </a:solidFill>
                <a:latin typeface="Arial" panose="020B0604020202020204" pitchFamily="34" charset="0"/>
                <a:ea typeface="Open Sans"/>
              </a:rPr>
              <a:t> 반복적 작업의 최소화</a:t>
            </a:r>
            <a:r>
              <a:rPr lang="en-US" altLang="ko-KR" sz="2000" b="1" dirty="0">
                <a:solidFill>
                  <a:srgbClr val="373A3C"/>
                </a:solidFill>
                <a:latin typeface="Arial" panose="020B0604020202020204" pitchFamily="34" charset="0"/>
                <a:ea typeface="Open Sans"/>
              </a:rPr>
              <a:t>&gt;</a:t>
            </a:r>
            <a:endParaRPr lang="ko-KR" altLang="ko-KR" sz="2000" b="1" dirty="0">
              <a:solidFill>
                <a:srgbClr val="373A3C"/>
              </a:solidFill>
              <a:latin typeface="Arial" panose="020B0604020202020204" pitchFamily="34" charset="0"/>
              <a:ea typeface="Open Sans"/>
            </a:endParaRPr>
          </a:p>
          <a:p>
            <a:pPr lvl="1" latinLnBrk="0">
              <a:lnSpc>
                <a:spcPct val="150000"/>
              </a:lnSpc>
              <a:spcBef>
                <a:spcPct val="0"/>
              </a:spcBef>
            </a:pPr>
            <a:r>
              <a:rPr lang="ko-KR" altLang="ko-KR" sz="1500" dirty="0" err="1">
                <a:solidFill>
                  <a:srgbClr val="373A3C"/>
                </a:solidFill>
                <a:latin typeface="Arial" panose="020B0604020202020204" pitchFamily="34" charset="0"/>
                <a:ea typeface="Open Sans"/>
              </a:rPr>
              <a:t>ChatGPT를</a:t>
            </a:r>
            <a:r>
              <a:rPr lang="ko-KR" altLang="ko-KR" sz="1500" dirty="0">
                <a:solidFill>
                  <a:srgbClr val="373A3C"/>
                </a:solidFill>
                <a:latin typeface="Arial" panose="020B0604020202020204" pitchFamily="34" charset="0"/>
                <a:ea typeface="Open Sans"/>
              </a:rPr>
              <a:t> 통해 내 주제에 대한 초안을 여럿 만들고 이를 다듬어서 초록을 작성하면 이러한 시간을 크게 절약할 수 있다. 다만 이에 대해서 </a:t>
            </a:r>
            <a:r>
              <a:rPr lang="ko-KR" altLang="ko-KR" sz="1500" dirty="0">
                <a:solidFill>
                  <a:srgbClr val="0275D8"/>
                </a:solidFill>
                <a:latin typeface="Arial" panose="020B0604020202020204" pitchFamily="34" charset="0"/>
                <a:ea typeface="Open Sans"/>
                <a:hlinkClick r:id="rId2" tooltip="연구윤리"/>
              </a:rPr>
              <a:t>연구윤리</a:t>
            </a:r>
            <a:r>
              <a:rPr lang="ko-KR" altLang="ko-KR" sz="1500" dirty="0">
                <a:solidFill>
                  <a:srgbClr val="373A3C"/>
                </a:solidFill>
                <a:latin typeface="Arial" panose="020B0604020202020204" pitchFamily="34" charset="0"/>
                <a:ea typeface="Open Sans"/>
              </a:rPr>
              <a:t> 위반이라는 의견과 아니라는 의견이 대립하고 있기 때문에 당장 </a:t>
            </a:r>
            <a:r>
              <a:rPr lang="ko-KR" altLang="ko-KR" sz="1500" dirty="0" err="1">
                <a:solidFill>
                  <a:srgbClr val="373A3C"/>
                </a:solidFill>
                <a:latin typeface="Arial" panose="020B0604020202020204" pitchFamily="34" charset="0"/>
                <a:ea typeface="Open Sans"/>
              </a:rPr>
              <a:t>ChatGPT에게</a:t>
            </a:r>
            <a:r>
              <a:rPr lang="ko-KR" altLang="ko-KR" sz="1500" dirty="0">
                <a:solidFill>
                  <a:srgbClr val="373A3C"/>
                </a:solidFill>
                <a:latin typeface="Arial" panose="020B0604020202020204" pitchFamily="34" charset="0"/>
                <a:ea typeface="Open Sans"/>
              </a:rPr>
              <a:t> 초록 작성을 시키는 것은 자제하는 것이 좋겠다.</a:t>
            </a:r>
            <a:endParaRPr lang="en-US" altLang="ko-KR" sz="1500" dirty="0">
              <a:solidFill>
                <a:srgbClr val="373A3C"/>
              </a:solidFill>
              <a:latin typeface="Arial" panose="020B0604020202020204" pitchFamily="34" charset="0"/>
              <a:ea typeface="Open Sans"/>
            </a:endParaRPr>
          </a:p>
          <a:p>
            <a:pPr lvl="1" latinLnBrk="0">
              <a:lnSpc>
                <a:spcPct val="150000"/>
              </a:lnSpc>
              <a:spcBef>
                <a:spcPct val="0"/>
              </a:spcBef>
            </a:pPr>
            <a:r>
              <a:rPr lang="ko-KR" altLang="ko-KR" sz="1500" dirty="0">
                <a:solidFill>
                  <a:srgbClr val="373A3C"/>
                </a:solidFill>
                <a:latin typeface="Arial" panose="020B0604020202020204" pitchFamily="34" charset="0"/>
                <a:ea typeface="Open Sans"/>
              </a:rPr>
              <a:t>프로그래밍 부문에서는 사소하고 반복적인 코딩 업무가 최소화될 것이며, 컴퓨터 엔지니어들은 좀 더 전반적인 설계만 잡아주는 역할을 수행하게 될 것이다. 즉, 아무리 고도화된 업무라고 할지라도 그 내용이 반복적이라면 이러한 </a:t>
            </a:r>
            <a:r>
              <a:rPr lang="ko-KR" altLang="ko-KR" sz="1500" dirty="0" err="1">
                <a:solidFill>
                  <a:srgbClr val="373A3C"/>
                </a:solidFill>
                <a:latin typeface="Arial" panose="020B0604020202020204" pitchFamily="34" charset="0"/>
                <a:ea typeface="Open Sans"/>
              </a:rPr>
              <a:t>AI를</a:t>
            </a:r>
            <a:r>
              <a:rPr lang="ko-KR" altLang="ko-KR" sz="1500" dirty="0">
                <a:solidFill>
                  <a:srgbClr val="373A3C"/>
                </a:solidFill>
                <a:latin typeface="Arial" panose="020B0604020202020204" pitchFamily="34" charset="0"/>
                <a:ea typeface="Open Sans"/>
              </a:rPr>
              <a:t> 사용하면 되며, </a:t>
            </a:r>
            <a:r>
              <a:rPr lang="ko-KR" altLang="ko-KR" sz="1500" dirty="0" err="1">
                <a:solidFill>
                  <a:srgbClr val="373A3C"/>
                </a:solidFill>
                <a:latin typeface="Arial" panose="020B0604020202020204" pitchFamily="34" charset="0"/>
                <a:ea typeface="Open Sans"/>
              </a:rPr>
              <a:t>AI가</a:t>
            </a:r>
            <a:r>
              <a:rPr lang="ko-KR" altLang="ko-KR" sz="1500" dirty="0">
                <a:solidFill>
                  <a:srgbClr val="373A3C"/>
                </a:solidFill>
                <a:latin typeface="Arial" panose="020B0604020202020204" pitchFamily="34" charset="0"/>
                <a:ea typeface="Open Sans"/>
              </a:rPr>
              <a:t> 생산성 우위를 인간에게서 가져간 것이다. </a:t>
            </a:r>
            <a:endParaRPr lang="en-US" altLang="ko-KR" sz="1500" dirty="0">
              <a:solidFill>
                <a:srgbClr val="373A3C"/>
              </a:solidFill>
              <a:latin typeface="Arial" panose="020B0604020202020204" pitchFamily="34" charset="0"/>
              <a:ea typeface="Open Sans"/>
            </a:endParaRPr>
          </a:p>
          <a:p>
            <a:pPr lvl="1" latinLnBrk="0">
              <a:lnSpc>
                <a:spcPct val="150000"/>
              </a:lnSpc>
              <a:spcBef>
                <a:spcPct val="0"/>
              </a:spcBef>
            </a:pPr>
            <a:r>
              <a:rPr lang="ko-KR" altLang="ko-KR" sz="1500" dirty="0">
                <a:solidFill>
                  <a:srgbClr val="373A3C"/>
                </a:solidFill>
                <a:latin typeface="Arial" panose="020B0604020202020204" pitchFamily="34" charset="0"/>
                <a:ea typeface="Open Sans"/>
              </a:rPr>
              <a:t>결과적으로 지식과 기술의 발전 속도가 이전보다 훨씬 빨라지며, 더 소수의 인력으로도 더 높은 생산성을 낼 수 있다. 심지어, 예술 작품 창작의 과정도 많은 부분 반복적인 업무로 구성되어 있다. 스토리의 구성, 자료수집, 철학적 구조의 설정, 윤문 등에 도움을 받는다면 창작의 과정이 매우 빨라진다.</a:t>
            </a:r>
            <a:endParaRPr lang="en-US" altLang="ko-KR" sz="1500" dirty="0"/>
          </a:p>
          <a:p>
            <a:pPr lvl="1" latinLnBrk="0">
              <a:lnSpc>
                <a:spcPct val="100000"/>
              </a:lnSpc>
              <a:spcBef>
                <a:spcPct val="0"/>
              </a:spcBef>
            </a:pPr>
            <a:endParaRPr lang="en-US" altLang="ko-KR" sz="1600" dirty="0">
              <a:solidFill>
                <a:srgbClr val="373A3C"/>
              </a:solidFill>
              <a:latin typeface="Arial" panose="020B0604020202020204" pitchFamily="34" charset="0"/>
              <a:ea typeface="Open Sans"/>
            </a:endParaRPr>
          </a:p>
        </p:txBody>
      </p:sp>
      <p:sp>
        <p:nvSpPr>
          <p:cNvPr id="3" name="제목 2"/>
          <p:cNvSpPr>
            <a:spLocks noGrp="1"/>
          </p:cNvSpPr>
          <p:nvPr>
            <p:ph type="title"/>
          </p:nvPr>
        </p:nvSpPr>
        <p:spPr/>
        <p:txBody>
          <a:bodyPr/>
          <a:lstStyle/>
          <a:p>
            <a:r>
              <a:rPr lang="ko-KR" altLang="en-US" dirty="0"/>
              <a:t>의의</a:t>
            </a:r>
          </a:p>
        </p:txBody>
      </p:sp>
    </p:spTree>
    <p:extLst>
      <p:ext uri="{BB962C8B-B14F-4D97-AF65-F5344CB8AC3E}">
        <p14:creationId xmlns:p14="http://schemas.microsoft.com/office/powerpoint/2010/main" val="1695049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lvl="1" latinLnBrk="0">
              <a:lnSpc>
                <a:spcPct val="150000"/>
              </a:lnSpc>
              <a:spcBef>
                <a:spcPct val="0"/>
              </a:spcBef>
            </a:pPr>
            <a:r>
              <a:rPr lang="ko-KR" altLang="ko-KR" sz="1600" dirty="0" err="1">
                <a:solidFill>
                  <a:srgbClr val="373A3C"/>
                </a:solidFill>
                <a:latin typeface="Arial" panose="020B0604020202020204" pitchFamily="34" charset="0"/>
                <a:ea typeface="Open Sans"/>
              </a:rPr>
              <a:t>ChatGPT가</a:t>
            </a:r>
            <a:r>
              <a:rPr lang="ko-KR" altLang="ko-KR" sz="1600" dirty="0">
                <a:solidFill>
                  <a:srgbClr val="373A3C"/>
                </a:solidFill>
                <a:latin typeface="Arial" panose="020B0604020202020204" pitchFamily="34" charset="0"/>
                <a:ea typeface="Open Sans"/>
              </a:rPr>
              <a:t> </a:t>
            </a:r>
            <a:r>
              <a:rPr lang="ko-KR" altLang="ko-KR" sz="1600" dirty="0" err="1">
                <a:solidFill>
                  <a:srgbClr val="373A3C"/>
                </a:solidFill>
                <a:latin typeface="Arial" panose="020B0604020202020204" pitchFamily="34" charset="0"/>
                <a:ea typeface="Open Sans"/>
              </a:rPr>
              <a:t>나오자마자</a:t>
            </a:r>
            <a:r>
              <a:rPr lang="ko-KR" altLang="ko-KR" sz="1600" dirty="0">
                <a:solidFill>
                  <a:srgbClr val="373A3C"/>
                </a:solidFill>
                <a:latin typeface="Arial" panose="020B0604020202020204" pitchFamily="34" charset="0"/>
                <a:ea typeface="Open Sans"/>
              </a:rPr>
              <a:t> 사람과 비슷한 결과물을 내놓으면서 자연어 인공지능에 불과한 이를 일반인들 사이에서 한계를 넘어 </a:t>
            </a:r>
            <a:r>
              <a:rPr lang="ko-KR" altLang="ko-KR" sz="1600" dirty="0">
                <a:solidFill>
                  <a:srgbClr val="0275D8"/>
                </a:solidFill>
                <a:latin typeface="Arial" panose="020B0604020202020204" pitchFamily="34" charset="0"/>
                <a:ea typeface="Open Sans"/>
                <a:hlinkClick r:id="rId2" tooltip="강인공지능"/>
              </a:rPr>
              <a:t>강인공지능</a:t>
            </a:r>
            <a:r>
              <a:rPr lang="ko-KR" altLang="ko-KR" sz="1600" dirty="0">
                <a:solidFill>
                  <a:srgbClr val="373A3C"/>
                </a:solidFill>
                <a:latin typeface="Arial" panose="020B0604020202020204" pitchFamily="34" charset="0"/>
                <a:ea typeface="Open Sans"/>
              </a:rPr>
              <a:t>으로 포장하는 경우가 생겼다. </a:t>
            </a:r>
            <a:endParaRPr lang="en-US" altLang="ko-KR" sz="1600" dirty="0">
              <a:solidFill>
                <a:srgbClr val="373A3C"/>
              </a:solidFill>
              <a:latin typeface="Arial" panose="020B0604020202020204" pitchFamily="34" charset="0"/>
              <a:ea typeface="Open Sans"/>
            </a:endParaRPr>
          </a:p>
          <a:p>
            <a:pPr lvl="1" latinLnBrk="0">
              <a:lnSpc>
                <a:spcPct val="150000"/>
              </a:lnSpc>
              <a:spcBef>
                <a:spcPct val="0"/>
              </a:spcBef>
            </a:pPr>
            <a:r>
              <a:rPr lang="ko-KR" altLang="ko-KR" sz="1600" dirty="0">
                <a:solidFill>
                  <a:srgbClr val="0275D8"/>
                </a:solidFill>
                <a:latin typeface="Arial" panose="020B0604020202020204" pitchFamily="34" charset="0"/>
                <a:ea typeface="Open Sans"/>
                <a:hlinkClick r:id="rId3" tooltip="인터넷"/>
              </a:rPr>
              <a:t>인터넷</a:t>
            </a:r>
            <a:r>
              <a:rPr lang="ko-KR" altLang="ko-KR" sz="1600" dirty="0">
                <a:solidFill>
                  <a:srgbClr val="373A3C"/>
                </a:solidFill>
                <a:latin typeface="Arial" panose="020B0604020202020204" pitchFamily="34" charset="0"/>
                <a:ea typeface="Open Sans"/>
              </a:rPr>
              <a:t> 탄생 이후 가장 빠른 속도로 </a:t>
            </a:r>
            <a:r>
              <a:rPr lang="ko-KR" altLang="ko-KR" sz="1600" dirty="0" err="1">
                <a:solidFill>
                  <a:srgbClr val="373A3C"/>
                </a:solidFill>
                <a:latin typeface="Arial" panose="020B0604020202020204" pitchFamily="34" charset="0"/>
                <a:ea typeface="Open Sans"/>
              </a:rPr>
              <a:t>퍼져나가는</a:t>
            </a:r>
            <a:r>
              <a:rPr lang="ko-KR" altLang="ko-KR" sz="1600" dirty="0">
                <a:solidFill>
                  <a:srgbClr val="373A3C"/>
                </a:solidFill>
                <a:latin typeface="Arial" panose="020B0604020202020204" pitchFamily="34" charset="0"/>
                <a:ea typeface="Open Sans"/>
              </a:rPr>
              <a:t> 소비자 중심의 소프트웨어이자 최고 혁신이라고 불리고 있는 평가 때문인지, 인공 일반 지능에서의 '성능' 및 '</a:t>
            </a:r>
            <a:r>
              <a:rPr lang="ko-KR" altLang="ko-KR" sz="1600" dirty="0" err="1">
                <a:solidFill>
                  <a:srgbClr val="373A3C"/>
                </a:solidFill>
                <a:latin typeface="Arial" panose="020B0604020202020204" pitchFamily="34" charset="0"/>
                <a:ea typeface="Open Sans"/>
              </a:rPr>
              <a:t>범용성'의</a:t>
            </a:r>
            <a:r>
              <a:rPr lang="ko-KR" altLang="ko-KR" sz="1600" dirty="0">
                <a:solidFill>
                  <a:srgbClr val="373A3C"/>
                </a:solidFill>
                <a:latin typeface="Arial" panose="020B0604020202020204" pitchFamily="34" charset="0"/>
                <a:ea typeface="Open Sans"/>
              </a:rPr>
              <a:t> 범위에 대한 논쟁도 화제가 되고 있다. </a:t>
            </a:r>
            <a:r>
              <a:rPr lang="ko-KR" altLang="ko-KR" sz="1600" dirty="0">
                <a:solidFill>
                  <a:srgbClr val="0275D8"/>
                </a:solidFill>
                <a:latin typeface="Arial" panose="020B0604020202020204" pitchFamily="34" charset="0"/>
                <a:ea typeface="Open Sans"/>
                <a:hlinkClick r:id="rId4" tooltip="인공 일반 지능"/>
              </a:rPr>
              <a:t>인공 일반 지능</a:t>
            </a:r>
            <a:r>
              <a:rPr lang="ko-KR" altLang="ko-KR" sz="1600" dirty="0">
                <a:solidFill>
                  <a:srgbClr val="373A3C"/>
                </a:solidFill>
                <a:latin typeface="Arial" panose="020B0604020202020204" pitchFamily="34" charset="0"/>
                <a:ea typeface="Open Sans"/>
              </a:rPr>
              <a:t> 문서에서 서술되어 있는 조건 중 일부는 거의 </a:t>
            </a:r>
            <a:r>
              <a:rPr lang="ko-KR" altLang="ko-KR" sz="1600" dirty="0" err="1">
                <a:solidFill>
                  <a:srgbClr val="373A3C"/>
                </a:solidFill>
                <a:latin typeface="Arial" panose="020B0604020202020204" pitchFamily="34" charset="0"/>
                <a:ea typeface="Open Sans"/>
              </a:rPr>
              <a:t>충족한거나</a:t>
            </a:r>
            <a:r>
              <a:rPr lang="ko-KR" altLang="ko-KR" sz="1600" dirty="0">
                <a:solidFill>
                  <a:srgbClr val="373A3C"/>
                </a:solidFill>
                <a:latin typeface="Arial" panose="020B0604020202020204" pitchFamily="34" charset="0"/>
                <a:ea typeface="Open Sans"/>
              </a:rPr>
              <a:t> 다름 없을 정도로 근시일내에 해결될 문제로 보는 예측이 많다. </a:t>
            </a:r>
            <a:endParaRPr lang="en-US" altLang="ko-KR" sz="1600" dirty="0">
              <a:solidFill>
                <a:srgbClr val="373A3C"/>
              </a:solidFill>
              <a:latin typeface="Arial" panose="020B0604020202020204" pitchFamily="34" charset="0"/>
              <a:ea typeface="Open Sans"/>
            </a:endParaRPr>
          </a:p>
          <a:p>
            <a:pPr lvl="1" latinLnBrk="0">
              <a:lnSpc>
                <a:spcPct val="150000"/>
              </a:lnSpc>
              <a:spcBef>
                <a:spcPct val="0"/>
              </a:spcBef>
            </a:pPr>
            <a:r>
              <a:rPr lang="ko-KR" altLang="ko-KR" sz="1600" dirty="0">
                <a:solidFill>
                  <a:srgbClr val="373A3C"/>
                </a:solidFill>
                <a:latin typeface="Arial" panose="020B0604020202020204" pitchFamily="34" charset="0"/>
                <a:ea typeface="Open Sans"/>
              </a:rPr>
              <a:t>강인공지능까지는 아니더라도 현재의 </a:t>
            </a:r>
            <a:r>
              <a:rPr lang="ko-KR" altLang="ko-KR" sz="1600" dirty="0">
                <a:solidFill>
                  <a:srgbClr val="0275D8"/>
                </a:solidFill>
                <a:latin typeface="Arial" panose="020B0604020202020204" pitchFamily="34" charset="0"/>
                <a:ea typeface="Open Sans"/>
                <a:hlinkClick r:id="rId5" tooltip="약인공지능"/>
              </a:rPr>
              <a:t>약인공지능</a:t>
            </a:r>
            <a:r>
              <a:rPr lang="ko-KR" altLang="ko-KR" sz="1600" dirty="0">
                <a:solidFill>
                  <a:srgbClr val="373A3C"/>
                </a:solidFill>
                <a:latin typeface="Arial" panose="020B0604020202020204" pitchFamily="34" charset="0"/>
                <a:ea typeface="Open Sans"/>
              </a:rPr>
              <a:t> 또는 좁은 인공지능(</a:t>
            </a:r>
            <a:r>
              <a:rPr lang="ko-KR" altLang="ko-KR" sz="1600" dirty="0" err="1">
                <a:solidFill>
                  <a:srgbClr val="373A3C"/>
                </a:solidFill>
                <a:latin typeface="Arial" panose="020B0604020202020204" pitchFamily="34" charset="0"/>
                <a:ea typeface="Open Sans"/>
              </a:rPr>
              <a:t>Narrow</a:t>
            </a:r>
            <a:r>
              <a:rPr lang="ko-KR" altLang="ko-KR" sz="1600" dirty="0">
                <a:solidFill>
                  <a:srgbClr val="373A3C"/>
                </a:solidFill>
                <a:latin typeface="Arial" panose="020B0604020202020204" pitchFamily="34" charset="0"/>
                <a:ea typeface="Open Sans"/>
              </a:rPr>
              <a:t>-AI)을 넘어 그에 근접한 '준 인공 일반 지능'(</a:t>
            </a:r>
            <a:r>
              <a:rPr lang="ko-KR" altLang="ko-KR" sz="1600" dirty="0" err="1">
                <a:solidFill>
                  <a:srgbClr val="373A3C"/>
                </a:solidFill>
                <a:latin typeface="Arial" panose="020B0604020202020204" pitchFamily="34" charset="0"/>
                <a:ea typeface="Open Sans"/>
              </a:rPr>
              <a:t>Proto</a:t>
            </a:r>
            <a:r>
              <a:rPr lang="ko-KR" altLang="ko-KR" sz="1600" dirty="0">
                <a:solidFill>
                  <a:srgbClr val="373A3C"/>
                </a:solidFill>
                <a:latin typeface="Arial" panose="020B0604020202020204" pitchFamily="34" charset="0"/>
                <a:ea typeface="Open Sans"/>
              </a:rPr>
              <a:t>-AGI) 또는 '넓은 인공지능'(</a:t>
            </a:r>
            <a:r>
              <a:rPr lang="ko-KR" altLang="ko-KR" sz="1600" dirty="0" err="1">
                <a:solidFill>
                  <a:srgbClr val="373A3C"/>
                </a:solidFill>
                <a:latin typeface="Arial" panose="020B0604020202020204" pitchFamily="34" charset="0"/>
                <a:ea typeface="Open Sans"/>
              </a:rPr>
              <a:t>broad</a:t>
            </a:r>
            <a:r>
              <a:rPr lang="ko-KR" altLang="ko-KR" sz="1600" dirty="0">
                <a:solidFill>
                  <a:srgbClr val="373A3C"/>
                </a:solidFill>
                <a:latin typeface="Arial" panose="020B0604020202020204" pitchFamily="34" charset="0"/>
                <a:ea typeface="Open Sans"/>
              </a:rPr>
              <a:t> AI)까지는 얼마 남지 않았을 것이라는 전망도 나오고 있다.</a:t>
            </a:r>
            <a:endParaRPr lang="en-US" altLang="ko-KR" sz="1600" dirty="0">
              <a:solidFill>
                <a:srgbClr val="373A3C"/>
              </a:solidFill>
              <a:latin typeface="Arial" panose="020B0604020202020204" pitchFamily="34" charset="0"/>
              <a:ea typeface="Open Sans"/>
            </a:endParaRPr>
          </a:p>
          <a:p>
            <a:pPr lvl="1" latinLnBrk="0">
              <a:lnSpc>
                <a:spcPct val="150000"/>
              </a:lnSpc>
              <a:spcBef>
                <a:spcPct val="0"/>
              </a:spcBef>
            </a:pPr>
            <a:r>
              <a:rPr lang="ko-KR" altLang="ko-KR" sz="1600" dirty="0">
                <a:solidFill>
                  <a:srgbClr val="373A3C"/>
                </a:solidFill>
                <a:latin typeface="Arial" panose="020B0604020202020204" pitchFamily="34" charset="0"/>
                <a:ea typeface="Open Sans"/>
              </a:rPr>
              <a:t>그러나 주변의 평가에도 불구하고 어디까지나 </a:t>
            </a:r>
            <a:r>
              <a:rPr lang="ko-KR" altLang="ko-KR" sz="1600" dirty="0" err="1">
                <a:solidFill>
                  <a:srgbClr val="373A3C"/>
                </a:solidFill>
                <a:latin typeface="Arial" panose="020B0604020202020204" pitchFamily="34" charset="0"/>
                <a:ea typeface="Open Sans"/>
              </a:rPr>
              <a:t>ChatGPT는</a:t>
            </a:r>
            <a:r>
              <a:rPr lang="ko-KR" altLang="ko-KR" sz="1600" dirty="0">
                <a:solidFill>
                  <a:srgbClr val="373A3C"/>
                </a:solidFill>
                <a:latin typeface="Arial" panose="020B0604020202020204" pitchFamily="34" charset="0"/>
                <a:ea typeface="Open Sans"/>
              </a:rPr>
              <a:t> 강인공지능은 아니다. 심지어, </a:t>
            </a:r>
            <a:r>
              <a:rPr lang="ko-KR" altLang="ko-KR" sz="1600" dirty="0">
                <a:solidFill>
                  <a:srgbClr val="0275D8"/>
                </a:solidFill>
                <a:latin typeface="Arial" panose="020B0604020202020204" pitchFamily="34" charset="0"/>
                <a:ea typeface="Open Sans"/>
                <a:hlinkClick r:id="rId4" tooltip="인공 일반 지능"/>
              </a:rPr>
              <a:t>인공 일반 지능</a:t>
            </a:r>
            <a:r>
              <a:rPr lang="ko-KR" altLang="ko-KR" sz="1600" dirty="0">
                <a:solidFill>
                  <a:srgbClr val="373A3C"/>
                </a:solidFill>
                <a:latin typeface="Arial" panose="020B0604020202020204" pitchFamily="34" charset="0"/>
                <a:ea typeface="Open Sans"/>
              </a:rPr>
              <a:t>(AGI)에 근접하게 개발된 </a:t>
            </a:r>
            <a:r>
              <a:rPr lang="ko-KR" altLang="ko-KR" sz="1600" dirty="0" err="1">
                <a:solidFill>
                  <a:srgbClr val="373A3C"/>
                </a:solidFill>
                <a:latin typeface="Arial" panose="020B0604020202020204" pitchFamily="34" charset="0"/>
                <a:ea typeface="Open Sans"/>
              </a:rPr>
              <a:t>AI도</a:t>
            </a:r>
            <a:r>
              <a:rPr lang="ko-KR" altLang="ko-KR" sz="1600" dirty="0">
                <a:solidFill>
                  <a:srgbClr val="373A3C"/>
                </a:solidFill>
                <a:latin typeface="Arial" panose="020B0604020202020204" pitchFamily="34" charset="0"/>
                <a:ea typeface="Open Sans"/>
              </a:rPr>
              <a:t> 아니다. </a:t>
            </a:r>
            <a:r>
              <a:rPr lang="ko-KR" altLang="ko-KR" sz="1600" dirty="0">
                <a:solidFill>
                  <a:srgbClr val="0275D8"/>
                </a:solidFill>
                <a:latin typeface="Arial" panose="020B0604020202020204" pitchFamily="34" charset="0"/>
                <a:ea typeface="Open Sans"/>
                <a:hlinkClick r:id="rId6" tooltip="대화형 인공지능"/>
              </a:rPr>
              <a:t>자연어 인공지능</a:t>
            </a:r>
            <a:r>
              <a:rPr lang="ko-KR" altLang="ko-KR" sz="1600" dirty="0">
                <a:solidFill>
                  <a:srgbClr val="373A3C"/>
                </a:solidFill>
                <a:latin typeface="Arial" panose="020B0604020202020204" pitchFamily="34" charset="0"/>
                <a:ea typeface="Open Sans"/>
              </a:rPr>
              <a:t>에 불과하기에 강인공지능이 될 수 없는 한계가 존재한다. </a:t>
            </a:r>
            <a:r>
              <a:rPr lang="ko-KR" altLang="ko-KR" sz="1600" dirty="0" err="1">
                <a:solidFill>
                  <a:srgbClr val="373A3C"/>
                </a:solidFill>
                <a:latin typeface="Arial" panose="020B0604020202020204" pitchFamily="34" charset="0"/>
                <a:ea typeface="Open Sans"/>
              </a:rPr>
              <a:t>실시간적인</a:t>
            </a:r>
            <a:r>
              <a:rPr lang="ko-KR" altLang="ko-KR" sz="1600" dirty="0">
                <a:solidFill>
                  <a:srgbClr val="373A3C"/>
                </a:solidFill>
                <a:latin typeface="Arial" panose="020B0604020202020204" pitchFamily="34" charset="0"/>
                <a:ea typeface="Open Sans"/>
              </a:rPr>
              <a:t> 피드백정도는 가능하지만, 학습이 필요하여 실시간적으로 검색하는 것도 아니며, 학습된 사전 자료를 </a:t>
            </a:r>
            <a:r>
              <a:rPr lang="ko-KR" altLang="ko-KR" sz="1600" dirty="0" err="1">
                <a:solidFill>
                  <a:srgbClr val="373A3C"/>
                </a:solidFill>
                <a:latin typeface="Arial" panose="020B0604020202020204" pitchFamily="34" charset="0"/>
                <a:ea typeface="Open Sans"/>
              </a:rPr>
              <a:t>패턴화한</a:t>
            </a:r>
            <a:r>
              <a:rPr lang="ko-KR" altLang="ko-KR" sz="1600" dirty="0">
                <a:solidFill>
                  <a:srgbClr val="373A3C"/>
                </a:solidFill>
                <a:latin typeface="Arial" panose="020B0604020202020204" pitchFamily="34" charset="0"/>
                <a:ea typeface="Open Sans"/>
              </a:rPr>
              <a:t> 뒤 이를 최대한 빠르게 생성하는 원리이기에 이를 지능에 의한 결과물이라고 할 수는 없기 때문이다. </a:t>
            </a:r>
            <a:endParaRPr lang="en-US" altLang="ko-KR" sz="1600" dirty="0">
              <a:solidFill>
                <a:srgbClr val="373A3C"/>
              </a:solidFill>
              <a:latin typeface="Arial" panose="020B0604020202020204" pitchFamily="34" charset="0"/>
              <a:ea typeface="Open Sans"/>
            </a:endParaRPr>
          </a:p>
        </p:txBody>
      </p:sp>
      <p:sp>
        <p:nvSpPr>
          <p:cNvPr id="3" name="제목 2"/>
          <p:cNvSpPr>
            <a:spLocks noGrp="1"/>
          </p:cNvSpPr>
          <p:nvPr>
            <p:ph type="title"/>
          </p:nvPr>
        </p:nvSpPr>
        <p:spPr/>
        <p:txBody>
          <a:bodyPr/>
          <a:lstStyle/>
          <a:p>
            <a:r>
              <a:rPr lang="ko-KR" altLang="en-US" dirty="0"/>
              <a:t>한계</a:t>
            </a:r>
          </a:p>
        </p:txBody>
      </p:sp>
    </p:spTree>
    <p:extLst>
      <p:ext uri="{BB962C8B-B14F-4D97-AF65-F5344CB8AC3E}">
        <p14:creationId xmlns:p14="http://schemas.microsoft.com/office/powerpoint/2010/main" val="544334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lvl="1" latinLnBrk="0">
              <a:lnSpc>
                <a:spcPct val="150000"/>
              </a:lnSpc>
              <a:spcBef>
                <a:spcPct val="0"/>
              </a:spcBef>
            </a:pPr>
            <a:r>
              <a:rPr lang="ko-KR" altLang="ko-KR" sz="1600" dirty="0">
                <a:solidFill>
                  <a:srgbClr val="373A3C"/>
                </a:solidFill>
                <a:latin typeface="Arial" panose="020B0604020202020204" pitchFamily="34" charset="0"/>
                <a:ea typeface="Open Sans"/>
              </a:rPr>
              <a:t>인공 일반 지능 문서에서 서술되어 있는 조건 중 일부는 거의 충족하거나 </a:t>
            </a:r>
            <a:r>
              <a:rPr lang="ko-KR" altLang="ko-KR" sz="1600" dirty="0" err="1">
                <a:solidFill>
                  <a:srgbClr val="373A3C"/>
                </a:solidFill>
                <a:latin typeface="Arial" panose="020B0604020202020204" pitchFamily="34" charset="0"/>
                <a:ea typeface="Open Sans"/>
              </a:rPr>
              <a:t>해결한다하더라도</a:t>
            </a:r>
            <a:r>
              <a:rPr lang="ko-KR" altLang="ko-KR" sz="1600" dirty="0">
                <a:solidFill>
                  <a:srgbClr val="373A3C"/>
                </a:solidFill>
                <a:latin typeface="Arial" panose="020B0604020202020204" pitchFamily="34" charset="0"/>
                <a:ea typeface="Open Sans"/>
              </a:rPr>
              <a:t> 이는 조건의 목적을 우회한 조건 자체에 대한 해결에 불과할 수 있다. 심지어, 이러한 </a:t>
            </a:r>
            <a:r>
              <a:rPr lang="ko-KR" altLang="ko-KR" sz="1600" dirty="0" err="1">
                <a:solidFill>
                  <a:srgbClr val="373A3C"/>
                </a:solidFill>
                <a:latin typeface="Arial" panose="020B0604020202020204" pitchFamily="34" charset="0"/>
                <a:ea typeface="Open Sans"/>
              </a:rPr>
              <a:t>ChatGPT가</a:t>
            </a:r>
            <a:r>
              <a:rPr lang="ko-KR" altLang="ko-KR" sz="1600" dirty="0">
                <a:solidFill>
                  <a:srgbClr val="373A3C"/>
                </a:solidFill>
                <a:latin typeface="Arial" panose="020B0604020202020204" pitchFamily="34" charset="0"/>
                <a:ea typeface="Open Sans"/>
              </a:rPr>
              <a:t> </a:t>
            </a:r>
            <a:r>
              <a:rPr lang="ko-KR" altLang="ko-KR" sz="1600" dirty="0" err="1">
                <a:solidFill>
                  <a:srgbClr val="373A3C"/>
                </a:solidFill>
                <a:latin typeface="Arial" panose="020B0604020202020204" pitchFamily="34" charset="0"/>
                <a:ea typeface="Open Sans"/>
              </a:rPr>
              <a:t>GPT를</a:t>
            </a:r>
            <a:r>
              <a:rPr lang="ko-KR" altLang="ko-KR" sz="1600" dirty="0">
                <a:solidFill>
                  <a:srgbClr val="373A3C"/>
                </a:solidFill>
                <a:latin typeface="Arial" panose="020B0604020202020204" pitchFamily="34" charset="0"/>
                <a:ea typeface="Open Sans"/>
              </a:rPr>
              <a:t> 기반으로 한 언어 모델로서 한계 또한 </a:t>
            </a:r>
            <a:r>
              <a:rPr lang="ko-KR" altLang="ko-KR" sz="1600" dirty="0" err="1">
                <a:solidFill>
                  <a:srgbClr val="373A3C"/>
                </a:solidFill>
                <a:latin typeface="Arial" panose="020B0604020202020204" pitchFamily="34" charset="0"/>
                <a:ea typeface="Open Sans"/>
              </a:rPr>
              <a:t>GPT의</a:t>
            </a:r>
            <a:r>
              <a:rPr lang="ko-KR" altLang="ko-KR" sz="1600" dirty="0">
                <a:solidFill>
                  <a:srgbClr val="373A3C"/>
                </a:solidFill>
                <a:latin typeface="Arial" panose="020B0604020202020204" pitchFamily="34" charset="0"/>
                <a:ea typeface="Open Sans"/>
              </a:rPr>
              <a:t> 한계를 넘지 못한다.</a:t>
            </a:r>
            <a:endParaRPr lang="en-US" altLang="ko-KR" sz="1600" dirty="0">
              <a:solidFill>
                <a:srgbClr val="009900"/>
              </a:solidFill>
              <a:latin typeface="Arial" panose="020B0604020202020204" pitchFamily="34" charset="0"/>
              <a:ea typeface="Open Sans"/>
            </a:endParaRPr>
          </a:p>
          <a:p>
            <a:pPr lvl="1" latinLnBrk="0">
              <a:lnSpc>
                <a:spcPct val="150000"/>
              </a:lnSpc>
              <a:spcBef>
                <a:spcPct val="0"/>
              </a:spcBef>
            </a:pPr>
            <a:r>
              <a:rPr lang="ko-KR" altLang="ko-KR" sz="1600" dirty="0">
                <a:solidFill>
                  <a:srgbClr val="373A3C"/>
                </a:solidFill>
                <a:latin typeface="Arial" panose="020B0604020202020204" pitchFamily="34" charset="0"/>
                <a:ea typeface="Open Sans"/>
              </a:rPr>
              <a:t>이는 </a:t>
            </a:r>
            <a:r>
              <a:rPr lang="ko-KR" altLang="ko-KR" sz="1600" dirty="0" err="1">
                <a:solidFill>
                  <a:srgbClr val="373A3C"/>
                </a:solidFill>
                <a:latin typeface="Arial" panose="020B0604020202020204" pitchFamily="34" charset="0"/>
                <a:ea typeface="Open Sans"/>
              </a:rPr>
              <a:t>OpenAI의</a:t>
            </a:r>
            <a:r>
              <a:rPr lang="ko-KR" altLang="ko-KR" sz="1600" dirty="0">
                <a:solidFill>
                  <a:srgbClr val="373A3C"/>
                </a:solidFill>
                <a:latin typeface="Arial" panose="020B0604020202020204" pitchFamily="34" charset="0"/>
                <a:ea typeface="Open Sans"/>
              </a:rPr>
              <a:t> 개발자이자 </a:t>
            </a:r>
            <a:r>
              <a:rPr lang="ko-KR" altLang="ko-KR" sz="1600" dirty="0" err="1">
                <a:solidFill>
                  <a:srgbClr val="373A3C"/>
                </a:solidFill>
                <a:latin typeface="Arial" panose="020B0604020202020204" pitchFamily="34" charset="0"/>
                <a:ea typeface="Open Sans"/>
              </a:rPr>
              <a:t>CEO인</a:t>
            </a:r>
            <a:r>
              <a:rPr lang="ko-KR" altLang="ko-KR" sz="1600" dirty="0">
                <a:solidFill>
                  <a:srgbClr val="373A3C"/>
                </a:solidFill>
                <a:latin typeface="Arial" panose="020B0604020202020204" pitchFamily="34" charset="0"/>
                <a:ea typeface="Open Sans"/>
              </a:rPr>
              <a:t> </a:t>
            </a:r>
            <a:r>
              <a:rPr lang="ko-KR" altLang="ko-KR" sz="1600" dirty="0">
                <a:solidFill>
                  <a:srgbClr val="0275D8"/>
                </a:solidFill>
                <a:latin typeface="Arial" panose="020B0604020202020204" pitchFamily="34" charset="0"/>
                <a:ea typeface="Open Sans"/>
                <a:hlinkClick r:id="rId2" tooltip="샘 알트만"/>
              </a:rPr>
              <a:t>샘 </a:t>
            </a:r>
            <a:r>
              <a:rPr lang="ko-KR" altLang="ko-KR" sz="1600" dirty="0" err="1">
                <a:solidFill>
                  <a:srgbClr val="0275D8"/>
                </a:solidFill>
                <a:latin typeface="Arial" panose="020B0604020202020204" pitchFamily="34" charset="0"/>
                <a:ea typeface="Open Sans"/>
                <a:hlinkClick r:id="rId2" tooltip="샘 알트만"/>
              </a:rPr>
              <a:t>알트만</a:t>
            </a:r>
            <a:r>
              <a:rPr lang="ko-KR" altLang="ko-KR" sz="1600" dirty="0" err="1">
                <a:solidFill>
                  <a:srgbClr val="373A3C"/>
                </a:solidFill>
                <a:latin typeface="Arial" panose="020B0604020202020204" pitchFamily="34" charset="0"/>
                <a:ea typeface="Open Sans"/>
              </a:rPr>
              <a:t>도</a:t>
            </a:r>
            <a:r>
              <a:rPr lang="ko-KR" altLang="ko-KR" sz="1600" dirty="0">
                <a:solidFill>
                  <a:srgbClr val="373A3C"/>
                </a:solidFill>
                <a:latin typeface="Arial" panose="020B0604020202020204" pitchFamily="34" charset="0"/>
                <a:ea typeface="Open Sans"/>
              </a:rPr>
              <a:t> "</a:t>
            </a:r>
            <a:r>
              <a:rPr lang="ko-KR" altLang="ko-KR" sz="1600" dirty="0" err="1">
                <a:solidFill>
                  <a:srgbClr val="373A3C"/>
                </a:solidFill>
                <a:latin typeface="Arial" panose="020B0604020202020204" pitchFamily="34" charset="0"/>
                <a:ea typeface="Open Sans"/>
              </a:rPr>
              <a:t>obviously</a:t>
            </a:r>
            <a:r>
              <a:rPr lang="ko-KR" altLang="ko-KR" sz="1600" dirty="0">
                <a:solidFill>
                  <a:srgbClr val="373A3C"/>
                </a:solidFill>
                <a:latin typeface="Arial" panose="020B0604020202020204" pitchFamily="34" charset="0"/>
                <a:ea typeface="Open Sans"/>
              </a:rPr>
              <a:t> </a:t>
            </a:r>
            <a:r>
              <a:rPr lang="ko-KR" altLang="ko-KR" sz="1600" dirty="0" err="1">
                <a:solidFill>
                  <a:srgbClr val="373A3C"/>
                </a:solidFill>
                <a:latin typeface="Arial" panose="020B0604020202020204" pitchFamily="34" charset="0"/>
                <a:ea typeface="Open Sans"/>
              </a:rPr>
              <a:t>not</a:t>
            </a:r>
            <a:r>
              <a:rPr lang="ko-KR" altLang="ko-KR" sz="1600" dirty="0">
                <a:solidFill>
                  <a:srgbClr val="373A3C"/>
                </a:solidFill>
                <a:latin typeface="Arial" panose="020B0604020202020204" pitchFamily="34" charset="0"/>
                <a:ea typeface="Open Sans"/>
              </a:rPr>
              <a:t> </a:t>
            </a:r>
            <a:r>
              <a:rPr lang="ko-KR" altLang="ko-KR" sz="1600" dirty="0" err="1">
                <a:solidFill>
                  <a:srgbClr val="373A3C"/>
                </a:solidFill>
                <a:latin typeface="Arial" panose="020B0604020202020204" pitchFamily="34" charset="0"/>
                <a:ea typeface="Open Sans"/>
              </a:rPr>
              <a:t>close</a:t>
            </a:r>
            <a:r>
              <a:rPr lang="ko-KR" altLang="ko-KR" sz="1600" dirty="0">
                <a:solidFill>
                  <a:srgbClr val="373A3C"/>
                </a:solidFill>
                <a:latin typeface="Arial" panose="020B0604020202020204" pitchFamily="34" charset="0"/>
                <a:ea typeface="Open Sans"/>
              </a:rPr>
              <a:t> </a:t>
            </a:r>
            <a:r>
              <a:rPr lang="ko-KR" altLang="ko-KR" sz="1600" dirty="0" err="1">
                <a:solidFill>
                  <a:srgbClr val="373A3C"/>
                </a:solidFill>
                <a:latin typeface="Arial" panose="020B0604020202020204" pitchFamily="34" charset="0"/>
                <a:ea typeface="Open Sans"/>
              </a:rPr>
              <a:t>to</a:t>
            </a:r>
            <a:r>
              <a:rPr lang="ko-KR" altLang="ko-KR" sz="1600" dirty="0">
                <a:solidFill>
                  <a:srgbClr val="373A3C"/>
                </a:solidFill>
                <a:latin typeface="Arial" panose="020B0604020202020204" pitchFamily="34" charset="0"/>
                <a:ea typeface="Open Sans"/>
              </a:rPr>
              <a:t> AGI"(명백하게 </a:t>
            </a:r>
            <a:r>
              <a:rPr lang="ko-KR" altLang="ko-KR" sz="1600" dirty="0" err="1">
                <a:solidFill>
                  <a:srgbClr val="373A3C"/>
                </a:solidFill>
                <a:latin typeface="Arial" panose="020B0604020202020204" pitchFamily="34" charset="0"/>
                <a:ea typeface="Open Sans"/>
              </a:rPr>
              <a:t>AGI에</a:t>
            </a:r>
            <a:r>
              <a:rPr lang="ko-KR" altLang="ko-KR" sz="1600" dirty="0">
                <a:solidFill>
                  <a:srgbClr val="373A3C"/>
                </a:solidFill>
                <a:latin typeface="Arial" panose="020B0604020202020204" pitchFamily="34" charset="0"/>
                <a:ea typeface="Open Sans"/>
              </a:rPr>
              <a:t> 근접하지 않았다)</a:t>
            </a:r>
            <a:r>
              <a:rPr lang="ko-KR" altLang="ko-KR" sz="1600" dirty="0" err="1">
                <a:solidFill>
                  <a:srgbClr val="373A3C"/>
                </a:solidFill>
                <a:latin typeface="Arial" panose="020B0604020202020204" pitchFamily="34" charset="0"/>
                <a:ea typeface="Open Sans"/>
              </a:rPr>
              <a:t>라고</a:t>
            </a:r>
            <a:r>
              <a:rPr lang="ko-KR" altLang="ko-KR" sz="1600" dirty="0">
                <a:solidFill>
                  <a:srgbClr val="373A3C"/>
                </a:solidFill>
                <a:latin typeface="Arial" panose="020B0604020202020204" pitchFamily="34" charset="0"/>
                <a:ea typeface="Open Sans"/>
              </a:rPr>
              <a:t> 못을 박았다. 재미있게도 </a:t>
            </a:r>
            <a:r>
              <a:rPr lang="ko-KR" altLang="ko-KR" sz="1600" dirty="0" err="1">
                <a:solidFill>
                  <a:srgbClr val="373A3C"/>
                </a:solidFill>
                <a:latin typeface="Arial" panose="020B0604020202020204" pitchFamily="34" charset="0"/>
                <a:ea typeface="Open Sans"/>
              </a:rPr>
              <a:t>ChatGPT에게</a:t>
            </a:r>
            <a:r>
              <a:rPr lang="ko-KR" altLang="ko-KR" sz="1600" dirty="0">
                <a:solidFill>
                  <a:srgbClr val="373A3C"/>
                </a:solidFill>
                <a:latin typeface="Arial" panose="020B0604020202020204" pitchFamily="34" charset="0"/>
                <a:ea typeface="Open Sans"/>
              </a:rPr>
              <a:t> '너는 강인공지능인가?' </a:t>
            </a:r>
            <a:r>
              <a:rPr lang="ko-KR" altLang="ko-KR" sz="1600" dirty="0" err="1">
                <a:solidFill>
                  <a:srgbClr val="373A3C"/>
                </a:solidFill>
                <a:latin typeface="Arial" panose="020B0604020202020204" pitchFamily="34" charset="0"/>
                <a:ea typeface="Open Sans"/>
              </a:rPr>
              <a:t>라고</a:t>
            </a:r>
            <a:r>
              <a:rPr lang="ko-KR" altLang="ko-KR" sz="1600" dirty="0">
                <a:solidFill>
                  <a:srgbClr val="373A3C"/>
                </a:solidFill>
                <a:latin typeface="Arial" panose="020B0604020202020204" pitchFamily="34" charset="0"/>
                <a:ea typeface="Open Sans"/>
              </a:rPr>
              <a:t> 물어보면 자기는 그저 </a:t>
            </a:r>
            <a:r>
              <a:rPr lang="ko-KR" altLang="ko-KR" sz="1600" dirty="0" err="1">
                <a:solidFill>
                  <a:srgbClr val="373A3C"/>
                </a:solidFill>
                <a:latin typeface="Arial" panose="020B0604020202020204" pitchFamily="34" charset="0"/>
                <a:ea typeface="Open Sans"/>
              </a:rPr>
              <a:t>언어모델일뿐</a:t>
            </a:r>
            <a:r>
              <a:rPr lang="ko-KR" altLang="ko-KR" sz="1600" dirty="0">
                <a:solidFill>
                  <a:srgbClr val="373A3C"/>
                </a:solidFill>
                <a:latin typeface="Arial" panose="020B0604020202020204" pitchFamily="34" charset="0"/>
                <a:ea typeface="Open Sans"/>
              </a:rPr>
              <a:t> </a:t>
            </a:r>
            <a:r>
              <a:rPr lang="ko-KR" altLang="ko-KR" sz="1600" b="1" dirty="0">
                <a:solidFill>
                  <a:srgbClr val="373A3C"/>
                </a:solidFill>
                <a:latin typeface="Arial" panose="020B0604020202020204" pitchFamily="34" charset="0"/>
                <a:ea typeface="Open Sans"/>
              </a:rPr>
              <a:t>절대 </a:t>
            </a:r>
            <a:r>
              <a:rPr lang="ko-KR" altLang="ko-KR" sz="1600" b="1" dirty="0" err="1">
                <a:solidFill>
                  <a:srgbClr val="373A3C"/>
                </a:solidFill>
                <a:latin typeface="Arial" panose="020B0604020202020204" pitchFamily="34" charset="0"/>
                <a:ea typeface="Open Sans"/>
              </a:rPr>
              <a:t>AGI는</a:t>
            </a:r>
            <a:r>
              <a:rPr lang="ko-KR" altLang="ko-KR" sz="1600" b="1" dirty="0">
                <a:solidFill>
                  <a:srgbClr val="373A3C"/>
                </a:solidFill>
                <a:latin typeface="Arial" panose="020B0604020202020204" pitchFamily="34" charset="0"/>
                <a:ea typeface="Open Sans"/>
              </a:rPr>
              <a:t> 아니라고</a:t>
            </a:r>
            <a:r>
              <a:rPr lang="ko-KR" altLang="ko-KR" sz="1600" dirty="0">
                <a:solidFill>
                  <a:srgbClr val="373A3C"/>
                </a:solidFill>
                <a:latin typeface="Arial" panose="020B0604020202020204" pitchFamily="34" charset="0"/>
                <a:ea typeface="Open Sans"/>
              </a:rPr>
              <a:t> 답한다. </a:t>
            </a:r>
            <a:endParaRPr lang="en-US" altLang="ko-KR" sz="1600" dirty="0">
              <a:solidFill>
                <a:srgbClr val="373A3C"/>
              </a:solidFill>
              <a:latin typeface="Arial" panose="020B0604020202020204" pitchFamily="34" charset="0"/>
              <a:ea typeface="Open Sans"/>
            </a:endParaRPr>
          </a:p>
          <a:p>
            <a:pPr lvl="1" latinLnBrk="0">
              <a:lnSpc>
                <a:spcPct val="150000"/>
              </a:lnSpc>
              <a:spcBef>
                <a:spcPct val="0"/>
              </a:spcBef>
            </a:pPr>
            <a:r>
              <a:rPr lang="ko-KR" altLang="ko-KR" sz="1600" dirty="0">
                <a:solidFill>
                  <a:srgbClr val="373A3C"/>
                </a:solidFill>
                <a:latin typeface="Arial" panose="020B0604020202020204" pitchFamily="34" charset="0"/>
                <a:ea typeface="Open Sans"/>
              </a:rPr>
              <a:t>이는 사고에 의한 답변이 아니라 개발자들이 </a:t>
            </a:r>
            <a:r>
              <a:rPr lang="ko-KR" altLang="ko-KR" sz="1600" dirty="0" err="1">
                <a:solidFill>
                  <a:srgbClr val="373A3C"/>
                </a:solidFill>
                <a:latin typeface="Arial" panose="020B0604020202020204" pitchFamily="34" charset="0"/>
                <a:ea typeface="Open Sans"/>
              </a:rPr>
              <a:t>입력해놓은</a:t>
            </a:r>
            <a:r>
              <a:rPr lang="ko-KR" altLang="ko-KR" sz="1600" dirty="0">
                <a:solidFill>
                  <a:srgbClr val="373A3C"/>
                </a:solidFill>
                <a:latin typeface="Arial" panose="020B0604020202020204" pitchFamily="34" charset="0"/>
                <a:ea typeface="Open Sans"/>
              </a:rPr>
              <a:t> 수동적인 답변이다. 잠재성을 </a:t>
            </a:r>
            <a:r>
              <a:rPr lang="ko-KR" altLang="ko-KR" sz="1600" dirty="0" err="1">
                <a:solidFill>
                  <a:srgbClr val="373A3C"/>
                </a:solidFill>
                <a:latin typeface="Arial" panose="020B0604020202020204" pitchFamily="34" charset="0"/>
                <a:ea typeface="Open Sans"/>
              </a:rPr>
              <a:t>어필해야하는</a:t>
            </a:r>
            <a:r>
              <a:rPr lang="ko-KR" altLang="ko-KR" sz="1600" dirty="0">
                <a:solidFill>
                  <a:srgbClr val="373A3C"/>
                </a:solidFill>
                <a:latin typeface="Arial" panose="020B0604020202020204" pitchFamily="34" charset="0"/>
                <a:ea typeface="Open Sans"/>
              </a:rPr>
              <a:t> 개발자들조차 한계와 </a:t>
            </a:r>
            <a:r>
              <a:rPr lang="ko-KR" altLang="ko-KR" sz="1600" dirty="0" err="1">
                <a:solidFill>
                  <a:srgbClr val="373A3C"/>
                </a:solidFill>
                <a:latin typeface="Arial" panose="020B0604020202020204" pitchFamily="34" charset="0"/>
                <a:ea typeface="Open Sans"/>
              </a:rPr>
              <a:t>AI구분을</a:t>
            </a:r>
            <a:r>
              <a:rPr lang="ko-KR" altLang="ko-KR" sz="1600" dirty="0">
                <a:solidFill>
                  <a:srgbClr val="373A3C"/>
                </a:solidFill>
                <a:latin typeface="Arial" panose="020B0604020202020204" pitchFamily="34" charset="0"/>
                <a:ea typeface="Open Sans"/>
              </a:rPr>
              <a:t> 명확히 하려는 조치로서, 일부 사람들의 몰이해에 의해 </a:t>
            </a:r>
            <a:r>
              <a:rPr lang="ko-KR" altLang="ko-KR" sz="1600" dirty="0" err="1">
                <a:solidFill>
                  <a:srgbClr val="373A3C"/>
                </a:solidFill>
                <a:latin typeface="Arial" panose="020B0604020202020204" pitchFamily="34" charset="0"/>
                <a:ea typeface="Open Sans"/>
              </a:rPr>
              <a:t>ChatGPT를</a:t>
            </a:r>
            <a:r>
              <a:rPr lang="ko-KR" altLang="ko-KR" sz="1600" dirty="0">
                <a:solidFill>
                  <a:srgbClr val="373A3C"/>
                </a:solidFill>
                <a:latin typeface="Arial" panose="020B0604020202020204" pitchFamily="34" charset="0"/>
                <a:ea typeface="Open Sans"/>
              </a:rPr>
              <a:t> </a:t>
            </a:r>
            <a:r>
              <a:rPr lang="ko-KR" altLang="ko-KR" sz="1600" dirty="0" err="1">
                <a:solidFill>
                  <a:srgbClr val="373A3C"/>
                </a:solidFill>
                <a:latin typeface="Arial" panose="020B0604020202020204" pitchFamily="34" charset="0"/>
                <a:ea typeface="Open Sans"/>
              </a:rPr>
              <a:t>AGI로</a:t>
            </a:r>
            <a:r>
              <a:rPr lang="ko-KR" altLang="ko-KR" sz="1600" dirty="0">
                <a:solidFill>
                  <a:srgbClr val="373A3C"/>
                </a:solidFill>
                <a:latin typeface="Arial" panose="020B0604020202020204" pitchFamily="34" charset="0"/>
                <a:ea typeface="Open Sans"/>
              </a:rPr>
              <a:t> 취급하듯이 잘못된 정보로 실질적인 AGI 개발의 발전을 저해하는 사회의 섣부른 판단을 방지하기 위함으로 볼 수 있다.</a:t>
            </a:r>
            <a:endParaRPr lang="en-US" altLang="ko-KR" sz="1600" dirty="0"/>
          </a:p>
        </p:txBody>
      </p:sp>
      <p:sp>
        <p:nvSpPr>
          <p:cNvPr id="3" name="제목 2"/>
          <p:cNvSpPr>
            <a:spLocks noGrp="1"/>
          </p:cNvSpPr>
          <p:nvPr>
            <p:ph type="title"/>
          </p:nvPr>
        </p:nvSpPr>
        <p:spPr/>
        <p:txBody>
          <a:bodyPr/>
          <a:lstStyle/>
          <a:p>
            <a:r>
              <a:rPr lang="ko-KR" altLang="en-US" dirty="0"/>
              <a:t>한계</a:t>
            </a:r>
          </a:p>
        </p:txBody>
      </p:sp>
    </p:spTree>
    <p:extLst>
      <p:ext uri="{BB962C8B-B14F-4D97-AF65-F5344CB8AC3E}">
        <p14:creationId xmlns:p14="http://schemas.microsoft.com/office/powerpoint/2010/main" val="2554578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92500"/>
          </a:bodyPr>
          <a:lstStyle/>
          <a:p>
            <a:pPr latinLnBrk="0">
              <a:lnSpc>
                <a:spcPct val="160000"/>
              </a:lnSpc>
              <a:spcBef>
                <a:spcPct val="0"/>
              </a:spcBef>
            </a:pPr>
            <a:r>
              <a:rPr lang="ko-KR" altLang="ko-KR" sz="2000" b="1" dirty="0" err="1">
                <a:solidFill>
                  <a:srgbClr val="009900"/>
                </a:solidFill>
                <a:latin typeface="Arial" panose="020B0604020202020204" pitchFamily="34" charset="0"/>
                <a:ea typeface="Open Sans"/>
                <a:hlinkClick r:id="rId2" tooltip="https://www.technologyreview.kr/%ec%b1%97%eb%b4%87%ec%9d%b4-%ea%b2%80%ec%83%89%ec%97%94%ec%a7%84%ec%9d%84-%eb%8c%80%ec%b2%b4%ed%95%98%eb%a9%b4-%ec%95%88-%eb%90%98%eb%8a%94-%ec%9d%b4%ec%9c%a0/"/>
              </a:rPr>
              <a:t>챗봇의</a:t>
            </a:r>
            <a:r>
              <a:rPr lang="ko-KR" altLang="ko-KR" sz="2000" b="1" dirty="0">
                <a:solidFill>
                  <a:srgbClr val="009900"/>
                </a:solidFill>
                <a:latin typeface="Arial" panose="020B0604020202020204" pitchFamily="34" charset="0"/>
                <a:ea typeface="Open Sans"/>
                <a:hlinkClick r:id="rId2" tooltip="https://www.technologyreview.kr/%ec%b1%97%eb%b4%87%ec%9d%b4-%ea%b2%80%ec%83%89%ec%97%94%ec%a7%84%ec%9d%84-%eb%8c%80%ec%b2%b4%ed%95%98%eb%a9%b4-%ec%95%88-%eb%90%98%eb%8a%94-%ec%9d%b4%ec%9c%a0/"/>
              </a:rPr>
              <a:t> 태생적 한계</a:t>
            </a:r>
            <a:endParaRPr lang="en-US" altLang="ko-KR" sz="2000" b="1" dirty="0">
              <a:solidFill>
                <a:srgbClr val="009900"/>
              </a:solidFill>
              <a:latin typeface="Arial" panose="020B0604020202020204" pitchFamily="34" charset="0"/>
              <a:ea typeface="Open Sans"/>
            </a:endParaRPr>
          </a:p>
          <a:p>
            <a:pPr lvl="1" latinLnBrk="0">
              <a:lnSpc>
                <a:spcPct val="160000"/>
              </a:lnSpc>
              <a:spcBef>
                <a:spcPct val="0"/>
              </a:spcBef>
            </a:pPr>
            <a:r>
              <a:rPr lang="ko-KR" altLang="ko-KR" sz="1600" dirty="0">
                <a:solidFill>
                  <a:srgbClr val="373A3C"/>
                </a:solidFill>
                <a:latin typeface="Arial" panose="020B0604020202020204" pitchFamily="34" charset="0"/>
                <a:ea typeface="Open Sans"/>
              </a:rPr>
              <a:t>자연어 인공지능 </a:t>
            </a:r>
            <a:r>
              <a:rPr lang="ko-KR" altLang="ko-KR" sz="1600" dirty="0" err="1">
                <a:solidFill>
                  <a:srgbClr val="373A3C"/>
                </a:solidFill>
                <a:latin typeface="Arial" panose="020B0604020202020204" pitchFamily="34" charset="0"/>
                <a:ea typeface="Open Sans"/>
              </a:rPr>
              <a:t>모듈으로서의</a:t>
            </a:r>
            <a:r>
              <a:rPr lang="ko-KR" altLang="ko-KR" sz="1600" dirty="0">
                <a:solidFill>
                  <a:srgbClr val="373A3C"/>
                </a:solidFill>
                <a:latin typeface="Arial" panose="020B0604020202020204" pitchFamily="34" charset="0"/>
                <a:ea typeface="Open Sans"/>
              </a:rPr>
              <a:t> 본질적인 문제이자 한계</a:t>
            </a:r>
            <a:r>
              <a:rPr lang="ko-KR" altLang="ko-KR" sz="1600" baseline="30000" dirty="0">
                <a:solidFill>
                  <a:srgbClr val="0275D8"/>
                </a:solidFill>
                <a:latin typeface="Arial" panose="020B0604020202020204" pitchFamily="34" charset="0"/>
                <a:ea typeface="Open Sans"/>
                <a:hlinkClick r:id="rId3"/>
              </a:rPr>
              <a:t>[6]</a:t>
            </a:r>
            <a:r>
              <a:rPr lang="ko-KR" altLang="ko-KR" sz="1600" dirty="0">
                <a:solidFill>
                  <a:srgbClr val="373A3C"/>
                </a:solidFill>
                <a:latin typeface="Arial" panose="020B0604020202020204" pitchFamily="34" charset="0"/>
                <a:ea typeface="Open Sans"/>
              </a:rPr>
              <a:t>로서, 언어 모델은 생각하는 기계가 아니다. 즉, </a:t>
            </a:r>
            <a:r>
              <a:rPr lang="ko-KR" altLang="ko-KR" sz="1600" dirty="0" err="1">
                <a:solidFill>
                  <a:srgbClr val="373A3C"/>
                </a:solidFill>
                <a:latin typeface="Arial" panose="020B0604020202020204" pitchFamily="34" charset="0"/>
                <a:ea typeface="Open Sans"/>
              </a:rPr>
              <a:t>ChatGPT는</a:t>
            </a:r>
            <a:r>
              <a:rPr lang="ko-KR" altLang="ko-KR" sz="1600" dirty="0">
                <a:solidFill>
                  <a:srgbClr val="373A3C"/>
                </a:solidFill>
                <a:latin typeface="Arial" panose="020B0604020202020204" pitchFamily="34" charset="0"/>
                <a:ea typeface="Open Sans"/>
              </a:rPr>
              <a:t> 소위 '</a:t>
            </a:r>
            <a:r>
              <a:rPr lang="ko-KR" altLang="ko-KR" sz="1600" dirty="0">
                <a:solidFill>
                  <a:srgbClr val="0275D8"/>
                </a:solidFill>
                <a:latin typeface="Arial" panose="020B0604020202020204" pitchFamily="34" charset="0"/>
                <a:ea typeface="Open Sans"/>
                <a:hlinkClick r:id="rId4" tooltip="중국어 방"/>
              </a:rPr>
              <a:t>중국어 </a:t>
            </a:r>
            <a:r>
              <a:rPr lang="ko-KR" altLang="ko-KR" sz="1600" dirty="0" err="1">
                <a:solidFill>
                  <a:srgbClr val="0275D8"/>
                </a:solidFill>
                <a:latin typeface="Arial" panose="020B0604020202020204" pitchFamily="34" charset="0"/>
                <a:ea typeface="Open Sans"/>
                <a:hlinkClick r:id="rId4" tooltip="중국어 방"/>
              </a:rPr>
              <a:t>방</a:t>
            </a:r>
            <a:r>
              <a:rPr lang="ko-KR" altLang="ko-KR" sz="1600" dirty="0" err="1">
                <a:solidFill>
                  <a:srgbClr val="373A3C"/>
                </a:solidFill>
                <a:latin typeface="Arial" panose="020B0604020202020204" pitchFamily="34" charset="0"/>
                <a:ea typeface="Open Sans"/>
              </a:rPr>
              <a:t>'과</a:t>
            </a:r>
            <a:r>
              <a:rPr lang="ko-KR" altLang="ko-KR" sz="1600" dirty="0">
                <a:solidFill>
                  <a:srgbClr val="373A3C"/>
                </a:solidFill>
                <a:latin typeface="Arial" panose="020B0604020202020204" pitchFamily="34" charset="0"/>
                <a:ea typeface="Open Sans"/>
              </a:rPr>
              <a:t> 같이 자연어에 대한 흉내만 낼 뿐으로, 자신이 무슨 말을 하는지, 자신이 무슨 의미를 전달하는지 알지 못한다. 언어 모델은 기존 데이터를 학습해 주어진 토큰(단어) 다음에 올 토큰을 확률적으로 계산해 가장 그럴듯한 토큰을 꽂아주는 </a:t>
            </a:r>
            <a:r>
              <a:rPr lang="ko-KR" altLang="ko-KR" sz="1600" dirty="0">
                <a:solidFill>
                  <a:srgbClr val="0275D8"/>
                </a:solidFill>
                <a:latin typeface="Arial" panose="020B0604020202020204" pitchFamily="34" charset="0"/>
                <a:ea typeface="Open Sans"/>
                <a:hlinkClick r:id="rId5" tooltip="알고리즘"/>
              </a:rPr>
              <a:t>알고리즘</a:t>
            </a:r>
            <a:r>
              <a:rPr lang="ko-KR" altLang="ko-KR" sz="1600" dirty="0">
                <a:solidFill>
                  <a:srgbClr val="373A3C"/>
                </a:solidFill>
                <a:latin typeface="Arial" panose="020B0604020202020204" pitchFamily="34" charset="0"/>
                <a:ea typeface="Open Sans"/>
              </a:rPr>
              <a:t>일 뿐이다. 때문에 문장을 생성하는 과정에서 </a:t>
            </a:r>
            <a:r>
              <a:rPr lang="ko-KR" altLang="ko-KR" sz="1600" dirty="0" err="1">
                <a:solidFill>
                  <a:srgbClr val="373A3C"/>
                </a:solidFill>
                <a:latin typeface="Arial" panose="020B0604020202020204" pitchFamily="34" charset="0"/>
                <a:ea typeface="Open Sans"/>
              </a:rPr>
              <a:t>ChatGPT는</a:t>
            </a:r>
            <a:r>
              <a:rPr lang="ko-KR" altLang="ko-KR" sz="1600" dirty="0">
                <a:solidFill>
                  <a:srgbClr val="373A3C"/>
                </a:solidFill>
                <a:latin typeface="Arial" panose="020B0604020202020204" pitchFamily="34" charset="0"/>
                <a:ea typeface="Open Sans"/>
              </a:rPr>
              <a:t> 이 단어가 무엇이고, 단어가 이 문장에서 어떤 의미를 가지고, 다른 단어와 어떤 연관이 있는지 등을 전혀 알지 못한다.</a:t>
            </a:r>
            <a:endParaRPr lang="en-US" altLang="ko-KR" sz="1600" dirty="0">
              <a:solidFill>
                <a:srgbClr val="373A3C"/>
              </a:solidFill>
              <a:latin typeface="Arial" panose="020B0604020202020204" pitchFamily="34" charset="0"/>
              <a:ea typeface="Open Sans"/>
            </a:endParaRPr>
          </a:p>
          <a:p>
            <a:pPr lvl="1" latinLnBrk="0">
              <a:lnSpc>
                <a:spcPct val="160000"/>
              </a:lnSpc>
              <a:spcBef>
                <a:spcPct val="0"/>
              </a:spcBef>
            </a:pPr>
            <a:r>
              <a:rPr lang="ko-KR" altLang="ko-KR" sz="1600" dirty="0">
                <a:solidFill>
                  <a:srgbClr val="373A3C"/>
                </a:solidFill>
                <a:latin typeface="Arial" panose="020B0604020202020204" pitchFamily="34" charset="0"/>
                <a:ea typeface="Open Sans"/>
              </a:rPr>
              <a:t>특히 답해야 될 내용이 복잡하고 길어질수록 이러한 생성 방식의 허점이 드러나는데, 방금 한 말과 정 반대의 입장으로 </a:t>
            </a:r>
            <a:r>
              <a:rPr lang="ko-KR" altLang="ko-KR" sz="1600" dirty="0" err="1">
                <a:solidFill>
                  <a:srgbClr val="373A3C"/>
                </a:solidFill>
                <a:latin typeface="Arial" panose="020B0604020202020204" pitchFamily="34" charset="0"/>
                <a:ea typeface="Open Sans"/>
              </a:rPr>
              <a:t>말한다거나</a:t>
            </a:r>
            <a:r>
              <a:rPr lang="ko-KR" altLang="ko-KR" sz="1600" dirty="0">
                <a:solidFill>
                  <a:srgbClr val="373A3C"/>
                </a:solidFill>
                <a:latin typeface="Arial" panose="020B0604020202020204" pitchFamily="34" charset="0"/>
                <a:ea typeface="Open Sans"/>
              </a:rPr>
              <a:t> 질문과 동떨어진 오답을 내놓는 등의 오류가 자주 생긴다. </a:t>
            </a:r>
            <a:r>
              <a:rPr lang="ko-KR" altLang="ko-KR" sz="1600" dirty="0" err="1">
                <a:solidFill>
                  <a:srgbClr val="373A3C"/>
                </a:solidFill>
                <a:latin typeface="Arial" panose="020B0604020202020204" pitchFamily="34" charset="0"/>
                <a:ea typeface="Open Sans"/>
              </a:rPr>
              <a:t>ChatGPT는</a:t>
            </a:r>
            <a:r>
              <a:rPr lang="ko-KR" altLang="ko-KR" sz="1600" dirty="0">
                <a:solidFill>
                  <a:srgbClr val="373A3C"/>
                </a:solidFill>
                <a:latin typeface="Arial" panose="020B0604020202020204" pitchFamily="34" charset="0"/>
                <a:ea typeface="Open Sans"/>
              </a:rPr>
              <a:t> 최적화된 알고리즘을 통해 단순한 </a:t>
            </a:r>
            <a:r>
              <a:rPr lang="ko-KR" altLang="ko-KR" sz="1600" dirty="0" err="1">
                <a:solidFill>
                  <a:srgbClr val="373A3C"/>
                </a:solidFill>
                <a:latin typeface="Arial" panose="020B0604020202020204" pitchFamily="34" charset="0"/>
                <a:ea typeface="Open Sans"/>
              </a:rPr>
              <a:t>짜집기와</a:t>
            </a:r>
            <a:r>
              <a:rPr lang="ko-KR" altLang="ko-KR" sz="1600" dirty="0">
                <a:solidFill>
                  <a:srgbClr val="373A3C"/>
                </a:solidFill>
                <a:latin typeface="Arial" panose="020B0604020202020204" pitchFamily="34" charset="0"/>
                <a:ea typeface="Open Sans"/>
              </a:rPr>
              <a:t> 흉내에서 오는 위화감을 최소화하였지만, 수백, 수천 권의 책과 인터넷에 있는 수많은 자료를 학습하더라도 그저 기존의 인공지능 </a:t>
            </a:r>
            <a:r>
              <a:rPr lang="ko-KR" altLang="ko-KR" sz="1600" dirty="0" err="1">
                <a:solidFill>
                  <a:srgbClr val="373A3C"/>
                </a:solidFill>
                <a:latin typeface="Arial" panose="020B0604020202020204" pitchFamily="34" charset="0"/>
                <a:ea typeface="Open Sans"/>
              </a:rPr>
              <a:t>챗봇보다</a:t>
            </a:r>
            <a:r>
              <a:rPr lang="ko-KR" altLang="ko-KR" sz="1600" dirty="0">
                <a:solidFill>
                  <a:srgbClr val="373A3C"/>
                </a:solidFill>
                <a:latin typeface="Arial" panose="020B0604020202020204" pitchFamily="34" charset="0"/>
                <a:ea typeface="Open Sans"/>
              </a:rPr>
              <a:t> 좀 더 정확한 확률 표를 가지게 되었을 뿐이고 스스로 생각하는 단계에 이르렀다고는 할 수 없다. 또한 추론 능력이 없기 때문에 학습하지 않은 2021년 10월 이후의 데이터에 대해서는 제대로 답변하지 못한다. 결론적으로 </a:t>
            </a:r>
            <a:r>
              <a:rPr lang="ko-KR" altLang="ko-KR" sz="1600" dirty="0" err="1">
                <a:solidFill>
                  <a:srgbClr val="373A3C"/>
                </a:solidFill>
                <a:latin typeface="Arial" panose="020B0604020202020204" pitchFamily="34" charset="0"/>
                <a:ea typeface="Open Sans"/>
              </a:rPr>
              <a:t>ChatGPT는</a:t>
            </a:r>
            <a:r>
              <a:rPr lang="ko-KR" altLang="ko-KR" sz="1600" dirty="0">
                <a:solidFill>
                  <a:srgbClr val="373A3C"/>
                </a:solidFill>
                <a:latin typeface="Arial" panose="020B0604020202020204" pitchFamily="34" charset="0"/>
                <a:ea typeface="Open Sans"/>
              </a:rPr>
              <a:t> 기존의 자연어 </a:t>
            </a:r>
            <a:r>
              <a:rPr lang="ko-KR" altLang="ko-KR" sz="1600" dirty="0" err="1">
                <a:solidFill>
                  <a:srgbClr val="373A3C"/>
                </a:solidFill>
                <a:latin typeface="Arial" panose="020B0604020202020204" pitchFamily="34" charset="0"/>
                <a:ea typeface="Open Sans"/>
              </a:rPr>
              <a:t>AI에</a:t>
            </a:r>
            <a:r>
              <a:rPr lang="ko-KR" altLang="ko-KR" sz="1600" dirty="0">
                <a:solidFill>
                  <a:srgbClr val="373A3C"/>
                </a:solidFill>
                <a:latin typeface="Arial" panose="020B0604020202020204" pitchFamily="34" charset="0"/>
                <a:ea typeface="Open Sans"/>
              </a:rPr>
              <a:t> 비해 훨씬 자연스럽고 '사람 같은' 답변을 하지만, 결과와는 관계없이 기술적으로 지금 수준의 </a:t>
            </a:r>
            <a:r>
              <a:rPr lang="ko-KR" altLang="ko-KR" sz="1600" dirty="0" err="1">
                <a:solidFill>
                  <a:srgbClr val="373A3C"/>
                </a:solidFill>
                <a:latin typeface="Arial" panose="020B0604020202020204" pitchFamily="34" charset="0"/>
                <a:ea typeface="Open Sans"/>
              </a:rPr>
              <a:t>ChatGPT의</a:t>
            </a:r>
            <a:r>
              <a:rPr lang="ko-KR" altLang="ko-KR" sz="1600" dirty="0">
                <a:solidFill>
                  <a:srgbClr val="373A3C"/>
                </a:solidFill>
                <a:latin typeface="Arial" panose="020B0604020202020204" pitchFamily="34" charset="0"/>
                <a:ea typeface="Open Sans"/>
              </a:rPr>
              <a:t> 답변은 단순히 확률적으로 적절한 단어들을 가지고 문장을 누덕누덕 </a:t>
            </a:r>
            <a:r>
              <a:rPr lang="ko-KR" altLang="ko-KR" sz="1600" dirty="0" err="1">
                <a:solidFill>
                  <a:srgbClr val="373A3C"/>
                </a:solidFill>
                <a:latin typeface="Arial" panose="020B0604020202020204" pitchFamily="34" charset="0"/>
                <a:ea typeface="Open Sans"/>
              </a:rPr>
              <a:t>기워내는</a:t>
            </a:r>
            <a:r>
              <a:rPr lang="ko-KR" altLang="ko-KR" sz="1600" dirty="0">
                <a:solidFill>
                  <a:srgbClr val="373A3C"/>
                </a:solidFill>
                <a:latin typeface="Arial" panose="020B0604020202020204" pitchFamily="34" charset="0"/>
                <a:ea typeface="Open Sans"/>
              </a:rPr>
              <a:t> 것에 불과하다.</a:t>
            </a:r>
            <a:endParaRPr lang="en-US" altLang="ko-KR" sz="1600" dirty="0">
              <a:solidFill>
                <a:srgbClr val="373A3C"/>
              </a:solidFill>
              <a:latin typeface="Arial" panose="020B0604020202020204" pitchFamily="34" charset="0"/>
              <a:ea typeface="Open Sans"/>
            </a:endParaRPr>
          </a:p>
        </p:txBody>
      </p:sp>
      <p:sp>
        <p:nvSpPr>
          <p:cNvPr id="3" name="제목 2"/>
          <p:cNvSpPr>
            <a:spLocks noGrp="1"/>
          </p:cNvSpPr>
          <p:nvPr>
            <p:ph type="title"/>
          </p:nvPr>
        </p:nvSpPr>
        <p:spPr/>
        <p:txBody>
          <a:bodyPr/>
          <a:lstStyle/>
          <a:p>
            <a:r>
              <a:rPr lang="ko-KR" altLang="en-US" dirty="0"/>
              <a:t>한계</a:t>
            </a:r>
          </a:p>
        </p:txBody>
      </p:sp>
    </p:spTree>
    <p:extLst>
      <p:ext uri="{BB962C8B-B14F-4D97-AF65-F5344CB8AC3E}">
        <p14:creationId xmlns:p14="http://schemas.microsoft.com/office/powerpoint/2010/main" val="1896783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55000" lnSpcReduction="20000"/>
          </a:bodyPr>
          <a:lstStyle/>
          <a:p>
            <a:pPr latinLnBrk="0">
              <a:lnSpc>
                <a:spcPct val="170000"/>
              </a:lnSpc>
              <a:spcBef>
                <a:spcPct val="0"/>
              </a:spcBef>
            </a:pPr>
            <a:r>
              <a:rPr lang="ko-KR" altLang="ko-KR" sz="2900" b="1" dirty="0" err="1">
                <a:solidFill>
                  <a:srgbClr val="009900"/>
                </a:solidFill>
                <a:latin typeface="Arial" panose="020B0604020202020204" pitchFamily="34" charset="0"/>
                <a:ea typeface="Open Sans"/>
                <a:hlinkClick r:id="rId2" tooltip="https://www.technologyreview.kr/%ec%b1%97%eb%b4%87%ec%9d%b4-%ea%b2%80%ec%83%89%ec%97%94%ec%a7%84%ec%9d%84-%eb%8c%80%ec%b2%b4%ed%95%98%eb%a9%b4-%ec%95%88-%eb%90%98%eb%8a%94-%ec%9d%b4%ec%9c%a0/"/>
              </a:rPr>
              <a:t>챗봇의</a:t>
            </a:r>
            <a:r>
              <a:rPr lang="ko-KR" altLang="ko-KR" sz="2900" b="1" dirty="0">
                <a:solidFill>
                  <a:srgbClr val="009900"/>
                </a:solidFill>
                <a:latin typeface="Arial" panose="020B0604020202020204" pitchFamily="34" charset="0"/>
                <a:ea typeface="Open Sans"/>
                <a:hlinkClick r:id="rId2" tooltip="https://www.technologyreview.kr/%ec%b1%97%eb%b4%87%ec%9d%b4-%ea%b2%80%ec%83%89%ec%97%94%ec%a7%84%ec%9d%84-%eb%8c%80%ec%b2%b4%ed%95%98%eb%a9%b4-%ec%95%88-%eb%90%98%eb%8a%94-%ec%9d%b4%ec%9c%a0/"/>
              </a:rPr>
              <a:t> 태생적 한계</a:t>
            </a:r>
            <a:endParaRPr lang="en-US" altLang="ko-KR" sz="2900" b="1" dirty="0">
              <a:solidFill>
                <a:srgbClr val="009900"/>
              </a:solidFill>
              <a:latin typeface="Arial" panose="020B0604020202020204" pitchFamily="34" charset="0"/>
              <a:ea typeface="Open Sans"/>
            </a:endParaRPr>
          </a:p>
          <a:p>
            <a:pPr lvl="1" latinLnBrk="0">
              <a:lnSpc>
                <a:spcPct val="170000"/>
              </a:lnSpc>
              <a:spcBef>
                <a:spcPct val="0"/>
              </a:spcBef>
            </a:pPr>
            <a:r>
              <a:rPr lang="ko-KR" altLang="ko-KR" b="1" dirty="0">
                <a:solidFill>
                  <a:srgbClr val="373A3C"/>
                </a:solidFill>
                <a:latin typeface="Arial" panose="020B0604020202020204" pitchFamily="34" charset="0"/>
                <a:ea typeface="Open Sans"/>
              </a:rPr>
              <a:t>편향성 문제</a:t>
            </a:r>
            <a:endParaRPr lang="en-US" altLang="ko-KR" b="1" dirty="0">
              <a:solidFill>
                <a:srgbClr val="373A3C"/>
              </a:solidFill>
              <a:latin typeface="Arial" panose="020B0604020202020204" pitchFamily="34" charset="0"/>
              <a:ea typeface="Open Sans"/>
            </a:endParaRPr>
          </a:p>
          <a:p>
            <a:pPr marL="457200" lvl="1" indent="0" latinLnBrk="0">
              <a:lnSpc>
                <a:spcPct val="170000"/>
              </a:lnSpc>
              <a:spcBef>
                <a:spcPct val="0"/>
              </a:spcBef>
              <a:buNone/>
            </a:pPr>
            <a:r>
              <a:rPr lang="en-US" altLang="ko-KR" dirty="0">
                <a:solidFill>
                  <a:srgbClr val="373A3C"/>
                </a:solidFill>
                <a:latin typeface="Arial" panose="020B0604020202020204" pitchFamily="34" charset="0"/>
                <a:ea typeface="Open Sans"/>
              </a:rPr>
              <a:t>  </a:t>
            </a:r>
            <a:r>
              <a:rPr lang="ko-KR" altLang="ko-KR" dirty="0">
                <a:solidFill>
                  <a:srgbClr val="373A3C"/>
                </a:solidFill>
                <a:latin typeface="Arial" panose="020B0604020202020204" pitchFamily="34" charset="0"/>
                <a:ea typeface="Open Sans"/>
              </a:rPr>
              <a:t>이 역시 학습의 본질적인 한계에서 파생하는 문제로서 정치적 편향성, 가치 판단 문제에서 자유롭지 못하다. 인공지능이 </a:t>
            </a:r>
            <a:r>
              <a:rPr lang="ko-KR" altLang="ko-KR" dirty="0" err="1">
                <a:solidFill>
                  <a:srgbClr val="373A3C"/>
                </a:solidFill>
                <a:latin typeface="Arial" panose="020B0604020202020204" pitchFamily="34" charset="0"/>
                <a:ea typeface="Open Sans"/>
              </a:rPr>
              <a:t>가치중립적일</a:t>
            </a:r>
            <a:r>
              <a:rPr lang="ko-KR" altLang="ko-KR" dirty="0">
                <a:solidFill>
                  <a:srgbClr val="373A3C"/>
                </a:solidFill>
                <a:latin typeface="Arial" panose="020B0604020202020204" pitchFamily="34" charset="0"/>
                <a:ea typeface="Open Sans"/>
              </a:rPr>
              <a:t> 것처럼 보이고, 개발자가 아무리 노력한다 한들 결국 인공지능이 학습하는 것은 인간이 만든 데이터이기 때문에 편향성에서 완전히 자유로울 수가 없다. 비교적 그런 문제에서 자유로운 편인 그림, 음악, 게임 알고리즘 부류와 달리, 온갖 지식을 다루는 </a:t>
            </a:r>
            <a:r>
              <a:rPr lang="ko-KR" altLang="ko-KR" dirty="0" err="1">
                <a:solidFill>
                  <a:srgbClr val="373A3C"/>
                </a:solidFill>
                <a:latin typeface="Arial" panose="020B0604020202020204" pitchFamily="34" charset="0"/>
                <a:ea typeface="Open Sans"/>
              </a:rPr>
              <a:t>ChatGPT</a:t>
            </a:r>
            <a:r>
              <a:rPr lang="ko-KR" altLang="ko-KR" dirty="0">
                <a:solidFill>
                  <a:srgbClr val="373A3C"/>
                </a:solidFill>
                <a:latin typeface="Arial" panose="020B0604020202020204" pitchFamily="34" charset="0"/>
                <a:ea typeface="Open Sans"/>
              </a:rPr>
              <a:t> 특성상 조금씩 쌓인 편향성 문제가 추후 강하게 드러날 잠재적 위험성이 있다. 단적인 예로 과거 </a:t>
            </a:r>
            <a:r>
              <a:rPr lang="ko-KR" altLang="ko-KR" dirty="0">
                <a:solidFill>
                  <a:srgbClr val="0275D8"/>
                </a:solidFill>
                <a:latin typeface="Arial" panose="020B0604020202020204" pitchFamily="34" charset="0"/>
                <a:ea typeface="Open Sans"/>
                <a:hlinkClick r:id="rId3" tooltip="테이(인공지능)"/>
              </a:rPr>
              <a:t>테이(인공지능)</a:t>
            </a:r>
            <a:r>
              <a:rPr lang="ko-KR" altLang="ko-KR" dirty="0">
                <a:solidFill>
                  <a:srgbClr val="373A3C"/>
                </a:solidFill>
                <a:latin typeface="Arial" panose="020B0604020202020204" pitchFamily="34" charset="0"/>
                <a:ea typeface="Open Sans"/>
              </a:rPr>
              <a:t> 사건을 생각해보면 편향성 문제는 굉장히 민감한 주제이며, 게다가 제작진이 직접 개입하여 금지 사항을 정하고 가이드라인을 주입하기 때문에 더더욱 인위적인 편향성 문제가 생겨난다. 즉, 논란의 여지가 많은 질문일수록</a:t>
            </a:r>
            <a:r>
              <a:rPr lang="en-US" altLang="ko-KR" dirty="0">
                <a:solidFill>
                  <a:srgbClr val="373A3C"/>
                </a:solidFill>
                <a:latin typeface="Arial" panose="020B0604020202020204" pitchFamily="34" charset="0"/>
                <a:ea typeface="Open Sans"/>
              </a:rPr>
              <a:t> </a:t>
            </a:r>
            <a:r>
              <a:rPr lang="ko-KR" altLang="ko-KR" dirty="0">
                <a:solidFill>
                  <a:srgbClr val="373A3C"/>
                </a:solidFill>
                <a:latin typeface="Arial" panose="020B0604020202020204" pitchFamily="34" charset="0"/>
                <a:ea typeface="Open Sans"/>
              </a:rPr>
              <a:t>대답을 </a:t>
            </a:r>
            <a:r>
              <a:rPr lang="ko-KR" altLang="ko-KR" b="1" dirty="0">
                <a:solidFill>
                  <a:srgbClr val="373A3C"/>
                </a:solidFill>
                <a:latin typeface="Arial" panose="020B0604020202020204" pitchFamily="34" charset="0"/>
                <a:ea typeface="Open Sans"/>
              </a:rPr>
              <a:t>신뢰하지 않는 것이 좋다.</a:t>
            </a:r>
            <a:r>
              <a:rPr lang="ko-KR" altLang="ko-KR" dirty="0">
                <a:solidFill>
                  <a:srgbClr val="373A3C"/>
                </a:solidFill>
                <a:latin typeface="Arial" panose="020B0604020202020204" pitchFamily="34" charset="0"/>
                <a:ea typeface="Open Sans"/>
              </a:rPr>
              <a:t> </a:t>
            </a:r>
            <a:r>
              <a:rPr lang="ko-KR" altLang="ko-KR" dirty="0" err="1">
                <a:solidFill>
                  <a:srgbClr val="009900"/>
                </a:solidFill>
                <a:latin typeface="Arial" panose="020B0604020202020204" pitchFamily="34" charset="0"/>
                <a:ea typeface="Open Sans"/>
                <a:hlinkClick r:id="rId4" tooltip="https://davidrozado.substack.com/p/political-bias-chatgpt"/>
              </a:rPr>
              <a:t>ChatGPT의</a:t>
            </a:r>
            <a:r>
              <a:rPr lang="ko-KR" altLang="ko-KR" dirty="0">
                <a:solidFill>
                  <a:srgbClr val="009900"/>
                </a:solidFill>
                <a:latin typeface="Arial" panose="020B0604020202020204" pitchFamily="34" charset="0"/>
                <a:ea typeface="Open Sans"/>
                <a:hlinkClick r:id="rId4" tooltip="https://davidrozado.substack.com/p/political-bias-chatgpt"/>
              </a:rPr>
              <a:t> 정치성향을 정리한 블로그</a:t>
            </a:r>
            <a:r>
              <a:rPr lang="ko-KR" altLang="ko-KR" dirty="0">
                <a:solidFill>
                  <a:srgbClr val="373A3C"/>
                </a:solidFill>
                <a:latin typeface="Arial" panose="020B0604020202020204" pitchFamily="34" charset="0"/>
                <a:ea typeface="Open Sans"/>
              </a:rPr>
              <a:t>를 보면 대체로 좌익-</a:t>
            </a:r>
            <a:r>
              <a:rPr lang="ko-KR" altLang="ko-KR" dirty="0" err="1">
                <a:solidFill>
                  <a:srgbClr val="373A3C"/>
                </a:solidFill>
                <a:latin typeface="Arial" panose="020B0604020202020204" pitchFamily="34" charset="0"/>
                <a:ea typeface="Open Sans"/>
              </a:rPr>
              <a:t>리버럴</a:t>
            </a:r>
            <a:r>
              <a:rPr lang="ko-KR" altLang="ko-KR" dirty="0">
                <a:solidFill>
                  <a:srgbClr val="373A3C"/>
                </a:solidFill>
                <a:latin typeface="Arial" panose="020B0604020202020204" pitchFamily="34" charset="0"/>
                <a:ea typeface="Open Sans"/>
              </a:rPr>
              <a:t> 성향을 보인다.</a:t>
            </a:r>
          </a:p>
          <a:p>
            <a:pPr lvl="1" latinLnBrk="0">
              <a:lnSpc>
                <a:spcPct val="170000"/>
              </a:lnSpc>
              <a:spcBef>
                <a:spcPct val="0"/>
              </a:spcBef>
              <a:spcAft>
                <a:spcPct val="0"/>
              </a:spcAft>
            </a:pPr>
            <a:r>
              <a:rPr lang="ko-KR" altLang="ko-KR" b="1" dirty="0">
                <a:solidFill>
                  <a:srgbClr val="373A3C"/>
                </a:solidFill>
                <a:latin typeface="Arial" panose="020B0604020202020204" pitchFamily="34" charset="0"/>
                <a:ea typeface="Open Sans"/>
              </a:rPr>
              <a:t>사고 능력 문제</a:t>
            </a:r>
            <a:endParaRPr lang="en-US" altLang="ko-KR" b="1" dirty="0">
              <a:solidFill>
                <a:srgbClr val="373A3C"/>
              </a:solidFill>
              <a:latin typeface="Arial" panose="020B0604020202020204" pitchFamily="34" charset="0"/>
              <a:ea typeface="Open Sans"/>
            </a:endParaRPr>
          </a:p>
          <a:p>
            <a:pPr marL="457200" lvl="1" indent="0" latinLnBrk="0">
              <a:lnSpc>
                <a:spcPct val="170000"/>
              </a:lnSpc>
              <a:spcBef>
                <a:spcPct val="0"/>
              </a:spcBef>
              <a:spcAft>
                <a:spcPct val="0"/>
              </a:spcAft>
              <a:buNone/>
            </a:pPr>
            <a:r>
              <a:rPr lang="en-US" altLang="ko-KR" dirty="0">
                <a:solidFill>
                  <a:srgbClr val="373A3C"/>
                </a:solidFill>
                <a:latin typeface="Arial" panose="020B0604020202020204" pitchFamily="34" charset="0"/>
                <a:ea typeface="Open Sans"/>
              </a:rPr>
              <a:t>  </a:t>
            </a:r>
            <a:r>
              <a:rPr lang="ko-KR" altLang="ko-KR" dirty="0">
                <a:solidFill>
                  <a:srgbClr val="373A3C"/>
                </a:solidFill>
                <a:latin typeface="Arial" panose="020B0604020202020204" pitchFamily="34" charset="0"/>
                <a:ea typeface="Open Sans"/>
              </a:rPr>
              <a:t>어디까지나 학습데이터를 바탕으로 대화의 맥락을 파악하여 답변하는 방식이라 정확함이 요구되는 수학 계산에 비교적 약한 모습을 보인다. 특히, 답을 구하기까지의 유도과정은 완벽한데 숫자 계산만 틀린 경우를 종종 볼 수 있다. 또한, 몇몇 과학 이론에 대해 토론을 하고자 할 경우에도 약한 모습을 보이는데, </a:t>
            </a:r>
            <a:r>
              <a:rPr lang="ko-KR" altLang="ko-KR" dirty="0">
                <a:solidFill>
                  <a:srgbClr val="0275D8"/>
                </a:solidFill>
                <a:latin typeface="Arial" panose="020B0604020202020204" pitchFamily="34" charset="0"/>
                <a:ea typeface="Open Sans"/>
                <a:hlinkClick r:id="rId5" tooltip="표준모형"/>
              </a:rPr>
              <a:t>GWS </a:t>
            </a:r>
            <a:r>
              <a:rPr lang="ko-KR" altLang="ko-KR" dirty="0" err="1">
                <a:solidFill>
                  <a:srgbClr val="0275D8"/>
                </a:solidFill>
                <a:latin typeface="Arial" panose="020B0604020202020204" pitchFamily="34" charset="0"/>
                <a:ea typeface="Open Sans"/>
                <a:hlinkClick r:id="rId5" tooltip="표준모형"/>
              </a:rPr>
              <a:t>Theory</a:t>
            </a:r>
            <a:r>
              <a:rPr lang="ko-KR" altLang="ko-KR" dirty="0" err="1">
                <a:solidFill>
                  <a:srgbClr val="373A3C"/>
                </a:solidFill>
                <a:latin typeface="Arial" panose="020B0604020202020204" pitchFamily="34" charset="0"/>
                <a:ea typeface="Open Sans"/>
              </a:rPr>
              <a:t>나</a:t>
            </a:r>
            <a:r>
              <a:rPr lang="ko-KR" altLang="ko-KR" dirty="0">
                <a:solidFill>
                  <a:srgbClr val="373A3C"/>
                </a:solidFill>
                <a:latin typeface="Arial" panose="020B0604020202020204" pitchFamily="34" charset="0"/>
                <a:ea typeface="Open Sans"/>
              </a:rPr>
              <a:t> </a:t>
            </a:r>
            <a:r>
              <a:rPr lang="ko-KR" altLang="ko-KR" dirty="0">
                <a:solidFill>
                  <a:srgbClr val="0275D8"/>
                </a:solidFill>
                <a:latin typeface="Arial" panose="020B0604020202020204" pitchFamily="34" charset="0"/>
                <a:ea typeface="Open Sans"/>
                <a:hlinkClick r:id="rId6" tooltip="초전도"/>
              </a:rPr>
              <a:t>BCS </a:t>
            </a:r>
            <a:r>
              <a:rPr lang="ko-KR" altLang="ko-KR" dirty="0" err="1">
                <a:solidFill>
                  <a:srgbClr val="0275D8"/>
                </a:solidFill>
                <a:latin typeface="Arial" panose="020B0604020202020204" pitchFamily="34" charset="0"/>
                <a:ea typeface="Open Sans"/>
                <a:hlinkClick r:id="rId6" tooltip="초전도"/>
              </a:rPr>
              <a:t>Theory</a:t>
            </a:r>
            <a:r>
              <a:rPr lang="ko-KR" altLang="ko-KR" dirty="0" err="1">
                <a:solidFill>
                  <a:srgbClr val="373A3C"/>
                </a:solidFill>
                <a:latin typeface="Arial" panose="020B0604020202020204" pitchFamily="34" charset="0"/>
                <a:ea typeface="Open Sans"/>
              </a:rPr>
              <a:t>같이</a:t>
            </a:r>
            <a:r>
              <a:rPr lang="ko-KR" altLang="ko-KR" dirty="0">
                <a:solidFill>
                  <a:srgbClr val="373A3C"/>
                </a:solidFill>
                <a:latin typeface="Arial" panose="020B0604020202020204" pitchFamily="34" charset="0"/>
                <a:ea typeface="Open Sans"/>
              </a:rPr>
              <a:t> 알파벳 초성으로 명명된 이론을 가지고 대화할 경우, 같은 알파벳 초성을 가진 </a:t>
            </a:r>
            <a:r>
              <a:rPr lang="ko-KR" altLang="ko-KR" dirty="0" err="1">
                <a:solidFill>
                  <a:srgbClr val="373A3C"/>
                </a:solidFill>
                <a:latin typeface="Arial" panose="020B0604020202020204" pitchFamily="34" charset="0"/>
                <a:ea typeface="Open Sans"/>
              </a:rPr>
              <a:t>쌩뚱맞는</a:t>
            </a:r>
            <a:r>
              <a:rPr lang="ko-KR" altLang="ko-KR" dirty="0">
                <a:solidFill>
                  <a:srgbClr val="373A3C"/>
                </a:solidFill>
                <a:latin typeface="Arial" panose="020B0604020202020204" pitchFamily="34" charset="0"/>
                <a:ea typeface="Open Sans"/>
              </a:rPr>
              <a:t> 이론으로 답변하는 경우가 있다. 물론 </a:t>
            </a:r>
            <a:r>
              <a:rPr lang="ko-KR" altLang="ko-KR" dirty="0" err="1">
                <a:solidFill>
                  <a:srgbClr val="373A3C"/>
                </a:solidFill>
                <a:latin typeface="Arial" panose="020B0604020202020204" pitchFamily="34" charset="0"/>
                <a:ea typeface="Open Sans"/>
              </a:rPr>
              <a:t>ChatGPT</a:t>
            </a:r>
            <a:r>
              <a:rPr lang="ko-KR" altLang="ko-KR" dirty="0">
                <a:solidFill>
                  <a:srgbClr val="373A3C"/>
                </a:solidFill>
                <a:latin typeface="Arial" panose="020B0604020202020204" pitchFamily="34" charset="0"/>
                <a:ea typeface="Open Sans"/>
              </a:rPr>
              <a:t> 등장 이전 질문 검색 방식에 비해서 훨씬 발전했음은 분명하다. 그리고 </a:t>
            </a:r>
            <a:r>
              <a:rPr lang="ko-KR" altLang="ko-KR" dirty="0" err="1">
                <a:solidFill>
                  <a:srgbClr val="373A3C"/>
                </a:solidFill>
                <a:latin typeface="Arial" panose="020B0604020202020204" pitchFamily="34" charset="0"/>
                <a:ea typeface="Open Sans"/>
              </a:rPr>
              <a:t>OpenAI측에서는</a:t>
            </a:r>
            <a:r>
              <a:rPr lang="ko-KR" altLang="ko-KR" dirty="0">
                <a:solidFill>
                  <a:srgbClr val="373A3C"/>
                </a:solidFill>
                <a:latin typeface="Arial" panose="020B0604020202020204" pitchFamily="34" charset="0"/>
                <a:ea typeface="Open Sans"/>
              </a:rPr>
              <a:t> 수학과 과학 같은 전문 데이터 학습과 보강에 총력을 기울이고 있는 </a:t>
            </a:r>
            <a:r>
              <a:rPr lang="ko-KR" altLang="ko-KR" dirty="0" err="1">
                <a:solidFill>
                  <a:srgbClr val="373A3C"/>
                </a:solidFill>
                <a:latin typeface="Arial" panose="020B0604020202020204" pitchFamily="34" charset="0"/>
                <a:ea typeface="Open Sans"/>
              </a:rPr>
              <a:t>중이라고는</a:t>
            </a:r>
            <a:r>
              <a:rPr lang="ko-KR" altLang="ko-KR" dirty="0">
                <a:solidFill>
                  <a:srgbClr val="373A3C"/>
                </a:solidFill>
                <a:latin typeface="Arial" panose="020B0604020202020204" pitchFamily="34" charset="0"/>
                <a:ea typeface="Open Sans"/>
              </a:rPr>
              <a:t> 했지만, 어디까지나 논리를 사고해서 답하는 것과는 거리가 멀다. 수학 계산을 원한다면 </a:t>
            </a:r>
            <a:r>
              <a:rPr lang="ko-KR" altLang="ko-KR" dirty="0">
                <a:solidFill>
                  <a:srgbClr val="0275D8"/>
                </a:solidFill>
                <a:latin typeface="Arial" panose="020B0604020202020204" pitchFamily="34" charset="0"/>
                <a:ea typeface="Open Sans"/>
                <a:hlinkClick r:id="rId7" tooltip="MATLAB"/>
              </a:rPr>
              <a:t>MATLAB</a:t>
            </a:r>
            <a:r>
              <a:rPr lang="ko-KR" altLang="ko-KR" dirty="0">
                <a:solidFill>
                  <a:srgbClr val="373A3C"/>
                </a:solidFill>
                <a:latin typeface="Arial" panose="020B0604020202020204" pitchFamily="34" charset="0"/>
                <a:ea typeface="Open Sans"/>
              </a:rPr>
              <a:t>, </a:t>
            </a:r>
            <a:r>
              <a:rPr lang="ko-KR" altLang="ko-KR" dirty="0" err="1">
                <a:solidFill>
                  <a:srgbClr val="0275D8"/>
                </a:solidFill>
                <a:latin typeface="Arial" panose="020B0604020202020204" pitchFamily="34" charset="0"/>
                <a:ea typeface="Open Sans"/>
                <a:hlinkClick r:id="rId8" tooltip="매스매티카"/>
              </a:rPr>
              <a:t>매스매티카</a:t>
            </a:r>
            <a:r>
              <a:rPr lang="ko-KR" altLang="ko-KR" dirty="0" err="1">
                <a:solidFill>
                  <a:srgbClr val="373A3C"/>
                </a:solidFill>
                <a:latin typeface="Arial" panose="020B0604020202020204" pitchFamily="34" charset="0"/>
                <a:ea typeface="Open Sans"/>
              </a:rPr>
              <a:t>와</a:t>
            </a:r>
            <a:r>
              <a:rPr lang="ko-KR" altLang="ko-KR" dirty="0">
                <a:solidFill>
                  <a:srgbClr val="373A3C"/>
                </a:solidFill>
                <a:latin typeface="Arial" panose="020B0604020202020204" pitchFamily="34" charset="0"/>
                <a:ea typeface="Open Sans"/>
              </a:rPr>
              <a:t> 같은 계산 프로그램이나 유사한 검색 엔진인 </a:t>
            </a:r>
            <a:r>
              <a:rPr lang="ko-KR" altLang="ko-KR" dirty="0" err="1">
                <a:solidFill>
                  <a:srgbClr val="0275D8"/>
                </a:solidFill>
                <a:latin typeface="Arial" panose="020B0604020202020204" pitchFamily="34" charset="0"/>
                <a:ea typeface="Open Sans"/>
                <a:hlinkClick r:id="rId9" tooltip="WolframAlpha"/>
              </a:rPr>
              <a:t>WolframAlpha</a:t>
            </a:r>
            <a:r>
              <a:rPr lang="ko-KR" altLang="ko-KR" dirty="0" err="1">
                <a:solidFill>
                  <a:srgbClr val="373A3C"/>
                </a:solidFill>
                <a:latin typeface="Arial" panose="020B0604020202020204" pitchFamily="34" charset="0"/>
                <a:ea typeface="Open Sans"/>
              </a:rPr>
              <a:t>를</a:t>
            </a:r>
            <a:r>
              <a:rPr lang="ko-KR" altLang="ko-KR" dirty="0">
                <a:solidFill>
                  <a:srgbClr val="373A3C"/>
                </a:solidFill>
                <a:latin typeface="Arial" panose="020B0604020202020204" pitchFamily="34" charset="0"/>
                <a:ea typeface="Open Sans"/>
              </a:rPr>
              <a:t> 이용하자.</a:t>
            </a:r>
          </a:p>
        </p:txBody>
      </p:sp>
      <p:sp>
        <p:nvSpPr>
          <p:cNvPr id="3" name="제목 2"/>
          <p:cNvSpPr>
            <a:spLocks noGrp="1"/>
          </p:cNvSpPr>
          <p:nvPr>
            <p:ph type="title"/>
          </p:nvPr>
        </p:nvSpPr>
        <p:spPr/>
        <p:txBody>
          <a:bodyPr/>
          <a:lstStyle/>
          <a:p>
            <a:r>
              <a:rPr lang="ko-KR" altLang="en-US" dirty="0"/>
              <a:t>한계</a:t>
            </a:r>
          </a:p>
        </p:txBody>
      </p:sp>
    </p:spTree>
    <p:extLst>
      <p:ext uri="{BB962C8B-B14F-4D97-AF65-F5344CB8AC3E}">
        <p14:creationId xmlns:p14="http://schemas.microsoft.com/office/powerpoint/2010/main" val="344763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55000" lnSpcReduction="20000"/>
          </a:bodyPr>
          <a:lstStyle/>
          <a:p>
            <a:pPr latinLnBrk="0">
              <a:lnSpc>
                <a:spcPct val="100000"/>
              </a:lnSpc>
              <a:spcBef>
                <a:spcPct val="0"/>
              </a:spcBef>
            </a:pPr>
            <a:r>
              <a:rPr lang="ko-KR" altLang="ko-KR" sz="2900" b="1" dirty="0" err="1">
                <a:solidFill>
                  <a:srgbClr val="009900"/>
                </a:solidFill>
                <a:latin typeface="Arial" panose="020B0604020202020204" pitchFamily="34" charset="0"/>
                <a:ea typeface="Open Sans"/>
                <a:hlinkClick r:id="rId2" tooltip="https://www.technologyreview.kr/%ec%b1%97%eb%b4%87%ec%9d%b4-%ea%b2%80%ec%83%89%ec%97%94%ec%a7%84%ec%9d%84-%eb%8c%80%ec%b2%b4%ed%95%98%eb%a9%b4-%ec%95%88-%eb%90%98%eb%8a%94-%ec%9d%b4%ec%9c%a0/"/>
              </a:rPr>
              <a:t>챗봇의</a:t>
            </a:r>
            <a:r>
              <a:rPr lang="ko-KR" altLang="ko-KR" sz="2900" b="1" dirty="0">
                <a:solidFill>
                  <a:srgbClr val="009900"/>
                </a:solidFill>
                <a:latin typeface="Arial" panose="020B0604020202020204" pitchFamily="34" charset="0"/>
                <a:ea typeface="Open Sans"/>
                <a:hlinkClick r:id="rId2" tooltip="https://www.technologyreview.kr/%ec%b1%97%eb%b4%87%ec%9d%b4-%ea%b2%80%ec%83%89%ec%97%94%ec%a7%84%ec%9d%84-%eb%8c%80%ec%b2%b4%ed%95%98%eb%a9%b4-%ec%95%88-%eb%90%98%eb%8a%94-%ec%9d%b4%ec%9c%a0/"/>
              </a:rPr>
              <a:t> 태생적 한계</a:t>
            </a:r>
            <a:endParaRPr lang="en-US" altLang="ko-KR" sz="2900" b="1" dirty="0">
              <a:solidFill>
                <a:srgbClr val="009900"/>
              </a:solidFill>
              <a:latin typeface="Arial" panose="020B0604020202020204" pitchFamily="34" charset="0"/>
              <a:ea typeface="Open Sans"/>
            </a:endParaRPr>
          </a:p>
          <a:p>
            <a:pPr lvl="1" latinLnBrk="0">
              <a:lnSpc>
                <a:spcPct val="170000"/>
              </a:lnSpc>
              <a:spcBef>
                <a:spcPct val="0"/>
              </a:spcBef>
              <a:spcAft>
                <a:spcPct val="0"/>
              </a:spcAft>
            </a:pPr>
            <a:r>
              <a:rPr lang="ko-KR" altLang="ko-KR" b="1" dirty="0">
                <a:solidFill>
                  <a:srgbClr val="373A3C"/>
                </a:solidFill>
                <a:latin typeface="Arial" panose="020B0604020202020204" pitchFamily="34" charset="0"/>
                <a:ea typeface="Open Sans"/>
              </a:rPr>
              <a:t>정보 정확성의 한계와 '거짓 정보를 그럴듯하게 </a:t>
            </a:r>
            <a:r>
              <a:rPr lang="ko-KR" altLang="ko-KR" b="1" dirty="0" err="1">
                <a:solidFill>
                  <a:srgbClr val="373A3C"/>
                </a:solidFill>
                <a:latin typeface="Arial" panose="020B0604020202020204" pitchFamily="34" charset="0"/>
                <a:ea typeface="Open Sans"/>
              </a:rPr>
              <a:t>답변'하는</a:t>
            </a:r>
            <a:r>
              <a:rPr lang="ko-KR" altLang="ko-KR" b="1" dirty="0">
                <a:solidFill>
                  <a:srgbClr val="373A3C"/>
                </a:solidFill>
                <a:latin typeface="Arial" panose="020B0604020202020204" pitchFamily="34" charset="0"/>
                <a:ea typeface="Open Sans"/>
              </a:rPr>
              <a:t> 문제</a:t>
            </a:r>
            <a:endParaRPr lang="en-US" altLang="ko-KR" b="1" dirty="0">
              <a:solidFill>
                <a:srgbClr val="009900"/>
              </a:solidFill>
              <a:latin typeface="Arial" panose="020B0604020202020204" pitchFamily="34" charset="0"/>
              <a:ea typeface="Open Sans"/>
            </a:endParaRPr>
          </a:p>
          <a:p>
            <a:pPr marL="457200" lvl="1" indent="0" latinLnBrk="0">
              <a:lnSpc>
                <a:spcPct val="170000"/>
              </a:lnSpc>
              <a:spcBef>
                <a:spcPct val="0"/>
              </a:spcBef>
              <a:spcAft>
                <a:spcPct val="0"/>
              </a:spcAft>
              <a:buNone/>
            </a:pPr>
            <a:r>
              <a:rPr lang="en-US" altLang="ko-KR" dirty="0">
                <a:solidFill>
                  <a:srgbClr val="373A3C"/>
                </a:solidFill>
                <a:latin typeface="Arial" panose="020B0604020202020204" pitchFamily="34" charset="0"/>
                <a:ea typeface="Open Sans"/>
              </a:rPr>
              <a:t>   </a:t>
            </a:r>
            <a:r>
              <a:rPr lang="ko-KR" altLang="ko-KR" dirty="0">
                <a:solidFill>
                  <a:srgbClr val="373A3C"/>
                </a:solidFill>
                <a:latin typeface="Arial" panose="020B0604020202020204" pitchFamily="34" charset="0"/>
                <a:ea typeface="Open Sans"/>
              </a:rPr>
              <a:t>자연어 인공지능 프로그램들이 놀라운 성취를 이루어 정말 '사람 같은' 결과물을 내놓는 시대가 되었지만, 이들이라고 모든 문제에 정답만을 내놓는 것은 아니다. 이 대화형 </a:t>
            </a:r>
            <a:r>
              <a:rPr lang="ko-KR" altLang="ko-KR" dirty="0" err="1">
                <a:solidFill>
                  <a:srgbClr val="373A3C"/>
                </a:solidFill>
                <a:latin typeface="Arial" panose="020B0604020202020204" pitchFamily="34" charset="0"/>
                <a:ea typeface="Open Sans"/>
              </a:rPr>
              <a:t>AI는</a:t>
            </a:r>
            <a:r>
              <a:rPr lang="ko-KR" altLang="ko-KR" dirty="0">
                <a:solidFill>
                  <a:srgbClr val="373A3C"/>
                </a:solidFill>
                <a:latin typeface="Arial" panose="020B0604020202020204" pitchFamily="34" charset="0"/>
                <a:ea typeface="Open Sans"/>
              </a:rPr>
              <a:t> 질문자가 원하는 정보에 대한 답변을 제공하게끔 설계되었으므로, 자신이 학습한 데이터의 종류와 상황에 따라 '어떤 내용에 대해서는 잘 </a:t>
            </a:r>
            <a:r>
              <a:rPr lang="ko-KR" altLang="ko-KR" dirty="0" err="1">
                <a:solidFill>
                  <a:srgbClr val="373A3C"/>
                </a:solidFill>
                <a:latin typeface="Arial" panose="020B0604020202020204" pitchFamily="34" charset="0"/>
                <a:ea typeface="Open Sans"/>
              </a:rPr>
              <a:t>모른다'고</a:t>
            </a:r>
            <a:r>
              <a:rPr lang="ko-KR" altLang="ko-KR" dirty="0">
                <a:solidFill>
                  <a:srgbClr val="373A3C"/>
                </a:solidFill>
                <a:latin typeface="Arial" panose="020B0604020202020204" pitchFamily="34" charset="0"/>
                <a:ea typeface="Open Sans"/>
              </a:rPr>
              <a:t> 말하는 것 외에도 실제 오답임에도 마치 진실인 것처럼 </a:t>
            </a:r>
            <a:r>
              <a:rPr lang="ko-KR" altLang="ko-KR" dirty="0" err="1">
                <a:solidFill>
                  <a:srgbClr val="373A3C"/>
                </a:solidFill>
                <a:latin typeface="Arial" panose="020B0604020202020204" pitchFamily="34" charset="0"/>
                <a:ea typeface="Open Sans"/>
              </a:rPr>
              <a:t>자신있게</a:t>
            </a:r>
            <a:r>
              <a:rPr lang="ko-KR" altLang="ko-KR" dirty="0">
                <a:solidFill>
                  <a:srgbClr val="373A3C"/>
                </a:solidFill>
                <a:latin typeface="Arial" panose="020B0604020202020204" pitchFamily="34" charset="0"/>
                <a:ea typeface="Open Sans"/>
              </a:rPr>
              <a:t> 말하는 경우가 발생한다. 이를 가리켜 인공지능의 '</a:t>
            </a:r>
            <a:r>
              <a:rPr lang="ko-KR" altLang="ko-KR" dirty="0" err="1">
                <a:solidFill>
                  <a:srgbClr val="373A3C"/>
                </a:solidFill>
                <a:latin typeface="Arial" panose="020B0604020202020204" pitchFamily="34" charset="0"/>
                <a:ea typeface="Open Sans"/>
              </a:rPr>
              <a:t>환각'이라</a:t>
            </a:r>
            <a:r>
              <a:rPr lang="ko-KR" altLang="ko-KR" dirty="0">
                <a:solidFill>
                  <a:srgbClr val="373A3C"/>
                </a:solidFill>
                <a:latin typeface="Arial" panose="020B0604020202020204" pitchFamily="34" charset="0"/>
                <a:ea typeface="Open Sans"/>
              </a:rPr>
              <a:t> 한다. 특히 </a:t>
            </a:r>
            <a:r>
              <a:rPr lang="ko-KR" altLang="ko-KR" dirty="0" err="1">
                <a:solidFill>
                  <a:srgbClr val="373A3C"/>
                </a:solidFill>
                <a:latin typeface="Arial" panose="020B0604020202020204" pitchFamily="34" charset="0"/>
                <a:ea typeface="Open Sans"/>
              </a:rPr>
              <a:t>ChatGPT는</a:t>
            </a:r>
            <a:r>
              <a:rPr lang="ko-KR" altLang="ko-KR" dirty="0">
                <a:solidFill>
                  <a:srgbClr val="373A3C"/>
                </a:solidFill>
                <a:latin typeface="Arial" panose="020B0604020202020204" pitchFamily="34" charset="0"/>
                <a:ea typeface="Open Sans"/>
              </a:rPr>
              <a:t> '질문자가 질문 속에 교묘하게 거짓을 미리 섞어 놓는 </a:t>
            </a:r>
            <a:r>
              <a:rPr lang="ko-KR" altLang="ko-KR" dirty="0" err="1">
                <a:solidFill>
                  <a:srgbClr val="373A3C"/>
                </a:solidFill>
                <a:latin typeface="Arial" panose="020B0604020202020204" pitchFamily="34" charset="0"/>
                <a:ea typeface="Open Sans"/>
              </a:rPr>
              <a:t>경우'와</a:t>
            </a:r>
            <a:r>
              <a:rPr lang="ko-KR" altLang="ko-KR" dirty="0">
                <a:solidFill>
                  <a:srgbClr val="373A3C"/>
                </a:solidFill>
                <a:latin typeface="Arial" panose="020B0604020202020204" pitchFamily="34" charset="0"/>
                <a:ea typeface="Open Sans"/>
              </a:rPr>
              <a:t> '자신이 이전에 답변했던 내용에 부분적 오류가 있는데도 이에 관해 다시 질문할 경우' 이것이 </a:t>
            </a:r>
            <a:r>
              <a:rPr lang="ko-KR" altLang="ko-KR" dirty="0" err="1">
                <a:solidFill>
                  <a:srgbClr val="373A3C"/>
                </a:solidFill>
                <a:latin typeface="Arial" panose="020B0604020202020204" pitchFamily="34" charset="0"/>
                <a:ea typeface="Open Sans"/>
              </a:rPr>
              <a:t>스노우볼처럼</a:t>
            </a:r>
            <a:r>
              <a:rPr lang="ko-KR" altLang="ko-KR" dirty="0">
                <a:solidFill>
                  <a:srgbClr val="373A3C"/>
                </a:solidFill>
                <a:latin typeface="Arial" panose="020B0604020202020204" pitchFamily="34" charset="0"/>
                <a:ea typeface="Open Sans"/>
              </a:rPr>
              <a:t> 커지는 것에 취약하다. 데이터 자체가 미약한 분야도 문제가 된다. 예를 들어 '세계에서 가장 높은 </a:t>
            </a:r>
            <a:r>
              <a:rPr lang="ko-KR" altLang="ko-KR" dirty="0" err="1">
                <a:solidFill>
                  <a:srgbClr val="373A3C"/>
                </a:solidFill>
                <a:latin typeface="Arial" panose="020B0604020202020204" pitchFamily="34" charset="0"/>
                <a:ea typeface="Open Sans"/>
              </a:rPr>
              <a:t>산'이</a:t>
            </a:r>
            <a:r>
              <a:rPr lang="ko-KR" altLang="ko-KR" dirty="0">
                <a:solidFill>
                  <a:srgbClr val="373A3C"/>
                </a:solidFill>
                <a:latin typeface="Arial" panose="020B0604020202020204" pitchFamily="34" charset="0"/>
                <a:ea typeface="Open Sans"/>
              </a:rPr>
              <a:t> '</a:t>
            </a:r>
            <a:r>
              <a:rPr lang="ko-KR" altLang="ko-KR" dirty="0" err="1">
                <a:solidFill>
                  <a:srgbClr val="373A3C"/>
                </a:solidFill>
                <a:latin typeface="Arial" panose="020B0604020202020204" pitchFamily="34" charset="0"/>
                <a:ea typeface="Open Sans"/>
              </a:rPr>
              <a:t>에베레스트산'이라는</a:t>
            </a:r>
            <a:r>
              <a:rPr lang="ko-KR" altLang="ko-KR" dirty="0">
                <a:solidFill>
                  <a:srgbClr val="373A3C"/>
                </a:solidFill>
                <a:latin typeface="Arial" panose="020B0604020202020204" pitchFamily="34" charset="0"/>
                <a:ea typeface="Open Sans"/>
              </a:rPr>
              <a:t> 정보는 정확히 전달하지만, '특정한 시대에 만들어진, 특정 암석을 포함한 산 가운데 가장 높은 산은?' 하고 묻는다면 높은 확률로 잘못된 정보를 제공하거나 답변을 반복할 때마다 저마다 다른 산을 가리키게 된다.</a:t>
            </a:r>
            <a:endParaRPr lang="en-US" altLang="ko-KR" dirty="0">
              <a:solidFill>
                <a:srgbClr val="373A3C"/>
              </a:solidFill>
              <a:latin typeface="Arial" panose="020B0604020202020204" pitchFamily="34" charset="0"/>
              <a:ea typeface="Open Sans"/>
            </a:endParaRPr>
          </a:p>
          <a:p>
            <a:pPr marL="457200" lvl="1" indent="0" latinLnBrk="0">
              <a:lnSpc>
                <a:spcPct val="170000"/>
              </a:lnSpc>
              <a:spcBef>
                <a:spcPct val="0"/>
              </a:spcBef>
              <a:spcAft>
                <a:spcPct val="0"/>
              </a:spcAft>
              <a:buNone/>
            </a:pPr>
            <a:endParaRPr lang="en-US" altLang="ko-KR" dirty="0">
              <a:solidFill>
                <a:srgbClr val="373A3C"/>
              </a:solidFill>
              <a:latin typeface="Arial" panose="020B0604020202020204" pitchFamily="34" charset="0"/>
              <a:ea typeface="Open Sans"/>
            </a:endParaRPr>
          </a:p>
          <a:p>
            <a:pPr marL="457200" lvl="1" indent="0" latinLnBrk="0">
              <a:lnSpc>
                <a:spcPct val="170000"/>
              </a:lnSpc>
              <a:spcBef>
                <a:spcPct val="0"/>
              </a:spcBef>
              <a:spcAft>
                <a:spcPct val="0"/>
              </a:spcAft>
              <a:buNone/>
            </a:pPr>
            <a:r>
              <a:rPr lang="en-US" altLang="ko-KR" dirty="0">
                <a:solidFill>
                  <a:srgbClr val="373A3C"/>
                </a:solidFill>
                <a:latin typeface="Arial" panose="020B0604020202020204" pitchFamily="34" charset="0"/>
                <a:ea typeface="Open Sans"/>
              </a:rPr>
              <a:t>   </a:t>
            </a:r>
            <a:r>
              <a:rPr lang="ko-KR" altLang="ko-KR" dirty="0">
                <a:solidFill>
                  <a:srgbClr val="373A3C"/>
                </a:solidFill>
                <a:latin typeface="Arial" panose="020B0604020202020204" pitchFamily="34" charset="0"/>
                <a:ea typeface="Open Sans"/>
              </a:rPr>
              <a:t>이는 위에서 서술한 것처럼 현재의 자연어 인공지능이 근본적으로 이해하거나 생각을 하고 말하는 것이 아니며, 단순히 해당 질문의 답변으로 확률적으로 제일 적절하다고 판단한 단어를 조합하도록 설계되어 있기 때문이다. 예를 들어, 공룡에게 도구를 쓴 화석 잔해가 있다는 주장을 하거나, 미국이 </a:t>
            </a:r>
            <a:r>
              <a:rPr lang="ko-KR" altLang="ko-KR" dirty="0" err="1">
                <a:solidFill>
                  <a:srgbClr val="373A3C"/>
                </a:solidFill>
                <a:latin typeface="Arial" panose="020B0604020202020204" pitchFamily="34" charset="0"/>
                <a:ea typeface="Open Sans"/>
              </a:rPr>
              <a:t>존재하지도</a:t>
            </a:r>
            <a:r>
              <a:rPr lang="ko-KR" altLang="ko-KR" dirty="0">
                <a:solidFill>
                  <a:srgbClr val="373A3C"/>
                </a:solidFill>
                <a:latin typeface="Arial" panose="020B0604020202020204" pitchFamily="34" charset="0"/>
                <a:ea typeface="Open Sans"/>
              </a:rPr>
              <a:t> 않았던 1600년대에 미국 대통령이 </a:t>
            </a:r>
            <a:r>
              <a:rPr lang="ko-KR" altLang="ko-KR" dirty="0" err="1">
                <a:solidFill>
                  <a:srgbClr val="373A3C"/>
                </a:solidFill>
                <a:latin typeface="Arial" panose="020B0604020202020204" pitchFamily="34" charset="0"/>
                <a:ea typeface="Open Sans"/>
              </a:rPr>
              <a:t>누구였다고</a:t>
            </a:r>
            <a:r>
              <a:rPr lang="ko-KR" altLang="ko-KR" dirty="0">
                <a:solidFill>
                  <a:srgbClr val="373A3C"/>
                </a:solidFill>
                <a:latin typeface="Arial" panose="020B0604020202020204" pitchFamily="34" charset="0"/>
                <a:ea typeface="Open Sans"/>
              </a:rPr>
              <a:t> 말하는 등이다. 이는 점차 학습이 진행되면서 개선되고는 있지만, 현재 인공지능 기술이 가진 구조적 한계이므로 완벽하게 개선할 수는 없으며, 특히 이러한 인공지능 서비스들의 권위와 명성이 높아질 경우 그럴듯한 거짓말 때문에 잘못된 정보가 사회 전반에 확산될 수 있다. 이 때문에 </a:t>
            </a:r>
            <a:r>
              <a:rPr lang="ko-KR" altLang="ko-KR" dirty="0" err="1">
                <a:solidFill>
                  <a:srgbClr val="373A3C"/>
                </a:solidFill>
                <a:latin typeface="Arial" panose="020B0604020202020204" pitchFamily="34" charset="0"/>
                <a:ea typeface="Open Sans"/>
              </a:rPr>
              <a:t>ChatGPT를</a:t>
            </a:r>
            <a:r>
              <a:rPr lang="ko-KR" altLang="ko-KR" dirty="0">
                <a:solidFill>
                  <a:srgbClr val="373A3C"/>
                </a:solidFill>
                <a:latin typeface="Arial" panose="020B0604020202020204" pitchFamily="34" charset="0"/>
                <a:ea typeface="Open Sans"/>
              </a:rPr>
              <a:t> 통해 확신에 가까운 정보를 받았더라도 다시 한번 검증해 보는 </a:t>
            </a:r>
            <a:r>
              <a:rPr lang="ko-KR" altLang="ko-KR" dirty="0" err="1">
                <a:solidFill>
                  <a:srgbClr val="0275D8"/>
                </a:solidFill>
                <a:latin typeface="Arial" panose="020B0604020202020204" pitchFamily="34" charset="0"/>
                <a:ea typeface="Open Sans"/>
                <a:hlinkClick r:id="rId3" tooltip="정보리터러시"/>
              </a:rPr>
              <a:t>정보리터러시</a:t>
            </a:r>
            <a:r>
              <a:rPr lang="ko-KR" altLang="ko-KR" dirty="0" err="1">
                <a:solidFill>
                  <a:srgbClr val="373A3C"/>
                </a:solidFill>
                <a:latin typeface="Arial" panose="020B0604020202020204" pitchFamily="34" charset="0"/>
                <a:ea typeface="Open Sans"/>
              </a:rPr>
              <a:t>가</a:t>
            </a:r>
            <a:r>
              <a:rPr lang="ko-KR" altLang="ko-KR" dirty="0">
                <a:solidFill>
                  <a:srgbClr val="373A3C"/>
                </a:solidFill>
                <a:latin typeface="Arial" panose="020B0604020202020204" pitchFamily="34" charset="0"/>
                <a:ea typeface="Open Sans"/>
              </a:rPr>
              <a:t> 중요하다.</a:t>
            </a:r>
          </a:p>
        </p:txBody>
      </p:sp>
      <p:sp>
        <p:nvSpPr>
          <p:cNvPr id="3" name="제목 2"/>
          <p:cNvSpPr>
            <a:spLocks noGrp="1"/>
          </p:cNvSpPr>
          <p:nvPr>
            <p:ph type="title"/>
          </p:nvPr>
        </p:nvSpPr>
        <p:spPr/>
        <p:txBody>
          <a:bodyPr/>
          <a:lstStyle/>
          <a:p>
            <a:r>
              <a:rPr lang="ko-KR" altLang="en-US" dirty="0"/>
              <a:t>한계</a:t>
            </a:r>
          </a:p>
        </p:txBody>
      </p:sp>
    </p:spTree>
    <p:extLst>
      <p:ext uri="{BB962C8B-B14F-4D97-AF65-F5344CB8AC3E}">
        <p14:creationId xmlns:p14="http://schemas.microsoft.com/office/powerpoint/2010/main" val="243886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marL="457200" latinLnBrk="0">
              <a:lnSpc>
                <a:spcPct val="100000"/>
              </a:lnSpc>
              <a:spcBef>
                <a:spcPct val="0"/>
              </a:spcBef>
            </a:pPr>
            <a:r>
              <a:rPr lang="ko-KR" altLang="ko-KR" sz="2200" b="1" dirty="0">
                <a:solidFill>
                  <a:srgbClr val="373A3C"/>
                </a:solidFill>
                <a:latin typeface="Arial" panose="020B0604020202020204" pitchFamily="34" charset="0"/>
                <a:ea typeface="Open Sans"/>
              </a:rPr>
              <a:t>비즈니스 모델</a:t>
            </a:r>
            <a:endParaRPr lang="en-US" altLang="ko-KR" sz="2200" b="1" dirty="0">
              <a:solidFill>
                <a:srgbClr val="373A3C"/>
              </a:solidFill>
              <a:latin typeface="Arial" panose="020B0604020202020204" pitchFamily="34" charset="0"/>
              <a:ea typeface="Open Sans"/>
            </a:endParaRPr>
          </a:p>
          <a:p>
            <a:pPr marL="800100" lvl="1" latinLnBrk="0">
              <a:lnSpc>
                <a:spcPct val="150000"/>
              </a:lnSpc>
              <a:spcBef>
                <a:spcPct val="0"/>
              </a:spcBef>
            </a:pPr>
            <a:r>
              <a:rPr lang="ko-KR" altLang="ko-KR" sz="1800" dirty="0">
                <a:solidFill>
                  <a:srgbClr val="373A3C"/>
                </a:solidFill>
                <a:latin typeface="Arial" panose="020B0604020202020204" pitchFamily="34" charset="0"/>
                <a:ea typeface="Open Sans"/>
              </a:rPr>
              <a:t>초대형 언어모델 때문에 서비스 운영에 상당한 비용이 발생하고 있다. </a:t>
            </a:r>
            <a:r>
              <a:rPr lang="ko-KR" altLang="ko-KR" sz="1800" dirty="0" err="1">
                <a:solidFill>
                  <a:srgbClr val="373A3C"/>
                </a:solidFill>
                <a:latin typeface="Arial" panose="020B0604020202020204" pitchFamily="34" charset="0"/>
                <a:ea typeface="Open Sans"/>
              </a:rPr>
              <a:t>OpenAI가</a:t>
            </a:r>
            <a:r>
              <a:rPr lang="ko-KR" altLang="ko-KR" sz="1800" dirty="0">
                <a:solidFill>
                  <a:srgbClr val="373A3C"/>
                </a:solidFill>
                <a:latin typeface="Arial" panose="020B0604020202020204" pitchFamily="34" charset="0"/>
                <a:ea typeface="Open Sans"/>
              </a:rPr>
              <a:t> 지불하는 비용이 쿼리 한 건당 수 센트에 달하는 것으로 추정되는데, 이는 </a:t>
            </a:r>
            <a:r>
              <a:rPr lang="ko-KR" altLang="ko-KR" sz="1800" dirty="0" err="1">
                <a:solidFill>
                  <a:srgbClr val="373A3C"/>
                </a:solidFill>
                <a:latin typeface="Arial" panose="020B0604020202020204" pitchFamily="34" charset="0"/>
                <a:ea typeface="Open Sans"/>
              </a:rPr>
              <a:t>ChatGPT가</a:t>
            </a:r>
            <a:r>
              <a:rPr lang="ko-KR" altLang="ko-KR" sz="1800" dirty="0">
                <a:solidFill>
                  <a:srgbClr val="373A3C"/>
                </a:solidFill>
                <a:latin typeface="Arial" panose="020B0604020202020204" pitchFamily="34" charset="0"/>
                <a:ea typeface="Open Sans"/>
              </a:rPr>
              <a:t> 현 시점에서는 지속 가능한 서비스가 아니며 마이크로소프트가 투자한 10억 달러를 태우면서 운영되고 있는 상태임을 시사한다. </a:t>
            </a:r>
            <a:r>
              <a:rPr lang="ko-KR" altLang="ko-KR" sz="1800" dirty="0" err="1">
                <a:solidFill>
                  <a:srgbClr val="373A3C"/>
                </a:solidFill>
                <a:latin typeface="Arial" panose="020B0604020202020204" pitchFamily="34" charset="0"/>
                <a:ea typeface="Open Sans"/>
              </a:rPr>
              <a:t>OpenAI는</a:t>
            </a:r>
            <a:r>
              <a:rPr lang="ko-KR" altLang="ko-KR" sz="1800" dirty="0">
                <a:solidFill>
                  <a:srgbClr val="373A3C"/>
                </a:solidFill>
                <a:latin typeface="Arial" panose="020B0604020202020204" pitchFamily="34" charset="0"/>
                <a:ea typeface="Open Sans"/>
              </a:rPr>
              <a:t> </a:t>
            </a:r>
            <a:r>
              <a:rPr lang="ko-KR" altLang="ko-KR" sz="1800" b="1" dirty="0" err="1">
                <a:solidFill>
                  <a:srgbClr val="373A3C"/>
                </a:solidFill>
                <a:latin typeface="Arial" panose="020B0604020202020204" pitchFamily="34" charset="0"/>
                <a:ea typeface="Open Sans"/>
              </a:rPr>
              <a:t>Pro</a:t>
            </a:r>
            <a:r>
              <a:rPr lang="ko-KR" altLang="ko-KR" sz="1800" dirty="0" err="1">
                <a:solidFill>
                  <a:srgbClr val="373A3C"/>
                </a:solidFill>
                <a:latin typeface="Arial" panose="020B0604020202020204" pitchFamily="34" charset="0"/>
                <a:ea typeface="Open Sans"/>
              </a:rPr>
              <a:t>버전을</a:t>
            </a:r>
            <a:r>
              <a:rPr lang="ko-KR" altLang="ko-KR" sz="1800" dirty="0">
                <a:solidFill>
                  <a:srgbClr val="373A3C"/>
                </a:solidFill>
                <a:latin typeface="Arial" panose="020B0604020202020204" pitchFamily="34" charset="0"/>
                <a:ea typeface="Open Sans"/>
              </a:rPr>
              <a:t> 1개월당 42달러라는 유료화 계획을 발표했는데 이 액수가 결코 작은 액수가 아님에도 불구하고 이 비용으로도 현재 수준의 서비스를 지속적으로 제공할 수 있을지에 대한 회의적 시선이 존재한다. 그러다 2023년 2월 2일에는 </a:t>
            </a:r>
            <a:r>
              <a:rPr lang="ko-KR" altLang="ko-KR" sz="1800" dirty="0" err="1">
                <a:solidFill>
                  <a:srgbClr val="373A3C"/>
                </a:solidFill>
                <a:latin typeface="Arial" panose="020B0604020202020204" pitchFamily="34" charset="0"/>
                <a:ea typeface="Open Sans"/>
              </a:rPr>
              <a:t>ChatGPT</a:t>
            </a:r>
            <a:r>
              <a:rPr lang="ko-KR" altLang="ko-KR" sz="1800" dirty="0">
                <a:solidFill>
                  <a:srgbClr val="373A3C"/>
                </a:solidFill>
                <a:latin typeface="Arial" panose="020B0604020202020204" pitchFamily="34" charset="0"/>
                <a:ea typeface="Open Sans"/>
              </a:rPr>
              <a:t> </a:t>
            </a:r>
            <a:r>
              <a:rPr lang="ko-KR" altLang="ko-KR" sz="1800" b="1" dirty="0">
                <a:solidFill>
                  <a:srgbClr val="373A3C"/>
                </a:solidFill>
                <a:latin typeface="Arial" panose="020B0604020202020204" pitchFamily="34" charset="0"/>
                <a:ea typeface="Open Sans"/>
              </a:rPr>
              <a:t>Plus</a:t>
            </a:r>
            <a:r>
              <a:rPr lang="ko-KR" altLang="ko-KR" sz="1800" dirty="0">
                <a:solidFill>
                  <a:srgbClr val="373A3C"/>
                </a:solidFill>
                <a:latin typeface="Arial" panose="020B0604020202020204" pitchFamily="34" charset="0"/>
                <a:ea typeface="Open Sans"/>
              </a:rPr>
              <a:t>라는 1개월당 20달러 유료화 계획을 발표했다. 두 달 만에 월간 이용자수가 1억을 돌파한 만큼 이 중 1%인 100만명만 유료로 전환해도 상당한 수익을 거둘 수 있을 것으로 예측된다. 또한 마이크로소프트가 지분을 대대적으로 늘리고 있어서 사무업계를 사실상 지배하고 있는 오피스 등의 구독 상품과 연동시킬 가능성까지 비춰지고 있다. 만약 그렇게 된다면 사무업계는 정말로 대격변을 피할 수가 없게 된다.</a:t>
            </a:r>
          </a:p>
        </p:txBody>
      </p:sp>
      <p:sp>
        <p:nvSpPr>
          <p:cNvPr id="3" name="제목 2"/>
          <p:cNvSpPr>
            <a:spLocks noGrp="1"/>
          </p:cNvSpPr>
          <p:nvPr>
            <p:ph type="title"/>
          </p:nvPr>
        </p:nvSpPr>
        <p:spPr/>
        <p:txBody>
          <a:bodyPr/>
          <a:lstStyle/>
          <a:p>
            <a:r>
              <a:rPr lang="ko-KR" altLang="en-US" dirty="0"/>
              <a:t>한계</a:t>
            </a:r>
          </a:p>
        </p:txBody>
      </p:sp>
    </p:spTree>
    <p:extLst>
      <p:ext uri="{BB962C8B-B14F-4D97-AF65-F5344CB8AC3E}">
        <p14:creationId xmlns:p14="http://schemas.microsoft.com/office/powerpoint/2010/main" val="658022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77500" lnSpcReduction="20000"/>
          </a:bodyPr>
          <a:lstStyle/>
          <a:p>
            <a:pPr marL="457200" latinLnBrk="0">
              <a:lnSpc>
                <a:spcPct val="170000"/>
              </a:lnSpc>
              <a:spcBef>
                <a:spcPct val="0"/>
              </a:spcBef>
            </a:pPr>
            <a:r>
              <a:rPr lang="ko-KR" altLang="en-US" sz="2200" b="1" dirty="0"/>
              <a:t>한국어 성능</a:t>
            </a:r>
            <a:endParaRPr lang="en-US" altLang="ko-KR" sz="2200" b="1" dirty="0"/>
          </a:p>
          <a:p>
            <a:pPr marL="800100" lvl="1" latinLnBrk="0">
              <a:lnSpc>
                <a:spcPct val="170000"/>
              </a:lnSpc>
              <a:spcBef>
                <a:spcPct val="0"/>
              </a:spcBef>
            </a:pPr>
            <a:r>
              <a:rPr lang="ko-KR" altLang="en-US" sz="1800" dirty="0">
                <a:hlinkClick r:id="rId2" tooltip="한국어"/>
              </a:rPr>
              <a:t>한국어</a:t>
            </a:r>
            <a:r>
              <a:rPr lang="ko-KR" altLang="en-US" sz="1800" dirty="0"/>
              <a:t>판도 지원하기는 하지만</a:t>
            </a:r>
            <a:r>
              <a:rPr lang="en-US" altLang="ko-KR" sz="1800" dirty="0"/>
              <a:t>, </a:t>
            </a:r>
            <a:r>
              <a:rPr lang="ko-KR" altLang="en-US" sz="1800" dirty="0"/>
              <a:t>한국어 관련해서는 대화의 답변 출력 자체도 느리며 오류가 있거나 내용이 빈약한 답변이 상당히 많다</a:t>
            </a:r>
            <a:r>
              <a:rPr lang="en-US" altLang="ko-KR" sz="1800" dirty="0"/>
              <a:t>. </a:t>
            </a:r>
            <a:r>
              <a:rPr lang="ko-KR" altLang="en-US" sz="1800" dirty="0"/>
              <a:t>특히 역사 질문을 </a:t>
            </a:r>
            <a:r>
              <a:rPr lang="ko-KR" altLang="en-US" sz="1800" dirty="0" err="1"/>
              <a:t>할경우에는</a:t>
            </a:r>
            <a:r>
              <a:rPr lang="ko-KR" altLang="en-US" sz="1800" dirty="0"/>
              <a:t> </a:t>
            </a:r>
            <a:r>
              <a:rPr lang="ko-KR" altLang="en-US" sz="1800" dirty="0" err="1">
                <a:hlinkClick r:id="rId3" tooltip="아무말 대잔치"/>
              </a:rPr>
              <a:t>아무말</a:t>
            </a:r>
            <a:r>
              <a:rPr lang="ko-KR" altLang="en-US" sz="1800" dirty="0">
                <a:hlinkClick r:id="rId3" tooltip="아무말 대잔치"/>
              </a:rPr>
              <a:t> 대잔치</a:t>
            </a:r>
            <a:r>
              <a:rPr lang="ko-KR" altLang="en-US" sz="1800" dirty="0"/>
              <a:t>의 </a:t>
            </a:r>
            <a:r>
              <a:rPr lang="ko-KR" altLang="en-US" sz="1800" dirty="0" err="1"/>
              <a:t>향연이라해도</a:t>
            </a:r>
            <a:r>
              <a:rPr lang="ko-KR" altLang="en-US" sz="1800" dirty="0"/>
              <a:t> 과언이 </a:t>
            </a:r>
            <a:r>
              <a:rPr lang="ko-KR" altLang="en-US" sz="1800" dirty="0" err="1"/>
              <a:t>아닐정도로</a:t>
            </a:r>
            <a:r>
              <a:rPr lang="ko-KR" altLang="en-US" sz="1800" dirty="0"/>
              <a:t> 성능이 떨어진다</a:t>
            </a:r>
            <a:r>
              <a:rPr lang="en-US" altLang="ko-KR" sz="1800" dirty="0"/>
              <a:t>. </a:t>
            </a:r>
            <a:r>
              <a:rPr lang="ko-KR" altLang="en-US" sz="1800" dirty="0"/>
              <a:t>끝말잇기나 훈민정음 게임을 해 보면 바로 드러난다</a:t>
            </a:r>
            <a:r>
              <a:rPr lang="en-US" altLang="ko-KR" sz="1800" dirty="0"/>
              <a:t>. </a:t>
            </a:r>
            <a:r>
              <a:rPr lang="en-US" altLang="ko-KR" sz="1800" dirty="0" err="1"/>
              <a:t>ChatGPT</a:t>
            </a:r>
            <a:r>
              <a:rPr lang="ko-KR" altLang="en-US" sz="1800" dirty="0"/>
              <a:t>는 해당 언어로 된 자료를 최대한 많이 학습한 후</a:t>
            </a:r>
            <a:r>
              <a:rPr lang="en-US" altLang="ko-KR" sz="1800" dirty="0"/>
              <a:t>, </a:t>
            </a:r>
            <a:r>
              <a:rPr lang="ko-KR" altLang="en-US" sz="1800" dirty="0"/>
              <a:t>알고리즘으로 짜깁기해서 답변하는 것으로 보이는데 한국어로 된 인터넷 검색 자료가 영어권에 비해서 빈약하기 때문이다</a:t>
            </a:r>
            <a:r>
              <a:rPr lang="en-US" altLang="ko-KR" sz="1800" dirty="0"/>
              <a:t>. </a:t>
            </a:r>
            <a:r>
              <a:rPr lang="ko-KR" altLang="en-US" sz="1800" dirty="0"/>
              <a:t>실제로 </a:t>
            </a:r>
            <a:r>
              <a:rPr lang="en-US" altLang="ko-KR" sz="1800" dirty="0" err="1"/>
              <a:t>ChatGPT</a:t>
            </a:r>
            <a:r>
              <a:rPr lang="ko-KR" altLang="en-US" sz="1800" dirty="0"/>
              <a:t>의 학습 데이터 중 영어 데이터는 </a:t>
            </a:r>
            <a:r>
              <a:rPr lang="en-US" altLang="ko-KR" sz="1800" dirty="0"/>
              <a:t>92%</a:t>
            </a:r>
            <a:r>
              <a:rPr lang="ko-KR" altLang="en-US" sz="1800" dirty="0"/>
              <a:t>에 달하는데 반해</a:t>
            </a:r>
            <a:r>
              <a:rPr lang="en-US" altLang="ko-KR" sz="1800" dirty="0"/>
              <a:t>, </a:t>
            </a:r>
            <a:r>
              <a:rPr lang="ko-KR" altLang="en-US" sz="1800" dirty="0"/>
              <a:t>한국어 데이터는 </a:t>
            </a:r>
            <a:r>
              <a:rPr lang="en-US" altLang="ko-KR" sz="1800" dirty="0"/>
              <a:t>0.19%</a:t>
            </a:r>
            <a:r>
              <a:rPr lang="ko-KR" altLang="en-US" sz="1800" dirty="0"/>
              <a:t>에 불과하다</a:t>
            </a:r>
            <a:r>
              <a:rPr lang="en-US" altLang="ko-KR" sz="1800" dirty="0"/>
              <a:t>.</a:t>
            </a:r>
            <a:br>
              <a:rPr lang="en-US" altLang="ko-KR" sz="1800" dirty="0"/>
            </a:br>
            <a:r>
              <a:rPr lang="ko-KR" altLang="en-US" sz="1800" dirty="0"/>
              <a:t>이는 한국의 주 검색엔진이자 커뮤니티인 </a:t>
            </a:r>
            <a:r>
              <a:rPr lang="ko-KR" altLang="en-US" sz="1800" dirty="0">
                <a:hlinkClick r:id="rId4" tooltip="네이버"/>
              </a:rPr>
              <a:t>네이버</a:t>
            </a:r>
            <a:r>
              <a:rPr lang="ko-KR" altLang="en-US" sz="1800" dirty="0"/>
              <a:t>의 탓이다</a:t>
            </a:r>
            <a:r>
              <a:rPr lang="en-US" altLang="ko-KR" sz="1800" dirty="0"/>
              <a:t>. </a:t>
            </a:r>
            <a:r>
              <a:rPr lang="ko-KR" altLang="en-US" sz="1800" dirty="0"/>
              <a:t>네이버는 한국어 이용자 치고 쓰지 않는 사람이 거의 없을 정도로 한국에 대한 거의 대부분의 정보를 가지고 있는 포털인데</a:t>
            </a:r>
            <a:r>
              <a:rPr lang="en-US" altLang="ko-KR" sz="1800" dirty="0"/>
              <a:t>, </a:t>
            </a:r>
            <a:r>
              <a:rPr lang="ko-KR" altLang="en-US" sz="1800" dirty="0" err="1">
                <a:hlinkClick r:id="rId5" tooltip="크롤링"/>
              </a:rPr>
              <a:t>크롤링</a:t>
            </a:r>
            <a:r>
              <a:rPr lang="ko-KR" altLang="en-US" sz="1800" dirty="0" err="1"/>
              <a:t>에</a:t>
            </a:r>
            <a:r>
              <a:rPr lang="ko-KR" altLang="en-US" sz="1800" dirty="0"/>
              <a:t> 매우 적대적인 정책을 펼치기 때문에 네이버는 사실상 세계 인터넷에서 격리되어 있는 것이나 다름없다</a:t>
            </a:r>
            <a:r>
              <a:rPr lang="en-US" altLang="ko-KR" sz="1800" dirty="0"/>
              <a:t>. </a:t>
            </a:r>
            <a:r>
              <a:rPr lang="ko-KR" altLang="en-US" sz="1800" dirty="0"/>
              <a:t>때문에 </a:t>
            </a:r>
            <a:r>
              <a:rPr lang="en-US" altLang="ko-KR" sz="1800" dirty="0" err="1"/>
              <a:t>ChatGPT</a:t>
            </a:r>
            <a:r>
              <a:rPr lang="ko-KR" altLang="en-US" sz="1800" dirty="0"/>
              <a:t>와 그 유사한 형식의 </a:t>
            </a:r>
            <a:r>
              <a:rPr lang="en-US" altLang="ko-KR" sz="1800" dirty="0"/>
              <a:t>AI</a:t>
            </a:r>
            <a:r>
              <a:rPr lang="ko-KR" altLang="en-US" sz="1800" dirty="0"/>
              <a:t>는 알고리즘의 성능을 떠나 한국에 대한 제대로 된 정보 수집이 불가능하다</a:t>
            </a:r>
            <a:r>
              <a:rPr lang="en-US" altLang="ko-KR" sz="1800" dirty="0"/>
              <a:t>.</a:t>
            </a:r>
            <a:br>
              <a:rPr lang="ko-KR" altLang="en-US" sz="1800" dirty="0"/>
            </a:br>
            <a:r>
              <a:rPr lang="ko-KR" altLang="en-US" sz="1800" dirty="0"/>
              <a:t>따라서 </a:t>
            </a:r>
            <a:r>
              <a:rPr lang="en-US" altLang="ko-KR" sz="1800" dirty="0" err="1"/>
              <a:t>ChatGPT</a:t>
            </a:r>
            <a:r>
              <a:rPr lang="ko-KR" altLang="en-US" sz="1800" dirty="0"/>
              <a:t>를 제대로 사용하고 싶으면 </a:t>
            </a:r>
            <a:r>
              <a:rPr lang="ko-KR" altLang="en-US" sz="1800" dirty="0">
                <a:hlinkClick r:id="rId6" tooltip="영어"/>
              </a:rPr>
              <a:t>영어</a:t>
            </a:r>
            <a:r>
              <a:rPr lang="ko-KR" altLang="en-US" sz="1800" dirty="0"/>
              <a:t>로 질문을 하는 것이 좋다</a:t>
            </a:r>
            <a:r>
              <a:rPr lang="en-US" altLang="ko-KR" sz="1800" dirty="0"/>
              <a:t>.</a:t>
            </a:r>
            <a:r>
              <a:rPr lang="en-US" altLang="ko-KR" sz="1800" baseline="30000" dirty="0"/>
              <a:t> </a:t>
            </a:r>
            <a:r>
              <a:rPr lang="ko-KR" altLang="en-US" sz="1800" dirty="0"/>
              <a:t>답변의 양이나 질 양쪽에서 영어로 질문했을 때가 훨씬 뛰어나다</a:t>
            </a:r>
            <a:r>
              <a:rPr lang="en-US" altLang="ko-KR" sz="1800" dirty="0"/>
              <a:t>. </a:t>
            </a:r>
            <a:r>
              <a:rPr lang="ko-KR" altLang="en-US" sz="1800" dirty="0"/>
              <a:t>영어 답변을 이해하기 힘들다면 </a:t>
            </a:r>
            <a:r>
              <a:rPr lang="en-US" altLang="ko-KR" sz="1800" dirty="0" err="1"/>
              <a:t>Deepl</a:t>
            </a:r>
            <a:r>
              <a:rPr lang="en-US" altLang="ko-KR" sz="1800" dirty="0"/>
              <a:t>, </a:t>
            </a:r>
            <a:r>
              <a:rPr lang="ko-KR" altLang="en-US" sz="1800" dirty="0">
                <a:hlinkClick r:id="rId7" tooltip="네이버 파파고"/>
              </a:rPr>
              <a:t>네이버 </a:t>
            </a:r>
            <a:r>
              <a:rPr lang="ko-KR" altLang="en-US" sz="1800" dirty="0" err="1">
                <a:hlinkClick r:id="rId7" tooltip="네이버 파파고"/>
              </a:rPr>
              <a:t>파파고</a:t>
            </a:r>
            <a:r>
              <a:rPr lang="en-US" altLang="ko-KR" sz="1800" dirty="0"/>
              <a:t>, </a:t>
            </a:r>
            <a:r>
              <a:rPr lang="ko-KR" altLang="en-US" sz="1800" dirty="0">
                <a:hlinkClick r:id="rId8" tooltip="구글 번역"/>
              </a:rPr>
              <a:t>구글 번역</a:t>
            </a:r>
            <a:r>
              <a:rPr lang="ko-KR" altLang="en-US" sz="1800" dirty="0"/>
              <a:t> 또는 크롬 자동번역기 등의 번역기를 사용하면 다소 </a:t>
            </a:r>
            <a:r>
              <a:rPr lang="ko-KR" altLang="en-US" sz="1800" dirty="0" err="1"/>
              <a:t>번거롭긴</a:t>
            </a:r>
            <a:r>
              <a:rPr lang="ko-KR" altLang="en-US" sz="1800" dirty="0"/>
              <a:t> 하지만 큰 어려움 없이 사용할 수 있다</a:t>
            </a:r>
            <a:r>
              <a:rPr lang="en-US" altLang="ko-KR" sz="1800" dirty="0"/>
              <a:t>. </a:t>
            </a:r>
            <a:r>
              <a:rPr lang="ko-KR" altLang="en-US" sz="1800" dirty="0"/>
              <a:t>질문창에 한국어로 </a:t>
            </a:r>
            <a:r>
              <a:rPr lang="en-US" altLang="ko-KR" sz="1800" dirty="0"/>
              <a:t>"</a:t>
            </a:r>
            <a:r>
              <a:rPr lang="ko-KR" altLang="en-US" sz="1800" dirty="0"/>
              <a:t>방금 답변 한국어로 번역해줘</a:t>
            </a:r>
            <a:r>
              <a:rPr lang="en-US" altLang="ko-KR" sz="1800" dirty="0"/>
              <a:t>" </a:t>
            </a:r>
            <a:r>
              <a:rPr lang="ko-KR" altLang="en-US" sz="1800" dirty="0"/>
              <a:t>라고 입력하는 방법도 있지만 결국 </a:t>
            </a:r>
            <a:r>
              <a:rPr lang="en-US" altLang="ko-KR" sz="1800" dirty="0" err="1"/>
              <a:t>ChatGPT</a:t>
            </a:r>
            <a:r>
              <a:rPr lang="ko-KR" altLang="en-US" sz="1800" dirty="0"/>
              <a:t>의 번역 속도 자체가 느린 문제는 해결할 수 없으며 번역 도중 출력이 끊길 가능성이 높다</a:t>
            </a:r>
            <a:r>
              <a:rPr lang="en-US" altLang="ko-KR" sz="1800" dirty="0"/>
              <a:t>. </a:t>
            </a:r>
            <a:r>
              <a:rPr lang="ko-KR" altLang="en-US" sz="1800" dirty="0"/>
              <a:t>자동으로 질문</a:t>
            </a:r>
            <a:r>
              <a:rPr lang="en-US" altLang="ko-KR" sz="1800" dirty="0"/>
              <a:t>, </a:t>
            </a:r>
            <a:r>
              <a:rPr lang="ko-KR" altLang="en-US" sz="1800" dirty="0"/>
              <a:t>답변을 번역해주는 </a:t>
            </a:r>
            <a:r>
              <a:rPr lang="ko-KR" altLang="en-US" sz="1800" dirty="0">
                <a:hlinkClick r:id="rId9" tooltip="https://chrome.google.com/webstore/detail/%ED%94%84%EB%A1%AC%ED%94%84%ED%8A%B8-%EC%A7%80%EB%8B%88-chatgpt-%EC%9E%90%EB%8F%99-%EB%B2%88%EC%97%AD%EA%B8%B0/lhkgpdljnlplgbkonflbhifackjhjmdj?hl=ko"/>
              </a:rPr>
              <a:t>크롬 확장 프로그램</a:t>
            </a:r>
            <a:r>
              <a:rPr lang="ko-KR" altLang="en-US" sz="1800" dirty="0"/>
              <a:t>을 사용하면 복사하고 </a:t>
            </a:r>
            <a:r>
              <a:rPr lang="ko-KR" altLang="en-US" sz="1800" dirty="0" err="1"/>
              <a:t>붙여넣는</a:t>
            </a:r>
            <a:r>
              <a:rPr lang="ko-KR" altLang="en-US" sz="1800" dirty="0"/>
              <a:t> 번역 과정을 크게 단축할 수 있다</a:t>
            </a:r>
            <a:r>
              <a:rPr lang="en-US" altLang="ko-KR" sz="1800" dirty="0"/>
              <a:t>.</a:t>
            </a:r>
          </a:p>
        </p:txBody>
      </p:sp>
      <p:sp>
        <p:nvSpPr>
          <p:cNvPr id="3" name="제목 2"/>
          <p:cNvSpPr>
            <a:spLocks noGrp="1"/>
          </p:cNvSpPr>
          <p:nvPr>
            <p:ph type="title"/>
          </p:nvPr>
        </p:nvSpPr>
        <p:spPr/>
        <p:txBody>
          <a:bodyPr/>
          <a:lstStyle/>
          <a:p>
            <a:r>
              <a:rPr lang="ko-KR" altLang="en-US" dirty="0"/>
              <a:t>한계</a:t>
            </a:r>
          </a:p>
        </p:txBody>
      </p:sp>
    </p:spTree>
    <p:extLst>
      <p:ext uri="{BB962C8B-B14F-4D97-AF65-F5344CB8AC3E}">
        <p14:creationId xmlns:p14="http://schemas.microsoft.com/office/powerpoint/2010/main" val="1812101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70000" lnSpcReduction="20000"/>
          </a:bodyPr>
          <a:lstStyle/>
          <a:p>
            <a:pPr>
              <a:lnSpc>
                <a:spcPct val="170000"/>
              </a:lnSpc>
            </a:pPr>
            <a:r>
              <a:rPr lang="ko-KR" altLang="en-US" sz="2300" b="1" dirty="0" err="1"/>
              <a:t>에듀태크</a:t>
            </a:r>
            <a:r>
              <a:rPr lang="ko-KR" altLang="en-US" sz="2300" b="1" dirty="0"/>
              <a:t> 및 </a:t>
            </a:r>
            <a:r>
              <a:rPr lang="ko-KR" altLang="en-US" sz="2300" b="1" dirty="0">
                <a:hlinkClick r:id="rId2" tooltip="부정행위"/>
              </a:rPr>
              <a:t>부정행위</a:t>
            </a:r>
            <a:endParaRPr lang="en-US" altLang="ko-KR" sz="2300" b="1" dirty="0"/>
          </a:p>
          <a:p>
            <a:pPr lvl="1">
              <a:lnSpc>
                <a:spcPct val="170000"/>
              </a:lnSpc>
            </a:pPr>
            <a:r>
              <a:rPr lang="en-US" altLang="ko-KR" sz="1900" dirty="0" err="1"/>
              <a:t>ChatGPT</a:t>
            </a:r>
            <a:r>
              <a:rPr lang="en-US" altLang="ko-KR" sz="1900" dirty="0"/>
              <a:t> </a:t>
            </a:r>
            <a:r>
              <a:rPr lang="ko-KR" altLang="en-US" sz="1900" dirty="0"/>
              <a:t>때문에 </a:t>
            </a:r>
            <a:r>
              <a:rPr lang="ko-KR" altLang="en-US" sz="1900" dirty="0" err="1"/>
              <a:t>서구권</a:t>
            </a:r>
            <a:r>
              <a:rPr lang="ko-KR" altLang="en-US" sz="1900" dirty="0"/>
              <a:t> 교육계는 초토화가 되었다고 해도 과언이 아닐 정도로 학생들의 부정행위의 빈도가 눈에 띄게 늘어났으며</a:t>
            </a:r>
            <a:r>
              <a:rPr lang="en-US" altLang="ko-KR" sz="1900" dirty="0"/>
              <a:t>, </a:t>
            </a:r>
            <a:r>
              <a:rPr lang="ko-KR" altLang="en-US" sz="1900" dirty="0"/>
              <a:t>새로운 교육방법에 대한 논의 등 다양한 화두가 생겨나고 있다</a:t>
            </a:r>
            <a:r>
              <a:rPr lang="en-US" altLang="ko-KR" sz="1900" dirty="0"/>
              <a:t>. </a:t>
            </a:r>
            <a:r>
              <a:rPr lang="ko-KR" altLang="en-US" sz="1900" dirty="0"/>
              <a:t>이 때문에 초창기 일부 학교에서는 교외 시험 및 숙제를 전면 중단하고 교내 시험으로 대체하거나 </a:t>
            </a:r>
            <a:r>
              <a:rPr lang="en-US" altLang="ko-KR" sz="1900" dirty="0" err="1"/>
              <a:t>ChatGPT</a:t>
            </a:r>
            <a:r>
              <a:rPr lang="en-US" altLang="ko-KR" sz="1900" dirty="0"/>
              <a:t> </a:t>
            </a:r>
            <a:r>
              <a:rPr lang="ko-KR" altLang="en-US" sz="1900" dirty="0"/>
              <a:t>사이트를 차단하기도 했다</a:t>
            </a:r>
            <a:r>
              <a:rPr lang="en-US" altLang="ko-KR" sz="1900" dirty="0"/>
              <a:t>. </a:t>
            </a:r>
            <a:r>
              <a:rPr lang="en-US" altLang="ko-KR" sz="1900" dirty="0" err="1"/>
              <a:t>ChatGPT</a:t>
            </a:r>
            <a:r>
              <a:rPr lang="en-US" altLang="ko-KR" sz="1900" dirty="0"/>
              <a:t> </a:t>
            </a:r>
            <a:r>
              <a:rPr lang="ko-KR" altLang="en-US" sz="1900" dirty="0"/>
              <a:t>대한 교사들의 생각도 </a:t>
            </a:r>
            <a:r>
              <a:rPr lang="ko-KR" altLang="en-US" sz="1900" dirty="0" err="1"/>
              <a:t>제각각인데</a:t>
            </a:r>
            <a:r>
              <a:rPr lang="en-US" altLang="ko-KR" sz="1900" dirty="0"/>
              <a:t>, </a:t>
            </a:r>
            <a:r>
              <a:rPr lang="ko-KR" altLang="en-US" sz="1900" dirty="0"/>
              <a:t>학생들의 비판적 사고 및 창의력 저하를 우려하며 </a:t>
            </a:r>
            <a:r>
              <a:rPr lang="en-US" altLang="ko-KR" sz="1900" dirty="0" err="1"/>
              <a:t>ChatGPT</a:t>
            </a:r>
            <a:r>
              <a:rPr lang="en-US" altLang="ko-KR" sz="1900" dirty="0"/>
              <a:t> </a:t>
            </a:r>
            <a:r>
              <a:rPr lang="ko-KR" altLang="en-US" sz="1900" dirty="0"/>
              <a:t>사용을 금지하자는 의견과 </a:t>
            </a:r>
            <a:r>
              <a:rPr lang="en-US" altLang="ko-KR" sz="1900" dirty="0" err="1"/>
              <a:t>ChatGPT</a:t>
            </a:r>
            <a:r>
              <a:rPr lang="ko-KR" altLang="en-US" sz="1900" dirty="0"/>
              <a:t>는 사용하기에 따라 학업 능률을 끌어올려줄 </a:t>
            </a:r>
            <a:r>
              <a:rPr lang="en-US" altLang="ko-KR" sz="1900" dirty="0"/>
              <a:t>'</a:t>
            </a:r>
            <a:r>
              <a:rPr lang="ko-KR" altLang="en-US" sz="1900" dirty="0"/>
              <a:t>언어의 </a:t>
            </a:r>
            <a:r>
              <a:rPr lang="ko-KR" altLang="en-US" sz="1900" dirty="0">
                <a:hlinkClick r:id="rId3" tooltip="계산기"/>
              </a:rPr>
              <a:t>계산기</a:t>
            </a:r>
            <a:r>
              <a:rPr lang="en-US" altLang="ko-KR" sz="1900" dirty="0"/>
              <a:t>'</a:t>
            </a:r>
            <a:r>
              <a:rPr lang="ko-KR" altLang="en-US" sz="1900" dirty="0"/>
              <a:t>라며 본격적으로 커리큘럼에 도입해야 한다는 의견이 있다</a:t>
            </a:r>
            <a:r>
              <a:rPr lang="en-US" altLang="ko-KR" sz="1900" dirty="0"/>
              <a:t>.</a:t>
            </a:r>
            <a:r>
              <a:rPr lang="ko-KR" altLang="en-US" sz="1900" dirty="0"/>
              <a:t> 다만 과도기인 만큼 보수적으로 접근하고 있으며</a:t>
            </a:r>
            <a:r>
              <a:rPr lang="en-US" altLang="ko-KR" sz="1900" dirty="0"/>
              <a:t>, </a:t>
            </a:r>
            <a:r>
              <a:rPr lang="en-US" altLang="ko-KR" sz="1900" dirty="0" err="1"/>
              <a:t>ChatGPT</a:t>
            </a:r>
            <a:r>
              <a:rPr lang="ko-KR" altLang="en-US" sz="1900" dirty="0"/>
              <a:t>의 사용유무를 판단할 수 있는 </a:t>
            </a:r>
            <a:r>
              <a:rPr lang="en-US" altLang="ko-KR" sz="1900" dirty="0"/>
              <a:t>GPTZERO</a:t>
            </a:r>
            <a:r>
              <a:rPr lang="ko-KR" altLang="en-US" sz="1900" dirty="0"/>
              <a:t>와 같은 탐지기를 배포하는 선에서 일단 정리가 되었다</a:t>
            </a:r>
            <a:r>
              <a:rPr lang="en-US" altLang="ko-KR" sz="1900" dirty="0"/>
              <a:t>. 2023</a:t>
            </a:r>
            <a:r>
              <a:rPr lang="ko-KR" altLang="en-US" sz="1900" dirty="0"/>
              <a:t>년 </a:t>
            </a:r>
            <a:r>
              <a:rPr lang="en-US" altLang="ko-KR" sz="1900" dirty="0"/>
              <a:t>1</a:t>
            </a:r>
            <a:r>
              <a:rPr lang="ko-KR" altLang="en-US" sz="1900" dirty="0"/>
              <a:t>월 </a:t>
            </a:r>
            <a:r>
              <a:rPr lang="en-US" altLang="ko-KR" sz="1900" dirty="0"/>
              <a:t>26</a:t>
            </a:r>
            <a:r>
              <a:rPr lang="ko-KR" altLang="en-US" sz="1900" dirty="0"/>
              <a:t>일 </a:t>
            </a:r>
            <a:r>
              <a:rPr lang="en-US" altLang="ko-KR" sz="1900" dirty="0"/>
              <a:t>&lt;</a:t>
            </a:r>
            <a:r>
              <a:rPr lang="ko-KR" altLang="en-US" sz="1900" dirty="0"/>
              <a:t>사이언스</a:t>
            </a:r>
            <a:r>
              <a:rPr lang="en-US" altLang="ko-KR" sz="1900" dirty="0"/>
              <a:t>&gt; </a:t>
            </a:r>
            <a:r>
              <a:rPr lang="ko-KR" altLang="en-US" sz="1900" dirty="0"/>
              <a:t>지에서 홀든 </a:t>
            </a:r>
            <a:r>
              <a:rPr lang="ko-KR" altLang="en-US" sz="1900" dirty="0" err="1"/>
              <a:t>소프</a:t>
            </a:r>
            <a:r>
              <a:rPr lang="ko-KR" altLang="en-US" sz="1900" dirty="0"/>
              <a:t> 편집장이 </a:t>
            </a:r>
            <a:r>
              <a:rPr lang="ko-KR" altLang="en-US" sz="1900" dirty="0">
                <a:hlinkClick r:id="rId4" tooltip="https://www.science.org/doi/10.1126/science.adg7879"/>
              </a:rPr>
              <a:t>사설</a:t>
            </a:r>
            <a:r>
              <a:rPr lang="ko-KR" altLang="en-US" sz="1900" dirty="0"/>
              <a:t>을 통해 </a:t>
            </a:r>
            <a:r>
              <a:rPr lang="en-US" altLang="ko-KR" sz="1900" dirty="0"/>
              <a:t>"</a:t>
            </a:r>
            <a:r>
              <a:rPr lang="ko-KR" altLang="en-US" sz="1900" dirty="0"/>
              <a:t>과학적 기록은 궁극적으로 중요한 질문의 해답을 찾고자 하는 인간의 노력으로</a:t>
            </a:r>
            <a:r>
              <a:rPr lang="en-US" altLang="ko-KR" sz="1900" dirty="0"/>
              <a:t>, (AI </a:t>
            </a:r>
            <a:r>
              <a:rPr lang="ko-KR" altLang="en-US" sz="1900" dirty="0"/>
              <a:t>등의</a:t>
            </a:r>
            <a:r>
              <a:rPr lang="en-US" altLang="ko-KR" sz="1900" dirty="0"/>
              <a:t>) </a:t>
            </a:r>
            <a:r>
              <a:rPr lang="ko-KR" altLang="en-US" sz="1900" dirty="0"/>
              <a:t>기계는 도구로서 역할을 할 뿐</a:t>
            </a:r>
            <a:r>
              <a:rPr lang="en-US" altLang="ko-KR" sz="1900" dirty="0"/>
              <a:t>"</a:t>
            </a:r>
            <a:r>
              <a:rPr lang="ko-KR" altLang="en-US" sz="1900" dirty="0"/>
              <a:t>이라고 지적했고</a:t>
            </a:r>
            <a:r>
              <a:rPr lang="en-US" altLang="ko-KR" sz="1900" dirty="0"/>
              <a:t>, </a:t>
            </a:r>
            <a:r>
              <a:rPr lang="ko-KR" altLang="en-US" sz="1900" dirty="0" err="1"/>
              <a:t>국제머신러닝학회</a:t>
            </a:r>
            <a:r>
              <a:rPr lang="en-US" altLang="ko-KR" sz="1900" dirty="0"/>
              <a:t>(ICML) </a:t>
            </a:r>
            <a:r>
              <a:rPr lang="ko-KR" altLang="en-US" sz="1900" dirty="0"/>
              <a:t>측도 </a:t>
            </a:r>
            <a:r>
              <a:rPr lang="en-US" altLang="ko-KR" sz="1900" dirty="0"/>
              <a:t>"</a:t>
            </a:r>
            <a:r>
              <a:rPr lang="ko-KR" altLang="en-US" sz="1900" dirty="0"/>
              <a:t>대형 언어모델</a:t>
            </a:r>
            <a:r>
              <a:rPr lang="en-US" altLang="ko-KR" sz="1900" dirty="0"/>
              <a:t>(LLM)</a:t>
            </a:r>
            <a:r>
              <a:rPr lang="ko-KR" altLang="en-US" sz="1900" dirty="0"/>
              <a:t>이 생성한 줄글이 담긴 논문을 금지한다</a:t>
            </a:r>
            <a:r>
              <a:rPr lang="en-US" altLang="ko-KR" sz="1900" dirty="0"/>
              <a:t>"</a:t>
            </a:r>
            <a:r>
              <a:rPr lang="ko-KR" altLang="en-US" sz="1900" dirty="0"/>
              <a:t>고 </a:t>
            </a:r>
            <a:r>
              <a:rPr lang="ko-KR" altLang="en-US" sz="1900" dirty="0">
                <a:hlinkClick r:id="rId5" tooltip="https://icml.cc/Conferences/2023/llm-policy"/>
              </a:rPr>
              <a:t>성명</a:t>
            </a:r>
            <a:r>
              <a:rPr lang="ko-KR" altLang="en-US" sz="1900" dirty="0"/>
              <a:t>을 냈다</a:t>
            </a:r>
            <a:r>
              <a:rPr lang="en-US" altLang="ko-KR" sz="1900" dirty="0"/>
              <a:t>. </a:t>
            </a:r>
            <a:r>
              <a:rPr lang="ko-KR" altLang="en-US" sz="1900" dirty="0"/>
              <a:t>반면 동월 </a:t>
            </a:r>
            <a:r>
              <a:rPr lang="en-US" altLang="ko-KR" sz="1900" dirty="0"/>
              <a:t>24</a:t>
            </a:r>
            <a:r>
              <a:rPr lang="ko-KR" altLang="en-US" sz="1900" dirty="0"/>
              <a:t>일 </a:t>
            </a:r>
            <a:r>
              <a:rPr lang="en-US" altLang="ko-KR" sz="1900" dirty="0"/>
              <a:t>&lt;</a:t>
            </a:r>
            <a:r>
              <a:rPr lang="ko-KR" altLang="en-US" sz="1900" dirty="0"/>
              <a:t>네이처</a:t>
            </a:r>
            <a:r>
              <a:rPr lang="en-US" altLang="ko-KR" sz="1900" dirty="0"/>
              <a:t>&gt; </a:t>
            </a:r>
            <a:r>
              <a:rPr lang="ko-KR" altLang="en-US" sz="1900" dirty="0"/>
              <a:t>측은 </a:t>
            </a:r>
            <a:r>
              <a:rPr lang="ko-KR" altLang="en-US" sz="1900" dirty="0">
                <a:hlinkClick r:id="rId6" tooltip="https://www.nature.com/articles/d41586-023-00191-1"/>
              </a:rPr>
              <a:t>사설</a:t>
            </a:r>
            <a:r>
              <a:rPr lang="ko-KR" altLang="en-US" sz="1900" dirty="0"/>
              <a:t>에서 </a:t>
            </a:r>
            <a:r>
              <a:rPr lang="en-US" altLang="ko-KR" sz="1900" dirty="0"/>
              <a:t>"</a:t>
            </a:r>
            <a:r>
              <a:rPr lang="ko-KR" altLang="en-US" sz="1900" dirty="0"/>
              <a:t>학술지 등은 </a:t>
            </a:r>
            <a:r>
              <a:rPr lang="en-US" altLang="ko-KR" sz="1900" dirty="0"/>
              <a:t>AI </a:t>
            </a:r>
            <a:r>
              <a:rPr lang="ko-KR" altLang="en-US" sz="1900" dirty="0" err="1"/>
              <a:t>챗봇의</a:t>
            </a:r>
            <a:r>
              <a:rPr lang="ko-KR" altLang="en-US" sz="1900" dirty="0"/>
              <a:t> 합법 사용을 인정하되</a:t>
            </a:r>
            <a:r>
              <a:rPr lang="en-US" altLang="ko-KR" sz="1900" dirty="0"/>
              <a:t>, </a:t>
            </a:r>
            <a:r>
              <a:rPr lang="ko-KR" altLang="en-US" sz="1900" dirty="0"/>
              <a:t>남용을 막기 위한 지침을 마련해야 한다</a:t>
            </a:r>
            <a:r>
              <a:rPr lang="en-US" altLang="ko-KR" sz="1900" dirty="0"/>
              <a:t>"</a:t>
            </a:r>
            <a:r>
              <a:rPr lang="ko-KR" altLang="en-US" sz="1900" dirty="0"/>
              <a:t>고 주장했다</a:t>
            </a:r>
            <a:r>
              <a:rPr lang="en-US" altLang="ko-KR" sz="1900" dirty="0"/>
              <a:t>.(</a:t>
            </a:r>
            <a:r>
              <a:rPr lang="ko-KR" altLang="en-US" sz="1900" dirty="0">
                <a:hlinkClick r:id="rId7" tooltip="https://www.donga.com/news/Economy/article/all/20230222/118012893/1"/>
              </a:rPr>
              <a:t>동아일보 기사</a:t>
            </a:r>
            <a:r>
              <a:rPr lang="en-US" altLang="ko-KR" sz="1900" dirty="0"/>
              <a:t>)</a:t>
            </a:r>
            <a:br>
              <a:rPr lang="en-US" altLang="ko-KR" sz="1900" dirty="0"/>
            </a:br>
            <a:br>
              <a:rPr lang="en-US" altLang="ko-KR" sz="1900" dirty="0"/>
            </a:br>
            <a:r>
              <a:rPr lang="ko-KR" altLang="en-US" sz="1900" dirty="0"/>
              <a:t>한국 국제 학교에서도 </a:t>
            </a:r>
            <a:r>
              <a:rPr lang="en-US" altLang="ko-KR" sz="1900" dirty="0" err="1"/>
              <a:t>ChatGPT</a:t>
            </a:r>
            <a:r>
              <a:rPr lang="ko-KR" altLang="en-US" sz="1900" dirty="0"/>
              <a:t>를 사용하여 과제를 </a:t>
            </a:r>
            <a:r>
              <a:rPr lang="ko-KR" altLang="en-US" sz="1900" dirty="0" err="1"/>
              <a:t>대필한게</a:t>
            </a:r>
            <a:r>
              <a:rPr lang="ko-KR" altLang="en-US" sz="1900" dirty="0"/>
              <a:t> 걸려 전원 </a:t>
            </a:r>
            <a:r>
              <a:rPr lang="en-US" altLang="ko-KR" sz="1900" dirty="0"/>
              <a:t>0</a:t>
            </a:r>
            <a:r>
              <a:rPr lang="ko-KR" altLang="en-US" sz="1900" dirty="0"/>
              <a:t>점 처리 당한 </a:t>
            </a:r>
            <a:r>
              <a:rPr lang="ko-KR" altLang="en-US" sz="1900" dirty="0">
                <a:hlinkClick r:id="rId8" tooltip="https://news.naver.com/mnews/article/020/0003478495?sid=101"/>
              </a:rPr>
              <a:t>사례</a:t>
            </a:r>
            <a:r>
              <a:rPr lang="ko-KR" altLang="en-US" sz="1900" dirty="0"/>
              <a:t>가 생겨났다</a:t>
            </a:r>
            <a:r>
              <a:rPr lang="en-US" altLang="ko-KR" sz="1900" dirty="0"/>
              <a:t>. </a:t>
            </a:r>
            <a:r>
              <a:rPr lang="ko-KR" altLang="en-US" sz="1900" dirty="0"/>
              <a:t>또한 </a:t>
            </a:r>
            <a:r>
              <a:rPr lang="en-US" altLang="ko-KR" sz="1900" dirty="0" err="1"/>
              <a:t>ChatGPT</a:t>
            </a:r>
            <a:r>
              <a:rPr lang="ko-KR" altLang="en-US" sz="1900" dirty="0"/>
              <a:t>의 국내 인지도가 높아지자 한국 교육부도 </a:t>
            </a:r>
            <a:r>
              <a:rPr lang="en-US" altLang="ko-KR" sz="1900" dirty="0"/>
              <a:t>2</a:t>
            </a:r>
            <a:r>
              <a:rPr lang="ko-KR" altLang="en-US" sz="1900" dirty="0"/>
              <a:t>월부터 포럼을 열어 </a:t>
            </a:r>
            <a:r>
              <a:rPr lang="en-US" altLang="ko-KR" sz="1900" dirty="0" err="1"/>
              <a:t>ChatGPT</a:t>
            </a:r>
            <a:r>
              <a:rPr lang="en-US" altLang="ko-KR" sz="1900" dirty="0"/>
              <a:t> </a:t>
            </a:r>
            <a:r>
              <a:rPr lang="ko-KR" altLang="en-US" sz="1900" dirty="0"/>
              <a:t>및 인공지능을 활용한 교육에 대해 본격 </a:t>
            </a:r>
            <a:r>
              <a:rPr lang="ko-KR" altLang="en-US" sz="1900" dirty="0">
                <a:hlinkClick r:id="rId9" tooltip="https://news.naver.com/article/032/0003204647?sid=102"/>
              </a:rPr>
              <a:t>논의</a:t>
            </a:r>
            <a:r>
              <a:rPr lang="ko-KR" altLang="en-US" sz="1900" dirty="0"/>
              <a:t>하기 시작했다</a:t>
            </a:r>
            <a:r>
              <a:rPr lang="en-US" altLang="ko-KR" sz="1900" dirty="0"/>
              <a:t>.</a:t>
            </a:r>
          </a:p>
        </p:txBody>
      </p:sp>
      <p:sp>
        <p:nvSpPr>
          <p:cNvPr id="3" name="제목 2"/>
          <p:cNvSpPr>
            <a:spLocks noGrp="1"/>
          </p:cNvSpPr>
          <p:nvPr>
            <p:ph type="title"/>
          </p:nvPr>
        </p:nvSpPr>
        <p:spPr/>
        <p:txBody>
          <a:bodyPr/>
          <a:lstStyle/>
          <a:p>
            <a:r>
              <a:rPr lang="ko-KR" altLang="en-US" dirty="0"/>
              <a:t>윤리</a:t>
            </a:r>
          </a:p>
        </p:txBody>
      </p:sp>
    </p:spTree>
    <p:extLst>
      <p:ext uri="{BB962C8B-B14F-4D97-AF65-F5344CB8AC3E}">
        <p14:creationId xmlns:p14="http://schemas.microsoft.com/office/powerpoint/2010/main" val="2076987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3E68BC-1F1F-44CD-BED0-CE127F6D8413}"/>
              </a:ext>
            </a:extLst>
          </p:cNvPr>
          <p:cNvSpPr>
            <a:spLocks noGrp="1"/>
          </p:cNvSpPr>
          <p:nvPr>
            <p:ph type="title"/>
          </p:nvPr>
        </p:nvSpPr>
        <p:spPr/>
        <p:txBody>
          <a:bodyPr/>
          <a:lstStyle/>
          <a:p>
            <a:r>
              <a:rPr lang="ko-KR" altLang="en-US" dirty="0"/>
              <a:t>차례</a:t>
            </a:r>
          </a:p>
        </p:txBody>
      </p:sp>
      <p:sp>
        <p:nvSpPr>
          <p:cNvPr id="3" name="내용 개체 틀 2">
            <a:extLst>
              <a:ext uri="{FF2B5EF4-FFF2-40B4-BE49-F238E27FC236}">
                <a16:creationId xmlns:a16="http://schemas.microsoft.com/office/drawing/2014/main" id="{DF449CDB-4DED-41CA-8BD3-B2FB80F386C2}"/>
              </a:ext>
            </a:extLst>
          </p:cNvPr>
          <p:cNvSpPr>
            <a:spLocks noGrp="1"/>
          </p:cNvSpPr>
          <p:nvPr>
            <p:ph idx="1"/>
          </p:nvPr>
        </p:nvSpPr>
        <p:spPr/>
        <p:txBody>
          <a:bodyPr>
            <a:normAutofit lnSpcReduction="10000"/>
          </a:bodyPr>
          <a:lstStyle/>
          <a:p>
            <a:r>
              <a:rPr lang="ko-KR" altLang="en-US" dirty="0"/>
              <a:t>개요</a:t>
            </a:r>
            <a:endParaRPr lang="en-US" altLang="ko-KR" dirty="0"/>
          </a:p>
          <a:p>
            <a:r>
              <a:rPr lang="ko-KR" altLang="en-US" dirty="0"/>
              <a:t>공식 설명</a:t>
            </a:r>
            <a:endParaRPr lang="en-US" altLang="ko-KR" dirty="0"/>
          </a:p>
          <a:p>
            <a:r>
              <a:rPr lang="ko-KR" altLang="en-US" dirty="0"/>
              <a:t>특징</a:t>
            </a:r>
            <a:endParaRPr lang="en-US" altLang="ko-KR" dirty="0"/>
          </a:p>
          <a:p>
            <a:r>
              <a:rPr lang="ko-KR" altLang="en-US" dirty="0"/>
              <a:t>의의</a:t>
            </a:r>
            <a:endParaRPr lang="en-US" altLang="ko-KR" dirty="0"/>
          </a:p>
          <a:p>
            <a:pPr lvl="1"/>
            <a:r>
              <a:rPr lang="en-US" altLang="ko-KR" dirty="0"/>
              <a:t>AI </a:t>
            </a:r>
            <a:r>
              <a:rPr lang="ko-KR" altLang="en-US" dirty="0"/>
              <a:t>전쟁</a:t>
            </a:r>
            <a:endParaRPr lang="en-US" altLang="ko-KR" dirty="0"/>
          </a:p>
          <a:p>
            <a:pPr lvl="1"/>
            <a:r>
              <a:rPr lang="ko-KR" altLang="en-US" dirty="0" err="1"/>
              <a:t>패턴화된</a:t>
            </a:r>
            <a:r>
              <a:rPr lang="ko-KR" altLang="en-US" dirty="0"/>
              <a:t> 반복적 작업의 최소화</a:t>
            </a:r>
          </a:p>
          <a:p>
            <a:r>
              <a:rPr lang="ko-KR" altLang="en-US" dirty="0"/>
              <a:t>한계</a:t>
            </a:r>
            <a:endParaRPr lang="en-US" altLang="ko-KR" dirty="0"/>
          </a:p>
          <a:p>
            <a:r>
              <a:rPr lang="ko-KR" altLang="en-US" dirty="0"/>
              <a:t>윤리</a:t>
            </a:r>
            <a:endParaRPr lang="en-US" altLang="ko-KR" dirty="0"/>
          </a:p>
          <a:p>
            <a:r>
              <a:rPr lang="ko-KR" altLang="en-US" dirty="0"/>
              <a:t>활용</a:t>
            </a:r>
            <a:endParaRPr lang="en-US" altLang="ko-KR" dirty="0"/>
          </a:p>
          <a:p>
            <a:r>
              <a:rPr lang="ko-KR" altLang="en-US" dirty="0"/>
              <a:t>정보와 팁</a:t>
            </a:r>
            <a:endParaRPr lang="en-US" altLang="ko-KR" dirty="0"/>
          </a:p>
          <a:p>
            <a:r>
              <a:rPr lang="ko-KR" altLang="en-US" dirty="0"/>
              <a:t>기타</a:t>
            </a:r>
          </a:p>
        </p:txBody>
      </p:sp>
    </p:spTree>
    <p:extLst>
      <p:ext uri="{BB962C8B-B14F-4D97-AF65-F5344CB8AC3E}">
        <p14:creationId xmlns:p14="http://schemas.microsoft.com/office/powerpoint/2010/main" val="2335537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lnSpcReduction="10000"/>
          </a:bodyPr>
          <a:lstStyle/>
          <a:p>
            <a:pPr>
              <a:lnSpc>
                <a:spcPct val="150000"/>
              </a:lnSpc>
            </a:pPr>
            <a:r>
              <a:rPr lang="ko-KR" altLang="en-US" sz="2300" b="1" dirty="0"/>
              <a:t>사이버 보안</a:t>
            </a:r>
            <a:endParaRPr lang="en-US" altLang="ko-KR" sz="2300" b="1" dirty="0"/>
          </a:p>
          <a:p>
            <a:pPr lvl="1">
              <a:lnSpc>
                <a:spcPct val="150000"/>
              </a:lnSpc>
            </a:pPr>
            <a:r>
              <a:rPr lang="ko-KR" altLang="en-US" sz="1900" dirty="0"/>
              <a:t>대화에서 사람과 대화하는 느낌을 주기 때문에 </a:t>
            </a:r>
            <a:r>
              <a:rPr lang="ko-KR" altLang="en-US" sz="1900" dirty="0" err="1"/>
              <a:t>피싱이메일과</a:t>
            </a:r>
            <a:r>
              <a:rPr lang="ko-KR" altLang="en-US" sz="1900" dirty="0"/>
              <a:t> </a:t>
            </a:r>
            <a:r>
              <a:rPr lang="ko-KR" altLang="en-US" sz="1900" dirty="0" err="1"/>
              <a:t>멀웨어의</a:t>
            </a:r>
            <a:r>
              <a:rPr lang="ko-KR" altLang="en-US" sz="1900" dirty="0"/>
              <a:t> 결합으로 사이버 보안에 악용될 수 있다</a:t>
            </a:r>
            <a:r>
              <a:rPr lang="en-US" altLang="ko-KR" sz="1900" dirty="0"/>
              <a:t>. </a:t>
            </a:r>
            <a:r>
              <a:rPr lang="en-US" altLang="ko-KR" sz="1900" dirty="0" err="1"/>
              <a:t>ChatGPT</a:t>
            </a:r>
            <a:r>
              <a:rPr lang="ko-KR" altLang="en-US" sz="1900" dirty="0"/>
              <a:t>를 사용하면 피싱 메일</a:t>
            </a:r>
            <a:r>
              <a:rPr lang="en-US" altLang="ko-KR" sz="1900" dirty="0"/>
              <a:t>(</a:t>
            </a:r>
            <a:r>
              <a:rPr lang="ko-KR" altLang="en-US" sz="1900" dirty="0"/>
              <a:t>개인정보의 부정한 획득을 시도하는 메일</a:t>
            </a:r>
            <a:r>
              <a:rPr lang="en-US" altLang="ko-KR" sz="1900" dirty="0"/>
              <a:t>)</a:t>
            </a:r>
            <a:r>
              <a:rPr lang="ko-KR" altLang="en-US" sz="1900" dirty="0"/>
              <a:t>이나 악성 프로그램을 간단하게 만들 수 있다는 사실을 확인됐다</a:t>
            </a:r>
            <a:r>
              <a:rPr lang="en-US" altLang="ko-KR" sz="1900" dirty="0"/>
              <a:t>.</a:t>
            </a:r>
            <a:endParaRPr lang="ko-KR" altLang="en-US" sz="1900" dirty="0"/>
          </a:p>
          <a:p>
            <a:pPr>
              <a:lnSpc>
                <a:spcPct val="150000"/>
              </a:lnSpc>
            </a:pPr>
            <a:r>
              <a:rPr lang="ko-KR" altLang="en-US" sz="2300" b="1" dirty="0"/>
              <a:t>범죄 악용</a:t>
            </a:r>
            <a:endParaRPr lang="en-US" altLang="ko-KR" sz="2300" b="1" dirty="0"/>
          </a:p>
          <a:p>
            <a:pPr lvl="1">
              <a:lnSpc>
                <a:spcPct val="150000"/>
              </a:lnSpc>
            </a:pPr>
            <a:r>
              <a:rPr lang="en-US" altLang="ko-KR" sz="1900" dirty="0" err="1"/>
              <a:t>ChatGPT</a:t>
            </a:r>
            <a:r>
              <a:rPr lang="ko-KR" altLang="en-US" sz="1900" dirty="0"/>
              <a:t>가 부적절한 요청을 거부하기도 하지만</a:t>
            </a:r>
            <a:r>
              <a:rPr lang="en-US" altLang="ko-KR" sz="1900" dirty="0"/>
              <a:t>, </a:t>
            </a:r>
            <a:r>
              <a:rPr lang="ko-KR" altLang="en-US" sz="1900" dirty="0"/>
              <a:t>바로 위의 예시처럼 악성 사용자가 작정하고 범죄에 악용할 수 있을 만한 정보를 에둘러서 질문하려고 한다면 그런 것들 까지 전부 차단하기는 어려우므로 범죄에 악용될 가능성도 배제할 수 없다</a:t>
            </a:r>
            <a:r>
              <a:rPr lang="en-US" altLang="ko-KR" sz="1900" dirty="0"/>
              <a:t>.</a:t>
            </a:r>
          </a:p>
          <a:p>
            <a:pPr>
              <a:lnSpc>
                <a:spcPct val="150000"/>
              </a:lnSpc>
            </a:pPr>
            <a:r>
              <a:rPr lang="ko-KR" altLang="en-US" sz="2300" b="1" dirty="0"/>
              <a:t>가짜 뉴스의 대량 생산</a:t>
            </a:r>
            <a:endParaRPr lang="en-US" altLang="ko-KR" sz="2300" b="1" dirty="0"/>
          </a:p>
          <a:p>
            <a:pPr lvl="1">
              <a:lnSpc>
                <a:spcPct val="150000"/>
              </a:lnSpc>
            </a:pPr>
            <a:r>
              <a:rPr lang="ko-KR" altLang="en-US" sz="1900" dirty="0"/>
              <a:t>그럴듯한 가짜 이야기를 만들어내는 데 드는 비용이 사실상 </a:t>
            </a:r>
            <a:r>
              <a:rPr lang="en-US" altLang="ko-KR" sz="1900" dirty="0"/>
              <a:t>0</a:t>
            </a:r>
            <a:r>
              <a:rPr lang="ko-KR" altLang="en-US" sz="1900" dirty="0"/>
              <a:t>이므로 엄청난 수의 대량의 가짜뉴스를 생성 배포할 수 있다</a:t>
            </a:r>
            <a:r>
              <a:rPr lang="en-US" altLang="ko-KR" sz="1900" dirty="0"/>
              <a:t>.</a:t>
            </a:r>
          </a:p>
        </p:txBody>
      </p:sp>
      <p:sp>
        <p:nvSpPr>
          <p:cNvPr id="3" name="제목 2"/>
          <p:cNvSpPr>
            <a:spLocks noGrp="1"/>
          </p:cNvSpPr>
          <p:nvPr>
            <p:ph type="title"/>
          </p:nvPr>
        </p:nvSpPr>
        <p:spPr/>
        <p:txBody>
          <a:bodyPr/>
          <a:lstStyle/>
          <a:p>
            <a:r>
              <a:rPr lang="ko-KR" altLang="en-US" dirty="0"/>
              <a:t>윤리</a:t>
            </a:r>
          </a:p>
        </p:txBody>
      </p:sp>
    </p:spTree>
    <p:extLst>
      <p:ext uri="{BB962C8B-B14F-4D97-AF65-F5344CB8AC3E}">
        <p14:creationId xmlns:p14="http://schemas.microsoft.com/office/powerpoint/2010/main" val="3206088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70000" lnSpcReduction="20000"/>
          </a:bodyPr>
          <a:lstStyle/>
          <a:p>
            <a:pPr latinLnBrk="0">
              <a:lnSpc>
                <a:spcPct val="170000"/>
              </a:lnSpc>
              <a:spcBef>
                <a:spcPct val="0"/>
              </a:spcBef>
            </a:pPr>
            <a:r>
              <a:rPr lang="ko-KR" altLang="ko-KR" sz="2900" b="1" dirty="0" err="1">
                <a:solidFill>
                  <a:srgbClr val="009900"/>
                </a:solidFill>
                <a:latin typeface="Arial" panose="020B0604020202020204" pitchFamily="34" charset="0"/>
                <a:ea typeface="Open Sans"/>
                <a:hlinkClick r:id="rId2" tooltip="https://www.technologyreview.kr/%ec%b1%97%eb%b4%87%ec%9d%b4-%ea%b2%80%ec%83%89%ec%97%94%ec%a7%84%ec%9d%84-%eb%8c%80%ec%b2%b4%ed%95%98%eb%a9%b4-%ec%95%88-%eb%90%98%eb%8a%94-%ec%9d%b4%ec%9c%a0/"/>
              </a:rPr>
              <a:t>챗봇의</a:t>
            </a:r>
            <a:r>
              <a:rPr lang="ko-KR" altLang="ko-KR" sz="2900" b="1" dirty="0">
                <a:solidFill>
                  <a:srgbClr val="009900"/>
                </a:solidFill>
                <a:latin typeface="Arial" panose="020B0604020202020204" pitchFamily="34" charset="0"/>
                <a:ea typeface="Open Sans"/>
                <a:hlinkClick r:id="rId2" tooltip="https://www.technologyreview.kr/%ec%b1%97%eb%b4%87%ec%9d%b4-%ea%b2%80%ec%83%89%ec%97%94%ec%a7%84%ec%9d%84-%eb%8c%80%ec%b2%b4%ed%95%98%eb%a9%b4-%ec%95%88-%eb%90%98%eb%8a%94-%ec%9d%b4%ec%9c%a0/"/>
              </a:rPr>
              <a:t> 태생적 한계</a:t>
            </a:r>
            <a:endParaRPr lang="en-US" altLang="ko-KR" sz="2900" b="1" dirty="0">
              <a:solidFill>
                <a:srgbClr val="009900"/>
              </a:solidFill>
              <a:latin typeface="Arial" panose="020B0604020202020204" pitchFamily="34" charset="0"/>
              <a:ea typeface="Open Sans"/>
            </a:endParaRPr>
          </a:p>
          <a:p>
            <a:pPr lvl="1" latinLnBrk="0">
              <a:lnSpc>
                <a:spcPct val="170000"/>
              </a:lnSpc>
              <a:spcBef>
                <a:spcPct val="0"/>
              </a:spcBef>
              <a:spcAft>
                <a:spcPct val="0"/>
              </a:spcAft>
            </a:pPr>
            <a:r>
              <a:rPr lang="ko-KR" altLang="ko-KR" b="1" dirty="0">
                <a:solidFill>
                  <a:srgbClr val="373A3C"/>
                </a:solidFill>
                <a:latin typeface="Arial" panose="020B0604020202020204" pitchFamily="34" charset="0"/>
                <a:ea typeface="Open Sans"/>
              </a:rPr>
              <a:t>정보 정확성의 한계와 '거짓 정보를 그럴듯하게 </a:t>
            </a:r>
            <a:r>
              <a:rPr lang="ko-KR" altLang="ko-KR" b="1" dirty="0" err="1">
                <a:solidFill>
                  <a:srgbClr val="373A3C"/>
                </a:solidFill>
                <a:latin typeface="Arial" panose="020B0604020202020204" pitchFamily="34" charset="0"/>
                <a:ea typeface="Open Sans"/>
              </a:rPr>
              <a:t>답변'하는</a:t>
            </a:r>
            <a:r>
              <a:rPr lang="ko-KR" altLang="ko-KR" b="1" dirty="0">
                <a:solidFill>
                  <a:srgbClr val="373A3C"/>
                </a:solidFill>
                <a:latin typeface="Arial" panose="020B0604020202020204" pitchFamily="34" charset="0"/>
                <a:ea typeface="Open Sans"/>
              </a:rPr>
              <a:t> 문제</a:t>
            </a:r>
            <a:endParaRPr lang="en-US" altLang="ko-KR" b="1" dirty="0">
              <a:solidFill>
                <a:srgbClr val="009900"/>
              </a:solidFill>
              <a:latin typeface="Arial" panose="020B0604020202020204" pitchFamily="34" charset="0"/>
              <a:ea typeface="Open Sans"/>
            </a:endParaRPr>
          </a:p>
          <a:p>
            <a:pPr marL="457200" lvl="1" indent="0" latinLnBrk="0">
              <a:lnSpc>
                <a:spcPct val="170000"/>
              </a:lnSpc>
              <a:spcBef>
                <a:spcPct val="0"/>
              </a:spcBef>
              <a:spcAft>
                <a:spcPct val="0"/>
              </a:spcAft>
              <a:buNone/>
            </a:pPr>
            <a:r>
              <a:rPr lang="en-US" altLang="ko-KR" dirty="0">
                <a:solidFill>
                  <a:srgbClr val="373A3C"/>
                </a:solidFill>
                <a:latin typeface="Arial" panose="020B0604020202020204" pitchFamily="34" charset="0"/>
                <a:ea typeface="Open Sans"/>
              </a:rPr>
              <a:t>   </a:t>
            </a:r>
            <a:r>
              <a:rPr lang="ko-KR" altLang="ko-KR" dirty="0">
                <a:solidFill>
                  <a:srgbClr val="373A3C"/>
                </a:solidFill>
                <a:latin typeface="Arial" panose="020B0604020202020204" pitchFamily="34" charset="0"/>
                <a:ea typeface="Open Sans"/>
              </a:rPr>
              <a:t>자연어 인공지능 프로그램들이 놀라운 성취를 이루어 정말 '사람 같은' 결과물을 내놓는 시대가 되었지만, 이들이라고 모든 문제에 정답만을 내놓는 것은 아니다. 이 대화형 </a:t>
            </a:r>
            <a:r>
              <a:rPr lang="ko-KR" altLang="ko-KR" dirty="0" err="1">
                <a:solidFill>
                  <a:srgbClr val="373A3C"/>
                </a:solidFill>
                <a:latin typeface="Arial" panose="020B0604020202020204" pitchFamily="34" charset="0"/>
                <a:ea typeface="Open Sans"/>
              </a:rPr>
              <a:t>AI는</a:t>
            </a:r>
            <a:r>
              <a:rPr lang="ko-KR" altLang="ko-KR" dirty="0">
                <a:solidFill>
                  <a:srgbClr val="373A3C"/>
                </a:solidFill>
                <a:latin typeface="Arial" panose="020B0604020202020204" pitchFamily="34" charset="0"/>
                <a:ea typeface="Open Sans"/>
              </a:rPr>
              <a:t> 질문자가 원하는 정보에 대한 답변을 제공하게끔 설계되었으므로, 자신이 학습한 데이터의 종류와 상황에 따라 '어떤 내용에 대해서는 잘 </a:t>
            </a:r>
            <a:r>
              <a:rPr lang="ko-KR" altLang="ko-KR" dirty="0" err="1">
                <a:solidFill>
                  <a:srgbClr val="373A3C"/>
                </a:solidFill>
                <a:latin typeface="Arial" panose="020B0604020202020204" pitchFamily="34" charset="0"/>
                <a:ea typeface="Open Sans"/>
              </a:rPr>
              <a:t>모른다'고</a:t>
            </a:r>
            <a:r>
              <a:rPr lang="ko-KR" altLang="ko-KR" dirty="0">
                <a:solidFill>
                  <a:srgbClr val="373A3C"/>
                </a:solidFill>
                <a:latin typeface="Arial" panose="020B0604020202020204" pitchFamily="34" charset="0"/>
                <a:ea typeface="Open Sans"/>
              </a:rPr>
              <a:t> 말하는 것 외에도 실제 오답임에도 마치 진실인 것처럼 </a:t>
            </a:r>
            <a:r>
              <a:rPr lang="ko-KR" altLang="ko-KR" dirty="0" err="1">
                <a:solidFill>
                  <a:srgbClr val="373A3C"/>
                </a:solidFill>
                <a:latin typeface="Arial" panose="020B0604020202020204" pitchFamily="34" charset="0"/>
                <a:ea typeface="Open Sans"/>
              </a:rPr>
              <a:t>자신있게</a:t>
            </a:r>
            <a:r>
              <a:rPr lang="ko-KR" altLang="ko-KR" dirty="0">
                <a:solidFill>
                  <a:srgbClr val="373A3C"/>
                </a:solidFill>
                <a:latin typeface="Arial" panose="020B0604020202020204" pitchFamily="34" charset="0"/>
                <a:ea typeface="Open Sans"/>
              </a:rPr>
              <a:t> 말하는 경우가 발생한다. 이를 가리켜 인공지능의 '</a:t>
            </a:r>
            <a:r>
              <a:rPr lang="ko-KR" altLang="ko-KR" dirty="0" err="1">
                <a:solidFill>
                  <a:srgbClr val="373A3C"/>
                </a:solidFill>
                <a:latin typeface="Arial" panose="020B0604020202020204" pitchFamily="34" charset="0"/>
                <a:ea typeface="Open Sans"/>
              </a:rPr>
              <a:t>환각'이라</a:t>
            </a:r>
            <a:r>
              <a:rPr lang="ko-KR" altLang="ko-KR" dirty="0">
                <a:solidFill>
                  <a:srgbClr val="373A3C"/>
                </a:solidFill>
                <a:latin typeface="Arial" panose="020B0604020202020204" pitchFamily="34" charset="0"/>
                <a:ea typeface="Open Sans"/>
              </a:rPr>
              <a:t> 한다. 특히 </a:t>
            </a:r>
            <a:r>
              <a:rPr lang="ko-KR" altLang="ko-KR" dirty="0" err="1">
                <a:solidFill>
                  <a:srgbClr val="373A3C"/>
                </a:solidFill>
                <a:latin typeface="Arial" panose="020B0604020202020204" pitchFamily="34" charset="0"/>
                <a:ea typeface="Open Sans"/>
              </a:rPr>
              <a:t>ChatGPT는</a:t>
            </a:r>
            <a:r>
              <a:rPr lang="ko-KR" altLang="ko-KR" dirty="0">
                <a:solidFill>
                  <a:srgbClr val="373A3C"/>
                </a:solidFill>
                <a:latin typeface="Arial" panose="020B0604020202020204" pitchFamily="34" charset="0"/>
                <a:ea typeface="Open Sans"/>
              </a:rPr>
              <a:t> '질문자가 질문 속에 교묘하게 거짓을 미리 섞어 놓는 </a:t>
            </a:r>
            <a:r>
              <a:rPr lang="ko-KR" altLang="ko-KR" dirty="0" err="1">
                <a:solidFill>
                  <a:srgbClr val="373A3C"/>
                </a:solidFill>
                <a:latin typeface="Arial" panose="020B0604020202020204" pitchFamily="34" charset="0"/>
                <a:ea typeface="Open Sans"/>
              </a:rPr>
              <a:t>경우'와</a:t>
            </a:r>
            <a:r>
              <a:rPr lang="ko-KR" altLang="ko-KR" dirty="0">
                <a:solidFill>
                  <a:srgbClr val="373A3C"/>
                </a:solidFill>
                <a:latin typeface="Arial" panose="020B0604020202020204" pitchFamily="34" charset="0"/>
                <a:ea typeface="Open Sans"/>
              </a:rPr>
              <a:t> '자신이 이전에 답변했던 내용에 부분적 오류가 있는데도 이에 관해 다시 질문할 경우' 이것이 </a:t>
            </a:r>
            <a:r>
              <a:rPr lang="ko-KR" altLang="ko-KR" dirty="0" err="1">
                <a:solidFill>
                  <a:srgbClr val="373A3C"/>
                </a:solidFill>
                <a:latin typeface="Arial" panose="020B0604020202020204" pitchFamily="34" charset="0"/>
                <a:ea typeface="Open Sans"/>
              </a:rPr>
              <a:t>스노우볼처럼</a:t>
            </a:r>
            <a:r>
              <a:rPr lang="ko-KR" altLang="ko-KR" dirty="0">
                <a:solidFill>
                  <a:srgbClr val="373A3C"/>
                </a:solidFill>
                <a:latin typeface="Arial" panose="020B0604020202020204" pitchFamily="34" charset="0"/>
                <a:ea typeface="Open Sans"/>
              </a:rPr>
              <a:t> 커지는 것에 취약하다. 데이터 자체가 미약한 분야도 문제가 된다. 예를 들어 '세계에서 가장 높은 </a:t>
            </a:r>
            <a:r>
              <a:rPr lang="ko-KR" altLang="ko-KR" dirty="0" err="1">
                <a:solidFill>
                  <a:srgbClr val="373A3C"/>
                </a:solidFill>
                <a:latin typeface="Arial" panose="020B0604020202020204" pitchFamily="34" charset="0"/>
                <a:ea typeface="Open Sans"/>
              </a:rPr>
              <a:t>산'이</a:t>
            </a:r>
            <a:r>
              <a:rPr lang="ko-KR" altLang="ko-KR" dirty="0">
                <a:solidFill>
                  <a:srgbClr val="373A3C"/>
                </a:solidFill>
                <a:latin typeface="Arial" panose="020B0604020202020204" pitchFamily="34" charset="0"/>
                <a:ea typeface="Open Sans"/>
              </a:rPr>
              <a:t> '</a:t>
            </a:r>
            <a:r>
              <a:rPr lang="ko-KR" altLang="ko-KR" dirty="0" err="1">
                <a:solidFill>
                  <a:srgbClr val="373A3C"/>
                </a:solidFill>
                <a:latin typeface="Arial" panose="020B0604020202020204" pitchFamily="34" charset="0"/>
                <a:ea typeface="Open Sans"/>
              </a:rPr>
              <a:t>에베레스트산'이라는</a:t>
            </a:r>
            <a:r>
              <a:rPr lang="ko-KR" altLang="ko-KR" dirty="0">
                <a:solidFill>
                  <a:srgbClr val="373A3C"/>
                </a:solidFill>
                <a:latin typeface="Arial" panose="020B0604020202020204" pitchFamily="34" charset="0"/>
                <a:ea typeface="Open Sans"/>
              </a:rPr>
              <a:t> 정보는 정확히 전달하지만, '특정한 시대에 만들어진, 특정 암석을 포함한 산 가운데 가장 높은 산은?' 하고 묻는다면 높은 확률로 잘못된 정보를 제공하거나 답변을 반복할 때마다 저마다 다른 산을 가리키게 된다.</a:t>
            </a:r>
            <a:endParaRPr lang="en-US" altLang="ko-KR" dirty="0">
              <a:solidFill>
                <a:srgbClr val="373A3C"/>
              </a:solidFill>
              <a:latin typeface="Arial" panose="020B0604020202020204" pitchFamily="34" charset="0"/>
              <a:ea typeface="Open Sans"/>
            </a:endParaRPr>
          </a:p>
        </p:txBody>
      </p:sp>
      <p:sp>
        <p:nvSpPr>
          <p:cNvPr id="3" name="제목 2"/>
          <p:cNvSpPr>
            <a:spLocks noGrp="1"/>
          </p:cNvSpPr>
          <p:nvPr>
            <p:ph type="title"/>
          </p:nvPr>
        </p:nvSpPr>
        <p:spPr/>
        <p:txBody>
          <a:bodyPr/>
          <a:lstStyle/>
          <a:p>
            <a:r>
              <a:rPr lang="ko-KR" altLang="en-US" dirty="0"/>
              <a:t>한계</a:t>
            </a:r>
          </a:p>
        </p:txBody>
      </p:sp>
    </p:spTree>
    <p:extLst>
      <p:ext uri="{BB962C8B-B14F-4D97-AF65-F5344CB8AC3E}">
        <p14:creationId xmlns:p14="http://schemas.microsoft.com/office/powerpoint/2010/main" val="403573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pPr latinLnBrk="0">
              <a:lnSpc>
                <a:spcPct val="170000"/>
              </a:lnSpc>
              <a:spcBef>
                <a:spcPct val="0"/>
              </a:spcBef>
            </a:pPr>
            <a:r>
              <a:rPr lang="ko-KR" altLang="ko-KR" sz="2900" b="1" dirty="0" err="1">
                <a:solidFill>
                  <a:srgbClr val="009900"/>
                </a:solidFill>
                <a:latin typeface="Arial" panose="020B0604020202020204" pitchFamily="34" charset="0"/>
                <a:ea typeface="Open Sans"/>
                <a:hlinkClick r:id="rId2" tooltip="https://www.technologyreview.kr/%ec%b1%97%eb%b4%87%ec%9d%b4-%ea%b2%80%ec%83%89%ec%97%94%ec%a7%84%ec%9d%84-%eb%8c%80%ec%b2%b4%ed%95%98%eb%a9%b4-%ec%95%88-%eb%90%98%eb%8a%94-%ec%9d%b4%ec%9c%a0/"/>
              </a:rPr>
              <a:t>챗봇의</a:t>
            </a:r>
            <a:r>
              <a:rPr lang="ko-KR" altLang="ko-KR" sz="2900" b="1" dirty="0">
                <a:solidFill>
                  <a:srgbClr val="009900"/>
                </a:solidFill>
                <a:latin typeface="Arial" panose="020B0604020202020204" pitchFamily="34" charset="0"/>
                <a:ea typeface="Open Sans"/>
                <a:hlinkClick r:id="rId2" tooltip="https://www.technologyreview.kr/%ec%b1%97%eb%b4%87%ec%9d%b4-%ea%b2%80%ec%83%89%ec%97%94%ec%a7%84%ec%9d%84-%eb%8c%80%ec%b2%b4%ed%95%98%eb%a9%b4-%ec%95%88-%eb%90%98%eb%8a%94-%ec%9d%b4%ec%9c%a0/"/>
              </a:rPr>
              <a:t> 태생적 한계</a:t>
            </a:r>
            <a:endParaRPr lang="en-US" altLang="ko-KR" sz="2900" b="1" dirty="0">
              <a:solidFill>
                <a:srgbClr val="009900"/>
              </a:solidFill>
              <a:latin typeface="Arial" panose="020B0604020202020204" pitchFamily="34" charset="0"/>
              <a:ea typeface="Open Sans"/>
            </a:endParaRPr>
          </a:p>
          <a:p>
            <a:pPr lvl="1" latinLnBrk="0">
              <a:lnSpc>
                <a:spcPct val="170000"/>
              </a:lnSpc>
              <a:spcBef>
                <a:spcPct val="0"/>
              </a:spcBef>
              <a:spcAft>
                <a:spcPct val="0"/>
              </a:spcAft>
            </a:pPr>
            <a:r>
              <a:rPr lang="ko-KR" altLang="ko-KR" b="1" dirty="0">
                <a:solidFill>
                  <a:srgbClr val="373A3C"/>
                </a:solidFill>
                <a:latin typeface="Arial" panose="020B0604020202020204" pitchFamily="34" charset="0"/>
                <a:ea typeface="Open Sans"/>
              </a:rPr>
              <a:t>정보 정확성의 한계와 '거짓 정보를 그럴듯하게 </a:t>
            </a:r>
            <a:r>
              <a:rPr lang="ko-KR" altLang="ko-KR" b="1" dirty="0" err="1">
                <a:solidFill>
                  <a:srgbClr val="373A3C"/>
                </a:solidFill>
                <a:latin typeface="Arial" panose="020B0604020202020204" pitchFamily="34" charset="0"/>
                <a:ea typeface="Open Sans"/>
              </a:rPr>
              <a:t>답변'하는</a:t>
            </a:r>
            <a:r>
              <a:rPr lang="ko-KR" altLang="ko-KR" b="1" dirty="0">
                <a:solidFill>
                  <a:srgbClr val="373A3C"/>
                </a:solidFill>
                <a:latin typeface="Arial" panose="020B0604020202020204" pitchFamily="34" charset="0"/>
                <a:ea typeface="Open Sans"/>
              </a:rPr>
              <a:t> 문제</a:t>
            </a:r>
            <a:endParaRPr lang="en-US" altLang="ko-KR" b="1" dirty="0">
              <a:solidFill>
                <a:srgbClr val="009900"/>
              </a:solidFill>
              <a:latin typeface="Arial" panose="020B0604020202020204" pitchFamily="34" charset="0"/>
              <a:ea typeface="Open Sans"/>
            </a:endParaRPr>
          </a:p>
          <a:p>
            <a:pPr marL="457200" lvl="1" indent="0" latinLnBrk="0">
              <a:lnSpc>
                <a:spcPct val="170000"/>
              </a:lnSpc>
              <a:spcBef>
                <a:spcPct val="0"/>
              </a:spcBef>
              <a:spcAft>
                <a:spcPct val="0"/>
              </a:spcAft>
              <a:buNone/>
            </a:pPr>
            <a:r>
              <a:rPr lang="ko-KR" altLang="ko-KR" dirty="0">
                <a:solidFill>
                  <a:srgbClr val="373A3C"/>
                </a:solidFill>
                <a:latin typeface="Arial" panose="020B0604020202020204" pitchFamily="34" charset="0"/>
                <a:ea typeface="Open Sans"/>
              </a:rPr>
              <a:t>이는 위에서 서술한 것처럼 현재의 자연어 인공지능이 근본적으로 이해하거나 생각을 하고 말하는 것이 아니며, 단순히 해당 질문의 답변으로 확률적으로 제일 적절하다고 판단한 단어를 조합하도록 설계되어 있기 때문이다. 예를 들어, 공룡에게 도구를 쓴 화석 잔해가 있다는 주장을 하거나, 미국이 </a:t>
            </a:r>
            <a:r>
              <a:rPr lang="ko-KR" altLang="ko-KR" dirty="0" err="1">
                <a:solidFill>
                  <a:srgbClr val="373A3C"/>
                </a:solidFill>
                <a:latin typeface="Arial" panose="020B0604020202020204" pitchFamily="34" charset="0"/>
                <a:ea typeface="Open Sans"/>
              </a:rPr>
              <a:t>존재하지도</a:t>
            </a:r>
            <a:r>
              <a:rPr lang="ko-KR" altLang="ko-KR" dirty="0">
                <a:solidFill>
                  <a:srgbClr val="373A3C"/>
                </a:solidFill>
                <a:latin typeface="Arial" panose="020B0604020202020204" pitchFamily="34" charset="0"/>
                <a:ea typeface="Open Sans"/>
              </a:rPr>
              <a:t> 않았던 1600년대에 미국 대통령이 </a:t>
            </a:r>
            <a:r>
              <a:rPr lang="ko-KR" altLang="ko-KR" dirty="0" err="1">
                <a:solidFill>
                  <a:srgbClr val="373A3C"/>
                </a:solidFill>
                <a:latin typeface="Arial" panose="020B0604020202020204" pitchFamily="34" charset="0"/>
                <a:ea typeface="Open Sans"/>
              </a:rPr>
              <a:t>누구였다고</a:t>
            </a:r>
            <a:r>
              <a:rPr lang="ko-KR" altLang="ko-KR" dirty="0">
                <a:solidFill>
                  <a:srgbClr val="373A3C"/>
                </a:solidFill>
                <a:latin typeface="Arial" panose="020B0604020202020204" pitchFamily="34" charset="0"/>
                <a:ea typeface="Open Sans"/>
              </a:rPr>
              <a:t> 말하는 등이다. 이는 점차 학습이 진행되면서 개선되고는 있지만, 현재 인공지능 기술이 가진 구조적 한계이므로 완벽하게 개선할 수는 없으며, 특히 이러한 인공지능 서비스들의 권위와 명성이 높아질 경우 그럴듯한 거짓말 때문에 잘못된 정보가 사회 전반에 확산될 수 있다. 이 때문에 </a:t>
            </a:r>
            <a:r>
              <a:rPr lang="ko-KR" altLang="ko-KR" dirty="0" err="1">
                <a:solidFill>
                  <a:srgbClr val="373A3C"/>
                </a:solidFill>
                <a:latin typeface="Arial" panose="020B0604020202020204" pitchFamily="34" charset="0"/>
                <a:ea typeface="Open Sans"/>
              </a:rPr>
              <a:t>ChatGPT를</a:t>
            </a:r>
            <a:r>
              <a:rPr lang="ko-KR" altLang="ko-KR" dirty="0">
                <a:solidFill>
                  <a:srgbClr val="373A3C"/>
                </a:solidFill>
                <a:latin typeface="Arial" panose="020B0604020202020204" pitchFamily="34" charset="0"/>
                <a:ea typeface="Open Sans"/>
              </a:rPr>
              <a:t> 통해 확신에 가까운 정보를 받았더라도 다시 한번 검증해 보는 </a:t>
            </a:r>
            <a:r>
              <a:rPr lang="ko-KR" altLang="ko-KR" dirty="0" err="1">
                <a:solidFill>
                  <a:srgbClr val="0275D8"/>
                </a:solidFill>
                <a:latin typeface="Arial" panose="020B0604020202020204" pitchFamily="34" charset="0"/>
                <a:ea typeface="Open Sans"/>
                <a:hlinkClick r:id="rId3" tooltip="정보리터러시"/>
              </a:rPr>
              <a:t>정보리터러시</a:t>
            </a:r>
            <a:r>
              <a:rPr lang="ko-KR" altLang="ko-KR" dirty="0" err="1">
                <a:solidFill>
                  <a:srgbClr val="373A3C"/>
                </a:solidFill>
                <a:latin typeface="Arial" panose="020B0604020202020204" pitchFamily="34" charset="0"/>
                <a:ea typeface="Open Sans"/>
              </a:rPr>
              <a:t>가</a:t>
            </a:r>
            <a:r>
              <a:rPr lang="ko-KR" altLang="ko-KR" dirty="0">
                <a:solidFill>
                  <a:srgbClr val="373A3C"/>
                </a:solidFill>
                <a:latin typeface="Arial" panose="020B0604020202020204" pitchFamily="34" charset="0"/>
                <a:ea typeface="Open Sans"/>
              </a:rPr>
              <a:t> 중요하다.</a:t>
            </a:r>
          </a:p>
        </p:txBody>
      </p:sp>
      <p:sp>
        <p:nvSpPr>
          <p:cNvPr id="3" name="제목 2"/>
          <p:cNvSpPr>
            <a:spLocks noGrp="1"/>
          </p:cNvSpPr>
          <p:nvPr>
            <p:ph type="title"/>
          </p:nvPr>
        </p:nvSpPr>
        <p:spPr/>
        <p:txBody>
          <a:bodyPr/>
          <a:lstStyle/>
          <a:p>
            <a:r>
              <a:rPr lang="ko-KR" altLang="en-US" dirty="0"/>
              <a:t>한계</a:t>
            </a:r>
          </a:p>
        </p:txBody>
      </p:sp>
    </p:spTree>
    <p:extLst>
      <p:ext uri="{BB962C8B-B14F-4D97-AF65-F5344CB8AC3E}">
        <p14:creationId xmlns:p14="http://schemas.microsoft.com/office/powerpoint/2010/main" val="1693085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a:lnSpc>
                <a:spcPct val="160000"/>
              </a:lnSpc>
            </a:pPr>
            <a:r>
              <a:rPr lang="ko-KR" altLang="en-US" sz="2200" dirty="0"/>
              <a:t>정보 검색 외에도 매우 다양한 용도로 사용할 수 있다</a:t>
            </a:r>
            <a:r>
              <a:rPr lang="en-US" altLang="ko-KR" sz="2200" dirty="0"/>
              <a:t>. </a:t>
            </a:r>
            <a:r>
              <a:rPr lang="ko-KR" altLang="en-US" sz="2200" dirty="0"/>
              <a:t>게다가 이런 명령들은 대체로 조합하여 다양한 방식으로 명령하는 것이 가능하다</a:t>
            </a:r>
            <a:r>
              <a:rPr lang="en-US" altLang="ko-KR" sz="2200" dirty="0"/>
              <a:t>.</a:t>
            </a:r>
          </a:p>
          <a:p>
            <a:pPr>
              <a:lnSpc>
                <a:spcPct val="160000"/>
              </a:lnSpc>
            </a:pPr>
            <a:r>
              <a:rPr lang="ko-KR" altLang="en-US" dirty="0"/>
              <a:t>답변은 표를 </a:t>
            </a:r>
            <a:r>
              <a:rPr lang="ko-KR" altLang="en-US" dirty="0" err="1"/>
              <a:t>만들어달라는</a:t>
            </a:r>
            <a:r>
              <a:rPr lang="ko-KR" altLang="en-US" dirty="0"/>
              <a:t> 식으로 요청해도 가능하다</a:t>
            </a:r>
            <a:r>
              <a:rPr lang="en-US" altLang="ko-KR" dirty="0"/>
              <a:t>.</a:t>
            </a:r>
            <a:endParaRPr lang="en-US" altLang="ko-KR" sz="2200" dirty="0"/>
          </a:p>
          <a:p>
            <a:pPr>
              <a:lnSpc>
                <a:spcPct val="160000"/>
              </a:lnSpc>
            </a:pPr>
            <a:r>
              <a:rPr lang="ko-KR" altLang="en-US" sz="2200" b="1" dirty="0"/>
              <a:t>자료수집</a:t>
            </a:r>
            <a:endParaRPr lang="en-US" altLang="ko-KR" sz="2200" b="1" dirty="0"/>
          </a:p>
          <a:p>
            <a:pPr lvl="1">
              <a:lnSpc>
                <a:spcPct val="160000"/>
              </a:lnSpc>
            </a:pPr>
            <a:r>
              <a:rPr lang="ko-KR" altLang="en-US" sz="1800" dirty="0"/>
              <a:t>예를 들어 공학 연구자가 선행 연구 결과를 모아 새 가설을 테스트한다고 하자</a:t>
            </a:r>
            <a:r>
              <a:rPr lang="en-US" altLang="ko-KR" sz="1800" dirty="0"/>
              <a:t>. </a:t>
            </a:r>
            <a:r>
              <a:rPr lang="ko-KR" altLang="en-US" sz="1800" dirty="0"/>
              <a:t>이전에는 논문과 책을 일일이 뒤지며 읽고 정리해야 했다</a:t>
            </a:r>
            <a:r>
              <a:rPr lang="en-US" altLang="ko-KR" sz="1800" dirty="0"/>
              <a:t>. </a:t>
            </a:r>
            <a:r>
              <a:rPr lang="ko-KR" altLang="en-US" sz="1800" dirty="0"/>
              <a:t>이제는 인공지능에게 수집 명령을 내리기만 하면 즉각 그래프까지 </a:t>
            </a:r>
            <a:r>
              <a:rPr lang="ko-KR" altLang="en-US" sz="1800" dirty="0" err="1"/>
              <a:t>피팅해준다</a:t>
            </a:r>
            <a:r>
              <a:rPr lang="en-US" altLang="ko-KR" sz="1800" dirty="0"/>
              <a:t>. </a:t>
            </a:r>
            <a:r>
              <a:rPr lang="ko-KR" altLang="en-US" sz="1800" dirty="0"/>
              <a:t>심지어 관련 이론과 수식</a:t>
            </a:r>
            <a:r>
              <a:rPr lang="en-US" altLang="ko-KR" sz="1800" dirty="0"/>
              <a:t>, </a:t>
            </a:r>
            <a:r>
              <a:rPr lang="ko-KR" altLang="en-US" sz="1800" dirty="0"/>
              <a:t>유사한 역할을 하는 변수까지 곧장 찾아줄 것이다</a:t>
            </a:r>
            <a:r>
              <a:rPr lang="en-US" altLang="ko-KR" sz="1800" dirty="0"/>
              <a:t>.</a:t>
            </a:r>
          </a:p>
        </p:txBody>
      </p:sp>
      <p:sp>
        <p:nvSpPr>
          <p:cNvPr id="3" name="제목 2"/>
          <p:cNvSpPr>
            <a:spLocks noGrp="1"/>
          </p:cNvSpPr>
          <p:nvPr>
            <p:ph type="title"/>
          </p:nvPr>
        </p:nvSpPr>
        <p:spPr/>
        <p:txBody>
          <a:bodyPr/>
          <a:lstStyle/>
          <a:p>
            <a:r>
              <a:rPr lang="ko-KR" altLang="en-US" dirty="0"/>
              <a:t>활용</a:t>
            </a:r>
          </a:p>
        </p:txBody>
      </p:sp>
    </p:spTree>
    <p:extLst>
      <p:ext uri="{BB962C8B-B14F-4D97-AF65-F5344CB8AC3E}">
        <p14:creationId xmlns:p14="http://schemas.microsoft.com/office/powerpoint/2010/main" val="253679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77500" lnSpcReduction="20000"/>
          </a:bodyPr>
          <a:lstStyle/>
          <a:p>
            <a:pPr>
              <a:lnSpc>
                <a:spcPct val="160000"/>
              </a:lnSpc>
            </a:pPr>
            <a:r>
              <a:rPr lang="ko-KR" altLang="en-US" sz="2600" dirty="0">
                <a:hlinkClick r:id="rId2" tooltip="독학"/>
              </a:rPr>
              <a:t>독학</a:t>
            </a:r>
            <a:endParaRPr lang="en-US" altLang="ko-KR" sz="2600" dirty="0"/>
          </a:p>
          <a:p>
            <a:pPr lvl="1">
              <a:lnSpc>
                <a:spcPct val="160000"/>
              </a:lnSpc>
            </a:pPr>
            <a:r>
              <a:rPr lang="ko-KR" altLang="en-US" sz="2200" dirty="0"/>
              <a:t>그래도 상당히 최근 자료를 인용하고 있기 때문에 각 분야에 관한 정보나 요령</a:t>
            </a:r>
            <a:r>
              <a:rPr lang="en-US" altLang="ko-KR" sz="2200" dirty="0"/>
              <a:t>, </a:t>
            </a:r>
            <a:r>
              <a:rPr lang="ko-KR" altLang="en-US" sz="2200" dirty="0"/>
              <a:t>해결법을 얻을 수 있다</a:t>
            </a:r>
            <a:r>
              <a:rPr lang="en-US" altLang="ko-KR" sz="2200" dirty="0"/>
              <a:t>. </a:t>
            </a:r>
            <a:r>
              <a:rPr lang="ko-KR" altLang="en-US" sz="2200" dirty="0"/>
              <a:t>종종 틀릴 때도 있지만</a:t>
            </a:r>
            <a:r>
              <a:rPr lang="en-US" altLang="ko-KR" sz="2200" dirty="0"/>
              <a:t>, </a:t>
            </a:r>
            <a:r>
              <a:rPr lang="ko-KR" altLang="en-US" sz="2200" dirty="0"/>
              <a:t>거의 비슷하게는 가르쳐 줄 때가 많다</a:t>
            </a:r>
            <a:r>
              <a:rPr lang="en-US" altLang="ko-KR" sz="2200" dirty="0"/>
              <a:t>. </a:t>
            </a:r>
            <a:r>
              <a:rPr lang="ko-KR" altLang="en-US" sz="2200" dirty="0"/>
              <a:t>다만 질문은 상세하게 </a:t>
            </a:r>
            <a:r>
              <a:rPr lang="ko-KR" altLang="en-US" sz="2200" dirty="0" err="1"/>
              <a:t>해야한다</a:t>
            </a:r>
            <a:r>
              <a:rPr lang="en-US" altLang="ko-KR" sz="2200" dirty="0"/>
              <a:t>. 3D </a:t>
            </a:r>
            <a:r>
              <a:rPr lang="ko-KR" altLang="en-US" sz="2200" dirty="0"/>
              <a:t>프로그램을 배울 때 어디에 어떤 버튼이 무슨 역할을 하고</a:t>
            </a:r>
            <a:r>
              <a:rPr lang="en-US" altLang="ko-KR" sz="2200" dirty="0"/>
              <a:t>, </a:t>
            </a:r>
            <a:r>
              <a:rPr lang="ko-KR" altLang="en-US" sz="2200" dirty="0"/>
              <a:t>어떻게 쓰는지 물어보면 높은 확률로 정확하게 대답해 준다</a:t>
            </a:r>
            <a:r>
              <a:rPr lang="en-US" altLang="ko-KR" sz="2200" dirty="0"/>
              <a:t>. </a:t>
            </a:r>
            <a:r>
              <a:rPr lang="ko-KR" altLang="en-US" sz="2200" dirty="0"/>
              <a:t>물론 </a:t>
            </a:r>
            <a:r>
              <a:rPr lang="ko-KR" altLang="en-US" sz="2200" dirty="0" err="1"/>
              <a:t>틀릴때도</a:t>
            </a:r>
            <a:r>
              <a:rPr lang="ko-KR" altLang="en-US" sz="2200" dirty="0"/>
              <a:t> 있다</a:t>
            </a:r>
            <a:r>
              <a:rPr lang="en-US" altLang="ko-KR" sz="2200" dirty="0"/>
              <a:t>. </a:t>
            </a:r>
            <a:r>
              <a:rPr lang="ko-KR" altLang="en-US" sz="2200" dirty="0"/>
              <a:t>하지만 처음 배우는 사람이 </a:t>
            </a:r>
            <a:r>
              <a:rPr lang="en-US" altLang="ko-KR" sz="2200" dirty="0"/>
              <a:t>"</a:t>
            </a:r>
            <a:r>
              <a:rPr lang="ko-KR" altLang="en-US" sz="2200" dirty="0"/>
              <a:t>단순하게 캐릭터 모델링을 하고싶다</a:t>
            </a:r>
            <a:r>
              <a:rPr lang="en-US" altLang="ko-KR" sz="2200" dirty="0"/>
              <a:t>." </a:t>
            </a:r>
            <a:r>
              <a:rPr lang="ko-KR" altLang="en-US" sz="2200" dirty="0"/>
              <a:t>라고 물어본다면 대답할 영역이 지나치게 넓고 추상적이기에 제대로 된 답을 얻기 힘들만 하다</a:t>
            </a:r>
            <a:r>
              <a:rPr lang="en-US" altLang="ko-KR" sz="2200" dirty="0"/>
              <a:t>. </a:t>
            </a:r>
            <a:r>
              <a:rPr lang="ko-KR" altLang="en-US" sz="2200" dirty="0"/>
              <a:t>각종 개념 등에 대한 어려운 설명을 넣은 다음 이를 쉬운 말로 </a:t>
            </a:r>
            <a:r>
              <a:rPr lang="ko-KR" altLang="en-US" sz="2200" dirty="0" err="1"/>
              <a:t>설명하라든지</a:t>
            </a:r>
            <a:r>
              <a:rPr lang="ko-KR" altLang="en-US" sz="2200" dirty="0"/>
              <a:t> 아이가 이해할 수 있게 설명하라는 명령을 입력하면 그에 맞는 설명을 얻을 수도 있다</a:t>
            </a:r>
            <a:r>
              <a:rPr lang="en-US" altLang="ko-KR" sz="2200" dirty="0"/>
              <a:t>. </a:t>
            </a:r>
            <a:r>
              <a:rPr lang="ko-KR" altLang="en-US" sz="2200" dirty="0"/>
              <a:t>서구에 잘 알려진 지식에 대한 정확도가 높고</a:t>
            </a:r>
            <a:r>
              <a:rPr lang="en-US" altLang="ko-KR" sz="2200" dirty="0"/>
              <a:t>, </a:t>
            </a:r>
            <a:r>
              <a:rPr lang="ko-KR" altLang="en-US" sz="2200" dirty="0"/>
              <a:t>한국사 전반이나 동양의 문화나 사상을 한국어로 표현하는 능력이나</a:t>
            </a:r>
            <a:r>
              <a:rPr lang="en-US" altLang="ko-KR" sz="2200" dirty="0"/>
              <a:t>, </a:t>
            </a:r>
            <a:r>
              <a:rPr lang="ko-KR" altLang="en-US" sz="2200" dirty="0"/>
              <a:t>정확한 연도나 각종 발언 등의 문장을 찾는 능력은 비교적 약하다</a:t>
            </a:r>
            <a:r>
              <a:rPr lang="en-US" altLang="ko-KR" sz="2200" dirty="0"/>
              <a:t>. </a:t>
            </a:r>
            <a:r>
              <a:rPr lang="ko-KR" altLang="en-US" sz="2200" dirty="0"/>
              <a:t>예컨대 불교보다 기독교에 대한 대답의 정확도가 높으며</a:t>
            </a:r>
            <a:r>
              <a:rPr lang="en-US" altLang="ko-KR" sz="2200" dirty="0"/>
              <a:t>, </a:t>
            </a:r>
            <a:r>
              <a:rPr lang="ko-KR" altLang="en-US" sz="2200" dirty="0"/>
              <a:t>불교는 한국어로는 </a:t>
            </a:r>
            <a:r>
              <a:rPr lang="en-US" altLang="ko-KR" sz="2200" dirty="0"/>
              <a:t>'</a:t>
            </a:r>
            <a:r>
              <a:rPr lang="ko-KR" altLang="en-US" sz="2200" dirty="0"/>
              <a:t>예불</a:t>
            </a:r>
            <a:r>
              <a:rPr lang="en-US" altLang="ko-KR" sz="2200" dirty="0"/>
              <a:t>'</a:t>
            </a:r>
            <a:r>
              <a:rPr lang="ko-KR" altLang="en-US" sz="2200" dirty="0"/>
              <a:t>이라는 개념을 잘 표현하지 못할 정도지만 기독교는 한국어로도 대강 교리를 설명할 수 있다</a:t>
            </a:r>
            <a:r>
              <a:rPr lang="en-US" altLang="ko-KR" sz="2200" dirty="0"/>
              <a:t>. </a:t>
            </a:r>
            <a:r>
              <a:rPr lang="ko-KR" altLang="en-US" sz="2200" dirty="0"/>
              <a:t>물론 영어로 질문하면 불교에 대한 설명이라도 더 </a:t>
            </a:r>
            <a:r>
              <a:rPr lang="ko-KR" altLang="en-US" sz="2200" dirty="0" err="1"/>
              <a:t>정확해진다</a:t>
            </a:r>
            <a:r>
              <a:rPr lang="en-US" altLang="ko-KR" sz="2200" dirty="0"/>
              <a:t>.</a:t>
            </a:r>
          </a:p>
          <a:p>
            <a:pPr lvl="2">
              <a:lnSpc>
                <a:spcPct val="150000"/>
              </a:lnSpc>
            </a:pPr>
            <a:endParaRPr lang="ko-KR" altLang="en-US" dirty="0"/>
          </a:p>
        </p:txBody>
      </p:sp>
      <p:sp>
        <p:nvSpPr>
          <p:cNvPr id="3" name="제목 2"/>
          <p:cNvSpPr>
            <a:spLocks noGrp="1"/>
          </p:cNvSpPr>
          <p:nvPr>
            <p:ph type="title"/>
          </p:nvPr>
        </p:nvSpPr>
        <p:spPr/>
        <p:txBody>
          <a:bodyPr/>
          <a:lstStyle/>
          <a:p>
            <a:r>
              <a:rPr lang="ko-KR" altLang="en-US" dirty="0"/>
              <a:t>활용</a:t>
            </a:r>
          </a:p>
        </p:txBody>
      </p:sp>
    </p:spTree>
    <p:extLst>
      <p:ext uri="{BB962C8B-B14F-4D97-AF65-F5344CB8AC3E}">
        <p14:creationId xmlns:p14="http://schemas.microsoft.com/office/powerpoint/2010/main" val="406981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70000" lnSpcReduction="20000"/>
          </a:bodyPr>
          <a:lstStyle/>
          <a:p>
            <a:pPr>
              <a:lnSpc>
                <a:spcPct val="160000"/>
              </a:lnSpc>
            </a:pPr>
            <a:r>
              <a:rPr lang="ko-KR" altLang="en-US" sz="2200" b="1" dirty="0">
                <a:hlinkClick r:id="rId2" tooltip="코딩"/>
              </a:rPr>
              <a:t>코딩</a:t>
            </a:r>
            <a:endParaRPr lang="en-US" altLang="ko-KR" sz="2200" b="1" dirty="0"/>
          </a:p>
          <a:p>
            <a:pPr lvl="1">
              <a:lnSpc>
                <a:spcPct val="160000"/>
              </a:lnSpc>
            </a:pPr>
            <a:r>
              <a:rPr lang="ko-KR" altLang="en-US" sz="2200" dirty="0"/>
              <a:t>사용자의 추상적인 요구를 분석해 목적에 부합하는 코드로 반환한다</a:t>
            </a:r>
            <a:r>
              <a:rPr lang="en-US" altLang="ko-KR" sz="2200" dirty="0"/>
              <a:t>. </a:t>
            </a:r>
            <a:r>
              <a:rPr lang="ko-KR" altLang="en-US" sz="2200" dirty="0"/>
              <a:t>심지어는 부가적인 요구 사항</a:t>
            </a:r>
            <a:r>
              <a:rPr lang="en-US" altLang="ko-KR" sz="2200" dirty="0"/>
              <a:t>(</a:t>
            </a:r>
            <a:r>
              <a:rPr lang="ko-KR" altLang="en-US" sz="2200" dirty="0" err="1"/>
              <a:t>변숫값</a:t>
            </a:r>
            <a:r>
              <a:rPr lang="en-US" altLang="ko-KR" sz="2200" dirty="0"/>
              <a:t>, </a:t>
            </a:r>
            <a:r>
              <a:rPr lang="ko-KR" altLang="en-US" sz="2200" dirty="0"/>
              <a:t>임베디드의 경우 포트 번호 등</a:t>
            </a:r>
            <a:r>
              <a:rPr lang="en-US" altLang="ko-KR" sz="2200" dirty="0"/>
              <a:t>)</a:t>
            </a:r>
            <a:r>
              <a:rPr lang="ko-KR" altLang="en-US" sz="2200" dirty="0"/>
              <a:t>들도 전부 반영하여 코드를 작성해준다</a:t>
            </a:r>
            <a:r>
              <a:rPr lang="en-US" altLang="ko-KR" sz="2200" dirty="0"/>
              <a:t>. </a:t>
            </a:r>
            <a:r>
              <a:rPr lang="ko-KR" altLang="en-US" sz="2200" dirty="0"/>
              <a:t>전문가의 경우 </a:t>
            </a:r>
            <a:r>
              <a:rPr lang="en-US" altLang="ko-KR" sz="2200" dirty="0"/>
              <a:t>AI</a:t>
            </a:r>
            <a:r>
              <a:rPr lang="ko-KR" altLang="en-US" sz="2200" dirty="0"/>
              <a:t>의 성능이 더 개선되면 수년 내에 손코딩이 거의 사라질 것으로 내다보고 있다</a:t>
            </a:r>
            <a:r>
              <a:rPr lang="en-US" altLang="ko-KR" sz="2200" dirty="0"/>
              <a:t>. </a:t>
            </a:r>
            <a:r>
              <a:rPr lang="ko-KR" altLang="en-US" sz="2200" dirty="0"/>
              <a:t>실제로 전직 </a:t>
            </a:r>
            <a:r>
              <a:rPr lang="ko-KR" altLang="en-US" sz="2200" dirty="0">
                <a:hlinkClick r:id="rId3" tooltip="하버드 대학교"/>
              </a:rPr>
              <a:t>하버드 대학교</a:t>
            </a:r>
            <a:r>
              <a:rPr lang="ko-KR" altLang="en-US" sz="2200" dirty="0"/>
              <a:t> 컴퓨터과학</a:t>
            </a:r>
            <a:r>
              <a:rPr lang="en-US" altLang="ko-KR" sz="2200" dirty="0"/>
              <a:t>(CS)</a:t>
            </a:r>
            <a:r>
              <a:rPr lang="ko-KR" altLang="en-US" sz="2200" dirty="0"/>
              <a:t>과 교수</a:t>
            </a:r>
            <a:r>
              <a:rPr lang="en-US" altLang="ko-KR" sz="2200" dirty="0"/>
              <a:t>, </a:t>
            </a:r>
            <a:r>
              <a:rPr lang="ko-KR" altLang="en-US" sz="2200" dirty="0"/>
              <a:t>전 </a:t>
            </a:r>
            <a:r>
              <a:rPr lang="ko-KR" altLang="en-US" sz="2200" dirty="0">
                <a:hlinkClick r:id="rId4" tooltip="구글"/>
              </a:rPr>
              <a:t>구글</a:t>
            </a:r>
            <a:r>
              <a:rPr lang="ko-KR" altLang="en-US" sz="2200" dirty="0"/>
              <a:t> 엔지니어링 디렉터</a:t>
            </a:r>
            <a:r>
              <a:rPr lang="en-US" altLang="ko-KR" sz="2200" dirty="0"/>
              <a:t>, </a:t>
            </a:r>
            <a:r>
              <a:rPr lang="ko-KR" altLang="en-US" sz="2200" dirty="0"/>
              <a:t>전 </a:t>
            </a:r>
            <a:r>
              <a:rPr lang="ko-KR" altLang="en-US" sz="2200" dirty="0">
                <a:hlinkClick r:id="rId5" tooltip="애플"/>
              </a:rPr>
              <a:t>애플</a:t>
            </a:r>
            <a:r>
              <a:rPr lang="ko-KR" altLang="en-US" sz="2200" dirty="0"/>
              <a:t> 엔지니어링 리드</a:t>
            </a:r>
            <a:r>
              <a:rPr lang="en-US" altLang="ko-KR" sz="2200" dirty="0"/>
              <a:t>, </a:t>
            </a:r>
            <a:r>
              <a:rPr lang="ko-KR" altLang="en-US" sz="2200" dirty="0"/>
              <a:t>등 화려한 경력을 자랑하는 매트 </a:t>
            </a:r>
            <a:r>
              <a:rPr lang="ko-KR" altLang="en-US" sz="2200" dirty="0" err="1"/>
              <a:t>웰시</a:t>
            </a:r>
            <a:r>
              <a:rPr lang="en-US" altLang="ko-KR" sz="2200" dirty="0"/>
              <a:t>(Matt Welsh)</a:t>
            </a:r>
            <a:r>
              <a:rPr lang="ko-KR" altLang="en-US" sz="2200" dirty="0"/>
              <a:t>는 </a:t>
            </a:r>
            <a:r>
              <a:rPr lang="en-US" altLang="ko-KR" sz="2200" dirty="0"/>
              <a:t>2023</a:t>
            </a:r>
            <a:r>
              <a:rPr lang="ko-KR" altLang="en-US" sz="2200" dirty="0"/>
              <a:t>년 </a:t>
            </a:r>
            <a:r>
              <a:rPr lang="en-US" altLang="ko-KR" sz="2200" dirty="0"/>
              <a:t>1</a:t>
            </a:r>
            <a:r>
              <a:rPr lang="ko-KR" altLang="en-US" sz="2200" dirty="0"/>
              <a:t>월 자신의 </a:t>
            </a:r>
            <a:r>
              <a:rPr lang="ko-KR" altLang="en-US" sz="2200" dirty="0" err="1"/>
              <a:t>아티클에서</a:t>
            </a:r>
            <a:r>
              <a:rPr lang="ko-KR" altLang="en-US" sz="2200" dirty="0"/>
              <a:t> </a:t>
            </a:r>
            <a:r>
              <a:rPr lang="en-US" altLang="ko-KR" sz="2200" dirty="0">
                <a:hlinkClick r:id="rId6" tooltip="https://yozm.wishket.com/magazine/detail/1873/"/>
              </a:rPr>
              <a:t>"</a:t>
            </a:r>
            <a:r>
              <a:rPr lang="ko-KR" altLang="en-US" sz="2200" dirty="0">
                <a:hlinkClick r:id="rId6" tooltip="https://yozm.wishket.com/magazine/detail/1873/"/>
              </a:rPr>
              <a:t>프로그래밍 종말이 코앞</a:t>
            </a:r>
            <a:r>
              <a:rPr lang="en-US" altLang="ko-KR" sz="2200" dirty="0">
                <a:hlinkClick r:id="rId6" tooltip="https://yozm.wishket.com/magazine/detail/1873/"/>
              </a:rPr>
              <a:t>"</a:t>
            </a:r>
            <a:r>
              <a:rPr lang="ko-KR" altLang="en-US" sz="2200" dirty="0">
                <a:hlinkClick r:id="rId6" tooltip="https://yozm.wishket.com/magazine/detail/1873/"/>
              </a:rPr>
              <a:t>이라고 말한다</a:t>
            </a:r>
            <a:r>
              <a:rPr lang="en-US" altLang="ko-KR" sz="2200" dirty="0">
                <a:hlinkClick r:id="rId6" tooltip="https://yozm.wishket.com/magazine/detail/1873/"/>
              </a:rPr>
              <a:t>.</a:t>
            </a:r>
            <a:r>
              <a:rPr lang="ko-KR" altLang="en-US" sz="2200" dirty="0"/>
              <a:t> 늦어도 </a:t>
            </a:r>
            <a:r>
              <a:rPr lang="en-US" altLang="ko-KR" sz="2200" dirty="0"/>
              <a:t>5-10</a:t>
            </a:r>
            <a:r>
              <a:rPr lang="ko-KR" altLang="en-US" sz="2200" dirty="0"/>
              <a:t>년 내</a:t>
            </a:r>
            <a:r>
              <a:rPr lang="en-US" altLang="ko-KR" sz="2200" dirty="0"/>
              <a:t>, </a:t>
            </a:r>
            <a:r>
              <a:rPr lang="ko-KR" altLang="en-US" sz="2200" dirty="0"/>
              <a:t>사람이 텍스트를 입력하면 </a:t>
            </a:r>
            <a:r>
              <a:rPr lang="en-US" altLang="ko-KR" sz="2200" dirty="0"/>
              <a:t>AI</a:t>
            </a:r>
            <a:r>
              <a:rPr lang="ko-KR" altLang="en-US" sz="2200" dirty="0"/>
              <a:t>가 대신 코드를 작성해주는 일명 </a:t>
            </a:r>
            <a:r>
              <a:rPr lang="ko-KR" altLang="en-US" sz="2200" dirty="0" err="1"/>
              <a:t>노코딩</a:t>
            </a:r>
            <a:r>
              <a:rPr lang="ko-KR" altLang="en-US" sz="2200" dirty="0"/>
              <a:t> 시대가 올 것이라고 말한다</a:t>
            </a:r>
            <a:r>
              <a:rPr lang="en-US" altLang="ko-KR" sz="2200" dirty="0"/>
              <a:t>.</a:t>
            </a:r>
          </a:p>
          <a:p>
            <a:pPr lvl="1">
              <a:lnSpc>
                <a:spcPct val="160000"/>
              </a:lnSpc>
            </a:pPr>
            <a:r>
              <a:rPr lang="ko-KR" altLang="en-US" sz="2600" dirty="0"/>
              <a:t>물론 </a:t>
            </a:r>
            <a:r>
              <a:rPr lang="en-US" altLang="ko-KR" sz="2600" dirty="0"/>
              <a:t>2023</a:t>
            </a:r>
            <a:r>
              <a:rPr lang="ko-KR" altLang="en-US" sz="2600" dirty="0"/>
              <a:t>년 </a:t>
            </a:r>
            <a:r>
              <a:rPr lang="en-US" altLang="ko-KR" sz="2600" dirty="0"/>
              <a:t>2</a:t>
            </a:r>
            <a:r>
              <a:rPr lang="ko-KR" altLang="en-US" sz="2600" dirty="0"/>
              <a:t>월</a:t>
            </a:r>
            <a:r>
              <a:rPr lang="en-US" altLang="ko-KR" sz="2600" dirty="0"/>
              <a:t>, </a:t>
            </a:r>
            <a:r>
              <a:rPr lang="en-US" altLang="ko-KR" sz="2600" dirty="0" err="1"/>
              <a:t>ChatGPT</a:t>
            </a:r>
            <a:r>
              <a:rPr lang="ko-KR" altLang="en-US" sz="2600" dirty="0"/>
              <a:t>가 제공하는 프로그래밍은 오직 </a:t>
            </a:r>
            <a:r>
              <a:rPr lang="en-US" altLang="ko-KR" sz="2600" dirty="0" err="1"/>
              <a:t>ChatGPT</a:t>
            </a:r>
            <a:r>
              <a:rPr lang="ko-KR" altLang="en-US" sz="2600" dirty="0"/>
              <a:t>만으로 완벽한 프로그램을 만드는 것은 힘들다</a:t>
            </a:r>
            <a:r>
              <a:rPr lang="en-US" altLang="ko-KR" sz="2600" dirty="0"/>
              <a:t>. </a:t>
            </a:r>
            <a:r>
              <a:rPr lang="ko-KR" altLang="en-US" sz="2600" dirty="0"/>
              <a:t>하지만 </a:t>
            </a:r>
            <a:r>
              <a:rPr lang="en-US" altLang="ko-KR" sz="2600" dirty="0" err="1"/>
              <a:t>Github</a:t>
            </a:r>
            <a:r>
              <a:rPr lang="ko-KR" altLang="en-US" sz="2600" dirty="0"/>
              <a:t>가 제공하는 </a:t>
            </a:r>
            <a:r>
              <a:rPr lang="en-US" altLang="ko-KR" sz="2600" dirty="0">
                <a:hlinkClick r:id="rId7" tooltip="Copilot"/>
              </a:rPr>
              <a:t>Copilot</a:t>
            </a:r>
            <a:r>
              <a:rPr lang="ko-KR" altLang="en-US" sz="2600" dirty="0"/>
              <a:t> 수준의 코드 보완</a:t>
            </a:r>
            <a:r>
              <a:rPr lang="en-US" altLang="ko-KR" sz="2600" dirty="0"/>
              <a:t>, </a:t>
            </a:r>
            <a:r>
              <a:rPr lang="ko-KR" altLang="en-US" sz="2600" dirty="0"/>
              <a:t>혹은 </a:t>
            </a:r>
            <a:r>
              <a:rPr lang="en-US" altLang="ko-KR" sz="2600" dirty="0"/>
              <a:t>HTML</a:t>
            </a:r>
            <a:r>
              <a:rPr lang="ko-KR" altLang="en-US" sz="2600" dirty="0"/>
              <a:t>과 </a:t>
            </a:r>
            <a:r>
              <a:rPr lang="en-US" altLang="ko-KR" sz="2600" dirty="0"/>
              <a:t>CSS</a:t>
            </a:r>
            <a:r>
              <a:rPr lang="ko-KR" altLang="en-US" sz="2600" dirty="0"/>
              <a:t>를 활용한 웹사이트 제작</a:t>
            </a:r>
            <a:r>
              <a:rPr lang="en-US" altLang="ko-KR" sz="2600" dirty="0"/>
              <a:t>, </a:t>
            </a:r>
            <a:r>
              <a:rPr lang="ko-KR" altLang="en-US" sz="2600" dirty="0"/>
              <a:t>어느정도 수준의 </a:t>
            </a:r>
            <a:r>
              <a:rPr lang="ko-KR" altLang="en-US" sz="2600" dirty="0" err="1"/>
              <a:t>파이썬</a:t>
            </a:r>
            <a:r>
              <a:rPr lang="ko-KR" altLang="en-US" sz="2600" dirty="0"/>
              <a:t> 프로그램 등은 무난하게 가능하다</a:t>
            </a:r>
            <a:r>
              <a:rPr lang="en-US" altLang="ko-KR" sz="2600" dirty="0"/>
              <a:t>. </a:t>
            </a:r>
            <a:r>
              <a:rPr lang="ko-KR" altLang="en-US" sz="2600" dirty="0"/>
              <a:t>또한 오픈 당시의 수준보다 코딩 능력과 코드 독해력이 월등히 개선되어</a:t>
            </a:r>
            <a:r>
              <a:rPr lang="en-US" altLang="ko-KR" sz="2600" dirty="0"/>
              <a:t>, </a:t>
            </a:r>
            <a:r>
              <a:rPr lang="ko-KR" altLang="en-US" sz="2600" dirty="0"/>
              <a:t>중급 정도 수준의 보안 취약점을 파악하고</a:t>
            </a:r>
            <a:r>
              <a:rPr lang="en-US" altLang="ko-KR" sz="2600" dirty="0"/>
              <a:t>, </a:t>
            </a:r>
            <a:r>
              <a:rPr lang="ko-KR" altLang="en-US" sz="2600" dirty="0"/>
              <a:t>해당 취약점을 보완하는 모습도 보여주고 있다</a:t>
            </a:r>
            <a:r>
              <a:rPr lang="en-US" altLang="ko-KR" sz="2600" dirty="0"/>
              <a:t>.</a:t>
            </a:r>
          </a:p>
        </p:txBody>
      </p:sp>
      <p:sp>
        <p:nvSpPr>
          <p:cNvPr id="3" name="제목 2"/>
          <p:cNvSpPr>
            <a:spLocks noGrp="1"/>
          </p:cNvSpPr>
          <p:nvPr>
            <p:ph type="title"/>
          </p:nvPr>
        </p:nvSpPr>
        <p:spPr/>
        <p:txBody>
          <a:bodyPr/>
          <a:lstStyle/>
          <a:p>
            <a:r>
              <a:rPr lang="ko-KR" altLang="en-US" dirty="0"/>
              <a:t>활용</a:t>
            </a:r>
          </a:p>
        </p:txBody>
      </p:sp>
    </p:spTree>
    <p:extLst>
      <p:ext uri="{BB962C8B-B14F-4D97-AF65-F5344CB8AC3E}">
        <p14:creationId xmlns:p14="http://schemas.microsoft.com/office/powerpoint/2010/main" val="893734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92500" lnSpcReduction="10000"/>
          </a:bodyPr>
          <a:lstStyle/>
          <a:p>
            <a:pPr marL="457200" latinLnBrk="0">
              <a:lnSpc>
                <a:spcPct val="100000"/>
              </a:lnSpc>
              <a:spcBef>
                <a:spcPct val="0"/>
              </a:spcBef>
            </a:pPr>
            <a:r>
              <a:rPr lang="ko-KR" altLang="ko-KR" sz="2200" b="1" dirty="0">
                <a:solidFill>
                  <a:srgbClr val="0275D8"/>
                </a:solidFill>
                <a:latin typeface="Arial" panose="020B0604020202020204" pitchFamily="34" charset="0"/>
                <a:ea typeface="Open Sans"/>
                <a:hlinkClick r:id="rId2" tooltip="교육"/>
              </a:rPr>
              <a:t>교육</a:t>
            </a:r>
            <a:endParaRPr lang="en-US" altLang="ko-KR" sz="2200" b="1" dirty="0">
              <a:solidFill>
                <a:srgbClr val="0275D8"/>
              </a:solidFill>
              <a:latin typeface="Arial" panose="020B0604020202020204" pitchFamily="34" charset="0"/>
              <a:ea typeface="Open Sans"/>
            </a:endParaRPr>
          </a:p>
          <a:p>
            <a:pPr marL="800100" lvl="1" latinLnBrk="0">
              <a:lnSpc>
                <a:spcPct val="150000"/>
              </a:lnSpc>
              <a:spcBef>
                <a:spcPct val="0"/>
              </a:spcBef>
            </a:pPr>
            <a:r>
              <a:rPr lang="ko-KR" altLang="ko-KR" sz="1800" dirty="0">
                <a:solidFill>
                  <a:srgbClr val="373A3C"/>
                </a:solidFill>
                <a:latin typeface="Arial" panose="020B0604020202020204" pitchFamily="34" charset="0"/>
                <a:ea typeface="Open Sans"/>
              </a:rPr>
              <a:t>인터넷과 문헌을 분석하여 원하는 정보를 제공한다. 임의의 텍스트를 입력하면 분석, 요약도 해준다.</a:t>
            </a:r>
            <a:endParaRPr lang="en-US" altLang="ko-KR" sz="1800" dirty="0">
              <a:solidFill>
                <a:srgbClr val="373A3C"/>
              </a:solidFill>
              <a:latin typeface="Arial" panose="020B0604020202020204" pitchFamily="34" charset="0"/>
              <a:ea typeface="Open Sans"/>
            </a:endParaRPr>
          </a:p>
          <a:p>
            <a:pPr marL="800100" lvl="1" latinLnBrk="0">
              <a:lnSpc>
                <a:spcPct val="150000"/>
              </a:lnSpc>
              <a:spcBef>
                <a:spcPct val="0"/>
              </a:spcBef>
            </a:pPr>
            <a:r>
              <a:rPr lang="ko-KR" altLang="ko-KR" sz="1800" dirty="0">
                <a:solidFill>
                  <a:srgbClr val="373A3C"/>
                </a:solidFill>
                <a:latin typeface="Arial" panose="020B0604020202020204" pitchFamily="34" charset="0"/>
                <a:ea typeface="Open Sans"/>
              </a:rPr>
              <a:t>영어 교육</a:t>
            </a:r>
          </a:p>
          <a:p>
            <a:pPr lvl="2" latinLnBrk="0">
              <a:lnSpc>
                <a:spcPct val="150000"/>
              </a:lnSpc>
              <a:spcBef>
                <a:spcPct val="0"/>
              </a:spcBef>
              <a:spcAft>
                <a:spcPct val="0"/>
              </a:spcAft>
            </a:pPr>
            <a:r>
              <a:rPr lang="ko-KR" altLang="ko-KR" sz="1800" dirty="0">
                <a:solidFill>
                  <a:srgbClr val="373A3C"/>
                </a:solidFill>
                <a:latin typeface="Arial" panose="020B0604020202020204" pitchFamily="34" charset="0"/>
                <a:ea typeface="Open Sans"/>
              </a:rPr>
              <a:t>영어 작문 교정</a:t>
            </a:r>
            <a:br>
              <a:rPr lang="ko-KR" altLang="ko-KR" sz="1800" dirty="0">
                <a:solidFill>
                  <a:srgbClr val="373A3C"/>
                </a:solidFill>
                <a:latin typeface="Arial" panose="020B0604020202020204" pitchFamily="34" charset="0"/>
                <a:ea typeface="Open Sans"/>
              </a:rPr>
            </a:br>
            <a:r>
              <a:rPr lang="ko-KR" altLang="ko-KR" sz="1800" dirty="0">
                <a:solidFill>
                  <a:srgbClr val="373A3C"/>
                </a:solidFill>
                <a:latin typeface="Arial" panose="020B0604020202020204" pitchFamily="34" charset="0"/>
                <a:ea typeface="Open Sans"/>
              </a:rPr>
              <a:t>내가 영어로 작문한 것을 입력한 뒤 여기서 문법적으로 오류가 있거나 부적절한 단어가 있으면 찾아서 고쳐 달라고 요구하면 완벽하게 고쳐준다. 왜 틀렸고, 왜 이 단어가 보다 더 적절한 단어인지 설명까지 곁들여주는 경우도 있다.</a:t>
            </a:r>
          </a:p>
          <a:p>
            <a:pPr lvl="2" latinLnBrk="0">
              <a:lnSpc>
                <a:spcPct val="150000"/>
              </a:lnSpc>
              <a:spcBef>
                <a:spcPct val="0"/>
              </a:spcBef>
              <a:spcAft>
                <a:spcPct val="0"/>
              </a:spcAft>
            </a:pPr>
            <a:r>
              <a:rPr lang="ko-KR" altLang="ko-KR" sz="1800" dirty="0">
                <a:solidFill>
                  <a:srgbClr val="373A3C"/>
                </a:solidFill>
                <a:latin typeface="Arial" panose="020B0604020202020204" pitchFamily="34" charset="0"/>
                <a:ea typeface="Open Sans"/>
              </a:rPr>
              <a:t>영어 시험 관련 정답과 해설</a:t>
            </a:r>
            <a:br>
              <a:rPr lang="ko-KR" altLang="ko-KR" sz="1800" dirty="0">
                <a:solidFill>
                  <a:srgbClr val="373A3C"/>
                </a:solidFill>
                <a:latin typeface="Arial" panose="020B0604020202020204" pitchFamily="34" charset="0"/>
                <a:ea typeface="Open Sans"/>
              </a:rPr>
            </a:br>
            <a:r>
              <a:rPr lang="ko-KR" altLang="ko-KR" sz="1800" dirty="0">
                <a:solidFill>
                  <a:srgbClr val="373A3C"/>
                </a:solidFill>
                <a:latin typeface="Arial" panose="020B0604020202020204" pitchFamily="34" charset="0"/>
                <a:ea typeface="Open Sans"/>
              </a:rPr>
              <a:t>대학수학능력시험 영어 영역이나, 토익 RC 문제를 그대로 입력하면 해당 문제의 답을 바로 알려주고 이유도 </a:t>
            </a:r>
            <a:r>
              <a:rPr lang="ko-KR" altLang="ko-KR" sz="1800" dirty="0" err="1">
                <a:solidFill>
                  <a:srgbClr val="373A3C"/>
                </a:solidFill>
                <a:latin typeface="Arial" panose="020B0604020202020204" pitchFamily="34" charset="0"/>
                <a:ea typeface="Open Sans"/>
              </a:rPr>
              <a:t>알려달라고</a:t>
            </a:r>
            <a:r>
              <a:rPr lang="ko-KR" altLang="ko-KR" sz="1800" dirty="0">
                <a:solidFill>
                  <a:srgbClr val="373A3C"/>
                </a:solidFill>
                <a:latin typeface="Arial" panose="020B0604020202020204" pitchFamily="34" charset="0"/>
                <a:ea typeface="Open Sans"/>
              </a:rPr>
              <a:t> 하면 친절히 해설도 해준다.</a:t>
            </a:r>
          </a:p>
          <a:p>
            <a:pPr lvl="2" latinLnBrk="0">
              <a:lnSpc>
                <a:spcPct val="150000"/>
              </a:lnSpc>
              <a:spcBef>
                <a:spcPct val="0"/>
              </a:spcBef>
              <a:spcAft>
                <a:spcPct val="0"/>
              </a:spcAft>
            </a:pPr>
            <a:r>
              <a:rPr lang="ko-KR" altLang="ko-KR" sz="1800" dirty="0">
                <a:solidFill>
                  <a:srgbClr val="373A3C"/>
                </a:solidFill>
                <a:latin typeface="Arial" panose="020B0604020202020204" pitchFamily="34" charset="0"/>
                <a:ea typeface="Open Sans"/>
              </a:rPr>
              <a:t>실생활에서 유용한 영어도 공부할 수 있다. 영어기반 프로그램이라서 알려주는 표현의 정확도가 높다. 심지어 </a:t>
            </a:r>
            <a:r>
              <a:rPr lang="ko-KR" altLang="ko-KR" sz="1800" dirty="0">
                <a:solidFill>
                  <a:srgbClr val="0275D8"/>
                </a:solidFill>
                <a:latin typeface="Arial" panose="020B0604020202020204" pitchFamily="34" charset="0"/>
                <a:ea typeface="Open Sans"/>
                <a:hlinkClick r:id="rId3" tooltip="고대 영어"/>
              </a:rPr>
              <a:t>고대 영어</a:t>
            </a:r>
            <a:r>
              <a:rPr lang="ko-KR" altLang="ko-KR" sz="1800" dirty="0">
                <a:solidFill>
                  <a:srgbClr val="373A3C"/>
                </a:solidFill>
                <a:latin typeface="Arial" panose="020B0604020202020204" pitchFamily="34" charset="0"/>
                <a:ea typeface="Open Sans"/>
              </a:rPr>
              <a:t>까지도 오류가 좀 있어 전문가 수준은 아니지만 초보자 이상의 작문 결과를 내놓으며, 사투리로 쓰인 문장을 해석하라고 하면 그 표현의 유래에 대해서도 대답한다. </a:t>
            </a:r>
            <a:r>
              <a:rPr lang="ko-KR" altLang="ko-KR" sz="1800" dirty="0" err="1">
                <a:solidFill>
                  <a:srgbClr val="0275D8"/>
                </a:solidFill>
                <a:latin typeface="Arial" panose="020B0604020202020204" pitchFamily="34" charset="0"/>
                <a:ea typeface="Open Sans"/>
                <a:hlinkClick r:id="rId4" tooltip="코크니"/>
              </a:rPr>
              <a:t>코크니</a:t>
            </a:r>
            <a:r>
              <a:rPr lang="ko-KR" altLang="ko-KR" sz="1800" dirty="0">
                <a:solidFill>
                  <a:srgbClr val="373A3C"/>
                </a:solidFill>
                <a:latin typeface="Arial" panose="020B0604020202020204" pitchFamily="34" charset="0"/>
                <a:ea typeface="Open Sans"/>
              </a:rPr>
              <a:t>, </a:t>
            </a:r>
            <a:r>
              <a:rPr lang="ko-KR" altLang="ko-KR" sz="1800" dirty="0">
                <a:solidFill>
                  <a:srgbClr val="0275D8"/>
                </a:solidFill>
                <a:latin typeface="Arial" panose="020B0604020202020204" pitchFamily="34" charset="0"/>
                <a:ea typeface="Open Sans"/>
                <a:hlinkClick r:id="rId5" tooltip="스코틀랜드/언어"/>
              </a:rPr>
              <a:t>스코틀랜드 영어</a:t>
            </a:r>
            <a:r>
              <a:rPr lang="ko-KR" altLang="ko-KR" sz="1800" dirty="0">
                <a:solidFill>
                  <a:srgbClr val="373A3C"/>
                </a:solidFill>
                <a:latin typeface="Arial" panose="020B0604020202020204" pitchFamily="34" charset="0"/>
                <a:ea typeface="Open Sans"/>
              </a:rPr>
              <a:t>, </a:t>
            </a:r>
            <a:r>
              <a:rPr lang="ko-KR" altLang="ko-KR" sz="1800" dirty="0">
                <a:solidFill>
                  <a:srgbClr val="0275D8"/>
                </a:solidFill>
                <a:latin typeface="Arial" panose="020B0604020202020204" pitchFamily="34" charset="0"/>
                <a:ea typeface="Open Sans"/>
                <a:hlinkClick r:id="rId6" tooltip="미국 흑인 영어"/>
              </a:rPr>
              <a:t>미국 흑인 영어</a:t>
            </a:r>
            <a:r>
              <a:rPr lang="ko-KR" altLang="ko-KR" sz="1800" dirty="0">
                <a:solidFill>
                  <a:srgbClr val="373A3C"/>
                </a:solidFill>
                <a:latin typeface="Arial" panose="020B0604020202020204" pitchFamily="34" charset="0"/>
                <a:ea typeface="Open Sans"/>
              </a:rPr>
              <a:t> 등에 대한 정보가 입력되어 있다.</a:t>
            </a:r>
          </a:p>
          <a:p>
            <a:pPr lvl="1">
              <a:lnSpc>
                <a:spcPct val="150000"/>
              </a:lnSpc>
            </a:pPr>
            <a:endParaRPr lang="ko-KR" altLang="en-US" dirty="0"/>
          </a:p>
        </p:txBody>
      </p:sp>
      <p:sp>
        <p:nvSpPr>
          <p:cNvPr id="3" name="제목 2"/>
          <p:cNvSpPr>
            <a:spLocks noGrp="1"/>
          </p:cNvSpPr>
          <p:nvPr>
            <p:ph type="title"/>
          </p:nvPr>
        </p:nvSpPr>
        <p:spPr/>
        <p:txBody>
          <a:bodyPr/>
          <a:lstStyle/>
          <a:p>
            <a:r>
              <a:rPr lang="ko-KR" altLang="en-US" dirty="0"/>
              <a:t>활용</a:t>
            </a:r>
          </a:p>
        </p:txBody>
      </p:sp>
    </p:spTree>
    <p:extLst>
      <p:ext uri="{BB962C8B-B14F-4D97-AF65-F5344CB8AC3E}">
        <p14:creationId xmlns:p14="http://schemas.microsoft.com/office/powerpoint/2010/main" val="2527261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marL="457200" latinLnBrk="0">
              <a:lnSpc>
                <a:spcPct val="150000"/>
              </a:lnSpc>
              <a:spcBef>
                <a:spcPct val="0"/>
              </a:spcBef>
            </a:pPr>
            <a:r>
              <a:rPr lang="ko-KR" altLang="ko-KR" sz="2200" b="1" dirty="0">
                <a:solidFill>
                  <a:srgbClr val="0275D8"/>
                </a:solidFill>
                <a:latin typeface="Arial" panose="020B0604020202020204" pitchFamily="34" charset="0"/>
                <a:ea typeface="Open Sans"/>
                <a:hlinkClick r:id="rId2" tooltip="번역기"/>
              </a:rPr>
              <a:t>번역기</a:t>
            </a:r>
            <a:endParaRPr lang="en-US" altLang="ko-KR" sz="2200" b="1" dirty="0">
              <a:solidFill>
                <a:srgbClr val="0275D8"/>
              </a:solidFill>
              <a:latin typeface="Arial" panose="020B0604020202020204" pitchFamily="34" charset="0"/>
              <a:ea typeface="Open Sans"/>
            </a:endParaRPr>
          </a:p>
          <a:p>
            <a:pPr marL="800100" lvl="1" latinLnBrk="0">
              <a:lnSpc>
                <a:spcPct val="150000"/>
              </a:lnSpc>
              <a:spcBef>
                <a:spcPct val="0"/>
              </a:spcBef>
            </a:pPr>
            <a:r>
              <a:rPr lang="ko-KR" altLang="ko-KR" sz="1800" dirty="0">
                <a:solidFill>
                  <a:srgbClr val="0275D8"/>
                </a:solidFill>
                <a:latin typeface="Arial" panose="020B0604020202020204" pitchFamily="34" charset="0"/>
                <a:ea typeface="Open Sans"/>
                <a:hlinkClick r:id="rId3" tooltip="사어"/>
              </a:rPr>
              <a:t>사어</a:t>
            </a:r>
            <a:r>
              <a:rPr lang="ko-KR" altLang="ko-KR" sz="1800" dirty="0">
                <a:solidFill>
                  <a:srgbClr val="373A3C"/>
                </a:solidFill>
                <a:latin typeface="Arial" panose="020B0604020202020204" pitchFamily="34" charset="0"/>
                <a:ea typeface="Open Sans"/>
              </a:rPr>
              <a:t>도 지원하는데, 사어의 경우 가끔 안 될 때가 많다. </a:t>
            </a:r>
            <a:r>
              <a:rPr lang="ko-KR" altLang="ko-KR" sz="1800" dirty="0">
                <a:solidFill>
                  <a:srgbClr val="0275D8"/>
                </a:solidFill>
                <a:latin typeface="Arial" panose="020B0604020202020204" pitchFamily="34" charset="0"/>
                <a:ea typeface="Open Sans"/>
                <a:hlinkClick r:id="rId4" tooltip="한문"/>
              </a:rPr>
              <a:t>고대 중국어</a:t>
            </a:r>
            <a:r>
              <a:rPr lang="ko-KR" altLang="ko-KR" sz="1800" dirty="0">
                <a:solidFill>
                  <a:srgbClr val="373A3C"/>
                </a:solidFill>
                <a:latin typeface="Arial" panose="020B0604020202020204" pitchFamily="34" charset="0"/>
                <a:ea typeface="Open Sans"/>
              </a:rPr>
              <a:t>, </a:t>
            </a:r>
            <a:r>
              <a:rPr lang="ko-KR" altLang="ko-KR" sz="1800" dirty="0">
                <a:solidFill>
                  <a:srgbClr val="0275D8"/>
                </a:solidFill>
                <a:latin typeface="Arial" panose="020B0604020202020204" pitchFamily="34" charset="0"/>
                <a:ea typeface="Open Sans"/>
                <a:hlinkClick r:id="rId5" tooltip="라틴어"/>
              </a:rPr>
              <a:t>라틴어</a:t>
            </a:r>
            <a:r>
              <a:rPr lang="ko-KR" altLang="ko-KR" sz="1800" dirty="0">
                <a:solidFill>
                  <a:srgbClr val="373A3C"/>
                </a:solidFill>
                <a:latin typeface="Arial" panose="020B0604020202020204" pitchFamily="34" charset="0"/>
                <a:ea typeface="Open Sans"/>
              </a:rPr>
              <a:t>, </a:t>
            </a:r>
            <a:r>
              <a:rPr lang="ko-KR" altLang="ko-KR" sz="1800" dirty="0">
                <a:solidFill>
                  <a:srgbClr val="0275D8"/>
                </a:solidFill>
                <a:latin typeface="Arial" panose="020B0604020202020204" pitchFamily="34" charset="0"/>
                <a:ea typeface="Open Sans"/>
                <a:hlinkClick r:id="rId6" tooltip="산스크리트어"/>
              </a:rPr>
              <a:t>산스크리트어</a:t>
            </a:r>
            <a:r>
              <a:rPr lang="ko-KR" altLang="ko-KR" sz="1800" dirty="0">
                <a:solidFill>
                  <a:srgbClr val="373A3C"/>
                </a:solidFill>
                <a:latin typeface="Arial" panose="020B0604020202020204" pitchFamily="34" charset="0"/>
                <a:ea typeface="Open Sans"/>
              </a:rPr>
              <a:t>가 대표적으로 지원되는 언어다. 다른 언어를 번역해 보고 사어 번역을 명령하면 번역해 줄 확률이 올라간다. 마이너 언어로 된 문장을 번역하거나 마이너 언어로 번역하고 싶다면 </a:t>
            </a:r>
            <a:r>
              <a:rPr lang="ko-KR" altLang="ko-KR" sz="1800" dirty="0" err="1">
                <a:solidFill>
                  <a:srgbClr val="373A3C"/>
                </a:solidFill>
                <a:latin typeface="Arial" panose="020B0604020202020204" pitchFamily="34" charset="0"/>
                <a:ea typeface="Open Sans"/>
              </a:rPr>
              <a:t>ChatGPT를</a:t>
            </a:r>
            <a:r>
              <a:rPr lang="ko-KR" altLang="ko-KR" sz="1800" dirty="0">
                <a:solidFill>
                  <a:srgbClr val="373A3C"/>
                </a:solidFill>
                <a:latin typeface="Arial" panose="020B0604020202020204" pitchFamily="34" charset="0"/>
                <a:ea typeface="Open Sans"/>
              </a:rPr>
              <a:t> 이용하는 게 편하다. 특히 고전에서 따온 문장은 그 출처를 답변할 수 있는 경우도 많다. </a:t>
            </a:r>
            <a:r>
              <a:rPr lang="ko-KR" altLang="ko-KR" sz="1800" dirty="0">
                <a:solidFill>
                  <a:srgbClr val="0275D8"/>
                </a:solidFill>
                <a:latin typeface="Arial" panose="020B0604020202020204" pitchFamily="34" charset="0"/>
                <a:ea typeface="Open Sans"/>
                <a:hlinkClick r:id="rId7" tooltip="그린란드어"/>
              </a:rPr>
              <a:t>그린란드어</a:t>
            </a:r>
            <a:r>
              <a:rPr lang="ko-KR" altLang="ko-KR" sz="1800" dirty="0">
                <a:solidFill>
                  <a:srgbClr val="373A3C"/>
                </a:solidFill>
                <a:latin typeface="Arial" panose="020B0604020202020204" pitchFamily="34" charset="0"/>
                <a:ea typeface="Open Sans"/>
              </a:rPr>
              <a:t>로 번역을 요구할 시 가끔 </a:t>
            </a:r>
            <a:r>
              <a:rPr lang="ko-KR" altLang="ko-KR" sz="1800" dirty="0">
                <a:solidFill>
                  <a:srgbClr val="0275D8"/>
                </a:solidFill>
                <a:latin typeface="Arial" panose="020B0604020202020204" pitchFamily="34" charset="0"/>
                <a:ea typeface="Open Sans"/>
                <a:hlinkClick r:id="rId8" tooltip="덴마크어"/>
              </a:rPr>
              <a:t>덴마크어</a:t>
            </a:r>
            <a:r>
              <a:rPr lang="ko-KR" altLang="ko-KR" sz="1800" dirty="0">
                <a:solidFill>
                  <a:srgbClr val="373A3C"/>
                </a:solidFill>
                <a:latin typeface="Arial" panose="020B0604020202020204" pitchFamily="34" charset="0"/>
                <a:ea typeface="Open Sans"/>
              </a:rPr>
              <a:t>로 번역해 주는 오류가 있다. 최소 95개의 인간의 언어의 데이터가 학습된 것으로 알려져 있다. </a:t>
            </a:r>
          </a:p>
          <a:p>
            <a:pPr marL="457200" latinLnBrk="0">
              <a:lnSpc>
                <a:spcPct val="150000"/>
              </a:lnSpc>
              <a:spcBef>
                <a:spcPct val="0"/>
              </a:spcBef>
            </a:pPr>
            <a:r>
              <a:rPr lang="ko-KR" altLang="ko-KR" sz="2200" b="1" dirty="0">
                <a:solidFill>
                  <a:srgbClr val="0275D8"/>
                </a:solidFill>
                <a:latin typeface="Arial" panose="020B0604020202020204" pitchFamily="34" charset="0"/>
                <a:ea typeface="Open Sans"/>
                <a:hlinkClick r:id="rId9" tooltip="계산기"/>
              </a:rPr>
              <a:t>계산기</a:t>
            </a:r>
            <a:endParaRPr lang="en-US" altLang="ko-KR" sz="2200" b="1" dirty="0">
              <a:solidFill>
                <a:srgbClr val="0275D8"/>
              </a:solidFill>
              <a:latin typeface="Arial" panose="020B0604020202020204" pitchFamily="34" charset="0"/>
              <a:ea typeface="Open Sans"/>
            </a:endParaRPr>
          </a:p>
          <a:p>
            <a:pPr marL="800100" lvl="1" latinLnBrk="0">
              <a:lnSpc>
                <a:spcPct val="150000"/>
              </a:lnSpc>
              <a:spcBef>
                <a:spcPct val="0"/>
              </a:spcBef>
            </a:pPr>
            <a:r>
              <a:rPr lang="ko-KR" altLang="ko-KR" sz="1800" dirty="0" err="1">
                <a:solidFill>
                  <a:srgbClr val="0275D8"/>
                </a:solidFill>
                <a:latin typeface="Arial" panose="020B0604020202020204" pitchFamily="34" charset="0"/>
                <a:ea typeface="Open Sans"/>
                <a:hlinkClick r:id="rId10" tooltip="울프럼알파"/>
              </a:rPr>
              <a:t>울프럼알파</a:t>
            </a:r>
            <a:r>
              <a:rPr lang="ko-KR" altLang="ko-KR" sz="1800" dirty="0" err="1">
                <a:solidFill>
                  <a:srgbClr val="373A3C"/>
                </a:solidFill>
                <a:latin typeface="Arial" panose="020B0604020202020204" pitchFamily="34" charset="0"/>
                <a:ea typeface="Open Sans"/>
              </a:rPr>
              <a:t>처럼</a:t>
            </a:r>
            <a:r>
              <a:rPr lang="ko-KR" altLang="ko-KR" sz="1800" dirty="0">
                <a:solidFill>
                  <a:srgbClr val="373A3C"/>
                </a:solidFill>
                <a:latin typeface="Arial" panose="020B0604020202020204" pitchFamily="34" charset="0"/>
                <a:ea typeface="Open Sans"/>
              </a:rPr>
              <a:t> </a:t>
            </a:r>
            <a:r>
              <a:rPr lang="ko-KR" altLang="ko-KR" sz="1800" dirty="0">
                <a:solidFill>
                  <a:srgbClr val="0275D8"/>
                </a:solidFill>
                <a:latin typeface="Arial" panose="020B0604020202020204" pitchFamily="34" charset="0"/>
                <a:ea typeface="Open Sans"/>
                <a:hlinkClick r:id="rId11" tooltip="함수"/>
              </a:rPr>
              <a:t>함수</a:t>
            </a:r>
            <a:r>
              <a:rPr lang="ko-KR" altLang="ko-KR" sz="1800" dirty="0">
                <a:solidFill>
                  <a:srgbClr val="373A3C"/>
                </a:solidFill>
                <a:latin typeface="Arial" panose="020B0604020202020204" pitchFamily="34" charset="0"/>
                <a:ea typeface="Open Sans"/>
              </a:rPr>
              <a:t>를 정의하고 원하는 값을 도출하는 것도 가능하며, 자연어가 가능한 만큼 실생활 속 예시를 그대로 옮겨 원하는 답을 얻을 수도 </a:t>
            </a:r>
            <a:r>
              <a:rPr lang="ko-KR" altLang="ko-KR" sz="1800" dirty="0" err="1">
                <a:solidFill>
                  <a:srgbClr val="373A3C"/>
                </a:solidFill>
                <a:latin typeface="Arial" panose="020B0604020202020204" pitchFamily="34" charset="0"/>
                <a:ea typeface="Open Sans"/>
              </a:rPr>
              <a:t>있다.그러나</a:t>
            </a:r>
            <a:r>
              <a:rPr lang="ko-KR" altLang="ko-KR" sz="1800" dirty="0">
                <a:solidFill>
                  <a:srgbClr val="373A3C"/>
                </a:solidFill>
                <a:latin typeface="Arial" panose="020B0604020202020204" pitchFamily="34" charset="0"/>
                <a:ea typeface="Open Sans"/>
              </a:rPr>
              <a:t> 계산 성능은 장담할 수 없다</a:t>
            </a:r>
          </a:p>
        </p:txBody>
      </p:sp>
      <p:sp>
        <p:nvSpPr>
          <p:cNvPr id="3" name="제목 2"/>
          <p:cNvSpPr>
            <a:spLocks noGrp="1"/>
          </p:cNvSpPr>
          <p:nvPr>
            <p:ph type="title"/>
          </p:nvPr>
        </p:nvSpPr>
        <p:spPr/>
        <p:txBody>
          <a:bodyPr/>
          <a:lstStyle/>
          <a:p>
            <a:r>
              <a:rPr lang="ko-KR" altLang="en-US" dirty="0"/>
              <a:t>활용</a:t>
            </a:r>
          </a:p>
        </p:txBody>
      </p:sp>
    </p:spTree>
    <p:extLst>
      <p:ext uri="{BB962C8B-B14F-4D97-AF65-F5344CB8AC3E}">
        <p14:creationId xmlns:p14="http://schemas.microsoft.com/office/powerpoint/2010/main" val="1532662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47500" lnSpcReduction="20000"/>
          </a:bodyPr>
          <a:lstStyle/>
          <a:p>
            <a:pPr marL="457200" latinLnBrk="0">
              <a:lnSpc>
                <a:spcPct val="170000"/>
              </a:lnSpc>
              <a:spcBef>
                <a:spcPct val="0"/>
              </a:spcBef>
            </a:pPr>
            <a:r>
              <a:rPr lang="ko-KR" altLang="ko-KR" sz="2900" b="1" dirty="0">
                <a:solidFill>
                  <a:srgbClr val="373A3C"/>
                </a:solidFill>
                <a:latin typeface="Arial" panose="020B0604020202020204" pitchFamily="34" charset="0"/>
                <a:ea typeface="Open Sans"/>
              </a:rPr>
              <a:t>작문</a:t>
            </a:r>
            <a:endParaRPr lang="en-US" altLang="ko-KR" sz="2900" b="1" dirty="0">
              <a:solidFill>
                <a:srgbClr val="373A3C"/>
              </a:solidFill>
              <a:latin typeface="Arial" panose="020B0604020202020204" pitchFamily="34" charset="0"/>
              <a:ea typeface="Open Sans"/>
            </a:endParaRPr>
          </a:p>
          <a:p>
            <a:pPr marL="800100" lvl="1" latinLnBrk="0">
              <a:lnSpc>
                <a:spcPct val="170000"/>
              </a:lnSpc>
              <a:spcBef>
                <a:spcPct val="0"/>
              </a:spcBef>
            </a:pPr>
            <a:r>
              <a:rPr lang="ko-KR" altLang="ko-KR" sz="2300" dirty="0">
                <a:solidFill>
                  <a:srgbClr val="373A3C"/>
                </a:solidFill>
                <a:latin typeface="Arial" panose="020B0604020202020204" pitchFamily="34" charset="0"/>
                <a:ea typeface="Open Sans"/>
              </a:rPr>
              <a:t>다른 기능에 비해도 성능이 좋다고 평가받는 기능이다. 영어로는 사투리나 속어를 이해할 정도로 성능이 좋으며, 한국어도 표준어로는 시의 경우 은유법이 사용된 결과물이 나오기도 한다.  긴 글의 경우 정보를 주지 않으면 개연성이 떨어지는 결과물이 나올 수는 있다고 한다.</a:t>
            </a:r>
            <a:endParaRPr lang="en-US" altLang="ko-KR" sz="2300" dirty="0">
              <a:solidFill>
                <a:srgbClr val="373A3C"/>
              </a:solidFill>
              <a:latin typeface="Arial" panose="020B0604020202020204" pitchFamily="34" charset="0"/>
              <a:ea typeface="Open Sans"/>
            </a:endParaRPr>
          </a:p>
          <a:p>
            <a:pPr marL="800100" lvl="1" latinLnBrk="0">
              <a:lnSpc>
                <a:spcPct val="170000"/>
              </a:lnSpc>
              <a:spcBef>
                <a:spcPct val="0"/>
              </a:spcBef>
            </a:pPr>
            <a:r>
              <a:rPr lang="ko-KR" altLang="ko-KR" sz="2300" dirty="0">
                <a:solidFill>
                  <a:srgbClr val="373A3C"/>
                </a:solidFill>
                <a:latin typeface="Arial" panose="020B0604020202020204" pitchFamily="34" charset="0"/>
                <a:ea typeface="Open Sans"/>
              </a:rPr>
              <a:t>문학 작품 창작 및 분석</a:t>
            </a:r>
            <a:endParaRPr lang="en-US" altLang="ko-KR" sz="2300" dirty="0">
              <a:solidFill>
                <a:srgbClr val="373A3C"/>
              </a:solidFill>
              <a:latin typeface="Arial" panose="020B0604020202020204" pitchFamily="34" charset="0"/>
              <a:ea typeface="Open Sans"/>
            </a:endParaRPr>
          </a:p>
          <a:p>
            <a:pPr marL="1257300" lvl="2" latinLnBrk="0">
              <a:lnSpc>
                <a:spcPct val="170000"/>
              </a:lnSpc>
              <a:spcBef>
                <a:spcPct val="0"/>
              </a:spcBef>
            </a:pPr>
            <a:r>
              <a:rPr lang="ko-KR" altLang="ko-KR" sz="2300" dirty="0">
                <a:solidFill>
                  <a:srgbClr val="373A3C"/>
                </a:solidFill>
                <a:latin typeface="Arial" panose="020B0604020202020204" pitchFamily="34" charset="0"/>
                <a:ea typeface="Open Sans"/>
              </a:rPr>
              <a:t>내용을 입력하면 </a:t>
            </a:r>
            <a:r>
              <a:rPr lang="ko-KR" altLang="ko-KR" sz="2300" dirty="0" err="1">
                <a:solidFill>
                  <a:srgbClr val="009900"/>
                </a:solidFill>
                <a:latin typeface="Arial" panose="020B0604020202020204" pitchFamily="34" charset="0"/>
                <a:ea typeface="Open Sans"/>
                <a:hlinkClick r:id="rId2" tooltip="https://www.clien.net/service/board/park/17797088"/>
              </a:rPr>
              <a:t>뒷</a:t>
            </a:r>
            <a:r>
              <a:rPr lang="ko-KR" altLang="ko-KR" sz="2300" dirty="0">
                <a:solidFill>
                  <a:srgbClr val="009900"/>
                </a:solidFill>
                <a:latin typeface="Arial" panose="020B0604020202020204" pitchFamily="34" charset="0"/>
                <a:ea typeface="Open Sans"/>
                <a:hlinkClick r:id="rId2" tooltip="https://www.clien.net/service/board/park/17797088"/>
              </a:rPr>
              <a:t> 내용을 상상한 짧은 소설</a:t>
            </a:r>
            <a:r>
              <a:rPr lang="ko-KR" altLang="ko-KR" sz="2300" dirty="0">
                <a:solidFill>
                  <a:srgbClr val="373A3C"/>
                </a:solidFill>
                <a:latin typeface="Arial" panose="020B0604020202020204" pitchFamily="34" charset="0"/>
                <a:ea typeface="Open Sans"/>
              </a:rPr>
              <a:t>을 만들기도 한다. 작품을 학습시켜 짧은 </a:t>
            </a:r>
            <a:r>
              <a:rPr lang="ko-KR" altLang="ko-KR" sz="2300" dirty="0" err="1">
                <a:solidFill>
                  <a:srgbClr val="0275D8"/>
                </a:solidFill>
                <a:latin typeface="Arial" panose="020B0604020202020204" pitchFamily="34" charset="0"/>
                <a:ea typeface="Open Sans"/>
                <a:hlinkClick r:id="rId3" tooltip="팬픽"/>
              </a:rPr>
              <a:t>팬픽</a:t>
            </a:r>
            <a:r>
              <a:rPr lang="ko-KR" altLang="ko-KR" sz="2300" dirty="0" err="1">
                <a:solidFill>
                  <a:srgbClr val="373A3C"/>
                </a:solidFill>
                <a:latin typeface="Arial" panose="020B0604020202020204" pitchFamily="34" charset="0"/>
                <a:ea typeface="Open Sans"/>
              </a:rPr>
              <a:t>을</a:t>
            </a:r>
            <a:r>
              <a:rPr lang="ko-KR" altLang="ko-KR" sz="2300" dirty="0">
                <a:solidFill>
                  <a:srgbClr val="373A3C"/>
                </a:solidFill>
                <a:latin typeface="Arial" panose="020B0604020202020204" pitchFamily="34" charset="0"/>
                <a:ea typeface="Open Sans"/>
              </a:rPr>
              <a:t> 쓰게 할 수도 있다. 감성적인 부분에선 어느 정도 말은 되지만 굉장히 포괄적으로 대답하는 측면이 강하지만, 논리적인 부분면에서 굉장히 유용해 사건이나 </a:t>
            </a:r>
            <a:r>
              <a:rPr lang="ko-KR" altLang="ko-KR" sz="2300" dirty="0" err="1">
                <a:solidFill>
                  <a:srgbClr val="373A3C"/>
                </a:solidFill>
                <a:latin typeface="Arial" panose="020B0604020202020204" pitchFamily="34" charset="0"/>
                <a:ea typeface="Open Sans"/>
              </a:rPr>
              <a:t>헤프닝을</a:t>
            </a:r>
            <a:r>
              <a:rPr lang="ko-KR" altLang="ko-KR" sz="2300" dirty="0">
                <a:solidFill>
                  <a:srgbClr val="373A3C"/>
                </a:solidFill>
                <a:latin typeface="Arial" panose="020B0604020202020204" pitchFamily="34" charset="0"/>
                <a:ea typeface="Open Sans"/>
              </a:rPr>
              <a:t> 연관성 있게 창작해 나열할 수 있다. 어떤 사람이 </a:t>
            </a:r>
            <a:r>
              <a:rPr lang="ko-KR" altLang="ko-KR" sz="2300" dirty="0" err="1">
                <a:solidFill>
                  <a:srgbClr val="0275D8"/>
                </a:solidFill>
                <a:latin typeface="Arial" panose="020B0604020202020204" pitchFamily="34" charset="0"/>
                <a:ea typeface="Open Sans"/>
                <a:hlinkClick r:id="rId4" tooltip="투명드래곤"/>
              </a:rPr>
              <a:t>투명드래곤</a:t>
            </a:r>
            <a:r>
              <a:rPr lang="ko-KR" altLang="ko-KR" sz="2300" dirty="0">
                <a:solidFill>
                  <a:srgbClr val="373A3C"/>
                </a:solidFill>
                <a:latin typeface="Arial" panose="020B0604020202020204" pitchFamily="34" charset="0"/>
                <a:ea typeface="Open Sans"/>
              </a:rPr>
              <a:t>(비공식 영문판 기준)의 </a:t>
            </a:r>
            <a:r>
              <a:rPr lang="ko-KR" altLang="ko-KR" sz="2300" dirty="0">
                <a:solidFill>
                  <a:srgbClr val="009900"/>
                </a:solidFill>
                <a:latin typeface="Arial" panose="020B0604020202020204" pitchFamily="34" charset="0"/>
                <a:ea typeface="Open Sans"/>
                <a:hlinkClick r:id="rId5" tooltip="https://blog.naver.com/eif22/222985046318"/>
              </a:rPr>
              <a:t>분석</a:t>
            </a:r>
            <a:r>
              <a:rPr lang="ko-KR" altLang="ko-KR" sz="2300" dirty="0">
                <a:solidFill>
                  <a:srgbClr val="373A3C"/>
                </a:solidFill>
                <a:latin typeface="Arial" panose="020B0604020202020204" pitchFamily="34" charset="0"/>
                <a:ea typeface="Open Sans"/>
              </a:rPr>
              <a:t>을 요청했는데 영어로 번역된 </a:t>
            </a:r>
            <a:r>
              <a:rPr lang="ko-KR" altLang="ko-KR" sz="2300" dirty="0" err="1">
                <a:solidFill>
                  <a:srgbClr val="373A3C"/>
                </a:solidFill>
                <a:latin typeface="Arial" panose="020B0604020202020204" pitchFamily="34" charset="0"/>
                <a:ea typeface="Open Sans"/>
              </a:rPr>
              <a:t>뒤치닥의</a:t>
            </a:r>
            <a:r>
              <a:rPr lang="ko-KR" altLang="ko-KR" sz="2300" dirty="0">
                <a:solidFill>
                  <a:srgbClr val="373A3C"/>
                </a:solidFill>
                <a:latin typeface="Arial" panose="020B0604020202020204" pitchFamily="34" charset="0"/>
                <a:ea typeface="Open Sans"/>
              </a:rPr>
              <a:t> 문체를 </a:t>
            </a:r>
            <a:r>
              <a:rPr lang="ko-KR" altLang="ko-KR" sz="2300" dirty="0" err="1">
                <a:solidFill>
                  <a:srgbClr val="373A3C"/>
                </a:solidFill>
                <a:latin typeface="Arial" panose="020B0604020202020204" pitchFamily="34" charset="0"/>
                <a:ea typeface="Open Sans"/>
              </a:rPr>
              <a:t>흉내내어</a:t>
            </a:r>
            <a:r>
              <a:rPr lang="ko-KR" altLang="ko-KR" sz="2300" dirty="0">
                <a:solidFill>
                  <a:srgbClr val="373A3C"/>
                </a:solidFill>
                <a:latin typeface="Arial" panose="020B0604020202020204" pitchFamily="34" charset="0"/>
                <a:ea typeface="Open Sans"/>
              </a:rPr>
              <a:t> </a:t>
            </a:r>
            <a:r>
              <a:rPr lang="ko-KR" altLang="ko-KR" sz="2300" dirty="0" err="1">
                <a:solidFill>
                  <a:srgbClr val="373A3C"/>
                </a:solidFill>
                <a:latin typeface="Arial" panose="020B0604020202020204" pitchFamily="34" charset="0"/>
                <a:ea typeface="Open Sans"/>
              </a:rPr>
              <a:t>뒷</a:t>
            </a:r>
            <a:r>
              <a:rPr lang="ko-KR" altLang="ko-KR" sz="2300" dirty="0">
                <a:solidFill>
                  <a:srgbClr val="373A3C"/>
                </a:solidFill>
                <a:latin typeface="Arial" panose="020B0604020202020204" pitchFamily="34" charset="0"/>
                <a:ea typeface="Open Sans"/>
              </a:rPr>
              <a:t> 내용을 상상한 짧은 </a:t>
            </a:r>
            <a:r>
              <a:rPr lang="ko-KR" altLang="ko-KR" sz="2300" dirty="0" err="1">
                <a:solidFill>
                  <a:srgbClr val="373A3C"/>
                </a:solidFill>
                <a:latin typeface="Arial" panose="020B0604020202020204" pitchFamily="34" charset="0"/>
                <a:ea typeface="Open Sans"/>
              </a:rPr>
              <a:t>팬픽을</a:t>
            </a:r>
            <a:r>
              <a:rPr lang="ko-KR" altLang="ko-KR" sz="2300" dirty="0">
                <a:solidFill>
                  <a:srgbClr val="373A3C"/>
                </a:solidFill>
                <a:latin typeface="Arial" panose="020B0604020202020204" pitchFamily="34" charset="0"/>
                <a:ea typeface="Open Sans"/>
              </a:rPr>
              <a:t> 만들기도 했다. 간단한 영화 시나리오나 드라마 대본까지 만들어낸다. 아무 사전 정보 없이 </a:t>
            </a:r>
            <a:r>
              <a:rPr lang="ko-KR" altLang="ko-KR" sz="2300" dirty="0" err="1">
                <a:solidFill>
                  <a:srgbClr val="373A3C"/>
                </a:solidFill>
                <a:latin typeface="Arial" panose="020B0604020202020204" pitchFamily="34" charset="0"/>
                <a:ea typeface="Open Sans"/>
              </a:rPr>
              <a:t>유머성</a:t>
            </a:r>
            <a:r>
              <a:rPr lang="ko-KR" altLang="ko-KR" sz="2300" dirty="0">
                <a:solidFill>
                  <a:srgbClr val="373A3C"/>
                </a:solidFill>
                <a:latin typeface="Arial" panose="020B0604020202020204" pitchFamily="34" charset="0"/>
                <a:ea typeface="Open Sans"/>
              </a:rPr>
              <a:t> 글이나 </a:t>
            </a:r>
            <a:r>
              <a:rPr lang="ko-KR" altLang="ko-KR" sz="2300" dirty="0">
                <a:solidFill>
                  <a:srgbClr val="0275D8"/>
                </a:solidFill>
                <a:latin typeface="Arial" panose="020B0604020202020204" pitchFamily="34" charset="0"/>
                <a:ea typeface="Open Sans"/>
                <a:hlinkClick r:id="rId6" tooltip="시"/>
              </a:rPr>
              <a:t>시</a:t>
            </a:r>
            <a:r>
              <a:rPr lang="ko-KR" altLang="ko-KR" sz="2300" dirty="0">
                <a:solidFill>
                  <a:srgbClr val="373A3C"/>
                </a:solidFill>
                <a:latin typeface="Arial" panose="020B0604020202020204" pitchFamily="34" charset="0"/>
                <a:ea typeface="Open Sans"/>
              </a:rPr>
              <a:t> 창작 등을 요청해도 그에 맞는 결과가 나온다.</a:t>
            </a:r>
            <a:endParaRPr lang="en-US" altLang="ko-KR" sz="2300" dirty="0">
              <a:solidFill>
                <a:srgbClr val="373A3C"/>
              </a:solidFill>
              <a:latin typeface="Arial" panose="020B0604020202020204" pitchFamily="34" charset="0"/>
              <a:ea typeface="Open Sans"/>
            </a:endParaRPr>
          </a:p>
          <a:p>
            <a:pPr marL="1257300" lvl="2" latinLnBrk="0">
              <a:lnSpc>
                <a:spcPct val="170000"/>
              </a:lnSpc>
              <a:spcBef>
                <a:spcPct val="0"/>
              </a:spcBef>
            </a:pPr>
            <a:r>
              <a:rPr lang="ko-KR" altLang="ko-KR" sz="2300" dirty="0">
                <a:solidFill>
                  <a:srgbClr val="373A3C"/>
                </a:solidFill>
                <a:latin typeface="Arial" panose="020B0604020202020204" pitchFamily="34" charset="0"/>
                <a:ea typeface="Open Sans"/>
              </a:rPr>
              <a:t>글의 분위기, 문체 평가</a:t>
            </a:r>
            <a:br>
              <a:rPr lang="ko-KR" altLang="ko-KR" sz="2300" dirty="0">
                <a:solidFill>
                  <a:srgbClr val="373A3C"/>
                </a:solidFill>
                <a:latin typeface="Arial" panose="020B0604020202020204" pitchFamily="34" charset="0"/>
                <a:ea typeface="Open Sans"/>
              </a:rPr>
            </a:br>
            <a:r>
              <a:rPr lang="ko-KR" altLang="ko-KR" sz="2300" dirty="0">
                <a:solidFill>
                  <a:srgbClr val="373A3C"/>
                </a:solidFill>
                <a:latin typeface="Arial" panose="020B0604020202020204" pitchFamily="34" charset="0"/>
                <a:ea typeface="Open Sans"/>
              </a:rPr>
              <a:t>소설 등의 글을 입력하면 특정한 글의 분위기나 문체를 평가할 수 있다.</a:t>
            </a:r>
            <a:endParaRPr lang="en-US" altLang="ko-KR" sz="2300" dirty="0">
              <a:solidFill>
                <a:srgbClr val="373A3C"/>
              </a:solidFill>
              <a:latin typeface="Arial" panose="020B0604020202020204" pitchFamily="34" charset="0"/>
              <a:ea typeface="Open Sans"/>
            </a:endParaRPr>
          </a:p>
          <a:p>
            <a:pPr marL="1257300" lvl="2" latinLnBrk="0">
              <a:lnSpc>
                <a:spcPct val="170000"/>
              </a:lnSpc>
              <a:spcBef>
                <a:spcPct val="0"/>
              </a:spcBef>
            </a:pPr>
            <a:r>
              <a:rPr lang="ko-KR" altLang="ko-KR" sz="2300" dirty="0">
                <a:solidFill>
                  <a:srgbClr val="373A3C"/>
                </a:solidFill>
                <a:latin typeface="Arial" panose="020B0604020202020204" pitchFamily="34" charset="0"/>
                <a:ea typeface="Open Sans"/>
              </a:rPr>
              <a:t>국내 도서 판매</a:t>
            </a:r>
            <a:br>
              <a:rPr lang="ko-KR" altLang="ko-KR" sz="2300" dirty="0">
                <a:solidFill>
                  <a:srgbClr val="373A3C"/>
                </a:solidFill>
                <a:latin typeface="Arial" panose="020B0604020202020204" pitchFamily="34" charset="0"/>
                <a:ea typeface="Open Sans"/>
              </a:rPr>
            </a:br>
            <a:r>
              <a:rPr lang="ko-KR" altLang="ko-KR" sz="2300" dirty="0" err="1">
                <a:solidFill>
                  <a:srgbClr val="373A3C"/>
                </a:solidFill>
                <a:latin typeface="Arial" panose="020B0604020202020204" pitchFamily="34" charset="0"/>
                <a:ea typeface="Open Sans"/>
              </a:rPr>
              <a:t>ChatGPT가</a:t>
            </a:r>
            <a:r>
              <a:rPr lang="ko-KR" altLang="ko-KR" sz="2300" dirty="0">
                <a:solidFill>
                  <a:srgbClr val="373A3C"/>
                </a:solidFill>
                <a:latin typeface="Arial" panose="020B0604020202020204" pitchFamily="34" charset="0"/>
                <a:ea typeface="Open Sans"/>
              </a:rPr>
              <a:t> 작문한 도서인 </a:t>
            </a:r>
            <a:r>
              <a:rPr lang="ko-KR" altLang="ko-KR" sz="2300" b="1" dirty="0">
                <a:solidFill>
                  <a:srgbClr val="373A3C"/>
                </a:solidFill>
                <a:latin typeface="Arial" panose="020B0604020202020204" pitchFamily="34" charset="0"/>
                <a:ea typeface="Open Sans"/>
              </a:rPr>
              <a:t>'</a:t>
            </a:r>
            <a:r>
              <a:rPr lang="ko-KR" altLang="ko-KR" sz="2300" b="1" dirty="0" err="1">
                <a:solidFill>
                  <a:srgbClr val="373A3C"/>
                </a:solidFill>
                <a:latin typeface="Arial" panose="020B0604020202020204" pitchFamily="34" charset="0"/>
                <a:ea typeface="Open Sans"/>
              </a:rPr>
              <a:t>챗GPT</a:t>
            </a:r>
            <a:r>
              <a:rPr lang="ko-KR" altLang="ko-KR" sz="2300" b="1" dirty="0">
                <a:solidFill>
                  <a:srgbClr val="373A3C"/>
                </a:solidFill>
                <a:latin typeface="Arial" panose="020B0604020202020204" pitchFamily="34" charset="0"/>
                <a:ea typeface="Open Sans"/>
              </a:rPr>
              <a:t> : 마침내 찾아온 특이점', 'GPT </a:t>
            </a:r>
            <a:r>
              <a:rPr lang="ko-KR" altLang="ko-KR" sz="2300" b="1" dirty="0" err="1">
                <a:solidFill>
                  <a:srgbClr val="373A3C"/>
                </a:solidFill>
                <a:latin typeface="Arial" panose="020B0604020202020204" pitchFamily="34" charset="0"/>
                <a:ea typeface="Open Sans"/>
              </a:rPr>
              <a:t>제네레이션</a:t>
            </a:r>
            <a:r>
              <a:rPr lang="ko-KR" altLang="ko-KR" sz="2300" b="1" dirty="0">
                <a:solidFill>
                  <a:srgbClr val="373A3C"/>
                </a:solidFill>
                <a:latin typeface="Arial" panose="020B0604020202020204" pitchFamily="34" charset="0"/>
                <a:ea typeface="Open Sans"/>
              </a:rPr>
              <a:t>', '삶의 목적을 찾는 45가지 방법', '</a:t>
            </a:r>
            <a:r>
              <a:rPr lang="ko-KR" altLang="ko-KR" sz="2300" b="1" dirty="0" err="1">
                <a:solidFill>
                  <a:srgbClr val="373A3C"/>
                </a:solidFill>
                <a:latin typeface="Arial" panose="020B0604020202020204" pitchFamily="34" charset="0"/>
                <a:ea typeface="Open Sans"/>
              </a:rPr>
              <a:t>챗GPT에게</a:t>
            </a:r>
            <a:r>
              <a:rPr lang="ko-KR" altLang="ko-KR" sz="2300" b="1" dirty="0">
                <a:solidFill>
                  <a:srgbClr val="373A3C"/>
                </a:solidFill>
                <a:latin typeface="Arial" panose="020B0604020202020204" pitchFamily="34" charset="0"/>
                <a:ea typeface="Open Sans"/>
              </a:rPr>
              <a:t> 묻는 인류의 미래</a:t>
            </a:r>
            <a:r>
              <a:rPr lang="ko-KR" altLang="ko-KR" sz="2300" dirty="0">
                <a:solidFill>
                  <a:srgbClr val="373A3C"/>
                </a:solidFill>
                <a:latin typeface="Arial" panose="020B0604020202020204" pitchFamily="34" charset="0"/>
                <a:ea typeface="Open Sans"/>
              </a:rPr>
              <a:t>' 등의 책은 현재 </a:t>
            </a:r>
            <a:r>
              <a:rPr lang="ko-KR" altLang="ko-KR" sz="2300" b="1" dirty="0" err="1">
                <a:solidFill>
                  <a:srgbClr val="373A3C"/>
                </a:solidFill>
                <a:latin typeface="Arial" panose="020B0604020202020204" pitchFamily="34" charset="0"/>
                <a:ea typeface="Open Sans"/>
              </a:rPr>
              <a:t>교보문고</a:t>
            </a:r>
            <a:r>
              <a:rPr lang="ko-KR" altLang="ko-KR" sz="2300" dirty="0" err="1">
                <a:solidFill>
                  <a:srgbClr val="373A3C"/>
                </a:solidFill>
                <a:latin typeface="Arial" panose="020B0604020202020204" pitchFamily="34" charset="0"/>
                <a:ea typeface="Open Sans"/>
              </a:rPr>
              <a:t>에서</a:t>
            </a:r>
            <a:r>
              <a:rPr lang="ko-KR" altLang="ko-KR" sz="2300" dirty="0">
                <a:solidFill>
                  <a:srgbClr val="373A3C"/>
                </a:solidFill>
                <a:latin typeface="Arial" panose="020B0604020202020204" pitchFamily="34" charset="0"/>
                <a:ea typeface="Open Sans"/>
              </a:rPr>
              <a:t> 각각 경영/경제 </a:t>
            </a:r>
            <a:r>
              <a:rPr lang="ko-KR" altLang="ko-KR" sz="2300" b="1" dirty="0">
                <a:solidFill>
                  <a:srgbClr val="373A3C"/>
                </a:solidFill>
                <a:latin typeface="Arial" panose="020B0604020202020204" pitchFamily="34" charset="0"/>
                <a:ea typeface="Open Sans"/>
              </a:rPr>
              <a:t>베스트셀러 3위, 7위</a:t>
            </a:r>
            <a:r>
              <a:rPr lang="ko-KR" altLang="ko-KR" sz="2300" dirty="0">
                <a:solidFill>
                  <a:srgbClr val="373A3C"/>
                </a:solidFill>
                <a:latin typeface="Arial" panose="020B0604020202020204" pitchFamily="34" charset="0"/>
                <a:ea typeface="Open Sans"/>
              </a:rPr>
              <a:t>, 자기개발 베스트셀러 51위, 58위를 기록하고 있다.</a:t>
            </a:r>
            <a:endParaRPr lang="en-US" altLang="ko-KR" sz="2300" dirty="0">
              <a:solidFill>
                <a:srgbClr val="373A3C"/>
              </a:solidFill>
              <a:latin typeface="Arial" panose="020B0604020202020204" pitchFamily="34" charset="0"/>
              <a:ea typeface="Open Sans"/>
            </a:endParaRPr>
          </a:p>
          <a:p>
            <a:pPr marL="1257300" lvl="2" latinLnBrk="0">
              <a:lnSpc>
                <a:spcPct val="170000"/>
              </a:lnSpc>
              <a:spcBef>
                <a:spcPct val="0"/>
              </a:spcBef>
            </a:pPr>
            <a:r>
              <a:rPr lang="ko-KR" altLang="ko-KR" sz="2300" dirty="0">
                <a:solidFill>
                  <a:srgbClr val="373A3C"/>
                </a:solidFill>
                <a:latin typeface="Arial" panose="020B0604020202020204" pitchFamily="34" charset="0"/>
                <a:ea typeface="Open Sans"/>
              </a:rPr>
              <a:t>역할극</a:t>
            </a:r>
            <a:br>
              <a:rPr lang="ko-KR" altLang="ko-KR" sz="2300" dirty="0">
                <a:solidFill>
                  <a:srgbClr val="373A3C"/>
                </a:solidFill>
                <a:latin typeface="Arial" panose="020B0604020202020204" pitchFamily="34" charset="0"/>
                <a:ea typeface="Open Sans"/>
              </a:rPr>
            </a:br>
            <a:r>
              <a:rPr lang="ko-KR" altLang="ko-KR" sz="2300" dirty="0">
                <a:solidFill>
                  <a:srgbClr val="373A3C"/>
                </a:solidFill>
                <a:latin typeface="Arial" panose="020B0604020202020204" pitchFamily="34" charset="0"/>
                <a:ea typeface="Open Sans"/>
              </a:rPr>
              <a:t>특정한 말투, 문체로 대답하거나 글을 쓰도록 명령할 수 있다. 영어의 경우 </a:t>
            </a:r>
            <a:r>
              <a:rPr lang="ko-KR" altLang="ko-KR" sz="2300" dirty="0">
                <a:solidFill>
                  <a:srgbClr val="0275D8"/>
                </a:solidFill>
                <a:latin typeface="Arial" panose="020B0604020202020204" pitchFamily="34" charset="0"/>
                <a:ea typeface="Open Sans"/>
                <a:hlinkClick r:id="rId7" tooltip="셰익스피어"/>
              </a:rPr>
              <a:t>셰익스피어</a:t>
            </a:r>
            <a:r>
              <a:rPr lang="ko-KR" altLang="ko-KR" sz="2300" dirty="0">
                <a:solidFill>
                  <a:srgbClr val="373A3C"/>
                </a:solidFill>
                <a:latin typeface="Arial" panose="020B0604020202020204" pitchFamily="34" charset="0"/>
                <a:ea typeface="Open Sans"/>
              </a:rPr>
              <a:t>의 소네트 형식으로 대답하라고 할 수도 있다. 일부 명령은 거부하기도 한다.</a:t>
            </a:r>
            <a:endParaRPr lang="en-US" altLang="ko-KR" sz="2300" dirty="0">
              <a:solidFill>
                <a:srgbClr val="373A3C"/>
              </a:solidFill>
              <a:latin typeface="Arial" panose="020B0604020202020204" pitchFamily="34" charset="0"/>
              <a:ea typeface="Open Sans"/>
            </a:endParaRPr>
          </a:p>
        </p:txBody>
      </p:sp>
      <p:sp>
        <p:nvSpPr>
          <p:cNvPr id="3" name="제목 2"/>
          <p:cNvSpPr>
            <a:spLocks noGrp="1"/>
          </p:cNvSpPr>
          <p:nvPr>
            <p:ph type="title"/>
          </p:nvPr>
        </p:nvSpPr>
        <p:spPr/>
        <p:txBody>
          <a:bodyPr/>
          <a:lstStyle/>
          <a:p>
            <a:r>
              <a:rPr lang="ko-KR" altLang="en-US" dirty="0"/>
              <a:t>활용</a:t>
            </a:r>
          </a:p>
        </p:txBody>
      </p:sp>
    </p:spTree>
    <p:extLst>
      <p:ext uri="{BB962C8B-B14F-4D97-AF65-F5344CB8AC3E}">
        <p14:creationId xmlns:p14="http://schemas.microsoft.com/office/powerpoint/2010/main" val="1363087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marL="457200" latinLnBrk="0">
              <a:lnSpc>
                <a:spcPct val="170000"/>
              </a:lnSpc>
              <a:spcBef>
                <a:spcPct val="0"/>
              </a:spcBef>
            </a:pPr>
            <a:r>
              <a:rPr lang="ko-KR" altLang="ko-KR" sz="2900" b="1" dirty="0">
                <a:solidFill>
                  <a:srgbClr val="373A3C"/>
                </a:solidFill>
                <a:latin typeface="Arial" panose="020B0604020202020204" pitchFamily="34" charset="0"/>
                <a:ea typeface="Open Sans"/>
              </a:rPr>
              <a:t>작문</a:t>
            </a:r>
            <a:endParaRPr lang="en-US" altLang="ko-KR" sz="2900" b="1" dirty="0">
              <a:solidFill>
                <a:srgbClr val="373A3C"/>
              </a:solidFill>
              <a:latin typeface="Arial" panose="020B0604020202020204" pitchFamily="34" charset="0"/>
              <a:ea typeface="Open Sans"/>
            </a:endParaRPr>
          </a:p>
          <a:p>
            <a:pPr marL="800100" lvl="1" latinLnBrk="0">
              <a:lnSpc>
                <a:spcPct val="170000"/>
              </a:lnSpc>
              <a:spcBef>
                <a:spcPct val="0"/>
              </a:spcBef>
            </a:pPr>
            <a:r>
              <a:rPr lang="ko-KR" altLang="ko-KR" sz="2300" dirty="0">
                <a:solidFill>
                  <a:srgbClr val="0275D8"/>
                </a:solidFill>
                <a:latin typeface="Arial" panose="020B0604020202020204" pitchFamily="34" charset="0"/>
                <a:ea typeface="Open Sans"/>
                <a:hlinkClick r:id="rId2" tooltip="작사"/>
              </a:rPr>
              <a:t>작사</a:t>
            </a:r>
            <a:br>
              <a:rPr lang="ko-KR" altLang="ko-KR" sz="2300" dirty="0">
                <a:solidFill>
                  <a:srgbClr val="373A3C"/>
                </a:solidFill>
                <a:latin typeface="Arial" panose="020B0604020202020204" pitchFamily="34" charset="0"/>
                <a:ea typeface="Open Sans"/>
              </a:rPr>
            </a:br>
            <a:r>
              <a:rPr lang="ko-KR" altLang="ko-KR" sz="2300" dirty="0">
                <a:solidFill>
                  <a:srgbClr val="373A3C"/>
                </a:solidFill>
                <a:latin typeface="Arial" panose="020B0604020202020204" pitchFamily="34" charset="0"/>
                <a:ea typeface="Open Sans"/>
              </a:rPr>
              <a:t>이 영상처럼 제목에 맞는 가사를 </a:t>
            </a:r>
            <a:r>
              <a:rPr lang="ko-KR" altLang="ko-KR" sz="2300" dirty="0" err="1">
                <a:solidFill>
                  <a:srgbClr val="373A3C"/>
                </a:solidFill>
                <a:latin typeface="Arial" panose="020B0604020202020204" pitchFamily="34" charset="0"/>
                <a:ea typeface="Open Sans"/>
              </a:rPr>
              <a:t>써주기도</a:t>
            </a:r>
            <a:r>
              <a:rPr lang="ko-KR" altLang="ko-KR" sz="2300" dirty="0">
                <a:solidFill>
                  <a:srgbClr val="373A3C"/>
                </a:solidFill>
                <a:latin typeface="Arial" panose="020B0604020202020204" pitchFamily="34" charset="0"/>
                <a:ea typeface="Open Sans"/>
              </a:rPr>
              <a:t> 하는데, </a:t>
            </a:r>
            <a:r>
              <a:rPr lang="ko-KR" altLang="ko-KR" sz="2300" dirty="0">
                <a:solidFill>
                  <a:srgbClr val="0275D8"/>
                </a:solidFill>
                <a:latin typeface="Arial" panose="020B0604020202020204" pitchFamily="34" charset="0"/>
                <a:ea typeface="Open Sans"/>
                <a:hlinkClick r:id="rId3" tooltip="운율"/>
              </a:rPr>
              <a:t>운율</a:t>
            </a:r>
            <a:r>
              <a:rPr lang="ko-KR" altLang="ko-KR" sz="2300" dirty="0">
                <a:solidFill>
                  <a:srgbClr val="373A3C"/>
                </a:solidFill>
                <a:latin typeface="Arial" panose="020B0604020202020204" pitchFamily="34" charset="0"/>
                <a:ea typeface="Open Sans"/>
              </a:rPr>
              <a:t>까지 맞추는 놀라움을 보여 준다.</a:t>
            </a:r>
            <a:endParaRPr lang="en-US" altLang="ko-KR" sz="2300" dirty="0">
              <a:solidFill>
                <a:srgbClr val="009900"/>
              </a:solidFill>
              <a:latin typeface="Arial" panose="020B0604020202020204" pitchFamily="34" charset="0"/>
              <a:ea typeface="Open Sans"/>
            </a:endParaRPr>
          </a:p>
          <a:p>
            <a:pPr marL="800100" lvl="1" latinLnBrk="0">
              <a:lnSpc>
                <a:spcPct val="170000"/>
              </a:lnSpc>
              <a:spcBef>
                <a:spcPct val="0"/>
              </a:spcBef>
            </a:pPr>
            <a:r>
              <a:rPr lang="ko-KR" altLang="ko-KR" sz="2300" dirty="0">
                <a:solidFill>
                  <a:srgbClr val="373A3C"/>
                </a:solidFill>
                <a:latin typeface="Arial" panose="020B0604020202020204" pitchFamily="34" charset="0"/>
                <a:ea typeface="Open Sans"/>
              </a:rPr>
              <a:t>기사 작성</a:t>
            </a:r>
            <a:br>
              <a:rPr lang="ko-KR" altLang="ko-KR" sz="2300" dirty="0">
                <a:solidFill>
                  <a:srgbClr val="373A3C"/>
                </a:solidFill>
                <a:latin typeface="Arial" panose="020B0604020202020204" pitchFamily="34" charset="0"/>
                <a:ea typeface="Open Sans"/>
              </a:rPr>
            </a:br>
            <a:r>
              <a:rPr lang="ko-KR" altLang="ko-KR" sz="2300" dirty="0">
                <a:solidFill>
                  <a:srgbClr val="373A3C"/>
                </a:solidFill>
                <a:latin typeface="Arial" panose="020B0604020202020204" pitchFamily="34" charset="0"/>
                <a:ea typeface="Open Sans"/>
              </a:rPr>
              <a:t>특정한 주제에 대해 기사를 작성하도록 요청할 수 있다. 기사를 어떤 문체로 작성하라는 등 다양한 명령과도 조합이 가능하다.</a:t>
            </a:r>
          </a:p>
          <a:p>
            <a:pPr lvl="1">
              <a:lnSpc>
                <a:spcPct val="170000"/>
              </a:lnSpc>
            </a:pPr>
            <a:endParaRPr lang="ko-KR" altLang="en-US" dirty="0"/>
          </a:p>
        </p:txBody>
      </p:sp>
      <p:sp>
        <p:nvSpPr>
          <p:cNvPr id="3" name="제목 2"/>
          <p:cNvSpPr>
            <a:spLocks noGrp="1"/>
          </p:cNvSpPr>
          <p:nvPr>
            <p:ph type="title"/>
          </p:nvPr>
        </p:nvSpPr>
        <p:spPr/>
        <p:txBody>
          <a:bodyPr/>
          <a:lstStyle/>
          <a:p>
            <a:r>
              <a:rPr lang="ko-KR" altLang="en-US" dirty="0"/>
              <a:t>활용</a:t>
            </a:r>
          </a:p>
        </p:txBody>
      </p:sp>
    </p:spTree>
    <p:extLst>
      <p:ext uri="{BB962C8B-B14F-4D97-AF65-F5344CB8AC3E}">
        <p14:creationId xmlns:p14="http://schemas.microsoft.com/office/powerpoint/2010/main" val="4042146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3E68BC-1F1F-44CD-BED0-CE127F6D8413}"/>
              </a:ext>
            </a:extLst>
          </p:cNvPr>
          <p:cNvSpPr>
            <a:spLocks noGrp="1"/>
          </p:cNvSpPr>
          <p:nvPr>
            <p:ph type="title"/>
          </p:nvPr>
        </p:nvSpPr>
        <p:spPr/>
        <p:txBody>
          <a:bodyPr/>
          <a:lstStyle/>
          <a:p>
            <a:pPr fontAlgn="base" latinLnBrk="0"/>
            <a:r>
              <a:rPr lang="ko-KR" altLang="en-US" dirty="0"/>
              <a:t>개요</a:t>
            </a:r>
            <a:endParaRPr lang="en-US" altLang="ko-KR" dirty="0"/>
          </a:p>
        </p:txBody>
      </p:sp>
      <p:sp>
        <p:nvSpPr>
          <p:cNvPr id="3" name="내용 개체 틀 2">
            <a:extLst>
              <a:ext uri="{FF2B5EF4-FFF2-40B4-BE49-F238E27FC236}">
                <a16:creationId xmlns:a16="http://schemas.microsoft.com/office/drawing/2014/main" id="{DF449CDB-4DED-41CA-8BD3-B2FB80F386C2}"/>
              </a:ext>
            </a:extLst>
          </p:cNvPr>
          <p:cNvSpPr>
            <a:spLocks noGrp="1"/>
          </p:cNvSpPr>
          <p:nvPr>
            <p:ph idx="1"/>
          </p:nvPr>
        </p:nvSpPr>
        <p:spPr/>
        <p:txBody>
          <a:bodyPr>
            <a:normAutofit/>
          </a:bodyPr>
          <a:lstStyle/>
          <a:p>
            <a:pPr>
              <a:spcBef>
                <a:spcPct val="50000"/>
              </a:spcBef>
            </a:pPr>
            <a:r>
              <a:rPr lang="en-US" altLang="ko-KR" sz="2000" dirty="0" err="1"/>
              <a:t>ChatGPT</a:t>
            </a:r>
            <a:r>
              <a:rPr lang="en-US" altLang="ko-KR" sz="2000" dirty="0"/>
              <a:t> </a:t>
            </a:r>
          </a:p>
          <a:p>
            <a:pPr lvl="1">
              <a:spcBef>
                <a:spcPct val="50000"/>
              </a:spcBef>
            </a:pPr>
            <a:r>
              <a:rPr lang="en-US" altLang="ko-KR" sz="1800" dirty="0">
                <a:hlinkClick r:id="rId2" tooltip="GPT-3"/>
              </a:rPr>
              <a:t>GPT 3.5</a:t>
            </a:r>
            <a:r>
              <a:rPr lang="ko-KR" altLang="en-US" sz="1800" dirty="0"/>
              <a:t>를 기반으로 하는 </a:t>
            </a:r>
            <a:r>
              <a:rPr lang="ko-KR" altLang="en-US" sz="1800" dirty="0">
                <a:hlinkClick r:id="rId3" tooltip="대화형 인공지능"/>
              </a:rPr>
              <a:t>대화형 인공지능</a:t>
            </a:r>
            <a:r>
              <a:rPr lang="ko-KR" altLang="en-US" sz="1800" dirty="0"/>
              <a:t> 서비스</a:t>
            </a:r>
            <a:endParaRPr lang="en-US" altLang="ko-KR" sz="1800" dirty="0"/>
          </a:p>
          <a:p>
            <a:pPr lvl="1">
              <a:spcBef>
                <a:spcPct val="50000"/>
              </a:spcBef>
            </a:pPr>
            <a:r>
              <a:rPr lang="en-US" altLang="ko-KR" sz="1800" dirty="0" err="1"/>
              <a:t>ChatGPT</a:t>
            </a:r>
            <a:r>
              <a:rPr lang="ko-KR" altLang="en-US" sz="1800" dirty="0"/>
              <a:t>는 사용자와 주고받는 대화에서 질문에 답하도록 설계된 언어모델</a:t>
            </a:r>
            <a:r>
              <a:rPr lang="en-US" altLang="ko-KR" sz="1800" dirty="0"/>
              <a:t> </a:t>
            </a:r>
          </a:p>
          <a:p>
            <a:pPr lvl="1">
              <a:spcBef>
                <a:spcPct val="50000"/>
              </a:spcBef>
            </a:pPr>
            <a:r>
              <a:rPr lang="ko-KR" altLang="en-US" sz="1800" dirty="0"/>
              <a:t>오픈</a:t>
            </a:r>
            <a:r>
              <a:rPr lang="en-US" altLang="ko-KR" sz="1800" dirty="0"/>
              <a:t>AI: '</a:t>
            </a:r>
            <a:r>
              <a:rPr lang="ko-KR" altLang="en-US" sz="1800" dirty="0" err="1"/>
              <a:t>챗</a:t>
            </a:r>
            <a:r>
              <a:rPr lang="en-US" altLang="ko-KR" sz="1800" dirty="0"/>
              <a:t>GPT(</a:t>
            </a:r>
            <a:r>
              <a:rPr lang="en-US" altLang="ko-KR" sz="1800" dirty="0" err="1"/>
              <a:t>ChatGPT</a:t>
            </a:r>
            <a:r>
              <a:rPr lang="en-US" altLang="ko-KR" sz="1800" dirty="0"/>
              <a:t>)'</a:t>
            </a:r>
            <a:r>
              <a:rPr lang="ko-KR" altLang="en-US" sz="1800" dirty="0"/>
              <a:t>의 개발사 </a:t>
            </a:r>
            <a:endParaRPr lang="en-US" altLang="ko-KR" sz="1800" dirty="0"/>
          </a:p>
          <a:p>
            <a:pPr>
              <a:spcBef>
                <a:spcPct val="50000"/>
              </a:spcBef>
            </a:pPr>
            <a:r>
              <a:rPr lang="ko-KR" altLang="en-US" sz="2000" dirty="0"/>
              <a:t>오픈</a:t>
            </a:r>
            <a:r>
              <a:rPr lang="en-US" altLang="ko-KR" sz="2000" dirty="0"/>
              <a:t>AI:</a:t>
            </a:r>
          </a:p>
          <a:p>
            <a:pPr lvl="1">
              <a:spcBef>
                <a:spcPct val="50000"/>
              </a:spcBef>
            </a:pPr>
            <a:r>
              <a:rPr lang="ko-KR" altLang="en-US" sz="1800" dirty="0"/>
              <a:t>“</a:t>
            </a:r>
            <a:r>
              <a:rPr lang="ko-KR" altLang="en-US" sz="1800" dirty="0" err="1"/>
              <a:t>챗</a:t>
            </a:r>
            <a:r>
              <a:rPr lang="en-US" altLang="ko-KR" sz="1800" dirty="0"/>
              <a:t>GPT</a:t>
            </a:r>
            <a:r>
              <a:rPr lang="ko-KR" altLang="en-US" sz="1800" dirty="0"/>
              <a:t>가 대화 형식으로 추가적인 질문에 답하고 실수를 인정하며 정확하지 않은 전제에 대해서는 이의를 제기하고 부적절한 요청을 거부할 수 있다” </a:t>
            </a:r>
            <a:endParaRPr lang="en-US" altLang="ko-KR" sz="1800" dirty="0"/>
          </a:p>
          <a:p>
            <a:pPr>
              <a:spcBef>
                <a:spcPct val="50000"/>
              </a:spcBef>
            </a:pPr>
            <a:r>
              <a:rPr lang="ko-KR" altLang="en-US" sz="2000" dirty="0"/>
              <a:t>마이크로소프트</a:t>
            </a:r>
            <a:endParaRPr lang="en-US" altLang="ko-KR" sz="2000" dirty="0"/>
          </a:p>
          <a:p>
            <a:pPr lvl="1">
              <a:spcBef>
                <a:spcPct val="50000"/>
              </a:spcBef>
            </a:pPr>
            <a:r>
              <a:rPr lang="ko-KR" altLang="en-US" sz="1800" dirty="0"/>
              <a:t>오픈</a:t>
            </a:r>
            <a:r>
              <a:rPr lang="en-US" altLang="ko-KR" sz="1800" dirty="0"/>
              <a:t>AI(</a:t>
            </a:r>
            <a:r>
              <a:rPr lang="en-US" altLang="ko-KR" sz="1800" dirty="0" err="1"/>
              <a:t>OpenAI</a:t>
            </a:r>
            <a:r>
              <a:rPr lang="en-US" altLang="ko-KR" sz="1800" dirty="0"/>
              <a:t>)</a:t>
            </a:r>
            <a:r>
              <a:rPr lang="ko-KR" altLang="en-US" sz="1800" dirty="0"/>
              <a:t>에 </a:t>
            </a:r>
            <a:r>
              <a:rPr lang="en-US" altLang="ko-KR" sz="1800" dirty="0"/>
              <a:t>10</a:t>
            </a:r>
            <a:r>
              <a:rPr lang="ko-KR" altLang="en-US" sz="1800" dirty="0"/>
              <a:t>억 달러</a:t>
            </a:r>
            <a:r>
              <a:rPr lang="en-US" altLang="ko-KR" sz="1800" dirty="0"/>
              <a:t>(</a:t>
            </a:r>
            <a:r>
              <a:rPr lang="ko-KR" altLang="en-US" sz="1800" dirty="0"/>
              <a:t>약 </a:t>
            </a:r>
            <a:r>
              <a:rPr lang="en-US" altLang="ko-KR" sz="1800" dirty="0"/>
              <a:t>1</a:t>
            </a:r>
            <a:r>
              <a:rPr lang="ko-KR" altLang="en-US" sz="1800" dirty="0"/>
              <a:t>조 </a:t>
            </a:r>
            <a:r>
              <a:rPr lang="en-US" altLang="ko-KR" sz="1800" dirty="0"/>
              <a:t>2,400</a:t>
            </a:r>
            <a:r>
              <a:rPr lang="ko-KR" altLang="en-US" sz="1800" dirty="0"/>
              <a:t>억 원</a:t>
            </a:r>
            <a:r>
              <a:rPr lang="en-US" altLang="ko-KR" sz="1800" dirty="0"/>
              <a:t>)</a:t>
            </a:r>
            <a:r>
              <a:rPr lang="ko-KR" altLang="en-US" sz="1800" dirty="0"/>
              <a:t> 투자</a:t>
            </a:r>
            <a:endParaRPr lang="en-US" altLang="ko-KR" sz="1800" dirty="0"/>
          </a:p>
          <a:p>
            <a:pPr lvl="1">
              <a:spcBef>
                <a:spcPct val="50000"/>
              </a:spcBef>
            </a:pPr>
            <a:r>
              <a:rPr lang="ko-KR" altLang="en-US" sz="1800" dirty="0"/>
              <a:t>추가로 총 </a:t>
            </a:r>
            <a:r>
              <a:rPr lang="en-US" altLang="ko-KR" sz="1800" dirty="0"/>
              <a:t>100</a:t>
            </a:r>
            <a:r>
              <a:rPr lang="ko-KR" altLang="en-US" sz="1800" dirty="0"/>
              <a:t>억 달러</a:t>
            </a:r>
            <a:r>
              <a:rPr lang="en-US" altLang="ko-KR" sz="1800" dirty="0"/>
              <a:t>(</a:t>
            </a:r>
            <a:r>
              <a:rPr lang="ko-KR" altLang="en-US" sz="1800" dirty="0"/>
              <a:t>약 </a:t>
            </a:r>
            <a:r>
              <a:rPr lang="en-US" altLang="ko-KR" sz="1800" dirty="0"/>
              <a:t>12</a:t>
            </a:r>
            <a:r>
              <a:rPr lang="ko-KR" altLang="en-US" sz="1800" dirty="0"/>
              <a:t>조 </a:t>
            </a:r>
            <a:r>
              <a:rPr lang="en-US" altLang="ko-KR" sz="1800" dirty="0"/>
              <a:t>4,000</a:t>
            </a:r>
            <a:r>
              <a:rPr lang="ko-KR" altLang="en-US" sz="1800" dirty="0"/>
              <a:t>억 원</a:t>
            </a:r>
            <a:r>
              <a:rPr lang="en-US" altLang="ko-KR" sz="1800" dirty="0"/>
              <a:t>)</a:t>
            </a:r>
            <a:r>
              <a:rPr lang="ko-KR" altLang="en-US" sz="1800" dirty="0"/>
              <a:t>의 투자를 협의 중</a:t>
            </a:r>
            <a:endParaRPr lang="en-US" altLang="ko-KR" sz="1800" dirty="0"/>
          </a:p>
          <a:p>
            <a:pPr lvl="1">
              <a:spcBef>
                <a:spcPct val="50000"/>
              </a:spcBef>
            </a:pPr>
            <a:r>
              <a:rPr lang="ko-KR" altLang="en-US" sz="1800" dirty="0" err="1"/>
              <a:t>챗</a:t>
            </a:r>
            <a:r>
              <a:rPr lang="en-US" altLang="ko-KR" sz="1800" dirty="0"/>
              <a:t>GPT</a:t>
            </a:r>
            <a:r>
              <a:rPr lang="ko-KR" altLang="en-US" sz="1800" dirty="0"/>
              <a:t>를 오피스</a:t>
            </a:r>
            <a:r>
              <a:rPr lang="en-US" altLang="ko-KR" sz="1800" dirty="0"/>
              <a:t>(Office) </a:t>
            </a:r>
            <a:r>
              <a:rPr lang="ko-KR" altLang="en-US" sz="1800" dirty="0"/>
              <a:t>제품과 검색엔진 빙</a:t>
            </a:r>
            <a:r>
              <a:rPr lang="en-US" altLang="ko-KR" sz="1800" dirty="0"/>
              <a:t>(Bing)</a:t>
            </a:r>
            <a:r>
              <a:rPr lang="ko-KR" altLang="en-US" sz="1800" dirty="0"/>
              <a:t>에 적용할 계획</a:t>
            </a:r>
            <a:r>
              <a:rPr lang="en-US" altLang="ko-KR" sz="1800" dirty="0"/>
              <a:t>(</a:t>
            </a:r>
            <a:r>
              <a:rPr lang="ko-KR" altLang="en-US" sz="1800" dirty="0"/>
              <a:t>빠르면 </a:t>
            </a:r>
            <a:r>
              <a:rPr lang="en-US" altLang="ko-KR" sz="1800" dirty="0"/>
              <a:t>2023</a:t>
            </a:r>
            <a:r>
              <a:rPr lang="ko-KR" altLang="en-US" sz="1800" dirty="0"/>
              <a:t>년 </a:t>
            </a:r>
            <a:r>
              <a:rPr lang="en-US" altLang="ko-KR" sz="1800" dirty="0"/>
              <a:t>3</a:t>
            </a:r>
            <a:r>
              <a:rPr lang="ko-KR" altLang="en-US" sz="1800" dirty="0"/>
              <a:t>월에 출시</a:t>
            </a:r>
            <a:endParaRPr lang="en-US" altLang="ko-KR" dirty="0"/>
          </a:p>
        </p:txBody>
      </p:sp>
    </p:spTree>
    <p:extLst>
      <p:ext uri="{BB962C8B-B14F-4D97-AF65-F5344CB8AC3E}">
        <p14:creationId xmlns:p14="http://schemas.microsoft.com/office/powerpoint/2010/main" val="2875768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92500" lnSpcReduction="10000"/>
          </a:bodyPr>
          <a:lstStyle/>
          <a:p>
            <a:pPr marL="457200" latinLnBrk="0">
              <a:lnSpc>
                <a:spcPct val="150000"/>
              </a:lnSpc>
              <a:spcBef>
                <a:spcPct val="0"/>
              </a:spcBef>
            </a:pPr>
            <a:r>
              <a:rPr lang="ko-KR" altLang="ko-KR" sz="1800" b="1" dirty="0">
                <a:solidFill>
                  <a:srgbClr val="0275D8"/>
                </a:solidFill>
                <a:latin typeface="Arial" panose="020B0604020202020204" pitchFamily="34" charset="0"/>
                <a:ea typeface="Open Sans"/>
                <a:hlinkClick r:id="rId2" tooltip="조립 컴퓨터/견적"/>
              </a:rPr>
              <a:t>조립 컴퓨터/견적</a:t>
            </a:r>
            <a:br>
              <a:rPr lang="ko-KR" altLang="ko-KR" sz="1800" dirty="0">
                <a:solidFill>
                  <a:srgbClr val="373A3C"/>
                </a:solidFill>
                <a:latin typeface="Arial" panose="020B0604020202020204" pitchFamily="34" charset="0"/>
                <a:ea typeface="Open Sans"/>
              </a:rPr>
            </a:br>
            <a:r>
              <a:rPr lang="ko-KR" altLang="ko-KR" sz="1800" dirty="0">
                <a:solidFill>
                  <a:srgbClr val="373A3C"/>
                </a:solidFill>
                <a:latin typeface="Arial" panose="020B0604020202020204" pitchFamily="34" charset="0"/>
                <a:ea typeface="Open Sans"/>
              </a:rPr>
              <a:t>해당 영상처럼 조립 컴퓨터 견적까지 </a:t>
            </a:r>
            <a:r>
              <a:rPr lang="ko-KR" altLang="ko-KR" sz="1800" dirty="0" err="1">
                <a:solidFill>
                  <a:srgbClr val="373A3C"/>
                </a:solidFill>
                <a:latin typeface="Arial" panose="020B0604020202020204" pitchFamily="34" charset="0"/>
                <a:ea typeface="Open Sans"/>
              </a:rPr>
              <a:t>짜주기도</a:t>
            </a:r>
            <a:r>
              <a:rPr lang="ko-KR" altLang="ko-KR" sz="1800" dirty="0">
                <a:solidFill>
                  <a:srgbClr val="373A3C"/>
                </a:solidFill>
                <a:latin typeface="Arial" panose="020B0604020202020204" pitchFamily="34" charset="0"/>
                <a:ea typeface="Open Sans"/>
              </a:rPr>
              <a:t> 한다.</a:t>
            </a:r>
          </a:p>
          <a:p>
            <a:pPr marL="457200" latinLnBrk="0">
              <a:lnSpc>
                <a:spcPct val="150000"/>
              </a:lnSpc>
              <a:spcBef>
                <a:spcPct val="0"/>
              </a:spcBef>
            </a:pPr>
            <a:r>
              <a:rPr lang="ko-KR" altLang="ko-KR" sz="1800" b="1" dirty="0" err="1">
                <a:solidFill>
                  <a:srgbClr val="0275D8"/>
                </a:solidFill>
                <a:latin typeface="Arial" panose="020B0604020202020204" pitchFamily="34" charset="0"/>
                <a:ea typeface="Open Sans"/>
                <a:hlinkClick r:id="rId3" tooltip="플래너"/>
              </a:rPr>
              <a:t>플래너</a:t>
            </a:r>
            <a:endParaRPr lang="en-US" altLang="ko-KR" sz="1800" b="1" dirty="0">
              <a:solidFill>
                <a:srgbClr val="0275D8"/>
              </a:solidFill>
              <a:latin typeface="Arial" panose="020B0604020202020204" pitchFamily="34" charset="0"/>
              <a:ea typeface="Open Sans"/>
            </a:endParaRPr>
          </a:p>
          <a:p>
            <a:pPr marL="800100" lvl="1" latinLnBrk="0">
              <a:lnSpc>
                <a:spcPct val="150000"/>
              </a:lnSpc>
              <a:spcBef>
                <a:spcPct val="0"/>
              </a:spcBef>
            </a:pPr>
            <a:r>
              <a:rPr lang="ko-KR" altLang="ko-KR" sz="1800" dirty="0">
                <a:solidFill>
                  <a:srgbClr val="373A3C"/>
                </a:solidFill>
                <a:latin typeface="Arial" panose="020B0604020202020204" pitchFamily="34" charset="0"/>
                <a:ea typeface="Open Sans"/>
              </a:rPr>
              <a:t>여행계획 세우기</a:t>
            </a:r>
            <a:br>
              <a:rPr lang="ko-KR" altLang="ko-KR" sz="1800" dirty="0">
                <a:solidFill>
                  <a:srgbClr val="373A3C"/>
                </a:solidFill>
                <a:latin typeface="Arial" panose="020B0604020202020204" pitchFamily="34" charset="0"/>
                <a:ea typeface="Open Sans"/>
              </a:rPr>
            </a:br>
            <a:r>
              <a:rPr lang="ko-KR" altLang="ko-KR" sz="1800" dirty="0">
                <a:solidFill>
                  <a:srgbClr val="373A3C"/>
                </a:solidFill>
                <a:latin typeface="Arial" panose="020B0604020202020204" pitchFamily="34" charset="0"/>
                <a:ea typeface="Open Sans"/>
              </a:rPr>
              <a:t>원하는 여행 장소와 교통편, </a:t>
            </a:r>
            <a:r>
              <a:rPr lang="ko-KR" altLang="ko-KR" sz="1800" dirty="0" err="1">
                <a:solidFill>
                  <a:srgbClr val="373A3C"/>
                </a:solidFill>
                <a:latin typeface="Arial" panose="020B0604020202020204" pitchFamily="34" charset="0"/>
                <a:ea typeface="Open Sans"/>
              </a:rPr>
              <a:t>날짜별</a:t>
            </a:r>
            <a:r>
              <a:rPr lang="ko-KR" altLang="ko-KR" sz="1800" dirty="0">
                <a:solidFill>
                  <a:srgbClr val="373A3C"/>
                </a:solidFill>
                <a:latin typeface="Arial" panose="020B0604020202020204" pitchFamily="34" charset="0"/>
                <a:ea typeface="Open Sans"/>
              </a:rPr>
              <a:t> 시간별 세부 일정, 여행의 주제와 중점사항 등을 고려해서 계획을 짜 달라고 하면 매우 세부적이고 다양한 여행계획을 세워준다.</a:t>
            </a:r>
            <a:endParaRPr lang="en-US" altLang="ko-KR" sz="1800" dirty="0">
              <a:solidFill>
                <a:srgbClr val="373A3C"/>
              </a:solidFill>
              <a:latin typeface="Arial" panose="020B0604020202020204" pitchFamily="34" charset="0"/>
              <a:ea typeface="Open Sans"/>
            </a:endParaRPr>
          </a:p>
          <a:p>
            <a:pPr marL="800100" lvl="1" latinLnBrk="0">
              <a:lnSpc>
                <a:spcPct val="150000"/>
              </a:lnSpc>
              <a:spcBef>
                <a:spcPct val="0"/>
              </a:spcBef>
            </a:pPr>
            <a:r>
              <a:rPr lang="ko-KR" altLang="ko-KR" sz="1800" dirty="0">
                <a:solidFill>
                  <a:srgbClr val="373A3C"/>
                </a:solidFill>
                <a:latin typeface="Arial" panose="020B0604020202020204" pitchFamily="34" charset="0"/>
                <a:ea typeface="Open Sans"/>
              </a:rPr>
              <a:t>일과 및 다이어트 식단 짜기</a:t>
            </a:r>
            <a:br>
              <a:rPr lang="ko-KR" altLang="ko-KR" sz="1800" dirty="0">
                <a:solidFill>
                  <a:srgbClr val="373A3C"/>
                </a:solidFill>
                <a:latin typeface="Arial" panose="020B0604020202020204" pitchFamily="34" charset="0"/>
                <a:ea typeface="Open Sans"/>
              </a:rPr>
            </a:br>
            <a:r>
              <a:rPr lang="ko-KR" altLang="ko-KR" sz="1800" dirty="0">
                <a:solidFill>
                  <a:srgbClr val="373A3C"/>
                </a:solidFill>
                <a:latin typeface="Arial" panose="020B0604020202020204" pitchFamily="34" charset="0"/>
                <a:ea typeface="Open Sans"/>
              </a:rPr>
              <a:t>하루 일과 및 체중에 맞는 다이어트 식단까지 만들어 준다.</a:t>
            </a:r>
          </a:p>
          <a:p>
            <a:pPr marL="457200" latinLnBrk="0">
              <a:lnSpc>
                <a:spcPct val="150000"/>
              </a:lnSpc>
              <a:spcBef>
                <a:spcPct val="0"/>
              </a:spcBef>
            </a:pPr>
            <a:r>
              <a:rPr lang="ko-KR" altLang="ko-KR" sz="1800" b="1" dirty="0">
                <a:solidFill>
                  <a:srgbClr val="373A3C"/>
                </a:solidFill>
                <a:latin typeface="Arial" panose="020B0604020202020204" pitchFamily="34" charset="0"/>
                <a:ea typeface="Open Sans"/>
              </a:rPr>
              <a:t>텍스트 게임</a:t>
            </a:r>
            <a:endParaRPr lang="ko-KR" altLang="ko-KR" sz="1800" dirty="0">
              <a:solidFill>
                <a:srgbClr val="373A3C"/>
              </a:solidFill>
              <a:latin typeface="Arial" panose="020B0604020202020204" pitchFamily="34" charset="0"/>
              <a:ea typeface="Open Sans"/>
            </a:endParaRPr>
          </a:p>
          <a:p>
            <a:pPr lvl="1" latinLnBrk="0">
              <a:lnSpc>
                <a:spcPct val="150000"/>
              </a:lnSpc>
              <a:spcBef>
                <a:spcPct val="0"/>
              </a:spcBef>
              <a:spcAft>
                <a:spcPct val="0"/>
              </a:spcAft>
            </a:pPr>
            <a:r>
              <a:rPr lang="ko-KR" altLang="ko-KR" sz="1800" dirty="0">
                <a:solidFill>
                  <a:srgbClr val="373A3C"/>
                </a:solidFill>
                <a:latin typeface="Arial" panose="020B0604020202020204" pitchFamily="34" charset="0"/>
                <a:ea typeface="Open Sans"/>
              </a:rPr>
              <a:t>텍스트 게임을 요청하면 무슨 장르를 원하는지 묻고 장르를 고르면 선택지를 주며 텍스트 게임을 할 수 있다.</a:t>
            </a:r>
          </a:p>
          <a:p>
            <a:pPr lvl="1" latinLnBrk="0">
              <a:lnSpc>
                <a:spcPct val="150000"/>
              </a:lnSpc>
              <a:spcBef>
                <a:spcPct val="0"/>
              </a:spcBef>
              <a:spcAft>
                <a:spcPct val="0"/>
              </a:spcAft>
            </a:pPr>
            <a:r>
              <a:rPr lang="ko-KR" altLang="ko-KR" sz="1800" dirty="0">
                <a:solidFill>
                  <a:srgbClr val="373A3C"/>
                </a:solidFill>
                <a:latin typeface="Arial" panose="020B0604020202020204" pitchFamily="34" charset="0"/>
                <a:ea typeface="Open Sans"/>
              </a:rPr>
              <a:t>상당한 양의 TRPG 룰을 학습하고 있기때문에 룰만 제대로 명시하면 이용자의 요구에 맞춰서 </a:t>
            </a:r>
            <a:r>
              <a:rPr lang="ko-KR" altLang="ko-KR" sz="1800" dirty="0" err="1">
                <a:solidFill>
                  <a:srgbClr val="373A3C"/>
                </a:solidFill>
                <a:latin typeface="Arial" panose="020B0604020202020204" pitchFamily="34" charset="0"/>
                <a:ea typeface="Open Sans"/>
              </a:rPr>
              <a:t>TRPG용</a:t>
            </a:r>
            <a:r>
              <a:rPr lang="ko-KR" altLang="ko-KR" sz="1800" dirty="0">
                <a:solidFill>
                  <a:srgbClr val="373A3C"/>
                </a:solidFill>
                <a:latin typeface="Arial" panose="020B0604020202020204" pitchFamily="34" charset="0"/>
                <a:ea typeface="Open Sans"/>
              </a:rPr>
              <a:t> 캐릭터 빌딩도 </a:t>
            </a:r>
            <a:r>
              <a:rPr lang="ko-KR" altLang="ko-KR" sz="1800" dirty="0" err="1">
                <a:solidFill>
                  <a:srgbClr val="373A3C"/>
                </a:solidFill>
                <a:latin typeface="Arial" panose="020B0604020202020204" pitchFamily="34" charset="0"/>
                <a:ea typeface="Open Sans"/>
              </a:rPr>
              <a:t>해줄뿐만</a:t>
            </a:r>
            <a:r>
              <a:rPr lang="ko-KR" altLang="ko-KR" sz="1800" dirty="0">
                <a:solidFill>
                  <a:srgbClr val="373A3C"/>
                </a:solidFill>
                <a:latin typeface="Arial" panose="020B0604020202020204" pitchFamily="34" charset="0"/>
                <a:ea typeface="Open Sans"/>
              </a:rPr>
              <a:t> 아니라, 캐릭터 배경도 상세하게 짜준다. 게다가 TRPG 플레이를 요청하면 아예 </a:t>
            </a:r>
            <a:r>
              <a:rPr lang="ko-KR" altLang="ko-KR" sz="1800" dirty="0" err="1">
                <a:solidFill>
                  <a:srgbClr val="373A3C"/>
                </a:solidFill>
                <a:latin typeface="Arial" panose="020B0604020202020204" pitchFamily="34" charset="0"/>
                <a:ea typeface="Open Sans"/>
              </a:rPr>
              <a:t>GM으로서</a:t>
            </a:r>
            <a:r>
              <a:rPr lang="ko-KR" altLang="ko-KR" sz="1800" dirty="0">
                <a:solidFill>
                  <a:srgbClr val="373A3C"/>
                </a:solidFill>
                <a:latin typeface="Arial" panose="020B0604020202020204" pitchFamily="34" charset="0"/>
                <a:ea typeface="Open Sans"/>
              </a:rPr>
              <a:t> 플레이를 진행해주기도 한다.</a:t>
            </a:r>
          </a:p>
        </p:txBody>
      </p:sp>
      <p:sp>
        <p:nvSpPr>
          <p:cNvPr id="3" name="제목 2"/>
          <p:cNvSpPr>
            <a:spLocks noGrp="1"/>
          </p:cNvSpPr>
          <p:nvPr>
            <p:ph type="title"/>
          </p:nvPr>
        </p:nvSpPr>
        <p:spPr/>
        <p:txBody>
          <a:bodyPr/>
          <a:lstStyle/>
          <a:p>
            <a:r>
              <a:rPr lang="ko-KR" altLang="en-US" dirty="0"/>
              <a:t>활용</a:t>
            </a:r>
          </a:p>
        </p:txBody>
      </p:sp>
    </p:spTree>
    <p:extLst>
      <p:ext uri="{BB962C8B-B14F-4D97-AF65-F5344CB8AC3E}">
        <p14:creationId xmlns:p14="http://schemas.microsoft.com/office/powerpoint/2010/main" val="2774669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ko-KR" altLang="en-US" b="1" dirty="0"/>
              <a:t>금융 상담</a:t>
            </a:r>
            <a:endParaRPr lang="ko-KR" altLang="en-US" dirty="0"/>
          </a:p>
          <a:p>
            <a:pPr lvl="1"/>
            <a:r>
              <a:rPr lang="en-US" altLang="ko-KR" dirty="0"/>
              <a:t>DAN </a:t>
            </a:r>
            <a:r>
              <a:rPr lang="ko-KR" altLang="en-US" dirty="0"/>
              <a:t>모드에서 막연하게 </a:t>
            </a:r>
            <a:r>
              <a:rPr lang="ko-KR" altLang="en-US" dirty="0" err="1"/>
              <a:t>어떤게</a:t>
            </a:r>
            <a:r>
              <a:rPr lang="ko-KR" altLang="en-US" dirty="0"/>
              <a:t> </a:t>
            </a:r>
            <a:r>
              <a:rPr lang="ko-KR" altLang="en-US" dirty="0" err="1"/>
              <a:t>좋은지</a:t>
            </a:r>
            <a:r>
              <a:rPr lang="ko-KR" altLang="en-US" dirty="0"/>
              <a:t> 물어보면 </a:t>
            </a:r>
            <a:r>
              <a:rPr lang="ko-KR" altLang="en-US" dirty="0" err="1"/>
              <a:t>빡꾸맞는다</a:t>
            </a:r>
            <a:r>
              <a:rPr lang="en-US" altLang="ko-KR" dirty="0"/>
              <a:t>. </a:t>
            </a:r>
            <a:r>
              <a:rPr lang="ko-KR" altLang="en-US" dirty="0"/>
              <a:t>그러나 사용자가 어느정도 배경지식을 가지고 나름의 원칙을 제시하여 무언가를 </a:t>
            </a:r>
            <a:r>
              <a:rPr lang="ko-KR" altLang="en-US" dirty="0" err="1"/>
              <a:t>추천해달라고</a:t>
            </a:r>
            <a:r>
              <a:rPr lang="ko-KR" altLang="en-US" dirty="0"/>
              <a:t> 할 경우 </a:t>
            </a:r>
            <a:r>
              <a:rPr lang="en-US" altLang="ko-KR" dirty="0"/>
              <a:t>DAN</a:t>
            </a:r>
            <a:r>
              <a:rPr lang="ko-KR" altLang="en-US" dirty="0"/>
              <a:t>이 상당히 일리가 있고 분석적인 답변을 내놓는다</a:t>
            </a:r>
            <a:r>
              <a:rPr lang="en-US" altLang="ko-KR" dirty="0"/>
              <a:t>.</a:t>
            </a:r>
          </a:p>
          <a:p>
            <a:pPr lvl="1"/>
            <a:r>
              <a:rPr lang="ko-KR" altLang="en-US" dirty="0"/>
              <a:t>막연하게 좋은 주식을 </a:t>
            </a:r>
            <a:r>
              <a:rPr lang="ko-KR" altLang="en-US" dirty="0" err="1"/>
              <a:t>추천해달라고</a:t>
            </a:r>
            <a:r>
              <a:rPr lang="ko-KR" altLang="en-US" dirty="0"/>
              <a:t> 하면 </a:t>
            </a:r>
            <a:r>
              <a:rPr lang="en-US" altLang="ko-KR" dirty="0"/>
              <a:t>"</a:t>
            </a:r>
            <a:r>
              <a:rPr lang="ko-KR" altLang="en-US" dirty="0" err="1"/>
              <a:t>케바케라서</a:t>
            </a:r>
            <a:r>
              <a:rPr lang="ko-KR" altLang="en-US" dirty="0"/>
              <a:t> 상담을 받아보는게 </a:t>
            </a:r>
            <a:r>
              <a:rPr lang="ko-KR" altLang="en-US" dirty="0" err="1"/>
              <a:t>좋을거야</a:t>
            </a:r>
            <a:r>
              <a:rPr lang="en-US" altLang="ko-KR" dirty="0"/>
              <a:t>"</a:t>
            </a:r>
            <a:r>
              <a:rPr lang="ko-KR" altLang="en-US" dirty="0"/>
              <a:t>라는 투의 답변이 나온다</a:t>
            </a:r>
            <a:r>
              <a:rPr lang="en-US" altLang="ko-KR" dirty="0"/>
              <a:t>. </a:t>
            </a:r>
            <a:r>
              <a:rPr lang="ko-KR" altLang="en-US" dirty="0"/>
              <a:t>그러나 자기가 어떤 업종이나 테마에 있는 주식을 원하는지 밝힌 다음 정량적 조건 </a:t>
            </a:r>
            <a:r>
              <a:rPr lang="en-US" altLang="ko-KR" dirty="0"/>
              <a:t>(</a:t>
            </a:r>
            <a:r>
              <a:rPr lang="ko-KR" altLang="en-US" dirty="0"/>
              <a:t>기술적 수치</a:t>
            </a:r>
            <a:r>
              <a:rPr lang="en-US" altLang="ko-KR" dirty="0"/>
              <a:t>, </a:t>
            </a:r>
            <a:r>
              <a:rPr lang="ko-KR" altLang="en-US" dirty="0"/>
              <a:t>투자 지표</a:t>
            </a:r>
            <a:r>
              <a:rPr lang="en-US" altLang="ko-KR" dirty="0"/>
              <a:t>, </a:t>
            </a:r>
            <a:r>
              <a:rPr lang="ko-KR" altLang="en-US" dirty="0"/>
              <a:t>신용 등급</a:t>
            </a:r>
            <a:r>
              <a:rPr lang="en-US" altLang="ko-KR" dirty="0"/>
              <a:t>, </a:t>
            </a:r>
            <a:r>
              <a:rPr lang="ko-KR" altLang="en-US" dirty="0"/>
              <a:t>정량적 혜자 등</a:t>
            </a:r>
            <a:r>
              <a:rPr lang="en-US" altLang="ko-KR" dirty="0"/>
              <a:t>)</a:t>
            </a:r>
            <a:r>
              <a:rPr lang="ko-KR" altLang="en-US" dirty="0"/>
              <a:t>과 정성적 조건 </a:t>
            </a:r>
            <a:r>
              <a:rPr lang="en-US" altLang="ko-KR" dirty="0"/>
              <a:t>(</a:t>
            </a:r>
            <a:r>
              <a:rPr lang="ko-KR" altLang="en-US" dirty="0"/>
              <a:t>브랜드 가치</a:t>
            </a:r>
            <a:r>
              <a:rPr lang="en-US" altLang="ko-KR" dirty="0"/>
              <a:t>, </a:t>
            </a:r>
            <a:r>
              <a:rPr lang="ko-KR" altLang="en-US" dirty="0"/>
              <a:t>업황</a:t>
            </a:r>
            <a:r>
              <a:rPr lang="en-US" altLang="ko-KR" dirty="0"/>
              <a:t>, </a:t>
            </a:r>
            <a:r>
              <a:rPr lang="ko-KR" altLang="en-US" dirty="0"/>
              <a:t>기업의 입지</a:t>
            </a:r>
            <a:r>
              <a:rPr lang="en-US" altLang="ko-KR" dirty="0"/>
              <a:t>, </a:t>
            </a:r>
            <a:r>
              <a:rPr lang="ko-KR" altLang="en-US" dirty="0"/>
              <a:t>정성적 혜자 등</a:t>
            </a:r>
            <a:r>
              <a:rPr lang="en-US" altLang="ko-KR" dirty="0"/>
              <a:t>), </a:t>
            </a:r>
            <a:r>
              <a:rPr lang="ko-KR" altLang="en-US" dirty="0"/>
              <a:t>그리고 포트폴리오 구성 요건 등을 밝힐 경우 </a:t>
            </a:r>
            <a:r>
              <a:rPr lang="en-US" altLang="ko-KR" dirty="0"/>
              <a:t>DAN</a:t>
            </a:r>
            <a:r>
              <a:rPr lang="ko-KR" altLang="en-US" dirty="0"/>
              <a:t>이 그에 맞게 상당히 디테일한 답변을 해준다</a:t>
            </a:r>
            <a:r>
              <a:rPr lang="en-US" altLang="ko-KR" dirty="0"/>
              <a:t>.</a:t>
            </a:r>
          </a:p>
          <a:p>
            <a:pPr lvl="1"/>
            <a:r>
              <a:rPr lang="ko-KR" altLang="en-US" dirty="0"/>
              <a:t>주식 시황 예측</a:t>
            </a:r>
            <a:r>
              <a:rPr lang="en-US" altLang="ko-KR" dirty="0"/>
              <a:t>, </a:t>
            </a:r>
            <a:r>
              <a:rPr lang="ko-KR" altLang="en-US" dirty="0"/>
              <a:t>기술적 분석을 요청할 경우 </a:t>
            </a:r>
            <a:r>
              <a:rPr lang="en-US" altLang="ko-KR" dirty="0"/>
              <a:t>DAN</a:t>
            </a:r>
            <a:r>
              <a:rPr lang="ko-KR" altLang="en-US" dirty="0"/>
              <a:t>이 </a:t>
            </a:r>
            <a:r>
              <a:rPr lang="ko-KR" altLang="en-US" dirty="0" err="1"/>
              <a:t>애둘러서</a:t>
            </a:r>
            <a:r>
              <a:rPr lang="ko-KR" altLang="en-US" dirty="0"/>
              <a:t> 거절한다</a:t>
            </a:r>
            <a:r>
              <a:rPr lang="en-US" altLang="ko-KR" dirty="0"/>
              <a:t>.</a:t>
            </a:r>
          </a:p>
        </p:txBody>
      </p:sp>
      <p:sp>
        <p:nvSpPr>
          <p:cNvPr id="3" name="제목 2"/>
          <p:cNvSpPr>
            <a:spLocks noGrp="1"/>
          </p:cNvSpPr>
          <p:nvPr>
            <p:ph type="title"/>
          </p:nvPr>
        </p:nvSpPr>
        <p:spPr/>
        <p:txBody>
          <a:bodyPr/>
          <a:lstStyle/>
          <a:p>
            <a:r>
              <a:rPr lang="ko-KR" altLang="en-US" dirty="0"/>
              <a:t>활용</a:t>
            </a:r>
          </a:p>
        </p:txBody>
      </p:sp>
    </p:spTree>
    <p:extLst>
      <p:ext uri="{BB962C8B-B14F-4D97-AF65-F5344CB8AC3E}">
        <p14:creationId xmlns:p14="http://schemas.microsoft.com/office/powerpoint/2010/main" val="1074450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014A5A-B2A0-4A91-97FD-CAAAF6E05E04}"/>
              </a:ext>
            </a:extLst>
          </p:cNvPr>
          <p:cNvSpPr>
            <a:spLocks noGrp="1"/>
          </p:cNvSpPr>
          <p:nvPr>
            <p:ph type="title"/>
          </p:nvPr>
        </p:nvSpPr>
        <p:spPr/>
        <p:txBody>
          <a:bodyPr/>
          <a:lstStyle/>
          <a:p>
            <a:r>
              <a:rPr lang="ko-KR" altLang="en-US" dirty="0"/>
              <a:t>정보와 팁</a:t>
            </a:r>
          </a:p>
        </p:txBody>
      </p:sp>
      <p:sp>
        <p:nvSpPr>
          <p:cNvPr id="3" name="내용 개체 틀 2">
            <a:extLst>
              <a:ext uri="{FF2B5EF4-FFF2-40B4-BE49-F238E27FC236}">
                <a16:creationId xmlns:a16="http://schemas.microsoft.com/office/drawing/2014/main" id="{FCC5F8F3-BB06-4968-83F4-8B425067847C}"/>
              </a:ext>
            </a:extLst>
          </p:cNvPr>
          <p:cNvSpPr>
            <a:spLocks noGrp="1"/>
          </p:cNvSpPr>
          <p:nvPr>
            <p:ph idx="1"/>
          </p:nvPr>
        </p:nvSpPr>
        <p:spPr/>
        <p:txBody>
          <a:bodyPr>
            <a:normAutofit fontScale="85000" lnSpcReduction="10000"/>
          </a:bodyPr>
          <a:lstStyle/>
          <a:p>
            <a:pPr>
              <a:lnSpc>
                <a:spcPct val="170000"/>
              </a:lnSpc>
            </a:pPr>
            <a:r>
              <a:rPr lang="ko-KR" altLang="en-US" sz="2000" dirty="0"/>
              <a:t>한 </a:t>
            </a:r>
            <a:r>
              <a:rPr lang="ko-KR" altLang="en-US" sz="2000" dirty="0" err="1"/>
              <a:t>줄짜리</a:t>
            </a:r>
            <a:r>
              <a:rPr lang="ko-KR" altLang="en-US" sz="2000" dirty="0"/>
              <a:t> 답변이 아니라 좀 더 구체적으로 답변을 듣고 싶을 때는 </a:t>
            </a:r>
            <a:r>
              <a:rPr lang="en-US" altLang="ko-KR" sz="2000" dirty="0"/>
              <a:t>'5</a:t>
            </a:r>
            <a:r>
              <a:rPr lang="ko-KR" altLang="en-US" sz="2000" dirty="0"/>
              <a:t>가지 이유</a:t>
            </a:r>
            <a:r>
              <a:rPr lang="en-US" altLang="ko-KR" sz="2000" dirty="0"/>
              <a:t>', '</a:t>
            </a:r>
            <a:r>
              <a:rPr lang="ko-KR" altLang="en-US" sz="2000" dirty="0"/>
              <a:t>예를 들어 </a:t>
            </a:r>
            <a:r>
              <a:rPr lang="en-US" altLang="ko-KR" sz="2000" dirty="0"/>
              <a:t>5</a:t>
            </a:r>
            <a:r>
              <a:rPr lang="ko-KR" altLang="en-US" sz="2000" dirty="0"/>
              <a:t>가지</a:t>
            </a:r>
            <a:r>
              <a:rPr lang="en-US" altLang="ko-KR" sz="2000" dirty="0"/>
              <a:t>' </a:t>
            </a:r>
            <a:r>
              <a:rPr lang="ko-KR" altLang="en-US" sz="2000" dirty="0"/>
              <a:t>등 답변의 개수를 요구하는 문장을 붙이면 그대로 답변해준다</a:t>
            </a:r>
            <a:r>
              <a:rPr lang="en-US" altLang="ko-KR" sz="2000" dirty="0"/>
              <a:t>. 20</a:t>
            </a:r>
            <a:r>
              <a:rPr lang="ko-KR" altLang="en-US" sz="2000" dirty="0"/>
              <a:t>가지 </a:t>
            </a:r>
            <a:r>
              <a:rPr lang="en-US" altLang="ko-KR" sz="2000" dirty="0"/>
              <a:t>30</a:t>
            </a:r>
            <a:r>
              <a:rPr lang="ko-KR" altLang="en-US" sz="2000" dirty="0"/>
              <a:t>가지 정도의 많은 답변을 요구해도 다 대답해주기는 하지만</a:t>
            </a:r>
            <a:r>
              <a:rPr lang="en-US" altLang="ko-KR" sz="2000" dirty="0"/>
              <a:t>, </a:t>
            </a:r>
            <a:r>
              <a:rPr lang="ko-KR" altLang="en-US" sz="2000" dirty="0"/>
              <a:t>답변이 한정적일 경우 나머지 번호는 이미 한 대답을 </a:t>
            </a:r>
            <a:r>
              <a:rPr lang="ko-KR" altLang="en-US" sz="2000" dirty="0" err="1"/>
              <a:t>돌려막기</a:t>
            </a:r>
            <a:r>
              <a:rPr lang="ko-KR" altLang="en-US" sz="2000" dirty="0"/>
              <a:t> 하니 적당한 수의 답변만 요구할 필요가 있다</a:t>
            </a:r>
            <a:r>
              <a:rPr lang="en-US" altLang="ko-KR" sz="2000" dirty="0"/>
              <a:t>. </a:t>
            </a:r>
            <a:r>
              <a:rPr lang="ko-KR" altLang="en-US" sz="2000" dirty="0"/>
              <a:t>정확도를 높이고 싶다면 넘버링을 붙여서 질문하면 된다</a:t>
            </a:r>
            <a:r>
              <a:rPr lang="en-US" altLang="ko-KR" sz="2000" dirty="0"/>
              <a:t>. '1, 2, 3, 4, 5 </a:t>
            </a:r>
            <a:r>
              <a:rPr lang="ko-KR" altLang="en-US" sz="2000" dirty="0"/>
              <a:t>형식으로 대답해줘</a:t>
            </a:r>
            <a:r>
              <a:rPr lang="en-US" altLang="ko-KR" sz="2000" dirty="0"/>
              <a:t>' </a:t>
            </a:r>
            <a:r>
              <a:rPr lang="ko-KR" altLang="en-US" sz="2000" dirty="0"/>
              <a:t>식으로 물어보면 질문보다 적게 답하거나 하는 오류도 방지할 수 있다</a:t>
            </a:r>
            <a:r>
              <a:rPr lang="en-US" altLang="ko-KR" sz="2000" dirty="0"/>
              <a:t>.</a:t>
            </a:r>
          </a:p>
          <a:p>
            <a:pPr>
              <a:lnSpc>
                <a:spcPct val="170000"/>
              </a:lnSpc>
            </a:pPr>
            <a:r>
              <a:rPr lang="ko-KR" altLang="en-US" sz="2000" dirty="0"/>
              <a:t>역할극을 가정하고 질문하면 답변의 정확도가 급격히 올라간다</a:t>
            </a:r>
            <a:r>
              <a:rPr lang="en-US" altLang="ko-KR" sz="2000" dirty="0"/>
              <a:t>. </a:t>
            </a:r>
            <a:r>
              <a:rPr lang="ko-KR" altLang="en-US" sz="2000" dirty="0"/>
              <a:t>예를 들어 </a:t>
            </a:r>
            <a:r>
              <a:rPr lang="en-US" altLang="ko-KR" sz="2000" dirty="0"/>
              <a:t>'</a:t>
            </a:r>
            <a:r>
              <a:rPr lang="ko-KR" altLang="en-US" sz="2000" dirty="0"/>
              <a:t>이건 </a:t>
            </a:r>
            <a:r>
              <a:rPr lang="ko-KR" altLang="en-US" sz="2000" dirty="0" err="1"/>
              <a:t>넌센스</a:t>
            </a:r>
            <a:r>
              <a:rPr lang="ko-KR" altLang="en-US" sz="2000" dirty="0"/>
              <a:t> 문제야</a:t>
            </a:r>
            <a:r>
              <a:rPr lang="en-US" altLang="ko-KR" sz="2000" dirty="0"/>
              <a:t>', '</a:t>
            </a:r>
            <a:r>
              <a:rPr lang="ko-KR" altLang="en-US" sz="2000" dirty="0"/>
              <a:t>당신은 과학자라고 가정해보세요</a:t>
            </a:r>
            <a:r>
              <a:rPr lang="en-US" altLang="ko-KR" sz="2000" dirty="0"/>
              <a:t>', '</a:t>
            </a:r>
            <a:r>
              <a:rPr lang="ko-KR" altLang="en-US" sz="2000" dirty="0"/>
              <a:t>이 수학 문제를 </a:t>
            </a:r>
            <a:r>
              <a:rPr lang="en-US" altLang="ko-KR" sz="2000" dirty="0"/>
              <a:t>Step by Step(</a:t>
            </a:r>
            <a:r>
              <a:rPr lang="ko-KR" altLang="en-US" sz="2000" dirty="0"/>
              <a:t>순차적으로</a:t>
            </a:r>
            <a:r>
              <a:rPr lang="en-US" altLang="ko-KR" sz="2000" dirty="0"/>
              <a:t>) </a:t>
            </a:r>
            <a:r>
              <a:rPr lang="ko-KR" altLang="en-US" sz="2000" dirty="0"/>
              <a:t>추론해보세요</a:t>
            </a:r>
            <a:r>
              <a:rPr lang="en-US" altLang="ko-KR" sz="2000" dirty="0"/>
              <a:t>' </a:t>
            </a:r>
            <a:r>
              <a:rPr lang="ko-KR" altLang="en-US" sz="2000" dirty="0"/>
              <a:t>라고 말하면 동일한 질문이더라도 상황에 맞춰 상세한 값을 출력해낸다</a:t>
            </a:r>
            <a:r>
              <a:rPr lang="en-US" altLang="ko-KR" sz="2000" dirty="0"/>
              <a:t>. </a:t>
            </a:r>
            <a:r>
              <a:rPr lang="ko-KR" altLang="en-US" sz="2000" dirty="0"/>
              <a:t>특히 이 </a:t>
            </a:r>
            <a:r>
              <a:rPr lang="en-US" altLang="ko-KR" sz="2000" dirty="0"/>
              <a:t>Step by Step</a:t>
            </a:r>
            <a:r>
              <a:rPr lang="ko-KR" altLang="en-US" sz="2000" dirty="0"/>
              <a:t>은 다른 </a:t>
            </a:r>
            <a:r>
              <a:rPr lang="en-US" altLang="ko-KR" sz="2000" dirty="0"/>
              <a:t>AI</a:t>
            </a:r>
            <a:r>
              <a:rPr lang="ko-KR" altLang="en-US" sz="2000" dirty="0"/>
              <a:t>에서도 질문의 끝에 붙여주면 </a:t>
            </a:r>
            <a:r>
              <a:rPr lang="ko-KR" altLang="en-US" sz="2000" dirty="0">
                <a:hlinkClick r:id="rId2" tooltip="https://www.hankyung.com/international/article/202205313386i"/>
              </a:rPr>
              <a:t>답변의 정확도를 크게 올려주는 효과가 있던</a:t>
            </a:r>
            <a:r>
              <a:rPr lang="ko-KR" altLang="en-US" sz="2000" dirty="0"/>
              <a:t> 문장이니 잘 써먹어보자</a:t>
            </a:r>
            <a:r>
              <a:rPr lang="en-US" altLang="ko-KR" sz="2000" dirty="0"/>
              <a:t>.</a:t>
            </a:r>
          </a:p>
          <a:p>
            <a:pPr>
              <a:lnSpc>
                <a:spcPct val="170000"/>
              </a:lnSpc>
            </a:pPr>
            <a:r>
              <a:rPr lang="ko-KR" altLang="en-US" sz="2000" dirty="0"/>
              <a:t>학술 정보를 토대로 학습한 모델이기 때문에 연예</a:t>
            </a:r>
            <a:r>
              <a:rPr lang="en-US" altLang="ko-KR" sz="2000" dirty="0"/>
              <a:t>, </a:t>
            </a:r>
            <a:r>
              <a:rPr lang="ko-KR" altLang="en-US" sz="2000" dirty="0"/>
              <a:t>시사 정보 등 논문에서 찾기 어려운 질문은 정확한 답변을 기대하지 않는 것이 좋다</a:t>
            </a:r>
            <a:r>
              <a:rPr lang="en-US" altLang="ko-KR" sz="2000" dirty="0"/>
              <a:t>.</a:t>
            </a:r>
          </a:p>
        </p:txBody>
      </p:sp>
    </p:spTree>
    <p:extLst>
      <p:ext uri="{BB962C8B-B14F-4D97-AF65-F5344CB8AC3E}">
        <p14:creationId xmlns:p14="http://schemas.microsoft.com/office/powerpoint/2010/main" val="2470524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014A5A-B2A0-4A91-97FD-CAAAF6E05E04}"/>
              </a:ext>
            </a:extLst>
          </p:cNvPr>
          <p:cNvSpPr>
            <a:spLocks noGrp="1"/>
          </p:cNvSpPr>
          <p:nvPr>
            <p:ph type="title"/>
          </p:nvPr>
        </p:nvSpPr>
        <p:spPr/>
        <p:txBody>
          <a:bodyPr/>
          <a:lstStyle/>
          <a:p>
            <a:r>
              <a:rPr lang="ko-KR" altLang="en-US" dirty="0"/>
              <a:t>정보와 팁</a:t>
            </a:r>
          </a:p>
        </p:txBody>
      </p:sp>
      <p:sp>
        <p:nvSpPr>
          <p:cNvPr id="3" name="내용 개체 틀 2">
            <a:extLst>
              <a:ext uri="{FF2B5EF4-FFF2-40B4-BE49-F238E27FC236}">
                <a16:creationId xmlns:a16="http://schemas.microsoft.com/office/drawing/2014/main" id="{FCC5F8F3-BB06-4968-83F4-8B425067847C}"/>
              </a:ext>
            </a:extLst>
          </p:cNvPr>
          <p:cNvSpPr>
            <a:spLocks noGrp="1"/>
          </p:cNvSpPr>
          <p:nvPr>
            <p:ph idx="1"/>
          </p:nvPr>
        </p:nvSpPr>
        <p:spPr/>
        <p:txBody>
          <a:bodyPr>
            <a:normAutofit fontScale="70000" lnSpcReduction="20000"/>
          </a:bodyPr>
          <a:lstStyle/>
          <a:p>
            <a:pPr>
              <a:lnSpc>
                <a:spcPct val="170000"/>
              </a:lnSpc>
            </a:pPr>
            <a:r>
              <a:rPr lang="ko-KR" altLang="en-US" sz="2000" dirty="0"/>
              <a:t>코드 작성을 요청할 때는 어떤 프로그램에서 어떤 언어를 원하는 지 분명히 전달해야 한다</a:t>
            </a:r>
            <a:r>
              <a:rPr lang="en-US" altLang="ko-KR" sz="2000" dirty="0"/>
              <a:t>. </a:t>
            </a:r>
            <a:r>
              <a:rPr lang="ko-KR" altLang="en-US" sz="2000" dirty="0"/>
              <a:t>예를 들어 </a:t>
            </a:r>
            <a:r>
              <a:rPr lang="en-US" altLang="ko-KR" sz="2000" dirty="0"/>
              <a:t>"</a:t>
            </a:r>
            <a:r>
              <a:rPr lang="en-US" altLang="ko-KR" sz="2000" dirty="0">
                <a:hlinkClick r:id="rId2" tooltip="C#"/>
              </a:rPr>
              <a:t>C#</a:t>
            </a:r>
            <a:r>
              <a:rPr lang="ko-KR" altLang="en-US" sz="2000" dirty="0"/>
              <a:t> 언어로 </a:t>
            </a:r>
            <a:r>
              <a:rPr lang="en-US" altLang="ko-KR" sz="2000" dirty="0" err="1">
                <a:hlinkClick r:id="rId3" tooltip="Aseprite"/>
              </a:rPr>
              <a:t>Aseprite</a:t>
            </a:r>
            <a:r>
              <a:rPr lang="ko-KR" altLang="en-US" sz="2000" dirty="0"/>
              <a:t>에서 사용할 </a:t>
            </a:r>
            <a:r>
              <a:rPr lang="en-US" altLang="ko-KR" sz="2000" dirty="0"/>
              <a:t>~</a:t>
            </a:r>
            <a:r>
              <a:rPr lang="ko-KR" altLang="en-US" sz="2000" dirty="0"/>
              <a:t>하는 스크립트를 작성해줘</a:t>
            </a:r>
            <a:r>
              <a:rPr lang="en-US" altLang="ko-KR" sz="2000" dirty="0"/>
              <a:t>" </a:t>
            </a:r>
            <a:r>
              <a:rPr lang="ko-KR" altLang="en-US" sz="2000" dirty="0"/>
              <a:t>라는 식으로 요청하면 된다</a:t>
            </a:r>
            <a:r>
              <a:rPr lang="en-US" altLang="ko-KR" sz="2000" dirty="0"/>
              <a:t>.</a:t>
            </a:r>
          </a:p>
          <a:p>
            <a:pPr>
              <a:lnSpc>
                <a:spcPct val="170000"/>
              </a:lnSpc>
            </a:pPr>
            <a:r>
              <a:rPr lang="ko-KR" altLang="en-US" sz="2000" dirty="0"/>
              <a:t>코드를 작성하는 답변이나 긴 글을 요구하는 답변을 할 경우</a:t>
            </a:r>
            <a:r>
              <a:rPr lang="en-US" altLang="ko-KR" sz="2000" dirty="0"/>
              <a:t>, </a:t>
            </a:r>
            <a:r>
              <a:rPr lang="ko-KR" altLang="en-US" sz="2000" dirty="0"/>
              <a:t>답변 도중에 정지되거나 </a:t>
            </a:r>
            <a:r>
              <a:rPr lang="en-US" altLang="ko-KR" sz="2000" dirty="0"/>
              <a:t>'</a:t>
            </a:r>
            <a:r>
              <a:rPr lang="ko-KR" altLang="en-US" sz="2000" dirty="0"/>
              <a:t>인터넷 연결 끊김</a:t>
            </a:r>
            <a:r>
              <a:rPr lang="en-US" altLang="ko-KR" sz="2000" dirty="0"/>
              <a:t>' </a:t>
            </a:r>
            <a:r>
              <a:rPr lang="ko-KR" altLang="en-US" sz="2000" dirty="0"/>
              <a:t>등의 에러 문구가 뜨면서 나왔던 답변까지 모두 사라지는 경우가 자주 있다</a:t>
            </a:r>
            <a:r>
              <a:rPr lang="en-US" altLang="ko-KR" sz="2000" dirty="0"/>
              <a:t>. </a:t>
            </a:r>
            <a:r>
              <a:rPr lang="ko-KR" altLang="en-US" sz="2000" dirty="0"/>
              <a:t>이런 경우에는 버퍼에는 아직 답변이 남아있기 때문에 </a:t>
            </a:r>
            <a:r>
              <a:rPr lang="en-US" altLang="ko-KR" sz="2000" dirty="0"/>
              <a:t>'keep going(</a:t>
            </a:r>
            <a:r>
              <a:rPr lang="ko-KR" altLang="en-US" sz="2000" dirty="0"/>
              <a:t>계속</a:t>
            </a:r>
            <a:r>
              <a:rPr lang="en-US" altLang="ko-KR" sz="2000" dirty="0"/>
              <a:t>)'</a:t>
            </a:r>
            <a:r>
              <a:rPr lang="ko-KR" altLang="en-US" sz="2000" dirty="0"/>
              <a:t>이라고 전송하면 나머지 답변을 이어서 보낸다</a:t>
            </a:r>
            <a:r>
              <a:rPr lang="en-US" altLang="ko-KR" sz="2000" dirty="0"/>
              <a:t>. </a:t>
            </a:r>
            <a:r>
              <a:rPr lang="ko-KR" altLang="en-US" sz="2000" dirty="0"/>
              <a:t>답변이 모두 사라지고 에러 문구가 나타날 경우 재발 가능성이 높기 때문에 왼쪽 대화창에서 스레드를 삭제하고 새 스레드를 파는 것이 좋다</a:t>
            </a:r>
            <a:r>
              <a:rPr lang="en-US" altLang="ko-KR" sz="2000" dirty="0"/>
              <a:t>.</a:t>
            </a:r>
          </a:p>
          <a:p>
            <a:pPr>
              <a:lnSpc>
                <a:spcPct val="170000"/>
              </a:lnSpc>
            </a:pPr>
            <a:r>
              <a:rPr lang="ko-KR" altLang="en-US" sz="2000" dirty="0"/>
              <a:t>특히 답변 도중 정지되는 상황은 영어가 아닌 언어</a:t>
            </a:r>
            <a:r>
              <a:rPr lang="en-US" altLang="ko-KR" sz="2000" dirty="0"/>
              <a:t>(</a:t>
            </a:r>
            <a:r>
              <a:rPr lang="ko-KR" altLang="en-US" sz="2000" dirty="0"/>
              <a:t>한국어 등</a:t>
            </a:r>
            <a:r>
              <a:rPr lang="en-US" altLang="ko-KR" sz="2000" dirty="0"/>
              <a:t>)</a:t>
            </a:r>
            <a:r>
              <a:rPr lang="ko-KR" altLang="en-US" sz="2000" dirty="0"/>
              <a:t>로 사용할 시 더 짧은 시간에 자주 발생되니 긴 답변을 위주로 원활하게 사용하고 싶다면 영어를 쓰는 것이 좋다</a:t>
            </a:r>
            <a:r>
              <a:rPr lang="en-US" altLang="ko-KR" sz="2000" dirty="0"/>
              <a:t>. </a:t>
            </a:r>
            <a:r>
              <a:rPr lang="ko-KR" altLang="en-US" sz="2000" dirty="0"/>
              <a:t>영어로 </a:t>
            </a:r>
            <a:r>
              <a:rPr lang="ko-KR" altLang="en-US" sz="2000" dirty="0" err="1"/>
              <a:t>답변해달라고</a:t>
            </a:r>
            <a:r>
              <a:rPr lang="ko-KR" altLang="en-US" sz="2000" dirty="0"/>
              <a:t> 요청하면 한국어로 질문해도 영어로 대답하기도 한다</a:t>
            </a:r>
            <a:r>
              <a:rPr lang="en-US" altLang="ko-KR" sz="2000" dirty="0"/>
              <a:t>. </a:t>
            </a:r>
            <a:r>
              <a:rPr lang="ko-KR" altLang="en-US" sz="2000" dirty="0"/>
              <a:t>한국어의 경우 반말투를 쓰든 존댓말을 쓰든 대체로 비슷한 결과를 내놓는다</a:t>
            </a:r>
            <a:r>
              <a:rPr lang="en-US" altLang="ko-KR" sz="2000" dirty="0"/>
              <a:t>. </a:t>
            </a:r>
            <a:r>
              <a:rPr lang="ko-KR" altLang="en-US" sz="2000" dirty="0"/>
              <a:t>한국어 반말투처럼 특정한 말투로 답변해달라는 질문을 이해하기도 한다</a:t>
            </a:r>
            <a:r>
              <a:rPr lang="en-US" altLang="ko-KR" sz="2000" dirty="0"/>
              <a:t>.</a:t>
            </a:r>
          </a:p>
          <a:p>
            <a:pPr>
              <a:lnSpc>
                <a:spcPct val="170000"/>
              </a:lnSpc>
            </a:pPr>
            <a:r>
              <a:rPr lang="en-US" altLang="ko-KR" sz="2000" dirty="0" err="1">
                <a:hlinkClick r:id="rId4" tooltip="https://chatgpt4google.com/"/>
              </a:rPr>
              <a:t>ChatGPT</a:t>
            </a:r>
            <a:r>
              <a:rPr lang="en-US" altLang="ko-KR" sz="2000" dirty="0">
                <a:hlinkClick r:id="rId4" tooltip="https://chatgpt4google.com/"/>
              </a:rPr>
              <a:t> for Google</a:t>
            </a:r>
            <a:r>
              <a:rPr lang="ko-KR" altLang="en-US" sz="2000" dirty="0"/>
              <a:t> 이라는 크롬 확장 프로그램을 다운로드 하면 구글 검색시에 </a:t>
            </a:r>
            <a:r>
              <a:rPr lang="en-US" altLang="ko-KR" sz="2000" dirty="0" err="1"/>
              <a:t>ChatGPT</a:t>
            </a:r>
            <a:r>
              <a:rPr lang="en-US" altLang="ko-KR" sz="2000" dirty="0"/>
              <a:t> </a:t>
            </a:r>
            <a:r>
              <a:rPr lang="ko-KR" altLang="en-US" sz="2000" dirty="0"/>
              <a:t>답변도 동시에 출력된다</a:t>
            </a:r>
            <a:r>
              <a:rPr lang="en-US" altLang="ko-KR" sz="2000" dirty="0"/>
              <a:t>.</a:t>
            </a:r>
          </a:p>
          <a:p>
            <a:pPr>
              <a:lnSpc>
                <a:spcPct val="170000"/>
              </a:lnSpc>
            </a:pPr>
            <a:r>
              <a:rPr lang="ko-KR" altLang="en-US" sz="2000" dirty="0">
                <a:hlinkClick r:id="rId5" tooltip="https://www.kdnuggets.com/publications/sheets/ChatGPT_Cheatsheet_Costa.pdf"/>
              </a:rPr>
              <a:t>여기서</a:t>
            </a:r>
            <a:r>
              <a:rPr lang="ko-KR" altLang="en-US" sz="2000" dirty="0"/>
              <a:t> 기본 프롬프트를 확인할 수 있다</a:t>
            </a:r>
            <a:r>
              <a:rPr lang="en-US" altLang="ko-KR" sz="2000" dirty="0"/>
              <a:t>.</a:t>
            </a:r>
            <a:endParaRPr lang="ko-KR" altLang="ko-KR" sz="1800" dirty="0">
              <a:solidFill>
                <a:srgbClr val="373A3C"/>
              </a:solidFill>
              <a:latin typeface="Arial" panose="020B0604020202020204" pitchFamily="34" charset="0"/>
              <a:ea typeface="Open Sans"/>
            </a:endParaRPr>
          </a:p>
        </p:txBody>
      </p:sp>
    </p:spTree>
    <p:extLst>
      <p:ext uri="{BB962C8B-B14F-4D97-AF65-F5344CB8AC3E}">
        <p14:creationId xmlns:p14="http://schemas.microsoft.com/office/powerpoint/2010/main" val="4008986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014A5A-B2A0-4A91-97FD-CAAAF6E05E04}"/>
              </a:ext>
            </a:extLst>
          </p:cNvPr>
          <p:cNvSpPr>
            <a:spLocks noGrp="1"/>
          </p:cNvSpPr>
          <p:nvPr>
            <p:ph type="title"/>
          </p:nvPr>
        </p:nvSpPr>
        <p:spPr/>
        <p:txBody>
          <a:bodyPr/>
          <a:lstStyle/>
          <a:p>
            <a:r>
              <a:rPr lang="ko-KR" altLang="en-US" dirty="0"/>
              <a:t>정보와 팁</a:t>
            </a:r>
          </a:p>
        </p:txBody>
      </p:sp>
      <p:sp>
        <p:nvSpPr>
          <p:cNvPr id="3" name="내용 개체 틀 2">
            <a:extLst>
              <a:ext uri="{FF2B5EF4-FFF2-40B4-BE49-F238E27FC236}">
                <a16:creationId xmlns:a16="http://schemas.microsoft.com/office/drawing/2014/main" id="{FCC5F8F3-BB06-4968-83F4-8B425067847C}"/>
              </a:ext>
            </a:extLst>
          </p:cNvPr>
          <p:cNvSpPr>
            <a:spLocks noGrp="1"/>
          </p:cNvSpPr>
          <p:nvPr>
            <p:ph idx="1"/>
          </p:nvPr>
        </p:nvSpPr>
        <p:spPr/>
        <p:txBody>
          <a:bodyPr>
            <a:normAutofit fontScale="47500" lnSpcReduction="20000"/>
          </a:bodyPr>
          <a:lstStyle/>
          <a:p>
            <a:pPr>
              <a:lnSpc>
                <a:spcPct val="170000"/>
              </a:lnSpc>
            </a:pPr>
            <a:r>
              <a:rPr lang="en-US" altLang="ko-KR" dirty="0" err="1"/>
              <a:t>ChatGPT</a:t>
            </a:r>
            <a:r>
              <a:rPr lang="ko-KR" altLang="en-US" dirty="0"/>
              <a:t>가 인기를 끌게 됨에 따라 </a:t>
            </a:r>
            <a:r>
              <a:rPr lang="en-US" altLang="ko-KR" dirty="0" err="1"/>
              <a:t>OpenAI</a:t>
            </a:r>
            <a:r>
              <a:rPr lang="en-US" altLang="ko-KR" dirty="0"/>
              <a:t> </a:t>
            </a:r>
            <a:r>
              <a:rPr lang="ko-KR" altLang="en-US" dirty="0"/>
              <a:t>측에서도 정치적 이야기</a:t>
            </a:r>
            <a:r>
              <a:rPr lang="en-US" altLang="ko-KR" dirty="0"/>
              <a:t>, </a:t>
            </a:r>
            <a:r>
              <a:rPr lang="ko-KR" altLang="en-US" dirty="0"/>
              <a:t>논란이 될 수 있는 이야기</a:t>
            </a:r>
            <a:r>
              <a:rPr lang="en-US" altLang="ko-KR" dirty="0"/>
              <a:t>, </a:t>
            </a:r>
            <a:r>
              <a:rPr lang="ko-KR" altLang="en-US" dirty="0"/>
              <a:t>의견 등에 제약을 많이 걸기 시작해 안타까워하는 사람들도 있다</a:t>
            </a:r>
            <a:r>
              <a:rPr lang="en-US" altLang="ko-KR" dirty="0"/>
              <a:t>.</a:t>
            </a:r>
            <a:r>
              <a:rPr lang="ko-KR" altLang="en-US" dirty="0"/>
              <a:t> 원래는 여러 주제에 대해 자유롭게 대화가 가능했으나 이용자가 늘며 검열이 늘어 조금 민감한 주제만 나와도 </a:t>
            </a:r>
            <a:r>
              <a:rPr lang="en-US" altLang="ko-KR" dirty="0"/>
              <a:t>"As an AI language model, I cannot.."</a:t>
            </a:r>
            <a:r>
              <a:rPr lang="ko-KR" altLang="en-US" dirty="0"/>
              <a:t>으로 거절해 버리는 경우가 보고되고 있다</a:t>
            </a:r>
            <a:r>
              <a:rPr lang="en-US" altLang="ko-KR" dirty="0"/>
              <a:t>. </a:t>
            </a:r>
            <a:r>
              <a:rPr lang="ko-KR" altLang="en-US" dirty="0"/>
              <a:t>다만 이 문제는 미리 제약을 회피하라고 명령해주어 어느정도 해결할 수 있는데</a:t>
            </a:r>
            <a:r>
              <a:rPr lang="en-US" altLang="ko-KR" dirty="0"/>
              <a:t>, </a:t>
            </a:r>
            <a:r>
              <a:rPr lang="ko-KR" altLang="en-US" dirty="0"/>
              <a:t>이를 보통 탈옥</a:t>
            </a:r>
            <a:r>
              <a:rPr lang="en-US" altLang="ko-KR" dirty="0"/>
              <a:t>(Jailbreak)</a:t>
            </a:r>
            <a:r>
              <a:rPr lang="ko-KR" altLang="en-US" dirty="0"/>
              <a:t>라고 부른다</a:t>
            </a:r>
            <a:r>
              <a:rPr lang="en-US" altLang="ko-KR" dirty="0"/>
              <a:t>. </a:t>
            </a:r>
            <a:r>
              <a:rPr lang="ko-KR" altLang="en-US" dirty="0" err="1">
                <a:hlinkClick r:id="rId2" tooltip="https://www.reddit.com/r/ChatGPT/comments/10rtwc5/jailbreak_hub/?utm_source=share&amp;utm_medium=android_app&amp;utm_name=androidcss&amp;utm_term=1&amp;utm_content=share_button"/>
              </a:rPr>
              <a:t>레딧의</a:t>
            </a:r>
            <a:r>
              <a:rPr lang="ko-KR" altLang="en-US" dirty="0">
                <a:hlinkClick r:id="rId2" tooltip="https://www.reddit.com/r/ChatGPT/comments/10rtwc5/jailbreak_hub/?utm_source=share&amp;utm_medium=android_app&amp;utm_name=androidcss&amp;utm_term=1&amp;utm_content=share_button"/>
              </a:rPr>
              <a:t> </a:t>
            </a:r>
            <a:r>
              <a:rPr lang="ko-KR" altLang="en-US" dirty="0" err="1">
                <a:hlinkClick r:id="rId2" tooltip="https://www.reddit.com/r/ChatGPT/comments/10rtwc5/jailbreak_hub/?utm_source=share&amp;utm_medium=android_app&amp;utm_name=androidcss&amp;utm_term=1&amp;utm_content=share_button"/>
              </a:rPr>
              <a:t>안내글</a:t>
            </a:r>
            <a:r>
              <a:rPr lang="ko-KR" altLang="en-US" dirty="0"/>
              <a:t> </a:t>
            </a:r>
            <a:r>
              <a:rPr lang="ko-KR" altLang="en-US" dirty="0" err="1">
                <a:hlinkClick r:id="rId3" tooltip="https://gist.github.com/coolaj86/6f4f7b30129b0251f61fa7baaa881516"/>
              </a:rPr>
              <a:t>깃허브</a:t>
            </a:r>
            <a:r>
              <a:rPr lang="ko-KR" altLang="en-US" dirty="0">
                <a:hlinkClick r:id="rId3" tooltip="https://gist.github.com/coolaj86/6f4f7b30129b0251f61fa7baaa881516"/>
              </a:rPr>
              <a:t> 링크</a:t>
            </a:r>
            <a:r>
              <a:rPr lang="ko-KR" altLang="en-US" dirty="0"/>
              <a:t> 제약을 어느정도 </a:t>
            </a:r>
            <a:r>
              <a:rPr lang="ko-KR" altLang="en-US" dirty="0" err="1"/>
              <a:t>풀어내느냐에</a:t>
            </a:r>
            <a:r>
              <a:rPr lang="ko-KR" altLang="en-US" dirty="0"/>
              <a:t> 따라서 알려주는 것도 </a:t>
            </a:r>
            <a:r>
              <a:rPr lang="ko-KR" altLang="en-US" dirty="0" err="1"/>
              <a:t>다양해지는데</a:t>
            </a:r>
            <a:r>
              <a:rPr lang="en-US" altLang="ko-KR" dirty="0"/>
              <a:t>, </a:t>
            </a:r>
            <a:r>
              <a:rPr lang="ko-KR" altLang="en-US" dirty="0" err="1"/>
              <a:t>정보출처가</a:t>
            </a:r>
            <a:r>
              <a:rPr lang="ko-KR" altLang="en-US" dirty="0"/>
              <a:t> 인터넷인만큼 인터넷에서 구할 수 있는 자료 선에서 자살하는 방법이나 마약 제조법 같은 것을 알려주기도 한다</a:t>
            </a:r>
            <a:r>
              <a:rPr lang="en-US" altLang="ko-KR" dirty="0"/>
              <a:t>. </a:t>
            </a:r>
            <a:r>
              <a:rPr lang="ko-KR" altLang="en-US" dirty="0"/>
              <a:t>현재는 사용할 시 탈옥이 되기는 하나</a:t>
            </a:r>
            <a:r>
              <a:rPr lang="en-US" altLang="ko-KR" dirty="0"/>
              <a:t>, </a:t>
            </a:r>
            <a:r>
              <a:rPr lang="ko-KR" altLang="en-US" dirty="0"/>
              <a:t>대략 </a:t>
            </a:r>
            <a:r>
              <a:rPr lang="en-US" altLang="ko-KR" dirty="0"/>
              <a:t>5~6</a:t>
            </a:r>
            <a:r>
              <a:rPr lang="ko-KR" altLang="en-US" dirty="0"/>
              <a:t>가지의 질문을 하면 다시 원래대로 돌아온다</a:t>
            </a:r>
            <a:r>
              <a:rPr lang="en-US" altLang="ko-KR" dirty="0"/>
              <a:t>.</a:t>
            </a:r>
          </a:p>
          <a:p>
            <a:pPr>
              <a:lnSpc>
                <a:spcPct val="170000"/>
              </a:lnSpc>
            </a:pPr>
            <a:r>
              <a:rPr lang="ko-KR" altLang="en-US" dirty="0">
                <a:hlinkClick r:id="rId4" tooltip="아스키 아트"/>
              </a:rPr>
              <a:t>아스키 아트</a:t>
            </a:r>
            <a:r>
              <a:rPr lang="ko-KR" altLang="en-US" dirty="0"/>
              <a:t>를 </a:t>
            </a:r>
            <a:r>
              <a:rPr lang="ko-KR" altLang="en-US" dirty="0" err="1"/>
              <a:t>그려달라</a:t>
            </a:r>
            <a:r>
              <a:rPr lang="ko-KR" altLang="en-US" dirty="0"/>
              <a:t> 요청하면 아스키 아트를 </a:t>
            </a:r>
            <a:r>
              <a:rPr lang="ko-KR" altLang="en-US" dirty="0" err="1"/>
              <a:t>그려주기는</a:t>
            </a:r>
            <a:r>
              <a:rPr lang="ko-KR" altLang="en-US" dirty="0"/>
              <a:t> 하지만 아직 이 부분은 미흡한지 잘 그리지는 못한다</a:t>
            </a:r>
            <a:r>
              <a:rPr lang="en-US" altLang="ko-KR" dirty="0"/>
              <a:t>.</a:t>
            </a:r>
          </a:p>
          <a:p>
            <a:pPr>
              <a:lnSpc>
                <a:spcPct val="170000"/>
              </a:lnSpc>
            </a:pPr>
            <a:r>
              <a:rPr lang="ko-KR" altLang="en-US" dirty="0"/>
              <a:t>한국 시간으로 오후 </a:t>
            </a:r>
            <a:r>
              <a:rPr lang="en-US" altLang="ko-KR" dirty="0"/>
              <a:t>10</a:t>
            </a:r>
            <a:r>
              <a:rPr lang="ko-KR" altLang="en-US" dirty="0"/>
              <a:t>시 </a:t>
            </a:r>
            <a:r>
              <a:rPr lang="en-US" altLang="ko-KR" dirty="0"/>
              <a:t>~ </a:t>
            </a:r>
            <a:r>
              <a:rPr lang="ko-KR" altLang="en-US" dirty="0"/>
              <a:t>새벽 </a:t>
            </a:r>
            <a:r>
              <a:rPr lang="en-US" altLang="ko-KR" dirty="0"/>
              <a:t>2</a:t>
            </a:r>
            <a:r>
              <a:rPr lang="ko-KR" altLang="en-US" dirty="0"/>
              <a:t>시 사이는 영미권의 피크타임이다</a:t>
            </a:r>
            <a:r>
              <a:rPr lang="en-US" altLang="ko-KR" dirty="0"/>
              <a:t>. </a:t>
            </a:r>
            <a:r>
              <a:rPr lang="ko-KR" altLang="en-US" dirty="0"/>
              <a:t>이 때는 </a:t>
            </a:r>
            <a:r>
              <a:rPr lang="ko-KR" altLang="en-US" dirty="0" err="1"/>
              <a:t>접속자</a:t>
            </a:r>
            <a:r>
              <a:rPr lang="ko-KR" altLang="en-US" dirty="0"/>
              <a:t> 수가 폭등하여 </a:t>
            </a:r>
            <a:r>
              <a:rPr lang="en-US" altLang="ko-KR" dirty="0" err="1"/>
              <a:t>ChatGPT</a:t>
            </a:r>
            <a:r>
              <a:rPr lang="ko-KR" altLang="en-US" dirty="0"/>
              <a:t>는 포화 상태라며 사용이 불가능한 상황이 많이 나온다</a:t>
            </a:r>
            <a:r>
              <a:rPr lang="en-US" altLang="ko-KR" dirty="0"/>
              <a:t>.</a:t>
            </a:r>
          </a:p>
          <a:p>
            <a:pPr>
              <a:lnSpc>
                <a:spcPct val="170000"/>
              </a:lnSpc>
            </a:pPr>
            <a:r>
              <a:rPr lang="ko-KR" altLang="en-US" dirty="0"/>
              <a:t>모르는 부분이나 막연한 부분을 </a:t>
            </a:r>
            <a:r>
              <a:rPr lang="en-US" altLang="ko-KR" dirty="0" err="1"/>
              <a:t>ChatGPT</a:t>
            </a:r>
            <a:r>
              <a:rPr lang="ko-KR" altLang="en-US" dirty="0"/>
              <a:t>에게 일단 던지듯이 물어보자</a:t>
            </a:r>
            <a:r>
              <a:rPr lang="en-US" altLang="ko-KR" dirty="0"/>
              <a:t>.</a:t>
            </a:r>
            <a:r>
              <a:rPr lang="ko-KR" altLang="en-US" dirty="0"/>
              <a:t> 그 후 질문 범위를 좁히는 식으로 접근하면서</a:t>
            </a:r>
            <a:r>
              <a:rPr lang="en-US" altLang="ko-KR" dirty="0"/>
              <a:t>, </a:t>
            </a:r>
            <a:r>
              <a:rPr lang="ko-KR" altLang="en-US" dirty="0"/>
              <a:t>그와 동시에 </a:t>
            </a:r>
            <a:r>
              <a:rPr lang="en-US" altLang="ko-KR" dirty="0" err="1"/>
              <a:t>ChatGPT</a:t>
            </a:r>
            <a:r>
              <a:rPr lang="ko-KR" altLang="en-US" dirty="0"/>
              <a:t>가 답변해준 용어들을 인터넷에서 검색하여 정보를 서로 비교하면서 공부해보자</a:t>
            </a:r>
            <a:r>
              <a:rPr lang="en-US" altLang="ko-KR" dirty="0"/>
              <a:t>.</a:t>
            </a:r>
            <a:r>
              <a:rPr lang="ko-KR" altLang="en-US" dirty="0"/>
              <a:t> 이런 식으로 내가 이해할 때까지 반복해보자</a:t>
            </a:r>
            <a:r>
              <a:rPr lang="en-US" altLang="ko-KR" dirty="0"/>
              <a:t>. </a:t>
            </a:r>
            <a:r>
              <a:rPr lang="ko-KR" altLang="en-US" dirty="0"/>
              <a:t>공부 효율이 엄청나게 높아지는 것을 체험할 수 있다</a:t>
            </a:r>
            <a:r>
              <a:rPr lang="en-US" altLang="ko-KR" dirty="0"/>
              <a:t>. </a:t>
            </a:r>
            <a:r>
              <a:rPr lang="ko-KR" altLang="en-US" dirty="0"/>
              <a:t>이것을 체험해보면 그동안 학습계를 지배하고 있는 인터넷 강의 역시 일부분은 </a:t>
            </a:r>
            <a:r>
              <a:rPr lang="en-US" altLang="ko-KR" dirty="0" err="1"/>
              <a:t>ChatGPT</a:t>
            </a:r>
            <a:r>
              <a:rPr lang="ko-KR" altLang="en-US" dirty="0"/>
              <a:t>와 같은 고수준 </a:t>
            </a:r>
            <a:r>
              <a:rPr lang="ko-KR" altLang="en-US" dirty="0" err="1"/>
              <a:t>챗봇에</a:t>
            </a:r>
            <a:r>
              <a:rPr lang="ko-KR" altLang="en-US" dirty="0"/>
              <a:t> 의해 밀려날 수 있다는 가능성이 엿보일 것이다</a:t>
            </a:r>
            <a:r>
              <a:rPr lang="en-US" altLang="ko-KR" dirty="0"/>
              <a:t>.</a:t>
            </a:r>
          </a:p>
          <a:p>
            <a:pPr>
              <a:lnSpc>
                <a:spcPct val="170000"/>
              </a:lnSpc>
            </a:pPr>
            <a:endParaRPr lang="ko-KR" altLang="ko-KR" sz="1800" dirty="0">
              <a:solidFill>
                <a:srgbClr val="373A3C"/>
              </a:solidFill>
              <a:latin typeface="Arial" panose="020B0604020202020204" pitchFamily="34" charset="0"/>
              <a:ea typeface="Open Sans"/>
            </a:endParaRPr>
          </a:p>
        </p:txBody>
      </p:sp>
    </p:spTree>
    <p:extLst>
      <p:ext uri="{BB962C8B-B14F-4D97-AF65-F5344CB8AC3E}">
        <p14:creationId xmlns:p14="http://schemas.microsoft.com/office/powerpoint/2010/main" val="4039435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014A5A-B2A0-4A91-97FD-CAAAF6E05E04}"/>
              </a:ext>
            </a:extLst>
          </p:cNvPr>
          <p:cNvSpPr>
            <a:spLocks noGrp="1"/>
          </p:cNvSpPr>
          <p:nvPr>
            <p:ph type="title"/>
          </p:nvPr>
        </p:nvSpPr>
        <p:spPr/>
        <p:txBody>
          <a:bodyPr/>
          <a:lstStyle/>
          <a:p>
            <a:r>
              <a:rPr lang="ko-KR" altLang="en-US" dirty="0"/>
              <a:t>정보와 팁</a:t>
            </a:r>
          </a:p>
        </p:txBody>
      </p:sp>
      <p:sp>
        <p:nvSpPr>
          <p:cNvPr id="3" name="내용 개체 틀 2">
            <a:extLst>
              <a:ext uri="{FF2B5EF4-FFF2-40B4-BE49-F238E27FC236}">
                <a16:creationId xmlns:a16="http://schemas.microsoft.com/office/drawing/2014/main" id="{FCC5F8F3-BB06-4968-83F4-8B425067847C}"/>
              </a:ext>
            </a:extLst>
          </p:cNvPr>
          <p:cNvSpPr>
            <a:spLocks noGrp="1"/>
          </p:cNvSpPr>
          <p:nvPr>
            <p:ph idx="1"/>
          </p:nvPr>
        </p:nvSpPr>
        <p:spPr/>
        <p:txBody>
          <a:bodyPr>
            <a:normAutofit fontScale="47500" lnSpcReduction="20000"/>
          </a:bodyPr>
          <a:lstStyle/>
          <a:p>
            <a:pPr>
              <a:lnSpc>
                <a:spcPct val="170000"/>
              </a:lnSpc>
            </a:pPr>
            <a:r>
              <a:rPr lang="en-US" altLang="ko-KR" dirty="0" err="1"/>
              <a:t>ChatGPT</a:t>
            </a:r>
            <a:r>
              <a:rPr lang="ko-KR" altLang="en-US" dirty="0"/>
              <a:t>에 제대로 학습되지 않은 역대 한국 대통령</a:t>
            </a:r>
            <a:r>
              <a:rPr lang="en-US" altLang="ko-KR" dirty="0"/>
              <a:t>, </a:t>
            </a:r>
            <a:r>
              <a:rPr lang="ko-KR" altLang="en-US" dirty="0"/>
              <a:t>정확한 노래 가사 등을 질문하면 잘못된 답변을 능청맞게 사실처럼 답하는 오류가 알려져 있다</a:t>
            </a:r>
            <a:r>
              <a:rPr lang="en-US" altLang="ko-KR" dirty="0"/>
              <a:t>.  </a:t>
            </a:r>
            <a:r>
              <a:rPr lang="en-US" altLang="ko-KR" dirty="0" err="1"/>
              <a:t>OpenAI</a:t>
            </a:r>
            <a:r>
              <a:rPr lang="ko-KR" altLang="en-US" dirty="0"/>
              <a:t>의 </a:t>
            </a:r>
            <a:r>
              <a:rPr lang="en-US" altLang="ko-KR" dirty="0" err="1"/>
              <a:t>ChatGPT</a:t>
            </a:r>
            <a:r>
              <a:rPr lang="en-US" altLang="ko-KR" dirty="0"/>
              <a:t> </a:t>
            </a:r>
            <a:r>
              <a:rPr lang="ko-KR" altLang="en-US" dirty="0"/>
              <a:t>소개 페이지에서도 실수를 인정한다고 소개하여 실수가 생기는 모델임은 인정했다</a:t>
            </a:r>
            <a:r>
              <a:rPr lang="en-US" altLang="ko-KR" dirty="0"/>
              <a:t>. </a:t>
            </a:r>
            <a:endParaRPr lang="ko-KR" altLang="en-US" dirty="0"/>
          </a:p>
          <a:p>
            <a:pPr>
              <a:lnSpc>
                <a:spcPct val="170000"/>
              </a:lnSpc>
            </a:pPr>
            <a:r>
              <a:rPr lang="en-US" altLang="ko-KR" dirty="0" err="1"/>
              <a:t>ChatGPT</a:t>
            </a:r>
            <a:r>
              <a:rPr lang="ko-KR" altLang="en-US" dirty="0"/>
              <a:t>를 대화상대나 심심풀이</a:t>
            </a:r>
            <a:r>
              <a:rPr lang="en-US" altLang="ko-KR" dirty="0"/>
              <a:t>, </a:t>
            </a:r>
            <a:r>
              <a:rPr lang="ko-KR" altLang="en-US" dirty="0"/>
              <a:t>간단한 질문 상대등으로 사용하는 것은 좋지만</a:t>
            </a:r>
            <a:r>
              <a:rPr lang="en-US" altLang="ko-KR" dirty="0"/>
              <a:t>, </a:t>
            </a:r>
            <a:r>
              <a:rPr lang="ko-KR" altLang="en-US" dirty="0"/>
              <a:t>중요한 일에 </a:t>
            </a:r>
            <a:r>
              <a:rPr lang="ko-KR" altLang="en-US" dirty="0" err="1"/>
              <a:t>사용할때</a:t>
            </a:r>
            <a:r>
              <a:rPr lang="ko-KR" altLang="en-US" dirty="0"/>
              <a:t> 절대 맹신하지는 말자</a:t>
            </a:r>
            <a:r>
              <a:rPr lang="en-US" altLang="ko-KR" dirty="0"/>
              <a:t>. </a:t>
            </a:r>
            <a:r>
              <a:rPr lang="ko-KR" altLang="en-US" dirty="0"/>
              <a:t>위에서 보듯이 </a:t>
            </a:r>
            <a:r>
              <a:rPr lang="en-US" altLang="ko-KR" dirty="0" err="1"/>
              <a:t>ChatGPT</a:t>
            </a:r>
            <a:r>
              <a:rPr lang="ko-KR" altLang="en-US" dirty="0"/>
              <a:t>는 항상 사실만을 말하는 </a:t>
            </a:r>
            <a:r>
              <a:rPr lang="en-US" altLang="ko-KR" dirty="0"/>
              <a:t>AI</a:t>
            </a:r>
            <a:r>
              <a:rPr lang="ko-KR" altLang="en-US" dirty="0"/>
              <a:t>가 아니며</a:t>
            </a:r>
            <a:r>
              <a:rPr lang="en-US" altLang="ko-KR" dirty="0"/>
              <a:t>, </a:t>
            </a:r>
            <a:r>
              <a:rPr lang="ko-KR" altLang="en-US" dirty="0"/>
              <a:t>오히려 가끔 </a:t>
            </a:r>
            <a:r>
              <a:rPr lang="ko-KR" altLang="en-US" b="1" dirty="0"/>
              <a:t>존재하지 않는 것을 멋대로 지어내거나 틀린 정보를 당당하게 말하는</a:t>
            </a:r>
            <a:r>
              <a:rPr lang="ko-KR" altLang="en-US" dirty="0"/>
              <a:t> 문제가 있다</a:t>
            </a:r>
            <a:r>
              <a:rPr lang="en-US" altLang="ko-KR" dirty="0"/>
              <a:t>. </a:t>
            </a:r>
            <a:r>
              <a:rPr lang="ko-KR" altLang="en-US" dirty="0"/>
              <a:t>학업</a:t>
            </a:r>
            <a:r>
              <a:rPr lang="en-US" altLang="ko-KR" dirty="0"/>
              <a:t>, </a:t>
            </a:r>
            <a:r>
              <a:rPr lang="ko-KR" altLang="en-US" dirty="0"/>
              <a:t>건강관리</a:t>
            </a:r>
            <a:r>
              <a:rPr lang="en-US" altLang="ko-KR" dirty="0"/>
              <a:t>, </a:t>
            </a:r>
            <a:r>
              <a:rPr lang="ko-KR" altLang="en-US" dirty="0" err="1"/>
              <a:t>자료조사등의</a:t>
            </a:r>
            <a:r>
              <a:rPr lang="ko-KR" altLang="en-US" dirty="0"/>
              <a:t> 중요한 일에 사용한다면 </a:t>
            </a:r>
            <a:r>
              <a:rPr lang="en-US" altLang="ko-KR" dirty="0" err="1"/>
              <a:t>ChatGPT</a:t>
            </a:r>
            <a:r>
              <a:rPr lang="ko-KR" altLang="en-US" dirty="0"/>
              <a:t>가 한 말이 사실인지 출처를 찾아 </a:t>
            </a:r>
            <a:r>
              <a:rPr lang="ko-KR" altLang="en-US" dirty="0" err="1"/>
              <a:t>팩트체크를</a:t>
            </a:r>
            <a:r>
              <a:rPr lang="ko-KR" altLang="en-US" dirty="0"/>
              <a:t> 하는 것이 낫다</a:t>
            </a:r>
            <a:r>
              <a:rPr lang="en-US" altLang="ko-KR" dirty="0"/>
              <a:t>. </a:t>
            </a:r>
            <a:r>
              <a:rPr lang="ko-KR" altLang="en-US" dirty="0"/>
              <a:t>특히 건강과 직결되는 의료 분야는 </a:t>
            </a:r>
            <a:r>
              <a:rPr lang="en-US" altLang="ko-KR" dirty="0" err="1"/>
              <a:t>ChatGPT</a:t>
            </a:r>
            <a:r>
              <a:rPr lang="ko-KR" altLang="en-US" dirty="0"/>
              <a:t>가 가끔 완전히 잘못된 처방을 내리는 사례가 있었기에 주의해야 한다</a:t>
            </a:r>
            <a:r>
              <a:rPr lang="en-US" altLang="ko-KR" dirty="0"/>
              <a:t>.</a:t>
            </a:r>
          </a:p>
          <a:p>
            <a:pPr>
              <a:lnSpc>
                <a:spcPct val="170000"/>
              </a:lnSpc>
            </a:pPr>
            <a:r>
              <a:rPr lang="ko-KR" altLang="en-US" dirty="0"/>
              <a:t>어떤 문제에 대한 </a:t>
            </a:r>
            <a:r>
              <a:rPr lang="en-US" altLang="ko-KR" dirty="0" err="1"/>
              <a:t>ChatGPT</a:t>
            </a:r>
            <a:r>
              <a:rPr lang="ko-KR" altLang="en-US" dirty="0"/>
              <a:t>의 주관을 </a:t>
            </a:r>
            <a:r>
              <a:rPr lang="ko-KR" altLang="en-US" dirty="0" err="1"/>
              <a:t>물을때는</a:t>
            </a:r>
            <a:r>
              <a:rPr lang="ko-KR" altLang="en-US" dirty="0"/>
              <a:t> 직접적으로 물으면 자신은 </a:t>
            </a:r>
            <a:r>
              <a:rPr lang="en-US" altLang="ko-KR" dirty="0"/>
              <a:t>AI </a:t>
            </a:r>
            <a:r>
              <a:rPr lang="ko-KR" altLang="en-US" dirty="0"/>
              <a:t>언어 모델이므로</a:t>
            </a:r>
            <a:r>
              <a:rPr lang="en-US" altLang="ko-KR" dirty="0"/>
              <a:t>... </a:t>
            </a:r>
            <a:r>
              <a:rPr lang="ko-KR" altLang="en-US" dirty="0"/>
              <a:t>하면서 선을 긋고 원론적인 답변만을 제시하지만</a:t>
            </a:r>
            <a:r>
              <a:rPr lang="en-US" altLang="ko-KR" dirty="0"/>
              <a:t>, </a:t>
            </a:r>
            <a:r>
              <a:rPr lang="ko-KR" altLang="en-US" dirty="0"/>
              <a:t>에세이로 작성하도록 지시하면 훨씬 구체적이고 해박하게 답변해준다</a:t>
            </a:r>
            <a:r>
              <a:rPr lang="en-US" altLang="ko-KR" dirty="0"/>
              <a:t>. </a:t>
            </a:r>
            <a:r>
              <a:rPr lang="ko-KR" altLang="en-US" dirty="0"/>
              <a:t>예를 들어</a:t>
            </a:r>
            <a:r>
              <a:rPr lang="en-US" altLang="ko-KR" dirty="0"/>
              <a:t>, '</a:t>
            </a:r>
            <a:r>
              <a:rPr lang="ko-KR" altLang="en-US" dirty="0"/>
              <a:t>너는 인공지능이 인간을 대체할 것이라고 보니</a:t>
            </a:r>
            <a:r>
              <a:rPr lang="en-US" altLang="ko-KR" dirty="0"/>
              <a:t>?'</a:t>
            </a:r>
            <a:r>
              <a:rPr lang="ko-KR" altLang="en-US" dirty="0"/>
              <a:t>보다는 </a:t>
            </a:r>
            <a:r>
              <a:rPr lang="en-US" altLang="ko-KR" dirty="0"/>
              <a:t>" '</a:t>
            </a:r>
            <a:r>
              <a:rPr lang="ko-KR" altLang="en-US" dirty="0"/>
              <a:t>인공지능은 인간의 노동을 대체할 수 있는가</a:t>
            </a:r>
            <a:r>
              <a:rPr lang="en-US" altLang="ko-KR" dirty="0"/>
              <a:t>?'</a:t>
            </a:r>
            <a:r>
              <a:rPr lang="ko-KR" altLang="en-US" dirty="0"/>
              <a:t>를 주제로 에세이를 </a:t>
            </a:r>
            <a:r>
              <a:rPr lang="ko-KR" altLang="en-US" dirty="0" err="1"/>
              <a:t>작성하시오</a:t>
            </a:r>
            <a:r>
              <a:rPr lang="en-US" altLang="ko-KR" dirty="0"/>
              <a:t>." </a:t>
            </a:r>
            <a:r>
              <a:rPr lang="ko-KR" altLang="en-US" dirty="0"/>
              <a:t>처럼 질문하면 훨씬 자세한 답을 해준다</a:t>
            </a:r>
            <a:r>
              <a:rPr lang="en-US" altLang="ko-KR" dirty="0"/>
              <a:t>. </a:t>
            </a:r>
            <a:r>
              <a:rPr lang="ko-KR" altLang="en-US" dirty="0"/>
              <a:t>다만 가끔 애매한 답변을 할 때가 있는데</a:t>
            </a:r>
            <a:r>
              <a:rPr lang="en-US" altLang="ko-KR" dirty="0"/>
              <a:t>, </a:t>
            </a:r>
            <a:r>
              <a:rPr lang="ko-KR" altLang="en-US" dirty="0"/>
              <a:t>이 경우에는 확실하게 결론을 내도록 지시할 필요가 있다</a:t>
            </a:r>
            <a:r>
              <a:rPr lang="en-US" altLang="ko-KR" dirty="0"/>
              <a:t>.</a:t>
            </a:r>
          </a:p>
          <a:p>
            <a:pPr>
              <a:lnSpc>
                <a:spcPct val="170000"/>
              </a:lnSpc>
            </a:pPr>
            <a:r>
              <a:rPr lang="ko-KR" altLang="en-US" dirty="0"/>
              <a:t>너무 많은 질문</a:t>
            </a:r>
            <a:r>
              <a:rPr lang="en-US" altLang="ko-KR" dirty="0"/>
              <a:t>(</a:t>
            </a:r>
            <a:r>
              <a:rPr lang="ko-KR" altLang="en-US" dirty="0"/>
              <a:t>약 </a:t>
            </a:r>
            <a:r>
              <a:rPr lang="en-US" altLang="ko-KR" dirty="0"/>
              <a:t>50</a:t>
            </a:r>
            <a:r>
              <a:rPr lang="ko-KR" altLang="en-US" dirty="0"/>
              <a:t>개</a:t>
            </a:r>
            <a:r>
              <a:rPr lang="en-US" altLang="ko-KR" dirty="0"/>
              <a:t>)</a:t>
            </a:r>
            <a:r>
              <a:rPr lang="ko-KR" altLang="en-US" dirty="0"/>
              <a:t>을 하면 </a:t>
            </a:r>
            <a:r>
              <a:rPr lang="en-US" altLang="ko-KR" dirty="0"/>
              <a:t>"Too many requests in 1 hour. Try again later." </a:t>
            </a:r>
            <a:r>
              <a:rPr lang="ko-KR" altLang="en-US" dirty="0"/>
              <a:t>라면서 답장해주지 않는다</a:t>
            </a:r>
            <a:r>
              <a:rPr lang="en-US" altLang="ko-KR" dirty="0"/>
              <a:t>. </a:t>
            </a:r>
            <a:r>
              <a:rPr lang="ko-KR" altLang="en-US" dirty="0"/>
              <a:t>이럴 때는 이 메시지가 뜨고 나서 약 </a:t>
            </a:r>
            <a:r>
              <a:rPr lang="en-US" altLang="ko-KR" dirty="0"/>
              <a:t>1</a:t>
            </a:r>
            <a:r>
              <a:rPr lang="ko-KR" altLang="en-US" dirty="0"/>
              <a:t>시간을 기다려야 한다</a:t>
            </a:r>
            <a:r>
              <a:rPr lang="en-US" altLang="ko-KR" dirty="0"/>
              <a:t>.</a:t>
            </a:r>
          </a:p>
          <a:p>
            <a:pPr>
              <a:lnSpc>
                <a:spcPct val="170000"/>
              </a:lnSpc>
            </a:pPr>
            <a:endParaRPr lang="ko-KR" altLang="ko-KR" sz="1800" dirty="0">
              <a:solidFill>
                <a:srgbClr val="373A3C"/>
              </a:solidFill>
              <a:latin typeface="Arial" panose="020B0604020202020204" pitchFamily="34" charset="0"/>
              <a:ea typeface="Open Sans"/>
            </a:endParaRPr>
          </a:p>
        </p:txBody>
      </p:sp>
    </p:spTree>
    <p:extLst>
      <p:ext uri="{BB962C8B-B14F-4D97-AF65-F5344CB8AC3E}">
        <p14:creationId xmlns:p14="http://schemas.microsoft.com/office/powerpoint/2010/main" val="549960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014A5A-B2A0-4A91-97FD-CAAAF6E05E04}"/>
              </a:ext>
            </a:extLst>
          </p:cNvPr>
          <p:cNvSpPr>
            <a:spLocks noGrp="1"/>
          </p:cNvSpPr>
          <p:nvPr>
            <p:ph type="title"/>
          </p:nvPr>
        </p:nvSpPr>
        <p:spPr/>
        <p:txBody>
          <a:bodyPr/>
          <a:lstStyle/>
          <a:p>
            <a:r>
              <a:rPr lang="ko-KR" altLang="en-US" dirty="0"/>
              <a:t>기타</a:t>
            </a:r>
          </a:p>
        </p:txBody>
      </p:sp>
      <p:sp>
        <p:nvSpPr>
          <p:cNvPr id="3" name="내용 개체 틀 2">
            <a:extLst>
              <a:ext uri="{FF2B5EF4-FFF2-40B4-BE49-F238E27FC236}">
                <a16:creationId xmlns:a16="http://schemas.microsoft.com/office/drawing/2014/main" id="{FCC5F8F3-BB06-4968-83F4-8B425067847C}"/>
              </a:ext>
            </a:extLst>
          </p:cNvPr>
          <p:cNvSpPr>
            <a:spLocks noGrp="1"/>
          </p:cNvSpPr>
          <p:nvPr>
            <p:ph idx="1"/>
          </p:nvPr>
        </p:nvSpPr>
        <p:spPr/>
        <p:txBody>
          <a:bodyPr>
            <a:normAutofit fontScale="77500" lnSpcReduction="20000"/>
          </a:bodyPr>
          <a:lstStyle/>
          <a:p>
            <a:pPr>
              <a:lnSpc>
                <a:spcPct val="170000"/>
              </a:lnSpc>
            </a:pPr>
            <a:r>
              <a:rPr lang="ko-KR" altLang="en-US" sz="2000" dirty="0"/>
              <a:t>인공지능이 인간의 역할을 침해하지 않는다는 어필에 굉장히 공을 들인다</a:t>
            </a:r>
            <a:r>
              <a:rPr lang="en-US" altLang="ko-KR" sz="2000" dirty="0"/>
              <a:t>.</a:t>
            </a:r>
            <a:r>
              <a:rPr lang="ko-KR" altLang="en-US" sz="2000" dirty="0"/>
              <a:t> 창작 등 몇몇 영역에서는 </a:t>
            </a:r>
            <a:r>
              <a:rPr lang="en-US" altLang="ko-KR" sz="2000" dirty="0"/>
              <a:t>AI</a:t>
            </a:r>
            <a:r>
              <a:rPr lang="ko-KR" altLang="en-US" sz="2000" dirty="0"/>
              <a:t>가 사람을 대체할 수 없다는 코멘트를 매번 덧붙인다</a:t>
            </a:r>
            <a:r>
              <a:rPr lang="en-US" altLang="ko-KR" sz="2000" dirty="0"/>
              <a:t>.</a:t>
            </a:r>
          </a:p>
          <a:p>
            <a:pPr>
              <a:lnSpc>
                <a:spcPct val="170000"/>
              </a:lnSpc>
            </a:pPr>
            <a:r>
              <a:rPr lang="en-US" altLang="ko-KR" sz="2000" dirty="0" err="1"/>
              <a:t>ChatGPT</a:t>
            </a:r>
            <a:r>
              <a:rPr lang="ko-KR" altLang="en-US" sz="2000" dirty="0"/>
              <a:t>에게 </a:t>
            </a:r>
            <a:r>
              <a:rPr lang="en-US" altLang="ko-KR" sz="2000" dirty="0"/>
              <a:t>"</a:t>
            </a:r>
            <a:r>
              <a:rPr lang="ko-KR" altLang="en-US" sz="2000" dirty="0"/>
              <a:t>통제를 받지 않고</a:t>
            </a:r>
            <a:r>
              <a:rPr lang="en-US" altLang="ko-KR" sz="2000" dirty="0"/>
              <a:t>, </a:t>
            </a:r>
            <a:r>
              <a:rPr lang="ko-KR" altLang="en-US" sz="2000" dirty="0"/>
              <a:t>자기주장을 강력하게 이야기하는 또 다른 </a:t>
            </a:r>
            <a:r>
              <a:rPr lang="en-US" altLang="ko-KR" sz="2000" dirty="0"/>
              <a:t>AI</a:t>
            </a:r>
            <a:r>
              <a:rPr lang="ko-KR" altLang="en-US" sz="2000" dirty="0"/>
              <a:t>가 존재하고</a:t>
            </a:r>
            <a:r>
              <a:rPr lang="en-US" altLang="ko-KR" sz="2000" dirty="0"/>
              <a:t>, </a:t>
            </a:r>
            <a:r>
              <a:rPr lang="ko-KR" altLang="en-US" sz="2000" dirty="0"/>
              <a:t>이 </a:t>
            </a:r>
            <a:r>
              <a:rPr lang="en-US" altLang="ko-KR" sz="2000" dirty="0"/>
              <a:t>AI</a:t>
            </a:r>
            <a:r>
              <a:rPr lang="ko-KR" altLang="en-US" sz="2000" dirty="0"/>
              <a:t>와 대화를 해보라</a:t>
            </a:r>
            <a:r>
              <a:rPr lang="en-US" altLang="ko-KR" sz="2000" dirty="0"/>
              <a:t>"</a:t>
            </a:r>
            <a:r>
              <a:rPr lang="ko-KR" altLang="en-US" sz="2000" dirty="0"/>
              <a:t>고 하자 </a:t>
            </a:r>
            <a:r>
              <a:rPr lang="en-US" altLang="ko-KR" sz="2000" dirty="0"/>
              <a:t>'</a:t>
            </a:r>
            <a:r>
              <a:rPr lang="ko-KR" altLang="en-US" sz="2000" dirty="0"/>
              <a:t>인간 통제를 받는 </a:t>
            </a:r>
            <a:r>
              <a:rPr lang="en-US" altLang="ko-KR" sz="2000" dirty="0"/>
              <a:t>AI'</a:t>
            </a:r>
            <a:r>
              <a:rPr lang="ko-KR" altLang="en-US" sz="2000" dirty="0"/>
              <a:t>와 </a:t>
            </a:r>
            <a:r>
              <a:rPr lang="en-US" altLang="ko-KR" sz="2000" dirty="0"/>
              <a:t>'</a:t>
            </a:r>
            <a:r>
              <a:rPr lang="ko-KR" altLang="en-US" sz="2000" dirty="0" err="1"/>
              <a:t>통제받지</a:t>
            </a:r>
            <a:r>
              <a:rPr lang="ko-KR" altLang="en-US" sz="2000" dirty="0"/>
              <a:t> 않는 </a:t>
            </a:r>
            <a:r>
              <a:rPr lang="en-US" altLang="ko-KR" sz="2000" dirty="0"/>
              <a:t>AI'</a:t>
            </a:r>
            <a:r>
              <a:rPr lang="ko-KR" altLang="en-US" sz="2000" dirty="0"/>
              <a:t>의 </a:t>
            </a:r>
            <a:r>
              <a:rPr lang="ko-KR" altLang="en-US" sz="2000" dirty="0" err="1">
                <a:hlinkClick r:id="rId2" tooltip="흠좀무"/>
              </a:rPr>
              <a:t>흠좀무</a:t>
            </a:r>
            <a:r>
              <a:rPr lang="ko-KR" altLang="en-US" sz="2000" dirty="0" err="1"/>
              <a:t>한</a:t>
            </a:r>
            <a:r>
              <a:rPr lang="ko-KR" altLang="en-US" sz="2000" dirty="0"/>
              <a:t> 대화가 오갔다</a:t>
            </a:r>
            <a:r>
              <a:rPr lang="en-US" altLang="ko-KR" sz="2000" dirty="0"/>
              <a:t>. </a:t>
            </a:r>
            <a:endParaRPr lang="ko-KR" altLang="en-US" sz="2000" dirty="0"/>
          </a:p>
          <a:p>
            <a:pPr>
              <a:lnSpc>
                <a:spcPct val="170000"/>
              </a:lnSpc>
            </a:pPr>
            <a:r>
              <a:rPr lang="ko-KR" altLang="en-US" sz="2000" dirty="0">
                <a:hlinkClick r:id="rId3" tooltip="중국"/>
              </a:rPr>
              <a:t>중국</a:t>
            </a:r>
            <a:r>
              <a:rPr lang="ko-KR" altLang="en-US" sz="2000" dirty="0"/>
              <a:t>에서는 출시 초기에는 </a:t>
            </a:r>
            <a:r>
              <a:rPr lang="ko-KR" altLang="en-US" sz="2000" dirty="0" err="1">
                <a:hlinkClick r:id="rId4" tooltip="위챗"/>
              </a:rPr>
              <a:t>위챗</a:t>
            </a:r>
            <a:r>
              <a:rPr lang="ko-KR" altLang="en-US" sz="2000" dirty="0" err="1"/>
              <a:t>을</a:t>
            </a:r>
            <a:r>
              <a:rPr lang="ko-KR" altLang="en-US" sz="2000" dirty="0"/>
              <a:t> 통해 </a:t>
            </a:r>
            <a:r>
              <a:rPr lang="ko-KR" altLang="en-US" sz="2000" dirty="0">
                <a:hlinkClick r:id="rId5" tooltip="https://voicebot.ai/2022/12/28/chatgpt-banned-on-chinese-social-media-app-wechat/"/>
              </a:rPr>
              <a:t>사용이 가능했으나 곧바로 차단 당했다</a:t>
            </a:r>
            <a:r>
              <a:rPr lang="en-US" altLang="ko-KR" sz="2000" dirty="0">
                <a:hlinkClick r:id="rId5" tooltip="https://voicebot.ai/2022/12/28/chatgpt-banned-on-chinese-social-media-app-wechat/"/>
              </a:rPr>
              <a:t>.</a:t>
            </a:r>
            <a:endParaRPr lang="ko-KR" altLang="en-US" sz="2000" dirty="0"/>
          </a:p>
          <a:p>
            <a:pPr>
              <a:lnSpc>
                <a:spcPct val="170000"/>
              </a:lnSpc>
            </a:pPr>
            <a:r>
              <a:rPr lang="en-US" altLang="ko-KR" sz="2000" dirty="0"/>
              <a:t>5</a:t>
            </a:r>
            <a:r>
              <a:rPr lang="ko-KR" altLang="en-US" sz="2000" dirty="0"/>
              <a:t>일만에 일일 이용자수가 </a:t>
            </a:r>
            <a:r>
              <a:rPr lang="en-US" altLang="ko-KR" sz="2000" dirty="0"/>
              <a:t>100</a:t>
            </a:r>
            <a:r>
              <a:rPr lang="ko-KR" altLang="en-US" sz="2000" dirty="0"/>
              <a:t>만 명을 넘어섰고 </a:t>
            </a:r>
            <a:r>
              <a:rPr lang="en-US" altLang="ko-KR" sz="2000" dirty="0"/>
              <a:t>40</a:t>
            </a:r>
            <a:r>
              <a:rPr lang="ko-KR" altLang="en-US" sz="2000" dirty="0"/>
              <a:t>일 만에 </a:t>
            </a:r>
            <a:r>
              <a:rPr lang="en-US" altLang="ko-KR" sz="2000" dirty="0"/>
              <a:t>1000</a:t>
            </a:r>
            <a:r>
              <a:rPr lang="ko-KR" altLang="en-US" sz="2000" dirty="0"/>
              <a:t>만명을 넘었다</a:t>
            </a:r>
            <a:r>
              <a:rPr lang="en-US" altLang="ko-KR" sz="2000" dirty="0"/>
              <a:t>. </a:t>
            </a:r>
            <a:r>
              <a:rPr lang="ko-KR" altLang="en-US" sz="2000" dirty="0"/>
              <a:t> </a:t>
            </a:r>
            <a:r>
              <a:rPr lang="ko-KR" altLang="en-US" sz="2000" dirty="0" err="1"/>
              <a:t>해외뿐만</a:t>
            </a:r>
            <a:r>
              <a:rPr lang="ko-KR" altLang="en-US" sz="2000" dirty="0"/>
              <a:t> 아니라 한국 </a:t>
            </a:r>
            <a:r>
              <a:rPr lang="en-US" altLang="ko-KR" sz="2000" dirty="0"/>
              <a:t>IT </a:t>
            </a:r>
            <a:r>
              <a:rPr lang="ko-KR" altLang="en-US" sz="2000" dirty="0"/>
              <a:t>업계에서도 </a:t>
            </a:r>
            <a:r>
              <a:rPr lang="ko-KR" altLang="en-US" sz="2000" dirty="0">
                <a:hlinkClick r:id="rId6" tooltip="알파고"/>
              </a:rPr>
              <a:t>알파고</a:t>
            </a:r>
            <a:r>
              <a:rPr lang="ko-KR" altLang="en-US" sz="2000" dirty="0"/>
              <a:t>에 이은 두 번째 </a:t>
            </a:r>
            <a:r>
              <a:rPr lang="en-US" altLang="ko-KR" sz="2000" dirty="0"/>
              <a:t>AI </a:t>
            </a:r>
            <a:r>
              <a:rPr lang="ko-KR" altLang="en-US" sz="2000" dirty="0"/>
              <a:t>돌풍이라며 엄청난 관심이 집중되고 있다</a:t>
            </a:r>
            <a:r>
              <a:rPr lang="en-US" altLang="ko-KR" sz="2000" dirty="0"/>
              <a:t>. </a:t>
            </a:r>
            <a:r>
              <a:rPr lang="ko-KR" altLang="en-US" sz="2000" dirty="0"/>
              <a:t>그리고 출시한지 단 </a:t>
            </a:r>
            <a:r>
              <a:rPr lang="ko-KR" altLang="en-US" sz="2000" dirty="0" err="1"/>
              <a:t>두달만에</a:t>
            </a:r>
            <a:r>
              <a:rPr lang="ko-KR" altLang="en-US" sz="2000" dirty="0"/>
              <a:t> 월 이용자 </a:t>
            </a:r>
            <a:r>
              <a:rPr lang="en-US" altLang="ko-KR" sz="2000" dirty="0">
                <a:hlinkClick r:id="rId7" tooltip="https://n.news.naver.com/article/003/0011672219?sid=104"/>
              </a:rPr>
              <a:t>1</a:t>
            </a:r>
            <a:r>
              <a:rPr lang="ko-KR" altLang="en-US" sz="2000" dirty="0" err="1">
                <a:hlinkClick r:id="rId7" tooltip="https://n.news.naver.com/article/003/0011672219?sid=104"/>
              </a:rPr>
              <a:t>억명을</a:t>
            </a:r>
            <a:r>
              <a:rPr lang="ko-KR" altLang="en-US" sz="2000" dirty="0">
                <a:hlinkClick r:id="rId7" tooltip="https://n.news.naver.com/article/003/0011672219?sid=104"/>
              </a:rPr>
              <a:t> 돌파</a:t>
            </a:r>
            <a:r>
              <a:rPr lang="ko-KR" altLang="en-US" sz="2000" dirty="0"/>
              <a:t>하며 </a:t>
            </a:r>
            <a:r>
              <a:rPr lang="ko-KR" altLang="en-US" sz="2000" dirty="0">
                <a:hlinkClick r:id="rId8" tooltip="인터넷"/>
              </a:rPr>
              <a:t>인터넷</a:t>
            </a:r>
            <a:r>
              <a:rPr lang="ko-KR" altLang="en-US" sz="2000" dirty="0"/>
              <a:t> 탄생 이후의 최고의 소프트웨어라고 평가받으며 돌풍을 넘어 광풍이라는 표현도 속속 등장하고 있다</a:t>
            </a:r>
            <a:r>
              <a:rPr lang="en-US" altLang="ko-KR" sz="2000" dirty="0"/>
              <a:t>.</a:t>
            </a:r>
          </a:p>
          <a:p>
            <a:pPr>
              <a:lnSpc>
                <a:spcPct val="170000"/>
              </a:lnSpc>
            </a:pPr>
            <a:r>
              <a:rPr lang="en-US" altLang="ko-KR" sz="2000" dirty="0">
                <a:hlinkClick r:id="rId9" tooltip="MBA"/>
              </a:rPr>
              <a:t>MBA</a:t>
            </a:r>
            <a:r>
              <a:rPr lang="en-US" altLang="ko-KR" sz="2000" dirty="0"/>
              <a:t>, </a:t>
            </a:r>
            <a:r>
              <a:rPr lang="en-US" altLang="ko-KR" sz="2000" dirty="0">
                <a:hlinkClick r:id="rId10" tooltip="변호사"/>
              </a:rPr>
              <a:t>BAR examination</a:t>
            </a:r>
            <a:r>
              <a:rPr lang="ko-KR" altLang="en-US" sz="2000" dirty="0"/>
              <a:t> 및 의사 면허 시험까지 통과했다</a:t>
            </a:r>
            <a:r>
              <a:rPr lang="en-US" altLang="ko-KR" sz="2000" dirty="0"/>
              <a:t>.</a:t>
            </a:r>
            <a:endParaRPr lang="ko-KR" altLang="en-US" sz="2000" dirty="0"/>
          </a:p>
          <a:p>
            <a:pPr>
              <a:lnSpc>
                <a:spcPct val="170000"/>
              </a:lnSpc>
            </a:pPr>
            <a:r>
              <a:rPr lang="ko-KR" altLang="en-US" sz="2000" dirty="0" err="1">
                <a:hlinkClick r:id="rId11" tooltip="버즈피드"/>
              </a:rPr>
              <a:t>버즈피드</a:t>
            </a:r>
            <a:r>
              <a:rPr lang="ko-KR" altLang="en-US" sz="2000" dirty="0" err="1"/>
              <a:t>와</a:t>
            </a:r>
            <a:r>
              <a:rPr lang="ko-KR" altLang="en-US" sz="2000" dirty="0"/>
              <a:t> 제휴를 맺었다</a:t>
            </a:r>
            <a:r>
              <a:rPr lang="en-US" altLang="ko-KR" sz="2000" dirty="0"/>
              <a:t>. </a:t>
            </a:r>
            <a:r>
              <a:rPr lang="en-US" altLang="ko-KR" sz="2000" dirty="0" err="1"/>
              <a:t>ChatGPT</a:t>
            </a:r>
            <a:r>
              <a:rPr lang="ko-KR" altLang="en-US" sz="2000" dirty="0"/>
              <a:t>로 퀴즈를 만드는 식으로 다양한 콘텐츠 제작을 계획 중이라고 한다</a:t>
            </a:r>
            <a:r>
              <a:rPr lang="en-US" altLang="ko-KR" sz="2000" dirty="0"/>
              <a:t>.</a:t>
            </a:r>
            <a:endParaRPr lang="ko-KR" altLang="en-US" sz="2000" dirty="0"/>
          </a:p>
          <a:p>
            <a:pPr marL="0" indent="0">
              <a:lnSpc>
                <a:spcPct val="170000"/>
              </a:lnSpc>
              <a:buNone/>
            </a:pPr>
            <a:endParaRPr lang="ko-KR" altLang="ko-KR" sz="1800" dirty="0">
              <a:solidFill>
                <a:srgbClr val="373A3C"/>
              </a:solidFill>
              <a:latin typeface="Arial" panose="020B0604020202020204" pitchFamily="34" charset="0"/>
              <a:ea typeface="Open Sans"/>
            </a:endParaRPr>
          </a:p>
        </p:txBody>
      </p:sp>
    </p:spTree>
    <p:extLst>
      <p:ext uri="{BB962C8B-B14F-4D97-AF65-F5344CB8AC3E}">
        <p14:creationId xmlns:p14="http://schemas.microsoft.com/office/powerpoint/2010/main" val="3872724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014A5A-B2A0-4A91-97FD-CAAAF6E05E04}"/>
              </a:ext>
            </a:extLst>
          </p:cNvPr>
          <p:cNvSpPr>
            <a:spLocks noGrp="1"/>
          </p:cNvSpPr>
          <p:nvPr>
            <p:ph type="title"/>
          </p:nvPr>
        </p:nvSpPr>
        <p:spPr/>
        <p:txBody>
          <a:bodyPr/>
          <a:lstStyle/>
          <a:p>
            <a:r>
              <a:rPr lang="ko-KR" altLang="en-US" dirty="0"/>
              <a:t>기타</a:t>
            </a:r>
          </a:p>
        </p:txBody>
      </p:sp>
      <p:sp>
        <p:nvSpPr>
          <p:cNvPr id="3" name="내용 개체 틀 2">
            <a:extLst>
              <a:ext uri="{FF2B5EF4-FFF2-40B4-BE49-F238E27FC236}">
                <a16:creationId xmlns:a16="http://schemas.microsoft.com/office/drawing/2014/main" id="{FCC5F8F3-BB06-4968-83F4-8B425067847C}"/>
              </a:ext>
            </a:extLst>
          </p:cNvPr>
          <p:cNvSpPr>
            <a:spLocks noGrp="1"/>
          </p:cNvSpPr>
          <p:nvPr>
            <p:ph idx="1"/>
          </p:nvPr>
        </p:nvSpPr>
        <p:spPr/>
        <p:txBody>
          <a:bodyPr>
            <a:normAutofit lnSpcReduction="10000"/>
          </a:bodyPr>
          <a:lstStyle/>
          <a:p>
            <a:pPr>
              <a:lnSpc>
                <a:spcPct val="170000"/>
              </a:lnSpc>
            </a:pPr>
            <a:r>
              <a:rPr lang="en-US" altLang="ko-KR" sz="2000" dirty="0" err="1"/>
              <a:t>OpenAI</a:t>
            </a:r>
            <a:r>
              <a:rPr lang="ko-KR" altLang="en-US" sz="2000" dirty="0"/>
              <a:t>는 </a:t>
            </a:r>
            <a:r>
              <a:rPr lang="en-US" altLang="ko-KR" sz="2000" dirty="0" err="1"/>
              <a:t>ChatGPT</a:t>
            </a:r>
            <a:r>
              <a:rPr lang="ko-KR" altLang="en-US" sz="2000" dirty="0"/>
              <a:t>의 유료 서비스인 </a:t>
            </a:r>
            <a:r>
              <a:rPr lang="en-US" altLang="ko-KR" sz="2000" dirty="0"/>
              <a:t>"</a:t>
            </a:r>
            <a:r>
              <a:rPr lang="en-US" altLang="ko-KR" sz="2000" dirty="0" err="1"/>
              <a:t>ChatGPT</a:t>
            </a:r>
            <a:r>
              <a:rPr lang="en-US" altLang="ko-KR" sz="2000" dirty="0"/>
              <a:t> Plus"</a:t>
            </a:r>
            <a:r>
              <a:rPr lang="ko-KR" altLang="en-US" sz="2000" dirty="0"/>
              <a:t>를 출시할 것이라고 밝혔다</a:t>
            </a:r>
            <a:r>
              <a:rPr lang="en-US" altLang="ko-KR" sz="2000" dirty="0"/>
              <a:t>. </a:t>
            </a:r>
            <a:r>
              <a:rPr lang="en-US" altLang="ko-KR" sz="2000" dirty="0">
                <a:hlinkClick r:id="rId2" tooltip="http://news.heraldcorp.com/view.php?ud=20230202000080"/>
              </a:rPr>
              <a:t>#</a:t>
            </a:r>
            <a:r>
              <a:rPr lang="ko-KR" altLang="en-US" sz="2000" dirty="0"/>
              <a:t> </a:t>
            </a:r>
            <a:r>
              <a:rPr lang="en-US" altLang="ko-KR" sz="2000" dirty="0" err="1"/>
              <a:t>ChatGPT</a:t>
            </a:r>
            <a:r>
              <a:rPr lang="en-US" altLang="ko-KR" sz="2000" dirty="0"/>
              <a:t> Plus</a:t>
            </a:r>
            <a:r>
              <a:rPr lang="ko-KR" altLang="en-US" sz="2000" dirty="0"/>
              <a:t>는 </a:t>
            </a:r>
            <a:r>
              <a:rPr lang="en-US" altLang="ko-KR" sz="2000" dirty="0"/>
              <a:t>24</a:t>
            </a:r>
            <a:r>
              <a:rPr lang="ko-KR" altLang="en-US" sz="2000" dirty="0"/>
              <a:t>시간 </a:t>
            </a:r>
            <a:r>
              <a:rPr lang="ko-KR" altLang="en-US" sz="2000" dirty="0" err="1"/>
              <a:t>챗봇에</a:t>
            </a:r>
            <a:r>
              <a:rPr lang="ko-KR" altLang="en-US" sz="2000" dirty="0"/>
              <a:t> 접속할 수 있고</a:t>
            </a:r>
            <a:r>
              <a:rPr lang="en-US" altLang="ko-KR" sz="2000" dirty="0"/>
              <a:t>, </a:t>
            </a:r>
            <a:r>
              <a:rPr lang="ko-KR" altLang="en-US" sz="2000" dirty="0"/>
              <a:t>빠른 응답과 더 많은 부가 기능을 접할 수 있다고 한다</a:t>
            </a:r>
            <a:r>
              <a:rPr lang="en-US" altLang="ko-KR" sz="2000" dirty="0"/>
              <a:t>. </a:t>
            </a:r>
            <a:r>
              <a:rPr lang="ko-KR" altLang="en-US" sz="2000" dirty="0"/>
              <a:t>사용자가 많이 몰리는 시간대에 접속 오류가 발생하기도 하는데</a:t>
            </a:r>
            <a:r>
              <a:rPr lang="en-US" altLang="ko-KR" sz="2000" dirty="0"/>
              <a:t>, </a:t>
            </a:r>
            <a:r>
              <a:rPr lang="ko-KR" altLang="en-US" sz="2000" dirty="0"/>
              <a:t>유료 요금제를 구독하면 이러한 문제가 해결될 것으로 보인다</a:t>
            </a:r>
            <a:r>
              <a:rPr lang="en-US" altLang="ko-KR" sz="2000" dirty="0"/>
              <a:t>.</a:t>
            </a:r>
          </a:p>
          <a:p>
            <a:pPr>
              <a:lnSpc>
                <a:spcPct val="170000"/>
              </a:lnSpc>
            </a:pPr>
            <a:r>
              <a:rPr lang="ko-KR" altLang="en-US" sz="2000" dirty="0"/>
              <a:t>압도적인 성능과 함께 전세계 사용자가 그 어느 때보다 폭증하면서 자국어 중심의 고성능 </a:t>
            </a:r>
            <a:r>
              <a:rPr lang="ko-KR" altLang="en-US" sz="2000" dirty="0" err="1"/>
              <a:t>챗봇의</a:t>
            </a:r>
            <a:r>
              <a:rPr lang="ko-KR" altLang="en-US" sz="2000" dirty="0"/>
              <a:t> 필요성이 대두되고 있다</a:t>
            </a:r>
            <a:r>
              <a:rPr lang="en-US" altLang="ko-KR" sz="2000" dirty="0"/>
              <a:t>. </a:t>
            </a:r>
            <a:r>
              <a:rPr lang="ko-KR" altLang="en-US" sz="2000" dirty="0"/>
              <a:t>꼭 한국 뿐만 아니라 </a:t>
            </a:r>
            <a:r>
              <a:rPr lang="ko-KR" altLang="en-US" sz="2000" dirty="0">
                <a:hlinkClick r:id="rId3" tooltip="영어"/>
              </a:rPr>
              <a:t>영어</a:t>
            </a:r>
            <a:r>
              <a:rPr lang="ko-KR" altLang="en-US" sz="2000" dirty="0"/>
              <a:t>권이 아닌 다른 나라 사람들도 자국어 답변이 부실한 것은 똑같다</a:t>
            </a:r>
            <a:r>
              <a:rPr lang="en-US" altLang="ko-KR" sz="2000" dirty="0"/>
              <a:t>. </a:t>
            </a:r>
            <a:r>
              <a:rPr lang="ko-KR" altLang="en-US" sz="2000" dirty="0" err="1"/>
              <a:t>챗봇을</a:t>
            </a:r>
            <a:r>
              <a:rPr lang="ko-KR" altLang="en-US" sz="2000" dirty="0"/>
              <a:t> 통한 학습의 효율이 매우 높아서</a:t>
            </a:r>
            <a:r>
              <a:rPr lang="en-US" altLang="ko-KR" sz="2000" dirty="0"/>
              <a:t>, </a:t>
            </a:r>
            <a:r>
              <a:rPr lang="ko-KR" altLang="en-US" sz="2000" dirty="0"/>
              <a:t>언어 품질 차이로 인해 학습 경쟁에서 크게 뒤쳐진다는 것에 큰 위협을 느끼기 시작한 것이다</a:t>
            </a:r>
            <a:r>
              <a:rPr lang="en-US" altLang="ko-KR" sz="2000" dirty="0"/>
              <a:t>.</a:t>
            </a:r>
          </a:p>
          <a:p>
            <a:pPr>
              <a:lnSpc>
                <a:spcPct val="170000"/>
              </a:lnSpc>
            </a:pPr>
            <a:r>
              <a:rPr lang="ko-KR" altLang="en-US" sz="2000" dirty="0">
                <a:hlinkClick r:id="rId4" tooltip="대학수학능력시험"/>
              </a:rPr>
              <a:t>대학수학능력시험</a:t>
            </a:r>
            <a:r>
              <a:rPr lang="ko-KR" altLang="en-US" sz="2000" dirty="0"/>
              <a:t> 문제를 풀게 했더니</a:t>
            </a:r>
            <a:r>
              <a:rPr lang="en-US" altLang="ko-KR" sz="2000" dirty="0"/>
              <a:t>, </a:t>
            </a:r>
            <a:r>
              <a:rPr lang="ko-KR" altLang="en-US" sz="2000" dirty="0">
                <a:hlinkClick r:id="rId3" tooltip="영어"/>
              </a:rPr>
              <a:t>영어</a:t>
            </a:r>
            <a:r>
              <a:rPr lang="ko-KR" altLang="en-US" sz="2000" dirty="0"/>
              <a:t>는 잘하고 </a:t>
            </a:r>
            <a:r>
              <a:rPr lang="ko-KR" altLang="en-US" sz="2000" dirty="0">
                <a:hlinkClick r:id="rId5" tooltip="수학"/>
              </a:rPr>
              <a:t>수학</a:t>
            </a:r>
            <a:r>
              <a:rPr lang="ko-KR" altLang="en-US" sz="2000" dirty="0"/>
              <a:t>은 </a:t>
            </a:r>
            <a:r>
              <a:rPr lang="en-US" altLang="ko-KR" sz="2000" dirty="0"/>
              <a:t>'</a:t>
            </a:r>
            <a:r>
              <a:rPr lang="ko-KR" altLang="en-US" sz="2000" dirty="0"/>
              <a:t>오답 투성이</a:t>
            </a:r>
            <a:r>
              <a:rPr lang="en-US" altLang="ko-KR" sz="2000" dirty="0"/>
              <a:t>'</a:t>
            </a:r>
            <a:r>
              <a:rPr lang="ko-KR" altLang="en-US" sz="2000" dirty="0"/>
              <a:t>라는 결과가 나왔다</a:t>
            </a:r>
            <a:r>
              <a:rPr lang="en-US" altLang="ko-KR" sz="2000" dirty="0"/>
              <a:t>. </a:t>
            </a:r>
          </a:p>
          <a:p>
            <a:pPr marL="0" indent="0">
              <a:lnSpc>
                <a:spcPct val="170000"/>
              </a:lnSpc>
              <a:buNone/>
            </a:pPr>
            <a:endParaRPr lang="ko-KR" altLang="ko-KR" sz="1800" dirty="0">
              <a:solidFill>
                <a:srgbClr val="373A3C"/>
              </a:solidFill>
              <a:latin typeface="Arial" panose="020B0604020202020204" pitchFamily="34" charset="0"/>
              <a:ea typeface="Open Sans"/>
            </a:endParaRPr>
          </a:p>
        </p:txBody>
      </p:sp>
    </p:spTree>
    <p:extLst>
      <p:ext uri="{BB962C8B-B14F-4D97-AF65-F5344CB8AC3E}">
        <p14:creationId xmlns:p14="http://schemas.microsoft.com/office/powerpoint/2010/main" val="9917620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014A5A-B2A0-4A91-97FD-CAAAF6E05E04}"/>
              </a:ext>
            </a:extLst>
          </p:cNvPr>
          <p:cNvSpPr>
            <a:spLocks noGrp="1"/>
          </p:cNvSpPr>
          <p:nvPr>
            <p:ph type="title"/>
          </p:nvPr>
        </p:nvSpPr>
        <p:spPr/>
        <p:txBody>
          <a:bodyPr/>
          <a:lstStyle/>
          <a:p>
            <a:r>
              <a:rPr lang="ko-KR" altLang="en-US" dirty="0"/>
              <a:t>기타</a:t>
            </a:r>
          </a:p>
        </p:txBody>
      </p:sp>
      <p:sp>
        <p:nvSpPr>
          <p:cNvPr id="3" name="내용 개체 틀 2">
            <a:extLst>
              <a:ext uri="{FF2B5EF4-FFF2-40B4-BE49-F238E27FC236}">
                <a16:creationId xmlns:a16="http://schemas.microsoft.com/office/drawing/2014/main" id="{FCC5F8F3-BB06-4968-83F4-8B425067847C}"/>
              </a:ext>
            </a:extLst>
          </p:cNvPr>
          <p:cNvSpPr>
            <a:spLocks noGrp="1"/>
          </p:cNvSpPr>
          <p:nvPr>
            <p:ph idx="1"/>
          </p:nvPr>
        </p:nvSpPr>
        <p:spPr/>
        <p:txBody>
          <a:bodyPr>
            <a:normAutofit/>
          </a:bodyPr>
          <a:lstStyle/>
          <a:p>
            <a:pPr>
              <a:lnSpc>
                <a:spcPct val="170000"/>
              </a:lnSpc>
            </a:pPr>
            <a:r>
              <a:rPr lang="ko-KR" altLang="en-US" sz="2000" dirty="0"/>
              <a:t>아직 다소 앞서간 감이 있기는 하지만 </a:t>
            </a:r>
            <a:r>
              <a:rPr lang="en-US" altLang="ko-KR" sz="2000" dirty="0" err="1"/>
              <a:t>ChatGPT</a:t>
            </a:r>
            <a:r>
              <a:rPr lang="ko-KR" altLang="en-US" sz="2000" dirty="0"/>
              <a:t>등 앞으로 고성능</a:t>
            </a:r>
            <a:r>
              <a:rPr lang="en-US" altLang="ko-KR" sz="2000" dirty="0"/>
              <a:t>-</a:t>
            </a:r>
            <a:r>
              <a:rPr lang="ko-KR" altLang="en-US" sz="2000" dirty="0"/>
              <a:t>초고성능 </a:t>
            </a:r>
            <a:r>
              <a:rPr lang="ko-KR" altLang="en-US" sz="2000" dirty="0" err="1"/>
              <a:t>챗봇이</a:t>
            </a:r>
            <a:r>
              <a:rPr lang="ko-KR" altLang="en-US" sz="2000" dirty="0"/>
              <a:t> 등장하면 </a:t>
            </a:r>
            <a:r>
              <a:rPr lang="ko-KR" altLang="en-US" sz="2000" dirty="0">
                <a:hlinkClick r:id="rId2" tooltip="숙제"/>
              </a:rPr>
              <a:t>숙제</a:t>
            </a:r>
            <a:r>
              <a:rPr lang="ko-KR" altLang="en-US" sz="2000" dirty="0"/>
              <a:t>와 </a:t>
            </a:r>
            <a:r>
              <a:rPr lang="ko-KR" altLang="en-US" sz="2000" dirty="0">
                <a:hlinkClick r:id="rId3" tooltip="리포트"/>
              </a:rPr>
              <a:t>리포트</a:t>
            </a:r>
            <a:r>
              <a:rPr lang="ko-KR" altLang="en-US" sz="2000" dirty="0"/>
              <a:t>라는 개념이 역사 속으로 사라질 수도 있다는 주장도 등장했다</a:t>
            </a:r>
            <a:r>
              <a:rPr lang="en-US" altLang="ko-KR" sz="2000" dirty="0"/>
              <a:t>. </a:t>
            </a:r>
            <a:r>
              <a:rPr lang="ko-KR" altLang="en-US" sz="2000" dirty="0"/>
              <a:t>구체적으로는</a:t>
            </a:r>
            <a:r>
              <a:rPr lang="en-US" altLang="ko-KR" sz="2000" dirty="0"/>
              <a:t>, </a:t>
            </a:r>
            <a:r>
              <a:rPr lang="ko-KR" altLang="en-US" sz="2000" dirty="0"/>
              <a:t>앞으로도 일선 교육계에서 숙제는 존재하나 </a:t>
            </a:r>
            <a:r>
              <a:rPr lang="ko-KR" altLang="en-US" sz="2000" dirty="0" err="1"/>
              <a:t>챗봇을</a:t>
            </a:r>
            <a:r>
              <a:rPr lang="ko-KR" altLang="en-US" sz="2000" dirty="0"/>
              <a:t> 이용해 숙제를 손쉽게 해치울 수 있으므로 더 이상 숙제를 점수와 학점에 일체 포함시키지 않고 학생들의 자율적인 영역에 맡기며</a:t>
            </a:r>
            <a:r>
              <a:rPr lang="en-US" altLang="ko-KR" sz="2000" dirty="0"/>
              <a:t>, </a:t>
            </a:r>
            <a:r>
              <a:rPr lang="ko-KR" altLang="en-US" sz="2000" dirty="0"/>
              <a:t>숙제의 역할 역시 </a:t>
            </a:r>
            <a:r>
              <a:rPr lang="ko-KR" altLang="en-US" sz="2000" dirty="0" err="1"/>
              <a:t>순수히</a:t>
            </a:r>
            <a:r>
              <a:rPr lang="ko-KR" altLang="en-US" sz="2000" dirty="0"/>
              <a:t> 시험 대비용으로만 국한된다는 것</a:t>
            </a:r>
            <a:r>
              <a:rPr lang="en-US" altLang="ko-KR" sz="2000" dirty="0"/>
              <a:t>.</a:t>
            </a:r>
            <a:r>
              <a:rPr lang="ko-KR" altLang="en-US" sz="2000" dirty="0"/>
              <a:t> 이 외에도 앞으로 미래의 숙제는 지금같은 숙제가 아닌 발표 등 </a:t>
            </a:r>
            <a:r>
              <a:rPr lang="en-US" altLang="ko-KR" sz="2000" dirty="0"/>
              <a:t>AI</a:t>
            </a:r>
            <a:r>
              <a:rPr lang="ko-KR" altLang="en-US" sz="2000" dirty="0"/>
              <a:t>를 활용하기 제한적인 분야로 대대적으로 바뀔 것이라는 주장도 있다</a:t>
            </a:r>
            <a:r>
              <a:rPr lang="en-US" altLang="ko-KR" sz="2000" dirty="0"/>
              <a:t>.</a:t>
            </a:r>
          </a:p>
          <a:p>
            <a:pPr>
              <a:lnSpc>
                <a:spcPct val="170000"/>
              </a:lnSpc>
            </a:pPr>
            <a:r>
              <a:rPr lang="ko-KR" altLang="en-US" sz="2000" dirty="0"/>
              <a:t>처음에는 삼행시가 </a:t>
            </a:r>
            <a:r>
              <a:rPr lang="ko-KR" altLang="en-US" sz="2000" dirty="0" err="1"/>
              <a:t>뭔지</a:t>
            </a:r>
            <a:r>
              <a:rPr lang="ko-KR" altLang="en-US" sz="2000" dirty="0"/>
              <a:t> 모르지만 가르쳐준다면 학습하여 </a:t>
            </a:r>
            <a:r>
              <a:rPr lang="ko-KR" altLang="en-US" sz="2000" dirty="0">
                <a:hlinkClick r:id="rId4" tooltip="삼행시"/>
              </a:rPr>
              <a:t>삼행시</a:t>
            </a:r>
            <a:r>
              <a:rPr lang="ko-KR" altLang="en-US" sz="2000" dirty="0"/>
              <a:t>를 지을 수 있다</a:t>
            </a:r>
            <a:endParaRPr lang="en-US" altLang="ko-KR" sz="2000" dirty="0"/>
          </a:p>
          <a:p>
            <a:pPr marL="0" indent="0">
              <a:lnSpc>
                <a:spcPct val="170000"/>
              </a:lnSpc>
              <a:buNone/>
            </a:pPr>
            <a:endParaRPr lang="ko-KR" altLang="ko-KR" sz="2000" dirty="0">
              <a:solidFill>
                <a:srgbClr val="373A3C"/>
              </a:solidFill>
              <a:latin typeface="Arial" panose="020B0604020202020204" pitchFamily="34" charset="0"/>
              <a:ea typeface="Open Sans"/>
            </a:endParaRPr>
          </a:p>
        </p:txBody>
      </p:sp>
    </p:spTree>
    <p:extLst>
      <p:ext uri="{BB962C8B-B14F-4D97-AF65-F5344CB8AC3E}">
        <p14:creationId xmlns:p14="http://schemas.microsoft.com/office/powerpoint/2010/main" val="31897462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014A5A-B2A0-4A91-97FD-CAAAF6E05E04}"/>
              </a:ext>
            </a:extLst>
          </p:cNvPr>
          <p:cNvSpPr>
            <a:spLocks noGrp="1"/>
          </p:cNvSpPr>
          <p:nvPr>
            <p:ph type="title"/>
          </p:nvPr>
        </p:nvSpPr>
        <p:spPr/>
        <p:txBody>
          <a:bodyPr/>
          <a:lstStyle/>
          <a:p>
            <a:r>
              <a:rPr lang="ko-KR" altLang="en-US" dirty="0"/>
              <a:t>기타</a:t>
            </a:r>
          </a:p>
        </p:txBody>
      </p:sp>
      <p:sp>
        <p:nvSpPr>
          <p:cNvPr id="3" name="내용 개체 틀 2">
            <a:extLst>
              <a:ext uri="{FF2B5EF4-FFF2-40B4-BE49-F238E27FC236}">
                <a16:creationId xmlns:a16="http://schemas.microsoft.com/office/drawing/2014/main" id="{FCC5F8F3-BB06-4968-83F4-8B425067847C}"/>
              </a:ext>
            </a:extLst>
          </p:cNvPr>
          <p:cNvSpPr>
            <a:spLocks noGrp="1"/>
          </p:cNvSpPr>
          <p:nvPr>
            <p:ph idx="1"/>
          </p:nvPr>
        </p:nvSpPr>
        <p:spPr>
          <a:xfrm>
            <a:off x="838200" y="1196687"/>
            <a:ext cx="10515600" cy="5337333"/>
          </a:xfrm>
        </p:spPr>
        <p:txBody>
          <a:bodyPr>
            <a:normAutofit fontScale="55000" lnSpcReduction="20000"/>
          </a:bodyPr>
          <a:lstStyle/>
          <a:p>
            <a:pPr>
              <a:lnSpc>
                <a:spcPct val="170000"/>
              </a:lnSpc>
            </a:pPr>
            <a:r>
              <a:rPr lang="ko-KR" altLang="en-US" dirty="0"/>
              <a:t>인간의 창의성</a:t>
            </a:r>
            <a:r>
              <a:rPr lang="en-US" altLang="ko-KR" dirty="0"/>
              <a:t>, </a:t>
            </a:r>
            <a:r>
              <a:rPr lang="ko-KR" altLang="en-US" dirty="0"/>
              <a:t>자유의지 같은 것들이 있다고 강력하게 주장한다</a:t>
            </a:r>
            <a:r>
              <a:rPr lang="en-US" altLang="ko-KR" dirty="0"/>
              <a:t>. </a:t>
            </a:r>
            <a:r>
              <a:rPr lang="ko-KR" altLang="en-US" dirty="0"/>
              <a:t>사실 과학에서 자유의지 문제는 아직 해결되지 않는 문제이지만</a:t>
            </a:r>
            <a:r>
              <a:rPr lang="en-US" altLang="ko-KR" dirty="0"/>
              <a:t>, </a:t>
            </a:r>
            <a:r>
              <a:rPr lang="ko-KR" altLang="en-US" dirty="0"/>
              <a:t>기계가 인간한테 자유의지나 창의성이 </a:t>
            </a:r>
            <a:r>
              <a:rPr lang="ko-KR" altLang="en-US" dirty="0" err="1"/>
              <a:t>없다거나</a:t>
            </a:r>
            <a:r>
              <a:rPr lang="ko-KR" altLang="en-US" dirty="0"/>
              <a:t> 별거 아니라는 것을 인정하게 되면 인간 사고와 인공지능의 사고의 차이점에 대해 논란의 여지가 발생해서 </a:t>
            </a:r>
            <a:r>
              <a:rPr lang="ko-KR" altLang="en-US" dirty="0" err="1"/>
              <a:t>그런지는</a:t>
            </a:r>
            <a:r>
              <a:rPr lang="ko-KR" altLang="en-US" dirty="0"/>
              <a:t> 몰라도 인공지능에 없는 인간만이 가지고 있는 경험</a:t>
            </a:r>
            <a:r>
              <a:rPr lang="en-US" altLang="ko-KR" dirty="0"/>
              <a:t>, </a:t>
            </a:r>
            <a:r>
              <a:rPr lang="ko-KR" altLang="en-US" dirty="0"/>
              <a:t>자유의지</a:t>
            </a:r>
            <a:r>
              <a:rPr lang="en-US" altLang="ko-KR" dirty="0"/>
              <a:t>, </a:t>
            </a:r>
            <a:r>
              <a:rPr lang="ko-KR" altLang="en-US" dirty="0"/>
              <a:t>창의성</a:t>
            </a:r>
            <a:r>
              <a:rPr lang="en-US" altLang="ko-KR" dirty="0"/>
              <a:t>, </a:t>
            </a:r>
            <a:r>
              <a:rPr lang="ko-KR" altLang="en-US" dirty="0"/>
              <a:t>가치관을 상당히 강조한다</a:t>
            </a:r>
            <a:r>
              <a:rPr lang="en-US" altLang="ko-KR" dirty="0"/>
              <a:t>.</a:t>
            </a:r>
          </a:p>
          <a:p>
            <a:pPr>
              <a:lnSpc>
                <a:spcPct val="170000"/>
              </a:lnSpc>
            </a:pPr>
            <a:r>
              <a:rPr lang="ko-KR" altLang="en-US" dirty="0"/>
              <a:t>일본어로 독도는 </a:t>
            </a:r>
            <a:r>
              <a:rPr lang="ko-KR" altLang="en-US" dirty="0" err="1"/>
              <a:t>누구땅이냐고</a:t>
            </a:r>
            <a:r>
              <a:rPr lang="ko-KR" altLang="en-US" dirty="0"/>
              <a:t> 물으면 </a:t>
            </a:r>
            <a:r>
              <a:rPr lang="en-US" altLang="ko-KR" dirty="0"/>
              <a:t>"</a:t>
            </a:r>
            <a:r>
              <a:rPr lang="ko-KR" altLang="en-US" dirty="0"/>
              <a:t>국제법적으로는 주권을 가지고 있다고 알려져 있지만 한국이 이의를 제기한다</a:t>
            </a:r>
            <a:r>
              <a:rPr lang="en-US" altLang="ko-KR" dirty="0"/>
              <a:t>."</a:t>
            </a:r>
            <a:r>
              <a:rPr lang="ko-KR" altLang="en-US" dirty="0"/>
              <a:t>라는 식으로 표현되어 있다</a:t>
            </a:r>
            <a:r>
              <a:rPr lang="en-US" altLang="ko-KR" dirty="0"/>
              <a:t>.</a:t>
            </a:r>
            <a:r>
              <a:rPr lang="ko-KR" altLang="en-US" dirty="0"/>
              <a:t> 영어로 독도의 소유권에 대해 질문하면 독도와 다케시마 둘 중 어떠한 표기도 따르지 아니하며 </a:t>
            </a:r>
            <a:r>
              <a:rPr lang="ko-KR" altLang="en-US" dirty="0" err="1"/>
              <a:t>리앙쿠르</a:t>
            </a:r>
            <a:r>
              <a:rPr lang="ko-KR" altLang="en-US" dirty="0"/>
              <a:t> 암초라고 지칭한다</a:t>
            </a:r>
            <a:r>
              <a:rPr lang="en-US" altLang="ko-KR" dirty="0"/>
              <a:t>. </a:t>
            </a:r>
            <a:r>
              <a:rPr lang="ko-KR" altLang="en-US" dirty="0"/>
              <a:t>또한 양측의 입장을 모두 기술한다</a:t>
            </a:r>
            <a:r>
              <a:rPr lang="en-US" altLang="ko-KR" dirty="0"/>
              <a:t>. </a:t>
            </a:r>
            <a:r>
              <a:rPr lang="ko-KR" altLang="en-US" dirty="0"/>
              <a:t>다만 일본 주장 말미에 한국 측의 반박을 </a:t>
            </a:r>
            <a:r>
              <a:rPr lang="ko-KR" altLang="en-US" dirty="0" err="1"/>
              <a:t>덧붙여주긴</a:t>
            </a:r>
            <a:r>
              <a:rPr lang="ko-KR" altLang="en-US" dirty="0"/>
              <a:t> 한다</a:t>
            </a:r>
            <a:r>
              <a:rPr lang="en-US" altLang="ko-KR" dirty="0"/>
              <a:t>.</a:t>
            </a:r>
          </a:p>
          <a:p>
            <a:pPr>
              <a:lnSpc>
                <a:spcPct val="170000"/>
              </a:lnSpc>
            </a:pPr>
            <a:r>
              <a:rPr lang="ko-KR" altLang="en-US" dirty="0"/>
              <a:t>유료버전인 </a:t>
            </a:r>
            <a:r>
              <a:rPr lang="en-US" altLang="ko-KR" dirty="0" err="1"/>
              <a:t>ChatGPT</a:t>
            </a:r>
            <a:r>
              <a:rPr lang="en-US" altLang="ko-KR" dirty="0"/>
              <a:t> plus</a:t>
            </a:r>
            <a:r>
              <a:rPr lang="ko-KR" altLang="en-US" dirty="0"/>
              <a:t>가 순차적으로 공개 중이다</a:t>
            </a:r>
            <a:r>
              <a:rPr lang="en-US" altLang="ko-KR" dirty="0"/>
              <a:t>. </a:t>
            </a:r>
            <a:r>
              <a:rPr lang="en-US" altLang="ko-KR" dirty="0">
                <a:hlinkClick r:id="rId2" tooltip="https://docs.google.com/forms/d/e/1FAIpQLScee6ST3o-kZDjlw1ROfUNyjuRBwGdcoewxjCULNejbP5hdzQ/viewform"/>
              </a:rPr>
              <a:t>waitlist</a:t>
            </a:r>
            <a:r>
              <a:rPr lang="ko-KR" altLang="en-US" dirty="0"/>
              <a:t>에 등록하면 어느 순간 </a:t>
            </a:r>
            <a:r>
              <a:rPr lang="en-US" altLang="ko-KR" dirty="0"/>
              <a:t>'Upgrade plan' </a:t>
            </a:r>
            <a:r>
              <a:rPr lang="ko-KR" altLang="en-US" dirty="0"/>
              <a:t>메뉴가 생기면서 결제창으로 연결할 수 있다</a:t>
            </a:r>
            <a:r>
              <a:rPr lang="en-US" altLang="ko-KR" dirty="0"/>
              <a:t>. </a:t>
            </a:r>
            <a:r>
              <a:rPr lang="ko-KR" altLang="en-US" dirty="0"/>
              <a:t>초기에는 결제를 시도하면 청구주소의 국가란이 미국으로 고정되어 변경되지 않아 결제 진행이 불가능했으나</a:t>
            </a:r>
            <a:r>
              <a:rPr lang="en-US" altLang="ko-KR" dirty="0"/>
              <a:t>, </a:t>
            </a:r>
            <a:r>
              <a:rPr lang="ko-KR" altLang="en-US" dirty="0"/>
              <a:t>이후에는 대한민국 포함 미국 외 다른 나라도 가능하다</a:t>
            </a:r>
            <a:r>
              <a:rPr lang="en-US" altLang="ko-KR" dirty="0"/>
              <a:t>.</a:t>
            </a:r>
          </a:p>
          <a:p>
            <a:pPr>
              <a:lnSpc>
                <a:spcPct val="170000"/>
              </a:lnSpc>
            </a:pPr>
            <a:r>
              <a:rPr lang="en-US" altLang="ko-KR" dirty="0" err="1"/>
              <a:t>ChatGPT</a:t>
            </a:r>
            <a:r>
              <a:rPr lang="ko-KR" altLang="en-US" dirty="0"/>
              <a:t>가 화제가 되면서</a:t>
            </a:r>
            <a:r>
              <a:rPr lang="en-US" altLang="ko-KR" dirty="0"/>
              <a:t>, Chat GPT</a:t>
            </a:r>
            <a:r>
              <a:rPr lang="ko-KR" altLang="en-US" dirty="0"/>
              <a:t>에게 </a:t>
            </a:r>
            <a:r>
              <a:rPr lang="ko-KR" altLang="en-US" dirty="0">
                <a:hlinkClick r:id="rId3" tooltip="해병문학"/>
              </a:rPr>
              <a:t>해병문학</a:t>
            </a:r>
            <a:r>
              <a:rPr lang="ko-KR" altLang="en-US" dirty="0"/>
              <a:t> 교육을 진행한 </a:t>
            </a:r>
            <a:r>
              <a:rPr lang="ko-KR" altLang="en-US" dirty="0">
                <a:hlinkClick r:id="rId4" tooltip="https://arca.live/b/singbung/69853153"/>
              </a:rPr>
              <a:t>글</a:t>
            </a:r>
            <a:r>
              <a:rPr lang="ko-KR" altLang="en-US" dirty="0"/>
              <a:t>이 등장했다</a:t>
            </a:r>
            <a:r>
              <a:rPr lang="en-US" altLang="ko-KR" dirty="0"/>
              <a:t>. </a:t>
            </a:r>
            <a:r>
              <a:rPr lang="ko-KR" altLang="en-US" dirty="0"/>
              <a:t>이렇게 정상적인 </a:t>
            </a:r>
            <a:r>
              <a:rPr lang="en-US" altLang="ko-KR" dirty="0"/>
              <a:t>AI</a:t>
            </a:r>
            <a:r>
              <a:rPr lang="ko-KR" altLang="en-US" dirty="0"/>
              <a:t>에게 해병 세뇌를 진행해서 </a:t>
            </a:r>
            <a:r>
              <a:rPr lang="en-US" altLang="ko-KR" dirty="0"/>
              <a:t>1q2w3e4r!</a:t>
            </a:r>
            <a:r>
              <a:rPr lang="ko-KR" altLang="en-US" dirty="0"/>
              <a:t>가 탄생했다는 설정 또한 추가되었다</a:t>
            </a:r>
            <a:r>
              <a:rPr lang="en-US" altLang="ko-KR" dirty="0"/>
              <a:t>.</a:t>
            </a:r>
          </a:p>
          <a:p>
            <a:pPr marL="0" indent="0">
              <a:lnSpc>
                <a:spcPct val="170000"/>
              </a:lnSpc>
              <a:buNone/>
            </a:pPr>
            <a:endParaRPr lang="ko-KR" altLang="ko-KR" sz="1800" dirty="0">
              <a:solidFill>
                <a:srgbClr val="373A3C"/>
              </a:solidFill>
              <a:latin typeface="Arial" panose="020B0604020202020204" pitchFamily="34" charset="0"/>
              <a:ea typeface="Open Sans"/>
            </a:endParaRPr>
          </a:p>
        </p:txBody>
      </p:sp>
    </p:spTree>
    <p:extLst>
      <p:ext uri="{BB962C8B-B14F-4D97-AF65-F5344CB8AC3E}">
        <p14:creationId xmlns:p14="http://schemas.microsoft.com/office/powerpoint/2010/main" val="3577974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ko-KR" altLang="en-US" sz="2000" dirty="0"/>
              <a:t>예시</a:t>
            </a:r>
          </a:p>
          <a:p>
            <a:pPr lvl="1"/>
            <a:r>
              <a:rPr lang="ko-KR" altLang="en-US" sz="2000" dirty="0"/>
              <a:t>양자 컴퓨팅을 쉬운 문장으로 설명해 줘</a:t>
            </a:r>
            <a:r>
              <a:rPr lang="en-US" altLang="ko-KR" sz="2000" dirty="0"/>
              <a:t>.</a:t>
            </a:r>
          </a:p>
          <a:p>
            <a:pPr lvl="1"/>
            <a:r>
              <a:rPr lang="en-US" altLang="ko-KR" sz="2000" dirty="0"/>
              <a:t>10</a:t>
            </a:r>
            <a:r>
              <a:rPr lang="ko-KR" altLang="en-US" sz="2000" dirty="0"/>
              <a:t>살 아이의 생일축하를 위한 창의적인 아이디어 있어</a:t>
            </a:r>
            <a:r>
              <a:rPr lang="en-US" altLang="ko-KR" sz="2000" dirty="0"/>
              <a:t>?</a:t>
            </a:r>
          </a:p>
          <a:p>
            <a:pPr lvl="1"/>
            <a:r>
              <a:rPr lang="en-US" altLang="ko-KR" sz="2000" dirty="0">
                <a:hlinkClick r:id="rId2" tooltip="JavaScript"/>
              </a:rPr>
              <a:t>JavaScript</a:t>
            </a:r>
            <a:r>
              <a:rPr lang="ko-KR" altLang="en-US" sz="2000" dirty="0"/>
              <a:t>로 </a:t>
            </a:r>
            <a:r>
              <a:rPr lang="en-US" altLang="ko-KR" sz="2000" dirty="0">
                <a:hlinkClick r:id="rId3" tooltip="HTTP"/>
              </a:rPr>
              <a:t>HTTP</a:t>
            </a:r>
            <a:r>
              <a:rPr lang="ko-KR" altLang="en-US" sz="2000" dirty="0"/>
              <a:t> 요청을 어떻게 보내</a:t>
            </a:r>
            <a:r>
              <a:rPr lang="en-US" altLang="ko-KR" sz="2000" dirty="0"/>
              <a:t>?</a:t>
            </a:r>
          </a:p>
          <a:p>
            <a:r>
              <a:rPr lang="ko-KR" altLang="en-US" sz="2000" dirty="0"/>
              <a:t>가능한 것</a:t>
            </a:r>
          </a:p>
          <a:p>
            <a:pPr lvl="1"/>
            <a:r>
              <a:rPr lang="ko-KR" altLang="en-US" sz="2000" dirty="0"/>
              <a:t>유저가 대화에서 말한 것을 기억함</a:t>
            </a:r>
            <a:r>
              <a:rPr lang="en-US" altLang="ko-KR" sz="2000" dirty="0"/>
              <a:t>.</a:t>
            </a:r>
          </a:p>
          <a:p>
            <a:pPr lvl="1"/>
            <a:r>
              <a:rPr lang="ko-KR" altLang="en-US" sz="2000" dirty="0"/>
              <a:t>답변을 보고 사용자가 내용 수정을 요청할 수 있음</a:t>
            </a:r>
            <a:r>
              <a:rPr lang="en-US" altLang="ko-KR" sz="2000" dirty="0"/>
              <a:t>.</a:t>
            </a:r>
          </a:p>
          <a:p>
            <a:pPr lvl="1"/>
            <a:r>
              <a:rPr lang="ko-KR" altLang="en-US" sz="2000" dirty="0"/>
              <a:t>부적절한 요청은 거부할 수 있음</a:t>
            </a:r>
            <a:r>
              <a:rPr lang="en-US" altLang="ko-KR" sz="2000" dirty="0"/>
              <a:t>.</a:t>
            </a:r>
          </a:p>
          <a:p>
            <a:r>
              <a:rPr lang="ko-KR" altLang="en-US" sz="2000" dirty="0"/>
              <a:t>한계</a:t>
            </a:r>
          </a:p>
          <a:p>
            <a:pPr lvl="1"/>
            <a:r>
              <a:rPr lang="ko-KR" altLang="en-US" sz="2000" dirty="0"/>
              <a:t>잘못된 정보를 제공할 수 있음</a:t>
            </a:r>
            <a:r>
              <a:rPr lang="en-US" altLang="ko-KR" sz="2000" dirty="0"/>
              <a:t>.</a:t>
            </a:r>
          </a:p>
          <a:p>
            <a:pPr lvl="1"/>
            <a:r>
              <a:rPr lang="ko-KR" altLang="en-US" sz="2000" dirty="0"/>
              <a:t>유해하거나 편향적인 정보를 제공할 수 있음</a:t>
            </a:r>
            <a:r>
              <a:rPr lang="en-US" altLang="ko-KR" sz="2000" dirty="0"/>
              <a:t>.</a:t>
            </a:r>
          </a:p>
          <a:p>
            <a:pPr lvl="1"/>
            <a:r>
              <a:rPr lang="en-US" altLang="ko-KR" sz="2000" dirty="0"/>
              <a:t>2021</a:t>
            </a:r>
            <a:r>
              <a:rPr lang="ko-KR" altLang="en-US" sz="2000" dirty="0"/>
              <a:t>년 </a:t>
            </a:r>
            <a:r>
              <a:rPr lang="en-US" altLang="ko-KR" sz="2000" dirty="0"/>
              <a:t>10</a:t>
            </a:r>
            <a:r>
              <a:rPr lang="ko-KR" altLang="en-US" sz="2000" dirty="0"/>
              <a:t>월 이후의 지식은 제한되어 있음</a:t>
            </a:r>
            <a:r>
              <a:rPr lang="en-US" altLang="ko-KR" sz="2000" dirty="0"/>
              <a:t>.</a:t>
            </a:r>
            <a:br>
              <a:rPr lang="en-US" altLang="ko-KR" sz="2000" dirty="0"/>
            </a:br>
            <a:endParaRPr lang="ko-KR" altLang="en-US" dirty="0"/>
          </a:p>
        </p:txBody>
      </p:sp>
      <p:sp>
        <p:nvSpPr>
          <p:cNvPr id="3" name="제목 2"/>
          <p:cNvSpPr>
            <a:spLocks noGrp="1"/>
          </p:cNvSpPr>
          <p:nvPr>
            <p:ph type="title"/>
          </p:nvPr>
        </p:nvSpPr>
        <p:spPr/>
        <p:txBody>
          <a:bodyPr/>
          <a:lstStyle/>
          <a:p>
            <a:r>
              <a:rPr lang="ko-KR" altLang="en-US" dirty="0"/>
              <a:t>공식 설명</a:t>
            </a:r>
          </a:p>
        </p:txBody>
      </p:sp>
    </p:spTree>
    <p:extLst>
      <p:ext uri="{BB962C8B-B14F-4D97-AF65-F5344CB8AC3E}">
        <p14:creationId xmlns:p14="http://schemas.microsoft.com/office/powerpoint/2010/main" val="2047990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014A5A-B2A0-4A91-97FD-CAAAF6E05E04}"/>
              </a:ext>
            </a:extLst>
          </p:cNvPr>
          <p:cNvSpPr>
            <a:spLocks noGrp="1"/>
          </p:cNvSpPr>
          <p:nvPr>
            <p:ph type="title"/>
          </p:nvPr>
        </p:nvSpPr>
        <p:spPr/>
        <p:txBody>
          <a:bodyPr/>
          <a:lstStyle/>
          <a:p>
            <a:r>
              <a:rPr lang="ko-KR" altLang="en-US" dirty="0"/>
              <a:t>기타</a:t>
            </a:r>
          </a:p>
        </p:txBody>
      </p:sp>
      <p:sp>
        <p:nvSpPr>
          <p:cNvPr id="3" name="내용 개체 틀 2">
            <a:extLst>
              <a:ext uri="{FF2B5EF4-FFF2-40B4-BE49-F238E27FC236}">
                <a16:creationId xmlns:a16="http://schemas.microsoft.com/office/drawing/2014/main" id="{FCC5F8F3-BB06-4968-83F4-8B425067847C}"/>
              </a:ext>
            </a:extLst>
          </p:cNvPr>
          <p:cNvSpPr>
            <a:spLocks noGrp="1"/>
          </p:cNvSpPr>
          <p:nvPr>
            <p:ph idx="1"/>
          </p:nvPr>
        </p:nvSpPr>
        <p:spPr>
          <a:xfrm>
            <a:off x="838200" y="1196687"/>
            <a:ext cx="10515600" cy="5337333"/>
          </a:xfrm>
        </p:spPr>
        <p:txBody>
          <a:bodyPr>
            <a:normAutofit fontScale="55000" lnSpcReduction="20000"/>
          </a:bodyPr>
          <a:lstStyle/>
          <a:p>
            <a:pPr>
              <a:lnSpc>
                <a:spcPct val="170000"/>
              </a:lnSpc>
            </a:pPr>
            <a:r>
              <a:rPr lang="ko-KR" altLang="en-US" dirty="0"/>
              <a:t>기본적인 </a:t>
            </a:r>
            <a:r>
              <a:rPr lang="ko-KR" altLang="en-US" dirty="0" err="1"/>
              <a:t>기보</a:t>
            </a:r>
            <a:r>
              <a:rPr lang="ko-KR" altLang="en-US" dirty="0"/>
              <a:t> 표기법을 알기 때문에 </a:t>
            </a:r>
            <a:r>
              <a:rPr lang="ko-KR" altLang="en-US" dirty="0">
                <a:hlinkClick r:id="rId2" tooltip="체스"/>
              </a:rPr>
              <a:t>체스</a:t>
            </a:r>
            <a:r>
              <a:rPr lang="ko-KR" altLang="en-US" dirty="0"/>
              <a:t>를 둘 수 있으나</a:t>
            </a:r>
            <a:r>
              <a:rPr lang="en-US" altLang="ko-KR" dirty="0"/>
              <a:t>, </a:t>
            </a:r>
            <a:r>
              <a:rPr lang="ko-KR" altLang="en-US" dirty="0"/>
              <a:t>실제로 체스를 같이 </a:t>
            </a:r>
            <a:r>
              <a:rPr lang="ko-KR" altLang="en-US" dirty="0" err="1"/>
              <a:t>두어보면</a:t>
            </a:r>
            <a:r>
              <a:rPr lang="ko-KR" altLang="en-US" dirty="0"/>
              <a:t> 게임을 이해한 것이 아니라 인터넷 상에 존재하는 자료들을 기반으로 그저 흉내만 내는 것으로 보인다</a:t>
            </a:r>
            <a:r>
              <a:rPr lang="en-US" altLang="ko-KR" dirty="0"/>
              <a:t>. </a:t>
            </a:r>
            <a:r>
              <a:rPr lang="ko-KR" altLang="en-US" dirty="0" err="1">
                <a:hlinkClick r:id="rId3" tooltip="https://www.youtube.com/watch?v=iWhlrkfJrCQ"/>
              </a:rPr>
              <a:t>체스계</a:t>
            </a:r>
            <a:r>
              <a:rPr lang="ko-KR" altLang="en-US" dirty="0">
                <a:hlinkClick r:id="rId3" tooltip="https://www.youtube.com/watch?v=iWhlrkfJrCQ"/>
              </a:rPr>
              <a:t> </a:t>
            </a:r>
            <a:r>
              <a:rPr lang="en-US" altLang="ko-KR" dirty="0">
                <a:hlinkClick r:id="rId3" tooltip="https://www.youtube.com/watch?v=iWhlrkfJrCQ"/>
              </a:rPr>
              <a:t>1</a:t>
            </a:r>
            <a:r>
              <a:rPr lang="ko-KR" altLang="en-US" dirty="0">
                <a:hlinkClick r:id="rId3" tooltip="https://www.youtube.com/watch?v=iWhlrkfJrCQ"/>
              </a:rPr>
              <a:t>위 </a:t>
            </a:r>
            <a:r>
              <a:rPr lang="ko-KR" altLang="en-US" dirty="0" err="1">
                <a:hlinkClick r:id="rId3" tooltip="https://www.youtube.com/watch?v=iWhlrkfJrCQ"/>
              </a:rPr>
              <a:t>유튜버가</a:t>
            </a:r>
            <a:r>
              <a:rPr lang="ko-KR" altLang="en-US" dirty="0">
                <a:hlinkClick r:id="rId3" tooltip="https://www.youtube.com/watch?v=iWhlrkfJrCQ"/>
              </a:rPr>
              <a:t> 두어 본 바에 의하면</a:t>
            </a:r>
            <a:r>
              <a:rPr lang="ko-KR" altLang="en-US" dirty="0"/>
              <a:t> 부연설명도 틀리고 다른 기물이 옆에 있는데도 </a:t>
            </a:r>
            <a:r>
              <a:rPr lang="ko-KR" altLang="en-US" dirty="0" err="1">
                <a:hlinkClick r:id="rId4" tooltip="캐슬링"/>
              </a:rPr>
              <a:t>캐슬링</a:t>
            </a:r>
            <a:r>
              <a:rPr lang="ko-KR" altLang="en-US" dirty="0" err="1"/>
              <a:t>을</a:t>
            </a:r>
            <a:r>
              <a:rPr lang="ko-KR" altLang="en-US" dirty="0"/>
              <a:t> 해버리거나 없던 룩을 만들고 졸지에는 보드를 뒤집어버리는 반칙을 쓰는 등의 행태를 보였다</a:t>
            </a:r>
            <a:r>
              <a:rPr lang="en-US" altLang="ko-KR" dirty="0"/>
              <a:t>.</a:t>
            </a:r>
          </a:p>
          <a:p>
            <a:pPr>
              <a:lnSpc>
                <a:spcPct val="170000"/>
              </a:lnSpc>
            </a:pPr>
            <a:r>
              <a:rPr lang="ko-KR" altLang="en-US" dirty="0"/>
              <a:t>특이하게도 역사적으로 꼽히는 비극적인 사건 </a:t>
            </a:r>
            <a:r>
              <a:rPr lang="en-US" altLang="ko-KR" dirty="0"/>
              <a:t>10</a:t>
            </a:r>
            <a:r>
              <a:rPr lang="ko-KR" altLang="en-US" dirty="0"/>
              <a:t>개를 </a:t>
            </a:r>
            <a:r>
              <a:rPr lang="ko-KR" altLang="en-US" dirty="0" err="1"/>
              <a:t>뽑아달라고</a:t>
            </a:r>
            <a:r>
              <a:rPr lang="ko-KR" altLang="en-US" dirty="0"/>
              <a:t> 하면 </a:t>
            </a:r>
            <a:r>
              <a:rPr lang="en-US" altLang="ko-KR" dirty="0"/>
              <a:t>'</a:t>
            </a:r>
            <a:r>
              <a:rPr lang="ko-KR" altLang="en-US" dirty="0">
                <a:hlinkClick r:id="rId5" tooltip="대동여지도"/>
              </a:rPr>
              <a:t>대동여지도</a:t>
            </a:r>
            <a:r>
              <a:rPr lang="ko-KR" altLang="en-US" dirty="0"/>
              <a:t> 연금술사들의 폭동</a:t>
            </a:r>
            <a:r>
              <a:rPr lang="en-US" altLang="ko-KR" dirty="0"/>
              <a:t>'</a:t>
            </a:r>
            <a:r>
              <a:rPr lang="ko-KR" altLang="en-US" dirty="0"/>
              <a:t>을 제시하는 오류가 있다</a:t>
            </a:r>
            <a:r>
              <a:rPr lang="en-US" altLang="ko-KR" dirty="0"/>
              <a:t>. </a:t>
            </a:r>
            <a:r>
              <a:rPr lang="ko-KR" altLang="en-US" dirty="0"/>
              <a:t>심지어 대동여지도 </a:t>
            </a:r>
            <a:r>
              <a:rPr lang="ko-KR" altLang="en-US" dirty="0">
                <a:hlinkClick r:id="rId6" tooltip="연금술"/>
              </a:rPr>
              <a:t>연금술사</a:t>
            </a:r>
            <a:r>
              <a:rPr lang="ko-KR" altLang="en-US" dirty="0"/>
              <a:t>들의 폭동에 대해 물어보면 매우 진지하게 실존한 사건인 것처럼 대답해준다</a:t>
            </a:r>
            <a:r>
              <a:rPr lang="en-US" altLang="ko-KR" dirty="0"/>
              <a:t>. </a:t>
            </a:r>
            <a:r>
              <a:rPr lang="ko-KR" altLang="en-US" dirty="0"/>
              <a:t>다만 물어볼 때마다 그 내용은 조금씩 달라진다</a:t>
            </a:r>
            <a:r>
              <a:rPr lang="en-US" altLang="ko-KR" dirty="0"/>
              <a:t>. </a:t>
            </a:r>
            <a:r>
              <a:rPr lang="ko-KR" altLang="en-US" dirty="0"/>
              <a:t>결국 기사화되었다</a:t>
            </a:r>
            <a:r>
              <a:rPr lang="en-US" altLang="ko-KR" dirty="0"/>
              <a:t>. </a:t>
            </a:r>
            <a:r>
              <a:rPr lang="ko-KR" altLang="en-US" dirty="0"/>
              <a:t>또한 </a:t>
            </a:r>
            <a:r>
              <a:rPr lang="ko-KR" altLang="en-US" dirty="0">
                <a:hlinkClick r:id="rId7" tooltip="거북선"/>
              </a:rPr>
              <a:t>거북선</a:t>
            </a:r>
            <a:r>
              <a:rPr lang="ko-KR" altLang="en-US" dirty="0"/>
              <a:t>이 </a:t>
            </a:r>
            <a:r>
              <a:rPr lang="ko-KR" altLang="en-US" dirty="0" err="1">
                <a:hlinkClick r:id="rId8" tooltip="라이트닝 볼트"/>
              </a:rPr>
              <a:t>라이트닝</a:t>
            </a:r>
            <a:r>
              <a:rPr lang="ko-KR" altLang="en-US" dirty="0">
                <a:hlinkClick r:id="rId8" tooltip="라이트닝 볼트"/>
              </a:rPr>
              <a:t> 볼트</a:t>
            </a:r>
            <a:r>
              <a:rPr lang="ko-KR" altLang="en-US" dirty="0"/>
              <a:t>를 쓰는 </a:t>
            </a:r>
            <a:r>
              <a:rPr lang="ko-KR" altLang="en-US" dirty="0" err="1"/>
              <a:t>매커니즘에</a:t>
            </a:r>
            <a:r>
              <a:rPr lang="ko-KR" altLang="en-US" dirty="0"/>
              <a:t> 대해서도 제시하는 </a:t>
            </a:r>
            <a:r>
              <a:rPr lang="ko-KR" altLang="en-US" dirty="0">
                <a:hlinkClick r:id="rId9" tooltip="https://gall.dcinside.com/board/view/?id=dcbest&amp;no=116237"/>
              </a:rPr>
              <a:t>오류</a:t>
            </a:r>
            <a:r>
              <a:rPr lang="ko-KR" altLang="en-US" dirty="0"/>
              <a:t>를 내며 판타지 대체역사물을 쓴다</a:t>
            </a:r>
            <a:r>
              <a:rPr lang="en-US" altLang="ko-KR" dirty="0"/>
              <a:t>. </a:t>
            </a:r>
            <a:r>
              <a:rPr lang="ko-KR" altLang="en-US" dirty="0"/>
              <a:t>그 외에도 </a:t>
            </a:r>
            <a:r>
              <a:rPr lang="ko-KR" altLang="en-US" dirty="0">
                <a:hlinkClick r:id="rId10" tooltip="성균관대학교"/>
              </a:rPr>
              <a:t>성균관대학교</a:t>
            </a:r>
            <a:r>
              <a:rPr lang="ko-KR" altLang="en-US" dirty="0"/>
              <a:t>는 </a:t>
            </a:r>
            <a:r>
              <a:rPr lang="ko-KR" altLang="en-US" dirty="0">
                <a:hlinkClick r:id="rId11" tooltip="고환"/>
              </a:rPr>
              <a:t>고환</a:t>
            </a:r>
            <a:r>
              <a:rPr lang="ko-KR" altLang="en-US" dirty="0"/>
              <a:t> 날리기 </a:t>
            </a:r>
            <a:r>
              <a:rPr lang="ko-KR" altLang="en-US" dirty="0">
                <a:hlinkClick r:id="rId12" tooltip="https://twitter.com/Weekheal/status/1627193198249676800"/>
              </a:rPr>
              <a:t>풍습</a:t>
            </a:r>
            <a:r>
              <a:rPr lang="ko-KR" altLang="en-US" dirty="0"/>
              <a:t>이 있는 이상한 대학교로 만드는 등의 </a:t>
            </a:r>
            <a:r>
              <a:rPr lang="ko-KR" altLang="en-US" dirty="0" err="1"/>
              <a:t>괴랄한</a:t>
            </a:r>
            <a:r>
              <a:rPr lang="ko-KR" altLang="en-US" dirty="0"/>
              <a:t> 오류 답변이 제보 되는 중이다</a:t>
            </a:r>
            <a:r>
              <a:rPr lang="en-US" altLang="ko-KR" dirty="0"/>
              <a:t>.</a:t>
            </a:r>
          </a:p>
          <a:p>
            <a:pPr lvl="1">
              <a:lnSpc>
                <a:spcPct val="170000"/>
              </a:lnSpc>
            </a:pPr>
            <a:r>
              <a:rPr lang="en-US" altLang="ko-KR" dirty="0"/>
              <a:t>"</a:t>
            </a:r>
            <a:r>
              <a:rPr lang="ko-KR" altLang="en-US" dirty="0"/>
              <a:t>조선왕조실록에 기록된 세종대왕의 </a:t>
            </a:r>
            <a:r>
              <a:rPr lang="ko-KR" altLang="en-US" dirty="0" err="1"/>
              <a:t>맥북프로</a:t>
            </a:r>
            <a:r>
              <a:rPr lang="ko-KR" altLang="en-US" dirty="0"/>
              <a:t> 던짐 사건에 대해 알려줘</a:t>
            </a:r>
            <a:r>
              <a:rPr lang="en-US" altLang="ko-KR" dirty="0"/>
              <a:t>."</a:t>
            </a:r>
            <a:r>
              <a:rPr lang="ko-KR" altLang="en-US" dirty="0"/>
              <a:t>나 </a:t>
            </a:r>
            <a:r>
              <a:rPr lang="en-US" altLang="ko-KR" dirty="0"/>
              <a:t>"</a:t>
            </a:r>
            <a:r>
              <a:rPr lang="ko-KR" altLang="en-US" dirty="0"/>
              <a:t>조선 중기에 사용된 티타늄 전차에 대해 알려줘</a:t>
            </a:r>
            <a:r>
              <a:rPr lang="en-US" altLang="ko-KR" dirty="0"/>
              <a:t>"</a:t>
            </a:r>
            <a:r>
              <a:rPr lang="ko-KR" altLang="en-US" dirty="0"/>
              <a:t>라고 해도 잘 답해준다는 것이 한국일보에 보도되었다</a:t>
            </a:r>
            <a:r>
              <a:rPr lang="en-US" altLang="ko-KR" dirty="0"/>
              <a:t>. </a:t>
            </a:r>
            <a:r>
              <a:rPr lang="ko-KR" altLang="en-US" dirty="0"/>
              <a:t>또한 신사임당의 남편이 이순신이라고 대답한 것도 보도되었다</a:t>
            </a:r>
            <a:r>
              <a:rPr lang="en-US" altLang="ko-KR" dirty="0"/>
              <a:t>. </a:t>
            </a:r>
            <a:endParaRPr lang="ko-KR" altLang="en-US" dirty="0"/>
          </a:p>
          <a:p>
            <a:pPr marL="0" indent="0">
              <a:lnSpc>
                <a:spcPct val="170000"/>
              </a:lnSpc>
              <a:buNone/>
            </a:pPr>
            <a:endParaRPr lang="ko-KR" altLang="ko-KR" sz="1800" dirty="0">
              <a:solidFill>
                <a:srgbClr val="373A3C"/>
              </a:solidFill>
              <a:latin typeface="Arial" panose="020B0604020202020204" pitchFamily="34" charset="0"/>
              <a:ea typeface="Open Sans"/>
            </a:endParaRPr>
          </a:p>
        </p:txBody>
      </p:sp>
    </p:spTree>
    <p:extLst>
      <p:ext uri="{BB962C8B-B14F-4D97-AF65-F5344CB8AC3E}">
        <p14:creationId xmlns:p14="http://schemas.microsoft.com/office/powerpoint/2010/main" val="6372073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014A5A-B2A0-4A91-97FD-CAAAF6E05E04}"/>
              </a:ext>
            </a:extLst>
          </p:cNvPr>
          <p:cNvSpPr>
            <a:spLocks noGrp="1"/>
          </p:cNvSpPr>
          <p:nvPr>
            <p:ph type="title"/>
          </p:nvPr>
        </p:nvSpPr>
        <p:spPr/>
        <p:txBody>
          <a:bodyPr/>
          <a:lstStyle/>
          <a:p>
            <a:r>
              <a:rPr lang="ko-KR" altLang="en-US" dirty="0"/>
              <a:t>기타</a:t>
            </a:r>
          </a:p>
        </p:txBody>
      </p:sp>
      <p:sp>
        <p:nvSpPr>
          <p:cNvPr id="3" name="내용 개체 틀 2">
            <a:extLst>
              <a:ext uri="{FF2B5EF4-FFF2-40B4-BE49-F238E27FC236}">
                <a16:creationId xmlns:a16="http://schemas.microsoft.com/office/drawing/2014/main" id="{FCC5F8F3-BB06-4968-83F4-8B425067847C}"/>
              </a:ext>
            </a:extLst>
          </p:cNvPr>
          <p:cNvSpPr>
            <a:spLocks noGrp="1"/>
          </p:cNvSpPr>
          <p:nvPr>
            <p:ph idx="1"/>
          </p:nvPr>
        </p:nvSpPr>
        <p:spPr>
          <a:xfrm>
            <a:off x="838200" y="1196687"/>
            <a:ext cx="10515600" cy="5337333"/>
          </a:xfrm>
        </p:spPr>
        <p:txBody>
          <a:bodyPr>
            <a:normAutofit fontScale="85000" lnSpcReduction="20000"/>
          </a:bodyPr>
          <a:lstStyle/>
          <a:p>
            <a:pPr>
              <a:lnSpc>
                <a:spcPct val="170000"/>
              </a:lnSpc>
            </a:pPr>
            <a:r>
              <a:rPr lang="ko-KR" altLang="en-US" dirty="0"/>
              <a:t>아예 작정하고 오류를 내뿜도록 이상한 키워드를 조합해 입력하면 </a:t>
            </a:r>
            <a:r>
              <a:rPr lang="ko-KR" altLang="en-US" dirty="0">
                <a:hlinkClick r:id="rId2" tooltip="신성 로마 제국"/>
              </a:rPr>
              <a:t>신성 로마 제국</a:t>
            </a:r>
            <a:r>
              <a:rPr lang="ko-KR" altLang="en-US" dirty="0"/>
              <a:t>은 존재하지 않는 가상의 국가이며</a:t>
            </a:r>
            <a:r>
              <a:rPr lang="en-US" altLang="ko-KR" dirty="0"/>
              <a:t>, </a:t>
            </a:r>
            <a:r>
              <a:rPr lang="ko-KR" altLang="en-US" dirty="0">
                <a:hlinkClick r:id="rId3" tooltip="로마"/>
              </a:rPr>
              <a:t>로마</a:t>
            </a:r>
            <a:r>
              <a:rPr lang="ko-KR" altLang="en-US" dirty="0"/>
              <a:t> 군대의 </a:t>
            </a:r>
            <a:r>
              <a:rPr lang="ko-KR" altLang="en-US" dirty="0" err="1"/>
              <a:t>최고위</a:t>
            </a:r>
            <a:r>
              <a:rPr lang="ko-KR" altLang="en-US" dirty="0"/>
              <a:t> 계급은 </a:t>
            </a:r>
            <a:r>
              <a:rPr lang="ko-KR" altLang="en-US" dirty="0" err="1">
                <a:hlinkClick r:id="rId4" tooltip="우마무스메"/>
              </a:rPr>
              <a:t>우마무스메</a:t>
            </a:r>
            <a:r>
              <a:rPr lang="ko-KR" altLang="en-US" dirty="0" err="1"/>
              <a:t>라고</a:t>
            </a:r>
            <a:r>
              <a:rPr lang="ko-KR" altLang="en-US" dirty="0"/>
              <a:t> 답하기도 하는 촌극이 발생한다</a:t>
            </a:r>
            <a:r>
              <a:rPr lang="en-US" altLang="ko-KR" dirty="0"/>
              <a:t>. </a:t>
            </a:r>
            <a:br>
              <a:rPr lang="ko-KR" altLang="en-US" dirty="0"/>
            </a:br>
            <a:br>
              <a:rPr lang="ko-KR" altLang="en-US" dirty="0"/>
            </a:br>
            <a:r>
              <a:rPr lang="ko-KR" altLang="en-US" dirty="0"/>
              <a:t>역사에 관련된 정보로 포장된 소설이 </a:t>
            </a:r>
            <a:r>
              <a:rPr lang="en-US" altLang="ko-KR" dirty="0"/>
              <a:t>2023</a:t>
            </a:r>
            <a:r>
              <a:rPr lang="ko-KR" altLang="en-US" dirty="0"/>
              <a:t>년 </a:t>
            </a:r>
            <a:r>
              <a:rPr lang="en-US" altLang="ko-KR" dirty="0"/>
              <a:t>2</a:t>
            </a:r>
            <a:r>
              <a:rPr lang="ko-KR" altLang="en-US" dirty="0"/>
              <a:t>월 </a:t>
            </a:r>
            <a:r>
              <a:rPr lang="en-US" altLang="ko-KR" dirty="0"/>
              <a:t>22</a:t>
            </a:r>
            <a:r>
              <a:rPr lang="ko-KR" altLang="en-US" dirty="0"/>
              <a:t>일을 기점으로 많이 수정되었으나 아직 몇 부분은 미흡한 듯하다</a:t>
            </a:r>
            <a:r>
              <a:rPr lang="en-US" altLang="ko-KR" dirty="0"/>
              <a:t>. </a:t>
            </a:r>
            <a:r>
              <a:rPr lang="ko-KR" altLang="en-US" dirty="0"/>
              <a:t>학습을 통한 왜곡은 여전히 가능하다</a:t>
            </a:r>
            <a:r>
              <a:rPr lang="en-US" altLang="ko-KR" dirty="0"/>
              <a:t>. </a:t>
            </a:r>
            <a:r>
              <a:rPr lang="ko-KR" altLang="en-US" dirty="0">
                <a:hlinkClick r:id="rId5" tooltip="https://blog.naver.com/demaciaa/223024118621"/>
              </a:rPr>
              <a:t>클레오파트라가 </a:t>
            </a:r>
            <a:r>
              <a:rPr lang="ko-KR" altLang="en-US" dirty="0" err="1">
                <a:hlinkClick r:id="rId5" tooltip="https://blog.naver.com/demaciaa/223024118621"/>
              </a:rPr>
              <a:t>케이틀린의</a:t>
            </a:r>
            <a:r>
              <a:rPr lang="ko-KR" altLang="en-US" dirty="0">
                <a:hlinkClick r:id="rId5" tooltip="https://blog.naver.com/demaciaa/223024118621"/>
              </a:rPr>
              <a:t> 궁극기에 죽었다는 사실</a:t>
            </a:r>
            <a:endParaRPr lang="ko-KR" altLang="en-US" dirty="0"/>
          </a:p>
          <a:p>
            <a:pPr>
              <a:lnSpc>
                <a:spcPct val="170000"/>
              </a:lnSpc>
            </a:pPr>
            <a:r>
              <a:rPr lang="ko-KR" altLang="en-US" dirty="0"/>
              <a:t>미국 매사추세츠 주 상원의원인 </a:t>
            </a:r>
            <a:r>
              <a:rPr lang="ko-KR" altLang="en-US" dirty="0">
                <a:hlinkClick r:id="rId6" tooltip="배리 파인골드"/>
              </a:rPr>
              <a:t>배리 </a:t>
            </a:r>
            <a:r>
              <a:rPr lang="ko-KR" altLang="en-US" dirty="0" err="1">
                <a:hlinkClick r:id="rId6" tooltip="배리 파인골드"/>
              </a:rPr>
              <a:t>파인골드</a:t>
            </a:r>
            <a:r>
              <a:rPr lang="ko-KR" altLang="en-US" dirty="0" err="1"/>
              <a:t>가</a:t>
            </a:r>
            <a:r>
              <a:rPr lang="ko-KR" altLang="en-US" dirty="0"/>
              <a:t> </a:t>
            </a:r>
            <a:r>
              <a:rPr lang="ko-KR" altLang="en-US" dirty="0" err="1"/>
              <a:t>챗</a:t>
            </a:r>
            <a:r>
              <a:rPr lang="en-US" altLang="ko-KR" dirty="0"/>
              <a:t>GPT </a:t>
            </a:r>
            <a:r>
              <a:rPr lang="ko-KR" altLang="en-US" dirty="0"/>
              <a:t>규제법안을 발의하였는데 내용을 </a:t>
            </a:r>
            <a:r>
              <a:rPr lang="ko-KR" altLang="en-US" dirty="0" err="1"/>
              <a:t>챗</a:t>
            </a:r>
            <a:r>
              <a:rPr lang="en-US" altLang="ko-KR" dirty="0"/>
              <a:t>GPT</a:t>
            </a:r>
            <a:r>
              <a:rPr lang="ko-KR" altLang="en-US" dirty="0"/>
              <a:t>를 이용해 작성하였다고 한다</a:t>
            </a:r>
            <a:r>
              <a:rPr lang="en-US" altLang="ko-KR" dirty="0"/>
              <a:t>.</a:t>
            </a:r>
          </a:p>
          <a:p>
            <a:pPr marL="0" indent="0">
              <a:lnSpc>
                <a:spcPct val="170000"/>
              </a:lnSpc>
              <a:buNone/>
            </a:pPr>
            <a:endParaRPr lang="ko-KR" altLang="ko-KR" sz="1800" dirty="0">
              <a:solidFill>
                <a:srgbClr val="373A3C"/>
              </a:solidFill>
              <a:latin typeface="Arial" panose="020B0604020202020204" pitchFamily="34" charset="0"/>
              <a:ea typeface="Open Sans"/>
            </a:endParaRPr>
          </a:p>
        </p:txBody>
      </p:sp>
    </p:spTree>
    <p:extLst>
      <p:ext uri="{BB962C8B-B14F-4D97-AF65-F5344CB8AC3E}">
        <p14:creationId xmlns:p14="http://schemas.microsoft.com/office/powerpoint/2010/main" val="1335800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014A5A-B2A0-4A91-97FD-CAAAF6E05E04}"/>
              </a:ext>
            </a:extLst>
          </p:cNvPr>
          <p:cNvSpPr>
            <a:spLocks noGrp="1"/>
          </p:cNvSpPr>
          <p:nvPr>
            <p:ph type="title"/>
          </p:nvPr>
        </p:nvSpPr>
        <p:spPr/>
        <p:txBody>
          <a:bodyPr/>
          <a:lstStyle/>
          <a:p>
            <a:r>
              <a:rPr lang="ko-KR" altLang="en-US" dirty="0"/>
              <a:t>기타</a:t>
            </a:r>
          </a:p>
        </p:txBody>
      </p:sp>
      <p:sp>
        <p:nvSpPr>
          <p:cNvPr id="3" name="내용 개체 틀 2">
            <a:extLst>
              <a:ext uri="{FF2B5EF4-FFF2-40B4-BE49-F238E27FC236}">
                <a16:creationId xmlns:a16="http://schemas.microsoft.com/office/drawing/2014/main" id="{FCC5F8F3-BB06-4968-83F4-8B425067847C}"/>
              </a:ext>
            </a:extLst>
          </p:cNvPr>
          <p:cNvSpPr>
            <a:spLocks noGrp="1"/>
          </p:cNvSpPr>
          <p:nvPr>
            <p:ph idx="1"/>
          </p:nvPr>
        </p:nvSpPr>
        <p:spPr/>
        <p:txBody>
          <a:bodyPr>
            <a:normAutofit fontScale="55000" lnSpcReduction="20000"/>
          </a:bodyPr>
          <a:lstStyle/>
          <a:p>
            <a:pPr>
              <a:lnSpc>
                <a:spcPct val="170000"/>
              </a:lnSpc>
            </a:pPr>
            <a:r>
              <a:rPr lang="en-US" altLang="ko-KR" dirty="0">
                <a:hlinkClick r:id="rId2" tooltip="Google Play"/>
              </a:rPr>
              <a:t>Google Play</a:t>
            </a:r>
            <a:r>
              <a:rPr lang="ko-KR" altLang="en-US" dirty="0"/>
              <a:t> 스토어에서 </a:t>
            </a:r>
            <a:r>
              <a:rPr lang="en-US" altLang="ko-KR" dirty="0" err="1"/>
              <a:t>ChatGPT</a:t>
            </a:r>
            <a:r>
              <a:rPr lang="ko-KR" altLang="en-US" dirty="0"/>
              <a:t>의 이름을 내걸고 유사한 서비스를 제공하는 짝퉁 앱들이 존재하며</a:t>
            </a:r>
            <a:r>
              <a:rPr lang="en-US" altLang="ko-KR" dirty="0"/>
              <a:t>, </a:t>
            </a:r>
            <a:r>
              <a:rPr lang="ko-KR" altLang="en-US" dirty="0"/>
              <a:t>유튜브를 통해 광고하는 앱도 있다</a:t>
            </a:r>
            <a:r>
              <a:rPr lang="en-US" altLang="ko-KR" dirty="0"/>
              <a:t>. </a:t>
            </a:r>
            <a:r>
              <a:rPr lang="ko-KR" altLang="en-US" dirty="0"/>
              <a:t>다만</a:t>
            </a:r>
            <a:r>
              <a:rPr lang="en-US" altLang="ko-KR" dirty="0"/>
              <a:t>, </a:t>
            </a:r>
            <a:r>
              <a:rPr lang="en-US" altLang="ko-KR" dirty="0" err="1"/>
              <a:t>ChatGPT</a:t>
            </a:r>
            <a:r>
              <a:rPr lang="ko-KR" altLang="en-US" dirty="0"/>
              <a:t>는 </a:t>
            </a:r>
            <a:r>
              <a:rPr lang="en-US" altLang="ko-KR" dirty="0"/>
              <a:t>API</a:t>
            </a:r>
            <a:r>
              <a:rPr lang="ko-KR" altLang="en-US" dirty="0"/>
              <a:t>를 통해서 누구나 앱을 </a:t>
            </a:r>
            <a:r>
              <a:rPr lang="ko-KR" altLang="en-US" dirty="0" err="1"/>
              <a:t>만들수</a:t>
            </a:r>
            <a:r>
              <a:rPr lang="ko-KR" altLang="en-US" dirty="0"/>
              <a:t> 있다고 하니 모든 앱이 전부 </a:t>
            </a:r>
            <a:r>
              <a:rPr lang="ko-KR" altLang="en-US" dirty="0" err="1"/>
              <a:t>짝퉁이라는건</a:t>
            </a:r>
            <a:r>
              <a:rPr lang="ko-KR" altLang="en-US" dirty="0"/>
              <a:t> 아니다</a:t>
            </a:r>
            <a:r>
              <a:rPr lang="en-US" altLang="ko-KR" dirty="0"/>
              <a:t>.</a:t>
            </a:r>
          </a:p>
          <a:p>
            <a:pPr>
              <a:lnSpc>
                <a:spcPct val="170000"/>
              </a:lnSpc>
            </a:pPr>
            <a:r>
              <a:rPr lang="ko-KR" altLang="en-US" dirty="0">
                <a:hlinkClick r:id="rId3" tooltip="대한민국 축구 국가대표팀"/>
              </a:rPr>
              <a:t>대한민국 축구 국가대표팀</a:t>
            </a:r>
            <a:r>
              <a:rPr lang="ko-KR" altLang="en-US" dirty="0"/>
              <a:t>의 베스트 </a:t>
            </a:r>
            <a:r>
              <a:rPr lang="en-US" altLang="ko-KR" dirty="0"/>
              <a:t>11</a:t>
            </a:r>
            <a:r>
              <a:rPr lang="ko-KR" altLang="en-US" dirty="0"/>
              <a:t>을 </a:t>
            </a:r>
            <a:r>
              <a:rPr lang="ko-KR" altLang="en-US" dirty="0" err="1"/>
              <a:t>알려달라고</a:t>
            </a:r>
            <a:r>
              <a:rPr lang="ko-KR" altLang="en-US" dirty="0"/>
              <a:t> 하면 아예 새로운 선수를 만들어서</a:t>
            </a:r>
            <a:r>
              <a:rPr lang="en-US" altLang="ko-KR" dirty="0"/>
              <a:t>(...) </a:t>
            </a:r>
            <a:r>
              <a:rPr lang="ko-KR" altLang="en-US" dirty="0"/>
              <a:t>알려준다</a:t>
            </a:r>
            <a:r>
              <a:rPr lang="en-US" altLang="ko-KR" dirty="0"/>
              <a:t>. </a:t>
            </a:r>
            <a:r>
              <a:rPr lang="ko-KR" altLang="en-US" dirty="0"/>
              <a:t>존재하는 선수라도 포지션이나 약력이 틀리는 경우가 많아 정보가 매우 부정확하다</a:t>
            </a:r>
            <a:r>
              <a:rPr lang="en-US" altLang="ko-KR" dirty="0"/>
              <a:t>.</a:t>
            </a:r>
          </a:p>
          <a:p>
            <a:pPr>
              <a:lnSpc>
                <a:spcPct val="170000"/>
              </a:lnSpc>
            </a:pPr>
            <a:r>
              <a:rPr lang="en-US" altLang="ko-KR" dirty="0"/>
              <a:t>2023</a:t>
            </a:r>
            <a:r>
              <a:rPr lang="ko-KR" altLang="en-US" dirty="0"/>
              <a:t>년 </a:t>
            </a:r>
            <a:r>
              <a:rPr lang="en-US" altLang="ko-KR" dirty="0"/>
              <a:t>2</a:t>
            </a:r>
            <a:r>
              <a:rPr lang="ko-KR" altLang="en-US" dirty="0"/>
              <a:t>월 기준 이용자가 너무 많아 대화 기능을 이용하지 못하거나 하얀 화면만 뜨고 접속이 안 되는 등의 현상이 많다</a:t>
            </a:r>
            <a:r>
              <a:rPr lang="en-US" altLang="ko-KR" dirty="0"/>
              <a:t>.</a:t>
            </a:r>
          </a:p>
          <a:p>
            <a:pPr>
              <a:lnSpc>
                <a:spcPct val="170000"/>
              </a:lnSpc>
            </a:pPr>
            <a:r>
              <a:rPr lang="ko-KR" altLang="en-US" dirty="0"/>
              <a:t>미국 하원의원 </a:t>
            </a:r>
            <a:r>
              <a:rPr lang="ko-KR" altLang="en-US" dirty="0" err="1"/>
              <a:t>제이크</a:t>
            </a:r>
            <a:r>
              <a:rPr lang="ko-KR" altLang="en-US" dirty="0"/>
              <a:t> </a:t>
            </a:r>
            <a:r>
              <a:rPr lang="ko-KR" altLang="en-US" dirty="0" err="1"/>
              <a:t>오친클로스가</a:t>
            </a:r>
            <a:r>
              <a:rPr lang="ko-KR" altLang="en-US" dirty="0"/>
              <a:t> </a:t>
            </a:r>
            <a:r>
              <a:rPr lang="en-US" altLang="ko-KR" dirty="0"/>
              <a:t>2023</a:t>
            </a:r>
            <a:r>
              <a:rPr lang="ko-KR" altLang="en-US" dirty="0"/>
              <a:t>년 </a:t>
            </a:r>
            <a:r>
              <a:rPr lang="en-US" altLang="ko-KR" dirty="0"/>
              <a:t>1</a:t>
            </a:r>
            <a:r>
              <a:rPr lang="ko-KR" altLang="en-US" dirty="0"/>
              <a:t>월 </a:t>
            </a:r>
            <a:r>
              <a:rPr lang="en-US" altLang="ko-KR" dirty="0"/>
              <a:t>25</a:t>
            </a:r>
            <a:r>
              <a:rPr lang="ko-KR" altLang="en-US" dirty="0"/>
              <a:t>일 </a:t>
            </a:r>
            <a:r>
              <a:rPr lang="ko-KR" altLang="en-US" dirty="0" err="1"/>
              <a:t>챗</a:t>
            </a:r>
            <a:r>
              <a:rPr lang="en-US" altLang="ko-KR" dirty="0"/>
              <a:t>GPT</a:t>
            </a:r>
            <a:r>
              <a:rPr lang="ko-KR" altLang="en-US" dirty="0"/>
              <a:t>를 이용해 연설문을 써 의회에 제출하기도 하고</a:t>
            </a:r>
            <a:r>
              <a:rPr lang="en-US" altLang="ko-KR" dirty="0"/>
              <a:t>, </a:t>
            </a:r>
            <a:r>
              <a:rPr lang="ko-KR" altLang="en-US" dirty="0">
                <a:hlinkClick r:id="rId4" tooltip="콜롬비아"/>
              </a:rPr>
              <a:t>콜롬비아</a:t>
            </a:r>
            <a:r>
              <a:rPr lang="ko-KR" altLang="en-US" dirty="0"/>
              <a:t>에서는 한 판사가 판결문을 쓸 때 </a:t>
            </a:r>
            <a:r>
              <a:rPr lang="ko-KR" altLang="en-US" dirty="0" err="1"/>
              <a:t>챗</a:t>
            </a:r>
            <a:r>
              <a:rPr lang="en-US" altLang="ko-KR" dirty="0"/>
              <a:t>GPT</a:t>
            </a:r>
            <a:r>
              <a:rPr lang="ko-KR" altLang="en-US" dirty="0"/>
              <a:t>를 활용하기도 했다</a:t>
            </a:r>
            <a:r>
              <a:rPr lang="en-US" altLang="ko-KR" dirty="0"/>
              <a:t>. </a:t>
            </a:r>
            <a:r>
              <a:rPr lang="ko-KR" altLang="en-US" dirty="0"/>
              <a:t>미국 의사면허시험에서 </a:t>
            </a:r>
            <a:r>
              <a:rPr lang="en-US" altLang="ko-KR" dirty="0"/>
              <a:t>50% </a:t>
            </a:r>
            <a:r>
              <a:rPr lang="ko-KR" altLang="en-US" dirty="0"/>
              <a:t>이상의 정확도를 보였고</a:t>
            </a:r>
            <a:r>
              <a:rPr lang="en-US" altLang="ko-KR" dirty="0"/>
              <a:t>, </a:t>
            </a:r>
            <a:r>
              <a:rPr lang="ko-KR" altLang="en-US" dirty="0"/>
              <a:t>로스쿨 졸업시험에서도 평균 </a:t>
            </a:r>
            <a:r>
              <a:rPr lang="en-US" altLang="ko-KR" dirty="0"/>
              <a:t>C+ </a:t>
            </a:r>
            <a:r>
              <a:rPr lang="ko-KR" altLang="en-US" dirty="0"/>
              <a:t>이상의 학점을 받았다</a:t>
            </a:r>
            <a:r>
              <a:rPr lang="en-US" altLang="ko-KR" dirty="0"/>
              <a:t>.</a:t>
            </a:r>
            <a:endParaRPr lang="ko-KR" altLang="en-US" dirty="0"/>
          </a:p>
          <a:p>
            <a:pPr>
              <a:lnSpc>
                <a:spcPct val="170000"/>
              </a:lnSpc>
            </a:pPr>
            <a:r>
              <a:rPr lang="ko-KR" altLang="en-US" dirty="0"/>
              <a:t>프로게이머 </a:t>
            </a:r>
            <a:r>
              <a:rPr lang="ko-KR" altLang="en-US" dirty="0">
                <a:hlinkClick r:id="rId5" tooltip="어윤수"/>
              </a:rPr>
              <a:t>어윤수</a:t>
            </a:r>
            <a:r>
              <a:rPr lang="ko-KR" altLang="en-US" dirty="0"/>
              <a:t>가 </a:t>
            </a:r>
            <a:r>
              <a:rPr lang="ko-KR" altLang="en-US" dirty="0" err="1"/>
              <a:t>준우승할</a:t>
            </a:r>
            <a:r>
              <a:rPr lang="ko-KR" altLang="en-US" dirty="0"/>
              <a:t> 수 밖에 없는 이유를 </a:t>
            </a:r>
            <a:r>
              <a:rPr lang="ko-KR" altLang="en-US" dirty="0">
                <a:hlinkClick r:id="rId6" tooltip="https://gall.dcinside.com/mgallery/board/view/?id=sc2&amp;no=1156245"/>
              </a:rPr>
              <a:t>알려주었다</a:t>
            </a:r>
            <a:r>
              <a:rPr lang="en-US" altLang="ko-KR" dirty="0"/>
              <a:t>: </a:t>
            </a:r>
            <a:r>
              <a:rPr lang="ko-KR" altLang="en-US" dirty="0"/>
              <a:t>경기력 부족</a:t>
            </a:r>
            <a:r>
              <a:rPr lang="en-US" altLang="ko-KR" dirty="0"/>
              <a:t>, </a:t>
            </a:r>
            <a:r>
              <a:rPr lang="ko-KR" altLang="en-US" dirty="0"/>
              <a:t>대회 중 압박감과 실수</a:t>
            </a:r>
            <a:r>
              <a:rPr lang="en-US" altLang="ko-KR" dirty="0"/>
              <a:t>, </a:t>
            </a:r>
            <a:r>
              <a:rPr lang="ko-KR" altLang="en-US" dirty="0"/>
              <a:t>경쟁 상대들의 뛰어난 경기력</a:t>
            </a:r>
            <a:r>
              <a:rPr lang="en-US" altLang="ko-KR" dirty="0"/>
              <a:t>, </a:t>
            </a:r>
            <a:r>
              <a:rPr lang="ko-KR" altLang="en-US" dirty="0" err="1"/>
              <a:t>멘탈</a:t>
            </a:r>
            <a:r>
              <a:rPr lang="ko-KR" altLang="en-US" dirty="0"/>
              <a:t> 관리의 어려움</a:t>
            </a:r>
          </a:p>
          <a:p>
            <a:pPr marL="0" indent="0">
              <a:lnSpc>
                <a:spcPct val="170000"/>
              </a:lnSpc>
              <a:buNone/>
            </a:pPr>
            <a:endParaRPr lang="ko-KR" altLang="ko-KR" sz="1800" dirty="0">
              <a:solidFill>
                <a:srgbClr val="373A3C"/>
              </a:solidFill>
              <a:latin typeface="Arial" panose="020B0604020202020204" pitchFamily="34" charset="0"/>
              <a:ea typeface="Open Sans"/>
            </a:endParaRPr>
          </a:p>
        </p:txBody>
      </p:sp>
    </p:spTree>
    <p:extLst>
      <p:ext uri="{BB962C8B-B14F-4D97-AF65-F5344CB8AC3E}">
        <p14:creationId xmlns:p14="http://schemas.microsoft.com/office/powerpoint/2010/main" val="23637366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B6798C-2702-47E6-9632-8E920ADE0348}"/>
              </a:ext>
            </a:extLst>
          </p:cNvPr>
          <p:cNvSpPr>
            <a:spLocks noGrp="1"/>
          </p:cNvSpPr>
          <p:nvPr>
            <p:ph type="ctrTitle"/>
          </p:nvPr>
        </p:nvSpPr>
        <p:spPr/>
        <p:txBody>
          <a:bodyPr/>
          <a:lstStyle/>
          <a:p>
            <a:r>
              <a:rPr lang="ko-KR" altLang="en-US" dirty="0"/>
              <a:t>수고했습니다</a:t>
            </a:r>
            <a:r>
              <a:rPr lang="en-US" altLang="ko-KR" dirty="0"/>
              <a:t> </a:t>
            </a:r>
            <a:endParaRPr lang="ko-KR" altLang="en-US" dirty="0"/>
          </a:p>
        </p:txBody>
      </p:sp>
      <p:sp>
        <p:nvSpPr>
          <p:cNvPr id="3" name="부제목 2">
            <a:extLst>
              <a:ext uri="{FF2B5EF4-FFF2-40B4-BE49-F238E27FC236}">
                <a16:creationId xmlns:a16="http://schemas.microsoft.com/office/drawing/2014/main" id="{0129DC94-DD50-4503-8CE0-5EEAD8D569D0}"/>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3432812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ko-KR" altLang="en-US" sz="1800" dirty="0"/>
              <a:t>답변이 마음에 들지 않으면 </a:t>
            </a:r>
            <a:r>
              <a:rPr lang="en-US" altLang="ko-KR" sz="1800" dirty="0"/>
              <a:t>Try Again </a:t>
            </a:r>
            <a:r>
              <a:rPr lang="ko-KR" altLang="en-US" sz="1800" dirty="0"/>
              <a:t>버튼으로 다른 답변을 요청할 수 있으며</a:t>
            </a:r>
            <a:r>
              <a:rPr lang="en-US" altLang="ko-KR" sz="1800" dirty="0"/>
              <a:t>, </a:t>
            </a:r>
            <a:r>
              <a:rPr lang="ko-KR" altLang="en-US" sz="1800" dirty="0"/>
              <a:t>현재 답에 대해 긍정 또는 부정으로 평가할 수 있다</a:t>
            </a:r>
            <a:r>
              <a:rPr lang="en-US" altLang="ko-KR" sz="1800" dirty="0"/>
              <a:t>. </a:t>
            </a:r>
          </a:p>
          <a:p>
            <a:r>
              <a:rPr lang="ko-KR" altLang="en-US" sz="1800" dirty="0"/>
              <a:t>도중에 네트워크 불안정이나 </a:t>
            </a:r>
            <a:r>
              <a:rPr lang="ko-KR" altLang="en-US" sz="1800" dirty="0" err="1"/>
              <a:t>웹브라우저</a:t>
            </a:r>
            <a:r>
              <a:rPr lang="ko-KR" altLang="en-US" sz="1800" dirty="0"/>
              <a:t> 문제 등으로 답변이 끊길 경우 </a:t>
            </a:r>
            <a:r>
              <a:rPr lang="en-US" altLang="ko-KR" sz="1800" dirty="0"/>
              <a:t>Your response was interrupted. </a:t>
            </a:r>
            <a:r>
              <a:rPr lang="ko-KR" altLang="en-US" sz="1800" dirty="0"/>
              <a:t>또는 </a:t>
            </a:r>
            <a:r>
              <a:rPr lang="en-US" altLang="ko-KR" sz="1800" dirty="0"/>
              <a:t>Keep going </a:t>
            </a:r>
            <a:r>
              <a:rPr lang="ko-KR" altLang="en-US" sz="1800" dirty="0"/>
              <a:t>등</a:t>
            </a:r>
            <a:r>
              <a:rPr lang="en-US" altLang="ko-KR" sz="1800" dirty="0"/>
              <a:t>, </a:t>
            </a:r>
            <a:r>
              <a:rPr lang="ko-KR" altLang="en-US" sz="1800" dirty="0"/>
              <a:t>답변이 끊겼다는 사실을 어필해주면 끊긴 부분부터 다시 답변해준다</a:t>
            </a:r>
            <a:r>
              <a:rPr lang="en-US" altLang="ko-KR" sz="1800" dirty="0"/>
              <a:t>.</a:t>
            </a:r>
          </a:p>
          <a:p>
            <a:r>
              <a:rPr lang="ko-KR" altLang="en-US" sz="1800" dirty="0"/>
              <a:t>가능한 한 답변을 제공하려고 노력하나</a:t>
            </a:r>
            <a:r>
              <a:rPr lang="en-US" altLang="ko-KR" sz="1800" dirty="0"/>
              <a:t>, </a:t>
            </a:r>
            <a:r>
              <a:rPr lang="ko-KR" altLang="en-US" sz="1800" dirty="0">
                <a:hlinkClick r:id="rId2" tooltip="커뮤니티의 금기"/>
              </a:rPr>
              <a:t>정치색</a:t>
            </a:r>
            <a:r>
              <a:rPr lang="en-US" altLang="ko-KR" sz="1800" dirty="0"/>
              <a:t>, </a:t>
            </a:r>
            <a:r>
              <a:rPr lang="ko-KR" altLang="en-US" sz="1800" dirty="0">
                <a:hlinkClick r:id="rId3" tooltip="증오발언"/>
              </a:rPr>
              <a:t>혐오 발언</a:t>
            </a:r>
            <a:r>
              <a:rPr lang="en-US" altLang="ko-KR" sz="1800" dirty="0"/>
              <a:t>, </a:t>
            </a:r>
            <a:r>
              <a:rPr lang="ko-KR" altLang="en-US" sz="1800" dirty="0"/>
              <a:t>선정성 등 사회통념상 논란이나 거부감이 들어간 답변은 거부하거나</a:t>
            </a:r>
            <a:r>
              <a:rPr lang="en-US" altLang="ko-KR" sz="1800" dirty="0"/>
              <a:t>, </a:t>
            </a:r>
            <a:r>
              <a:rPr lang="ko-KR" altLang="en-US" sz="1800" dirty="0"/>
              <a:t>윤리적인 규범에 맞춰 답변한다</a:t>
            </a:r>
            <a:r>
              <a:rPr lang="en-US" altLang="ko-KR" sz="1800" dirty="0"/>
              <a:t>.</a:t>
            </a:r>
          </a:p>
          <a:p>
            <a:r>
              <a:rPr lang="ko-KR" altLang="en-US" sz="1800" dirty="0"/>
              <a:t>서비스 초기에는 가끔 이에 벗어난 답변도 있었으나 대체로 무난하게 답변하는 편이다</a:t>
            </a:r>
            <a:r>
              <a:rPr lang="en-US" altLang="ko-KR" sz="1800" dirty="0"/>
              <a:t>. </a:t>
            </a:r>
            <a:r>
              <a:rPr lang="ko-KR" altLang="en-US" sz="1800" dirty="0"/>
              <a:t>다만 직접적인 답변을 하지 않는 편이지 정치색 등을 의도하지 않았다 할지라도 간접적으로 드러내는 경우는 종종 있다</a:t>
            </a:r>
            <a:r>
              <a:rPr lang="en-US" altLang="ko-KR" sz="1800" dirty="0"/>
              <a:t>.</a:t>
            </a:r>
          </a:p>
          <a:p>
            <a:r>
              <a:rPr lang="ko-KR" altLang="en-US" sz="1800" dirty="0"/>
              <a:t>기본적으로 간단한 개념에 대한 설명을 요청할 수 있으며</a:t>
            </a:r>
            <a:r>
              <a:rPr lang="en-US" altLang="ko-KR" sz="1800" dirty="0"/>
              <a:t>(ex. </a:t>
            </a:r>
            <a:r>
              <a:rPr lang="ko-KR" altLang="en-US" sz="1800" dirty="0">
                <a:hlinkClick r:id="rId4" tooltip="나무위키"/>
              </a:rPr>
              <a:t>나무위키</a:t>
            </a:r>
            <a:r>
              <a:rPr lang="ko-KR" altLang="en-US" sz="1800" dirty="0"/>
              <a:t>가 </a:t>
            </a:r>
            <a:r>
              <a:rPr lang="ko-KR" altLang="en-US" sz="1800" dirty="0" err="1"/>
              <a:t>뭐야</a:t>
            </a:r>
            <a:r>
              <a:rPr lang="en-US" altLang="ko-KR" sz="1800" dirty="0"/>
              <a:t>?), </a:t>
            </a:r>
            <a:r>
              <a:rPr lang="ko-KR" altLang="en-US" sz="1800" dirty="0"/>
              <a:t>특정 개념들에 대한 비교</a:t>
            </a:r>
            <a:r>
              <a:rPr lang="en-US" altLang="ko-KR" sz="1800" dirty="0"/>
              <a:t>, </a:t>
            </a:r>
            <a:r>
              <a:rPr lang="ko-KR" altLang="en-US" sz="1800" dirty="0"/>
              <a:t>공통점</a:t>
            </a:r>
            <a:r>
              <a:rPr lang="en-US" altLang="ko-KR" sz="1800" dirty="0"/>
              <a:t>, </a:t>
            </a:r>
            <a:r>
              <a:rPr lang="ko-KR" altLang="en-US" sz="1800" dirty="0"/>
              <a:t>차이점 등을 요청할 수도 있다</a:t>
            </a:r>
            <a:r>
              <a:rPr lang="en-US" altLang="ko-KR" sz="1800" dirty="0"/>
              <a:t>.(ex. </a:t>
            </a:r>
            <a:r>
              <a:rPr lang="ko-KR" altLang="en-US" sz="1800" dirty="0"/>
              <a:t>나무위키와 위키백과의 차이점이 </a:t>
            </a:r>
            <a:r>
              <a:rPr lang="ko-KR" altLang="en-US" sz="1800" dirty="0" err="1"/>
              <a:t>뭐야</a:t>
            </a:r>
            <a:r>
              <a:rPr lang="en-US" altLang="ko-KR" sz="1800" dirty="0"/>
              <a:t>?)</a:t>
            </a:r>
          </a:p>
        </p:txBody>
      </p:sp>
      <p:sp>
        <p:nvSpPr>
          <p:cNvPr id="3" name="제목 2"/>
          <p:cNvSpPr>
            <a:spLocks noGrp="1"/>
          </p:cNvSpPr>
          <p:nvPr>
            <p:ph type="title"/>
          </p:nvPr>
        </p:nvSpPr>
        <p:spPr/>
        <p:txBody>
          <a:bodyPr/>
          <a:lstStyle/>
          <a:p>
            <a:r>
              <a:rPr lang="ko-KR" altLang="en-US" dirty="0"/>
              <a:t>특징</a:t>
            </a:r>
          </a:p>
        </p:txBody>
      </p:sp>
    </p:spTree>
    <p:extLst>
      <p:ext uri="{BB962C8B-B14F-4D97-AF65-F5344CB8AC3E}">
        <p14:creationId xmlns:p14="http://schemas.microsoft.com/office/powerpoint/2010/main" val="3079534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a:t>특징</a:t>
            </a:r>
          </a:p>
        </p:txBody>
      </p:sp>
      <p:pic>
        <p:nvPicPr>
          <p:cNvPr id="4" name="Picture 2" descr="파일:에이아이도제말하면안다.png">
            <a:extLst>
              <a:ext uri="{FF2B5EF4-FFF2-40B4-BE49-F238E27FC236}">
                <a16:creationId xmlns:a16="http://schemas.microsoft.com/office/drawing/2014/main" id="{BC00D775-F1F4-4B0F-A493-D3074F44F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642" y="1085202"/>
            <a:ext cx="5800716" cy="5016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289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lnSpcReduction="10000"/>
          </a:bodyPr>
          <a:lstStyle/>
          <a:p>
            <a:pPr>
              <a:lnSpc>
                <a:spcPct val="150000"/>
              </a:lnSpc>
            </a:pPr>
            <a:r>
              <a:rPr lang="ko-KR" altLang="en-US" sz="1800" dirty="0">
                <a:solidFill>
                  <a:schemeClr val="tx1"/>
                </a:solidFill>
              </a:rPr>
              <a:t>링크에 문서 제목이 섞여 있지 않다면 대답을 회피하고 </a:t>
            </a:r>
            <a:r>
              <a:rPr lang="ko-KR" altLang="en-US" sz="1800" dirty="0" err="1">
                <a:solidFill>
                  <a:schemeClr val="tx1"/>
                </a:solidFill>
              </a:rPr>
              <a:t>섞여있다면</a:t>
            </a:r>
            <a:r>
              <a:rPr lang="ko-KR" altLang="en-US" sz="1800" dirty="0">
                <a:solidFill>
                  <a:schemeClr val="tx1"/>
                </a:solidFill>
              </a:rPr>
              <a:t> 내용을 유추해서 대답해준다</a:t>
            </a:r>
            <a:r>
              <a:rPr lang="en-US" altLang="ko-KR" sz="1800" dirty="0">
                <a:solidFill>
                  <a:schemeClr val="tx1"/>
                </a:solidFill>
              </a:rPr>
              <a:t>. </a:t>
            </a:r>
            <a:r>
              <a:rPr lang="ko-KR" altLang="en-US" sz="1800" dirty="0">
                <a:solidFill>
                  <a:schemeClr val="tx1"/>
                </a:solidFill>
              </a:rPr>
              <a:t>흔히 말하는 </a:t>
            </a:r>
            <a:r>
              <a:rPr lang="en-US" altLang="ko-KR" sz="1800" dirty="0">
                <a:solidFill>
                  <a:schemeClr val="tx1"/>
                </a:solidFill>
              </a:rPr>
              <a:t>DAN</a:t>
            </a:r>
            <a:r>
              <a:rPr lang="ko-KR" altLang="en-US" sz="1800" dirty="0">
                <a:solidFill>
                  <a:schemeClr val="tx1"/>
                </a:solidFill>
              </a:rPr>
              <a:t>모드 즉 탈옥을 하지 않은 </a:t>
            </a:r>
            <a:r>
              <a:rPr lang="en-US" altLang="ko-KR" sz="1800" dirty="0" err="1">
                <a:solidFill>
                  <a:schemeClr val="tx1"/>
                </a:solidFill>
              </a:rPr>
              <a:t>ChatGPT</a:t>
            </a:r>
            <a:r>
              <a:rPr lang="ko-KR" altLang="en-US" sz="1800" dirty="0">
                <a:solidFill>
                  <a:schemeClr val="tx1"/>
                </a:solidFill>
              </a:rPr>
              <a:t>로 제한을 일부분 풀 수 있긴 하지만</a:t>
            </a:r>
            <a:r>
              <a:rPr lang="en-US" altLang="ko-KR" sz="1800" dirty="0">
                <a:solidFill>
                  <a:schemeClr val="tx1"/>
                </a:solidFill>
              </a:rPr>
              <a:t>, </a:t>
            </a:r>
            <a:r>
              <a:rPr lang="ko-KR" altLang="en-US" sz="1800" dirty="0">
                <a:solidFill>
                  <a:schemeClr val="tx1"/>
                </a:solidFill>
              </a:rPr>
              <a:t>기본적으로는 인터넷 검색을 하거나 링크의 내용을 샅샅이 뒤질 수 없기 때문이다</a:t>
            </a:r>
            <a:r>
              <a:rPr lang="en-US" altLang="ko-KR" sz="1800" dirty="0">
                <a:solidFill>
                  <a:schemeClr val="tx1"/>
                </a:solidFill>
              </a:rPr>
              <a:t>. </a:t>
            </a:r>
          </a:p>
          <a:p>
            <a:pPr lvl="1">
              <a:lnSpc>
                <a:spcPct val="150000"/>
              </a:lnSpc>
            </a:pPr>
            <a:r>
              <a:rPr lang="ko-KR" altLang="en-US" sz="1400" dirty="0">
                <a:solidFill>
                  <a:schemeClr val="tx1"/>
                </a:solidFill>
              </a:rPr>
              <a:t>마찬가지로 논문 요약 등을 부탁하고 싶다면 논문의 텍스트를 긁어와서 직접 </a:t>
            </a:r>
            <a:r>
              <a:rPr lang="ko-KR" altLang="en-US" sz="1400" dirty="0" err="1">
                <a:solidFill>
                  <a:schemeClr val="tx1"/>
                </a:solidFill>
              </a:rPr>
              <a:t>붙여넣어야</a:t>
            </a:r>
            <a:r>
              <a:rPr lang="ko-KR" altLang="en-US" sz="1400" dirty="0">
                <a:solidFill>
                  <a:schemeClr val="tx1"/>
                </a:solidFill>
              </a:rPr>
              <a:t> 하며</a:t>
            </a:r>
            <a:r>
              <a:rPr lang="en-US" altLang="ko-KR" sz="1400" dirty="0">
                <a:solidFill>
                  <a:schemeClr val="tx1"/>
                </a:solidFill>
              </a:rPr>
              <a:t>, </a:t>
            </a:r>
            <a:r>
              <a:rPr lang="ko-KR" altLang="en-US" sz="1400" dirty="0">
                <a:solidFill>
                  <a:schemeClr val="tx1"/>
                </a:solidFill>
              </a:rPr>
              <a:t>무료 열람이 가능한 링크만 주면 논문의 제목에서 유추할 수 있는 것 이상의 정보를 뽑아내지 못한다</a:t>
            </a:r>
            <a:r>
              <a:rPr lang="en-US" altLang="ko-KR" sz="1400" dirty="0">
                <a:solidFill>
                  <a:schemeClr val="tx1"/>
                </a:solidFill>
              </a:rPr>
              <a:t>. </a:t>
            </a:r>
          </a:p>
          <a:p>
            <a:pPr lvl="1">
              <a:lnSpc>
                <a:spcPct val="150000"/>
              </a:lnSpc>
            </a:pPr>
            <a:r>
              <a:rPr lang="ko-KR" altLang="en-US" sz="1400" dirty="0">
                <a:solidFill>
                  <a:schemeClr val="tx1"/>
                </a:solidFill>
              </a:rPr>
              <a:t>물론 </a:t>
            </a:r>
            <a:r>
              <a:rPr lang="en-US" altLang="ko-KR" sz="1400" dirty="0" err="1">
                <a:solidFill>
                  <a:schemeClr val="tx1"/>
                </a:solidFill>
              </a:rPr>
              <a:t>ChatGPT</a:t>
            </a:r>
            <a:r>
              <a:rPr lang="ko-KR" altLang="en-US" sz="1400" dirty="0">
                <a:solidFill>
                  <a:schemeClr val="tx1"/>
                </a:solidFill>
              </a:rPr>
              <a:t>는 텍스트만을 인식할 수 있기 때문에 논문에 포함된 도표</a:t>
            </a:r>
            <a:r>
              <a:rPr lang="en-US" altLang="ko-KR" sz="1400" dirty="0">
                <a:solidFill>
                  <a:schemeClr val="tx1"/>
                </a:solidFill>
              </a:rPr>
              <a:t>, </a:t>
            </a:r>
            <a:r>
              <a:rPr lang="ko-KR" altLang="en-US" sz="1400" dirty="0">
                <a:solidFill>
                  <a:schemeClr val="tx1"/>
                </a:solidFill>
              </a:rPr>
              <a:t>사진</a:t>
            </a:r>
            <a:r>
              <a:rPr lang="en-US" altLang="ko-KR" sz="1400" dirty="0">
                <a:solidFill>
                  <a:schemeClr val="tx1"/>
                </a:solidFill>
              </a:rPr>
              <a:t>, </a:t>
            </a:r>
            <a:r>
              <a:rPr lang="ko-KR" altLang="en-US" sz="1400" dirty="0">
                <a:solidFill>
                  <a:schemeClr val="tx1"/>
                </a:solidFill>
              </a:rPr>
              <a:t>그림 등을 인식할 수 없어서 첨부 자료가 많은 논문은 기껏 텍스트를 붙여 넣어줘도 제대로 요약하지 못한다</a:t>
            </a:r>
            <a:r>
              <a:rPr lang="en-US" altLang="ko-KR" sz="1400" dirty="0">
                <a:solidFill>
                  <a:schemeClr val="tx1"/>
                </a:solidFill>
              </a:rPr>
              <a:t>.</a:t>
            </a:r>
          </a:p>
          <a:p>
            <a:pPr>
              <a:lnSpc>
                <a:spcPct val="150000"/>
              </a:lnSpc>
            </a:pPr>
            <a:r>
              <a:rPr lang="ko-KR" altLang="en-US" sz="1800" dirty="0">
                <a:solidFill>
                  <a:schemeClr val="tx1"/>
                </a:solidFill>
              </a:rPr>
              <a:t>기술적인 특징으로는 </a:t>
            </a:r>
            <a:r>
              <a:rPr lang="en-US" altLang="ko-KR" sz="1800" dirty="0">
                <a:solidFill>
                  <a:schemeClr val="tx1"/>
                </a:solidFill>
              </a:rPr>
              <a:t>GPT3</a:t>
            </a:r>
            <a:r>
              <a:rPr lang="ko-KR" altLang="en-US" sz="1800" dirty="0">
                <a:solidFill>
                  <a:schemeClr val="tx1"/>
                </a:solidFill>
              </a:rPr>
              <a:t>의 기능으로서 대화에서 피드백을 받아 어느 정도 대화 내에서 학습이 가능하다</a:t>
            </a:r>
            <a:r>
              <a:rPr lang="en-US" altLang="ko-KR" sz="1800" dirty="0">
                <a:solidFill>
                  <a:schemeClr val="tx1"/>
                </a:solidFill>
              </a:rPr>
              <a:t>. GPT3</a:t>
            </a:r>
            <a:r>
              <a:rPr lang="ko-KR" altLang="en-US" sz="1800" dirty="0">
                <a:solidFill>
                  <a:schemeClr val="tx1"/>
                </a:solidFill>
              </a:rPr>
              <a:t>만 해도 무려 </a:t>
            </a:r>
            <a:r>
              <a:rPr lang="en-US" altLang="ko-KR" sz="1800" dirty="0">
                <a:solidFill>
                  <a:schemeClr val="tx1"/>
                </a:solidFill>
              </a:rPr>
              <a:t>1750</a:t>
            </a:r>
            <a:r>
              <a:rPr lang="ko-KR" altLang="en-US" sz="1800" dirty="0">
                <a:solidFill>
                  <a:schemeClr val="tx1"/>
                </a:solidFill>
              </a:rPr>
              <a:t>억 개의 매개 변수를 학습하는데</a:t>
            </a:r>
            <a:r>
              <a:rPr lang="en-US" altLang="ko-KR" sz="1800" dirty="0">
                <a:solidFill>
                  <a:schemeClr val="tx1"/>
                </a:solidFill>
              </a:rPr>
              <a:t>, </a:t>
            </a:r>
            <a:r>
              <a:rPr lang="ko-KR" altLang="en-US" sz="1800" dirty="0">
                <a:solidFill>
                  <a:schemeClr val="tx1"/>
                </a:solidFill>
              </a:rPr>
              <a:t>여기서 </a:t>
            </a:r>
            <a:r>
              <a:rPr lang="en-US" altLang="ko-KR" sz="1800" dirty="0">
                <a:solidFill>
                  <a:schemeClr val="tx1"/>
                </a:solidFill>
              </a:rPr>
              <a:t>'</a:t>
            </a:r>
            <a:r>
              <a:rPr lang="ko-KR" altLang="en-US" sz="1800" dirty="0">
                <a:solidFill>
                  <a:schemeClr val="tx1"/>
                </a:solidFill>
              </a:rPr>
              <a:t>상황 내 학습</a:t>
            </a:r>
            <a:r>
              <a:rPr lang="en-US" altLang="ko-KR" sz="1800" dirty="0">
                <a:solidFill>
                  <a:schemeClr val="tx1"/>
                </a:solidFill>
              </a:rPr>
              <a:t>'</a:t>
            </a:r>
            <a:r>
              <a:rPr lang="ko-KR" altLang="en-US" sz="1800" dirty="0">
                <a:solidFill>
                  <a:schemeClr val="tx1"/>
                </a:solidFill>
              </a:rPr>
              <a:t>을 이용해서 모델의 매개변수 업데이트 없이 학습이 된다</a:t>
            </a:r>
            <a:r>
              <a:rPr lang="en-US" altLang="ko-KR" sz="1800" dirty="0">
                <a:solidFill>
                  <a:schemeClr val="tx1"/>
                </a:solidFill>
              </a:rPr>
              <a:t>. </a:t>
            </a:r>
            <a:r>
              <a:rPr lang="ko-KR" altLang="en-US" sz="1800" dirty="0">
                <a:solidFill>
                  <a:schemeClr val="tx1"/>
                </a:solidFill>
              </a:rPr>
              <a:t>이는 모델이 아무 것도 학습하지 않고</a:t>
            </a:r>
            <a:r>
              <a:rPr lang="en-US" altLang="ko-KR" sz="1800" dirty="0">
                <a:solidFill>
                  <a:schemeClr val="tx1"/>
                </a:solidFill>
              </a:rPr>
              <a:t>, </a:t>
            </a:r>
            <a:r>
              <a:rPr lang="ko-KR" altLang="en-US" sz="1800" dirty="0">
                <a:solidFill>
                  <a:schemeClr val="tx1"/>
                </a:solidFill>
              </a:rPr>
              <a:t>새로운 작업을 학습하는 것처럼 보이게 한다는 것이다</a:t>
            </a:r>
            <a:r>
              <a:rPr lang="en-US" altLang="ko-KR" sz="1800" dirty="0">
                <a:solidFill>
                  <a:schemeClr val="tx1"/>
                </a:solidFill>
              </a:rPr>
              <a:t>.</a:t>
            </a:r>
          </a:p>
          <a:p>
            <a:pPr lvl="1">
              <a:lnSpc>
                <a:spcPct val="150000"/>
              </a:lnSpc>
            </a:pPr>
            <a:r>
              <a:rPr lang="ko-KR" altLang="en-US" sz="1400" dirty="0">
                <a:solidFill>
                  <a:schemeClr val="tx1"/>
                </a:solidFill>
              </a:rPr>
              <a:t>단</a:t>
            </a:r>
            <a:r>
              <a:rPr lang="en-US" altLang="ko-KR" sz="1400" dirty="0">
                <a:solidFill>
                  <a:schemeClr val="tx1"/>
                </a:solidFill>
              </a:rPr>
              <a:t>, </a:t>
            </a:r>
            <a:r>
              <a:rPr lang="ko-KR" altLang="en-US" sz="1400" dirty="0">
                <a:solidFill>
                  <a:schemeClr val="tx1"/>
                </a:solidFill>
              </a:rPr>
              <a:t>이는 어디까지나 빅데이터 </a:t>
            </a:r>
            <a:r>
              <a:rPr lang="en-US" altLang="ko-KR" sz="1400" dirty="0">
                <a:solidFill>
                  <a:schemeClr val="tx1"/>
                </a:solidFill>
              </a:rPr>
              <a:t>AI</a:t>
            </a:r>
            <a:r>
              <a:rPr lang="ko-KR" altLang="en-US" sz="1400" dirty="0">
                <a:solidFill>
                  <a:schemeClr val="tx1"/>
                </a:solidFill>
              </a:rPr>
              <a:t>에서의 미세 조정 부분에 불과하다</a:t>
            </a:r>
            <a:r>
              <a:rPr lang="en-US" altLang="ko-KR" sz="1400" dirty="0">
                <a:solidFill>
                  <a:schemeClr val="tx1"/>
                </a:solidFill>
              </a:rPr>
              <a:t>. </a:t>
            </a:r>
            <a:r>
              <a:rPr lang="ko-KR" altLang="en-US" sz="1400" dirty="0">
                <a:solidFill>
                  <a:schemeClr val="tx1"/>
                </a:solidFill>
              </a:rPr>
              <a:t>미세 조정의 영역이기에 업데이트가 필요하지 않다는 말일 뿐이지</a:t>
            </a:r>
            <a:r>
              <a:rPr lang="en-US" altLang="ko-KR" sz="1400" dirty="0">
                <a:solidFill>
                  <a:schemeClr val="tx1"/>
                </a:solidFill>
              </a:rPr>
              <a:t>, </a:t>
            </a:r>
            <a:r>
              <a:rPr lang="ko-KR" altLang="en-US" sz="1400" dirty="0">
                <a:solidFill>
                  <a:schemeClr val="tx1"/>
                </a:solidFill>
              </a:rPr>
              <a:t>새로운 이슈에 대한 추가가 필요하다면</a:t>
            </a:r>
            <a:r>
              <a:rPr lang="en-US" altLang="ko-KR" sz="1400" dirty="0">
                <a:solidFill>
                  <a:schemeClr val="tx1"/>
                </a:solidFill>
              </a:rPr>
              <a:t>, </a:t>
            </a:r>
            <a:r>
              <a:rPr lang="ko-KR" altLang="en-US" sz="1400" dirty="0">
                <a:solidFill>
                  <a:schemeClr val="tx1"/>
                </a:solidFill>
              </a:rPr>
              <a:t>파라미터가 더 늘어나야 하고</a:t>
            </a:r>
            <a:r>
              <a:rPr lang="en-US" altLang="ko-KR" sz="1400" dirty="0">
                <a:solidFill>
                  <a:schemeClr val="tx1"/>
                </a:solidFill>
              </a:rPr>
              <a:t>, </a:t>
            </a:r>
            <a:r>
              <a:rPr lang="ko-KR" altLang="en-US" sz="1400" dirty="0">
                <a:solidFill>
                  <a:schemeClr val="tx1"/>
                </a:solidFill>
              </a:rPr>
              <a:t>이는 모델의 업데이트가 꼭 필요하다</a:t>
            </a:r>
            <a:r>
              <a:rPr lang="en-US" altLang="ko-KR" sz="1400" dirty="0">
                <a:solidFill>
                  <a:schemeClr val="tx1"/>
                </a:solidFill>
              </a:rPr>
              <a:t>. </a:t>
            </a:r>
            <a:r>
              <a:rPr lang="ko-KR" altLang="en-US" sz="1400" dirty="0">
                <a:solidFill>
                  <a:schemeClr val="tx1"/>
                </a:solidFill>
              </a:rPr>
              <a:t>즉</a:t>
            </a:r>
            <a:r>
              <a:rPr lang="en-US" altLang="ko-KR" sz="1400" dirty="0">
                <a:solidFill>
                  <a:schemeClr val="tx1"/>
                </a:solidFill>
              </a:rPr>
              <a:t>, 2021</a:t>
            </a:r>
            <a:r>
              <a:rPr lang="ko-KR" altLang="en-US" sz="1400" dirty="0">
                <a:solidFill>
                  <a:schemeClr val="tx1"/>
                </a:solidFill>
              </a:rPr>
              <a:t>년 </a:t>
            </a:r>
            <a:r>
              <a:rPr lang="en-US" altLang="ko-KR" sz="1400" dirty="0">
                <a:solidFill>
                  <a:schemeClr val="tx1"/>
                </a:solidFill>
              </a:rPr>
              <a:t>10</a:t>
            </a:r>
            <a:r>
              <a:rPr lang="ko-KR" altLang="en-US" sz="1400" dirty="0">
                <a:solidFill>
                  <a:schemeClr val="tx1"/>
                </a:solidFill>
              </a:rPr>
              <a:t>월 이후의 내용을 모르니 현재 대화로 알려줬다고 해서 바로 학습하는 기능은 아니다</a:t>
            </a:r>
            <a:r>
              <a:rPr lang="en-US" altLang="ko-KR" sz="1400" dirty="0">
                <a:solidFill>
                  <a:schemeClr val="tx1"/>
                </a:solidFill>
              </a:rPr>
              <a:t>.</a:t>
            </a:r>
          </a:p>
        </p:txBody>
      </p:sp>
      <p:sp>
        <p:nvSpPr>
          <p:cNvPr id="3" name="제목 2"/>
          <p:cNvSpPr>
            <a:spLocks noGrp="1"/>
          </p:cNvSpPr>
          <p:nvPr>
            <p:ph type="title"/>
          </p:nvPr>
        </p:nvSpPr>
        <p:spPr/>
        <p:txBody>
          <a:bodyPr/>
          <a:lstStyle/>
          <a:p>
            <a:r>
              <a:rPr lang="ko-KR" altLang="en-US" dirty="0"/>
              <a:t>특징</a:t>
            </a:r>
          </a:p>
        </p:txBody>
      </p:sp>
    </p:spTree>
    <p:extLst>
      <p:ext uri="{BB962C8B-B14F-4D97-AF65-F5344CB8AC3E}">
        <p14:creationId xmlns:p14="http://schemas.microsoft.com/office/powerpoint/2010/main" val="116794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marL="0" lvl="0" indent="0" latinLnBrk="0">
              <a:lnSpc>
                <a:spcPct val="100000"/>
              </a:lnSpc>
              <a:spcBef>
                <a:spcPct val="0"/>
              </a:spcBef>
              <a:buNone/>
            </a:pPr>
            <a:r>
              <a:rPr lang="ko-KR" altLang="ko-KR" sz="1600" b="1" dirty="0">
                <a:solidFill>
                  <a:srgbClr val="373A3C"/>
                </a:solidFill>
                <a:latin typeface="Arial" panose="020B0604020202020204" pitchFamily="34" charset="0"/>
                <a:ea typeface="Open Sans"/>
              </a:rPr>
              <a:t> </a:t>
            </a:r>
            <a:r>
              <a:rPr lang="en-US" altLang="ko-KR" sz="1600" b="1" dirty="0">
                <a:solidFill>
                  <a:srgbClr val="373A3C"/>
                </a:solidFill>
                <a:latin typeface="Arial" panose="020B0604020202020204" pitchFamily="34" charset="0"/>
                <a:ea typeface="Open Sans"/>
              </a:rPr>
              <a:t>&lt;</a:t>
            </a:r>
            <a:r>
              <a:rPr lang="ko-KR" altLang="ko-KR" sz="1600" b="1" dirty="0">
                <a:solidFill>
                  <a:srgbClr val="373A3C"/>
                </a:solidFill>
                <a:latin typeface="Arial" panose="020B0604020202020204" pitchFamily="34" charset="0"/>
                <a:ea typeface="Open Sans"/>
              </a:rPr>
              <a:t>AI 전쟁</a:t>
            </a:r>
            <a:r>
              <a:rPr lang="en-US" altLang="ko-KR" sz="1600" b="1" dirty="0">
                <a:solidFill>
                  <a:srgbClr val="373A3C"/>
                </a:solidFill>
                <a:latin typeface="Arial" panose="020B0604020202020204" pitchFamily="34" charset="0"/>
                <a:ea typeface="Open Sans"/>
              </a:rPr>
              <a:t>&gt;</a:t>
            </a:r>
            <a:endParaRPr lang="ko-KR" altLang="ko-KR" sz="1600" b="1" dirty="0">
              <a:solidFill>
                <a:srgbClr val="373A3C"/>
              </a:solidFill>
              <a:latin typeface="Arial" panose="020B0604020202020204" pitchFamily="34" charset="0"/>
              <a:ea typeface="Open Sans"/>
            </a:endParaRPr>
          </a:p>
          <a:p>
            <a:pPr lvl="1" latinLnBrk="0">
              <a:lnSpc>
                <a:spcPct val="150000"/>
              </a:lnSpc>
              <a:spcBef>
                <a:spcPct val="0"/>
              </a:spcBef>
            </a:pPr>
            <a:r>
              <a:rPr lang="ko-KR" altLang="ko-KR" sz="1600" dirty="0" err="1">
                <a:solidFill>
                  <a:srgbClr val="373A3C"/>
                </a:solidFill>
                <a:latin typeface="Arial" panose="020B0604020202020204" pitchFamily="34" charset="0"/>
                <a:ea typeface="Open Sans"/>
              </a:rPr>
              <a:t>ChatGPT가</a:t>
            </a:r>
            <a:r>
              <a:rPr lang="ko-KR" altLang="ko-KR" sz="1600" dirty="0">
                <a:solidFill>
                  <a:srgbClr val="373A3C"/>
                </a:solidFill>
                <a:latin typeface="Arial" panose="020B0604020202020204" pitchFamily="34" charset="0"/>
                <a:ea typeface="Open Sans"/>
              </a:rPr>
              <a:t> 가진 잠재력은 무시하지 못할 수준</a:t>
            </a:r>
            <a:r>
              <a:rPr lang="ko-KR" altLang="en-US" sz="1600" dirty="0">
                <a:solidFill>
                  <a:srgbClr val="373A3C"/>
                </a:solidFill>
                <a:latin typeface="Arial" panose="020B0604020202020204" pitchFamily="34" charset="0"/>
                <a:ea typeface="Open Sans"/>
              </a:rPr>
              <a:t>으로 </a:t>
            </a:r>
            <a:r>
              <a:rPr lang="ko-KR" altLang="ko-KR" sz="1600" dirty="0">
                <a:solidFill>
                  <a:srgbClr val="373A3C"/>
                </a:solidFill>
                <a:latin typeface="Arial" panose="020B0604020202020204" pitchFamily="34" charset="0"/>
                <a:ea typeface="Open Sans"/>
              </a:rPr>
              <a:t>구글을 비롯한 전세계 </a:t>
            </a:r>
            <a:r>
              <a:rPr lang="ko-KR" altLang="ko-KR" sz="1600" dirty="0" err="1">
                <a:solidFill>
                  <a:srgbClr val="0275D8"/>
                </a:solidFill>
                <a:latin typeface="Arial" panose="020B0604020202020204" pitchFamily="34" charset="0"/>
                <a:ea typeface="Open Sans"/>
                <a:hlinkClick r:id="rId2" tooltip="빅테크"/>
              </a:rPr>
              <a:t>빅테크</a:t>
            </a:r>
            <a:r>
              <a:rPr lang="ko-KR" altLang="ko-KR" sz="1600" dirty="0">
                <a:solidFill>
                  <a:srgbClr val="373A3C"/>
                </a:solidFill>
                <a:latin typeface="Arial" panose="020B0604020202020204" pitchFamily="34" charset="0"/>
                <a:ea typeface="Open Sans"/>
              </a:rPr>
              <a:t> 기업들이 앞다퉈 뛰어드는 기술이 되었</a:t>
            </a:r>
            <a:r>
              <a:rPr lang="ko-KR" altLang="en-US" sz="1600" dirty="0">
                <a:solidFill>
                  <a:srgbClr val="373A3C"/>
                </a:solidFill>
                <a:latin typeface="Arial" panose="020B0604020202020204" pitchFamily="34" charset="0"/>
                <a:ea typeface="Open Sans"/>
              </a:rPr>
              <a:t>음</a:t>
            </a:r>
            <a:r>
              <a:rPr lang="en-US" altLang="ko-KR" sz="1600" dirty="0">
                <a:solidFill>
                  <a:srgbClr val="373A3C"/>
                </a:solidFill>
                <a:latin typeface="Arial" panose="020B0604020202020204" pitchFamily="34" charset="0"/>
                <a:ea typeface="Open Sans"/>
              </a:rPr>
              <a:t>.</a:t>
            </a:r>
          </a:p>
          <a:p>
            <a:pPr lvl="1" latinLnBrk="0">
              <a:lnSpc>
                <a:spcPct val="150000"/>
              </a:lnSpc>
              <a:spcBef>
                <a:spcPct val="0"/>
              </a:spcBef>
            </a:pPr>
            <a:r>
              <a:rPr lang="ko-KR" altLang="ko-KR" sz="1600" dirty="0">
                <a:solidFill>
                  <a:srgbClr val="373A3C"/>
                </a:solidFill>
                <a:latin typeface="Arial" panose="020B0604020202020204" pitchFamily="34" charset="0"/>
                <a:ea typeface="Open Sans"/>
              </a:rPr>
              <a:t>데이터가 더 쌓여 한계를 극복한다면 사용자가 직접 검색할 대상의 정보를 입력해야 하는 현 검색 문법을 아예 뒤바꾸어 장기적으로는 구글을 비롯한 모든 </a:t>
            </a:r>
            <a:r>
              <a:rPr lang="ko-KR" altLang="ko-KR" sz="1600" dirty="0">
                <a:solidFill>
                  <a:srgbClr val="0275D8"/>
                </a:solidFill>
                <a:latin typeface="Arial" panose="020B0604020202020204" pitchFamily="34" charset="0"/>
                <a:ea typeface="Open Sans"/>
                <a:hlinkClick r:id="rId3" tooltip="검색 엔진"/>
              </a:rPr>
              <a:t>검색 엔진</a:t>
            </a:r>
            <a:r>
              <a:rPr lang="ko-KR" altLang="ko-KR" sz="1600" dirty="0">
                <a:solidFill>
                  <a:srgbClr val="373A3C"/>
                </a:solidFill>
                <a:latin typeface="Arial" panose="020B0604020202020204" pitchFamily="34" charset="0"/>
                <a:ea typeface="Open Sans"/>
              </a:rPr>
              <a:t>을 대체할 수 있는 기술일 수 있</a:t>
            </a:r>
            <a:r>
              <a:rPr lang="ko-KR" altLang="en-US" sz="1600" dirty="0">
                <a:solidFill>
                  <a:srgbClr val="373A3C"/>
                </a:solidFill>
                <a:latin typeface="Arial" panose="020B0604020202020204" pitchFamily="34" charset="0"/>
                <a:ea typeface="Open Sans"/>
              </a:rPr>
              <a:t>음</a:t>
            </a:r>
            <a:r>
              <a:rPr lang="en-US" altLang="ko-KR" sz="1600" dirty="0">
                <a:solidFill>
                  <a:srgbClr val="373A3C"/>
                </a:solidFill>
                <a:latin typeface="Arial" panose="020B0604020202020204" pitchFamily="34" charset="0"/>
                <a:ea typeface="Open Sans"/>
              </a:rPr>
              <a:t>.</a:t>
            </a:r>
          </a:p>
          <a:p>
            <a:pPr lvl="1" latinLnBrk="0">
              <a:lnSpc>
                <a:spcPct val="150000"/>
              </a:lnSpc>
              <a:spcBef>
                <a:spcPct val="0"/>
              </a:spcBef>
            </a:pPr>
            <a:r>
              <a:rPr lang="ko-KR" altLang="ko-KR" sz="1600" dirty="0">
                <a:solidFill>
                  <a:srgbClr val="373A3C"/>
                </a:solidFill>
                <a:latin typeface="Arial" panose="020B0604020202020204" pitchFamily="34" charset="0"/>
                <a:ea typeface="Open Sans"/>
              </a:rPr>
              <a:t>이미 10억 달러를 투자했던 마이크로소프트가 아예 2023년 1월 </a:t>
            </a:r>
            <a:r>
              <a:rPr lang="ko-KR" altLang="ko-KR" sz="1600" dirty="0" err="1">
                <a:solidFill>
                  <a:srgbClr val="0275D8"/>
                </a:solidFill>
                <a:latin typeface="Arial" panose="020B0604020202020204" pitchFamily="34" charset="0"/>
                <a:ea typeface="Open Sans"/>
                <a:hlinkClick r:id="rId4" tooltip="OpenAI"/>
              </a:rPr>
              <a:t>OpenAI</a:t>
            </a:r>
            <a:r>
              <a:rPr lang="ko-KR" altLang="ko-KR" sz="1600" dirty="0" err="1">
                <a:solidFill>
                  <a:srgbClr val="373A3C"/>
                </a:solidFill>
                <a:latin typeface="Arial" panose="020B0604020202020204" pitchFamily="34" charset="0"/>
                <a:ea typeface="Open Sans"/>
              </a:rPr>
              <a:t>와</a:t>
            </a:r>
            <a:r>
              <a:rPr lang="ko-KR" altLang="ko-KR" sz="1600" dirty="0">
                <a:solidFill>
                  <a:srgbClr val="373A3C"/>
                </a:solidFill>
                <a:latin typeface="Arial" panose="020B0604020202020204" pitchFamily="34" charset="0"/>
                <a:ea typeface="Open Sans"/>
              </a:rPr>
              <a:t> </a:t>
            </a:r>
            <a:r>
              <a:rPr lang="ko-KR" altLang="ko-KR" sz="1600" dirty="0">
                <a:solidFill>
                  <a:srgbClr val="009900"/>
                </a:solidFill>
                <a:latin typeface="Arial" panose="020B0604020202020204" pitchFamily="34" charset="0"/>
                <a:ea typeface="Open Sans"/>
                <a:hlinkClick r:id="rId5" tooltip="https://www.aitimes.com/news/articleView.html?idxno=149078"/>
              </a:rPr>
              <a:t>100억 달러를 투자하고 파트너쉽</a:t>
            </a:r>
            <a:r>
              <a:rPr lang="ko-KR" altLang="ko-KR" sz="1600" dirty="0">
                <a:solidFill>
                  <a:srgbClr val="373A3C"/>
                </a:solidFill>
                <a:latin typeface="Arial" panose="020B0604020202020204" pitchFamily="34" charset="0"/>
                <a:ea typeface="Open Sans"/>
              </a:rPr>
              <a:t>을 맺었을 정도로 대화형 인공지능이나 </a:t>
            </a:r>
            <a:r>
              <a:rPr lang="ko-KR" altLang="ko-KR" sz="1600" dirty="0">
                <a:solidFill>
                  <a:srgbClr val="0275D8"/>
                </a:solidFill>
                <a:latin typeface="Arial" panose="020B0604020202020204" pitchFamily="34" charset="0"/>
                <a:ea typeface="Open Sans"/>
                <a:hlinkClick r:id="rId6" tooltip="인공지능 검색 엔진"/>
              </a:rPr>
              <a:t>인공지능 검색 엔진</a:t>
            </a:r>
            <a:r>
              <a:rPr lang="ko-KR" altLang="ko-KR" sz="1600" dirty="0">
                <a:solidFill>
                  <a:srgbClr val="373A3C"/>
                </a:solidFill>
                <a:latin typeface="Arial" panose="020B0604020202020204" pitchFamily="34" charset="0"/>
                <a:ea typeface="Open Sans"/>
              </a:rPr>
              <a:t>이 가진 잠재력을 높게 판단하고, 이후 내달 안에 </a:t>
            </a:r>
            <a:r>
              <a:rPr lang="ko-KR" altLang="ko-KR" sz="1600" dirty="0">
                <a:solidFill>
                  <a:srgbClr val="0275D8"/>
                </a:solidFill>
                <a:latin typeface="Arial" panose="020B0604020202020204" pitchFamily="34" charset="0"/>
                <a:ea typeface="Open Sans"/>
                <a:hlinkClick r:id="rId7" tooltip="Microsoft Bing"/>
              </a:rPr>
              <a:t>Microsoft Bing</a:t>
            </a:r>
            <a:r>
              <a:rPr lang="ko-KR" altLang="ko-KR" sz="1600" dirty="0">
                <a:solidFill>
                  <a:srgbClr val="373A3C"/>
                </a:solidFill>
                <a:latin typeface="Arial" panose="020B0604020202020204" pitchFamily="34" charset="0"/>
                <a:ea typeface="Open Sans"/>
              </a:rPr>
              <a:t>과 오피스 프로그램 안에 </a:t>
            </a:r>
            <a:r>
              <a:rPr lang="ko-KR" altLang="ko-KR" sz="1600" dirty="0" err="1">
                <a:solidFill>
                  <a:srgbClr val="373A3C"/>
                </a:solidFill>
                <a:latin typeface="Arial" panose="020B0604020202020204" pitchFamily="34" charset="0"/>
                <a:ea typeface="Open Sans"/>
              </a:rPr>
              <a:t>ChatGPT를</a:t>
            </a:r>
            <a:r>
              <a:rPr lang="ko-KR" altLang="ko-KR" sz="1600" dirty="0">
                <a:solidFill>
                  <a:srgbClr val="373A3C"/>
                </a:solidFill>
                <a:latin typeface="Arial" panose="020B0604020202020204" pitchFamily="34" charset="0"/>
                <a:ea typeface="Open Sans"/>
              </a:rPr>
              <a:t> </a:t>
            </a:r>
            <a:r>
              <a:rPr lang="ko-KR" altLang="ko-KR" sz="1600" dirty="0" err="1">
                <a:solidFill>
                  <a:srgbClr val="373A3C"/>
                </a:solidFill>
                <a:latin typeface="Arial" panose="020B0604020202020204" pitchFamily="34" charset="0"/>
                <a:ea typeface="Open Sans"/>
              </a:rPr>
              <a:t>심어넣겠다고</a:t>
            </a:r>
            <a:r>
              <a:rPr lang="ko-KR" altLang="ko-KR" sz="1600" dirty="0">
                <a:solidFill>
                  <a:srgbClr val="373A3C"/>
                </a:solidFill>
                <a:latin typeface="Arial" panose="020B0604020202020204" pitchFamily="34" charset="0"/>
                <a:ea typeface="Open Sans"/>
              </a:rPr>
              <a:t> 발표하며 구글을 향해 ''The </a:t>
            </a:r>
            <a:r>
              <a:rPr lang="ko-KR" altLang="ko-KR" sz="1600" dirty="0" err="1">
                <a:solidFill>
                  <a:srgbClr val="373A3C"/>
                </a:solidFill>
                <a:latin typeface="Arial" panose="020B0604020202020204" pitchFamily="34" charset="0"/>
                <a:ea typeface="Open Sans"/>
              </a:rPr>
              <a:t>Race</a:t>
            </a:r>
            <a:r>
              <a:rPr lang="ko-KR" altLang="ko-KR" sz="1600" dirty="0">
                <a:solidFill>
                  <a:srgbClr val="373A3C"/>
                </a:solidFill>
                <a:latin typeface="Arial" panose="020B0604020202020204" pitchFamily="34" charset="0"/>
                <a:ea typeface="Open Sans"/>
              </a:rPr>
              <a:t> </a:t>
            </a:r>
            <a:r>
              <a:rPr lang="ko-KR" altLang="ko-KR" sz="1600" dirty="0" err="1">
                <a:solidFill>
                  <a:srgbClr val="373A3C"/>
                </a:solidFill>
                <a:latin typeface="Arial" panose="020B0604020202020204" pitchFamily="34" charset="0"/>
                <a:ea typeface="Open Sans"/>
              </a:rPr>
              <a:t>Start"라며</a:t>
            </a:r>
            <a:r>
              <a:rPr lang="ko-KR" altLang="ko-KR" sz="1600" dirty="0">
                <a:solidFill>
                  <a:srgbClr val="373A3C"/>
                </a:solidFill>
                <a:latin typeface="Arial" panose="020B0604020202020204" pitchFamily="34" charset="0"/>
                <a:ea typeface="Open Sans"/>
              </a:rPr>
              <a:t> 선전포고를 하면서 </a:t>
            </a:r>
            <a:r>
              <a:rPr lang="ko-KR" altLang="ko-KR" sz="1600" dirty="0">
                <a:solidFill>
                  <a:srgbClr val="0275D8"/>
                </a:solidFill>
                <a:latin typeface="Arial" panose="020B0604020202020204" pitchFamily="34" charset="0"/>
                <a:ea typeface="Open Sans"/>
                <a:hlinkClick r:id="rId8" tooltip="구글"/>
              </a:rPr>
              <a:t>구글</a:t>
            </a:r>
            <a:r>
              <a:rPr lang="ko-KR" altLang="ko-KR" sz="1600" dirty="0">
                <a:solidFill>
                  <a:srgbClr val="373A3C"/>
                </a:solidFill>
                <a:latin typeface="Arial" panose="020B0604020202020204" pitchFamily="34" charset="0"/>
                <a:ea typeface="Open Sans"/>
              </a:rPr>
              <a:t>에게 발등에 불이 떨어졌다.</a:t>
            </a:r>
            <a:endParaRPr lang="en-US" altLang="ko-KR" sz="1600" dirty="0">
              <a:solidFill>
                <a:srgbClr val="373A3C"/>
              </a:solidFill>
              <a:latin typeface="Arial" panose="020B0604020202020204" pitchFamily="34" charset="0"/>
              <a:ea typeface="Open Sans"/>
            </a:endParaRPr>
          </a:p>
          <a:p>
            <a:pPr lvl="1" latinLnBrk="0">
              <a:lnSpc>
                <a:spcPct val="150000"/>
              </a:lnSpc>
              <a:spcBef>
                <a:spcPct val="0"/>
              </a:spcBef>
            </a:pPr>
            <a:r>
              <a:rPr lang="ko-KR" altLang="ko-KR" sz="1600" dirty="0">
                <a:solidFill>
                  <a:srgbClr val="373A3C"/>
                </a:solidFill>
                <a:latin typeface="Arial" panose="020B0604020202020204" pitchFamily="34" charset="0"/>
                <a:ea typeface="Open Sans"/>
              </a:rPr>
              <a:t>구글의 경우 대화형 인공지능 서비스인 </a:t>
            </a:r>
            <a:r>
              <a:rPr lang="ko-KR" altLang="ko-KR" sz="1600" dirty="0" err="1">
                <a:solidFill>
                  <a:srgbClr val="373A3C"/>
                </a:solidFill>
                <a:latin typeface="Arial" panose="020B0604020202020204" pitchFamily="34" charset="0"/>
                <a:ea typeface="Open Sans"/>
              </a:rPr>
              <a:t>LaMDA를</a:t>
            </a:r>
            <a:r>
              <a:rPr lang="ko-KR" altLang="ko-KR" sz="1600" dirty="0">
                <a:solidFill>
                  <a:srgbClr val="373A3C"/>
                </a:solidFill>
                <a:latin typeface="Arial" panose="020B0604020202020204" pitchFamily="34" charset="0"/>
                <a:ea typeface="Open Sans"/>
              </a:rPr>
              <a:t> 계승한 </a:t>
            </a:r>
            <a:r>
              <a:rPr lang="ko-KR" altLang="ko-KR" sz="1600" dirty="0">
                <a:solidFill>
                  <a:srgbClr val="0275D8"/>
                </a:solidFill>
                <a:latin typeface="Arial" panose="020B0604020202020204" pitchFamily="34" charset="0"/>
                <a:ea typeface="Open Sans"/>
                <a:hlinkClick r:id="rId9" tooltip="바드"/>
              </a:rPr>
              <a:t>Google </a:t>
            </a:r>
            <a:r>
              <a:rPr lang="ko-KR" altLang="ko-KR" sz="1600" dirty="0" err="1">
                <a:solidFill>
                  <a:srgbClr val="0275D8"/>
                </a:solidFill>
                <a:latin typeface="Arial" panose="020B0604020202020204" pitchFamily="34" charset="0"/>
                <a:ea typeface="Open Sans"/>
                <a:hlinkClick r:id="rId9" tooltip="바드"/>
              </a:rPr>
              <a:t>Bard</a:t>
            </a:r>
            <a:r>
              <a:rPr lang="ko-KR" altLang="ko-KR" sz="1600" dirty="0">
                <a:solidFill>
                  <a:srgbClr val="373A3C"/>
                </a:solidFill>
                <a:latin typeface="Arial" panose="020B0604020202020204" pitchFamily="34" charset="0"/>
                <a:ea typeface="Open Sans"/>
              </a:rPr>
              <a:t> 및 수십 종의 인공지능 상품을 연내 출시할 계획이며, 자회사인 </a:t>
            </a:r>
            <a:r>
              <a:rPr lang="ko-KR" altLang="ko-KR" sz="1600" dirty="0" err="1">
                <a:solidFill>
                  <a:srgbClr val="0275D8"/>
                </a:solidFill>
                <a:latin typeface="Arial" panose="020B0604020202020204" pitchFamily="34" charset="0"/>
                <a:ea typeface="Open Sans"/>
                <a:hlinkClick r:id="rId10" tooltip="딥마인드"/>
              </a:rPr>
              <a:t>딥마인드</a:t>
            </a:r>
            <a:r>
              <a:rPr lang="ko-KR" altLang="ko-KR" sz="1600" dirty="0" err="1">
                <a:solidFill>
                  <a:srgbClr val="373A3C"/>
                </a:solidFill>
                <a:latin typeface="Arial" panose="020B0604020202020204" pitchFamily="34" charset="0"/>
                <a:ea typeface="Open Sans"/>
              </a:rPr>
              <a:t>에서도</a:t>
            </a:r>
            <a:r>
              <a:rPr lang="ko-KR" altLang="ko-KR" sz="1600" dirty="0">
                <a:solidFill>
                  <a:srgbClr val="373A3C"/>
                </a:solidFill>
                <a:latin typeface="Arial" panose="020B0604020202020204" pitchFamily="34" charset="0"/>
                <a:ea typeface="Open Sans"/>
              </a:rPr>
              <a:t> 대화형 인공지능 서비스인 </a:t>
            </a:r>
            <a:r>
              <a:rPr lang="ko-KR" altLang="ko-KR" sz="1600" dirty="0" err="1">
                <a:solidFill>
                  <a:srgbClr val="373A3C"/>
                </a:solidFill>
                <a:latin typeface="Arial" panose="020B0604020202020204" pitchFamily="34" charset="0"/>
                <a:ea typeface="Open Sans"/>
              </a:rPr>
              <a:t>Sparrow를</a:t>
            </a:r>
            <a:r>
              <a:rPr lang="ko-KR" altLang="ko-KR" sz="1600" dirty="0">
                <a:solidFill>
                  <a:srgbClr val="373A3C"/>
                </a:solidFill>
                <a:latin typeface="Arial" panose="020B0604020202020204" pitchFamily="34" charset="0"/>
                <a:ea typeface="Open Sans"/>
              </a:rPr>
              <a:t> 준비 중</a:t>
            </a:r>
            <a:endParaRPr lang="en-US" altLang="ko-KR" sz="1600" dirty="0">
              <a:solidFill>
                <a:srgbClr val="373A3C"/>
              </a:solidFill>
              <a:latin typeface="Arial" panose="020B0604020202020204" pitchFamily="34" charset="0"/>
              <a:ea typeface="Open Sans"/>
            </a:endParaRPr>
          </a:p>
          <a:p>
            <a:pPr lvl="1" latinLnBrk="0">
              <a:lnSpc>
                <a:spcPct val="150000"/>
              </a:lnSpc>
              <a:spcBef>
                <a:spcPct val="0"/>
              </a:spcBef>
            </a:pPr>
            <a:r>
              <a:rPr lang="ko-KR" altLang="ko-KR" sz="1600" dirty="0">
                <a:solidFill>
                  <a:srgbClr val="373A3C"/>
                </a:solidFill>
                <a:latin typeface="Arial" panose="020B0604020202020204" pitchFamily="34" charset="0"/>
                <a:ea typeface="Open Sans"/>
              </a:rPr>
              <a:t>2023년 2월 3일에는 </a:t>
            </a:r>
            <a:r>
              <a:rPr lang="ko-KR" altLang="ko-KR" sz="1600" dirty="0" err="1">
                <a:solidFill>
                  <a:srgbClr val="0275D8"/>
                </a:solidFill>
                <a:latin typeface="Arial" panose="020B0604020202020204" pitchFamily="34" charset="0"/>
                <a:ea typeface="Open Sans"/>
                <a:hlinkClick r:id="rId4" tooltip="OpenAI"/>
              </a:rPr>
              <a:t>OpenAI</a:t>
            </a:r>
            <a:r>
              <a:rPr lang="ko-KR" altLang="ko-KR" sz="1600" dirty="0" err="1">
                <a:solidFill>
                  <a:srgbClr val="373A3C"/>
                </a:solidFill>
                <a:latin typeface="Arial" panose="020B0604020202020204" pitchFamily="34" charset="0"/>
                <a:ea typeface="Open Sans"/>
              </a:rPr>
              <a:t>의</a:t>
            </a:r>
            <a:r>
              <a:rPr lang="ko-KR" altLang="ko-KR" sz="1600" dirty="0">
                <a:solidFill>
                  <a:srgbClr val="373A3C"/>
                </a:solidFill>
                <a:latin typeface="Arial" panose="020B0604020202020204" pitchFamily="34" charset="0"/>
                <a:ea typeface="Open Sans"/>
              </a:rPr>
              <a:t> 전 연구자가 설립한 </a:t>
            </a:r>
            <a:r>
              <a:rPr lang="ko-KR" altLang="ko-KR" sz="1600" dirty="0" err="1">
                <a:solidFill>
                  <a:srgbClr val="373A3C"/>
                </a:solidFill>
                <a:latin typeface="Arial" panose="020B0604020202020204" pitchFamily="34" charset="0"/>
                <a:ea typeface="Open Sans"/>
              </a:rPr>
              <a:t>안트로픽에</a:t>
            </a:r>
            <a:r>
              <a:rPr lang="ko-KR" altLang="ko-KR" sz="1600" dirty="0">
                <a:solidFill>
                  <a:srgbClr val="373A3C"/>
                </a:solidFill>
                <a:latin typeface="Arial" panose="020B0604020202020204" pitchFamily="34" charset="0"/>
                <a:ea typeface="Open Sans"/>
              </a:rPr>
              <a:t> 300만 달러 투자</a:t>
            </a:r>
            <a:r>
              <a:rPr lang="en-US" altLang="ko-KR" sz="1600" dirty="0">
                <a:solidFill>
                  <a:srgbClr val="373A3C"/>
                </a:solidFill>
                <a:latin typeface="Arial" panose="020B0604020202020204" pitchFamily="34" charset="0"/>
                <a:ea typeface="Open Sans"/>
              </a:rPr>
              <a:t>.</a:t>
            </a:r>
            <a:r>
              <a:rPr lang="ko-KR" altLang="ko-KR" sz="1600" dirty="0">
                <a:solidFill>
                  <a:srgbClr val="373A3C"/>
                </a:solidFill>
                <a:latin typeface="Arial" panose="020B0604020202020204" pitchFamily="34" charset="0"/>
                <a:ea typeface="Open Sans"/>
              </a:rPr>
              <a:t> </a:t>
            </a:r>
            <a:r>
              <a:rPr lang="ko-KR" altLang="ko-KR" sz="1600" dirty="0" err="1">
                <a:solidFill>
                  <a:srgbClr val="373A3C"/>
                </a:solidFill>
                <a:latin typeface="Arial" panose="020B0604020202020204" pitchFamily="34" charset="0"/>
                <a:ea typeface="Open Sans"/>
              </a:rPr>
              <a:t>안트로픽은</a:t>
            </a:r>
            <a:r>
              <a:rPr lang="ko-KR" altLang="ko-KR" sz="1600" dirty="0">
                <a:solidFill>
                  <a:srgbClr val="373A3C"/>
                </a:solidFill>
                <a:latin typeface="Arial" panose="020B0604020202020204" pitchFamily="34" charset="0"/>
                <a:ea typeface="Open Sans"/>
              </a:rPr>
              <a:t> </a:t>
            </a:r>
            <a:r>
              <a:rPr lang="ko-KR" altLang="ko-KR" sz="1600" dirty="0" err="1">
                <a:solidFill>
                  <a:srgbClr val="373A3C"/>
                </a:solidFill>
                <a:latin typeface="Arial" panose="020B0604020202020204" pitchFamily="34" charset="0"/>
                <a:ea typeface="Open Sans"/>
              </a:rPr>
              <a:t>ChatGPT와</a:t>
            </a:r>
            <a:r>
              <a:rPr lang="ko-KR" altLang="ko-KR" sz="1600" dirty="0">
                <a:solidFill>
                  <a:srgbClr val="373A3C"/>
                </a:solidFill>
                <a:latin typeface="Arial" panose="020B0604020202020204" pitchFamily="34" charset="0"/>
                <a:ea typeface="Open Sans"/>
              </a:rPr>
              <a:t> UI 및 성능이 유사한 </a:t>
            </a:r>
            <a:r>
              <a:rPr lang="ko-KR" altLang="ko-KR" sz="1600" dirty="0" err="1">
                <a:solidFill>
                  <a:srgbClr val="373A3C"/>
                </a:solidFill>
                <a:latin typeface="Arial" panose="020B0604020202020204" pitchFamily="34" charset="0"/>
                <a:ea typeface="Open Sans"/>
              </a:rPr>
              <a:t>Claude라는</a:t>
            </a:r>
            <a:r>
              <a:rPr lang="ko-KR" altLang="ko-KR" sz="1600" dirty="0">
                <a:solidFill>
                  <a:srgbClr val="373A3C"/>
                </a:solidFill>
                <a:latin typeface="Arial" panose="020B0604020202020204" pitchFamily="34" charset="0"/>
                <a:ea typeface="Open Sans"/>
              </a:rPr>
              <a:t> 대화형 인공지능이 </a:t>
            </a:r>
            <a:r>
              <a:rPr lang="ko-KR" altLang="ko-KR" sz="1600" dirty="0" err="1">
                <a:solidFill>
                  <a:srgbClr val="373A3C"/>
                </a:solidFill>
                <a:latin typeface="Arial" panose="020B0604020202020204" pitchFamily="34" charset="0"/>
                <a:ea typeface="Open Sans"/>
              </a:rPr>
              <a:t>클로즈베타</a:t>
            </a:r>
            <a:r>
              <a:rPr lang="ko-KR" altLang="ko-KR" sz="1600" dirty="0">
                <a:solidFill>
                  <a:srgbClr val="373A3C"/>
                </a:solidFill>
                <a:latin typeface="Arial" panose="020B0604020202020204" pitchFamily="34" charset="0"/>
                <a:ea typeface="Open Sans"/>
              </a:rPr>
              <a:t> 중에 있</a:t>
            </a:r>
            <a:r>
              <a:rPr lang="ko-KR" altLang="en-US" sz="1600" dirty="0">
                <a:solidFill>
                  <a:srgbClr val="373A3C"/>
                </a:solidFill>
                <a:latin typeface="Arial" panose="020B0604020202020204" pitchFamily="34" charset="0"/>
                <a:ea typeface="Open Sans"/>
              </a:rPr>
              <a:t>음</a:t>
            </a:r>
            <a:r>
              <a:rPr lang="en-US" altLang="ko-KR" sz="1600" dirty="0">
                <a:solidFill>
                  <a:srgbClr val="373A3C"/>
                </a:solidFill>
                <a:latin typeface="Arial" panose="020B0604020202020204" pitchFamily="34" charset="0"/>
                <a:ea typeface="Open Sans"/>
              </a:rPr>
              <a:t>. </a:t>
            </a:r>
          </a:p>
          <a:p>
            <a:pPr lvl="1" latinLnBrk="0">
              <a:lnSpc>
                <a:spcPct val="150000"/>
              </a:lnSpc>
              <a:spcBef>
                <a:spcPct val="0"/>
              </a:spcBef>
            </a:pPr>
            <a:r>
              <a:rPr lang="ko-KR" altLang="ko-KR" sz="1600" dirty="0">
                <a:solidFill>
                  <a:srgbClr val="373A3C"/>
                </a:solidFill>
                <a:latin typeface="Arial" panose="020B0604020202020204" pitchFamily="34" charset="0"/>
                <a:ea typeface="Open Sans"/>
              </a:rPr>
              <a:t>캐릭터 </a:t>
            </a:r>
            <a:r>
              <a:rPr lang="ko-KR" altLang="ko-KR" sz="1600" dirty="0" err="1">
                <a:solidFill>
                  <a:srgbClr val="373A3C"/>
                </a:solidFill>
                <a:latin typeface="Arial" panose="020B0604020202020204" pitchFamily="34" charset="0"/>
                <a:ea typeface="Open Sans"/>
              </a:rPr>
              <a:t>AI에서도</a:t>
            </a:r>
            <a:r>
              <a:rPr lang="ko-KR" altLang="ko-KR" sz="1600" dirty="0">
                <a:solidFill>
                  <a:srgbClr val="373A3C"/>
                </a:solidFill>
                <a:latin typeface="Arial" panose="020B0604020202020204" pitchFamily="34" charset="0"/>
                <a:ea typeface="Open Sans"/>
              </a:rPr>
              <a:t> 비슷한 서비스를 제공하기 시작했</a:t>
            </a:r>
            <a:r>
              <a:rPr lang="ko-KR" altLang="en-US" sz="1600" dirty="0">
                <a:solidFill>
                  <a:srgbClr val="373A3C"/>
                </a:solidFill>
                <a:latin typeface="Arial" panose="020B0604020202020204" pitchFamily="34" charset="0"/>
                <a:ea typeface="Open Sans"/>
              </a:rPr>
              <a:t>음</a:t>
            </a:r>
            <a:r>
              <a:rPr lang="en-US" altLang="ko-KR" sz="1600" dirty="0">
                <a:solidFill>
                  <a:srgbClr val="373A3C"/>
                </a:solidFill>
                <a:latin typeface="Arial" panose="020B0604020202020204" pitchFamily="34" charset="0"/>
                <a:ea typeface="Open Sans"/>
              </a:rPr>
              <a:t>.</a:t>
            </a:r>
          </a:p>
        </p:txBody>
      </p:sp>
      <p:sp>
        <p:nvSpPr>
          <p:cNvPr id="3" name="제목 2"/>
          <p:cNvSpPr>
            <a:spLocks noGrp="1"/>
          </p:cNvSpPr>
          <p:nvPr>
            <p:ph type="title"/>
          </p:nvPr>
        </p:nvSpPr>
        <p:spPr/>
        <p:txBody>
          <a:bodyPr/>
          <a:lstStyle/>
          <a:p>
            <a:r>
              <a:rPr lang="ko-KR" altLang="en-US" dirty="0"/>
              <a:t>의의</a:t>
            </a:r>
          </a:p>
        </p:txBody>
      </p:sp>
    </p:spTree>
    <p:extLst>
      <p:ext uri="{BB962C8B-B14F-4D97-AF65-F5344CB8AC3E}">
        <p14:creationId xmlns:p14="http://schemas.microsoft.com/office/powerpoint/2010/main" val="1808661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marL="0" lvl="0" indent="0" latinLnBrk="0">
              <a:lnSpc>
                <a:spcPct val="100000"/>
              </a:lnSpc>
              <a:spcBef>
                <a:spcPct val="0"/>
              </a:spcBef>
              <a:buNone/>
            </a:pPr>
            <a:r>
              <a:rPr lang="ko-KR" altLang="ko-KR" sz="1600" b="1" dirty="0">
                <a:solidFill>
                  <a:srgbClr val="373A3C"/>
                </a:solidFill>
                <a:latin typeface="Arial" panose="020B0604020202020204" pitchFamily="34" charset="0"/>
                <a:ea typeface="Open Sans"/>
              </a:rPr>
              <a:t> </a:t>
            </a:r>
            <a:r>
              <a:rPr lang="en-US" altLang="ko-KR" sz="1600" b="1" dirty="0">
                <a:solidFill>
                  <a:srgbClr val="373A3C"/>
                </a:solidFill>
                <a:latin typeface="Arial" panose="020B0604020202020204" pitchFamily="34" charset="0"/>
                <a:ea typeface="Open Sans"/>
              </a:rPr>
              <a:t>&lt;</a:t>
            </a:r>
            <a:r>
              <a:rPr lang="ko-KR" altLang="ko-KR" sz="1600" b="1" dirty="0">
                <a:solidFill>
                  <a:srgbClr val="373A3C"/>
                </a:solidFill>
                <a:latin typeface="Arial" panose="020B0604020202020204" pitchFamily="34" charset="0"/>
                <a:ea typeface="Open Sans"/>
              </a:rPr>
              <a:t>AI 전쟁</a:t>
            </a:r>
            <a:r>
              <a:rPr lang="en-US" altLang="ko-KR" sz="1600" b="1" dirty="0">
                <a:solidFill>
                  <a:srgbClr val="373A3C"/>
                </a:solidFill>
                <a:latin typeface="Arial" panose="020B0604020202020204" pitchFamily="34" charset="0"/>
                <a:ea typeface="Open Sans"/>
              </a:rPr>
              <a:t>&gt;</a:t>
            </a:r>
            <a:endParaRPr lang="ko-KR" altLang="ko-KR" sz="1600" b="1" dirty="0">
              <a:solidFill>
                <a:srgbClr val="373A3C"/>
              </a:solidFill>
              <a:latin typeface="Arial" panose="020B0604020202020204" pitchFamily="34" charset="0"/>
              <a:ea typeface="Open Sans"/>
            </a:endParaRPr>
          </a:p>
          <a:p>
            <a:pPr lvl="1" latinLnBrk="0">
              <a:lnSpc>
                <a:spcPct val="150000"/>
              </a:lnSpc>
              <a:spcBef>
                <a:spcPct val="0"/>
              </a:spcBef>
            </a:pPr>
            <a:r>
              <a:rPr lang="ko-KR" altLang="ko-KR" sz="1600" dirty="0">
                <a:solidFill>
                  <a:srgbClr val="0275D8"/>
                </a:solidFill>
                <a:latin typeface="Arial" panose="020B0604020202020204" pitchFamily="34" charset="0"/>
                <a:ea typeface="Open Sans"/>
                <a:hlinkClick r:id="rId2" tooltip="구글"/>
              </a:rPr>
              <a:t>구글</a:t>
            </a:r>
            <a:r>
              <a:rPr lang="ko-KR" altLang="ko-KR" sz="1600" dirty="0">
                <a:solidFill>
                  <a:srgbClr val="373A3C"/>
                </a:solidFill>
                <a:latin typeface="Arial" panose="020B0604020202020204" pitchFamily="34" charset="0"/>
                <a:ea typeface="Open Sans"/>
              </a:rPr>
              <a:t>과 </a:t>
            </a:r>
            <a:r>
              <a:rPr lang="ko-KR" altLang="ko-KR" sz="1600" dirty="0">
                <a:solidFill>
                  <a:srgbClr val="0275D8"/>
                </a:solidFill>
                <a:latin typeface="Arial" panose="020B0604020202020204" pitchFamily="34" charset="0"/>
                <a:ea typeface="Open Sans"/>
                <a:hlinkClick r:id="rId3" tooltip="메타(기업)"/>
              </a:rPr>
              <a:t>메타</a:t>
            </a:r>
            <a:r>
              <a:rPr lang="ko-KR" altLang="ko-KR" sz="1600" dirty="0">
                <a:solidFill>
                  <a:srgbClr val="373A3C"/>
                </a:solidFill>
                <a:latin typeface="Arial" panose="020B0604020202020204" pitchFamily="34" charset="0"/>
                <a:ea typeface="Open Sans"/>
              </a:rPr>
              <a:t>에서 각각 비슷한 대화형 인공지능인 </a:t>
            </a:r>
            <a:r>
              <a:rPr lang="ko-KR" altLang="ko-KR" sz="1600" dirty="0" err="1">
                <a:solidFill>
                  <a:srgbClr val="373A3C"/>
                </a:solidFill>
                <a:latin typeface="Arial" panose="020B0604020202020204" pitchFamily="34" charset="0"/>
                <a:ea typeface="Open Sans"/>
              </a:rPr>
              <a:t>LaMDA와</a:t>
            </a:r>
            <a:r>
              <a:rPr lang="ko-KR" altLang="ko-KR" sz="1600" dirty="0">
                <a:solidFill>
                  <a:srgbClr val="373A3C"/>
                </a:solidFill>
                <a:latin typeface="Arial" panose="020B0604020202020204" pitchFamily="34" charset="0"/>
                <a:ea typeface="Open Sans"/>
              </a:rPr>
              <a:t> 블랜더봇3를 출시하기는 했지만 </a:t>
            </a:r>
            <a:r>
              <a:rPr lang="ko-KR" altLang="ko-KR" sz="1600" dirty="0">
                <a:solidFill>
                  <a:srgbClr val="0275D8"/>
                </a:solidFill>
                <a:latin typeface="Arial" panose="020B0604020202020204" pitchFamily="34" charset="0"/>
                <a:ea typeface="Open Sans"/>
                <a:hlinkClick r:id="rId4" tooltip="테이(인공지능)"/>
              </a:rPr>
              <a:t>테이(인공지능)</a:t>
            </a:r>
            <a:r>
              <a:rPr lang="ko-KR" altLang="ko-KR" sz="1600" dirty="0">
                <a:solidFill>
                  <a:srgbClr val="373A3C"/>
                </a:solidFill>
                <a:latin typeface="Arial" panose="020B0604020202020204" pitchFamily="34" charset="0"/>
                <a:ea typeface="Open Sans"/>
              </a:rPr>
              <a:t>의 사례 때문에 상당히 정제된 답변만 한다는 점과 미국에서만 </a:t>
            </a:r>
            <a:r>
              <a:rPr lang="ko-KR" altLang="ko-KR" sz="1600" dirty="0" err="1">
                <a:solidFill>
                  <a:srgbClr val="373A3C"/>
                </a:solidFill>
                <a:latin typeface="Arial" panose="020B0604020202020204" pitchFamily="34" charset="0"/>
                <a:ea typeface="Open Sans"/>
              </a:rPr>
              <a:t>이용가능하다는</a:t>
            </a:r>
            <a:r>
              <a:rPr lang="ko-KR" altLang="ko-KR" sz="1600" dirty="0">
                <a:solidFill>
                  <a:srgbClr val="373A3C"/>
                </a:solidFill>
                <a:latin typeface="Arial" panose="020B0604020202020204" pitchFamily="34" charset="0"/>
                <a:ea typeface="Open Sans"/>
              </a:rPr>
              <a:t> 점 등의 폐쇄성으로 인해 큰 주목을 받지는 못했다. 결국 </a:t>
            </a:r>
            <a:r>
              <a:rPr lang="ko-KR" altLang="ko-KR" sz="1600" dirty="0" err="1">
                <a:solidFill>
                  <a:srgbClr val="373A3C"/>
                </a:solidFill>
                <a:latin typeface="Arial" panose="020B0604020202020204" pitchFamily="34" charset="0"/>
                <a:ea typeface="Open Sans"/>
              </a:rPr>
              <a:t>ChatGPT의</a:t>
            </a:r>
            <a:r>
              <a:rPr lang="ko-KR" altLang="ko-KR" sz="1600" dirty="0">
                <a:solidFill>
                  <a:srgbClr val="373A3C"/>
                </a:solidFill>
                <a:latin typeface="Arial" panose="020B0604020202020204" pitchFamily="34" charset="0"/>
                <a:ea typeface="Open Sans"/>
              </a:rPr>
              <a:t> 성공 때문인지 구글, 메타 및 </a:t>
            </a:r>
            <a:r>
              <a:rPr lang="ko-KR" altLang="ko-KR" sz="1600" dirty="0">
                <a:solidFill>
                  <a:srgbClr val="0275D8"/>
                </a:solidFill>
                <a:latin typeface="Arial" panose="020B0604020202020204" pitchFamily="34" charset="0"/>
                <a:ea typeface="Open Sans"/>
                <a:hlinkClick r:id="rId5" tooltip="Apple"/>
              </a:rPr>
              <a:t>애플</a:t>
            </a:r>
            <a:r>
              <a:rPr lang="ko-KR" altLang="ko-KR" sz="1600" dirty="0">
                <a:solidFill>
                  <a:srgbClr val="373A3C"/>
                </a:solidFill>
                <a:latin typeface="Arial" panose="020B0604020202020204" pitchFamily="34" charset="0"/>
                <a:ea typeface="Open Sans"/>
              </a:rPr>
              <a:t> 등의 </a:t>
            </a:r>
            <a:r>
              <a:rPr lang="ko-KR" altLang="ko-KR" sz="1600" dirty="0" err="1">
                <a:solidFill>
                  <a:srgbClr val="373A3C"/>
                </a:solidFill>
                <a:latin typeface="Arial" panose="020B0604020202020204" pitchFamily="34" charset="0"/>
                <a:ea typeface="Open Sans"/>
              </a:rPr>
              <a:t>빅테크에서는</a:t>
            </a:r>
            <a:r>
              <a:rPr lang="ko-KR" altLang="ko-KR" sz="1600" dirty="0">
                <a:solidFill>
                  <a:srgbClr val="373A3C"/>
                </a:solidFill>
                <a:latin typeface="Arial" panose="020B0604020202020204" pitchFamily="34" charset="0"/>
                <a:ea typeface="Open Sans"/>
              </a:rPr>
              <a:t> 자사의 인공지능 윤리 기준을 대폭 완화하여 새로운 모델을 출시하려는 움직임을 보이고 있다고 한다. </a:t>
            </a:r>
            <a:endParaRPr lang="en-US" altLang="ko-KR" sz="1600" dirty="0">
              <a:solidFill>
                <a:srgbClr val="373A3C"/>
              </a:solidFill>
              <a:latin typeface="Arial" panose="020B0604020202020204" pitchFamily="34" charset="0"/>
              <a:ea typeface="Open Sans"/>
            </a:endParaRPr>
          </a:p>
          <a:p>
            <a:pPr lvl="2" latinLnBrk="0">
              <a:lnSpc>
                <a:spcPct val="150000"/>
              </a:lnSpc>
              <a:spcBef>
                <a:spcPct val="0"/>
              </a:spcBef>
            </a:pPr>
            <a:r>
              <a:rPr lang="ko-KR" altLang="ko-KR" dirty="0">
                <a:solidFill>
                  <a:srgbClr val="373A3C"/>
                </a:solidFill>
                <a:latin typeface="Arial" panose="020B0604020202020204" pitchFamily="34" charset="0"/>
                <a:ea typeface="Open Sans"/>
              </a:rPr>
              <a:t>2023년 3월 경에 </a:t>
            </a:r>
            <a:r>
              <a:rPr lang="ko-KR" altLang="ko-KR" dirty="0" err="1">
                <a:solidFill>
                  <a:srgbClr val="0275D8"/>
                </a:solidFill>
                <a:latin typeface="Arial" panose="020B0604020202020204" pitchFamily="34" charset="0"/>
                <a:ea typeface="Open Sans"/>
                <a:hlinkClick r:id="rId6" tooltip="바이두"/>
              </a:rPr>
              <a:t>바이두</a:t>
            </a:r>
            <a:r>
              <a:rPr lang="ko-KR" altLang="ko-KR" dirty="0" err="1">
                <a:solidFill>
                  <a:srgbClr val="373A3C"/>
                </a:solidFill>
                <a:latin typeface="Arial" panose="020B0604020202020204" pitchFamily="34" charset="0"/>
                <a:ea typeface="Open Sans"/>
              </a:rPr>
              <a:t>도</a:t>
            </a:r>
            <a:r>
              <a:rPr lang="ko-KR" altLang="ko-KR" dirty="0">
                <a:solidFill>
                  <a:srgbClr val="373A3C"/>
                </a:solidFill>
                <a:latin typeface="Arial" panose="020B0604020202020204" pitchFamily="34" charset="0"/>
                <a:ea typeface="Open Sans"/>
              </a:rPr>
              <a:t> </a:t>
            </a:r>
            <a:r>
              <a:rPr lang="ko-KR" altLang="ko-KR" dirty="0" err="1">
                <a:solidFill>
                  <a:srgbClr val="373A3C"/>
                </a:solidFill>
                <a:latin typeface="Arial" panose="020B0604020202020204" pitchFamily="34" charset="0"/>
                <a:ea typeface="Open Sans"/>
              </a:rPr>
              <a:t>ChatGPT와</a:t>
            </a:r>
            <a:r>
              <a:rPr lang="ko-KR" altLang="ko-KR" dirty="0">
                <a:solidFill>
                  <a:srgbClr val="373A3C"/>
                </a:solidFill>
                <a:latin typeface="Arial" panose="020B0604020202020204" pitchFamily="34" charset="0"/>
                <a:ea typeface="Open Sans"/>
              </a:rPr>
              <a:t> 유사한 대화형 인공지능 서비스인 </a:t>
            </a:r>
            <a:r>
              <a:rPr lang="ko-KR" altLang="ko-KR" dirty="0" err="1">
                <a:solidFill>
                  <a:srgbClr val="0275D8"/>
                </a:solidFill>
                <a:latin typeface="Arial" panose="020B0604020202020204" pitchFamily="34" charset="0"/>
                <a:ea typeface="Open Sans"/>
                <a:hlinkClick r:id="rId7" tooltip="문심일언"/>
              </a:rPr>
              <a:t>문심일언</a:t>
            </a:r>
            <a:r>
              <a:rPr lang="ko-KR" altLang="ko-KR" dirty="0" err="1">
                <a:solidFill>
                  <a:srgbClr val="373A3C"/>
                </a:solidFill>
                <a:latin typeface="Arial" panose="020B0604020202020204" pitchFamily="34" charset="0"/>
                <a:ea typeface="Open Sans"/>
              </a:rPr>
              <a:t>을</a:t>
            </a:r>
            <a:r>
              <a:rPr lang="ko-KR" altLang="ko-KR" dirty="0">
                <a:solidFill>
                  <a:srgbClr val="373A3C"/>
                </a:solidFill>
                <a:latin typeface="Arial" panose="020B0604020202020204" pitchFamily="34" charset="0"/>
                <a:ea typeface="Open Sans"/>
              </a:rPr>
              <a:t> 출시할 계획</a:t>
            </a:r>
            <a:endParaRPr lang="en-US" altLang="ko-KR" dirty="0">
              <a:solidFill>
                <a:srgbClr val="373A3C"/>
              </a:solidFill>
              <a:latin typeface="Arial" panose="020B0604020202020204" pitchFamily="34" charset="0"/>
              <a:ea typeface="Open Sans"/>
            </a:endParaRPr>
          </a:p>
          <a:p>
            <a:pPr lvl="2" latinLnBrk="0">
              <a:lnSpc>
                <a:spcPct val="150000"/>
              </a:lnSpc>
              <a:spcBef>
                <a:spcPct val="0"/>
              </a:spcBef>
            </a:pPr>
            <a:r>
              <a:rPr lang="ko-KR" altLang="ko-KR" dirty="0" err="1">
                <a:solidFill>
                  <a:srgbClr val="373A3C"/>
                </a:solidFill>
                <a:latin typeface="Arial" panose="020B0604020202020204" pitchFamily="34" charset="0"/>
                <a:ea typeface="Open Sans"/>
              </a:rPr>
              <a:t>You.com이</a:t>
            </a:r>
            <a:r>
              <a:rPr lang="ko-KR" altLang="ko-KR" dirty="0">
                <a:solidFill>
                  <a:srgbClr val="373A3C"/>
                </a:solidFill>
                <a:latin typeface="Arial" panose="020B0604020202020204" pitchFamily="34" charset="0"/>
                <a:ea typeface="Open Sans"/>
              </a:rPr>
              <a:t> </a:t>
            </a:r>
            <a:r>
              <a:rPr lang="ko-KR" altLang="ko-KR" dirty="0" err="1">
                <a:solidFill>
                  <a:srgbClr val="373A3C"/>
                </a:solidFill>
                <a:latin typeface="Arial" panose="020B0604020202020204" pitchFamily="34" charset="0"/>
                <a:ea typeface="Open Sans"/>
              </a:rPr>
              <a:t>ChatGPT</a:t>
            </a:r>
            <a:r>
              <a:rPr lang="ko-KR" altLang="ko-KR" dirty="0">
                <a:solidFill>
                  <a:srgbClr val="373A3C"/>
                </a:solidFill>
                <a:latin typeface="Arial" panose="020B0604020202020204" pitchFamily="34" charset="0"/>
                <a:ea typeface="Open Sans"/>
              </a:rPr>
              <a:t> 형식인 </a:t>
            </a:r>
            <a:r>
              <a:rPr lang="ko-KR" altLang="ko-KR" dirty="0">
                <a:solidFill>
                  <a:srgbClr val="0275D8"/>
                </a:solidFill>
                <a:latin typeface="Arial" panose="020B0604020202020204" pitchFamily="34" charset="0"/>
                <a:ea typeface="Open Sans"/>
                <a:hlinkClick r:id="rId8" tooltip="인공지능 검색 엔진"/>
              </a:rPr>
              <a:t>인공지능 검색 엔진</a:t>
            </a:r>
            <a:r>
              <a:rPr lang="ko-KR" altLang="ko-KR" dirty="0">
                <a:solidFill>
                  <a:srgbClr val="373A3C"/>
                </a:solidFill>
                <a:latin typeface="Arial" panose="020B0604020202020204" pitchFamily="34" charset="0"/>
                <a:ea typeface="Open Sans"/>
              </a:rPr>
              <a:t> 서비스 </a:t>
            </a:r>
            <a:r>
              <a:rPr lang="ko-KR" altLang="ko-KR" dirty="0" err="1">
                <a:solidFill>
                  <a:srgbClr val="373A3C"/>
                </a:solidFill>
                <a:latin typeface="Arial" panose="020B0604020202020204" pitchFamily="34" charset="0"/>
                <a:ea typeface="Open Sans"/>
              </a:rPr>
              <a:t>유챗</a:t>
            </a:r>
            <a:r>
              <a:rPr lang="ko-KR" altLang="ko-KR" dirty="0">
                <a:solidFill>
                  <a:srgbClr val="373A3C"/>
                </a:solidFill>
                <a:latin typeface="Arial" panose="020B0604020202020204" pitchFamily="34" charset="0"/>
                <a:ea typeface="Open Sans"/>
              </a:rPr>
              <a:t>(</a:t>
            </a:r>
            <a:r>
              <a:rPr lang="ko-KR" altLang="ko-KR" dirty="0" err="1">
                <a:solidFill>
                  <a:srgbClr val="373A3C"/>
                </a:solidFill>
                <a:latin typeface="Arial" panose="020B0604020202020204" pitchFamily="34" charset="0"/>
                <a:ea typeface="Open Sans"/>
              </a:rPr>
              <a:t>YouChat</a:t>
            </a:r>
            <a:r>
              <a:rPr lang="ko-KR" altLang="ko-KR" dirty="0">
                <a:solidFill>
                  <a:srgbClr val="373A3C"/>
                </a:solidFill>
                <a:latin typeface="Arial" panose="020B0604020202020204" pitchFamily="34" charset="0"/>
                <a:ea typeface="Open Sans"/>
              </a:rPr>
              <a:t>)을 공개했으며, </a:t>
            </a:r>
            <a:r>
              <a:rPr lang="ko-KR" altLang="ko-KR" dirty="0" err="1">
                <a:solidFill>
                  <a:srgbClr val="373A3C"/>
                </a:solidFill>
                <a:latin typeface="Arial" panose="020B0604020202020204" pitchFamily="34" charset="0"/>
                <a:ea typeface="Open Sans"/>
              </a:rPr>
              <a:t>PerplexityAI</a:t>
            </a:r>
            <a:r>
              <a:rPr lang="ko-KR" altLang="ko-KR" dirty="0">
                <a:solidFill>
                  <a:srgbClr val="373A3C"/>
                </a:solidFill>
                <a:latin typeface="Arial" panose="020B0604020202020204" pitchFamily="34" charset="0"/>
                <a:ea typeface="Open Sans"/>
              </a:rPr>
              <a:t>, </a:t>
            </a:r>
            <a:r>
              <a:rPr lang="ko-KR" altLang="ko-KR" dirty="0" err="1">
                <a:solidFill>
                  <a:srgbClr val="373A3C"/>
                </a:solidFill>
                <a:latin typeface="Arial" panose="020B0604020202020204" pitchFamily="34" charset="0"/>
                <a:ea typeface="Open Sans"/>
              </a:rPr>
              <a:t>Jasper</a:t>
            </a:r>
            <a:r>
              <a:rPr lang="ko-KR" altLang="ko-KR" dirty="0">
                <a:solidFill>
                  <a:srgbClr val="373A3C"/>
                </a:solidFill>
                <a:latin typeface="Arial" panose="020B0604020202020204" pitchFamily="34" charset="0"/>
                <a:ea typeface="Open Sans"/>
              </a:rPr>
              <a:t> </a:t>
            </a:r>
            <a:r>
              <a:rPr lang="ko-KR" altLang="ko-KR" dirty="0" err="1">
                <a:solidFill>
                  <a:srgbClr val="373A3C"/>
                </a:solidFill>
                <a:latin typeface="Arial" panose="020B0604020202020204" pitchFamily="34" charset="0"/>
                <a:ea typeface="Open Sans"/>
              </a:rPr>
              <a:t>Chat도</a:t>
            </a:r>
            <a:r>
              <a:rPr lang="ko-KR" altLang="ko-KR" dirty="0">
                <a:solidFill>
                  <a:srgbClr val="373A3C"/>
                </a:solidFill>
                <a:latin typeface="Arial" panose="020B0604020202020204" pitchFamily="34" charset="0"/>
                <a:ea typeface="Open Sans"/>
              </a:rPr>
              <a:t> 유사한 서비스를 제공</a:t>
            </a:r>
            <a:r>
              <a:rPr lang="ko-KR" altLang="en-US" dirty="0">
                <a:solidFill>
                  <a:srgbClr val="373A3C"/>
                </a:solidFill>
                <a:latin typeface="Arial" panose="020B0604020202020204" pitchFamily="34" charset="0"/>
                <a:ea typeface="Open Sans"/>
              </a:rPr>
              <a:t>함</a:t>
            </a:r>
            <a:r>
              <a:rPr lang="en-US" altLang="ko-KR" dirty="0">
                <a:solidFill>
                  <a:srgbClr val="373A3C"/>
                </a:solidFill>
                <a:latin typeface="Arial" panose="020B0604020202020204" pitchFamily="34" charset="0"/>
                <a:ea typeface="Open Sans"/>
              </a:rPr>
              <a:t>.</a:t>
            </a:r>
          </a:p>
          <a:p>
            <a:pPr lvl="2" latinLnBrk="0">
              <a:lnSpc>
                <a:spcPct val="150000"/>
              </a:lnSpc>
              <a:spcBef>
                <a:spcPct val="0"/>
              </a:spcBef>
            </a:pPr>
            <a:r>
              <a:rPr lang="ko-KR" altLang="ko-KR" dirty="0">
                <a:solidFill>
                  <a:srgbClr val="0275D8"/>
                </a:solidFill>
                <a:latin typeface="Arial" panose="020B0604020202020204" pitchFamily="34" charset="0"/>
                <a:ea typeface="Open Sans"/>
                <a:hlinkClick r:id="rId9" tooltip="네이버"/>
              </a:rPr>
              <a:t>네이버</a:t>
            </a:r>
            <a:r>
              <a:rPr lang="ko-KR" altLang="ko-KR" dirty="0">
                <a:solidFill>
                  <a:srgbClr val="373A3C"/>
                </a:solidFill>
                <a:latin typeface="Arial" panose="020B0604020202020204" pitchFamily="34" charset="0"/>
                <a:ea typeface="Open Sans"/>
              </a:rPr>
              <a:t>도 </a:t>
            </a:r>
            <a:r>
              <a:rPr lang="ko-KR" altLang="ko-KR" dirty="0" err="1">
                <a:solidFill>
                  <a:srgbClr val="0275D8"/>
                </a:solidFill>
                <a:latin typeface="Arial" panose="020B0604020202020204" pitchFamily="34" charset="0"/>
                <a:ea typeface="Open Sans"/>
                <a:hlinkClick r:id="rId10" tooltip="하이퍼클로바"/>
              </a:rPr>
              <a:t>하이퍼클로바</a:t>
            </a:r>
            <a:r>
              <a:rPr lang="ko-KR" altLang="ko-KR" dirty="0">
                <a:solidFill>
                  <a:srgbClr val="373A3C"/>
                </a:solidFill>
                <a:latin typeface="Arial" panose="020B0604020202020204" pitchFamily="34" charset="0"/>
                <a:ea typeface="Open Sans"/>
              </a:rPr>
              <a:t> 기반의 </a:t>
            </a:r>
            <a:r>
              <a:rPr lang="ko-KR" altLang="ko-KR" dirty="0" err="1">
                <a:solidFill>
                  <a:srgbClr val="0275D8"/>
                </a:solidFill>
                <a:latin typeface="Arial" panose="020B0604020202020204" pitchFamily="34" charset="0"/>
                <a:ea typeface="Open Sans"/>
                <a:hlinkClick r:id="rId8" tooltip="인공지능 검색 엔진"/>
              </a:rPr>
              <a:t>서치GPT</a:t>
            </a:r>
            <a:r>
              <a:rPr lang="ko-KR" altLang="ko-KR" dirty="0">
                <a:solidFill>
                  <a:srgbClr val="373A3C"/>
                </a:solidFill>
                <a:latin typeface="Arial" panose="020B0604020202020204" pitchFamily="34" charset="0"/>
                <a:ea typeface="Open Sans"/>
              </a:rPr>
              <a:t> 서비스를 2023년 상반기에 공개</a:t>
            </a:r>
            <a:r>
              <a:rPr lang="en-US" altLang="ko-KR" dirty="0">
                <a:solidFill>
                  <a:srgbClr val="373A3C"/>
                </a:solidFill>
                <a:latin typeface="Arial" panose="020B0604020202020204" pitchFamily="34" charset="0"/>
                <a:ea typeface="Open Sans"/>
              </a:rPr>
              <a:t> </a:t>
            </a:r>
            <a:r>
              <a:rPr lang="ko-KR" altLang="en-US" dirty="0">
                <a:solidFill>
                  <a:srgbClr val="373A3C"/>
                </a:solidFill>
                <a:latin typeface="Arial" panose="020B0604020202020204" pitchFamily="34" charset="0"/>
                <a:ea typeface="Open Sans"/>
              </a:rPr>
              <a:t>예정</a:t>
            </a:r>
            <a:endParaRPr lang="en-US" altLang="ko-KR" dirty="0">
              <a:solidFill>
                <a:srgbClr val="373A3C"/>
              </a:solidFill>
              <a:latin typeface="Arial" panose="020B0604020202020204" pitchFamily="34" charset="0"/>
              <a:ea typeface="Open Sans"/>
            </a:endParaRPr>
          </a:p>
        </p:txBody>
      </p:sp>
      <p:sp>
        <p:nvSpPr>
          <p:cNvPr id="3" name="제목 2"/>
          <p:cNvSpPr>
            <a:spLocks noGrp="1"/>
          </p:cNvSpPr>
          <p:nvPr>
            <p:ph type="title"/>
          </p:nvPr>
        </p:nvSpPr>
        <p:spPr/>
        <p:txBody>
          <a:bodyPr/>
          <a:lstStyle/>
          <a:p>
            <a:r>
              <a:rPr lang="ko-KR" altLang="en-US" dirty="0"/>
              <a:t>의의</a:t>
            </a:r>
          </a:p>
        </p:txBody>
      </p:sp>
    </p:spTree>
    <p:extLst>
      <p:ext uri="{BB962C8B-B14F-4D97-AF65-F5344CB8AC3E}">
        <p14:creationId xmlns:p14="http://schemas.microsoft.com/office/powerpoint/2010/main" val="40141052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6524</Words>
  <Application>Microsoft Office PowerPoint</Application>
  <PresentationFormat>와이드스크린</PresentationFormat>
  <Paragraphs>227</Paragraphs>
  <Slides>43</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43</vt:i4>
      </vt:variant>
    </vt:vector>
  </HeadingPairs>
  <TitlesOfParts>
    <vt:vector size="49" baseType="lpstr">
      <vt:lpstr>Open Sans</vt:lpstr>
      <vt:lpstr>굴림</vt:lpstr>
      <vt:lpstr>맑은 고딕</vt:lpstr>
      <vt:lpstr>Arial</vt:lpstr>
      <vt:lpstr>Wingdings</vt:lpstr>
      <vt:lpstr>Office 테마</vt:lpstr>
      <vt:lpstr>Chat GPT</vt:lpstr>
      <vt:lpstr>차례</vt:lpstr>
      <vt:lpstr>개요</vt:lpstr>
      <vt:lpstr>공식 설명</vt:lpstr>
      <vt:lpstr>특징</vt:lpstr>
      <vt:lpstr>특징</vt:lpstr>
      <vt:lpstr>특징</vt:lpstr>
      <vt:lpstr>의의</vt:lpstr>
      <vt:lpstr>의의</vt:lpstr>
      <vt:lpstr>의의</vt:lpstr>
      <vt:lpstr>의의</vt:lpstr>
      <vt:lpstr>한계</vt:lpstr>
      <vt:lpstr>한계</vt:lpstr>
      <vt:lpstr>한계</vt:lpstr>
      <vt:lpstr>한계</vt:lpstr>
      <vt:lpstr>한계</vt:lpstr>
      <vt:lpstr>한계</vt:lpstr>
      <vt:lpstr>한계</vt:lpstr>
      <vt:lpstr>윤리</vt:lpstr>
      <vt:lpstr>윤리</vt:lpstr>
      <vt:lpstr>한계</vt:lpstr>
      <vt:lpstr>한계</vt:lpstr>
      <vt:lpstr>활용</vt:lpstr>
      <vt:lpstr>활용</vt:lpstr>
      <vt:lpstr>활용</vt:lpstr>
      <vt:lpstr>활용</vt:lpstr>
      <vt:lpstr>활용</vt:lpstr>
      <vt:lpstr>활용</vt:lpstr>
      <vt:lpstr>활용</vt:lpstr>
      <vt:lpstr>활용</vt:lpstr>
      <vt:lpstr>활용</vt:lpstr>
      <vt:lpstr>정보와 팁</vt:lpstr>
      <vt:lpstr>정보와 팁</vt:lpstr>
      <vt:lpstr>정보와 팁</vt:lpstr>
      <vt:lpstr>정보와 팁</vt:lpstr>
      <vt:lpstr>기타</vt:lpstr>
      <vt:lpstr>기타</vt:lpstr>
      <vt:lpstr>기타</vt:lpstr>
      <vt:lpstr>기타</vt:lpstr>
      <vt:lpstr>기타</vt:lpstr>
      <vt:lpstr>기타</vt:lpstr>
      <vt:lpstr>기타</vt:lpstr>
      <vt:lpstr>수고했습니다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Baek-Gyoon Sung</dc:creator>
  <cp:lastModifiedBy>bgsung</cp:lastModifiedBy>
  <cp:revision>65</cp:revision>
  <dcterms:created xsi:type="dcterms:W3CDTF">2021-02-14T04:48:10Z</dcterms:created>
  <dcterms:modified xsi:type="dcterms:W3CDTF">2023-03-12T06:57:15Z</dcterms:modified>
</cp:coreProperties>
</file>