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837" r:id="rId5"/>
    <p:sldId id="830" r:id="rId6"/>
    <p:sldId id="838" r:id="rId7"/>
    <p:sldId id="840" r:id="rId8"/>
    <p:sldId id="839" r:id="rId9"/>
    <p:sldId id="841" r:id="rId10"/>
    <p:sldId id="842" r:id="rId11"/>
    <p:sldId id="848" r:id="rId12"/>
    <p:sldId id="843" r:id="rId13"/>
    <p:sldId id="844" r:id="rId14"/>
    <p:sldId id="845" r:id="rId15"/>
    <p:sldId id="846" r:id="rId16"/>
    <p:sldId id="847" r:id="rId17"/>
    <p:sldId id="849" r:id="rId18"/>
    <p:sldId id="850" r:id="rId19"/>
    <p:sldId id="851" r:id="rId20"/>
    <p:sldId id="853" r:id="rId21"/>
    <p:sldId id="305" r:id="rId22"/>
    <p:sldId id="854" r:id="rId23"/>
    <p:sldId id="855" r:id="rId24"/>
    <p:sldId id="836" r:id="rId25"/>
    <p:sldId id="49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800000"/>
    <a:srgbClr val="6600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1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c955bc90a018fd4" providerId="LiveId" clId="{D3A3DE3A-6649-4019-AEFF-945C9E51F96B}"/>
    <pc:docChg chg="custSel modSld modMainMaster">
      <pc:chgData name="" userId="dc955bc90a018fd4" providerId="LiveId" clId="{D3A3DE3A-6649-4019-AEFF-945C9E51F96B}" dt="2023-03-02T00:41:05.395" v="73" actId="14"/>
      <pc:docMkLst>
        <pc:docMk/>
      </pc:docMkLst>
      <pc:sldChg chg="addSp delSp modSp">
        <pc:chgData name="" userId="dc955bc90a018fd4" providerId="LiveId" clId="{D3A3DE3A-6649-4019-AEFF-945C9E51F96B}" dt="2023-03-02T00:35:03.084" v="28" actId="6549"/>
        <pc:sldMkLst>
          <pc:docMk/>
          <pc:sldMk cId="1227429472" sldId="836"/>
        </pc:sldMkLst>
        <pc:spChg chg="mod">
          <ac:chgData name="" userId="dc955bc90a018fd4" providerId="LiveId" clId="{D3A3DE3A-6649-4019-AEFF-945C9E51F96B}" dt="2023-03-02T00:35:03.084" v="28" actId="6549"/>
          <ac:spMkLst>
            <pc:docMk/>
            <pc:sldMk cId="1227429472" sldId="836"/>
            <ac:spMk id="3" creationId="{10D49225-BAF3-4C4E-B99E-99A4A9FB2C26}"/>
          </ac:spMkLst>
        </pc:spChg>
        <pc:spChg chg="add del">
          <ac:chgData name="" userId="dc955bc90a018fd4" providerId="LiveId" clId="{D3A3DE3A-6649-4019-AEFF-945C9E51F96B}" dt="2023-03-02T00:32:55.208" v="4"/>
          <ac:spMkLst>
            <pc:docMk/>
            <pc:sldMk cId="1227429472" sldId="836"/>
            <ac:spMk id="4" creationId="{EDFAD667-55F6-45FA-B685-86872B4E9DA3}"/>
          </ac:spMkLst>
        </pc:spChg>
        <pc:picChg chg="add del">
          <ac:chgData name="" userId="dc955bc90a018fd4" providerId="LiveId" clId="{D3A3DE3A-6649-4019-AEFF-945C9E51F96B}" dt="2023-03-02T00:32:55.208" v="4"/>
          <ac:picMkLst>
            <pc:docMk/>
            <pc:sldMk cId="1227429472" sldId="836"/>
            <ac:picMk id="1026" creationId="{119F18CA-E1ED-45E6-973C-3D1A2CDA2AD5}"/>
          </ac:picMkLst>
        </pc:picChg>
      </pc:sldChg>
      <pc:sldChg chg="modSp">
        <pc:chgData name="" userId="dc955bc90a018fd4" providerId="LiveId" clId="{D3A3DE3A-6649-4019-AEFF-945C9E51F96B}" dt="2023-03-02T00:39:45.969" v="33" actId="20577"/>
        <pc:sldMkLst>
          <pc:docMk/>
          <pc:sldMk cId="3758756664" sldId="837"/>
        </pc:sldMkLst>
        <pc:spChg chg="mod">
          <ac:chgData name="" userId="dc955bc90a018fd4" providerId="LiveId" clId="{D3A3DE3A-6649-4019-AEFF-945C9E51F96B}" dt="2023-03-02T00:39:45.969" v="33" actId="20577"/>
          <ac:spMkLst>
            <pc:docMk/>
            <pc:sldMk cId="3758756664" sldId="837"/>
            <ac:spMk id="3" creationId="{DF449CDB-4DED-41CA-8BD3-B2FB80F386C2}"/>
          </ac:spMkLst>
        </pc:spChg>
      </pc:sldChg>
      <pc:sldChg chg="modSp">
        <pc:chgData name="" userId="dc955bc90a018fd4" providerId="LiveId" clId="{D3A3DE3A-6649-4019-AEFF-945C9E51F96B}" dt="2023-03-02T00:41:05.395" v="73" actId="14"/>
        <pc:sldMkLst>
          <pc:docMk/>
          <pc:sldMk cId="3863201398" sldId="838"/>
        </pc:sldMkLst>
        <pc:spChg chg="mod">
          <ac:chgData name="" userId="dc955bc90a018fd4" providerId="LiveId" clId="{D3A3DE3A-6649-4019-AEFF-945C9E51F96B}" dt="2023-03-02T00:41:05.395" v="73" actId="14"/>
          <ac:spMkLst>
            <pc:docMk/>
            <pc:sldMk cId="3863201398" sldId="838"/>
            <ac:spMk id="2" creationId="{00000000-0000-0000-0000-000000000000}"/>
          </ac:spMkLst>
        </pc:spChg>
      </pc:sldChg>
      <pc:sldMasterChg chg="modSp">
        <pc:chgData name="" userId="dc955bc90a018fd4" providerId="LiveId" clId="{D3A3DE3A-6649-4019-AEFF-945C9E51F96B}" dt="2023-03-01T23:57:51.753" v="1" actId="114"/>
        <pc:sldMasterMkLst>
          <pc:docMk/>
          <pc:sldMasterMk cId="1096430923" sldId="2147483648"/>
        </pc:sldMasterMkLst>
        <pc:spChg chg="mod">
          <ac:chgData name="" userId="dc955bc90a018fd4" providerId="LiveId" clId="{D3A3DE3A-6649-4019-AEFF-945C9E51F96B}" dt="2023-03-01T23:57:51.753" v="1" actId="114"/>
          <ac:spMkLst>
            <pc:docMk/>
            <pc:sldMasterMk cId="1096430923" sldId="2147483648"/>
            <ac:spMk id="10" creationId="{9889F79B-6A58-46BE-8730-16CD22A7B22F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1DFF6-08B5-4029-8784-52CF712CA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45D97-B2E7-4129-86B6-FC0DC7090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337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9429A-9444-45D2-BA1C-74B7C3EA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858" y="215496"/>
            <a:ext cx="10515600" cy="7183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22D6B-C12F-44B7-9280-EE885B597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D3F97-C7A5-40CC-96D5-AE09DD03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30313-5AC6-44B4-9FE4-710DA527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89EE6E-2B60-4EF7-AA12-1E568878D1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37B221-FAE1-4D26-87B6-9D8D536F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0E882E-BE92-4826-94CA-5256077B0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C6831-07FC-4D92-8863-05F46DC7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94984-EFAB-4183-90CB-40033B5C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0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8A2F0-DCAB-4FB9-AE80-EB485605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7ED1D-9A10-4C88-86B4-35D286D4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274"/>
            <a:ext cx="10515600" cy="533733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400"/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762F5F-C1A3-43E9-9894-EB25809145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E7CF88B-15C7-4946-941C-3CEE9E28D4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3062" y="6543426"/>
            <a:ext cx="1941237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600" i="1" dirty="0">
                <a:solidFill>
                  <a:srgbClr val="898989"/>
                </a:solidFill>
                <a:latin typeface="+mn-ea"/>
                <a:ea typeface="+mn-ea"/>
              </a:rPr>
              <a:t>인공지능 개요</a:t>
            </a:r>
            <a:r>
              <a:rPr lang="en-US" altLang="ko-KR" sz="1600" i="1" dirty="0">
                <a:solidFill>
                  <a:srgbClr val="898989"/>
                </a:solidFill>
                <a:latin typeface="+mn-ea"/>
                <a:ea typeface="+mn-ea"/>
              </a:rPr>
              <a:t>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247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4A040-DD5D-45C1-893C-EABD0925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C8A70-0594-4105-B929-D550E545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7E038-70C8-4FA6-BB7F-5EA301D6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86888-1EC6-499C-965B-CC14C5BA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5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6F6BC-01E6-4A1B-86CD-059D53DA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5FAE2-A57C-4890-BAFA-E8A6AA026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C41300-A9AC-4E5D-B058-A6914C3AC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82318-830F-43F3-954F-BC52ED32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539B32-F540-4396-93E9-A868B51116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EC99522-9F9C-4BC3-9B98-4337D67101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3062" y="6543426"/>
            <a:ext cx="1963679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ko-KR" altLang="en-US" sz="1600" i="1" kern="1200" dirty="0">
                <a:solidFill>
                  <a:srgbClr val="898989"/>
                </a:solidFill>
                <a:latin typeface="+mn-ea"/>
                <a:ea typeface="굴림" panose="020B0600000101010101" pitchFamily="50" charset="-127"/>
                <a:cs typeface="+mn-cs"/>
              </a:rPr>
              <a:t>인공지능 개요</a:t>
            </a:r>
            <a:r>
              <a:rPr kumimoji="1" lang="en-US" altLang="ko-KR" sz="1600" i="1" kern="1200" dirty="0">
                <a:solidFill>
                  <a:srgbClr val="898989"/>
                </a:solidFill>
                <a:latin typeface="+mn-ea"/>
                <a:ea typeface="굴림" panose="020B0600000101010101" pitchFamily="50" charset="-127"/>
                <a:cs typeface="+mn-cs"/>
              </a:rPr>
              <a:t>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kumimoji="1" lang="ko-KR" altLang="en-US" sz="1600" i="1" kern="1200" dirty="0">
              <a:solidFill>
                <a:srgbClr val="898989"/>
              </a:solidFill>
              <a:latin typeface="+mn-ea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09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20D41-E09B-4133-8F8C-8046F88B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72A25-E94E-4B48-BFBD-5705E2DC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437B0-5EA2-4C37-ABAE-3DF8DBF8D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AA46D-5F86-499C-AD07-0A3E9EB24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6A0AC3-22F2-4C28-8EB7-5EB6D6BA4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E0003E-19A2-4372-87D7-E797FFE5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BA8323-C6FD-446C-AEFC-19ED9DC5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775CA53-E7E1-467D-8F93-34F9033838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94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DF650-3CCF-4191-8DC2-8AF636DA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78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E7536C-B16F-469D-8FAF-BA4EFD29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F3FAA0-42F3-4844-ABE1-B4CD2073D2C2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15AB69-4F93-4750-818B-00A5780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D1F1E3F-0736-4FC7-904D-6AA3290673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04888"/>
            <a:ext cx="12192000" cy="72866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67500" tIns="35100" rIns="67500" bIns="35100" anchor="ctr"/>
          <a:lstStyle/>
          <a:p>
            <a:pPr>
              <a:defRPr/>
            </a:pPr>
            <a:endParaRPr lang="ko-KR" altLang="en-US" sz="1350">
              <a:latin typeface="굴림" charset="-127"/>
              <a:ea typeface="굴림" charset="-127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CB55D3D-D772-46CF-84EB-C9AE9BF579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3062" y="6543426"/>
            <a:ext cx="1941237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ko-KR" altLang="en-US" sz="1600" i="1" kern="1200" dirty="0">
                <a:solidFill>
                  <a:srgbClr val="898989"/>
                </a:solidFill>
                <a:latin typeface="+mn-ea"/>
                <a:ea typeface="굴림" panose="020B0600000101010101" pitchFamily="50" charset="-127"/>
                <a:cs typeface="+mn-cs"/>
              </a:rPr>
              <a:t>인공지능 개요</a:t>
            </a:r>
            <a:r>
              <a:rPr kumimoji="1" lang="en-US" altLang="ko-KR" sz="1600" i="1" kern="1200" dirty="0">
                <a:solidFill>
                  <a:srgbClr val="898989"/>
                </a:solidFill>
                <a:latin typeface="+mn-ea"/>
                <a:ea typeface="굴림" panose="020B0600000101010101" pitchFamily="50" charset="-127"/>
                <a:cs typeface="+mn-cs"/>
              </a:rPr>
              <a:t>  </a:t>
            </a:r>
            <a:fld id="{81E509F3-8D44-4D09-900D-D3025E1CD194}" type="slidenum">
              <a:rPr lang="ko-KR" altLang="en-US" sz="1600" smtClean="0"/>
              <a:pPr marL="0" marR="0" lvl="0" indent="-228600" algn="l" defTabSz="914400" rtl="0" eaLnBrk="1" fontAlgn="auto" latinLnBrk="1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endParaRPr kumimoji="1" lang="ko-KR" altLang="en-US" sz="1600" i="1" kern="1200" dirty="0">
              <a:solidFill>
                <a:srgbClr val="898989"/>
              </a:solidFill>
              <a:latin typeface="+mn-ea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71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81CB11-003D-4896-A494-B73DF910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E501E-B275-4A89-98FD-E439FCEF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4D67E-22CA-46E4-A221-710C241C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CD281-20EF-4D64-ADC3-C7DA8BAEA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17E50-7D4D-4AA5-A2E4-4BFF9E7A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CBFEB-B6C4-4F23-8EE4-213B6EF9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4AB4-21C1-4886-8E6C-78E7B581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50E73D-FCFC-4608-9E6D-9F87D093B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6D9979-DEBE-4D36-855F-DC8018B81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9054D-B905-41BB-908F-70DCFC48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44771-9929-4D3E-A472-7CA08EE4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509F3-8D44-4D09-900D-D3025E1CD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2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90CB0-2469-4BDA-916C-DD0B08951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4274"/>
            <a:ext cx="10515600" cy="533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E6114BE-7EB9-4CF1-AFA7-1881F2B65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4936" y="336392"/>
            <a:ext cx="10688864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889F79B-6A58-46BE-8730-16CD22A7B2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1643"/>
            <a:ext cx="2117567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ko-KR" sz="1600" i="1" dirty="0"/>
              <a:t>Artificial Intelligence</a:t>
            </a:r>
            <a:endParaRPr lang="ko-KR" altLang="en-US" sz="1600" i="1" dirty="0">
              <a:solidFill>
                <a:srgbClr val="89898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643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A4%91%EA%B5%AD%EC%96%B4" TargetMode="External"/><Relationship Id="rId2" Type="http://schemas.openxmlformats.org/officeDocument/2006/relationships/hyperlink" Target="https://ko.wikipedia.org/wiki/%ED%95%84%EB%8B%B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%EC%8B%9C%EB%A6%AC" TargetMode="External"/><Relationship Id="rId4" Type="http://schemas.openxmlformats.org/officeDocument/2006/relationships/hyperlink" Target="https://ko.wikipedia.org/wiki/%EC%95%A0%ED%94%8C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D%8A%9C%EB%A7%81_%ED%85%8C%EC%8A%A4%ED%8A%B8" TargetMode="External"/><Relationship Id="rId3" Type="http://schemas.openxmlformats.org/officeDocument/2006/relationships/hyperlink" Target="https://ko.wikipedia.org/wiki/%EC%BB%B4%ED%93%A8%ED%84%B0_%ED%94%84%EB%A1%9C%EA%B7%B8%EB%9E%A8" TargetMode="External"/><Relationship Id="rId7" Type="http://schemas.openxmlformats.org/officeDocument/2006/relationships/hyperlink" Target="https://ko.wikipedia.org/wiki/%EC%9D%B8%EA%B3%B5%EC%A7%80%EB%8A%A5" TargetMode="External"/><Relationship Id="rId2" Type="http://schemas.openxmlformats.org/officeDocument/2006/relationships/hyperlink" Target="https://ko.wikipedia.org/wiki/%EC%9E%90%EC%97%B0_%EC%96%B8%EC%96%B4_%EC%B2%98%EB%A6%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D%8C%A8%ED%84%B4_%EB%A7%A4%EC%B9%AD" TargetMode="External"/><Relationship Id="rId5" Type="http://schemas.openxmlformats.org/officeDocument/2006/relationships/hyperlink" Target="https://ko.wikipedia.org/w/index.php?title=%EC%A1%B0%EC%A7%80%ED%94%84_%EC%99%80%EC%9D%B4%EC%A0%A0%EB%B0%94%EC%9B%80&amp;action=edit&amp;redlink=1" TargetMode="External"/><Relationship Id="rId4" Type="http://schemas.openxmlformats.org/officeDocument/2006/relationships/hyperlink" Target="https://ko.wikipedia.org/wiki/M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D%9C%B4_%EB%A2%B0%EB%B8%8C%EB%84%88&amp;action=edit&amp;redlink=1" TargetMode="External"/><Relationship Id="rId2" Type="http://schemas.openxmlformats.org/officeDocument/2006/relationships/hyperlink" Target="https://ko.wikipedia.org/wiki/%EC%B1%84%ED%84%B0%EB%B4%8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B%A7%A4%EC%82%AC%EC%B6%94%EC%84%B8%EC%B8%A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12%EC%9B%94_12%EC%9D%BC" TargetMode="External"/><Relationship Id="rId2" Type="http://schemas.openxmlformats.org/officeDocument/2006/relationships/hyperlink" Target="https://ko.wikipedia.org/wiki/%ED%8A%9C%EB%A7%81_%ED%85%8C%EC%8A%A4%ED%8A%B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/index.php?title=Mitsuku&amp;action=edit&amp;redlink=1" TargetMode="External"/><Relationship Id="rId3" Type="http://schemas.openxmlformats.org/officeDocument/2006/relationships/hyperlink" Target="https://ko.wikipedia.org/w/index.php?title=%EB%B8%8C%EB%A3%A8%EC%8A%A4_%EC%9C%8C%EC%BD%95%EC%8A%A4&amp;action=edit&amp;redlink=1" TargetMode="External"/><Relationship Id="rId7" Type="http://schemas.openxmlformats.org/officeDocument/2006/relationships/hyperlink" Target="https://ko.wikipedia.org/w/index.php?title=%EC%8A%A4%ED%8B%B0%EB%B8%8C_%EC%9B%8C%EC%A6%88%EC%9C%85&amp;action=edit&amp;redlink=1" TargetMode="External"/><Relationship Id="rId2" Type="http://schemas.openxmlformats.org/officeDocument/2006/relationships/hyperlink" Target="https://ko.wikipedia.org/w/index.php?title=Do-Much-More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B%A2%B0%EB%B8%8C%EB%84%88_%EC%83%81#cite_note-3" TargetMode="External"/><Relationship Id="rId5" Type="http://schemas.openxmlformats.org/officeDocument/2006/relationships/hyperlink" Target="https://ko.wikipedia.org/w/index.php?title=Mohan_Embar&amp;action=edit&amp;redlink=1" TargetMode="External"/><Relationship Id="rId4" Type="http://schemas.openxmlformats.org/officeDocument/2006/relationships/hyperlink" Target="https://ko.wikipedia.org/wiki/%EB%A2%B0%EB%B8%8C%EB%84%88_%EC%83%81#cite_note-2" TargetMode="External"/><Relationship Id="rId9" Type="http://schemas.openxmlformats.org/officeDocument/2006/relationships/hyperlink" Target="https://ko.wikipedia.org/wiki/%EB%A2%B0%EB%B8%8C%EB%84%88_%EC%83%81#cite_note-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nbit.co.kr/store/books/look.php?p_code=B4600453154" TargetMode="External"/><Relationship Id="rId3" Type="http://schemas.openxmlformats.org/officeDocument/2006/relationships/hyperlink" Target="https://www.hanbit.co.kr/store/books/look.php?p_code=B6772148484" TargetMode="External"/><Relationship Id="rId7" Type="http://schemas.openxmlformats.org/officeDocument/2006/relationships/hyperlink" Target="https://www.hanbit.co.kr/store/books/look.php?p_code=B4517369064" TargetMode="External"/><Relationship Id="rId2" Type="http://schemas.openxmlformats.org/officeDocument/2006/relationships/hyperlink" Target="https://www.hanbit.co.kr/store/books/look.php?p_code=B44522671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nbit.co.kr/store/books/look.php?p_code=B1908490055" TargetMode="External"/><Relationship Id="rId5" Type="http://schemas.openxmlformats.org/officeDocument/2006/relationships/hyperlink" Target="https://www.hanbit.co.kr/store/books/look.php?p_code=B5558278329" TargetMode="External"/><Relationship Id="rId4" Type="http://schemas.openxmlformats.org/officeDocument/2006/relationships/hyperlink" Target="https://www.hanbit.co.kr/store/books/look.php?p_code=B3715221949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E9DF1-DA6C-4694-9737-168F97841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 지능</a:t>
            </a:r>
            <a:br>
              <a:rPr lang="en-US" altLang="ko-KR" dirty="0"/>
            </a:br>
            <a:r>
              <a:rPr lang="en-US" altLang="ko-KR" dirty="0"/>
              <a:t>Artificial Intelligence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C23C5-2843-4822-A949-302BB4B90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bgsung@ut.ac.kr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3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84275"/>
            <a:ext cx="10515600" cy="5038610"/>
          </a:xfrm>
        </p:spPr>
        <p:txBody>
          <a:bodyPr>
            <a:normAutofit/>
          </a:bodyPr>
          <a:lstStyle/>
          <a:p>
            <a:r>
              <a:rPr lang="ko-KR" altLang="en-US" dirty="0"/>
              <a:t>앨런 튜링의 튜링 테스트</a:t>
            </a:r>
            <a:endParaRPr lang="en-US" altLang="ko-KR" dirty="0"/>
          </a:p>
          <a:p>
            <a:pPr lvl="1"/>
            <a:r>
              <a:rPr lang="en-US" altLang="ko-KR" dirty="0"/>
              <a:t>Can machines think?</a:t>
            </a:r>
          </a:p>
          <a:p>
            <a:pPr lvl="1"/>
            <a:r>
              <a:rPr lang="ko-KR" altLang="en-US" dirty="0"/>
              <a:t>튜링 테스트를 통과한 기계는 생각한다고 간주해도 된다</a:t>
            </a:r>
            <a:r>
              <a:rPr lang="en-US" altLang="ko-KR" dirty="0"/>
              <a:t>(</a:t>
            </a:r>
            <a:r>
              <a:rPr lang="ko-KR" altLang="en-US" dirty="0"/>
              <a:t>튜링의 주장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철학자 존 설의 중국인의 방</a:t>
            </a:r>
            <a:endParaRPr lang="en-US" altLang="ko-KR" dirty="0"/>
          </a:p>
          <a:p>
            <a:pPr lvl="1"/>
            <a:r>
              <a:rPr lang="ko-KR" altLang="en-US" dirty="0"/>
              <a:t>컴퓨터 프로그램은 중국어 질문을 전혀 이해하지 못한 채 튜링 테스트를 통과할 수 있음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튜링 테스트를 통과해도 생각한다고 말하면 안 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ko-KR" altLang="en-US" dirty="0"/>
              <a:t>우선 방 안에 영어만 할 줄 아는 사람이 들어간다</a:t>
            </a:r>
            <a:r>
              <a:rPr lang="en-US" altLang="ko-KR" dirty="0"/>
              <a:t>. </a:t>
            </a:r>
            <a:r>
              <a:rPr lang="ko-KR" altLang="en-US" dirty="0"/>
              <a:t>그 방에 </a:t>
            </a:r>
            <a:r>
              <a:rPr lang="ko-KR" altLang="en-US" dirty="0">
                <a:hlinkClick r:id="rId2" tooltip="필담"/>
              </a:rPr>
              <a:t>필담</a:t>
            </a:r>
            <a:r>
              <a:rPr lang="ko-KR" altLang="en-US" dirty="0"/>
              <a:t>을 할 수 있는 도구와</a:t>
            </a:r>
            <a:r>
              <a:rPr lang="en-US" altLang="ko-KR" dirty="0"/>
              <a:t>, </a:t>
            </a:r>
            <a:r>
              <a:rPr lang="ko-KR" altLang="en-US" dirty="0"/>
              <a:t>미리 만들어 놓은 </a:t>
            </a:r>
            <a:r>
              <a:rPr lang="ko-KR" altLang="en-US" dirty="0">
                <a:hlinkClick r:id="rId3" tooltip="중국어"/>
              </a:rPr>
              <a:t>중국어</a:t>
            </a:r>
            <a:r>
              <a:rPr lang="ko-KR" altLang="en-US" dirty="0"/>
              <a:t> 질문과 질문에 대한 대답 목록을 준비해 둔다</a:t>
            </a:r>
            <a:r>
              <a:rPr lang="en-US" altLang="ko-KR" dirty="0"/>
              <a:t>. </a:t>
            </a:r>
            <a:r>
              <a:rPr lang="ko-KR" altLang="en-US" dirty="0"/>
              <a:t>이 방 안으로 중국인 심사관이 중국어로 질문을 써서 안으로 넣으면 방 안의 사람은 그것을 준비된 대응표에 따라 답변을 중국어로 써서 밖의 심사관에게 준다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ko-KR" altLang="en-US" dirty="0">
                <a:hlinkClick r:id="rId4" tooltip="애플"/>
              </a:rPr>
              <a:t>애플</a:t>
            </a:r>
            <a:r>
              <a:rPr lang="ko-KR" altLang="en-US" dirty="0"/>
              <a:t>사의 </a:t>
            </a:r>
            <a:r>
              <a:rPr lang="ko-KR" altLang="en-US" dirty="0">
                <a:hlinkClick r:id="rId5" tooltip="시리"/>
              </a:rPr>
              <a:t>시리</a:t>
            </a:r>
            <a:r>
              <a:rPr lang="ko-KR" altLang="en-US" dirty="0"/>
              <a:t>는 본질적으로는 미리 저장된 데이터베이스를 통해서 입력된 문장을 분석하고 적당한 문장을 출력하는 </a:t>
            </a:r>
            <a:r>
              <a:rPr lang="en-US" altLang="ko-KR" dirty="0"/>
              <a:t>'</a:t>
            </a:r>
            <a:r>
              <a:rPr lang="ko-KR" altLang="en-US" dirty="0"/>
              <a:t>중국인 방 이론</a:t>
            </a:r>
            <a:r>
              <a:rPr lang="en-US" altLang="ko-KR" dirty="0"/>
              <a:t>'</a:t>
            </a:r>
            <a:r>
              <a:rPr lang="ko-KR" altLang="en-US" dirty="0"/>
              <a:t>에 의해 </a:t>
            </a:r>
            <a:r>
              <a:rPr lang="ko-KR" altLang="en-US" dirty="0" err="1"/>
              <a:t>프로그램되어</a:t>
            </a:r>
            <a:r>
              <a:rPr lang="ko-KR" altLang="en-US" dirty="0"/>
              <a:t> 있지만</a:t>
            </a:r>
            <a:r>
              <a:rPr lang="en-US" altLang="ko-KR" dirty="0"/>
              <a:t>, </a:t>
            </a:r>
            <a:r>
              <a:rPr lang="ko-KR" altLang="en-US" dirty="0"/>
              <a:t>많은 사람들은 </a:t>
            </a:r>
            <a:r>
              <a:rPr lang="ko-KR" altLang="en-US" dirty="0" err="1"/>
              <a:t>시리가</a:t>
            </a:r>
            <a:r>
              <a:rPr lang="ko-KR" altLang="en-US" dirty="0"/>
              <a:t> 아주 훌륭한 인공지능의 예시라고 생각한다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9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84275"/>
            <a:ext cx="10515600" cy="5038610"/>
          </a:xfrm>
        </p:spPr>
        <p:txBody>
          <a:bodyPr>
            <a:normAutofit/>
          </a:bodyPr>
          <a:lstStyle/>
          <a:p>
            <a:r>
              <a:rPr lang="en-US" altLang="ko-KR" b="1" dirty="0"/>
              <a:t>ELIZA</a:t>
            </a:r>
          </a:p>
          <a:p>
            <a:pPr lvl="1"/>
            <a:r>
              <a:rPr lang="ko-KR" altLang="en-US" dirty="0">
                <a:hlinkClick r:id="rId2" tooltip="자연 언어 처리"/>
              </a:rPr>
              <a:t>자연 언어 처리</a:t>
            </a:r>
            <a:r>
              <a:rPr lang="ko-KR" altLang="en-US" dirty="0"/>
              <a:t> </a:t>
            </a:r>
            <a:r>
              <a:rPr lang="ko-KR" altLang="en-US" dirty="0">
                <a:hlinkClick r:id="rId3" tooltip="컴퓨터 프로그램"/>
              </a:rPr>
              <a:t>컴퓨터 프로그램</a:t>
            </a:r>
            <a:endParaRPr lang="en-US" altLang="ko-KR" dirty="0"/>
          </a:p>
          <a:p>
            <a:pPr lvl="1"/>
            <a:r>
              <a:rPr lang="en-US" altLang="ko-KR" dirty="0">
                <a:hlinkClick r:id="rId4" tooltip="MIT"/>
              </a:rPr>
              <a:t>MIT</a:t>
            </a:r>
            <a:r>
              <a:rPr lang="ko-KR" altLang="en-US" dirty="0"/>
              <a:t> 인공지능 연구소의 </a:t>
            </a:r>
            <a:r>
              <a:rPr lang="ko-KR" altLang="en-US" dirty="0" err="1">
                <a:hlinkClick r:id="rId5" tooltip="조지프 와이젠바움 (없는 문서)"/>
              </a:rPr>
              <a:t>조지프</a:t>
            </a:r>
            <a:r>
              <a:rPr lang="ko-KR" altLang="en-US" dirty="0">
                <a:hlinkClick r:id="rId5" tooltip="조지프 와이젠바움 (없는 문서)"/>
              </a:rPr>
              <a:t> </a:t>
            </a:r>
            <a:r>
              <a:rPr lang="ko-KR" altLang="en-US" dirty="0" err="1">
                <a:hlinkClick r:id="rId5" tooltip="조지프 와이젠바움 (없는 문서)"/>
              </a:rPr>
              <a:t>와이젠바움</a:t>
            </a:r>
            <a:r>
              <a:rPr lang="en-US" altLang="ko-KR" dirty="0"/>
              <a:t>(Joseph </a:t>
            </a:r>
            <a:r>
              <a:rPr lang="en-US" altLang="ko-KR" dirty="0" err="1"/>
              <a:t>Weisenbaum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1964</a:t>
            </a:r>
            <a:r>
              <a:rPr lang="ko-KR" altLang="en-US" dirty="0"/>
              <a:t>년부터 </a:t>
            </a:r>
            <a:r>
              <a:rPr lang="en-US" altLang="ko-KR" dirty="0"/>
              <a:t>1966</a:t>
            </a:r>
            <a:r>
              <a:rPr lang="ko-KR" altLang="en-US" dirty="0"/>
              <a:t>년까지 개발</a:t>
            </a:r>
            <a:endParaRPr lang="en-US" altLang="ko-KR" dirty="0"/>
          </a:p>
          <a:p>
            <a:pPr lvl="1"/>
            <a:r>
              <a:rPr lang="ko-KR" altLang="en-US" dirty="0"/>
              <a:t>프로그램은 간단한 대화형으로 되어있으며</a:t>
            </a:r>
            <a:r>
              <a:rPr lang="en-US" altLang="ko-KR" dirty="0"/>
              <a:t>, </a:t>
            </a:r>
            <a:r>
              <a:rPr lang="ko-KR" altLang="en-US" dirty="0"/>
              <a:t>가장 유명한 스크립트는 </a:t>
            </a:r>
            <a:r>
              <a:rPr lang="en-US" altLang="ko-KR" dirty="0"/>
              <a:t>"DOCTOR"</a:t>
            </a:r>
            <a:r>
              <a:rPr lang="ko-KR" altLang="en-US" dirty="0"/>
              <a:t>라고 불리는 것으로</a:t>
            </a:r>
            <a:r>
              <a:rPr lang="en-US" altLang="ko-KR" dirty="0"/>
              <a:t>, </a:t>
            </a:r>
            <a:r>
              <a:rPr lang="ko-KR" altLang="en-US" dirty="0"/>
              <a:t>사용자는 의사 </a:t>
            </a:r>
            <a:r>
              <a:rPr lang="en-US" altLang="ko-KR" dirty="0"/>
              <a:t>ELIZA</a:t>
            </a:r>
            <a:r>
              <a:rPr lang="ko-KR" altLang="en-US" dirty="0"/>
              <a:t>에게 찾아온 환자 역할로 설정되어 프로그램이 간단한 질문에 답하고 묻기도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간단한 </a:t>
            </a:r>
            <a:r>
              <a:rPr lang="ko-KR" altLang="en-US" dirty="0">
                <a:hlinkClick r:id="rId6" tooltip="패턴 매칭"/>
              </a:rPr>
              <a:t>패턴 매칭</a:t>
            </a:r>
            <a:r>
              <a:rPr lang="ko-KR" altLang="en-US" dirty="0"/>
              <a:t> 수법을 사용하는 초기형 유사 </a:t>
            </a:r>
            <a:r>
              <a:rPr lang="ko-KR" altLang="en-US" dirty="0">
                <a:hlinkClick r:id="rId7" tooltip="인공지능"/>
              </a:rPr>
              <a:t>인공지능</a:t>
            </a:r>
            <a:r>
              <a:rPr lang="ko-KR" altLang="en-US" dirty="0"/>
              <a:t>이나</a:t>
            </a:r>
            <a:r>
              <a:rPr lang="en-US" altLang="ko-KR" dirty="0"/>
              <a:t>, </a:t>
            </a:r>
            <a:r>
              <a:rPr lang="ko-KR" altLang="en-US" dirty="0"/>
              <a:t>일부 사용자는 프로그램임을 알아차리지 못하는 등 </a:t>
            </a:r>
            <a:r>
              <a:rPr lang="ko-KR" altLang="en-US" dirty="0">
                <a:hlinkClick r:id="rId8" tooltip="튜링 테스트"/>
              </a:rPr>
              <a:t>튜링 테스트</a:t>
            </a:r>
            <a:r>
              <a:rPr lang="ko-KR" altLang="en-US" dirty="0"/>
              <a:t>를 통과한 최초의 프로그램으로도 알려져 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49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84275"/>
            <a:ext cx="10515600" cy="5038610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  <a:buSzPct val="75000"/>
            </a:pPr>
            <a:r>
              <a:rPr lang="ko-KR" altLang="en-US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튜링테스트에</a:t>
            </a:r>
            <a:r>
              <a:rPr lang="ko-KR" altLang="en-US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통과하려면</a:t>
            </a:r>
          </a:p>
          <a:p>
            <a:pPr lvl="1" latinLnBrk="0">
              <a:buClr>
                <a:schemeClr val="tx1"/>
              </a:buClr>
              <a:buFontTx/>
              <a:buChar char="–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자연 언어 처리 </a:t>
            </a:r>
          </a:p>
          <a:p>
            <a:pPr lvl="1" latinLnBrk="0">
              <a:buClr>
                <a:schemeClr val="tx1"/>
              </a:buClr>
              <a:buFontTx/>
              <a:buChar char="–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지식 표현</a:t>
            </a:r>
          </a:p>
          <a:p>
            <a:pPr lvl="1" latinLnBrk="0">
              <a:buClr>
                <a:schemeClr val="tx1"/>
              </a:buClr>
              <a:buFontTx/>
              <a:buChar char="–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자동 추론 </a:t>
            </a:r>
          </a:p>
          <a:p>
            <a:pPr lvl="1" latinLnBrk="0">
              <a:buClr>
                <a:schemeClr val="tx1"/>
              </a:buClr>
              <a:buFontTx/>
              <a:buChar char="–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기계 학습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0">
              <a:buClr>
                <a:schemeClr val="tx1"/>
              </a:buClr>
              <a:buSzPct val="75000"/>
            </a:pPr>
            <a:endParaRPr lang="en-US" altLang="ko-KR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0">
              <a:buClr>
                <a:schemeClr val="tx1"/>
              </a:buClr>
              <a:buSzPct val="75000"/>
            </a:pPr>
            <a:r>
              <a:rPr lang="ko-KR" altLang="en-US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질문자와 컴퓨터의 물리적 상호작용이 </a:t>
            </a:r>
            <a:r>
              <a:rPr lang="ko-KR" altLang="en-US" b="1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가능하려면</a:t>
            </a:r>
            <a:endParaRPr lang="en-US" altLang="ko-KR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latinLnBrk="0">
              <a:buClr>
                <a:schemeClr val="tx1"/>
              </a:buClr>
              <a:buFontTx/>
              <a:buChar char="–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컴퓨터 비전</a:t>
            </a:r>
          </a:p>
          <a:p>
            <a:pPr lvl="1" latinLnBrk="0">
              <a:buClr>
                <a:schemeClr val="tx1"/>
              </a:buClr>
              <a:buFontTx/>
              <a:buChar char="–"/>
            </a:pP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로보틱스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15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84275"/>
            <a:ext cx="10515600" cy="503861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err="1"/>
              <a:t>뢰브너</a:t>
            </a:r>
            <a:r>
              <a:rPr lang="ko-KR" altLang="en-US" b="1" dirty="0"/>
              <a:t> 상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Loebner</a:t>
            </a:r>
            <a:r>
              <a:rPr lang="en-US" altLang="ko-KR" dirty="0"/>
              <a:t> Prize)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매년 개최되는 </a:t>
            </a:r>
            <a:r>
              <a:rPr lang="ko-KR" altLang="en-US" dirty="0" err="1">
                <a:hlinkClick r:id="rId2" tooltip="채터봇"/>
              </a:rPr>
              <a:t>채터봇</a:t>
            </a:r>
            <a:r>
              <a:rPr lang="ko-KR" altLang="en-US" dirty="0"/>
              <a:t> 대회</a:t>
            </a:r>
            <a:r>
              <a:rPr lang="en-US" altLang="ko-KR" dirty="0"/>
              <a:t> 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심사위원들은 </a:t>
            </a:r>
            <a:r>
              <a:rPr lang="ko-KR" altLang="en-US" dirty="0" err="1"/>
              <a:t>채터봇이</a:t>
            </a:r>
            <a:r>
              <a:rPr lang="ko-KR" altLang="en-US" dirty="0"/>
              <a:t> 얼마나 인간과 비슷하게 대화를 할 수 있는지 평가하고</a:t>
            </a:r>
            <a:r>
              <a:rPr lang="en-US" altLang="ko-KR" dirty="0"/>
              <a:t>, </a:t>
            </a:r>
            <a:r>
              <a:rPr lang="ko-KR" altLang="en-US" dirty="0"/>
              <a:t>점수별로 수상자를 선정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인간 심사관은 두 컴퓨터 스크린을 보며 판단을 한다</a:t>
            </a:r>
            <a:r>
              <a:rPr lang="en-US" altLang="ko-KR" dirty="0"/>
              <a:t>. </a:t>
            </a:r>
            <a:r>
              <a:rPr lang="ko-KR" altLang="en-US" dirty="0"/>
              <a:t>한 스크린은 평가 대상 프로그램이 작동 중인 컴퓨터와 연결이 되어있고</a:t>
            </a:r>
            <a:r>
              <a:rPr lang="en-US" altLang="ko-KR" dirty="0"/>
              <a:t>, </a:t>
            </a:r>
            <a:r>
              <a:rPr lang="ko-KR" altLang="en-US" dirty="0"/>
              <a:t>다른 한 화면은 실제 사람이 쓰는 컴퓨터와 연결이 되어있다</a:t>
            </a:r>
            <a:r>
              <a:rPr lang="en-US" altLang="ko-KR" dirty="0"/>
              <a:t>. 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평가 순서</a:t>
            </a:r>
            <a:endParaRPr lang="en-US" altLang="ko-KR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dirty="0"/>
              <a:t>1 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사람</a:t>
            </a:r>
            <a:r>
              <a:rPr lang="en-US" altLang="ko-KR" dirty="0"/>
              <a:t>(</a:t>
            </a:r>
            <a:r>
              <a:rPr lang="ko-KR" altLang="en-US" dirty="0"/>
              <a:t>평가자</a:t>
            </a:r>
            <a:r>
              <a:rPr lang="en-US" altLang="ko-KR" dirty="0"/>
              <a:t>)</a:t>
            </a:r>
            <a:r>
              <a:rPr lang="ko-KR" altLang="en-US" dirty="0"/>
              <a:t>이 컴퓨터와 사람에게 질문을 한다</a:t>
            </a:r>
            <a:r>
              <a:rPr lang="en-US" altLang="ko-KR" dirty="0"/>
              <a:t>. </a:t>
            </a:r>
            <a:r>
              <a:rPr lang="ko-KR" altLang="en-US" dirty="0"/>
              <a:t>평가자는 질문을 받는 대상이 컴퓨터인지 사람인지 알 수가 없다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dirty="0"/>
              <a:t>2 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컴퓨터와 사람이 대답을 한다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dirty="0"/>
              <a:t>3 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컴퓨터와 사람이 내놓는 응답을 보고 평가자가 어떤 대답이 컴퓨터의 응답이고 어떤 것이 사람의 응답인지 구분한다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dirty="0"/>
              <a:t>4 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만약 평가자가 이 둘을 구별할 수 없다면 컴퓨터는 생각을 할 줄 아는 것이다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>
                <a:hlinkClick r:id="rId3" tooltip="휴 뢰브너 (없는 문서)"/>
              </a:rPr>
              <a:t>휴 </a:t>
            </a:r>
            <a:r>
              <a:rPr lang="ko-KR" altLang="en-US" dirty="0" err="1">
                <a:hlinkClick r:id="rId3" tooltip="휴 뢰브너 (없는 문서)"/>
              </a:rPr>
              <a:t>뢰브너</a:t>
            </a:r>
            <a:r>
              <a:rPr lang="ko-KR" altLang="en-US" dirty="0"/>
              <a:t> 박사가 미국 </a:t>
            </a:r>
            <a:r>
              <a:rPr lang="ko-KR" altLang="en-US" dirty="0">
                <a:hlinkClick r:id="rId4" tooltip="매사추세츠"/>
              </a:rPr>
              <a:t>매사추세츠</a:t>
            </a:r>
            <a:r>
              <a:rPr lang="ko-KR" altLang="en-US" dirty="0"/>
              <a:t>에 있는 </a:t>
            </a:r>
            <a:r>
              <a:rPr lang="en-US" altLang="ko-KR" dirty="0"/>
              <a:t>Cambridge Center for Behavioral Studies</a:t>
            </a:r>
            <a:r>
              <a:rPr lang="ko-KR" altLang="en-US" dirty="0"/>
              <a:t>와 함께 </a:t>
            </a:r>
            <a:r>
              <a:rPr lang="en-US" altLang="ko-KR" dirty="0"/>
              <a:t>1990</a:t>
            </a:r>
            <a:r>
              <a:rPr lang="ko-KR" altLang="en-US" dirty="0"/>
              <a:t>년에 제정했다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34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84275"/>
            <a:ext cx="10515600" cy="503861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뢰브너</a:t>
            </a:r>
            <a:r>
              <a:rPr lang="ko-KR" altLang="en-US" b="1" dirty="0"/>
              <a:t> 상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Loebner</a:t>
            </a:r>
            <a:r>
              <a:rPr lang="en-US" altLang="ko-KR" dirty="0"/>
              <a:t> Prize) </a:t>
            </a:r>
            <a:r>
              <a:rPr lang="ko-KR" altLang="en-US" dirty="0"/>
              <a:t>상금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$2,000</a:t>
            </a:r>
            <a:r>
              <a:rPr lang="ko-KR" altLang="en-US" dirty="0"/>
              <a:t>이 가장 사람과 비슷하다고 판단된 </a:t>
            </a:r>
            <a:r>
              <a:rPr lang="ko-KR" altLang="en-US" dirty="0" err="1"/>
              <a:t>채터봇에게</a:t>
            </a:r>
            <a:r>
              <a:rPr lang="ko-KR" altLang="en-US" dirty="0"/>
              <a:t> 매년 지급된다</a:t>
            </a:r>
            <a:r>
              <a:rPr lang="en-US" altLang="ko-KR" dirty="0"/>
              <a:t>. 2005</a:t>
            </a:r>
            <a:r>
              <a:rPr lang="ko-KR" altLang="en-US" dirty="0"/>
              <a:t>년에는 </a:t>
            </a:r>
            <a:r>
              <a:rPr lang="en-US" altLang="ko-KR" dirty="0"/>
              <a:t>$3,000</a:t>
            </a:r>
            <a:r>
              <a:rPr lang="ko-KR" altLang="en-US" dirty="0"/>
              <a:t>로 인상되었으며</a:t>
            </a:r>
            <a:r>
              <a:rPr lang="en-US" altLang="ko-KR" dirty="0"/>
              <a:t>, 2006</a:t>
            </a:r>
            <a:r>
              <a:rPr lang="ko-KR" altLang="en-US" dirty="0"/>
              <a:t>년에는 </a:t>
            </a:r>
            <a:r>
              <a:rPr lang="en-US" altLang="ko-KR" dirty="0"/>
              <a:t>$2,250</a:t>
            </a:r>
            <a:r>
              <a:rPr lang="ko-KR" altLang="en-US" dirty="0"/>
              <a:t>이었다</a:t>
            </a:r>
            <a:r>
              <a:rPr lang="en-US" altLang="ko-KR" dirty="0"/>
              <a:t>. 2008</a:t>
            </a:r>
            <a:r>
              <a:rPr lang="ko-KR" altLang="en-US" dirty="0"/>
              <a:t>년에는 </a:t>
            </a:r>
            <a:r>
              <a:rPr lang="en-US" altLang="ko-KR" dirty="0"/>
              <a:t>$3000</a:t>
            </a:r>
            <a:r>
              <a:rPr lang="ko-KR" altLang="en-US" dirty="0"/>
              <a:t>이 주어졌다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$25,000</a:t>
            </a:r>
            <a:r>
              <a:rPr lang="ko-KR" altLang="en-US" dirty="0"/>
              <a:t>이 글만으로 이루어지는 </a:t>
            </a:r>
            <a:r>
              <a:rPr lang="ko-KR" altLang="en-US" dirty="0">
                <a:hlinkClick r:id="rId2" tooltip="튜링 테스트"/>
              </a:rPr>
              <a:t>튜링 테스트</a:t>
            </a:r>
            <a:r>
              <a:rPr lang="ko-KR" altLang="en-US" dirty="0"/>
              <a:t>를 통과하는 첫 번째 </a:t>
            </a:r>
            <a:r>
              <a:rPr lang="ko-KR" altLang="en-US" dirty="0" err="1"/>
              <a:t>채터봇에게</a:t>
            </a:r>
            <a:r>
              <a:rPr lang="ko-KR" altLang="en-US" dirty="0"/>
              <a:t> 주어질 것이다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$100,000</a:t>
            </a:r>
            <a:r>
              <a:rPr lang="ko-KR" altLang="en-US" dirty="0"/>
              <a:t>이 시각적</a:t>
            </a:r>
            <a:r>
              <a:rPr lang="en-US" altLang="ko-KR" dirty="0"/>
              <a:t>, </a:t>
            </a:r>
            <a:r>
              <a:rPr lang="ko-KR" altLang="en-US" dirty="0"/>
              <a:t>청각적 정보</a:t>
            </a:r>
            <a:r>
              <a:rPr lang="en-US" altLang="ko-KR" dirty="0"/>
              <a:t>, </a:t>
            </a:r>
            <a:r>
              <a:rPr lang="ko-KR" altLang="en-US" dirty="0"/>
              <a:t>암호해독</a:t>
            </a:r>
            <a:r>
              <a:rPr lang="en-US" altLang="ko-KR" dirty="0"/>
              <a:t>, </a:t>
            </a:r>
            <a:r>
              <a:rPr lang="ko-KR" altLang="en-US" dirty="0"/>
              <a:t>글을 이해하는 것들을 포함한 </a:t>
            </a:r>
            <a:r>
              <a:rPr lang="ko-KR" altLang="en-US" dirty="0">
                <a:hlinkClick r:id="rId2" tooltip="튜링 테스트"/>
              </a:rPr>
              <a:t>튜링 테스트</a:t>
            </a:r>
            <a:r>
              <a:rPr lang="ko-KR" altLang="en-US" dirty="0"/>
              <a:t>를 통과하는 첫 번째 </a:t>
            </a:r>
            <a:r>
              <a:rPr lang="ko-KR" altLang="en-US" dirty="0" err="1"/>
              <a:t>채터봇에게</a:t>
            </a:r>
            <a:r>
              <a:rPr lang="ko-KR" altLang="en-US" dirty="0"/>
              <a:t> 주어질 것이다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2008</a:t>
            </a:r>
            <a:r>
              <a:rPr lang="ko-KR" altLang="en-US" b="1" dirty="0"/>
              <a:t>년 </a:t>
            </a:r>
            <a:r>
              <a:rPr lang="ko-KR" altLang="en-US" b="1" dirty="0" err="1"/>
              <a:t>뢰브너</a:t>
            </a:r>
            <a:r>
              <a:rPr lang="ko-KR" altLang="en-US" b="1" dirty="0"/>
              <a:t> 상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2008</a:t>
            </a:r>
            <a:r>
              <a:rPr lang="ko-KR" altLang="en-US" dirty="0"/>
              <a:t>년 대회는 영국의 </a:t>
            </a:r>
            <a:r>
              <a:rPr lang="en-US" altLang="ko-KR" dirty="0" err="1"/>
              <a:t>Universitiy</a:t>
            </a:r>
            <a:r>
              <a:rPr lang="en-US" altLang="ko-KR" dirty="0"/>
              <a:t> of Reading</a:t>
            </a:r>
            <a:r>
              <a:rPr lang="ko-KR" altLang="en-US" dirty="0"/>
              <a:t>에서 </a:t>
            </a:r>
            <a:r>
              <a:rPr lang="en-US" altLang="ko-KR" dirty="0">
                <a:hlinkClick r:id="rId3" tooltip="12월 12일"/>
              </a:rPr>
              <a:t>12</a:t>
            </a:r>
            <a:r>
              <a:rPr lang="ko-KR" altLang="en-US" dirty="0">
                <a:hlinkClick r:id="rId3" tooltip="12월 12일"/>
              </a:rPr>
              <a:t>월 </a:t>
            </a:r>
            <a:r>
              <a:rPr lang="en-US" altLang="ko-KR" dirty="0">
                <a:hlinkClick r:id="rId3" tooltip="12월 12일"/>
              </a:rPr>
              <a:t>12</a:t>
            </a:r>
            <a:r>
              <a:rPr lang="ko-KR" altLang="en-US" dirty="0">
                <a:hlinkClick r:id="rId3" tooltip="12월 12일"/>
              </a:rPr>
              <a:t>일</a:t>
            </a:r>
            <a:r>
              <a:rPr lang="ko-KR" altLang="en-US" dirty="0"/>
              <a:t> 일요일에 개최되었다</a:t>
            </a:r>
            <a:r>
              <a:rPr lang="en-US" altLang="ko-KR" dirty="0"/>
              <a:t>. 2008</a:t>
            </a:r>
            <a:r>
              <a:rPr lang="ko-KR" altLang="en-US" dirty="0"/>
              <a:t>년 수상은 </a:t>
            </a:r>
            <a:r>
              <a:rPr lang="en-US" altLang="ko-KR" dirty="0" err="1"/>
              <a:t>elbot</a:t>
            </a:r>
            <a:r>
              <a:rPr lang="ko-KR" altLang="en-US" dirty="0"/>
              <a:t>이 차지했다</a:t>
            </a:r>
            <a:r>
              <a:rPr lang="en-US" altLang="ko-KR" dirty="0"/>
              <a:t>. </a:t>
            </a:r>
            <a:r>
              <a:rPr lang="en-US" altLang="ko-KR" dirty="0" err="1"/>
              <a:t>elbot</a:t>
            </a:r>
            <a:r>
              <a:rPr lang="ko-KR" altLang="en-US" dirty="0"/>
              <a:t>은 </a:t>
            </a:r>
            <a:r>
              <a:rPr lang="en-US" altLang="ko-KR" dirty="0"/>
              <a:t>12</a:t>
            </a:r>
            <a:r>
              <a:rPr lang="ko-KR" altLang="en-US" dirty="0"/>
              <a:t>명의 심판관중 </a:t>
            </a:r>
            <a:r>
              <a:rPr lang="en-US" altLang="ko-KR" dirty="0"/>
              <a:t>3</a:t>
            </a:r>
            <a:r>
              <a:rPr lang="ko-KR" altLang="en-US" dirty="0"/>
              <a:t>명을 속이는데 성공했고</a:t>
            </a:r>
            <a:r>
              <a:rPr lang="en-US" altLang="ko-KR" dirty="0"/>
              <a:t>, 91</a:t>
            </a:r>
            <a:r>
              <a:rPr lang="ko-KR" altLang="en-US" dirty="0"/>
              <a:t>년 이 상이 제정된 이래 최고의 기록이다</a:t>
            </a:r>
            <a:r>
              <a:rPr lang="en-US" altLang="ko-KR" dirty="0"/>
              <a:t>. www.elbot.com</a:t>
            </a:r>
            <a:r>
              <a:rPr lang="ko-KR" altLang="en-US" dirty="0"/>
              <a:t>에서 직접 대화해볼 수 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08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84275"/>
            <a:ext cx="10515600" cy="50386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뢰브너</a:t>
            </a:r>
            <a:r>
              <a:rPr lang="ko-KR" altLang="en-US" b="1" dirty="0"/>
              <a:t> 상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Loebner</a:t>
            </a:r>
            <a:r>
              <a:rPr lang="en-US" altLang="ko-KR" dirty="0"/>
              <a:t> Prize) </a:t>
            </a:r>
            <a:r>
              <a:rPr lang="ko-KR" altLang="en-US" dirty="0"/>
              <a:t>상금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튜링테스트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C78F8E-C0DB-4BF8-A417-D4244833A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52551"/>
              </p:ext>
            </p:extLst>
          </p:nvPr>
        </p:nvGraphicFramePr>
        <p:xfrm>
          <a:off x="1496072" y="2057660"/>
          <a:ext cx="4358571" cy="3291840"/>
        </p:xfrm>
        <a:graphic>
          <a:graphicData uri="http://schemas.openxmlformats.org/drawingml/2006/table">
            <a:tbl>
              <a:tblPr/>
              <a:tblGrid>
                <a:gridCol w="767172">
                  <a:extLst>
                    <a:ext uri="{9D8B030D-6E8A-4147-A177-3AD203B41FA5}">
                      <a16:colId xmlns:a16="http://schemas.microsoft.com/office/drawing/2014/main" val="1782095254"/>
                    </a:ext>
                  </a:extLst>
                </a:gridCol>
                <a:gridCol w="1729499">
                  <a:extLst>
                    <a:ext uri="{9D8B030D-6E8A-4147-A177-3AD203B41FA5}">
                      <a16:colId xmlns:a16="http://schemas.microsoft.com/office/drawing/2014/main" val="147857896"/>
                    </a:ext>
                  </a:extLst>
                </a:gridCol>
                <a:gridCol w="1861900">
                  <a:extLst>
                    <a:ext uri="{9D8B030D-6E8A-4147-A177-3AD203B41FA5}">
                      <a16:colId xmlns:a16="http://schemas.microsoft.com/office/drawing/2014/main" val="2117332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2009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David Levy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DD3333"/>
                          </a:solidFill>
                          <a:effectLst/>
                          <a:hlinkClick r:id="rId2" tooltip="Do-Much-More (없는 문서)"/>
                        </a:rPr>
                        <a:t>Do-Much-More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82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2010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u="none" strike="noStrike">
                          <a:solidFill>
                            <a:srgbClr val="DD3333"/>
                          </a:solidFill>
                          <a:effectLst/>
                          <a:hlinkClick r:id="rId3" tooltip="브루스 윌콕스 (없는 문서)"/>
                        </a:rPr>
                        <a:t>브루스 윌콕스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Suzette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081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2011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브루스 윌콕스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Rosette</a:t>
                      </a:r>
                      <a:r>
                        <a:rPr lang="en-US" b="0" i="0" u="none" strike="noStrike" baseline="30000">
                          <a:solidFill>
                            <a:srgbClr val="3366CC"/>
                          </a:solidFill>
                          <a:effectLst/>
                          <a:hlinkClick r:id="rId4"/>
                        </a:rPr>
                        <a:t>[2]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41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2012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DD3333"/>
                          </a:solidFill>
                          <a:effectLst/>
                          <a:hlinkClick r:id="rId5" tooltip="Mohan Embar (없는 문서)"/>
                        </a:rPr>
                        <a:t>Mohan Embar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Chip Vivant</a:t>
                      </a:r>
                      <a:r>
                        <a:rPr lang="en-US" b="0" i="0" u="none" strike="noStrike" baseline="30000">
                          <a:solidFill>
                            <a:srgbClr val="3366CC"/>
                          </a:solidFill>
                          <a:effectLst/>
                          <a:hlinkClick r:id="rId6"/>
                        </a:rPr>
                        <a:t>[3]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09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2013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u="none" strike="noStrike">
                          <a:solidFill>
                            <a:srgbClr val="DD3333"/>
                          </a:solidFill>
                          <a:effectLst/>
                          <a:hlinkClick r:id="rId7" tooltip="스티브 워즈윅 (없는 문서)"/>
                        </a:rPr>
                        <a:t>스티브 워즈윅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rgbClr val="DD3333"/>
                          </a:solidFill>
                          <a:effectLst/>
                          <a:hlinkClick r:id="rId8" tooltip="Mitsuku (없는 문서)"/>
                        </a:rPr>
                        <a:t>Mitsuku</a:t>
                      </a:r>
                      <a:r>
                        <a:rPr lang="en-US" b="0" i="0" u="none" strike="noStrike" baseline="30000" dirty="0">
                          <a:solidFill>
                            <a:srgbClr val="3366CC"/>
                          </a:solidFill>
                          <a:effectLst/>
                          <a:hlinkClick r:id="rId9"/>
                        </a:rPr>
                        <a:t>[4]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69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2014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u="none" strike="noStrike">
                          <a:solidFill>
                            <a:srgbClr val="DD3333"/>
                          </a:solidFill>
                          <a:effectLst/>
                          <a:hlinkClick r:id="rId3" tooltip="브루스 윌콕스 (없는 문서)"/>
                        </a:rPr>
                        <a:t>브루스 윌콕스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Rose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35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2015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DD3333"/>
                          </a:solidFill>
                          <a:effectLst/>
                          <a:hlinkClick r:id="rId5" tooltip="Mohan Embar (없는 문서)"/>
                        </a:rPr>
                        <a:t>Mohan Embar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Mitsuku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624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2016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DD3333"/>
                          </a:solidFill>
                          <a:effectLst/>
                          <a:hlinkClick r:id="rId5" tooltip="Mohan Embar (없는 문서)"/>
                        </a:rPr>
                        <a:t>Mohan Embar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Mitsuku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98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2017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DD3333"/>
                          </a:solidFill>
                          <a:effectLst/>
                          <a:hlinkClick r:id="rId5" tooltip="Mohan Embar (없는 문서)"/>
                        </a:rPr>
                        <a:t>Mohan Embar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Mitsuku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73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21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84275"/>
            <a:ext cx="10515600" cy="503861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ko-KR" altLang="en-US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인공지능의 범주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인공지능의 범주</a:t>
            </a:r>
            <a:endParaRPr lang="ko-KR" altLang="en-US" dirty="0"/>
          </a:p>
        </p:txBody>
      </p:sp>
      <p:graphicFrame>
        <p:nvGraphicFramePr>
          <p:cNvPr id="5" name="Group 86">
            <a:extLst>
              <a:ext uri="{FF2B5EF4-FFF2-40B4-BE49-F238E27FC236}">
                <a16:creationId xmlns:a16="http://schemas.microsoft.com/office/drawing/2014/main" id="{45FDBF44-9245-42C7-9235-B8CFC10D2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101338"/>
              </p:ext>
            </p:extLst>
          </p:nvPr>
        </p:nvGraphicFramePr>
        <p:xfrm>
          <a:off x="1327919" y="1913620"/>
          <a:ext cx="8345488" cy="2214564"/>
        </p:xfrm>
        <a:graphic>
          <a:graphicData uri="http://schemas.openxmlformats.org/drawingml/2006/table">
            <a:tbl>
              <a:tblPr/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2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4862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Thinking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Systems that think humans (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인지과학적 접근방법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Systems that think rationally (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사고의 법칙적 접근방법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766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Behavior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Systems that act like humans (Turing test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적 접근방법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Systems that act rationally </a:t>
                      </a:r>
                    </a:p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합리적 에이전트적 접근방법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936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Ideal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Rational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6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84275"/>
            <a:ext cx="10515600" cy="503861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인간처럼 행동하는 시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ko-KR" altLang="en-US" dirty="0"/>
              <a:t>튜링 테스트적 접근방법</a:t>
            </a:r>
            <a:endParaRPr lang="en-US" altLang="ko-KR" dirty="0"/>
          </a:p>
          <a:p>
            <a:pPr lvl="1"/>
            <a:r>
              <a:rPr lang="ko-KR" altLang="en-US" dirty="0"/>
              <a:t>인간이 실행할 때 지능을 요구하는 기능을 기계가 실행하도록 만들기 위한 연구 분야</a:t>
            </a:r>
            <a:r>
              <a:rPr lang="en-US" altLang="ko-KR" dirty="0"/>
              <a:t>(Kurzweil, 1990)</a:t>
            </a:r>
          </a:p>
          <a:p>
            <a:pPr lvl="1"/>
            <a:r>
              <a:rPr lang="ko-KR" altLang="en-US" dirty="0"/>
              <a:t>사람이 더 잘하는 것을 컴퓨터가 대신할 수 있도록 연구하는 학문 분야</a:t>
            </a:r>
            <a:r>
              <a:rPr lang="en-US" altLang="ko-KR" dirty="0"/>
              <a:t> (Rich and Knight, 1991)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인공지능의 범주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93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84275"/>
            <a:ext cx="10515600" cy="503861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인간처럼 생각하는 시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ko-KR" altLang="en-US" dirty="0"/>
              <a:t>인지과학적 접근 방법</a:t>
            </a:r>
          </a:p>
          <a:p>
            <a:pPr lvl="1"/>
            <a:r>
              <a:rPr lang="ko-KR" altLang="en-US" dirty="0"/>
              <a:t>컴퓨터를 생각하게 하기 위한 </a:t>
            </a:r>
            <a:r>
              <a:rPr lang="ko-KR" altLang="en-US" dirty="0" err="1"/>
              <a:t>흥미있는</a:t>
            </a:r>
            <a:r>
              <a:rPr lang="ko-KR" altLang="en-US" dirty="0"/>
              <a:t> 새로운 학문 분야</a:t>
            </a:r>
            <a:r>
              <a:rPr lang="en-US" altLang="ko-KR" dirty="0"/>
              <a:t>-</a:t>
            </a:r>
            <a:r>
              <a:rPr lang="ko-KR" altLang="en-US" dirty="0"/>
              <a:t>마음과 감각을 가진 기계</a:t>
            </a:r>
            <a:r>
              <a:rPr lang="en-US" altLang="ko-KR" dirty="0"/>
              <a:t>(</a:t>
            </a:r>
            <a:r>
              <a:rPr lang="en-US" altLang="ko-KR" dirty="0" err="1"/>
              <a:t>Haugeland</a:t>
            </a:r>
            <a:r>
              <a:rPr lang="en-US" altLang="ko-KR" dirty="0"/>
              <a:t>, 1985)</a:t>
            </a:r>
          </a:p>
          <a:p>
            <a:pPr lvl="1"/>
            <a:r>
              <a:rPr lang="ko-KR" altLang="en-US" dirty="0"/>
              <a:t>인간의 생각</a:t>
            </a:r>
            <a:r>
              <a:rPr lang="en-US" altLang="ko-KR" dirty="0"/>
              <a:t>,</a:t>
            </a:r>
            <a:r>
              <a:rPr lang="ko-KR" altLang="en-US" dirty="0"/>
              <a:t> 의사결정과 같은 행동</a:t>
            </a:r>
            <a:r>
              <a:rPr lang="en-US" altLang="ko-KR" dirty="0"/>
              <a:t>, </a:t>
            </a:r>
            <a:r>
              <a:rPr lang="ko-KR" altLang="en-US" dirty="0"/>
              <a:t>문제해결</a:t>
            </a:r>
            <a:r>
              <a:rPr lang="en-US" altLang="ko-KR" dirty="0"/>
              <a:t>, </a:t>
            </a:r>
            <a:r>
              <a:rPr lang="ko-KR" altLang="en-US" dirty="0"/>
              <a:t>학습 등과 관련된 활동을 자동화</a:t>
            </a:r>
            <a:r>
              <a:rPr lang="en-US" altLang="ko-KR" dirty="0"/>
              <a:t>(Bellman, 1978)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인공지능의 범주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75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84275"/>
            <a:ext cx="10515600" cy="503861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이성적으로 생각하는 시스템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ko-KR" altLang="en-US" dirty="0"/>
              <a:t>사고의 법칙적 접근방법</a:t>
            </a:r>
          </a:p>
          <a:p>
            <a:pPr lvl="1"/>
            <a:r>
              <a:rPr lang="ko-KR" altLang="en-US" dirty="0"/>
              <a:t>계산모델을 사용한 지능에 관한 연구분야</a:t>
            </a:r>
            <a:r>
              <a:rPr lang="en-US" altLang="ko-KR" dirty="0"/>
              <a:t>(</a:t>
            </a:r>
            <a:r>
              <a:rPr lang="en-US" altLang="ko-KR" dirty="0" err="1"/>
              <a:t>Charniak</a:t>
            </a:r>
            <a:r>
              <a:rPr lang="en-US" altLang="ko-KR" dirty="0"/>
              <a:t> and McDermott, 1985)</a:t>
            </a:r>
          </a:p>
          <a:p>
            <a:pPr lvl="1"/>
            <a:r>
              <a:rPr lang="ko-KR" altLang="en-US" dirty="0"/>
              <a:t>인지하고</a:t>
            </a:r>
            <a:r>
              <a:rPr lang="en-US" altLang="ko-KR" dirty="0"/>
              <a:t>, </a:t>
            </a:r>
            <a:r>
              <a:rPr lang="ko-KR" altLang="en-US" dirty="0"/>
              <a:t>추론하고 행동하게 하기 위한 컴퓨터 학문 분야</a:t>
            </a:r>
            <a:r>
              <a:rPr lang="en-US" altLang="ko-KR" dirty="0"/>
              <a:t>(Winston, 1992)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삼단논법적 사고</a:t>
            </a:r>
            <a:endParaRPr lang="en-US" altLang="ko-KR" dirty="0"/>
          </a:p>
          <a:p>
            <a:pPr lvl="2"/>
            <a:r>
              <a:rPr lang="ko-KR" altLang="en-US" dirty="0"/>
              <a:t>아리스토텔레스</a:t>
            </a:r>
            <a:r>
              <a:rPr lang="en-US" altLang="ko-KR" dirty="0"/>
              <a:t>:</a:t>
            </a:r>
            <a:r>
              <a:rPr lang="ko-KR" altLang="en-US" dirty="0"/>
              <a:t>정확한 가정이 주어지면 정확한 결론 제공</a:t>
            </a:r>
            <a:endParaRPr lang="en-US" altLang="ko-KR" dirty="0"/>
          </a:p>
          <a:p>
            <a:pPr lvl="2"/>
            <a:r>
              <a:rPr lang="ko-KR" altLang="en-US" dirty="0"/>
              <a:t>불확실한 지식을 논리학적 형식언어로 표현 곤란</a:t>
            </a:r>
            <a:endParaRPr lang="en-US" altLang="ko-KR" dirty="0"/>
          </a:p>
          <a:p>
            <a:pPr lvl="2"/>
            <a:r>
              <a:rPr lang="ko-KR" altLang="en-US" dirty="0"/>
              <a:t>이론적 해결과  실용적 해결의 차이</a:t>
            </a:r>
            <a:endParaRPr lang="en-US" altLang="ko-KR" dirty="0"/>
          </a:p>
          <a:p>
            <a:pPr lvl="2"/>
            <a:r>
              <a:rPr lang="ko-KR" altLang="en-US" dirty="0"/>
              <a:t>컴퓨터 추론 시스템의 공통적인 문제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인공지능의 범주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95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68BC-1F1F-44CD-BED0-CE127F6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49CDB-4DED-41CA-8BD3-B2FB80F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>
                <a:solidFill>
                  <a:srgbClr val="FF0000"/>
                </a:solidFill>
              </a:rPr>
              <a:t>인공지능이란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fontAlgn="base" latinLnBrk="0"/>
            <a:r>
              <a:rPr lang="ko-KR" altLang="en-US" dirty="0" err="1"/>
              <a:t>튜링테스트</a:t>
            </a:r>
            <a:endParaRPr lang="en-US" altLang="ko-KR" dirty="0"/>
          </a:p>
          <a:p>
            <a:pPr fontAlgn="base" latinLnBrk="0"/>
            <a:r>
              <a:rPr lang="ko-KR" altLang="en-US" dirty="0"/>
              <a:t>인공지능의 범주</a:t>
            </a:r>
            <a:endParaRPr lang="en-US" altLang="ko-KR" dirty="0"/>
          </a:p>
          <a:p>
            <a:pPr fontAlgn="base" latinLnBrk="0"/>
            <a:r>
              <a:rPr lang="ko-KR" altLang="en-US"/>
              <a:t>인공지능의 특성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553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84275"/>
            <a:ext cx="10515600" cy="503861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이성적으로 행동하는 시스템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이성적인 에이전트적 접근방법</a:t>
            </a: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계산과정을 통해 지적 행동을 설명하고 모방하는 것을 탐구하는 학문 분야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Schalkoff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1990)</a:t>
            </a: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지적 행동의 자동화에 관련된 컴퓨터과학의 분야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(Lugar and Stubblefield, 1993)</a:t>
            </a: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믿음을 가지고 목표달성을 위해 행동하는 시스템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주어진 확률 정도에 따라 어떤 목표 달성을 위해 행동하는 시스템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이성적으로 생각하는 시스템보다 일반적임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인간처럼 행동하고 생각하는 방법보다 과학적 개발 능력을 갖추기 쉽다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인공지능의 범주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970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68BC-1F1F-44CD-BED0-CE127F6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dirty="0"/>
              <a:t>인공지능의 분류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49CDB-4DED-41CA-8BD3-B2FB80F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인공지능의 분류</a:t>
            </a:r>
            <a:endParaRPr lang="en-US" altLang="ko-KR" dirty="0"/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800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5C5967-F30C-46EB-B0D3-32672362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05" y="1995056"/>
            <a:ext cx="7350263" cy="26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70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84275"/>
            <a:ext cx="10515600" cy="503861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인공지능과 자연지능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 lvl="1">
              <a:spcBef>
                <a:spcPct val="0"/>
              </a:spcBef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인공지능</a:t>
            </a:r>
          </a:p>
          <a:p>
            <a:pPr lvl="2" algn="just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인공지능은 복사나 확산이 쉽다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2" algn="just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인공지능은 오래간다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2" algn="just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인공지능을 이용하면 비용이 적게 든다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2" algn="just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인공지능을 이용한 컴퓨터 시스템은 일관성이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2" algn="just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인공지능을 이용하여 처리한 일은 문서화가 쉽다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2" algn="just"/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algn="just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자연지능</a:t>
            </a:r>
          </a:p>
          <a:p>
            <a:pPr lvl="2" algn="just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자연지능을 갖고 있는 사람은 </a:t>
            </a:r>
            <a:r>
              <a:rPr lang="ko-KR" altLang="en-US" sz="1800" dirty="0">
                <a:solidFill>
                  <a:srgbClr val="A5002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창조성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면에서 우월</a:t>
            </a:r>
          </a:p>
          <a:p>
            <a:pPr lvl="2" algn="just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감각정보를 직접적으로 쉽게 활용할 수 있다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인공지능의 특성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554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84275"/>
            <a:ext cx="10515600" cy="503861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ko-KR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인공지능 프로그램과 컴퓨터프로그램</a:t>
            </a:r>
            <a:endParaRPr lang="en-US" altLang="ko-KR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인공지능의 특성</a:t>
            </a:r>
            <a:endParaRPr lang="ko-KR" altLang="en-US" dirty="0"/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id="{E506B8AA-07C7-4C00-9B73-1A9818C3AC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630053"/>
              </p:ext>
            </p:extLst>
          </p:nvPr>
        </p:nvGraphicFramePr>
        <p:xfrm>
          <a:off x="1456535" y="1827948"/>
          <a:ext cx="8343900" cy="3751263"/>
        </p:xfrm>
        <a:graphic>
          <a:graphicData uri="http://schemas.openxmlformats.org/drawingml/2006/table">
            <a:tbl>
              <a:tblPr/>
              <a:tblGrid>
                <a:gridCol w="408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988"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인공지능 시스템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일반 컴퓨터 시스템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612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부족한 입력정보로 출력생성 가능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입력정보가 완전하지 않으면 결과가 나오지 않음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휴리스틱 탐색 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알고리즘적인 탐색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추론 기능 있음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추론 기능 없음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 기능 있음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 기능 없음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지식을 주로 사용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18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자료나 정보를 사용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923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E07C2-5280-4039-9D10-5C930AA9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49225-BAF3-4C4E-B99E-99A4A9FB2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hlinkClick r:id="rId2"/>
              </a:rPr>
              <a:t>IT </a:t>
            </a:r>
            <a:r>
              <a:rPr lang="en-US" altLang="ko-KR" sz="1800" dirty="0" err="1">
                <a:hlinkClick r:id="rId2"/>
              </a:rPr>
              <a:t>CookBook</a:t>
            </a:r>
            <a:r>
              <a:rPr lang="en-US" altLang="ko-KR" sz="1800" dirty="0">
                <a:hlinkClick r:id="rId2"/>
              </a:rPr>
              <a:t>, </a:t>
            </a:r>
            <a:r>
              <a:rPr lang="ko-KR" altLang="en-US" sz="1800" dirty="0">
                <a:hlinkClick r:id="rId2"/>
              </a:rPr>
              <a:t>인공지능 </a:t>
            </a:r>
            <a:r>
              <a:rPr lang="ko-KR" altLang="en-US" sz="1800" dirty="0" err="1">
                <a:hlinkClick r:id="rId2"/>
              </a:rPr>
              <a:t>개론</a:t>
            </a:r>
            <a:r>
              <a:rPr lang="ko-KR" altLang="en-US" sz="1800" dirty="0" err="1"/>
              <a:t>마이클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네그네빗스키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한빛아카데미</a:t>
            </a:r>
            <a:r>
              <a:rPr lang="ko-KR" altLang="en-US" sz="1800" dirty="0"/>
              <a:t> </a:t>
            </a:r>
            <a:r>
              <a:rPr lang="en-US" altLang="ko-KR" sz="1800" dirty="0"/>
              <a:t>/ 2013</a:t>
            </a:r>
            <a:r>
              <a:rPr lang="ko-KR" altLang="en-US" sz="1800" dirty="0"/>
              <a:t>년 </a:t>
            </a:r>
            <a:r>
              <a:rPr lang="en-US" altLang="ko-KR" sz="1800" dirty="0"/>
              <a:t>08</a:t>
            </a:r>
            <a:r>
              <a:rPr lang="ko-KR" altLang="en-US" sz="1800" dirty="0"/>
              <a:t>월</a:t>
            </a:r>
          </a:p>
          <a:p>
            <a:r>
              <a:rPr lang="en-US" altLang="ko-KR" sz="1800" dirty="0">
                <a:hlinkClick r:id="rId3"/>
              </a:rPr>
              <a:t>IT </a:t>
            </a:r>
            <a:r>
              <a:rPr lang="en-US" altLang="ko-KR" sz="1800" dirty="0" err="1">
                <a:hlinkClick r:id="rId3"/>
              </a:rPr>
              <a:t>CookBook</a:t>
            </a:r>
            <a:r>
              <a:rPr lang="en-US" altLang="ko-KR" sz="1800" dirty="0">
                <a:hlinkClick r:id="rId3"/>
              </a:rPr>
              <a:t>, </a:t>
            </a:r>
            <a:r>
              <a:rPr lang="ko-KR" altLang="en-US" sz="1800" dirty="0">
                <a:hlinkClick r:id="rId3"/>
              </a:rPr>
              <a:t>난생처음 인공지능 </a:t>
            </a:r>
            <a:r>
              <a:rPr lang="ko-KR" altLang="en-US" sz="1800" dirty="0" err="1">
                <a:hlinkClick r:id="rId3"/>
              </a:rPr>
              <a:t>입문</a:t>
            </a:r>
            <a:r>
              <a:rPr lang="ko-KR" altLang="en-US" sz="1800" dirty="0" err="1"/>
              <a:t>서지영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한빛아카데미</a:t>
            </a:r>
            <a:r>
              <a:rPr lang="ko-KR" altLang="en-US" sz="1800" dirty="0"/>
              <a:t> </a:t>
            </a:r>
            <a:r>
              <a:rPr lang="en-US" altLang="ko-KR" sz="1800" dirty="0"/>
              <a:t>/ 2021</a:t>
            </a:r>
            <a:r>
              <a:rPr lang="ko-KR" altLang="en-US" sz="1800" dirty="0"/>
              <a:t>년 </a:t>
            </a:r>
            <a:r>
              <a:rPr lang="en-US" altLang="ko-KR" sz="1800" dirty="0"/>
              <a:t>06</a:t>
            </a:r>
            <a:r>
              <a:rPr lang="ko-KR" altLang="en-US" sz="1800" dirty="0"/>
              <a:t>월</a:t>
            </a:r>
          </a:p>
          <a:p>
            <a:r>
              <a:rPr lang="en-US" altLang="ko-KR" sz="1800" dirty="0">
                <a:hlinkClick r:id="rId4"/>
              </a:rPr>
              <a:t>IT </a:t>
            </a:r>
            <a:r>
              <a:rPr lang="en-US" altLang="ko-KR" sz="1800" dirty="0" err="1">
                <a:hlinkClick r:id="rId4"/>
              </a:rPr>
              <a:t>CookBook</a:t>
            </a:r>
            <a:r>
              <a:rPr lang="en-US" altLang="ko-KR" sz="1800" dirty="0">
                <a:hlinkClick r:id="rId4"/>
              </a:rPr>
              <a:t>, </a:t>
            </a:r>
            <a:r>
              <a:rPr lang="ko-KR" altLang="en-US" sz="1800" dirty="0">
                <a:hlinkClick r:id="rId4"/>
              </a:rPr>
              <a:t>인공지능 시대를 위한 컴퓨터 과학 개론</a:t>
            </a:r>
            <a:r>
              <a:rPr lang="ko-KR" altLang="en-US" sz="1800" dirty="0"/>
              <a:t>정기철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한빛아카데미</a:t>
            </a:r>
            <a:r>
              <a:rPr lang="ko-KR" altLang="en-US" sz="1800" dirty="0"/>
              <a:t> </a:t>
            </a:r>
            <a:r>
              <a:rPr lang="en-US" altLang="ko-KR" sz="1800" dirty="0"/>
              <a:t>/ 2020</a:t>
            </a:r>
            <a:r>
              <a:rPr lang="ko-KR" altLang="en-US" sz="1800" dirty="0"/>
              <a:t>년 </a:t>
            </a:r>
            <a:r>
              <a:rPr lang="en-US" altLang="ko-KR" sz="1800" dirty="0"/>
              <a:t>06</a:t>
            </a:r>
            <a:r>
              <a:rPr lang="ko-KR" altLang="en-US" sz="1800" dirty="0"/>
              <a:t>월</a:t>
            </a:r>
          </a:p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빅데이터 분석</a:t>
            </a:r>
            <a:r>
              <a:rPr lang="en-US" altLang="ko-KR" sz="1800" dirty="0"/>
              <a:t>, </a:t>
            </a:r>
            <a:r>
              <a:rPr lang="ko-KR" altLang="en-US" sz="1800" dirty="0"/>
              <a:t>이지영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한빛아카데미</a:t>
            </a:r>
            <a:r>
              <a:rPr lang="en-US" altLang="ko-KR" sz="1800" dirty="0"/>
              <a:t>, 2020.12.30</a:t>
            </a:r>
          </a:p>
          <a:p>
            <a:r>
              <a:rPr lang="ko-KR" altLang="en-US" sz="1800" dirty="0" err="1"/>
              <a:t>파이썬으로</a:t>
            </a:r>
            <a:r>
              <a:rPr lang="ko-KR" altLang="en-US" sz="1800" dirty="0"/>
              <a:t> 만드는 인공지능</a:t>
            </a:r>
            <a:r>
              <a:rPr lang="en-US" altLang="ko-KR" sz="1800" dirty="0"/>
              <a:t>,</a:t>
            </a:r>
            <a:r>
              <a:rPr lang="ko-KR" altLang="en-US" sz="1800" dirty="0" err="1"/>
              <a:t>오일석</a:t>
            </a:r>
            <a:r>
              <a:rPr lang="en-US" altLang="ko-KR" sz="1800" dirty="0"/>
              <a:t>, </a:t>
            </a:r>
            <a:r>
              <a:rPr lang="ko-KR" altLang="en-US" sz="1800" dirty="0"/>
              <a:t>이진선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한빛아카데미</a:t>
            </a:r>
            <a:r>
              <a:rPr lang="en-US" altLang="ko-KR" sz="1800" dirty="0"/>
              <a:t>, 2021.1.5</a:t>
            </a:r>
            <a:endParaRPr lang="ko-KR" altLang="en-US" sz="1800" dirty="0"/>
          </a:p>
          <a:p>
            <a:pPr latinLnBrk="0"/>
            <a:r>
              <a:rPr lang="ko-KR" altLang="en-US" sz="1800" dirty="0">
                <a:hlinkClick r:id="rId5"/>
              </a:rPr>
              <a:t>인공지능 콘텐츠 혁명</a:t>
            </a:r>
            <a:r>
              <a:rPr lang="ko-KR" altLang="en-US" sz="1800" dirty="0"/>
              <a:t>인공지능 시대에 콘텐츠 제작자로 </a:t>
            </a:r>
            <a:r>
              <a:rPr lang="ko-KR" altLang="en-US" sz="1800" dirty="0" err="1"/>
              <a:t>살아남기고찬수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한빛미디어</a:t>
            </a:r>
            <a:r>
              <a:rPr lang="ko-KR" altLang="en-US" sz="1800" dirty="0"/>
              <a:t> </a:t>
            </a:r>
            <a:r>
              <a:rPr lang="en-US" altLang="ko-KR" sz="1800" dirty="0"/>
              <a:t>/ 2018</a:t>
            </a:r>
            <a:r>
              <a:rPr lang="ko-KR" altLang="en-US" sz="1800" dirty="0"/>
              <a:t>년 </a:t>
            </a:r>
            <a:r>
              <a:rPr lang="en-US" altLang="ko-KR" sz="1800" dirty="0"/>
              <a:t>06</a:t>
            </a:r>
            <a:r>
              <a:rPr lang="ko-KR" altLang="en-US" sz="1800" dirty="0"/>
              <a:t>월</a:t>
            </a:r>
          </a:p>
          <a:p>
            <a:r>
              <a:rPr lang="ko-KR" altLang="en-US" sz="1800" dirty="0">
                <a:hlinkClick r:id="rId6"/>
              </a:rPr>
              <a:t>처음 배우는 인공지능</a:t>
            </a:r>
            <a:r>
              <a:rPr lang="ko-KR" altLang="en-US" sz="1800" dirty="0"/>
              <a:t>개발자를 위한 인공지능 알고리즘과 인프라 </a:t>
            </a:r>
            <a:r>
              <a:rPr lang="ko-KR" altLang="en-US" sz="1800" dirty="0" err="1"/>
              <a:t>기초다다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사토시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한빛미디어</a:t>
            </a:r>
            <a:r>
              <a:rPr lang="ko-KR" altLang="en-US" sz="1800" dirty="0"/>
              <a:t> </a:t>
            </a:r>
            <a:r>
              <a:rPr lang="en-US" altLang="ko-KR" sz="1800" dirty="0"/>
              <a:t>/ 2017</a:t>
            </a:r>
            <a:r>
              <a:rPr lang="ko-KR" altLang="en-US" sz="1800" dirty="0"/>
              <a:t>년 </a:t>
            </a:r>
            <a:r>
              <a:rPr lang="en-US" altLang="ko-KR" sz="1800" dirty="0"/>
              <a:t>06</a:t>
            </a:r>
            <a:r>
              <a:rPr lang="ko-KR" altLang="en-US" sz="1800" dirty="0"/>
              <a:t>월</a:t>
            </a:r>
            <a:endParaRPr lang="en-US" altLang="ko-KR" sz="1800" dirty="0"/>
          </a:p>
          <a:p>
            <a:r>
              <a:rPr lang="ko-KR" altLang="en-US" sz="1800" dirty="0">
                <a:hlinkClick r:id="rId7"/>
              </a:rPr>
              <a:t>인공지능 논리 입문</a:t>
            </a:r>
            <a:r>
              <a:rPr lang="ko-KR" altLang="en-US" sz="1800" dirty="0"/>
              <a:t>수리논리로 이해하는 </a:t>
            </a:r>
            <a:r>
              <a:rPr lang="en-US" altLang="ko-KR" sz="1800" dirty="0"/>
              <a:t>AI</a:t>
            </a:r>
            <a:r>
              <a:rPr lang="ko-KR" altLang="en-US" sz="1800" dirty="0" err="1"/>
              <a:t>논리이은정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한빛아카데미</a:t>
            </a:r>
            <a:r>
              <a:rPr lang="ko-KR" altLang="en-US" sz="1800" dirty="0"/>
              <a:t> </a:t>
            </a:r>
            <a:r>
              <a:rPr lang="en-US" altLang="ko-KR" sz="1800" dirty="0"/>
              <a:t>/ 2021</a:t>
            </a:r>
            <a:r>
              <a:rPr lang="ko-KR" altLang="en-US" sz="1800" dirty="0"/>
              <a:t>년 </a:t>
            </a:r>
            <a:r>
              <a:rPr lang="en-US" altLang="ko-KR" sz="1800" dirty="0"/>
              <a:t>09</a:t>
            </a:r>
            <a:r>
              <a:rPr lang="ko-KR" altLang="en-US" sz="1800" dirty="0"/>
              <a:t>월</a:t>
            </a:r>
          </a:p>
          <a:p>
            <a:r>
              <a:rPr lang="ko-KR" altLang="en-US" sz="1800" dirty="0">
                <a:hlinkClick r:id="rId8"/>
              </a:rPr>
              <a:t>인공지능 시대의 </a:t>
            </a:r>
            <a:r>
              <a:rPr lang="ko-KR" altLang="en-US" sz="1800" dirty="0" err="1">
                <a:hlinkClick r:id="rId8"/>
              </a:rPr>
              <a:t>문화기술</a:t>
            </a:r>
            <a:r>
              <a:rPr lang="ko-KR" altLang="en-US" sz="1800" dirty="0" err="1"/>
              <a:t>두일철</a:t>
            </a:r>
            <a:r>
              <a:rPr lang="ko-KR" altLang="en-US" sz="1800" dirty="0"/>
              <a:t> 외 </a:t>
            </a:r>
            <a:r>
              <a:rPr lang="en-US" altLang="ko-KR" sz="1800" dirty="0"/>
              <a:t>1</a:t>
            </a:r>
            <a:r>
              <a:rPr lang="ko-KR" altLang="en-US" sz="1800" dirty="0"/>
              <a:t>명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한빛아카데미</a:t>
            </a:r>
            <a:r>
              <a:rPr lang="ko-KR" altLang="en-US" sz="1800" dirty="0"/>
              <a:t> </a:t>
            </a:r>
            <a:r>
              <a:rPr lang="en-US" altLang="ko-KR" sz="1800" dirty="0"/>
              <a:t>/ 2022</a:t>
            </a:r>
            <a:r>
              <a:rPr lang="ko-KR" altLang="en-US" sz="1800" dirty="0"/>
              <a:t>년 </a:t>
            </a:r>
            <a:r>
              <a:rPr lang="en-US" altLang="ko-KR" sz="1800" dirty="0"/>
              <a:t>03</a:t>
            </a:r>
            <a:r>
              <a:rPr lang="ko-KR" altLang="en-US" sz="1800" dirty="0"/>
              <a:t>월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27429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6798C-2702-47E6-9632-8E920ADE0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수고했습니다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29DC94-DD50-4503-8CE0-5EEAD8D56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1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68BC-1F1F-44CD-BED0-CE127F6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dirty="0"/>
              <a:t>인공지능이란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49CDB-4DED-41CA-8BD3-B2FB80F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지능</a:t>
            </a:r>
            <a:r>
              <a:rPr lang="en-US" altLang="ko-KR" dirty="0"/>
              <a:t>(intelligence)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문제를 풀고 결정을 내리기 위해 배우고 이해하는 능력</a:t>
            </a:r>
            <a:r>
              <a:rPr lang="en-US" altLang="ko-KR" dirty="0"/>
              <a:t>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D02519E-D684-4163-A66B-0151D949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88" y="1709811"/>
            <a:ext cx="8194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94836B1-0572-4ED0-B110-372374366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88" y="3094978"/>
            <a:ext cx="81946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76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68BC-1F1F-44CD-BED0-CE127F6D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 fontAlgn="base" latinLnBrk="0"/>
            <a:r>
              <a:rPr lang="ko-KR" altLang="en-US" dirty="0"/>
              <a:t>인공지능이란</a:t>
            </a:r>
            <a:r>
              <a:rPr lang="en-US" altLang="ko-KR" dirty="0"/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49CDB-4DED-41CA-8BD3-B2FB80F3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인공지능</a:t>
            </a:r>
            <a:r>
              <a:rPr lang="en-US" altLang="ko-KR" dirty="0"/>
              <a:t>(artificial</a:t>
            </a:r>
            <a:r>
              <a:rPr lang="ko-KR" altLang="en-US" dirty="0"/>
              <a:t> </a:t>
            </a:r>
            <a:r>
              <a:rPr lang="en-US" altLang="ko-KR" dirty="0"/>
              <a:t>intelligence)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dirty="0"/>
              <a:t>컴퓨터가 학습하고 생각하여 스스로 판단할 수 있도록 만드는 기술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224A31-261B-4B9D-AC31-CF388E81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10" y="1706157"/>
            <a:ext cx="6618734" cy="1722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5C3EB7-4F93-4AD4-B1AD-FE8C3F00F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95" y="4455519"/>
            <a:ext cx="5234634" cy="20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5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8925" indent="-288925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q"/>
              <a:defRPr/>
            </a:pPr>
            <a:r>
              <a:rPr lang="ko-KR" altLang="en-US" sz="2000" b="1" dirty="0"/>
              <a:t>인공지능이란</a:t>
            </a:r>
            <a:r>
              <a:rPr lang="en-US" altLang="ko-KR" sz="2000" b="1" dirty="0"/>
              <a:t>?</a:t>
            </a:r>
          </a:p>
          <a:p>
            <a:pPr marL="765175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ko-KR" sz="2000" b="1" dirty="0"/>
              <a:t>Minsky &amp; Winston </a:t>
            </a:r>
          </a:p>
          <a:p>
            <a:pPr marL="479425" lvl="1" indent="0"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en-US" altLang="ko-KR" sz="2000" b="1" dirty="0"/>
              <a:t>	</a:t>
            </a:r>
            <a:r>
              <a:rPr lang="ko-KR" altLang="en-US" sz="2000" b="1" dirty="0"/>
              <a:t>사람이 수행하였을 때 지능을 필요로 하는 일을 기계에게 </a:t>
            </a:r>
            <a:r>
              <a:rPr lang="ko-KR" altLang="en-US" sz="2000" b="1" dirty="0" err="1"/>
              <a:t>대신시키고자</a:t>
            </a:r>
            <a:r>
              <a:rPr lang="ko-KR" altLang="en-US" sz="2000" b="1" dirty="0"/>
              <a:t> 하는 학문</a:t>
            </a:r>
          </a:p>
          <a:p>
            <a:pPr marL="765175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ko-KR" sz="2000" b="1" dirty="0"/>
              <a:t>Fahlman</a:t>
            </a:r>
          </a:p>
          <a:p>
            <a:pPr marL="479425" lvl="1" indent="0">
              <a:spcBef>
                <a:spcPct val="20000"/>
              </a:spcBef>
              <a:buClr>
                <a:schemeClr val="tx1"/>
              </a:buClr>
              <a:buNone/>
              <a:defRPr/>
            </a:pPr>
            <a:r>
              <a:rPr lang="en-US" altLang="ko-KR" sz="2000" b="1" dirty="0"/>
              <a:t>	</a:t>
            </a:r>
            <a:r>
              <a:rPr lang="ko-KR" altLang="en-US" sz="2000" b="1" dirty="0"/>
              <a:t>인지과학적 측면에서 계산기법을 통해서 지능을 공부하는 학문 </a:t>
            </a:r>
            <a:endParaRPr lang="en-US" altLang="ko-KR" sz="2000" b="1" dirty="0"/>
          </a:p>
          <a:p>
            <a:pPr lvl="1">
              <a:buClr>
                <a:schemeClr val="tx1"/>
              </a:buClr>
              <a:buSzPct val="75000"/>
              <a:defRPr/>
            </a:pPr>
            <a:endParaRPr lang="en-US" altLang="ko-KR" sz="2000" b="1" dirty="0"/>
          </a:p>
          <a:p>
            <a:pPr lvl="1">
              <a:buClr>
                <a:schemeClr val="tx1"/>
              </a:buClr>
              <a:buSzPct val="75000"/>
              <a:defRPr/>
            </a:pPr>
            <a:r>
              <a:rPr lang="ko-KR" altLang="en-US" sz="2000" b="1" dirty="0"/>
              <a:t>기계가 보고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듣고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이해하고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움직이고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말할 수 있는 능력을 갖고서 인간의 일을 대신하도록 하기 위한 학문</a:t>
            </a:r>
            <a:endParaRPr lang="en-US" altLang="ko-KR" sz="2000" b="1" dirty="0"/>
          </a:p>
          <a:p>
            <a:pPr marL="711200" lvl="1" indent="-254000">
              <a:buClr>
                <a:schemeClr val="tx1"/>
              </a:buClr>
              <a:buSzPct val="75000"/>
              <a:defRPr/>
            </a:pPr>
            <a:endParaRPr lang="en-US" altLang="ko-KR" sz="2000" b="1" dirty="0"/>
          </a:p>
          <a:p>
            <a:pPr marL="765175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ko-KR" altLang="en-US" sz="2000" b="1" dirty="0"/>
              <a:t>인공지능은 컴퓨터 혁명의 선두주자 </a:t>
            </a:r>
            <a:endParaRPr lang="en-US" altLang="ko-KR" sz="2000" b="1" dirty="0"/>
          </a:p>
          <a:p>
            <a:pPr marL="1222375" lvl="2" indent="-28575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ko-KR" altLang="en-US" sz="2000" b="1" dirty="0"/>
              <a:t>인공지능이란 항상 새롭고 아직 인정되지 않은 문제들을 탐구하는 학문 분야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99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8925" indent="-288925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q"/>
              <a:defRPr/>
            </a:pPr>
            <a:r>
              <a:rPr lang="ko-KR" altLang="en-US" sz="2000" b="1" dirty="0"/>
              <a:t>인공지능이란</a:t>
            </a:r>
            <a:r>
              <a:rPr lang="en-US" altLang="ko-KR" sz="2000" b="1" dirty="0"/>
              <a:t>?</a:t>
            </a:r>
          </a:p>
          <a:p>
            <a:pPr marL="822325" lvl="1">
              <a:spcBef>
                <a:spcPct val="20000"/>
              </a:spcBef>
              <a:buClr>
                <a:schemeClr val="tx1"/>
              </a:buClr>
              <a:defRPr/>
            </a:pPr>
            <a:r>
              <a:rPr lang="ko-KR" altLang="en-US" sz="2000" b="1" dirty="0"/>
              <a:t>컴퓨터공학이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아닌 것</a:t>
            </a:r>
            <a:r>
              <a:rPr lang="en-US" altLang="ko-KR" sz="2000" b="1" dirty="0"/>
              <a:t>?</a:t>
            </a:r>
          </a:p>
          <a:p>
            <a:pPr marL="1222375" lvl="2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ko-KR" sz="1200" b="1" dirty="0"/>
              <a:t>Word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processing</a:t>
            </a:r>
          </a:p>
          <a:p>
            <a:pPr marL="1222375" lvl="2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ko-KR" sz="1200" b="1" dirty="0"/>
              <a:t>CAD</a:t>
            </a:r>
          </a:p>
          <a:p>
            <a:pPr marL="1222375" lvl="2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ko-KR" sz="1200" b="1" dirty="0"/>
              <a:t>Web site </a:t>
            </a:r>
            <a:r>
              <a:rPr lang="ko-KR" altLang="en-US" sz="1200" b="1" dirty="0"/>
              <a:t>개발</a:t>
            </a:r>
            <a:r>
              <a:rPr lang="en-US" altLang="ko-KR" sz="1200" b="1" dirty="0"/>
              <a:t> </a:t>
            </a:r>
          </a:p>
          <a:p>
            <a:pPr marL="765175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ko-KR" altLang="en-US" sz="2000" b="1" dirty="0"/>
              <a:t>용이한 사용자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인터페이스는 우리의 영역을 줄이는가</a:t>
            </a:r>
            <a:r>
              <a:rPr lang="en-US" altLang="ko-KR" sz="2000" b="1" dirty="0"/>
              <a:t>?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marL="1222375" lvl="2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endParaRPr lang="en-US" altLang="ko-KR" sz="1200" b="1" dirty="0"/>
          </a:p>
          <a:p>
            <a:pPr marL="822325" lvl="1">
              <a:spcBef>
                <a:spcPct val="20000"/>
              </a:spcBef>
              <a:buClr>
                <a:schemeClr val="tx1"/>
              </a:buClr>
              <a:defRPr/>
            </a:pPr>
            <a:r>
              <a:rPr lang="ko-KR" altLang="en-US" sz="2000" b="1" dirty="0"/>
              <a:t>인공지능이 아닌 것</a:t>
            </a:r>
            <a:r>
              <a:rPr lang="en-US" altLang="ko-KR" sz="2000" b="1" dirty="0"/>
              <a:t>?</a:t>
            </a:r>
          </a:p>
          <a:p>
            <a:pPr marL="1222375" lvl="2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ko-KR" sz="1200" b="1" dirty="0"/>
              <a:t>Time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sharing system</a:t>
            </a:r>
          </a:p>
          <a:p>
            <a:pPr marL="1222375" lvl="2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ko-KR" sz="1200" b="1" dirty="0"/>
              <a:t>Object oriented programming</a:t>
            </a:r>
          </a:p>
          <a:p>
            <a:pPr marL="1222375" lvl="2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ko-KR" sz="1200" b="1" dirty="0"/>
              <a:t>Fuzzy Theory</a:t>
            </a:r>
          </a:p>
          <a:p>
            <a:pPr marL="1222375" lvl="2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ko-KR" sz="1200" b="1" dirty="0"/>
              <a:t>Machine Learning</a:t>
            </a:r>
          </a:p>
          <a:p>
            <a:pPr marL="765175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ko-KR" altLang="en-US" sz="2000" b="1" dirty="0"/>
              <a:t>잘 알려진 문제해결 방법은 우리의 영역을 줄이는가</a:t>
            </a:r>
            <a:r>
              <a:rPr lang="en-US" altLang="ko-KR" sz="2000" b="1" dirty="0"/>
              <a:t>?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marL="1222375" lvl="2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endParaRPr lang="en-US" altLang="ko-KR" sz="1200" b="1" dirty="0"/>
          </a:p>
          <a:p>
            <a:pPr marL="711200" lvl="1" indent="-254000">
              <a:buClr>
                <a:schemeClr val="tx1"/>
              </a:buClr>
              <a:buSzPct val="75000"/>
              <a:defRPr/>
            </a:pPr>
            <a:endParaRPr lang="en-US" altLang="ko-KR" sz="2000" b="1" dirty="0"/>
          </a:p>
          <a:p>
            <a:pPr marL="765175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ko-KR" altLang="en-US" sz="2000" b="1" dirty="0"/>
              <a:t>인공지능은 컴퓨터 혁명의 선두주자 </a:t>
            </a:r>
            <a:endParaRPr lang="en-US" altLang="ko-KR" sz="2000" b="1" dirty="0"/>
          </a:p>
          <a:p>
            <a:pPr marL="1222375" lvl="2" indent="-28575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ko-KR" altLang="en-US" sz="2000" b="1" dirty="0"/>
              <a:t>인공지능이란 항상 새롭고 아직 인정되지 않은 문제들을 탐구하는 학문 분야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20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16170" y="1472969"/>
            <a:ext cx="7137630" cy="4220309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제</a:t>
            </a:r>
            <a:r>
              <a:rPr lang="en-US" altLang="ko-KR" sz="2000" dirty="0"/>
              <a:t>2</a:t>
            </a:r>
            <a:r>
              <a:rPr lang="ko-KR" altLang="en-US" sz="2000" dirty="0"/>
              <a:t>차 세계 대전 중에 독일군의 </a:t>
            </a:r>
            <a:r>
              <a:rPr lang="ko-KR" altLang="en-US" sz="2000" dirty="0" err="1"/>
              <a:t>이니그마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암호기</a:t>
            </a:r>
            <a:r>
              <a:rPr lang="ko-KR" altLang="en-US" sz="2000" dirty="0"/>
              <a:t> 해독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"</a:t>
            </a:r>
            <a:r>
              <a:rPr lang="ko-KR" altLang="en-US" sz="2000" dirty="0"/>
              <a:t>이미테이션 게임</a:t>
            </a:r>
            <a:r>
              <a:rPr lang="en-US" altLang="ko-KR" sz="2000" dirty="0"/>
              <a:t>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b="1" dirty="0"/>
              <a:t>앨런 튜링</a:t>
            </a:r>
            <a:r>
              <a:rPr lang="ko-KR" altLang="ko-KR" sz="2000" dirty="0"/>
              <a:t>(</a:t>
            </a:r>
            <a:r>
              <a:rPr lang="ko-KR" altLang="ko-KR" sz="2000" dirty="0" err="1"/>
              <a:t>Alan</a:t>
            </a:r>
            <a:r>
              <a:rPr lang="ko-KR" altLang="ko-KR" sz="2000" dirty="0"/>
              <a:t> </a:t>
            </a:r>
            <a:r>
              <a:rPr lang="ko-KR" altLang="ko-KR" sz="2000" dirty="0" err="1"/>
              <a:t>Turing</a:t>
            </a:r>
            <a:r>
              <a:rPr lang="ko-KR" altLang="ko-KR" sz="2000" dirty="0"/>
              <a:t>,</a:t>
            </a:r>
            <a:r>
              <a:rPr lang="en-US" altLang="ko-KR" sz="2000" dirty="0"/>
              <a:t> 1912~1954)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수학자</a:t>
            </a:r>
            <a:r>
              <a:rPr lang="en-US" altLang="ko-KR" sz="2000" dirty="0"/>
              <a:t>, </a:t>
            </a:r>
            <a:r>
              <a:rPr lang="ko-KR" altLang="en-US" sz="2000" dirty="0"/>
              <a:t>암호학자</a:t>
            </a:r>
            <a:r>
              <a:rPr lang="en-US" altLang="ko-KR" sz="2000" dirty="0"/>
              <a:t>, </a:t>
            </a:r>
            <a:r>
              <a:rPr lang="ko-KR" altLang="en-US" sz="2000" dirty="0"/>
              <a:t>논리학자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/>
              <a:t>"컴퓨터 과학의 아버지“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튜링 테스트와 튜링 </a:t>
            </a:r>
            <a:r>
              <a:rPr lang="ko-KR" altLang="en-US" sz="2000" dirty="0" err="1"/>
              <a:t>머쉬인</a:t>
            </a:r>
            <a:r>
              <a:rPr lang="ko-KR" altLang="en-US" sz="2000" dirty="0"/>
              <a:t> 고안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ACM </a:t>
            </a:r>
            <a:r>
              <a:rPr lang="ko-KR" altLang="ko-KR" sz="2000" dirty="0"/>
              <a:t>컴퓨터 과학에 중요한 업적을 남긴 사람들에게 매년 </a:t>
            </a:r>
            <a:r>
              <a:rPr lang="ko-KR" altLang="en-US" sz="2000" dirty="0"/>
              <a:t>튜링 상 수여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튜링 테스트에 통과하는 인공지능에게 </a:t>
            </a:r>
            <a:r>
              <a:rPr lang="ko-KR" altLang="en-US" sz="2000" dirty="0" err="1"/>
              <a:t>뢰브너</a:t>
            </a:r>
            <a:r>
              <a:rPr lang="ko-KR" altLang="en-US" sz="2000" dirty="0"/>
              <a:t> 상 수여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/>
              <a:t>애플 컴퓨터</a:t>
            </a:r>
            <a:r>
              <a:rPr lang="en-US" altLang="ko-KR" sz="2000" dirty="0"/>
              <a:t>?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튜링테스트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E4B890-8E1B-43E0-9065-B65D1F3346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8" y="1124744"/>
            <a:ext cx="3161785" cy="46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9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84275"/>
            <a:ext cx="10515600" cy="253275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튜링 모방 게임의 첫 번째 단계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질문자</a:t>
            </a:r>
            <a:r>
              <a:rPr lang="en-US" altLang="ko-KR" dirty="0"/>
              <a:t>, </a:t>
            </a:r>
            <a:r>
              <a:rPr lang="ko-KR" altLang="en-US" dirty="0"/>
              <a:t>남자</a:t>
            </a:r>
            <a:r>
              <a:rPr lang="en-US" altLang="ko-KR" dirty="0"/>
              <a:t>, </a:t>
            </a:r>
            <a:r>
              <a:rPr lang="ko-KR" altLang="en-US" dirty="0"/>
              <a:t>여자 한 명이 각각 독립된 방에 있고</a:t>
            </a:r>
            <a:r>
              <a:rPr lang="en-US" altLang="ko-KR" dirty="0"/>
              <a:t>, </a:t>
            </a:r>
            <a:r>
              <a:rPr lang="ko-KR" altLang="en-US" dirty="0"/>
              <a:t>원격 터미널과 같은 중립 매체를 통해서만 통신할 수 있음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질문자의 목적은 상대방에게 질문하면서 누가 남자고 누가 여자인지 알아내야 함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남자는 자신이 여자라고 질문자를 속이고 여자는 질문자에게 자신이 여자라는 확신을 심어주는 것이 게임의 규칙임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튜링테스트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91AD4F-703A-44A3-AFB5-B17521E6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826" y="3257763"/>
            <a:ext cx="4896544" cy="28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84275"/>
            <a:ext cx="10515600" cy="22447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튜링 모방 게임의 두 번째 단계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두 번째 단계에서는 남자 대신 질문자를 속이도록 프로그래밍한 컴퓨터를 둠</a:t>
            </a:r>
            <a:r>
              <a:rPr lang="en-US" altLang="ko-KR" dirty="0"/>
              <a:t>. </a:t>
            </a:r>
            <a:r>
              <a:rPr lang="ko-KR" altLang="en-US" dirty="0"/>
              <a:t>사람이 하는 대로 실수도 하고 애매한 답변을 하는 것까지 프로그래밍함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만약 컴퓨터가 남자가 했던 것만큼 질문자를 자주 속일 수 있다면 이 컴퓨터는 지능 행동 테스트를 통과한 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튜링테스트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760B85-76B8-4BC0-AC67-DFE52991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838" y="3429000"/>
            <a:ext cx="5002736" cy="28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1390</Words>
  <Application>Microsoft Office PowerPoint</Application>
  <PresentationFormat>와이드스크린</PresentationFormat>
  <Paragraphs>222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HY견고딕</vt:lpstr>
      <vt:lpstr>굴림</vt:lpstr>
      <vt:lpstr>굴림체</vt:lpstr>
      <vt:lpstr>맑은 고딕</vt:lpstr>
      <vt:lpstr>Arial</vt:lpstr>
      <vt:lpstr>Wingdings</vt:lpstr>
      <vt:lpstr>Office 테마</vt:lpstr>
      <vt:lpstr>인공 지능 Artificial Intelligence</vt:lpstr>
      <vt:lpstr>차례</vt:lpstr>
      <vt:lpstr>인공지능이란?</vt:lpstr>
      <vt:lpstr>인공지능이란?</vt:lpstr>
      <vt:lpstr>인공지능이란?</vt:lpstr>
      <vt:lpstr>인공지능이란?</vt:lpstr>
      <vt:lpstr>튜링테스트</vt:lpstr>
      <vt:lpstr>튜링테스트</vt:lpstr>
      <vt:lpstr>튜링테스트</vt:lpstr>
      <vt:lpstr>튜링테스트</vt:lpstr>
      <vt:lpstr>튜링테스트</vt:lpstr>
      <vt:lpstr>튜링테스트</vt:lpstr>
      <vt:lpstr>튜링테스트</vt:lpstr>
      <vt:lpstr>튜링테스트</vt:lpstr>
      <vt:lpstr>튜링테스트</vt:lpstr>
      <vt:lpstr>인공지능의 범주</vt:lpstr>
      <vt:lpstr>인공지능의 범주</vt:lpstr>
      <vt:lpstr>인공지능의 범주</vt:lpstr>
      <vt:lpstr>인공지능의 범주</vt:lpstr>
      <vt:lpstr>인공지능의 범주</vt:lpstr>
      <vt:lpstr>인공지능의 분류</vt:lpstr>
      <vt:lpstr>인공지능의 특성</vt:lpstr>
      <vt:lpstr>인공지능의 특성</vt:lpstr>
      <vt:lpstr>참고문헌</vt:lpstr>
      <vt:lpstr>수고했습니다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Baek-Gyoon Sung</dc:creator>
  <cp:lastModifiedBy>bgsung</cp:lastModifiedBy>
  <cp:revision>67</cp:revision>
  <dcterms:created xsi:type="dcterms:W3CDTF">2021-02-14T04:48:10Z</dcterms:created>
  <dcterms:modified xsi:type="dcterms:W3CDTF">2023-03-02T00:43:38Z</dcterms:modified>
</cp:coreProperties>
</file>