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4" r:id="rId3"/>
    <p:sldId id="265" r:id="rId4"/>
    <p:sldId id="830" r:id="rId5"/>
    <p:sldId id="776" r:id="rId6"/>
    <p:sldId id="832" r:id="rId7"/>
    <p:sldId id="835" r:id="rId8"/>
    <p:sldId id="83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9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4" y="3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c955bc90a018fd4" providerId="LiveId" clId="{AB4D8E11-F5ED-455D-95D6-C4690AFAAFE8}"/>
    <pc:docChg chg="modSld">
      <pc:chgData name="" userId="dc955bc90a018fd4" providerId="LiveId" clId="{AB4D8E11-F5ED-455D-95D6-C4690AFAAFE8}" dt="2023-03-02T00:36:32.473" v="3" actId="255"/>
      <pc:docMkLst>
        <pc:docMk/>
      </pc:docMkLst>
      <pc:sldChg chg="modSp">
        <pc:chgData name="" userId="dc955bc90a018fd4" providerId="LiveId" clId="{AB4D8E11-F5ED-455D-95D6-C4690AFAAFE8}" dt="2023-03-02T00:36:32.473" v="3" actId="255"/>
        <pc:sldMkLst>
          <pc:docMk/>
          <pc:sldMk cId="2335537387" sldId="264"/>
        </pc:sldMkLst>
        <pc:spChg chg="mod">
          <ac:chgData name="" userId="dc955bc90a018fd4" providerId="LiveId" clId="{AB4D8E11-F5ED-455D-95D6-C4690AFAAFE8}" dt="2023-03-02T00:36:32.473" v="3" actId="255"/>
          <ac:spMkLst>
            <pc:docMk/>
            <pc:sldMk cId="2335537387" sldId="264"/>
            <ac:spMk id="3" creationId="{DF449CDB-4DED-41CA-8BD3-B2FB80F386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BC0072E-9B28-4223-8418-1EE6C9BE44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FC8A08-BEB1-4B6C-82D9-E15A0D7EED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9DD01-D62C-48FA-AD11-B60B1F8777C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2BE40-0960-4336-B238-640E70B52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F869F-0FBB-4D5E-A7CB-EFAB66F1FC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B699-489D-4089-8ECF-580438D09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84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0BDD1-FFBC-45AF-B750-3D5AE348F82D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8ADC-385B-445C-9D86-B10CAE055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DFF6-08B5-4029-8784-52CF712C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5D97-B2E7-4129-86B6-FC0DC709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33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429A-9444-45D2-BA1C-74B7C3EA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58" y="215496"/>
            <a:ext cx="10515600" cy="718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22D6B-C12F-44B7-9280-EE885B59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D3F97-C7A5-40CC-96D5-AE09DD03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0313-5AC6-44B4-9FE4-710DA52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9EE6E-2B60-4EF7-AA12-1E568878D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7B221-FAE1-4D26-87B6-9D8D536F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E882E-BE92-4826-94CA-5256077B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831-07FC-4D92-8863-05F46DC7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94984-EFAB-4183-90CB-40033B5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A2F0-DCAB-4FB9-AE80-EB485605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ED1D-9A10-4C88-86B4-35D286D4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400"/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762F5F-C1A3-43E9-9894-EB2580914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4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A040-DD5D-45C1-893C-EABD092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C8A70-0594-4105-B929-D550E5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7E038-70C8-4FA6-BB7F-5EA301D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6888-1EC6-499C-965B-CC14C5B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F6BC-01E6-4A1B-86CD-059D53D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5FAE2-A57C-4890-BAFA-E8A6AA02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1300-A9AC-4E5D-B058-A6914C3A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2318-830F-43F3-954F-BC52ED32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539B32-F540-4396-93E9-A868B51116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EC99522-9F9C-4BC3-9B98-4337D67101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2208938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 err="1">
                <a:solidFill>
                  <a:srgbClr val="898989"/>
                </a:solidFill>
                <a:latin typeface="+mn-ea"/>
                <a:ea typeface="+mn-ea"/>
              </a:rPr>
              <a:t>파이썬</a:t>
            </a: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 들어가기</a:t>
            </a:r>
            <a:r>
              <a:rPr lang="ko-KR" altLang="en-US" sz="1600" dirty="0"/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0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0D41-E09B-4133-8F8C-8046F88B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72A25-E94E-4B48-BFBD-5705E2DC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437B0-5EA2-4C37-ABAE-3DF8DBF8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AA46D-5F86-499C-AD07-0A3E9EB2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A0AC3-22F2-4C28-8EB7-5EB6D6BA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0003E-19A2-4372-87D7-E797FFE5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A8323-C6FD-446C-AEFC-19ED9DC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775CA53-E7E1-467D-8F93-34F903383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9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F650-3CCF-4191-8DC2-8AF636D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7536C-B16F-469D-8FAF-BA4EFD29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5AB69-4F93-4750-818B-00A5780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1F1E3F-0736-4FC7-904D-6AA329067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CB55D3D-D772-46CF-84EB-C9AE9BF579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2208938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 err="1">
                <a:solidFill>
                  <a:srgbClr val="898989"/>
                </a:solidFill>
                <a:latin typeface="+mn-ea"/>
                <a:ea typeface="+mn-ea"/>
              </a:rPr>
              <a:t>파이썬</a:t>
            </a: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 들어가기</a:t>
            </a:r>
            <a:r>
              <a:rPr lang="ko-KR" altLang="en-US" sz="1600" dirty="0"/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47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81CB11-003D-4896-A494-B73DF910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501E-B275-4A89-98FD-E439FCEF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4D67E-22CA-46E4-A221-710C241C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CD281-20EF-4D64-ADC3-C7DA8BAE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17E50-7D4D-4AA5-A2E4-4BFF9E7A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CBFEB-B6C4-4F23-8EE4-213B6EF9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4AB4-21C1-4886-8E6C-78E7B581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0E73D-FCFC-4608-9E6D-9F87D093B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D9979-DEBE-4D36-855F-DC8018B8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054D-B905-41BB-908F-70DCFC4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44771-9929-4D3E-A472-7CA08EE4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90CB0-2469-4BDA-916C-DD0B0895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274"/>
            <a:ext cx="10515600" cy="533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6114BE-7EB9-4CF1-AFA7-1881F2B6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4936" y="336392"/>
            <a:ext cx="1068886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889F79B-6A58-46BE-8730-16CD22A7B2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1643"/>
            <a:ext cx="2086982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Artificial</a:t>
            </a: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 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Intelligence</a:t>
            </a:r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335638C-00D6-4184-A8E8-E523715BF9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7107" y="6543426"/>
            <a:ext cx="1593385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강의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</a:t>
            </a: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소개</a:t>
            </a:r>
            <a:r>
              <a:rPr lang="ko-KR" altLang="en-US" sz="1600" dirty="0"/>
              <a:t> 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4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gsung@ut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bit.co.kr/store/books/look.php?p_code=B3715221949" TargetMode="External"/><Relationship Id="rId2" Type="http://schemas.openxmlformats.org/officeDocument/2006/relationships/hyperlink" Target="https://www.hanbit.co.kr/store/books/look.php?p_code=B677214848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campus.ut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9DF1-DA6C-4694-9737-168F9784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413"/>
            <a:ext cx="9144000" cy="214884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ko-KR" altLang="en-US" sz="4800" dirty="0">
                <a:solidFill>
                  <a:srgbClr val="A5002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 지능</a:t>
            </a:r>
            <a:br>
              <a:rPr lang="en-US" altLang="ko-KR" sz="4800" dirty="0">
                <a:solidFill>
                  <a:srgbClr val="A5002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800" dirty="0">
                <a:latin typeface="Comic Sans MS" panose="030F0702030302020204" pitchFamily="66" charset="0"/>
              </a:rPr>
              <a:t>Artificial Intelligence</a:t>
            </a:r>
            <a:br>
              <a:rPr lang="en-US" altLang="ko-KR" sz="48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강의 소개</a:t>
            </a:r>
            <a:endParaRPr lang="en-US" altLang="ko-KR" sz="48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C23C5-2843-4822-A949-302BB4B9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222" y="3980268"/>
            <a:ext cx="9144000" cy="165576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bgsung@ut.ac.kr</a:t>
            </a:r>
            <a:endParaRPr lang="en-US" altLang="ko-KR" dirty="0"/>
          </a:p>
          <a:p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한국교통대학교 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성      백     균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3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/>
              <a:t>교과목 명</a:t>
            </a:r>
          </a:p>
          <a:p>
            <a:pPr lvl="1">
              <a:spcBef>
                <a:spcPct val="50000"/>
              </a:spcBef>
            </a:pPr>
            <a:r>
              <a:rPr lang="ko-KR" altLang="en-US" sz="2600" dirty="0"/>
              <a:t>인공지능</a:t>
            </a:r>
            <a:r>
              <a:rPr lang="en-US" altLang="ko-KR" sz="2600" dirty="0"/>
              <a:t>(</a:t>
            </a:r>
            <a:r>
              <a:rPr lang="en-US" altLang="ko-KR" sz="2800" dirty="0"/>
              <a:t>Artificial Intelligence</a:t>
            </a:r>
            <a:r>
              <a:rPr lang="en-US" altLang="ko-KR" sz="2600" dirty="0"/>
              <a:t>)</a:t>
            </a:r>
            <a:endParaRPr lang="en-US" altLang="ko-KR" dirty="0"/>
          </a:p>
          <a:p>
            <a:pPr>
              <a:spcBef>
                <a:spcPct val="50000"/>
              </a:spcBef>
            </a:pPr>
            <a:r>
              <a:rPr lang="ko-KR" altLang="en-US" dirty="0"/>
              <a:t>교재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sz="2000" dirty="0"/>
              <a:t>강의</a:t>
            </a:r>
            <a:r>
              <a:rPr lang="en-US" altLang="ko-KR" sz="2000" dirty="0"/>
              <a:t> </a:t>
            </a:r>
            <a:r>
              <a:rPr lang="ko-KR" altLang="en-US" sz="2000" dirty="0"/>
              <a:t>자료</a:t>
            </a:r>
            <a:r>
              <a:rPr lang="en-US" altLang="ko-KR" sz="2000" dirty="0"/>
              <a:t> </a:t>
            </a:r>
            <a:r>
              <a:rPr lang="ko-KR" altLang="en-US" sz="2000" dirty="0"/>
              <a:t>자체</a:t>
            </a:r>
            <a:r>
              <a:rPr lang="en-US" altLang="ko-KR" sz="2000" dirty="0"/>
              <a:t> </a:t>
            </a:r>
            <a:r>
              <a:rPr lang="ko-KR" altLang="en-US" sz="2000" dirty="0"/>
              <a:t>제작 </a:t>
            </a:r>
            <a:r>
              <a:rPr lang="en-US" altLang="ko-KR" sz="2000" dirty="0"/>
              <a:t>: e-</a:t>
            </a:r>
            <a:r>
              <a:rPr lang="ko-KR" altLang="en-US" sz="2000" dirty="0"/>
              <a:t>캠퍼스 게시</a:t>
            </a:r>
            <a:endParaRPr lang="en-US" altLang="ko-KR" dirty="0"/>
          </a:p>
          <a:p>
            <a:r>
              <a:rPr lang="ko-KR" altLang="en-US" dirty="0"/>
              <a:t>참고 교재</a:t>
            </a:r>
            <a:endParaRPr lang="en-US" altLang="ko-KR" dirty="0"/>
          </a:p>
          <a:p>
            <a:pPr lvl="1"/>
            <a:r>
              <a:rPr lang="en-US" altLang="ko-KR" sz="1800" dirty="0"/>
              <a:t>IT </a:t>
            </a:r>
            <a:r>
              <a:rPr lang="en-US" altLang="ko-KR" sz="1800" dirty="0" err="1"/>
              <a:t>CookBook</a:t>
            </a:r>
            <a:r>
              <a:rPr lang="en-US" altLang="ko-KR" sz="1800" dirty="0"/>
              <a:t>, </a:t>
            </a:r>
            <a:r>
              <a:rPr lang="ko-KR" altLang="en-US" sz="1800" dirty="0"/>
              <a:t>인공지능 개론 </a:t>
            </a:r>
            <a:r>
              <a:rPr lang="en-US" altLang="ko-KR" sz="1800" dirty="0"/>
              <a:t>: Artificial Intelligence, 2nd Ed, </a:t>
            </a:r>
            <a:r>
              <a:rPr lang="ko-KR" altLang="en-US" sz="1800" dirty="0"/>
              <a:t>마이클 </a:t>
            </a:r>
            <a:r>
              <a:rPr lang="ko-KR" altLang="en-US" sz="1800" dirty="0" err="1"/>
              <a:t>네그넷비스키</a:t>
            </a:r>
            <a:r>
              <a:rPr lang="ko-KR" altLang="en-US" sz="1800" dirty="0"/>
              <a:t> 저</a:t>
            </a:r>
            <a:r>
              <a:rPr lang="en-US" altLang="ko-KR" sz="1800" dirty="0"/>
              <a:t>(</a:t>
            </a:r>
            <a:r>
              <a:rPr lang="ko-KR" altLang="en-US" sz="1800" dirty="0"/>
              <a:t>김용혁 역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한빛미디어</a:t>
            </a:r>
            <a:r>
              <a:rPr lang="en-US" altLang="ko-KR" sz="1800" dirty="0"/>
              <a:t>, 2009</a:t>
            </a:r>
          </a:p>
          <a:p>
            <a:pPr lvl="1"/>
            <a:r>
              <a:rPr lang="en-US" altLang="ko-KR" sz="1800" dirty="0">
                <a:hlinkClick r:id="rId2"/>
              </a:rPr>
              <a:t>IT </a:t>
            </a:r>
            <a:r>
              <a:rPr lang="en-US" altLang="ko-KR" sz="1800" dirty="0" err="1">
                <a:hlinkClick r:id="rId2"/>
              </a:rPr>
              <a:t>CookBook</a:t>
            </a:r>
            <a:r>
              <a:rPr lang="en-US" altLang="ko-KR" sz="1800" dirty="0">
                <a:hlinkClick r:id="rId2"/>
              </a:rPr>
              <a:t>, </a:t>
            </a:r>
            <a:r>
              <a:rPr lang="ko-KR" altLang="en-US" sz="1800" dirty="0">
                <a:hlinkClick r:id="rId2"/>
              </a:rPr>
              <a:t>난생처음 인공지능 </a:t>
            </a:r>
            <a:r>
              <a:rPr lang="ko-KR" altLang="en-US" sz="1800" dirty="0" err="1">
                <a:hlinkClick r:id="rId2"/>
              </a:rPr>
              <a:t>입문</a:t>
            </a:r>
            <a:r>
              <a:rPr lang="ko-KR" altLang="en-US" sz="1800" dirty="0" err="1"/>
              <a:t>서지영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한빛아카데미</a:t>
            </a:r>
            <a:r>
              <a:rPr lang="ko-KR" altLang="en-US" sz="1800" dirty="0"/>
              <a:t> </a:t>
            </a:r>
            <a:r>
              <a:rPr lang="en-US" altLang="ko-KR" sz="1800" dirty="0"/>
              <a:t>/ 2021</a:t>
            </a:r>
            <a:r>
              <a:rPr lang="ko-KR" altLang="en-US" sz="1800" dirty="0"/>
              <a:t>년 </a:t>
            </a:r>
            <a:r>
              <a:rPr lang="en-US" altLang="ko-KR" sz="1800" dirty="0"/>
              <a:t>06</a:t>
            </a:r>
            <a:r>
              <a:rPr lang="ko-KR" altLang="en-US" sz="1800" dirty="0"/>
              <a:t>월</a:t>
            </a:r>
          </a:p>
          <a:p>
            <a:pPr lvl="1"/>
            <a:r>
              <a:rPr lang="en-US" altLang="ko-KR" sz="1800" dirty="0">
                <a:hlinkClick r:id="rId3"/>
              </a:rPr>
              <a:t>IT </a:t>
            </a:r>
            <a:r>
              <a:rPr lang="en-US" altLang="ko-KR" sz="1800" dirty="0" err="1">
                <a:hlinkClick r:id="rId3"/>
              </a:rPr>
              <a:t>CookBook</a:t>
            </a:r>
            <a:r>
              <a:rPr lang="en-US" altLang="ko-KR" sz="1800" dirty="0">
                <a:hlinkClick r:id="rId3"/>
              </a:rPr>
              <a:t>, </a:t>
            </a:r>
            <a:r>
              <a:rPr lang="ko-KR" altLang="en-US" sz="1800" dirty="0">
                <a:hlinkClick r:id="rId3"/>
              </a:rPr>
              <a:t>인공지능 시대를 위한 컴퓨터 과학 개론</a:t>
            </a:r>
            <a:r>
              <a:rPr lang="ko-KR" altLang="en-US" sz="1800" dirty="0"/>
              <a:t>정기철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한빛아카데미</a:t>
            </a:r>
            <a:r>
              <a:rPr lang="ko-KR" altLang="en-US" sz="1800" dirty="0"/>
              <a:t> </a:t>
            </a:r>
            <a:r>
              <a:rPr lang="en-US" altLang="ko-KR" sz="1800" dirty="0"/>
              <a:t>/ 2020</a:t>
            </a:r>
            <a:r>
              <a:rPr lang="ko-KR" altLang="en-US" sz="1800" dirty="0"/>
              <a:t>년 </a:t>
            </a:r>
            <a:r>
              <a:rPr lang="en-US" altLang="ko-KR" sz="1800" dirty="0"/>
              <a:t>06</a:t>
            </a:r>
            <a:r>
              <a:rPr lang="ko-KR" altLang="en-US" sz="1800" dirty="0"/>
              <a:t>월</a:t>
            </a:r>
            <a:endParaRPr lang="en-US" altLang="ko-KR" sz="1800" dirty="0"/>
          </a:p>
          <a:p>
            <a:pPr lvl="1" fontAlgn="base"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553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11" name="줄무늬가 있는 오른쪽 화살표 2">
            <a:extLst>
              <a:ext uri="{FF2B5EF4-FFF2-40B4-BE49-F238E27FC236}">
                <a16:creationId xmlns:a16="http://schemas.microsoft.com/office/drawing/2014/main" id="{A74F077A-8924-4A1D-8D8E-8C1AC5F05145}"/>
              </a:ext>
            </a:extLst>
          </p:cNvPr>
          <p:cNvSpPr/>
          <p:nvPr/>
        </p:nvSpPr>
        <p:spPr>
          <a:xfrm rot="16200000">
            <a:off x="-60897" y="3452048"/>
            <a:ext cx="4541398" cy="696017"/>
          </a:xfrm>
          <a:prstGeom prst="stripedRightArrow">
            <a:avLst/>
          </a:prstGeom>
          <a:solidFill>
            <a:schemeClr val="accent2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22772D05-63E1-431A-AC14-0C33EE961BE9}"/>
              </a:ext>
            </a:extLst>
          </p:cNvPr>
          <p:cNvSpPr/>
          <p:nvPr/>
        </p:nvSpPr>
        <p:spPr>
          <a:xfrm>
            <a:off x="2895600" y="4579320"/>
            <a:ext cx="4410891" cy="723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기법</a:t>
            </a: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67F58522-FEE3-4C2D-A509-0FBBF470B839}"/>
              </a:ext>
            </a:extLst>
          </p:cNvPr>
          <p:cNvSpPr/>
          <p:nvPr/>
        </p:nvSpPr>
        <p:spPr>
          <a:xfrm>
            <a:off x="2895600" y="3811786"/>
            <a:ext cx="4410891" cy="723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지식 표현 및 추론 방법 </a:t>
            </a:r>
            <a:endParaRPr lang="en-US" altLang="ko-KR" dirty="0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AF246901-81D0-487F-82D5-6EBE6C2534D0}"/>
              </a:ext>
            </a:extLst>
          </p:cNvPr>
          <p:cNvSpPr/>
          <p:nvPr/>
        </p:nvSpPr>
        <p:spPr>
          <a:xfrm>
            <a:off x="2895600" y="3067050"/>
            <a:ext cx="4410891" cy="723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불확실성 처리</a:t>
            </a: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58AB35D9-C26B-4025-BA4C-F411125303DA}"/>
              </a:ext>
            </a:extLst>
          </p:cNvPr>
          <p:cNvSpPr/>
          <p:nvPr/>
        </p:nvSpPr>
        <p:spPr>
          <a:xfrm>
            <a:off x="2895600" y="2314715"/>
            <a:ext cx="4410891" cy="723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전문가 시스템</a:t>
            </a: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45E7CAF5-0C7E-4441-868E-F4F57D4CCFD4}"/>
              </a:ext>
            </a:extLst>
          </p:cNvPr>
          <p:cNvSpPr/>
          <p:nvPr/>
        </p:nvSpPr>
        <p:spPr>
          <a:xfrm>
            <a:off x="2895600" y="1554780"/>
            <a:ext cx="4410891" cy="723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기법 소지자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EB17B14A-10FB-4F4D-8471-5D9A9F7DAF6F}"/>
              </a:ext>
            </a:extLst>
          </p:cNvPr>
          <p:cNvSpPr/>
          <p:nvPr/>
        </p:nvSpPr>
        <p:spPr>
          <a:xfrm>
            <a:off x="2895600" y="5346854"/>
            <a:ext cx="4410891" cy="723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 이야기</a:t>
            </a:r>
          </a:p>
        </p:txBody>
      </p:sp>
    </p:spTree>
    <p:extLst>
      <p:ext uri="{BB962C8B-B14F-4D97-AF65-F5344CB8AC3E}">
        <p14:creationId xmlns:p14="http://schemas.microsoft.com/office/powerpoint/2010/main" val="28757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</a:t>
            </a:r>
          </a:p>
          <a:p>
            <a:pPr lvl="1">
              <a:spcBef>
                <a:spcPct val="50000"/>
              </a:spcBef>
            </a:pP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인공지능의 기초 이론 및 기법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탐색기법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지식표현방법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추론방법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불확실성 처리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기계학습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전문가 시스템 개발 방법</a:t>
            </a:r>
            <a:endParaRPr lang="en-US" altLang="ko-KR" dirty="0">
              <a:solidFill>
                <a:srgbClr val="000000"/>
              </a:solidFill>
              <a:latin typeface="굴림체" charset="-127"/>
              <a:ea typeface="굴림체" charset="-127"/>
            </a:endParaRPr>
          </a:p>
          <a:p>
            <a:pPr lvl="1">
              <a:spcBef>
                <a:spcPct val="50000"/>
              </a:spcBef>
            </a:pP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인공지능 기법의 활용 및 응용 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상황인지시스템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에이전트와 로봇</a:t>
            </a:r>
            <a:r>
              <a:rPr lang="en-US" altLang="ko-KR" dirty="0">
                <a:solidFill>
                  <a:srgbClr val="000000"/>
                </a:solidFill>
                <a:latin typeface="굴림체" charset="-127"/>
                <a:ea typeface="굴림체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굴림체" charset="-127"/>
              <a:ea typeface="굴림체" charset="-127"/>
            </a:endParaRPr>
          </a:p>
          <a:p>
            <a:pPr lvl="1"/>
            <a:endParaRPr lang="ko-KR" altLang="en-US" dirty="0"/>
          </a:p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및 발표</a:t>
            </a:r>
            <a:endParaRPr lang="en-US" altLang="ko-KR" dirty="0"/>
          </a:p>
          <a:p>
            <a:pPr lvl="1"/>
            <a:r>
              <a:rPr lang="ko-KR" altLang="en-US" dirty="0"/>
              <a:t>보고서 제출 및 발표</a:t>
            </a:r>
            <a:r>
              <a:rPr lang="en-US" altLang="ko-KR" dirty="0"/>
              <a:t>(?)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내용</a:t>
            </a:r>
          </a:p>
        </p:txBody>
      </p:sp>
    </p:spTree>
    <p:extLst>
      <p:ext uri="{BB962C8B-B14F-4D97-AF65-F5344CB8AC3E}">
        <p14:creationId xmlns:p14="http://schemas.microsoft.com/office/powerpoint/2010/main" val="204799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4A5A-B2A0-4A91-97FD-CAAAF6E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5F8F3-BB06-4968-83F4-8B425067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오프라인 수업</a:t>
            </a:r>
            <a:r>
              <a:rPr lang="en-US" altLang="ko-KR" dirty="0"/>
              <a:t>(3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강의실에서 이론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강의 자료</a:t>
            </a:r>
          </a:p>
          <a:p>
            <a:pPr lvl="1"/>
            <a:r>
              <a:rPr lang="en-US" altLang="ko-KR" dirty="0"/>
              <a:t>E-</a:t>
            </a:r>
            <a:r>
              <a:rPr lang="ko-KR" altLang="en-US" dirty="0"/>
              <a:t>캠퍼스 활용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http://ecampus.ut.ac.kr/</a:t>
            </a:r>
            <a:endParaRPr lang="en-US" altLang="ko-KR" dirty="0"/>
          </a:p>
          <a:p>
            <a:pPr lvl="1"/>
            <a:r>
              <a:rPr lang="ko-KR" altLang="en-US" dirty="0"/>
              <a:t>강의 노트</a:t>
            </a:r>
            <a:r>
              <a:rPr lang="en-US" altLang="ko-KR" dirty="0"/>
              <a:t>:</a:t>
            </a:r>
            <a:r>
              <a:rPr lang="ko-KR" altLang="en-US" dirty="0"/>
              <a:t>강의실</a:t>
            </a:r>
            <a:r>
              <a:rPr lang="en-US" altLang="ko-KR" dirty="0"/>
              <a:t>-&gt; </a:t>
            </a:r>
            <a:r>
              <a:rPr lang="ko-KR" altLang="en-US" dirty="0"/>
              <a:t>강의 관리</a:t>
            </a:r>
            <a:r>
              <a:rPr lang="en-US" altLang="ko-KR" dirty="0"/>
              <a:t>-&gt;</a:t>
            </a:r>
            <a:r>
              <a:rPr lang="ko-KR" altLang="en-US" dirty="0" err="1"/>
              <a:t>주차별</a:t>
            </a:r>
            <a:r>
              <a:rPr lang="ko-KR" altLang="en-US" dirty="0"/>
              <a:t> 학습 관리</a:t>
            </a:r>
            <a:endParaRPr lang="en-US" altLang="ko-KR" dirty="0"/>
          </a:p>
          <a:p>
            <a:pPr lvl="1"/>
            <a:r>
              <a:rPr lang="ko-KR" altLang="en-US" dirty="0"/>
              <a:t>과제 관리를 이용한 과제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알림</a:t>
            </a:r>
            <a:endParaRPr lang="en-US" altLang="ko-KR" dirty="0"/>
          </a:p>
          <a:p>
            <a:pPr lvl="1"/>
            <a:r>
              <a:rPr lang="ko-KR" altLang="en-US" dirty="0"/>
              <a:t>공지 사항</a:t>
            </a:r>
            <a:r>
              <a:rPr lang="en-US" altLang="ko-KR" dirty="0"/>
              <a:t>, </a:t>
            </a:r>
            <a:r>
              <a:rPr lang="ko-KR" altLang="en-US" dirty="0"/>
              <a:t>자료실 및 질문을 위한 게시판</a:t>
            </a:r>
            <a:endParaRPr lang="en-US" altLang="ko-KR" dirty="0"/>
          </a:p>
          <a:p>
            <a:pPr lvl="1"/>
            <a:r>
              <a:rPr lang="ko-KR" altLang="en-US" dirty="0"/>
              <a:t>메일 및 문자 메시지 활용</a:t>
            </a:r>
            <a:endParaRPr lang="en-US" altLang="ko-KR" dirty="0"/>
          </a:p>
          <a:p>
            <a:pPr lvl="1"/>
            <a:r>
              <a:rPr lang="ko-KR" altLang="en-US" dirty="0" err="1"/>
              <a:t>카톡방</a:t>
            </a:r>
            <a:r>
              <a:rPr lang="ko-KR" altLang="en-US" dirty="0"/>
              <a:t> 개설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52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4A5A-B2A0-4A91-97FD-CAAAF6E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5F8F3-BB06-4968-83F4-8B425067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출석 및 강의 참여</a:t>
            </a:r>
            <a:r>
              <a:rPr lang="en-US" altLang="ko-KR" dirty="0"/>
              <a:t>(20%)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회 지각은 </a:t>
            </a:r>
            <a:r>
              <a:rPr lang="en-US" altLang="ko-KR" dirty="0"/>
              <a:t>1</a:t>
            </a:r>
            <a:r>
              <a:rPr lang="ko-KR" altLang="en-US" dirty="0"/>
              <a:t>회 결석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회 결석은 </a:t>
            </a:r>
            <a:r>
              <a:rPr lang="en-US" altLang="ko-KR" dirty="0"/>
              <a:t>F(0</a:t>
            </a:r>
            <a:r>
              <a:rPr lang="ko-KR" altLang="en-US" dirty="0"/>
              <a:t>회</a:t>
            </a:r>
            <a:r>
              <a:rPr lang="en-US" altLang="ko-KR" dirty="0"/>
              <a:t>:20, 1</a:t>
            </a:r>
            <a:r>
              <a:rPr lang="ko-KR" altLang="en-US" dirty="0"/>
              <a:t>회</a:t>
            </a:r>
            <a:r>
              <a:rPr lang="en-US" altLang="ko-KR" dirty="0"/>
              <a:t>:18, 2</a:t>
            </a:r>
            <a:r>
              <a:rPr lang="ko-KR" altLang="en-US" dirty="0"/>
              <a:t>회</a:t>
            </a:r>
            <a:r>
              <a:rPr lang="en-US" altLang="ko-KR" dirty="0"/>
              <a:t>:16, 3</a:t>
            </a:r>
            <a:r>
              <a:rPr lang="ko-KR" altLang="en-US" dirty="0"/>
              <a:t>회</a:t>
            </a:r>
            <a:r>
              <a:rPr lang="en-US" altLang="ko-KR" dirty="0"/>
              <a:t>:14,…, 7</a:t>
            </a:r>
            <a:r>
              <a:rPr lang="ko-KR" altLang="en-US" dirty="0"/>
              <a:t>회</a:t>
            </a:r>
            <a:r>
              <a:rPr lang="en-US" altLang="ko-KR" dirty="0"/>
              <a:t>:6) 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과제 평가</a:t>
            </a:r>
            <a:r>
              <a:rPr lang="en-US" altLang="ko-KR" dirty="0"/>
              <a:t>(10%)</a:t>
            </a:r>
          </a:p>
          <a:p>
            <a:pPr lvl="1"/>
            <a:r>
              <a:rPr lang="ko-KR" altLang="en-US" dirty="0"/>
              <a:t>과제</a:t>
            </a:r>
            <a:r>
              <a:rPr lang="ko-KR" altLang="en-US" dirty="0">
                <a:ea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dirty="0">
                <a:ea typeface="Helvetica" panose="020B0604020202020204" pitchFamily="34" charset="0"/>
                <a:cs typeface="Helvetica" panose="020B0604020202020204" pitchFamily="34" charset="0"/>
              </a:rPr>
              <a:t>: 10%</a:t>
            </a:r>
          </a:p>
          <a:p>
            <a:pPr lvl="1"/>
            <a:r>
              <a:rPr lang="ko-KR" altLang="en-US" dirty="0"/>
              <a:t>과제</a:t>
            </a:r>
            <a:r>
              <a:rPr lang="ko-KR" altLang="en-US" dirty="0">
                <a:ea typeface="Helvetica" panose="020B0604020202020204" pitchFamily="34" charset="0"/>
                <a:cs typeface="Helvetica" panose="020B0604020202020204" pitchFamily="34" charset="0"/>
              </a:rPr>
              <a:t> 복사 제출 </a:t>
            </a:r>
            <a:r>
              <a:rPr lang="en-US" altLang="ko-KR" dirty="0">
                <a:ea typeface="Helvetica" panose="020B0604020202020204" pitchFamily="34" charset="0"/>
                <a:cs typeface="Helvetica" panose="020B0604020202020204" pitchFamily="34" charset="0"/>
              </a:rPr>
              <a:t>: 0</a:t>
            </a:r>
            <a:r>
              <a:rPr lang="ko-KR" altLang="en-US" dirty="0">
                <a:ea typeface="Helvetica" panose="020B0604020202020204" pitchFamily="34" charset="0"/>
                <a:cs typeface="Helvetica" panose="020B0604020202020204" pitchFamily="34" charset="0"/>
              </a:rPr>
              <a:t>점 처리</a:t>
            </a:r>
            <a:endParaRPr lang="en-US" altLang="ko-KR" dirty="0"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altLang="ko-KR" dirty="0"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ko-KR" altLang="en-US" dirty="0"/>
              <a:t>기본 개념 및 문제해결 능력 평가</a:t>
            </a:r>
            <a:r>
              <a:rPr lang="en-US" altLang="ko-KR" dirty="0"/>
              <a:t>(70%)</a:t>
            </a:r>
          </a:p>
          <a:p>
            <a:pPr lvl="1"/>
            <a:r>
              <a:rPr lang="ko-KR" altLang="en-US" dirty="0"/>
              <a:t>중간 시험</a:t>
            </a:r>
            <a:r>
              <a:rPr lang="en-US" altLang="ko-KR" dirty="0"/>
              <a:t>(35%) + </a:t>
            </a:r>
            <a:r>
              <a:rPr lang="ko-KR" altLang="en-US" dirty="0"/>
              <a:t>기말 시험</a:t>
            </a:r>
            <a:r>
              <a:rPr lang="en-US" altLang="ko-KR" dirty="0"/>
              <a:t>(35%)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9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4A5A-B2A0-4A91-97FD-CAAAF6E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5F8F3-BB06-4968-83F4-8B425067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상대평가</a:t>
            </a:r>
            <a:endParaRPr lang="en-US" altLang="ko-KR" dirty="0"/>
          </a:p>
          <a:p>
            <a:pPr lvl="1"/>
            <a:endParaRPr lang="en-US" altLang="ko-KR" dirty="0"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성적 이의 제기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7E1EA-4B28-432B-89F0-8172B7404145}"/>
              </a:ext>
            </a:extLst>
          </p:cNvPr>
          <p:cNvSpPr/>
          <p:nvPr/>
        </p:nvSpPr>
        <p:spPr>
          <a:xfrm>
            <a:off x="5652689" y="3274690"/>
            <a:ext cx="71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평 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905A66-BA78-4E5F-A097-60288F0C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71457"/>
              </p:ext>
            </p:extLst>
          </p:nvPr>
        </p:nvGraphicFramePr>
        <p:xfrm>
          <a:off x="1868986" y="1851536"/>
          <a:ext cx="7567405" cy="3154928"/>
        </p:xfrm>
        <a:graphic>
          <a:graphicData uri="http://schemas.openxmlformats.org/drawingml/2006/table">
            <a:tbl>
              <a:tblPr/>
              <a:tblGrid>
                <a:gridCol w="266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 급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상대평가비율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 고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32">
                <a:tc>
                  <a:txBody>
                    <a:bodyPr/>
                    <a:lstStyle/>
                    <a:p>
                      <a:pPr marL="0" marR="0" indent="-16891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A</a:t>
                      </a:r>
                      <a:r>
                        <a:rPr lang="en-US" sz="2800" b="1" kern="0" spc="0" baseline="3000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+ </a:t>
                      </a:r>
                      <a:r>
                        <a:rPr lang="en-US" sz="2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~ A</a:t>
                      </a:r>
                      <a:r>
                        <a:rPr lang="en-US" sz="2800" b="1" kern="0" spc="0" baseline="3000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0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30% </a:t>
                      </a:r>
                      <a:r>
                        <a:rPr lang="ko-KR" altLang="en-US" sz="28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이하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F</a:t>
                      </a: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학점</a:t>
                      </a:r>
                      <a:r>
                        <a:rPr lang="en-US" altLang="ko-KR" sz="28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, </a:t>
                      </a:r>
                      <a:r>
                        <a:rPr lang="ko-KR" altLang="en-US" sz="2800" kern="0" spc="0" dirty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비율에 포함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32">
                <a:tc>
                  <a:txBody>
                    <a:bodyPr/>
                    <a:lstStyle/>
                    <a:p>
                      <a:pPr marL="0" marR="0" indent="-16891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A</a:t>
                      </a:r>
                      <a:r>
                        <a:rPr lang="en-US" sz="2800" b="1" kern="0" spc="0" baseline="3000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+ </a:t>
                      </a:r>
                      <a:r>
                        <a:rPr lang="en-US" sz="2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~ B</a:t>
                      </a:r>
                      <a:r>
                        <a:rPr lang="en-US" sz="2800" b="1" kern="0" spc="0" baseline="3000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0</a:t>
                      </a:r>
                      <a:endParaRPr lang="en-US" sz="2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70% </a:t>
                      </a:r>
                      <a:r>
                        <a:rPr lang="ko-KR" altLang="en-US" sz="28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이하</a:t>
                      </a:r>
                      <a:endParaRPr lang="ko-KR" altLang="en-US" sz="2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732">
                <a:tc>
                  <a:txBody>
                    <a:bodyPr/>
                    <a:lstStyle/>
                    <a:p>
                      <a:pPr marL="0" marR="0" indent="-16891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C</a:t>
                      </a:r>
                      <a:r>
                        <a:rPr lang="ko-KR" altLang="en-US" sz="2800" b="1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등급 이하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30% </a:t>
                      </a:r>
                      <a:r>
                        <a:rPr lang="ko-KR" altLang="en-US" sz="2800" b="1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이상</a:t>
                      </a:r>
                      <a:endParaRPr lang="ko-KR" altLang="en-US" sz="2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4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C26D-0495-4EF3-AED8-9D9C4B39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EE517-8E6F-4846-8696-8D5CAB4D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수업시간에는 강의 듣기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수업시간에 자기 없기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출석체크 후 나가기 없기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기타 </a:t>
            </a:r>
            <a:r>
              <a:rPr lang="en-US" altLang="ko-KR" dirty="0"/>
              <a:t>……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47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349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HY그래픽M</vt:lpstr>
      <vt:lpstr>HY헤드라인M</vt:lpstr>
      <vt:lpstr>굴림</vt:lpstr>
      <vt:lpstr>굴림체</vt:lpstr>
      <vt:lpstr>맑은 고딕</vt:lpstr>
      <vt:lpstr>한양중고딕</vt:lpstr>
      <vt:lpstr>Arial</vt:lpstr>
      <vt:lpstr>Comic Sans MS</vt:lpstr>
      <vt:lpstr>Helvetica</vt:lpstr>
      <vt:lpstr>Wingdings</vt:lpstr>
      <vt:lpstr>Office 테마</vt:lpstr>
      <vt:lpstr>인공 지능 Artificial Intelligence 강의 소개</vt:lpstr>
      <vt:lpstr>강의교재</vt:lpstr>
      <vt:lpstr>강의 목표</vt:lpstr>
      <vt:lpstr>강의 내용</vt:lpstr>
      <vt:lpstr>강의 방법</vt:lpstr>
      <vt:lpstr>평가</vt:lpstr>
      <vt:lpstr>평가</vt:lpstr>
      <vt:lpstr>참고사항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Baek-Gyoon Sung</dc:creator>
  <cp:lastModifiedBy>bgsung</cp:lastModifiedBy>
  <cp:revision>53</cp:revision>
  <dcterms:created xsi:type="dcterms:W3CDTF">2021-02-14T04:48:10Z</dcterms:created>
  <dcterms:modified xsi:type="dcterms:W3CDTF">2023-03-02T00:37:36Z</dcterms:modified>
</cp:coreProperties>
</file>