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3"/>
  </p:notesMasterIdLst>
  <p:sldIdLst>
    <p:sldId id="256" r:id="rId2"/>
    <p:sldId id="260" r:id="rId3"/>
    <p:sldId id="258" r:id="rId4"/>
    <p:sldId id="29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93" r:id="rId15"/>
    <p:sldId id="294" r:id="rId16"/>
    <p:sldId id="29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6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나눔고딕" pitchFamily="2" charset="-127"/>
      <p:regular r:id="rId48"/>
      <p:bold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한컴 고딕" panose="02000500000000000000" pitchFamily="2" charset="-127"/>
      <p:regular r:id="rId52"/>
      <p:bold r:id="rId53"/>
    </p:embeddedFont>
    <p:embeddedFont>
      <p:font typeface="한컴산뜻돋움" panose="02000000000000000000" pitchFamily="2" charset="-127"/>
      <p:regular r:id="rId54"/>
      <p:bold r:id="rId55"/>
    </p:embeddedFont>
    <p:embeddedFont>
      <p:font typeface="함초롬바탕 확장B" panose="02020603000000000000" pitchFamily="18" charset="-127"/>
      <p:regular r:id="rId56"/>
      <p:bold r:id="rId57"/>
    </p:embeddedFont>
    <p:embeddedFont>
      <p:font typeface="휴먼모음T" panose="02030504000101010101" pitchFamily="18" charset="-127"/>
      <p:regular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05C7A-83C3-43CB-8CC5-130891F83722}" v="11" dt="2022-03-13T15:39:37.177"/>
    <p1510:client id="{AAAF7AF2-534A-4FC3-B98B-51DF0FDC80F6}" v="32" dt="2022-03-13T23:59:16.99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0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0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28AC13A7-82AF-41C7-85E5-50DD1515C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688F58A-657B-414B-B017-F80BDC682AC0}" type="slidenum">
              <a:rPr kumimoji="0" lang="ko-KR" altLang="en-US">
                <a:latin typeface="Times New Roman" panose="02020603050405020304" pitchFamily="18" charset="0"/>
              </a:rPr>
              <a:pPr/>
              <a:t>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CEA936A-1C9E-4683-970C-75A7ADC45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0E36116-C8E5-496F-9C4D-BAD9F02E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73B625D5-F376-4CBA-BE16-3F9F403E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F7C82EF-9AC1-40F1-9F15-2EDC8EC981AA}" type="slidenum">
              <a:rPr kumimoji="0" lang="ko-KR" altLang="en-US">
                <a:latin typeface="Times New Roman" panose="02020603050405020304" pitchFamily="18" charset="0"/>
              </a:rPr>
              <a:pPr/>
              <a:t>17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028AF0A-E1B3-4297-AF4F-E5BAC0E59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2CB4BAC-32F0-4F88-B81C-91541A803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D40FC33B-F422-4890-991C-5F4EF8351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1F7E58E-853A-4A13-9870-A7215016E8AB}" type="slidenum">
              <a:rPr kumimoji="0" lang="ko-KR" altLang="en-US">
                <a:latin typeface="Times New Roman" panose="02020603050405020304" pitchFamily="18" charset="0"/>
              </a:rPr>
              <a:pPr/>
              <a:t>18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C4E8742-6125-4033-B7CE-DBBE26931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F426ECB-539A-4275-ACCC-0F029E0C7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>
            <a:extLst>
              <a:ext uri="{FF2B5EF4-FFF2-40B4-BE49-F238E27FC236}">
                <a16:creationId xmlns:a16="http://schemas.microsoft.com/office/drawing/2014/main" id="{C9F48A80-B729-41A0-91C6-824B9B77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784D060-24DD-4AC9-8DB7-ACE93377B3F9}" type="slidenum">
              <a:rPr kumimoji="0" lang="ko-KR" altLang="en-US">
                <a:latin typeface="Times New Roman" panose="02020603050405020304" pitchFamily="18" charset="0"/>
              </a:rPr>
              <a:pPr/>
              <a:t>19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2C94E04-42B8-407F-A5C9-BF85558E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38C2C9D-E91C-464C-9076-BA7917913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>
            <a:extLst>
              <a:ext uri="{FF2B5EF4-FFF2-40B4-BE49-F238E27FC236}">
                <a16:creationId xmlns:a16="http://schemas.microsoft.com/office/drawing/2014/main" id="{FAEF2494-9915-4222-BD86-82D78BB9B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DCE3205-5751-4A3E-A0FF-3692D8F653E4}" type="slidenum">
              <a:rPr kumimoji="0" lang="ko-KR" altLang="en-US">
                <a:latin typeface="Times New Roman" panose="02020603050405020304" pitchFamily="18" charset="0"/>
              </a:rPr>
              <a:pPr/>
              <a:t>20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BF44ED7-A3A5-4906-BB2C-6B48625B5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FDECA91-CD10-4EC6-9274-C8E63C61F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7B6C261A-ACF6-491C-8A9B-A30B16B38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757FACA-8E6B-4A2C-B3CD-56590E49F3D7}" type="slidenum">
              <a:rPr kumimoji="0" lang="ko-KR" altLang="en-US">
                <a:latin typeface="Times New Roman" panose="02020603050405020304" pitchFamily="18" charset="0"/>
              </a:rPr>
              <a:pPr/>
              <a:t>21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6B4C7F7-EC9E-4AE3-942A-A82C240BF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235D320-72F3-4658-8622-D95424933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>
            <a:extLst>
              <a:ext uri="{FF2B5EF4-FFF2-40B4-BE49-F238E27FC236}">
                <a16:creationId xmlns:a16="http://schemas.microsoft.com/office/drawing/2014/main" id="{2AA9225E-BD4B-4DDB-9A6E-4C4F155BB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11FF18B-AE3A-4E7E-94D4-0F1CC9C4EA75}" type="slidenum">
              <a:rPr kumimoji="0" lang="ko-KR" altLang="en-US">
                <a:latin typeface="Times New Roman" panose="02020603050405020304" pitchFamily="18" charset="0"/>
              </a:rPr>
              <a:pPr/>
              <a:t>22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FB7185E-2309-4492-9BDF-59F62C64A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45CDBC9-CF70-4CAA-9AF3-093BD8A8A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65DCFEBC-6A8D-4F25-8AE2-BF170F96F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5B0C39A-A5B7-4DBB-A44E-BA8BB36A38A7}" type="slidenum">
              <a:rPr kumimoji="0" lang="ko-KR" altLang="en-US">
                <a:latin typeface="Times New Roman" panose="02020603050405020304" pitchFamily="18" charset="0"/>
              </a:rPr>
              <a:pPr/>
              <a:t>23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96AAD2E-A25A-4283-A80B-4D5138DD4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5FCB5EB-8B0B-472E-93F4-F4BBA87A8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A5CC4133-B590-4AD8-A132-F5CDCAB61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D758C40-6CDB-490C-B84B-6A6B50097373}" type="slidenum">
              <a:rPr kumimoji="0" lang="ko-KR" altLang="en-US">
                <a:latin typeface="Times New Roman" panose="02020603050405020304" pitchFamily="18" charset="0"/>
              </a:rPr>
              <a:pPr/>
              <a:t>24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43C0135-BAAC-40F0-8722-8BBB97A0B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85C4D7C-9FBB-4173-9BFD-AF8E40198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CBB25DD2-9F2F-4FE0-8907-8C0572FA4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E973C16-C8C4-4746-9BD1-6F7E7C87E234}" type="slidenum">
              <a:rPr kumimoji="0" lang="ko-KR" altLang="en-US">
                <a:latin typeface="Times New Roman" panose="02020603050405020304" pitchFamily="18" charset="0"/>
              </a:rPr>
              <a:pPr/>
              <a:t>25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6779098-E03E-42F4-8467-E1B9F4927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C5AF135-F77D-4965-A9E8-17ADB0B08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AFC11D85-E3AE-4D34-A0D8-9C00F691B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D13F20F-50FE-4A0D-8752-4FC932C560A7}" type="slidenum">
              <a:rPr kumimoji="0" lang="ko-KR" altLang="en-US">
                <a:latin typeface="Times New Roman" panose="02020603050405020304" pitchFamily="18" charset="0"/>
              </a:rPr>
              <a:pPr/>
              <a:t>26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EBD7747-BE70-43C4-AA37-0024E9658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B11F1CD-74BB-497B-B065-CFAD471A8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C914E9F7-23DC-4CD2-877C-62B7DDB7F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05F4E1F-7EB8-46D8-81D3-739C9BC78B9B}" type="slidenum">
              <a:rPr kumimoji="0" lang="ko-KR" altLang="en-US">
                <a:latin typeface="Times New Roman" panose="02020603050405020304" pitchFamily="18" charset="0"/>
              </a:rPr>
              <a:pPr/>
              <a:t>8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4860D24-50B6-42AE-A460-119FB48BF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EB448F9-038E-4CC2-874F-5BB962AE1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44C3528E-740B-42A4-90B9-B6F43650F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90E9EF6-82A9-440D-B5A0-9AE294125CCD}" type="slidenum">
              <a:rPr kumimoji="0" lang="ko-KR" altLang="en-US">
                <a:latin typeface="Times New Roman" panose="02020603050405020304" pitchFamily="18" charset="0"/>
              </a:rPr>
              <a:pPr/>
              <a:t>27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2A25C0C-6A2C-4BB5-B7E1-863715F49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253F4DD-3862-4E46-9BF5-F58AADC3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>
            <a:extLst>
              <a:ext uri="{FF2B5EF4-FFF2-40B4-BE49-F238E27FC236}">
                <a16:creationId xmlns:a16="http://schemas.microsoft.com/office/drawing/2014/main" id="{1986CCDE-F265-4329-BB0C-17AB1E9F9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EDF0BA4-CB97-4341-A823-66484C05E2A8}" type="slidenum">
              <a:rPr kumimoji="0" lang="ko-KR" altLang="en-US">
                <a:latin typeface="Times New Roman" panose="02020603050405020304" pitchFamily="18" charset="0"/>
              </a:rPr>
              <a:pPr/>
              <a:t>28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4231CD4-6224-427B-9A2D-6AFC8986F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0EFADBB-4D1E-480B-99D4-845CB40E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>
            <a:extLst>
              <a:ext uri="{FF2B5EF4-FFF2-40B4-BE49-F238E27FC236}">
                <a16:creationId xmlns:a16="http://schemas.microsoft.com/office/drawing/2014/main" id="{EB82881E-83B6-4398-8254-3F6B2B15A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22EDB20-4319-46AE-816D-0FA39D937BD8}" type="slidenum">
              <a:rPr kumimoji="0" lang="ko-KR" altLang="en-US">
                <a:latin typeface="Times New Roman" panose="02020603050405020304" pitchFamily="18" charset="0"/>
              </a:rPr>
              <a:pPr/>
              <a:t>29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349C6B6-5E31-4E51-A8D5-A0AFA10E1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F46F032-B6C4-4612-B97D-19FB3C8F3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>
            <a:extLst>
              <a:ext uri="{FF2B5EF4-FFF2-40B4-BE49-F238E27FC236}">
                <a16:creationId xmlns:a16="http://schemas.microsoft.com/office/drawing/2014/main" id="{AC9C5A96-D86D-4CB7-BC41-7FF68AD48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8983602-E5B4-4B13-A392-3CFA55F45071}" type="slidenum">
              <a:rPr kumimoji="0" lang="ko-KR" altLang="en-US">
                <a:latin typeface="Times New Roman" panose="02020603050405020304" pitchFamily="18" charset="0"/>
              </a:rPr>
              <a:pPr/>
              <a:t>30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9650DAB-544F-4737-8BD9-0421561D3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6D55BDF-5370-46DB-9AB7-F9899D6CA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A1D5B5D3-2E36-4BB0-8461-50A396D91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A217751-3346-49D1-AB3C-A0C6D092D1F9}" type="slidenum">
              <a:rPr kumimoji="0" lang="ko-KR" altLang="en-US">
                <a:latin typeface="Times New Roman" panose="02020603050405020304" pitchFamily="18" charset="0"/>
              </a:rPr>
              <a:pPr/>
              <a:t>31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F77C2A2-4E2F-41D8-BC4A-3EEBA7EA0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0C1F2DC-1215-4E86-B7FC-F54D601B3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>
            <a:extLst>
              <a:ext uri="{FF2B5EF4-FFF2-40B4-BE49-F238E27FC236}">
                <a16:creationId xmlns:a16="http://schemas.microsoft.com/office/drawing/2014/main" id="{77B6A220-8BE2-4EE9-9F9E-B82580DD5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5509782-E9CA-44E6-BC0C-343A59E79BF7}" type="slidenum">
              <a:rPr kumimoji="0" lang="ko-KR" altLang="en-US">
                <a:latin typeface="Times New Roman" panose="02020603050405020304" pitchFamily="18" charset="0"/>
              </a:rPr>
              <a:pPr/>
              <a:t>32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8834E8A-1174-40C2-B50A-CCBC37299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0F05A3-EACE-46BD-9A45-9D0F41A1E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>
            <a:extLst>
              <a:ext uri="{FF2B5EF4-FFF2-40B4-BE49-F238E27FC236}">
                <a16:creationId xmlns:a16="http://schemas.microsoft.com/office/drawing/2014/main" id="{DA122FC0-9659-4F91-945C-A9D7D4A25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ADFC30F-8E67-41A4-8EA9-1CD1529B64DF}" type="slidenum">
              <a:rPr kumimoji="0" lang="ko-KR" altLang="en-US">
                <a:latin typeface="Times New Roman" panose="02020603050405020304" pitchFamily="18" charset="0"/>
              </a:rPr>
              <a:pPr/>
              <a:t>33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8EC4AB0-3911-4A0F-971B-4A8BA35B9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F286BCD-2E42-41F0-94EA-C92AABC4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>
            <a:extLst>
              <a:ext uri="{FF2B5EF4-FFF2-40B4-BE49-F238E27FC236}">
                <a16:creationId xmlns:a16="http://schemas.microsoft.com/office/drawing/2014/main" id="{E53DBED9-A7A5-4622-BA06-06D9BD820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1A2AA82-2579-450E-9156-06C7960AAD65}" type="slidenum">
              <a:rPr kumimoji="0" lang="ko-KR" altLang="en-US">
                <a:latin typeface="Times New Roman" panose="02020603050405020304" pitchFamily="18" charset="0"/>
              </a:rPr>
              <a:pPr/>
              <a:t>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54B1144-C3A3-4B2E-814D-DBE51580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8EDD096-ADE6-490E-B394-05E1B613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7E20A754-DB9A-4356-AFCE-E2331511F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9581A0B-81B7-4F39-BF25-75ABA980ABE0}" type="slidenum">
              <a:rPr kumimoji="0" lang="ko-KR" altLang="en-US">
                <a:latin typeface="Times New Roman" panose="02020603050405020304" pitchFamily="18" charset="0"/>
              </a:rPr>
              <a:pPr/>
              <a:t>10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3A00C73-5662-4832-8039-679415C18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8A76371-E610-41EA-8AE4-EC7C5954E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1FD87812-71CA-4D10-9879-0D2485639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09C063D-308D-4FE1-A217-ED95C3E3E6E2}" type="slidenum">
              <a:rPr kumimoji="0" lang="ko-KR" altLang="en-US">
                <a:latin typeface="Times New Roman" panose="02020603050405020304" pitchFamily="18" charset="0"/>
              </a:rPr>
              <a:pPr/>
              <a:t>11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317BC49-BBC7-427A-A6B5-BDF5C055B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3CE8F18-4E06-47CC-BB20-EF1D8A2DF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33021B9B-3F27-400D-9663-76A963341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A068979-D588-4878-9151-5091F5A63319}" type="slidenum">
              <a:rPr kumimoji="0" lang="ko-KR" altLang="en-US">
                <a:latin typeface="Times New Roman" panose="02020603050405020304" pitchFamily="18" charset="0"/>
              </a:rPr>
              <a:pPr/>
              <a:t>12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34EA19B-8C2A-4B12-BA35-84CB9966F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FB077C9-7160-4D0A-BC9B-4A026165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>
            <a:extLst>
              <a:ext uri="{FF2B5EF4-FFF2-40B4-BE49-F238E27FC236}">
                <a16:creationId xmlns:a16="http://schemas.microsoft.com/office/drawing/2014/main" id="{ED255178-BD87-4DFD-A752-73F4C917F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D21D2E4-53D6-44D2-8CE4-EBD66B032DE3}" type="slidenum">
              <a:rPr kumimoji="0" lang="ko-KR" altLang="en-US">
                <a:latin typeface="Times New Roman" panose="02020603050405020304" pitchFamily="18" charset="0"/>
              </a:rPr>
              <a:pPr/>
              <a:t>14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4E43024-F9D1-40F5-91AC-ED8533527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EB26792-9EDB-4176-98CB-C2B31D9DE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815A116B-AD7D-45F6-80D2-72C7994D0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F2F3D62-A70D-4B0C-BC15-311961889C29}" type="slidenum">
              <a:rPr kumimoji="0" lang="ko-KR" altLang="en-US">
                <a:latin typeface="Times New Roman" panose="02020603050405020304" pitchFamily="18" charset="0"/>
              </a:rPr>
              <a:pPr/>
              <a:t>15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7AD3C09-1EC0-4993-A9AE-39E3166DE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74560A6-E784-49B9-A6CA-FD4A16B72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AF36B956-36D5-4622-B1C3-73EB7B6CA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FF3D1C3-587A-403F-B302-6DA065047AC2}" type="slidenum">
              <a:rPr kumimoji="0" lang="ko-KR" altLang="en-US">
                <a:latin typeface="Times New Roman" panose="02020603050405020304" pitchFamily="18" charset="0"/>
              </a:rPr>
              <a:pPr/>
              <a:t>16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1FBE97B-6726-4930-B992-AFD0333BC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B9CD5D8-704C-496E-BCB5-8A8E21A26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163513"/>
            <a:ext cx="8761413" cy="1016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90500" y="1327150"/>
            <a:ext cx="8761413" cy="5073650"/>
          </a:xfrm>
        </p:spPr>
        <p:txBody>
          <a:bodyPr/>
          <a:lstStyle>
            <a:lvl1pPr>
              <a:defRPr sz="2400"/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987A6-9F95-4FF9-8330-FA60D8CB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BE062-1D9A-4B14-8AEE-92035997FAFD}" type="datetime1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F1027-46D7-44FD-810E-4F28B5F38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A8C41B-FE2C-4D09-8D99-83D4C8A0B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C848A-7595-4F51-93B5-D724AC2EEE2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7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2022-03-14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>
            <a:normAutofit/>
          </a:bodyPr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sz="3600" dirty="0"/>
              <a:t>-2</a:t>
            </a:r>
            <a:r>
              <a:rPr lang="ko-KR" altLang="en-US" sz="3600" dirty="0"/>
              <a:t>주차</a:t>
            </a:r>
            <a:r>
              <a:rPr lang="en-US" altLang="ko-KR" sz="3600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C799B740-2D0C-43A5-8663-876AC7C41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</a:t>
            </a:r>
            <a:r>
              <a:rPr lang="en-US" altLang="ko-KR"/>
              <a:t>gcc </a:t>
            </a:r>
            <a:r>
              <a:rPr lang="ko-KR" altLang="en-US"/>
              <a:t>옵션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33FA209-A7FA-4C7E-A423-CD8D0CD1E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gcc hello.c </a:t>
            </a:r>
            <a:r>
              <a:rPr lang="en-US" altLang="ko-KR">
                <a:sym typeface="Wingdings" panose="05000000000000000000" pitchFamily="2" charset="2"/>
              </a:rPr>
              <a:t> a.out (</a:t>
            </a:r>
            <a:r>
              <a:rPr lang="ko-KR" altLang="en-US">
                <a:sym typeface="Wingdings" panose="05000000000000000000" pitchFamily="2" charset="2"/>
              </a:rPr>
              <a:t>디폴트 실행화일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/>
              <a:t>a.out </a:t>
            </a:r>
            <a:r>
              <a:rPr lang="ko-KR" altLang="en-US"/>
              <a:t>을 실행시키기 위해서는 </a:t>
            </a:r>
            <a:r>
              <a:rPr lang="en-US" altLang="ko-KR"/>
              <a:t>a.out </a:t>
            </a:r>
            <a:r>
              <a:rPr lang="ko-KR" altLang="en-US"/>
              <a:t>을 입력하고 엔터</a:t>
            </a:r>
          </a:p>
          <a:p>
            <a:pPr lvl="1"/>
            <a:r>
              <a:rPr lang="en-US" altLang="ko-KR"/>
              <a:t>a.out </a:t>
            </a:r>
            <a:r>
              <a:rPr lang="ko-KR" altLang="en-US"/>
              <a:t>이 위치한 디렉토리가 </a:t>
            </a:r>
            <a:r>
              <a:rPr lang="en-US" altLang="ko-KR"/>
              <a:t>PATH </a:t>
            </a:r>
            <a:r>
              <a:rPr lang="ko-KR" altLang="en-US"/>
              <a:t>에 없을 때는 </a:t>
            </a:r>
            <a:r>
              <a:rPr lang="en-US" altLang="ko-KR"/>
              <a:t>./a.out </a:t>
            </a:r>
            <a:r>
              <a:rPr lang="ko-KR" altLang="en-US"/>
              <a:t>이라고 입력</a:t>
            </a:r>
          </a:p>
          <a:p>
            <a:r>
              <a:rPr lang="en-US" altLang="ko-KR"/>
              <a:t>gcc -o hello hello.c </a:t>
            </a:r>
            <a:r>
              <a:rPr lang="en-US" altLang="ko-KR">
                <a:sym typeface="Wingdings" panose="05000000000000000000" pitchFamily="2" charset="2"/>
              </a:rPr>
              <a:t> hello </a:t>
            </a:r>
            <a:r>
              <a:rPr lang="ko-KR" altLang="en-US">
                <a:sym typeface="Wingdings" panose="05000000000000000000" pitchFamily="2" charset="2"/>
              </a:rPr>
              <a:t>생성 </a:t>
            </a:r>
            <a:r>
              <a:rPr lang="en-US" altLang="ko-KR">
                <a:sym typeface="Wingdings" panose="05000000000000000000" pitchFamily="2" charset="2"/>
              </a:rPr>
              <a:t>(-o </a:t>
            </a:r>
            <a:r>
              <a:rPr lang="ko-KR" altLang="en-US">
                <a:sym typeface="Wingdings" panose="05000000000000000000" pitchFamily="2" charset="2"/>
              </a:rPr>
              <a:t>옵션에 의해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/>
              <a:t>-o : </a:t>
            </a:r>
            <a:r>
              <a:rPr lang="ko-KR" altLang="en-US"/>
              <a:t>출력 파일을 명시하는 옵션</a:t>
            </a:r>
          </a:p>
          <a:p>
            <a:r>
              <a:rPr lang="en-US" altLang="ko-KR"/>
              <a:t>gcc –I/usr/openwin/include fred.c</a:t>
            </a:r>
          </a:p>
          <a:p>
            <a:pPr lvl="1"/>
            <a:r>
              <a:rPr lang="en-US" altLang="ko-KR"/>
              <a:t>-I : </a:t>
            </a:r>
            <a:r>
              <a:rPr lang="ko-KR" altLang="en-US"/>
              <a:t>헤더 파일이 있는곳을 명시할 때 사용</a:t>
            </a:r>
          </a:p>
          <a:p>
            <a:pPr lvl="1"/>
            <a:r>
              <a:rPr lang="ko-KR" altLang="en-US"/>
              <a:t>기본 헤더 파일 디렉토리는 </a:t>
            </a:r>
            <a:r>
              <a:rPr lang="en-US" altLang="ko-KR"/>
              <a:t>‘/usr/include‘ </a:t>
            </a:r>
            <a:r>
              <a:rPr lang="ko-KR" altLang="en-US"/>
              <a:t>이며 이곳 외에 헤더 파일이 위치한 경우에는 </a:t>
            </a:r>
            <a:r>
              <a:rPr lang="en-US" altLang="ko-KR"/>
              <a:t>–I </a:t>
            </a:r>
            <a:r>
              <a:rPr lang="ko-KR" altLang="en-US"/>
              <a:t>로 지정해줘야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4B485BD3-C456-4B59-B120-F87AA06B6D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25B8A67-B5A4-4CF9-9395-27DAF16EE0FE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B7A50406-62ED-42BE-B687-B34D2D01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99607569-8024-4431-9407-3EF84304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0ABA236-BE41-4B1A-9016-AA6B7EA99404}" type="slidenum">
              <a:rPr lang="ko-KR" altLang="en-US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9CC29E1D-9E13-4AE0-BAAA-CEF582523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라이브러리 파일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9778C1CF-DA57-4F30-B58D-31559440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라이브러리 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다시 사용할 수 있도록 작성된 미리 컴파일된 함수들의 묶음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화면출력</a:t>
            </a:r>
            <a:r>
              <a:rPr lang="en-US" altLang="ko-KR"/>
              <a:t>, </a:t>
            </a:r>
            <a:r>
              <a:rPr lang="ko-KR" altLang="en-US"/>
              <a:t>키보드입력</a:t>
            </a:r>
            <a:r>
              <a:rPr lang="en-US" altLang="ko-KR"/>
              <a:t>, </a:t>
            </a:r>
            <a:r>
              <a:rPr lang="ko-KR" altLang="en-US"/>
              <a:t>복잡한 수학계산식 등</a:t>
            </a:r>
            <a:r>
              <a:rPr lang="en-US" altLang="ko-KR"/>
              <a:t>.</a:t>
            </a:r>
          </a:p>
          <a:p>
            <a:r>
              <a:rPr lang="ko-KR" altLang="en-US"/>
              <a:t>라이브러리 종류</a:t>
            </a:r>
          </a:p>
          <a:p>
            <a:pPr lvl="1"/>
            <a:r>
              <a:rPr lang="ko-KR" altLang="en-US"/>
              <a:t>정적</a:t>
            </a:r>
            <a:r>
              <a:rPr lang="en-US" altLang="ko-KR"/>
              <a:t>(static) </a:t>
            </a:r>
            <a:r>
              <a:rPr lang="ko-KR" altLang="en-US"/>
              <a:t>라이브러리 </a:t>
            </a:r>
            <a:r>
              <a:rPr lang="en-US" altLang="ko-KR"/>
              <a:t>: .a</a:t>
            </a:r>
          </a:p>
          <a:p>
            <a:pPr lvl="2"/>
            <a:r>
              <a:rPr lang="ko-KR" altLang="en-US"/>
              <a:t>컴파일시 실행화일에 포함</a:t>
            </a:r>
          </a:p>
          <a:p>
            <a:pPr lvl="2"/>
            <a:r>
              <a:rPr lang="ko-KR" altLang="en-US"/>
              <a:t>동일한 라이브러리 코드가 메모리에 여러 개 존재 가능</a:t>
            </a:r>
          </a:p>
          <a:p>
            <a:pPr lvl="1"/>
            <a:r>
              <a:rPr lang="ko-KR" altLang="en-US"/>
              <a:t>공유</a:t>
            </a:r>
            <a:r>
              <a:rPr lang="en-US" altLang="ko-KR"/>
              <a:t>(shared) </a:t>
            </a:r>
            <a:r>
              <a:rPr lang="ko-KR" altLang="en-US"/>
              <a:t>라이브러리 </a:t>
            </a:r>
            <a:r>
              <a:rPr lang="en-US" altLang="ko-KR"/>
              <a:t>: .so</a:t>
            </a:r>
          </a:p>
          <a:p>
            <a:pPr lvl="2"/>
            <a:r>
              <a:rPr lang="ko-KR" altLang="en-US"/>
              <a:t>컴파일시 포함되지 않고 프로그램이 실행할때 라이브러리를 참조</a:t>
            </a:r>
          </a:p>
          <a:p>
            <a:pPr lvl="2"/>
            <a:r>
              <a:rPr lang="ko-KR" altLang="en-US"/>
              <a:t>라이브러리 코드는 메모리상에 하나만 존재</a:t>
            </a:r>
          </a:p>
          <a:p>
            <a:pPr lvl="2"/>
            <a:r>
              <a:rPr lang="ko-KR" altLang="en-US"/>
              <a:t>실행화일의 변경없이 라이브러리의 변경이 가능</a:t>
            </a:r>
          </a:p>
          <a:p>
            <a:endParaRPr lang="en-US" altLang="ko-KR"/>
          </a:p>
        </p:txBody>
      </p:sp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C098E5B-8549-42A0-A3D1-65DD958494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6A60B32-3AF5-4316-B814-3C8E247DE688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22D3F894-42BD-4210-B810-B79A45A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FB7189ED-FD65-47F4-9AB2-64D64B8B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63F9E87-BB04-4F60-8ABF-26B00A162E64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DB36B421-92A2-475D-9CF2-3C28E8757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라이브러리 파일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B5FE7031-3864-49E1-98DE-201BD0D70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라이브러리 사용</a:t>
            </a:r>
          </a:p>
          <a:p>
            <a:pPr lvl="1"/>
            <a:r>
              <a:rPr lang="ko-KR" altLang="en-US"/>
              <a:t>표준라이브러리 외의 라이브러리를 사용하기 위해서는 컴파일시 명시적으로 라이브러리를 지정해야 함</a:t>
            </a:r>
          </a:p>
          <a:p>
            <a:pPr lvl="1"/>
            <a:r>
              <a:rPr lang="ko-KR" altLang="en-US"/>
              <a:t>라이브러리 이름 규칙</a:t>
            </a:r>
          </a:p>
          <a:p>
            <a:pPr lvl="2"/>
            <a:r>
              <a:rPr lang="en-US" altLang="ko-KR"/>
              <a:t>libxxx.a : xxx</a:t>
            </a:r>
            <a:r>
              <a:rPr lang="ko-KR" altLang="en-US"/>
              <a:t>라는 정적 라이브러리</a:t>
            </a:r>
          </a:p>
          <a:p>
            <a:pPr lvl="2"/>
            <a:r>
              <a:rPr lang="en-US" altLang="ko-KR"/>
              <a:t>libxxx.so : xxx</a:t>
            </a:r>
            <a:r>
              <a:rPr lang="ko-KR" altLang="en-US"/>
              <a:t>라는 공유 라이브러리</a:t>
            </a:r>
          </a:p>
          <a:p>
            <a:pPr lvl="1"/>
            <a:r>
              <a:rPr lang="en-US" altLang="ko-KR"/>
              <a:t>gcc –o fred fred.c /usr/lib/libm.a</a:t>
            </a:r>
          </a:p>
          <a:p>
            <a:pPr lvl="2"/>
            <a:r>
              <a:rPr lang="en-US" altLang="ko-KR"/>
              <a:t>/usr/lib/ </a:t>
            </a:r>
            <a:r>
              <a:rPr lang="ko-KR" altLang="en-US"/>
              <a:t>에 존재하는 </a:t>
            </a:r>
            <a:r>
              <a:rPr lang="en-US" altLang="ko-KR"/>
              <a:t>libm.a (</a:t>
            </a:r>
            <a:r>
              <a:rPr lang="ko-KR" altLang="en-US"/>
              <a:t>정적 수학 라이브러리</a:t>
            </a:r>
            <a:r>
              <a:rPr lang="en-US" altLang="ko-KR"/>
              <a:t>)</a:t>
            </a:r>
            <a:r>
              <a:rPr lang="ko-KR" altLang="en-US"/>
              <a:t>를 참조하여 컴파일</a:t>
            </a:r>
          </a:p>
          <a:p>
            <a:pPr lvl="1"/>
            <a:r>
              <a:rPr lang="en-US" altLang="ko-KR"/>
              <a:t>gcc –o fred fred.c -lm</a:t>
            </a:r>
          </a:p>
          <a:p>
            <a:pPr lvl="2"/>
            <a:r>
              <a:rPr lang="en-US" altLang="ko-KR"/>
              <a:t>/lib, /usr/lib </a:t>
            </a:r>
            <a:r>
              <a:rPr lang="ko-KR" altLang="en-US"/>
              <a:t>에 존재하는 </a:t>
            </a:r>
            <a:r>
              <a:rPr lang="en-US" altLang="ko-KR"/>
              <a:t>libm.so </a:t>
            </a:r>
            <a:r>
              <a:rPr lang="ko-KR" altLang="en-US"/>
              <a:t>를 참조하고 없으면 </a:t>
            </a:r>
            <a:r>
              <a:rPr lang="en-US" altLang="ko-KR"/>
              <a:t>libm.a</a:t>
            </a:r>
            <a:r>
              <a:rPr lang="ko-KR" altLang="en-US"/>
              <a:t>를 참조</a:t>
            </a:r>
          </a:p>
          <a:p>
            <a:pPr lvl="1"/>
            <a:r>
              <a:rPr lang="en-US" altLang="ko-KR"/>
              <a:t>gcc –o fred –L/usr/localapp/lib fred.c –lm</a:t>
            </a:r>
          </a:p>
          <a:p>
            <a:pPr lvl="2"/>
            <a:r>
              <a:rPr lang="en-US" altLang="ko-KR"/>
              <a:t>/lib, /usr/lib, /usr/localapp/lib </a:t>
            </a:r>
            <a:r>
              <a:rPr lang="ko-KR" altLang="en-US"/>
              <a:t>에서 </a:t>
            </a:r>
            <a:r>
              <a:rPr lang="en-US" altLang="ko-KR"/>
              <a:t>libm.so, libm.a </a:t>
            </a:r>
            <a:r>
              <a:rPr lang="ko-KR" altLang="en-US"/>
              <a:t>를 찾아서 참조</a:t>
            </a:r>
          </a:p>
        </p:txBody>
      </p:sp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73C09D85-51B4-4593-A905-1FF3149319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2BE9A3A-FE8E-477A-8CBC-EC46FD82AFF1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7264EBDB-9BE9-4542-A6F3-61B49D8C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4F11DD33-5C20-4D8B-8B79-E62631BD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9401C5F-BF03-436A-AEBE-06F51F4CEFAF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1">
            <a:extLst>
              <a:ext uri="{FF2B5EF4-FFF2-40B4-BE49-F238E27FC236}">
                <a16:creationId xmlns:a16="http://schemas.microsoft.com/office/drawing/2014/main" id="{595F7618-A559-49D4-B745-F099B454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gcc </a:t>
            </a:r>
            <a:r>
              <a:rPr lang="ko-KR" altLang="en-US"/>
              <a:t>옵션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0DE0061B-2603-44F9-8CB0-8AF73D55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 이상의 소스 코드로 하나의 실행 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9688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 –o  three  </a:t>
            </a:r>
            <a:r>
              <a:rPr lang="en-US" altLang="ko-KR" dirty="0" err="1"/>
              <a:t>one.c</a:t>
            </a:r>
            <a:r>
              <a:rPr lang="en-US" altLang="ko-KR" dirty="0"/>
              <a:t>  </a:t>
            </a:r>
            <a:r>
              <a:rPr lang="en-US" altLang="ko-KR" dirty="0" err="1"/>
              <a:t>two.c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20" name="날짜 개체 틀 3">
            <a:extLst>
              <a:ext uri="{FF2B5EF4-FFF2-40B4-BE49-F238E27FC236}">
                <a16:creationId xmlns:a16="http://schemas.microsoft.com/office/drawing/2014/main" id="{E9ED8D78-F9B1-4B8E-9A0B-572871D04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0ADFD7D-E354-45C9-B610-DC2CF07A031B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9221" name="바닥글 개체 틀 4">
            <a:extLst>
              <a:ext uri="{FF2B5EF4-FFF2-40B4-BE49-F238E27FC236}">
                <a16:creationId xmlns:a16="http://schemas.microsoft.com/office/drawing/2014/main" id="{F3B22A24-6E43-413C-8660-B5DDF619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9222" name="슬라이드 번호 개체 틀 5">
            <a:extLst>
              <a:ext uri="{FF2B5EF4-FFF2-40B4-BE49-F238E27FC236}">
                <a16:creationId xmlns:a16="http://schemas.microsoft.com/office/drawing/2014/main" id="{0457B08D-2C5B-43E2-B254-B14E4DB6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F45A252-A692-4C18-A396-1E609E9E8E66}" type="slidenum">
              <a:rPr lang="ko-KR" altLang="en-US"/>
              <a:pPr/>
              <a:t>13</a:t>
            </a:fld>
            <a:endParaRPr lang="en-US" altLang="ko-KR"/>
          </a:p>
        </p:txBody>
      </p:sp>
      <p:graphicFrame>
        <p:nvGraphicFramePr>
          <p:cNvPr id="7" name="Group 26">
            <a:extLst>
              <a:ext uri="{FF2B5EF4-FFF2-40B4-BE49-F238E27FC236}">
                <a16:creationId xmlns:a16="http://schemas.microsoft.com/office/drawing/2014/main" id="{15A188DB-99D1-41D8-818E-F517D0F4E02D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00213"/>
          <a:ext cx="6985000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one.c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Arial" panose="020B0604020202020204" pitchFamily="34" charset="0"/>
                        <a:ea typeface="굴림체" pitchFamily="49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two.c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Arial" panose="020B0604020202020204" pitchFamily="34" charset="0"/>
                        <a:ea typeface="굴림체" pitchFamily="49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#include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stdio.h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printmsg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(void);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printmsg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Arial" panose="020B0604020202020204" pitchFamily="34" charset="0"/>
                        <a:ea typeface="굴림체" pitchFamily="49" charset="-127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#include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stdio.h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printmsg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(void)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("hello world!\n");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Arial" panose="020B0604020202020204" pitchFamily="34" charset="0"/>
                        <a:ea typeface="굴림체" pitchFamily="49" charset="-127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>
            <a:extLst>
              <a:ext uri="{FF2B5EF4-FFF2-40B4-BE49-F238E27FC236}">
                <a16:creationId xmlns:a16="http://schemas.microsoft.com/office/drawing/2014/main" id="{7EB2BB84-1510-489F-A8D4-829C5982A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편집기 </a:t>
            </a:r>
            <a:r>
              <a:rPr lang="en-US" altLang="ko-KR"/>
              <a:t>– VIM(vi improved)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B88BBC1-E459-4857-A924-2CB1BE77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리눅스</a:t>
            </a:r>
            <a:r>
              <a:rPr lang="en-US" altLang="ko-KR"/>
              <a:t>, </a:t>
            </a:r>
            <a:r>
              <a:rPr lang="ko-KR" altLang="en-US"/>
              <a:t>유닉스 의 대표적인 문서 편집기</a:t>
            </a:r>
          </a:p>
          <a:p>
            <a:pPr lvl="1"/>
            <a:r>
              <a:rPr lang="en-US" altLang="ko-KR"/>
              <a:t>vi, emacs</a:t>
            </a:r>
          </a:p>
          <a:p>
            <a:pPr lvl="1"/>
            <a:r>
              <a:rPr lang="en-US" altLang="ko-KR"/>
              <a:t>emacs</a:t>
            </a:r>
            <a:r>
              <a:rPr lang="ko-KR" altLang="en-US"/>
              <a:t>는 </a:t>
            </a:r>
            <a:r>
              <a:rPr lang="en-US" altLang="ko-KR"/>
              <a:t>vi </a:t>
            </a:r>
            <a:r>
              <a:rPr lang="ko-KR" altLang="en-US"/>
              <a:t>에 비해서 상대적으로 복잡하여 비 선호</a:t>
            </a:r>
          </a:p>
          <a:p>
            <a:r>
              <a:rPr lang="en-US" altLang="ko-KR"/>
              <a:t>vi (VIsual display editor)</a:t>
            </a:r>
          </a:p>
          <a:p>
            <a:pPr lvl="1"/>
            <a:r>
              <a:rPr lang="en-US" altLang="ko-KR"/>
              <a:t>vi </a:t>
            </a:r>
            <a:r>
              <a:rPr lang="ko-KR" altLang="en-US"/>
              <a:t>의 여러가지 클론 중 요즘 대부분의 배포판에는 </a:t>
            </a:r>
            <a:r>
              <a:rPr lang="en-US" altLang="ko-KR"/>
              <a:t>vim </a:t>
            </a:r>
            <a:r>
              <a:rPr lang="ko-KR" altLang="en-US"/>
              <a:t>이 포함 되어 있음</a:t>
            </a:r>
            <a:endParaRPr lang="en-US" altLang="ko-KR"/>
          </a:p>
          <a:p>
            <a:pPr lvl="1"/>
            <a:r>
              <a:rPr lang="en-US" altLang="ko-KR"/>
              <a:t>vim(vi improved)</a:t>
            </a:r>
          </a:p>
          <a:p>
            <a:pPr lvl="2"/>
            <a:r>
              <a:rPr lang="ko-KR" altLang="en-US"/>
              <a:t>완벽하게 한글을 지원</a:t>
            </a:r>
            <a:r>
              <a:rPr lang="en-US" altLang="ko-KR"/>
              <a:t>, </a:t>
            </a:r>
            <a:r>
              <a:rPr lang="ko-KR" altLang="en-US"/>
              <a:t>원래의 </a:t>
            </a:r>
            <a:r>
              <a:rPr lang="en-US" altLang="ko-KR"/>
              <a:t>vi</a:t>
            </a:r>
            <a:r>
              <a:rPr lang="ko-KR" altLang="en-US"/>
              <a:t>의 기능을 충실하게 갖고 있을 뿐만 아니라 여러가지 좀더 편리한 툴들을 제공</a:t>
            </a:r>
            <a:r>
              <a:rPr lang="en-US" altLang="ko-KR"/>
              <a:t> </a:t>
            </a:r>
          </a:p>
          <a:p>
            <a:endParaRPr lang="ko-KR" altLang="en-US"/>
          </a:p>
        </p:txBody>
      </p:sp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44692C35-2DDF-47B1-83C6-87DA3F9E23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47AB385-8BD2-4524-A6B9-C037DC155E5D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0597D710-7AC9-483E-B7CB-B1DAE9FB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326B1365-E8FA-445F-9EB9-FFB52CC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A6B9CE2-933B-48A0-B3AA-7435B9B8D3AB}" type="slidenum">
              <a:rPr lang="ko-KR" altLang="en-US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AAA9DADF-67AF-4D02-9801-0053BFC40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VIM</a:t>
            </a:r>
            <a:endParaRPr lang="ko-KR" altLang="en-US"/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6992A34-5637-4C6A-8DC1-85271672D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실행과 종료</a:t>
            </a:r>
            <a:r>
              <a:rPr lang="en-US" altLang="ko-KR" dirty="0"/>
              <a:t>, </a:t>
            </a:r>
            <a:r>
              <a:rPr lang="ko-KR" altLang="en-US" dirty="0"/>
              <a:t>파일 저장</a:t>
            </a:r>
          </a:p>
          <a:p>
            <a:pPr lvl="1"/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쉘 프롬프트에서 </a:t>
            </a:r>
            <a:r>
              <a:rPr lang="en-US" altLang="ko-KR" dirty="0"/>
              <a:t>vi&lt;CR&gt;</a:t>
            </a:r>
            <a:r>
              <a:rPr lang="ko-KR" altLang="en-US" dirty="0"/>
              <a:t> 입력</a:t>
            </a:r>
          </a:p>
          <a:p>
            <a:pPr lvl="1"/>
            <a:r>
              <a:rPr lang="ko-KR" altLang="en-US" dirty="0"/>
              <a:t>종료</a:t>
            </a:r>
            <a:r>
              <a:rPr lang="en-US" altLang="ko-KR" dirty="0"/>
              <a:t> </a:t>
            </a:r>
          </a:p>
          <a:p>
            <a:pPr marL="306388" lvl="2" indent="0">
              <a:buNone/>
            </a:pPr>
            <a:r>
              <a:rPr lang="en-US" altLang="ko-KR" dirty="0"/>
              <a:t>:q&lt;CR&gt;</a:t>
            </a:r>
          </a:p>
          <a:p>
            <a:pPr marL="306388" lvl="2" indent="0">
              <a:buNone/>
            </a:pPr>
            <a:r>
              <a:rPr lang="en-US" altLang="ko-KR" dirty="0"/>
              <a:t>:w [file]&lt;CR&gt;</a:t>
            </a:r>
          </a:p>
          <a:p>
            <a:pPr marL="306388" lvl="2" indent="0">
              <a:buNone/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&lt;CR&gt;</a:t>
            </a:r>
          </a:p>
          <a:p>
            <a:r>
              <a:rPr lang="ko-KR" altLang="en-US" dirty="0"/>
              <a:t>편집 모드의 변경</a:t>
            </a:r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는 </a:t>
            </a:r>
            <a:r>
              <a:rPr lang="en-US" altLang="ko-KR" dirty="0"/>
              <a:t>`</a:t>
            </a:r>
            <a:r>
              <a:rPr lang="ko-KR" altLang="en-US" dirty="0"/>
              <a:t>명령 모드</a:t>
            </a:r>
            <a:r>
              <a:rPr lang="en-US" altLang="ko-KR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`</a:t>
            </a:r>
            <a:r>
              <a:rPr lang="ko-KR" altLang="en-US" dirty="0"/>
              <a:t>입력 모드</a:t>
            </a:r>
            <a:r>
              <a:rPr lang="en-US" altLang="ko-KR" dirty="0"/>
              <a:t>‘ </a:t>
            </a:r>
            <a:r>
              <a:rPr lang="ko-KR" altLang="en-US" dirty="0"/>
              <a:t>로 구분되며 기본적으로는 명령 모드</a:t>
            </a:r>
          </a:p>
          <a:p>
            <a:pPr lvl="1"/>
            <a:r>
              <a:rPr lang="ko-KR" altLang="en-US" dirty="0"/>
              <a:t>입력모드로 들어가는 문자를 입력하면 입력 모드로 변경 </a:t>
            </a:r>
            <a:r>
              <a:rPr lang="en-US" altLang="ko-KR" dirty="0"/>
              <a:t>(a, A, </a:t>
            </a:r>
            <a:r>
              <a:rPr lang="en-US" altLang="ko-KR" dirty="0" err="1"/>
              <a:t>i</a:t>
            </a:r>
            <a:r>
              <a:rPr lang="en-US" altLang="ko-KR" dirty="0"/>
              <a:t>, I, o, O)</a:t>
            </a:r>
            <a:endParaRPr lang="ko-KR" altLang="en-US" dirty="0"/>
          </a:p>
          <a:p>
            <a:pPr lvl="1"/>
            <a:r>
              <a:rPr lang="ko-KR" altLang="en-US" dirty="0"/>
              <a:t>입력 모드에서 명령 모드로 복귀하려면 </a:t>
            </a:r>
            <a:r>
              <a:rPr lang="en-US" altLang="ko-KR" dirty="0"/>
              <a:t>`&lt;ESC&gt;'</a:t>
            </a:r>
            <a:r>
              <a:rPr lang="ko-KR" altLang="en-US" dirty="0"/>
              <a:t>키</a:t>
            </a:r>
          </a:p>
        </p:txBody>
      </p:sp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868A805F-A1A9-40B6-9E87-192668EE56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F29174E-23DC-43BA-BADC-164FFBD4CF8E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540B5DDF-9291-4C47-8CCD-07A05012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BFE3B1C9-DB63-48E6-93A7-7BA91C52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C038674-E866-43E7-A42C-4B555941C174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BB94A693-7D50-49FC-B553-EA68C0B55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C0899447-88A0-45EE-8B55-AAC52EC32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VIM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’ </a:t>
            </a:r>
            <a:r>
              <a:rPr lang="ko-KR" altLang="en-US" dirty="0"/>
              <a:t>를 입력하여 입력 모드로 전환</a:t>
            </a:r>
          </a:p>
          <a:p>
            <a:pPr lvl="1"/>
            <a:r>
              <a:rPr lang="en-US" altLang="ko-KR" dirty="0"/>
              <a:t>“VIM </a:t>
            </a:r>
            <a:r>
              <a:rPr lang="ko-KR" altLang="en-US" dirty="0"/>
              <a:t>은 </a:t>
            </a:r>
            <a:r>
              <a:rPr lang="en-US" altLang="ko-KR" dirty="0"/>
              <a:t>VI Improved </a:t>
            </a:r>
            <a:r>
              <a:rPr lang="ko-KR" altLang="en-US" dirty="0"/>
              <a:t>의 약자 입니다</a:t>
            </a:r>
            <a:r>
              <a:rPr lang="en-US" altLang="ko-KR" dirty="0"/>
              <a:t>.” </a:t>
            </a:r>
            <a:r>
              <a:rPr lang="ko-KR" altLang="en-US" dirty="0"/>
              <a:t>입력</a:t>
            </a:r>
          </a:p>
          <a:p>
            <a:pPr lvl="1"/>
            <a:r>
              <a:rPr lang="en-US" altLang="ko-KR" dirty="0"/>
              <a:t>‘esc’ </a:t>
            </a:r>
            <a:r>
              <a:rPr lang="ko-KR" altLang="en-US" dirty="0"/>
              <a:t>입력하여 입력 모드에서 명령 모드로 전환</a:t>
            </a:r>
          </a:p>
          <a:p>
            <a:pPr lvl="1"/>
            <a:r>
              <a:rPr lang="en-US" altLang="ko-KR" dirty="0"/>
              <a:t>:w vitest.txt &lt;</a:t>
            </a:r>
            <a:r>
              <a:rPr lang="en-US" altLang="ko-KR" dirty="0" err="1"/>
              <a:t>cr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vim vitest.txt</a:t>
            </a:r>
          </a:p>
          <a:p>
            <a:pPr lvl="1"/>
            <a:r>
              <a:rPr lang="en-US" altLang="ko-KR" dirty="0"/>
              <a:t>:q &lt;</a:t>
            </a:r>
            <a:r>
              <a:rPr lang="en-US" altLang="ko-KR" dirty="0" err="1"/>
              <a:t>cr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vim vitest.txt &lt;</a:t>
            </a:r>
            <a:r>
              <a:rPr lang="en-US" altLang="ko-KR" dirty="0" err="1"/>
              <a:t>cr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’ </a:t>
            </a:r>
            <a:r>
              <a:rPr lang="ko-KR" altLang="en-US" dirty="0"/>
              <a:t>를 입력하여 입력 모드로 전환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수정” 입력</a:t>
            </a:r>
          </a:p>
          <a:p>
            <a:pPr lvl="1"/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&lt;</a:t>
            </a:r>
            <a:r>
              <a:rPr lang="en-US" altLang="ko-KR" dirty="0" err="1"/>
              <a:t>cr</a:t>
            </a:r>
            <a:r>
              <a:rPr lang="en-US" altLang="ko-KR" dirty="0"/>
              <a:t>&gt;</a:t>
            </a:r>
          </a:p>
        </p:txBody>
      </p:sp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8EC0DFFA-43FA-41FF-9DBC-469E614C74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487681F-FE69-4D6C-8FAC-F868CC55C118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08D15A8E-5861-4E41-8F3D-1F938D9C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EAE9C367-0C43-47C7-A008-16FA871D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F99B003-8B70-4B98-8034-44E549CBBA86}" type="slidenum">
              <a:rPr lang="ko-KR" altLang="en-US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>
            <a:extLst>
              <a:ext uri="{FF2B5EF4-FFF2-40B4-BE49-F238E27FC236}">
                <a16:creationId xmlns:a16="http://schemas.microsoft.com/office/drawing/2014/main" id="{6D89FBBA-15BE-4022-AB0A-88B608D56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graphicFrame>
        <p:nvGraphicFramePr>
          <p:cNvPr id="902554" name="Group 410">
            <a:extLst>
              <a:ext uri="{FF2B5EF4-FFF2-40B4-BE49-F238E27FC236}">
                <a16:creationId xmlns:a16="http://schemas.microsoft.com/office/drawing/2014/main" id="{93DBD05D-5CDB-4A58-8308-81EB23B35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41470"/>
              </p:ext>
            </p:extLst>
          </p:nvPr>
        </p:nvGraphicFramePr>
        <p:xfrm>
          <a:off x="705507" y="1905000"/>
          <a:ext cx="7550150" cy="3048000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한칸 왼쪽으로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한칸 오른쪽으로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 아래로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 위로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단어의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단어의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단어의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단어의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단어의 마지막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단어의 마지막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줄의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줄의 마지막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줄의 처음으로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줄의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줄의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윗줄의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문장의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문장의 첫 글자로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문단으로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문단으로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57DB9657-06B8-48EA-9ABF-229C3B5B41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2AB4AEE-B643-4A82-993A-D90787FF0185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7B4F8B56-32CD-457E-8DF0-667E86D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1F799678-52D9-4017-9FEB-57AA82A9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FBF357F-7A6A-4380-8119-B5C976A87754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3375" name="Rectangle 408">
            <a:extLst>
              <a:ext uri="{FF2B5EF4-FFF2-40B4-BE49-F238E27FC236}">
                <a16:creationId xmlns:a16="http://schemas.microsoft.com/office/drawing/2014/main" id="{B911A80D-B57C-4398-980D-18DC1662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216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커서의 이동</a:t>
            </a:r>
          </a:p>
        </p:txBody>
      </p:sp>
      <p:sp>
        <p:nvSpPr>
          <p:cNvPr id="13376" name="Rectangle 411">
            <a:extLst>
              <a:ext uri="{FF2B5EF4-FFF2-40B4-BE49-F238E27FC236}">
                <a16:creationId xmlns:a16="http://schemas.microsoft.com/office/drawing/2014/main" id="{FECC9FDF-4455-439E-B36D-FEB6A692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108575"/>
            <a:ext cx="5318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>
              <a:buFont typeface="Wingdings" panose="05000000000000000000" pitchFamily="2" charset="2"/>
              <a:buChar char="v"/>
            </a:pPr>
            <a:r>
              <a:rPr kumimoji="0"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대문자 명령 </a:t>
            </a:r>
            <a:r>
              <a:rPr kumimoji="0"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무조건 띄어쓰기 전까지를 한 단어로 취급</a:t>
            </a:r>
          </a:p>
          <a:p>
            <a:pPr latinLnBrk="0">
              <a:buFont typeface="Wingdings" panose="05000000000000000000" pitchFamily="2" charset="2"/>
              <a:buChar char="v"/>
            </a:pPr>
            <a:r>
              <a:rPr kumimoji="0"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vi</a:t>
            </a:r>
            <a:r>
              <a:rPr kumimoji="0"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는 빈 줄이 나오기 전까지를 한 문단으로 취급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>
            <a:extLst>
              <a:ext uri="{FF2B5EF4-FFF2-40B4-BE49-F238E27FC236}">
                <a16:creationId xmlns:a16="http://schemas.microsoft.com/office/drawing/2014/main" id="{636E7590-B933-47DC-8B19-1E5A3B276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sp>
        <p:nvSpPr>
          <p:cNvPr id="14338" name="Date Placeholder 2">
            <a:extLst>
              <a:ext uri="{FF2B5EF4-FFF2-40B4-BE49-F238E27FC236}">
                <a16:creationId xmlns:a16="http://schemas.microsoft.com/office/drawing/2014/main" id="{19742BE5-C210-4570-9BBB-0600AFF016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1B6C4DF-78F9-4812-B977-94B7122E611A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C3CC5EF1-6754-46A3-848A-3D031D96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CA1863FE-8AAC-4B36-BEA7-2EAC9C5F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7444DAC-4537-4CB3-BEFD-F3386F94A561}" type="slidenum">
              <a:rPr lang="ko-KR" altLang="en-US"/>
              <a:pPr/>
              <a:t>18</a:t>
            </a:fld>
            <a:endParaRPr lang="en-US" altLang="ko-KR"/>
          </a:p>
        </p:txBody>
      </p:sp>
      <p:graphicFrame>
        <p:nvGraphicFramePr>
          <p:cNvPr id="900218" name="Group 122">
            <a:extLst>
              <a:ext uri="{FF2B5EF4-FFF2-40B4-BE49-F238E27FC236}">
                <a16:creationId xmlns:a16="http://schemas.microsoft.com/office/drawing/2014/main" id="{DC3BFF95-D91C-41F5-BD10-76E576714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3569"/>
              </p:ext>
            </p:extLst>
          </p:nvPr>
        </p:nvGraphicFramePr>
        <p:xfrm>
          <a:off x="1063625" y="1943100"/>
          <a:ext cx="5257800" cy="18288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위치의 다음 칸부터 끼워넣기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(append)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커서가 있는 줄의 끝에서부터 끼워넣기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위치부터 끼워넣기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(insert)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커서가 있는 줄의 맨 앞에서부터 끼워넣기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바로 아래에 줄을 만들고 끼워넣기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(open line)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바로 위에 줄을 만들고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끼워넣기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65" name="Rectangle 79">
            <a:extLst>
              <a:ext uri="{FF2B5EF4-FFF2-40B4-BE49-F238E27FC236}">
                <a16:creationId xmlns:a16="http://schemas.microsoft.com/office/drawing/2014/main" id="{F715E09A-52B6-4A9B-9112-6F606AEE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389438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366" name="Rectangle 120">
            <a:extLst>
              <a:ext uri="{FF2B5EF4-FFF2-40B4-BE49-F238E27FC236}">
                <a16:creationId xmlns:a16="http://schemas.microsoft.com/office/drawing/2014/main" id="{F47D8774-FC96-45D3-9708-AA1FCE17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2"/>
                </a:solidFill>
                <a:ea typeface="휴먼모음T" panose="02030504000101010101" pitchFamily="18" charset="-127"/>
              </a:rPr>
              <a:t>입력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C716708A-F7F3-42B6-8740-00ED3C68B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149C19A0-836A-495E-AB58-412311F53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윈도우에 </a:t>
            </a:r>
            <a:r>
              <a:rPr lang="en-US" altLang="ko-KR" dirty="0"/>
              <a:t>WSL</a:t>
            </a:r>
            <a:r>
              <a:rPr lang="ko-KR" altLang="en-US" dirty="0"/>
              <a:t>을 설치하거나</a:t>
            </a:r>
            <a:r>
              <a:rPr lang="en-US" altLang="ko-KR" dirty="0"/>
              <a:t>, </a:t>
            </a:r>
            <a:r>
              <a:rPr lang="ko-KR" altLang="en-US" dirty="0"/>
              <a:t>별도의 리눅스 서버를 설치하라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VIM</a:t>
            </a:r>
            <a:r>
              <a:rPr lang="ko-KR" altLang="en-US" dirty="0"/>
              <a:t>을 실행하고 다음과 같이 글자를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ko-KR" altLang="en-US" dirty="0"/>
              <a:t>라는 화일명으로 저장하라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다시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vim </a:t>
            </a:r>
            <a:r>
              <a:rPr lang="ko-KR" altLang="en-US" dirty="0"/>
              <a:t>을 이용해 열고 다음과 같이 수정한 후 저장하라</a:t>
            </a:r>
            <a:r>
              <a:rPr lang="en-US" altLang="ko-KR" dirty="0"/>
              <a:t>.</a:t>
            </a:r>
          </a:p>
        </p:txBody>
      </p:sp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409D6C44-3946-40ED-A065-E9D571A4E6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E483B27-EB97-412A-9246-CE514B97CA80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368DCB12-BF7C-46A5-B985-C73F6654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9EBE2C91-D08B-4AF9-AEF0-7DBCBC7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23506AC-67C5-46F9-9FDA-7507C7414A05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9B911A5-88AA-4AF5-8A80-AA211EF4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96" y="2340138"/>
            <a:ext cx="22320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#include &lt;</a:t>
            </a:r>
            <a:r>
              <a:rPr lang="en-US" altLang="ko-KR" sz="1200" dirty="0" err="1">
                <a:latin typeface="굴림" panose="020B0600000101010101" pitchFamily="50" charset="-127"/>
              </a:rPr>
              <a:t>stdio.h</a:t>
            </a:r>
            <a:r>
              <a:rPr lang="en-US" altLang="ko-KR" sz="1200" dirty="0">
                <a:latin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1200" dirty="0">
              <a:latin typeface="굴림" panose="020B0600000101010101" pitchFamily="50" charset="-127"/>
            </a:endParaRP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int main()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("Hello World\n");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exit(0);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4C4552F6-B79D-4D84-A598-626A9E19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50" y="4452609"/>
            <a:ext cx="4032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#include &lt;</a:t>
            </a:r>
            <a:r>
              <a:rPr lang="en-US" altLang="ko-KR" sz="1200" dirty="0" err="1">
                <a:latin typeface="굴림" panose="020B0600000101010101" pitchFamily="50" charset="-127"/>
              </a:rPr>
              <a:t>stdio.h</a:t>
            </a:r>
            <a:r>
              <a:rPr lang="en-US" altLang="ko-KR" sz="1200" dirty="0">
                <a:latin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1200" dirty="0">
              <a:latin typeface="굴림" panose="020B0600000101010101" pitchFamily="50" charset="-127"/>
            </a:endParaRP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int main()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(“This is first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program\n“);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(“Hello World\n”);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exit(0);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55DEC41-F5EC-428F-8BC9-6F0CD08E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/>
              <a:t>실습환경 구축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968CDF-997E-4E54-A782-B8FF98CD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WSL (Windows Subsystem for Linux)</a:t>
            </a:r>
          </a:p>
          <a:p>
            <a:r>
              <a:rPr lang="en-US" altLang="ko-KR" dirty="0"/>
              <a:t>Virtual Machine : Virtual Box, VMware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E0B52-BD77-4D82-B5D9-0BC73A36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3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>
            <a:extLst>
              <a:ext uri="{FF2B5EF4-FFF2-40B4-BE49-F238E27FC236}">
                <a16:creationId xmlns:a16="http://schemas.microsoft.com/office/drawing/2014/main" id="{A5F88B69-704E-467A-843A-866D43800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sp>
        <p:nvSpPr>
          <p:cNvPr id="16386" name="Date Placeholder 2">
            <a:extLst>
              <a:ext uri="{FF2B5EF4-FFF2-40B4-BE49-F238E27FC236}">
                <a16:creationId xmlns:a16="http://schemas.microsoft.com/office/drawing/2014/main" id="{93228FBC-0945-44CE-8F20-4B4B3F7A88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A31B038-A19B-4DF6-8EAB-450353FB2A31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204E7FBC-BAA8-4941-A49C-A4E85C5E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E257AE5C-AAEF-49D7-B997-46F00D7F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DBD2192-42FF-4D1B-8438-9F41A373307C}" type="slidenum">
              <a:rPr lang="ko-KR" altLang="en-US"/>
              <a:pPr/>
              <a:t>20</a:t>
            </a:fld>
            <a:endParaRPr lang="en-US" altLang="ko-KR"/>
          </a:p>
        </p:txBody>
      </p:sp>
      <p:graphicFrame>
        <p:nvGraphicFramePr>
          <p:cNvPr id="906412" name="Group 172">
            <a:extLst>
              <a:ext uri="{FF2B5EF4-FFF2-40B4-BE49-F238E27FC236}">
                <a16:creationId xmlns:a16="http://schemas.microsoft.com/office/drawing/2014/main" id="{DDAE4502-33FF-496D-AE69-C1C311EE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41649"/>
              </p:ext>
            </p:extLst>
          </p:nvPr>
        </p:nvGraphicFramePr>
        <p:xfrm>
          <a:off x="900113" y="1844675"/>
          <a:ext cx="5976937" cy="3048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위치의 한 글자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위치부터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&lt;ESC&gt;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누를때까지 다른 글자로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s, 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위치의 글자를 한개를 여러 글자로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바로 앞의 글자를 한개를 여러 글자로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위치의 한 단어를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위치부터 줄의 처음까지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C, c$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 위치부터 줄의 끝까지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커서가 있는 줄을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커서가 있는 줄과 그 다음 줄을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커서가 있는 줄과 그 앞줄을 교체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25" name="Rectangle 171">
            <a:extLst>
              <a:ext uri="{FF2B5EF4-FFF2-40B4-BE49-F238E27FC236}">
                <a16:creationId xmlns:a16="http://schemas.microsoft.com/office/drawing/2014/main" id="{E052876D-3555-44CB-BFC4-0FD95319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+mn-ea"/>
                <a:ea typeface="+mn-ea"/>
              </a:rPr>
              <a:t>수정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6E7B87CB-9EB5-4E74-980B-03E59A770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A7220AA-BEAA-4266-93AA-FD9F7AF1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다시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vim </a:t>
            </a:r>
            <a:r>
              <a:rPr lang="ko-KR" altLang="en-US" dirty="0"/>
              <a:t>을 이용해 열고 다음과 같이 수정한 후 저장하라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337E7DB2-F4E2-4E56-B06E-65290DC083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BE0DD6F-AB17-40CA-9E61-8FC2C53CA496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5E498E38-9672-468D-BCFB-1C8ADFE4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218B99D4-9C16-424B-A16D-AC6B231D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2465870-AF20-4637-9929-51153A21D1E4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39B6E0E-799D-49BE-92AF-E80A4F8B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#include &lt;</a:t>
            </a:r>
            <a:r>
              <a:rPr lang="en-US" altLang="ko-KR" sz="1200" dirty="0" err="1">
                <a:latin typeface="굴림" panose="020B0600000101010101" pitchFamily="50" charset="-127"/>
              </a:rPr>
              <a:t>stdio.h</a:t>
            </a:r>
            <a:r>
              <a:rPr lang="en-US" altLang="ko-KR" sz="1200" dirty="0">
                <a:latin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1200" dirty="0">
              <a:latin typeface="굴림" panose="020B0600000101010101" pitchFamily="50" charset="-127"/>
            </a:endParaRP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int main()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("This is second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("What a </a:t>
            </a:r>
            <a:r>
              <a:rPr lang="en-US" altLang="ko-KR" sz="1200" dirty="0" err="1">
                <a:latin typeface="굴림" panose="020B0600000101010101" pitchFamily="50" charset="-127"/>
              </a:rPr>
              <a:t>wonderfull</a:t>
            </a:r>
            <a:r>
              <a:rPr lang="en-US" altLang="ko-KR" sz="1200" dirty="0">
                <a:latin typeface="굴림" panose="020B0600000101010101" pitchFamily="50" charset="-127"/>
              </a:rPr>
              <a:t> world\n");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exit(1);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3">
            <a:extLst>
              <a:ext uri="{FF2B5EF4-FFF2-40B4-BE49-F238E27FC236}">
                <a16:creationId xmlns:a16="http://schemas.microsoft.com/office/drawing/2014/main" id="{C1DE903E-E235-457B-B7A0-3CD0D6165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graphicFrame>
        <p:nvGraphicFramePr>
          <p:cNvPr id="908430" name="Group 142">
            <a:extLst>
              <a:ext uri="{FF2B5EF4-FFF2-40B4-BE49-F238E27FC236}">
                <a16:creationId xmlns:a16="http://schemas.microsoft.com/office/drawing/2014/main" id="{0B8F3FB8-A877-47B0-9DD5-DC3AFD447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34029"/>
              </p:ext>
            </p:extLst>
          </p:nvPr>
        </p:nvGraphicFramePr>
        <p:xfrm>
          <a:off x="663465" y="2012950"/>
          <a:ext cx="5111750" cy="243840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 dl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위치의 글자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 dh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바로 앞의 글자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단어를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위치부터 줄의 처음까지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D, d$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위치부터 줄의 끝까지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줄을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줄과 그 다음 줄을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줄과 그 앞줄을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94F043C6-1BBA-47C7-BD26-69503A866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61E6CCA-2E30-403F-A47E-BA3C68FC984E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DADE2FFE-ACA6-457B-9D51-F6799993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73A5F42B-D695-4ED6-966C-AA9A30B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A6718B7-3558-4C75-BB8C-6915510B14B0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18467" name="Rectangle 139">
            <a:extLst>
              <a:ext uri="{FF2B5EF4-FFF2-40B4-BE49-F238E27FC236}">
                <a16:creationId xmlns:a16="http://schemas.microsoft.com/office/drawing/2014/main" id="{3E379180-6C06-4065-BD13-7CFDDC7A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03">
            <a:extLst>
              <a:ext uri="{FF2B5EF4-FFF2-40B4-BE49-F238E27FC236}">
                <a16:creationId xmlns:a16="http://schemas.microsoft.com/office/drawing/2014/main" id="{3E883C75-601B-4F25-8620-6649706B6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graphicFrame>
        <p:nvGraphicFramePr>
          <p:cNvPr id="911500" name="Group 140">
            <a:extLst>
              <a:ext uri="{FF2B5EF4-FFF2-40B4-BE49-F238E27FC236}">
                <a16:creationId xmlns:a16="http://schemas.microsoft.com/office/drawing/2014/main" id="{02F8F316-4DF9-4709-BB75-EB075B76E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15888"/>
              </p:ext>
            </p:extLst>
          </p:nvPr>
        </p:nvGraphicFramePr>
        <p:xfrm>
          <a:off x="768569" y="2012950"/>
          <a:ext cx="4813300" cy="2438400"/>
        </p:xfrm>
        <a:graphic>
          <a:graphicData uri="http://schemas.openxmlformats.org/drawingml/2006/table">
            <a:tbl>
              <a:tblPr/>
              <a:tblGrid>
                <a:gridCol w="9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위치부터 단어의 끝까지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위치부터 줄의 처음까지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위치부터 줄의 끝까지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줄을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줄과 그 다음 줄을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줄과 그 앞줄을 복사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커서의 다음 위치에 붙여넣기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있는 위치에 붙여넣기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3A5F8FAA-D15D-42C1-B7F5-A27A0401D1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F9A7A27-A357-4FF8-B4B8-951175037DF0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B90D6D08-4369-43F1-A7B0-31B6E066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9980B348-A567-4FBE-AF3F-050A08B1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F68CB31-FD92-4F1D-8C1C-2952EDD82F0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9491" name="Rectangle 138">
            <a:extLst>
              <a:ext uri="{FF2B5EF4-FFF2-40B4-BE49-F238E27FC236}">
                <a16:creationId xmlns:a16="http://schemas.microsoft.com/office/drawing/2014/main" id="{491F8D47-CE5B-4828-9766-54A39D83E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C13F2E59-3A21-4280-BC03-49ACFAA5F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196DCA7-67CB-4A02-8867-F7A7EBCF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다시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vim </a:t>
            </a:r>
            <a:r>
              <a:rPr lang="ko-KR" altLang="en-US" dirty="0"/>
              <a:t>을 이용해 열고 다음과 같이 수정한 후 </a:t>
            </a:r>
            <a:r>
              <a:rPr lang="en-US" altLang="ko-KR" dirty="0"/>
              <a:t>hello1.c </a:t>
            </a:r>
            <a:r>
              <a:rPr lang="ko-KR" altLang="en-US" dirty="0"/>
              <a:t>라는 파일명으로 저장하라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D56993E4-2737-48D5-8E0B-47D97405F1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52552F9-4FDC-427A-A406-195A5AC04103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22AECFA4-05A0-4EC5-A7BD-FFBD35C7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972D58AD-BE11-4463-984B-82967612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71FC17D-378B-4DB7-808C-180CD3692077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16B716D1-AEE7-4104-974B-531EBC03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4572000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#include &lt;</a:t>
            </a:r>
            <a:r>
              <a:rPr lang="en-US" altLang="ko-KR" sz="1200" dirty="0" err="1">
                <a:latin typeface="굴림" panose="020B0600000101010101" pitchFamily="50" charset="-127"/>
              </a:rPr>
              <a:t>stdio.h</a:t>
            </a:r>
            <a:r>
              <a:rPr lang="en-US" altLang="ko-KR" sz="1200" dirty="0">
                <a:latin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1200" dirty="0">
              <a:latin typeface="굴림" panose="020B0600000101010101" pitchFamily="50" charset="-127"/>
            </a:endParaRP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int main()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("This is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("What a world\n");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exit(1);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("This is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("This is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("What a world\n");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exit(1);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("This is </a:t>
            </a:r>
            <a:r>
              <a:rPr lang="en-US" altLang="ko-KR" sz="1200" dirty="0" err="1">
                <a:latin typeface="굴림" panose="020B0600000101010101" pitchFamily="50" charset="-127"/>
              </a:rPr>
              <a:t>gcc</a:t>
            </a:r>
            <a:r>
              <a:rPr lang="en-US" altLang="ko-KR" sz="12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</a:rPr>
              <a:t>printf</a:t>
            </a:r>
            <a:r>
              <a:rPr lang="en-US" altLang="ko-KR" sz="1200" dirty="0">
                <a:latin typeface="굴림" panose="020B0600000101010101" pitchFamily="50" charset="-127"/>
              </a:rPr>
              <a:t>("What a world\n");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    exit(1);</a:t>
            </a:r>
          </a:p>
          <a:p>
            <a:pPr eaLnBrk="1" hangingPunct="1"/>
            <a:r>
              <a:rPr lang="en-US" altLang="ko-KR" sz="1200" dirty="0">
                <a:latin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15">
            <a:extLst>
              <a:ext uri="{FF2B5EF4-FFF2-40B4-BE49-F238E27FC236}">
                <a16:creationId xmlns:a16="http://schemas.microsoft.com/office/drawing/2014/main" id="{F5678013-A196-45BB-8C3A-E956B5A8F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</a:p>
        </p:txBody>
      </p:sp>
      <p:graphicFrame>
        <p:nvGraphicFramePr>
          <p:cNvPr id="914590" name="Group 158">
            <a:extLst>
              <a:ext uri="{FF2B5EF4-FFF2-40B4-BE49-F238E27FC236}">
                <a16:creationId xmlns:a16="http://schemas.microsoft.com/office/drawing/2014/main" id="{A7A2D629-6589-4DD4-AB55-8EC6E74F2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590848"/>
              </p:ext>
            </p:extLst>
          </p:nvPr>
        </p:nvGraphicFramePr>
        <p:xfrm>
          <a:off x="705507" y="1884198"/>
          <a:ext cx="5257800" cy="2743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취소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(undo)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줄에 행해진 작업 모두 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재실행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(redo)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조금 전에 했던 명령을 반복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줄과 아래 줄을 연결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대문자를 소문자로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소문자를 대문자로 바꿈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괄호의 반대쪽 짝으로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화면을 지우고 다시 그림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 관한 정보를 표시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45554626-1E96-423A-8B28-4B8BD62FC3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BCC4947-F986-45ED-AB0A-B8F6E8888FD6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CE144429-1AAC-4942-960D-65ACA7E5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ADFB31F2-B15E-43F5-99ED-20D5CEA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90B08CB-C1BD-49BE-8FF7-71E8E8C46F9A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21542" name="Rectangle 156">
            <a:extLst>
              <a:ext uri="{FF2B5EF4-FFF2-40B4-BE49-F238E27FC236}">
                <a16:creationId xmlns:a16="http://schemas.microsoft.com/office/drawing/2014/main" id="{779D0764-F572-4442-8967-DC953C48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명령어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9ECD25D1-75C8-40B9-B630-428696D87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67BDE5D1-B361-45B3-A9DD-3C45598A5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다시 </a:t>
            </a:r>
            <a:r>
              <a:rPr lang="en-US" altLang="ko-KR" dirty="0"/>
              <a:t>hello1.c </a:t>
            </a:r>
            <a:r>
              <a:rPr lang="ko-KR" altLang="en-US" dirty="0"/>
              <a:t>를 </a:t>
            </a:r>
            <a:r>
              <a:rPr lang="en-US" altLang="ko-KR" dirty="0"/>
              <a:t>vim </a:t>
            </a:r>
            <a:r>
              <a:rPr lang="ko-KR" altLang="en-US" dirty="0"/>
              <a:t>을 이용해 열고 다음과 같이 수정한 후 </a:t>
            </a:r>
            <a:r>
              <a:rPr lang="en-US" altLang="ko-KR" dirty="0"/>
              <a:t>hello2.c </a:t>
            </a:r>
            <a:r>
              <a:rPr lang="ko-KR" altLang="en-US" dirty="0"/>
              <a:t>라는 파일명으로 저장하라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C399184F-1037-4F42-9D7D-8BA5D1798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17EDA3A-1880-46BF-A3F2-71D77E864DD3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A1DEA2A8-9AEF-4EAB-88B6-84EC8B3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813A4850-A395-46B9-81D2-8ED9590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DF7B835-0EA1-4603-8579-DF53794189B6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22535" name="Rectangle 4">
            <a:extLst>
              <a:ext uri="{FF2B5EF4-FFF2-40B4-BE49-F238E27FC236}">
                <a16:creationId xmlns:a16="http://schemas.microsoft.com/office/drawing/2014/main" id="{223BA5F2-2447-41F1-B7DF-B76E3A7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66913"/>
            <a:ext cx="457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#include &lt;</a:t>
            </a:r>
            <a:r>
              <a:rPr lang="en-US" altLang="ko-KR" sz="1400" dirty="0" err="1">
                <a:latin typeface="굴림" panose="020B0600000101010101" pitchFamily="50" charset="-127"/>
              </a:rPr>
              <a:t>stdio.h</a:t>
            </a:r>
            <a:r>
              <a:rPr lang="en-US" altLang="ko-KR" sz="1400" dirty="0">
                <a:latin typeface="굴림" panose="020B0600000101010101" pitchFamily="50" charset="-127"/>
              </a:rPr>
              <a:t>&gt;</a:t>
            </a:r>
          </a:p>
          <a:p>
            <a:pPr eaLnBrk="1" hangingPunct="1"/>
            <a:endParaRPr lang="en-US" altLang="ko-KR" sz="1400" dirty="0">
              <a:latin typeface="굴림" panose="020B0600000101010101" pitchFamily="50" charset="-127"/>
            </a:endParaRP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int MAIN()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PRINTF("This is </a:t>
            </a:r>
            <a:r>
              <a:rPr lang="en-US" altLang="ko-KR" sz="1400" dirty="0" err="1">
                <a:latin typeface="굴림" panose="020B0600000101010101" pitchFamily="50" charset="-127"/>
              </a:rPr>
              <a:t>gcc</a:t>
            </a:r>
            <a:r>
              <a:rPr lang="en-US" altLang="ko-KR" sz="14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PRINTF("What a world\n");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("This is </a:t>
            </a:r>
            <a:r>
              <a:rPr lang="en-US" altLang="ko-KR" sz="1400" dirty="0" err="1">
                <a:latin typeface="굴림" panose="020B0600000101010101" pitchFamily="50" charset="-127"/>
              </a:rPr>
              <a:t>gcc</a:t>
            </a:r>
            <a:r>
              <a:rPr lang="en-US" altLang="ko-KR" sz="14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("This is </a:t>
            </a:r>
            <a:r>
              <a:rPr lang="en-US" altLang="ko-KR" sz="1400" dirty="0" err="1">
                <a:latin typeface="굴림" panose="020B0600000101010101" pitchFamily="50" charset="-127"/>
              </a:rPr>
              <a:t>gcc</a:t>
            </a:r>
            <a:r>
              <a:rPr lang="en-US" altLang="ko-KR" sz="1400" dirty="0">
                <a:latin typeface="굴림" panose="020B0600000101010101" pitchFamily="50" charset="-127"/>
              </a:rPr>
              <a:t> program\n");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("What a world\n");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("This </a:t>
            </a:r>
            <a:r>
              <a:rPr lang="en-US" altLang="ko-KR" sz="1400" dirty="0" err="1">
                <a:latin typeface="굴림" panose="020B0600000101010101" pitchFamily="50" charset="-127"/>
              </a:rPr>
              <a:t>iS</a:t>
            </a:r>
            <a:r>
              <a:rPr lang="en-US" altLang="ko-KR" sz="1400" dirty="0">
                <a:latin typeface="굴림" panose="020B0600000101010101" pitchFamily="50" charset="-127"/>
              </a:rPr>
              <a:t> GCC PROGRAM\n");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</a:t>
            </a:r>
            <a:r>
              <a:rPr lang="en-US" altLang="ko-KR" sz="1400" dirty="0" err="1">
                <a:latin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굴림" panose="020B0600000101010101" pitchFamily="50" charset="-127"/>
              </a:rPr>
              <a:t>("What a world\n");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>
            <a:extLst>
              <a:ext uri="{FF2B5EF4-FFF2-40B4-BE49-F238E27FC236}">
                <a16:creationId xmlns:a16="http://schemas.microsoft.com/office/drawing/2014/main" id="{30D86E3B-AC40-4DB7-A945-9942ADCA4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 명령어</a:t>
            </a:r>
          </a:p>
        </p:txBody>
      </p:sp>
      <p:sp>
        <p:nvSpPr>
          <p:cNvPr id="23554" name="Date Placeholder 2">
            <a:extLst>
              <a:ext uri="{FF2B5EF4-FFF2-40B4-BE49-F238E27FC236}">
                <a16:creationId xmlns:a16="http://schemas.microsoft.com/office/drawing/2014/main" id="{E82BBE47-3155-42EC-B44D-04F976C043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AF049BF-1711-4B50-B28B-6C90D910D239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FB525662-3116-4A3C-976D-70A3B531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791704F4-EAEF-4515-815B-566A2AE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A80AC99-7372-4A60-B7A8-271C33BB22AA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01FD50CB-6BFE-4D41-B3EE-21DEC67F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88963"/>
            <a:ext cx="18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  <a:p>
            <a:pPr latinLnBrk="0"/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17790" name="Group 286">
            <a:extLst>
              <a:ext uri="{FF2B5EF4-FFF2-40B4-BE49-F238E27FC236}">
                <a16:creationId xmlns:a16="http://schemas.microsoft.com/office/drawing/2014/main" id="{815A1650-0B61-4254-9A22-173FC6DB2050}"/>
              </a:ext>
            </a:extLst>
          </p:cNvPr>
          <p:cNvGraphicFramePr>
            <a:graphicFrameLocks noGrp="1"/>
          </p:cNvGraphicFramePr>
          <p:nvPr/>
        </p:nvGraphicFramePr>
        <p:xfrm>
          <a:off x="858838" y="1989138"/>
          <a:ext cx="7600950" cy="243840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화면의 맨 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줄을 화면의 맨 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화면의 중앙으로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줄을 화면의 중앙으로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화면의 맨 아래로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줄을 화면의 맨 아래로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위에서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 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아래에서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 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 화면 위로 스크롤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화면 위로 스크롤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 화면 아래로 스크롤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Ctrl+f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화면 아래로 스크롤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gg, 1G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문서의 맨 처음 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문서의 맨 마지막 줄로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[n]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 줄로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06" name="Rectangle 212">
            <a:extLst>
              <a:ext uri="{FF2B5EF4-FFF2-40B4-BE49-F238E27FC236}">
                <a16:creationId xmlns:a16="http://schemas.microsoft.com/office/drawing/2014/main" id="{B56650CF-CCFF-4216-AE77-2331498B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44671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3607" name="Rectangle 282">
            <a:extLst>
              <a:ext uri="{FF2B5EF4-FFF2-40B4-BE49-F238E27FC236}">
                <a16:creationId xmlns:a16="http://schemas.microsoft.com/office/drawing/2014/main" id="{7D629CAE-197F-452A-8B1C-4E9C3AA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 이동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>
            <a:extLst>
              <a:ext uri="{FF2B5EF4-FFF2-40B4-BE49-F238E27FC236}">
                <a16:creationId xmlns:a16="http://schemas.microsoft.com/office/drawing/2014/main" id="{C1B02273-78B6-4B12-8004-37C157E84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 명령어</a:t>
            </a:r>
          </a:p>
        </p:txBody>
      </p:sp>
      <p:sp>
        <p:nvSpPr>
          <p:cNvPr id="24578" name="Date Placeholder 2">
            <a:extLst>
              <a:ext uri="{FF2B5EF4-FFF2-40B4-BE49-F238E27FC236}">
                <a16:creationId xmlns:a16="http://schemas.microsoft.com/office/drawing/2014/main" id="{FAE13BE0-DF94-41B8-A30E-482610327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2424CF0-42F3-423F-9066-F9701F361E9F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B951E638-A1CB-49A1-BDAF-2F809948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6E29190E-F7D7-448F-AE01-554B320E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7A2157D-C8D7-412F-B71E-FB8692421924}" type="slidenum">
              <a:rPr lang="ko-KR" altLang="en-US"/>
              <a:pPr/>
              <a:t>28</a:t>
            </a:fld>
            <a:endParaRPr lang="en-US" altLang="ko-KR"/>
          </a:p>
        </p:txBody>
      </p:sp>
      <p:graphicFrame>
        <p:nvGraphicFramePr>
          <p:cNvPr id="919711" name="Group 159">
            <a:extLst>
              <a:ext uri="{FF2B5EF4-FFF2-40B4-BE49-F238E27FC236}">
                <a16:creationId xmlns:a16="http://schemas.microsoft.com/office/drawing/2014/main" id="{3BE572BB-8D8D-4EAE-B85E-F9C1E1C35314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24050"/>
          <a:ext cx="5184775" cy="1524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위치를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`a'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마크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마크된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`a'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``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직전의 커서 위치로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마크된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`a'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있는 줄의 처음으로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직전에 커서가 위치하던 줄의 처음으로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02" name="Rectangle 160">
            <a:extLst>
              <a:ext uri="{FF2B5EF4-FFF2-40B4-BE49-F238E27FC236}">
                <a16:creationId xmlns:a16="http://schemas.microsoft.com/office/drawing/2014/main" id="{483AC429-3D7E-4E5E-9AD9-CAA9A6D0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책갈피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4">
            <a:extLst>
              <a:ext uri="{FF2B5EF4-FFF2-40B4-BE49-F238E27FC236}">
                <a16:creationId xmlns:a16="http://schemas.microsoft.com/office/drawing/2014/main" id="{AB61C49B-CA8C-4EB1-9015-C51F6D755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 명령어</a:t>
            </a:r>
          </a:p>
        </p:txBody>
      </p:sp>
      <p:sp>
        <p:nvSpPr>
          <p:cNvPr id="25602" name="Date Placeholder 2">
            <a:extLst>
              <a:ext uri="{FF2B5EF4-FFF2-40B4-BE49-F238E27FC236}">
                <a16:creationId xmlns:a16="http://schemas.microsoft.com/office/drawing/2014/main" id="{4FB91DFB-DED5-4F83-B6F9-C240049A2E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4F6C1C3-EAA6-4FB6-BDC7-9E4F13DBA8FE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32429B15-EAFB-4BF7-980A-3D77931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91C78C97-E7E9-4639-8C2D-566B357F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26A06B2-078E-4C5A-B515-757E8D64F3B5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6F262A1F-EEF7-4719-8DE4-8869056D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503363"/>
            <a:ext cx="18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  <a:p>
            <a:pPr latinLnBrk="0"/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1743" name="Group 143">
            <a:extLst>
              <a:ext uri="{FF2B5EF4-FFF2-40B4-BE49-F238E27FC236}">
                <a16:creationId xmlns:a16="http://schemas.microsoft.com/office/drawing/2014/main" id="{61DC38B6-1C94-4742-BC86-9E8997A1676F}"/>
              </a:ext>
            </a:extLst>
          </p:cNvPr>
          <p:cNvGraphicFramePr>
            <a:graphicFrameLocks noGrp="1"/>
          </p:cNvGraphicFramePr>
          <p:nvPr/>
        </p:nvGraphicFramePr>
        <p:xfrm>
          <a:off x="1009650" y="1916114"/>
          <a:ext cx="7124700" cy="3961164"/>
        </p:xfrm>
        <a:graphic>
          <a:graphicData uri="http://schemas.openxmlformats.org/drawingml/2006/table">
            <a:tbl>
              <a:tblPr/>
              <a:tblGrid>
                <a:gridCol w="262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/[pattern]&lt;CR&gt;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위치에서부터 아래 방향으로 패턴 검색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?[pattern]&lt;CR&gt;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위치에서부터 위쪽 방향으로 패턴 검색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검색하던 방향으로 계속 패턴 검색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검색하던 반대 방향으로 계속 패턴 검색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:s/old/new&lt;CR&gt;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줄의 처음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:s/old/new/g&lt;CR&gt;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줄의 모든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:1,20s/old/new/g&lt;CR&gt;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부터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 줄까지 모든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:-2,+4s/old/new/g&lt;CR&gt;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 위부터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 아래까지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:%s/old/new/g&lt;CR&gt;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 전체에서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:%s/old/new/gc&lt;CR&gt;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 전체에서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확인하며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:g/pattern/s/old/new/g&lt;CR&gt;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pattern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있는 모든 줄의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교체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:g/pattern/s//new/g&lt;CR&gt;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:%s/old/new/g&lt;CR&gt;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648" name="Rectangle 56">
            <a:extLst>
              <a:ext uri="{FF2B5EF4-FFF2-40B4-BE49-F238E27FC236}">
                <a16:creationId xmlns:a16="http://schemas.microsoft.com/office/drawing/2014/main" id="{E8482C13-E12D-46AE-89B4-C7AF1B88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53231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49" name="Rectangle 74">
            <a:extLst>
              <a:ext uri="{FF2B5EF4-FFF2-40B4-BE49-F238E27FC236}">
                <a16:creationId xmlns:a16="http://schemas.microsoft.com/office/drawing/2014/main" id="{D1F2F9AC-417F-4D30-8568-3377BB1B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교체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7093-FF73-49D1-8638-7A5C46EC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  <a:r>
              <a:rPr lang="en-US" altLang="ko-KR" dirty="0"/>
              <a:t>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DF096-C19D-40C5-8EEB-DF4DF1FC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WSL (Windows Subsystem for Linux)</a:t>
            </a:r>
          </a:p>
          <a:p>
            <a:pPr lvl="1"/>
            <a:r>
              <a:rPr lang="ko-KR" altLang="en-US" dirty="0"/>
              <a:t>리눅스 실행파일을 </a:t>
            </a:r>
            <a:r>
              <a:rPr lang="en-US" altLang="ko-KR" dirty="0"/>
              <a:t>Windows OS </a:t>
            </a:r>
            <a:r>
              <a:rPr lang="ko-KR" altLang="en-US" dirty="0"/>
              <a:t>에서 실행해주는 시스템</a:t>
            </a:r>
            <a:endParaRPr lang="en-US" altLang="ko-KR" dirty="0"/>
          </a:p>
          <a:p>
            <a:pPr lvl="1"/>
            <a:r>
              <a:rPr lang="en-US" altLang="ko-KR" dirty="0"/>
              <a:t>WSL1, WSL2</a:t>
            </a:r>
          </a:p>
          <a:p>
            <a:pPr lvl="1"/>
            <a:r>
              <a:rPr lang="ko-KR" altLang="en-US" dirty="0"/>
              <a:t>설치가 쉬우며 프로그램 실행 속도도 빠른 편이나 호환성에 문제 </a:t>
            </a:r>
            <a:r>
              <a:rPr lang="en-US" altLang="ko-KR" dirty="0"/>
              <a:t>(WSL2 </a:t>
            </a:r>
            <a:r>
              <a:rPr lang="ko-KR" altLang="en-US" dirty="0"/>
              <a:t>에서는 호환성 문제가 거의 해결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Virtual Machine : Virtual</a:t>
            </a:r>
            <a:r>
              <a:rPr lang="ko-KR" altLang="en-US" dirty="0"/>
              <a:t> </a:t>
            </a:r>
            <a:r>
              <a:rPr lang="en-US" altLang="ko-KR" dirty="0"/>
              <a:t>Box,</a:t>
            </a:r>
            <a:r>
              <a:rPr lang="ko-KR" altLang="en-US" dirty="0"/>
              <a:t> </a:t>
            </a:r>
            <a:r>
              <a:rPr lang="en-US" altLang="ko-KR" dirty="0"/>
              <a:t>VMWare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가상 머신 방식으로 </a:t>
            </a:r>
            <a:r>
              <a:rPr lang="en-US" altLang="ko-KR" dirty="0"/>
              <a:t>Windows OS </a:t>
            </a:r>
            <a:r>
              <a:rPr lang="ko-KR" altLang="en-US" dirty="0"/>
              <a:t>에 가상의 컴퓨터를 생성하고 리눅스를 설치</a:t>
            </a:r>
            <a:endParaRPr lang="en-US" altLang="ko-KR" dirty="0"/>
          </a:p>
          <a:p>
            <a:pPr lvl="1"/>
            <a:r>
              <a:rPr lang="ko-KR" altLang="en-US" dirty="0"/>
              <a:t>리눅스 서버와 동일하게 동작하나 설치 및 관리가 상대적으로 복잡하고 실행속도가 </a:t>
            </a:r>
            <a:r>
              <a:rPr lang="ko-KR" altLang="en-US" dirty="0" err="1"/>
              <a:t>느린편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01767-681E-4376-9242-438E3BDF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63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C0745D5F-F0D0-46E0-93EC-00B03AC01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76D11D64-A258-4152-A6BA-07E6DD2EF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다시 </a:t>
            </a:r>
            <a:r>
              <a:rPr lang="en-US" altLang="ko-KR" dirty="0"/>
              <a:t>hello2.c </a:t>
            </a:r>
            <a:r>
              <a:rPr lang="ko-KR" altLang="en-US" dirty="0"/>
              <a:t>를 </a:t>
            </a:r>
            <a:r>
              <a:rPr lang="en-US" altLang="ko-KR" dirty="0"/>
              <a:t>vim </a:t>
            </a:r>
            <a:r>
              <a:rPr lang="ko-KR" altLang="en-US" dirty="0"/>
              <a:t>을 이용해 열고 다음과 같이 수정한 후 </a:t>
            </a:r>
            <a:r>
              <a:rPr lang="en-US" altLang="ko-KR" dirty="0"/>
              <a:t>hello3.c </a:t>
            </a:r>
            <a:r>
              <a:rPr lang="ko-KR" altLang="en-US" dirty="0"/>
              <a:t>라는 파일명으로 저장하라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5CB8A76A-24FE-49F8-87F0-6E58C552D6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AA26676-DB75-412E-8172-AD6151A6E689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1E687046-0D86-4FA5-83DF-74C6BE03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BCB413F6-BA71-4330-A6C5-2E154A65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C5AAB6D-04DE-42E8-8B1B-D2FE77305F9D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26631" name="Rectangle 4">
            <a:extLst>
              <a:ext uri="{FF2B5EF4-FFF2-40B4-BE49-F238E27FC236}">
                <a16:creationId xmlns:a16="http://schemas.microsoft.com/office/drawing/2014/main" id="{ECAAB0C6-5172-4C06-9D40-281F059B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60575"/>
            <a:ext cx="457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#include 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stdio.h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eaLnBrk="1" hangingPunct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 MAIN()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("This is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prog\n");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("What a world\n");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("This is cc program\n");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("This is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prog\n");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("What a world\n");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("This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GCC PROGRAM\n");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fputs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("What a world\n");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exit(3);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4">
            <a:extLst>
              <a:ext uri="{FF2B5EF4-FFF2-40B4-BE49-F238E27FC236}">
                <a16:creationId xmlns:a16="http://schemas.microsoft.com/office/drawing/2014/main" id="{5B6E2404-0D14-4424-8C53-BC2955D6F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 명령어</a:t>
            </a:r>
          </a:p>
        </p:txBody>
      </p:sp>
      <p:sp>
        <p:nvSpPr>
          <p:cNvPr id="27650" name="Date Placeholder 2">
            <a:extLst>
              <a:ext uri="{FF2B5EF4-FFF2-40B4-BE49-F238E27FC236}">
                <a16:creationId xmlns:a16="http://schemas.microsoft.com/office/drawing/2014/main" id="{E0606022-4045-4567-BAAF-4CF3CE5B2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583E279-0627-4BBC-88AB-E3C12DBB45FF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58F3554A-C98E-429D-84DC-9D2885E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103914F4-D981-44CA-878D-6C2E4D25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8988426-5C20-42AE-B06E-98188F1F7CB1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EF60FB9F-FF75-416C-932B-A9FA2FB5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12738"/>
            <a:ext cx="18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  <a:p>
            <a:pPr latinLnBrk="0"/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5899" name="Group 203">
            <a:extLst>
              <a:ext uri="{FF2B5EF4-FFF2-40B4-BE49-F238E27FC236}">
                <a16:creationId xmlns:a16="http://schemas.microsoft.com/office/drawing/2014/main" id="{BF118E0E-597B-451C-8D98-943813083A55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51038"/>
          <a:ext cx="7056437" cy="3854232"/>
        </p:xfrm>
        <a:graphic>
          <a:graphicData uri="http://schemas.openxmlformats.org/drawingml/2006/table">
            <a:tbl>
              <a:tblPr/>
              <a:tblGrid>
                <a:gridCol w="21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:q&lt;CR&gt;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종료함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:w&lt;CR&gt;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편집중인 문서를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:w [file]&lt;CR&gt;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편집중인 문서를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[file]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:w &gt;&gt; [file]&lt;CR&gt;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편집중인 문서를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[file]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덧붙여서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:e [file]&lt;CR&gt;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[file]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불러옴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:e#&lt;CR&gt;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이전에 편집하던 파일을 불러옴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:e%&lt;CR&gt;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파일을 다시 불러옴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 저장하지 않은 작업 취소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:r [file]&lt;CR&gt;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[file]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커서위치에 끼워넣기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:set [option]&lt;CR&gt;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[option]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켜기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:set [nooption]&lt;CR&gt;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[option]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끄기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:![command]&lt;CR&gt;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[command]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:r ![command]&lt;CR&gt;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[command]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결과를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끼워넣기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696" name="Rectangle 152">
            <a:extLst>
              <a:ext uri="{FF2B5EF4-FFF2-40B4-BE49-F238E27FC236}">
                <a16:creationId xmlns:a16="http://schemas.microsoft.com/office/drawing/2014/main" id="{2AF6B2EA-A8F8-43DE-A7EE-6E43FBC8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5722938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latinLnBrk="0"/>
            <a:br>
              <a:rPr kumimoji="0" lang="ko-KR" altLang="en-US" sz="2400">
                <a:latin typeface="Times New Roman" panose="02020603050405020304" pitchFamily="18" charset="0"/>
              </a:rPr>
            </a:br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97" name="Rectangle 204">
            <a:extLst>
              <a:ext uri="{FF2B5EF4-FFF2-40B4-BE49-F238E27FC236}">
                <a16:creationId xmlns:a16="http://schemas.microsoft.com/office/drawing/2014/main" id="{CA6415B0-27A7-4067-BD0A-0920C133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끝줄 모드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EDD35C2F-441A-45A5-81A5-C339A0E47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VIM </a:t>
            </a:r>
            <a:r>
              <a:rPr lang="ko-KR" altLang="en-US"/>
              <a:t>설정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62F6E3FE-E776-46D9-B945-4A7919A0C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autoindent</a:t>
            </a:r>
            <a:r>
              <a:rPr lang="en-US" altLang="ko-KR" dirty="0"/>
              <a:t> : </a:t>
            </a:r>
            <a:r>
              <a:rPr lang="ko-KR" altLang="en-US" dirty="0"/>
              <a:t>자동 들여쓰기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cindent</a:t>
            </a:r>
            <a:r>
              <a:rPr lang="en-US" altLang="ko-KR" dirty="0"/>
              <a:t> : C </a:t>
            </a:r>
            <a:r>
              <a:rPr lang="ko-KR" altLang="en-US" dirty="0"/>
              <a:t>프로그래밍을 할 때 자동 들여쓰기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smartindent</a:t>
            </a:r>
            <a:r>
              <a:rPr lang="en-US" altLang="ko-KR" dirty="0"/>
              <a:t> : </a:t>
            </a:r>
            <a:r>
              <a:rPr lang="ko-KR" altLang="en-US" dirty="0"/>
              <a:t>좀더 똑똑한 들여쓰기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textwidth</a:t>
            </a:r>
            <a:r>
              <a:rPr lang="en-US" altLang="ko-KR" dirty="0"/>
              <a:t>=79 : </a:t>
            </a:r>
            <a:r>
              <a:rPr lang="ko-KR" altLang="en-US" dirty="0"/>
              <a:t>만약 </a:t>
            </a:r>
            <a:r>
              <a:rPr lang="en-US" altLang="ko-KR" dirty="0"/>
              <a:t>79</a:t>
            </a:r>
            <a:r>
              <a:rPr lang="ko-KR" altLang="en-US" dirty="0"/>
              <a:t>번째 글자를 넘어가면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wrap : </a:t>
            </a:r>
            <a:r>
              <a:rPr lang="ko-KR" altLang="en-US" dirty="0"/>
              <a:t>자동으로 </a:t>
            </a:r>
            <a:r>
              <a:rPr lang="en-US" altLang="ko-KR" dirty="0"/>
              <a:t>&lt;CR&gt;</a:t>
            </a:r>
            <a:r>
              <a:rPr lang="ko-KR" altLang="en-US" dirty="0"/>
              <a:t>를 삽입하여 다음 줄로 </a:t>
            </a:r>
            <a:r>
              <a:rPr lang="ko-KR" altLang="en-US" dirty="0" err="1"/>
              <a:t>넘어감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nowrapscan</a:t>
            </a:r>
            <a:r>
              <a:rPr lang="en-US" altLang="ko-KR" dirty="0"/>
              <a:t> : </a:t>
            </a:r>
            <a:r>
              <a:rPr lang="ko-KR" altLang="en-US" dirty="0"/>
              <a:t>검색할 때 문서의 끝에서 다시 처음으로 돌아가지 않음</a:t>
            </a:r>
            <a:endParaRPr lang="en-US" altLang="ko-KR" dirty="0"/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nobackup</a:t>
            </a:r>
            <a:r>
              <a:rPr lang="en-US" altLang="ko-KR" dirty="0"/>
              <a:t> : </a:t>
            </a:r>
            <a:r>
              <a:rPr lang="ko-KR" altLang="en-US" dirty="0"/>
              <a:t>백업 파일을 만들지 않음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visualbell</a:t>
            </a:r>
            <a:r>
              <a:rPr lang="en-US" altLang="ko-KR" dirty="0"/>
              <a:t> : </a:t>
            </a:r>
            <a:r>
              <a:rPr lang="ko-KR" altLang="en-US" dirty="0"/>
              <a:t>키를 잘못 눌렀을 때 삑 소리를 내는 대신 번쩍이게 함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ruler : </a:t>
            </a:r>
            <a:r>
              <a:rPr lang="ko-KR" altLang="en-US" dirty="0"/>
              <a:t>화면 우측 하단에 현재 커서의 위치</a:t>
            </a:r>
            <a:r>
              <a:rPr lang="en-US" altLang="ko-KR" dirty="0"/>
              <a:t>(</a:t>
            </a:r>
            <a:r>
              <a:rPr lang="ko-KR" altLang="en-US" dirty="0"/>
              <a:t>줄</a:t>
            </a:r>
            <a:r>
              <a:rPr lang="en-US" altLang="ko-KR" dirty="0"/>
              <a:t>,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r>
              <a:rPr lang="ko-KR" altLang="en-US" dirty="0"/>
              <a:t>를 보여줌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tabstop</a:t>
            </a:r>
            <a:r>
              <a:rPr lang="en-US" altLang="ko-KR" dirty="0"/>
              <a:t>=4 : Tab</a:t>
            </a:r>
            <a:r>
              <a:rPr lang="ko-KR" altLang="en-US" dirty="0"/>
              <a:t>을 눌렀을 때 </a:t>
            </a:r>
            <a:r>
              <a:rPr lang="en-US" altLang="ko-KR" dirty="0"/>
              <a:t>8</a:t>
            </a:r>
            <a:r>
              <a:rPr lang="ko-KR" altLang="en-US" dirty="0"/>
              <a:t>칸 대신 </a:t>
            </a:r>
            <a:r>
              <a:rPr lang="en-US" altLang="ko-KR" dirty="0"/>
              <a:t>4</a:t>
            </a:r>
            <a:r>
              <a:rPr lang="ko-KR" altLang="en-US" dirty="0"/>
              <a:t>칸 이동</a:t>
            </a:r>
            <a:r>
              <a:rPr lang="en-US" altLang="ko-KR" dirty="0"/>
              <a:t> </a:t>
            </a:r>
          </a:p>
          <a:p>
            <a:pPr marL="39688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shiftwidth</a:t>
            </a:r>
            <a:r>
              <a:rPr lang="en-US" altLang="ko-KR" dirty="0"/>
              <a:t>=4 : </a:t>
            </a:r>
            <a:r>
              <a:rPr lang="ko-KR" altLang="en-US" dirty="0"/>
              <a:t>자동 들여쓰기를 할 때 </a:t>
            </a:r>
            <a:r>
              <a:rPr lang="en-US" altLang="ko-KR" dirty="0"/>
              <a:t>4</a:t>
            </a:r>
            <a:r>
              <a:rPr lang="ko-KR" altLang="en-US" dirty="0"/>
              <a:t>칸 들여 쓰도록 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27EDCFF7-6F30-41CB-A1D8-70C8D5CE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F4D6411-25B1-458C-BBC4-7D93D219D7EF}" type="datetime1">
              <a:rPr lang="ko-KR" altLang="en-US" smtClean="0"/>
              <a:pPr/>
              <a:t>2022-03-14</a:t>
            </a:fld>
            <a:endParaRPr lang="en-US" altLang="ko-KR" dirty="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F8EF8E93-0235-4C44-90B5-990B55D2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리눅스 프로그래밍</a:t>
            </a:r>
            <a:endParaRPr lang="en-US" altLang="ko-KR" dirty="0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877D6E7C-24A4-4A00-BACF-0A678DB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50A1154-CFAB-40C6-A16F-998B4D35BF5A}" type="slidenum">
              <a:rPr lang="ko-KR" altLang="en-US"/>
              <a:pPr/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0E2DCFA3-8B91-466B-A563-C644A3ABB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660597E5-0EF0-44B6-A7A7-44E373E52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4303606" cy="1428585"/>
          </a:xfrm>
        </p:spPr>
        <p:txBody>
          <a:bodyPr/>
          <a:lstStyle/>
          <a:p>
            <a:pPr marL="382588" lvl="1" indent="-342900">
              <a:buFont typeface="+mj-lt"/>
              <a:buAutoNum type="arabicPeriod"/>
            </a:pPr>
            <a:r>
              <a:rPr lang="ko-KR" altLang="en-US" sz="1400" dirty="0"/>
              <a:t>아래의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파일을 </a:t>
            </a:r>
            <a:r>
              <a:rPr lang="en-US" altLang="ko-KR" sz="1400" dirty="0"/>
              <a:t>vim</a:t>
            </a:r>
            <a:r>
              <a:rPr lang="ko-KR" altLang="en-US" sz="1400" dirty="0"/>
              <a:t>을 이용해서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  <a:p>
            <a:pPr marL="382588" lvl="1" indent="-342900">
              <a:buFont typeface="+mj-lt"/>
              <a:buAutoNum type="arabicPeriod"/>
            </a:pPr>
            <a:r>
              <a:rPr lang="en-US" altLang="ko-KR" sz="1400" dirty="0" err="1"/>
              <a:t>gcc</a:t>
            </a:r>
            <a:r>
              <a:rPr lang="en-US" altLang="ko-KR" sz="1400" dirty="0"/>
              <a:t> –c </a:t>
            </a:r>
            <a:r>
              <a:rPr lang="en-US" altLang="ko-KR" sz="1400" dirty="0" err="1"/>
              <a:t>bill.c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fred.c</a:t>
            </a:r>
            <a:endParaRPr lang="en-US" altLang="ko-KR" sz="1400" dirty="0"/>
          </a:p>
          <a:p>
            <a:pPr marL="382588" lvl="1" indent="-342900">
              <a:buFont typeface="+mj-lt"/>
              <a:buAutoNum type="arabicPeriod"/>
            </a:pPr>
            <a:r>
              <a:rPr lang="en-US" altLang="ko-KR" sz="1400" dirty="0" err="1"/>
              <a:t>gcc</a:t>
            </a:r>
            <a:r>
              <a:rPr lang="en-US" altLang="ko-KR" sz="1400" dirty="0"/>
              <a:t> –c </a:t>
            </a:r>
            <a:r>
              <a:rPr lang="en-US" altLang="ko-KR" sz="1400" dirty="0" err="1"/>
              <a:t>program.c</a:t>
            </a:r>
            <a:endParaRPr lang="en-US" altLang="ko-KR" sz="1400" dirty="0"/>
          </a:p>
          <a:p>
            <a:pPr marL="382588" lvl="1" indent="-342900">
              <a:buFont typeface="+mj-lt"/>
              <a:buAutoNum type="arabicPeriod"/>
            </a:pPr>
            <a:r>
              <a:rPr lang="en-US" altLang="ko-KR" sz="1400" dirty="0" err="1"/>
              <a:t>gcc</a:t>
            </a:r>
            <a:r>
              <a:rPr lang="en-US" altLang="ko-KR" sz="1400" dirty="0"/>
              <a:t> –o program </a:t>
            </a:r>
            <a:r>
              <a:rPr lang="en-US" altLang="ko-KR" sz="1400" dirty="0" err="1"/>
              <a:t>program.o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bill.o</a:t>
            </a:r>
            <a:endParaRPr lang="en-US" altLang="ko-KR" sz="1400" dirty="0"/>
          </a:p>
          <a:p>
            <a:pPr marL="382588" lvl="1" indent="-342900">
              <a:buFont typeface="+mj-lt"/>
              <a:buAutoNum type="arabicPeriod"/>
            </a:pPr>
            <a:r>
              <a:rPr lang="en-US" altLang="ko-KR" sz="1400" dirty="0"/>
              <a:t>./program</a:t>
            </a:r>
          </a:p>
          <a:p>
            <a:endParaRPr lang="en-US" altLang="ko-KR" dirty="0"/>
          </a:p>
        </p:txBody>
      </p:sp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E1B9580B-4A65-43ED-BAC7-8A2C5798C8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5EFF616-19B2-462D-B16E-F5140DA37847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5AA38AB5-04C1-485E-826D-297E7D9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54CF6E1F-1696-458E-BC59-20909EFA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10436BC-CBD6-41D3-89BF-4455DE225F6C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3CF08F01-FAAD-48AC-AF02-8BD4D04C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2" y="3076450"/>
            <a:ext cx="3869059" cy="13849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#include 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stdio.h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eaLnBrk="1" hangingPunct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bill(char *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("bill: you passed %s\n",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AB089D68-D4F2-4AAA-85F0-DF961D32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097701"/>
            <a:ext cx="3890510" cy="13849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#include &lt;stdio.h&gt;</a:t>
            </a:r>
          </a:p>
          <a:p>
            <a:pPr eaLnBrk="1" hangingPunct="1"/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void fred(int arg)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printf("fred: you passed %d\n", arg);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C0B75FF6-F1D8-459A-A978-4A411CF9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919663"/>
            <a:ext cx="2166594" cy="1600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#include "lib.h"</a:t>
            </a:r>
          </a:p>
          <a:p>
            <a:pPr eaLnBrk="1" hangingPunct="1"/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int main()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bill("Hello World");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exit(0);</a:t>
            </a:r>
          </a:p>
          <a:p>
            <a:pPr eaLnBrk="1" hangingPunct="1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15AFCD5C-D0A3-4097-B9EA-789E93F1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083046"/>
            <a:ext cx="3890510" cy="1600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/*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This is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lib.h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It declares the functions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 bill for users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  <a:p>
            <a:pPr eaLnBrk="1" hangingPunct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bill(char *);</a:t>
            </a:r>
          </a:p>
          <a:p>
            <a:pPr eaLnBrk="1" hangingPunct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(int);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7" name="Rectangle 12">
            <a:extLst>
              <a:ext uri="{FF2B5EF4-FFF2-40B4-BE49-F238E27FC236}">
                <a16:creationId xmlns:a16="http://schemas.microsoft.com/office/drawing/2014/main" id="{6A978478-F33E-41CD-8808-35B3C20E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778246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lib.h</a:t>
            </a:r>
          </a:p>
        </p:txBody>
      </p:sp>
      <p:sp>
        <p:nvSpPr>
          <p:cNvPr id="29708" name="Rectangle 13">
            <a:extLst>
              <a:ext uri="{FF2B5EF4-FFF2-40B4-BE49-F238E27FC236}">
                <a16:creationId xmlns:a16="http://schemas.microsoft.com/office/drawing/2014/main" id="{D055BC1A-7102-476F-A590-CA00ED4F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277165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bill.c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9" name="Rectangle 14">
            <a:extLst>
              <a:ext uri="{FF2B5EF4-FFF2-40B4-BE49-F238E27FC236}">
                <a16:creationId xmlns:a16="http://schemas.microsoft.com/office/drawing/2014/main" id="{4D8A1555-F612-48E3-BC0E-885AA932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792901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fred.c</a:t>
            </a:r>
          </a:p>
        </p:txBody>
      </p:sp>
      <p:sp>
        <p:nvSpPr>
          <p:cNvPr id="29710" name="Rectangle 15">
            <a:extLst>
              <a:ext uri="{FF2B5EF4-FFF2-40B4-BE49-F238E27FC236}">
                <a16:creationId xmlns:a16="http://schemas.microsoft.com/office/drawing/2014/main" id="{97EF6EA0-A0A2-4611-8981-9F7787E3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614863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program.c</a:t>
            </a:r>
          </a:p>
        </p:txBody>
      </p:sp>
      <p:sp>
        <p:nvSpPr>
          <p:cNvPr id="29711" name="Rectangle 16">
            <a:extLst>
              <a:ext uri="{FF2B5EF4-FFF2-40B4-BE49-F238E27FC236}">
                <a16:creationId xmlns:a16="http://schemas.microsoft.com/office/drawing/2014/main" id="{66FBE892-3ADE-4F6F-B4CD-402E5400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497" y="1067956"/>
            <a:ext cx="40068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crv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libfoo.a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bill.o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fred.o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–o program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program.o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libfoo.a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./program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91ECECB-1646-4BF9-A432-6BA93F56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make</a:t>
            </a:r>
            <a:endParaRPr lang="ko-KR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70BEB42-C8C0-4C13-B1E6-65B9677C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Makefile</a:t>
            </a:r>
            <a:r>
              <a:rPr lang="ko-KR" altLang="en-US" dirty="0"/>
              <a:t>에서 정한 파일 연관성과 생성 순서에 따라 컴파일</a:t>
            </a:r>
            <a:r>
              <a:rPr lang="en-US" altLang="ko-KR" dirty="0"/>
              <a:t>(compile)</a:t>
            </a:r>
            <a:r>
              <a:rPr lang="ko-KR" altLang="en-US" dirty="0"/>
              <a:t>과 </a:t>
            </a:r>
            <a:r>
              <a:rPr lang="ko-KR" altLang="en-US" dirty="0" err="1"/>
              <a:t>링킹</a:t>
            </a:r>
            <a:r>
              <a:rPr lang="en-US" altLang="ko-KR" dirty="0"/>
              <a:t>(linking) </a:t>
            </a:r>
            <a:r>
              <a:rPr lang="ko-KR" altLang="en-US" dirty="0"/>
              <a:t>작업을 수행하여 실행 파일 작성</a:t>
            </a:r>
            <a:endParaRPr lang="en-US" altLang="ko-KR" dirty="0"/>
          </a:p>
          <a:p>
            <a:pPr lvl="2"/>
            <a:r>
              <a:rPr lang="en-US" altLang="ko-KR" dirty="0"/>
              <a:t>Basic idea</a:t>
            </a:r>
          </a:p>
          <a:p>
            <a:pPr lvl="3"/>
            <a:r>
              <a:rPr lang="en-US" altLang="ko-KR" dirty="0"/>
              <a:t>What targets want to build</a:t>
            </a:r>
          </a:p>
          <a:p>
            <a:pPr lvl="3"/>
            <a:r>
              <a:rPr lang="en-US" altLang="ko-KR" dirty="0"/>
              <a:t>Give rules explaining how to build them</a:t>
            </a:r>
          </a:p>
          <a:p>
            <a:pPr lvl="3"/>
            <a:r>
              <a:rPr lang="en-US" altLang="ko-KR" dirty="0"/>
              <a:t>Specify dependencies that indicate when a particular target should be rebuilt</a:t>
            </a:r>
          </a:p>
          <a:p>
            <a:pPr lvl="1"/>
            <a:r>
              <a:rPr lang="en-US" altLang="ko-KR" dirty="0" err="1"/>
              <a:t>Makefile</a:t>
            </a:r>
            <a:endParaRPr lang="en-US" altLang="ko-KR" dirty="0"/>
          </a:p>
          <a:p>
            <a:pPr lvl="2"/>
            <a:r>
              <a:rPr lang="ko-KR" altLang="en-US" dirty="0"/>
              <a:t>하나의 실행 파일을 작성하기 위해서 관련된 소스 코드 파일들을 컴파일하고 링크하는 순서를 정의하고 있는 텍스트 형식의 파일</a:t>
            </a:r>
            <a:endParaRPr lang="en-US" altLang="ko-KR" dirty="0"/>
          </a:p>
          <a:p>
            <a:pPr lvl="2"/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 target, rules, dependencies </a:t>
            </a:r>
            <a:r>
              <a:rPr lang="ko-KR" altLang="en-US" dirty="0"/>
              <a:t>을 포함함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0724" name="Date Placeholder 3">
            <a:extLst>
              <a:ext uri="{FF2B5EF4-FFF2-40B4-BE49-F238E27FC236}">
                <a16:creationId xmlns:a16="http://schemas.microsoft.com/office/drawing/2014/main" id="{B714258E-CF1A-434A-A1C9-4ACCE84FEC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03DE9D4-480F-4DD2-ACD6-9700404C7C10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0725" name="Footer Placeholder 4">
            <a:extLst>
              <a:ext uri="{FF2B5EF4-FFF2-40B4-BE49-F238E27FC236}">
                <a16:creationId xmlns:a16="http://schemas.microsoft.com/office/drawing/2014/main" id="{332A88D6-AB60-42AF-837A-BDA8642B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6D49056E-C1C2-4C74-9CAD-970C007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13033BA-C8CC-439E-99BF-DC7E9193A656}" type="slidenum">
              <a:rPr lang="ko-KR" altLang="en-US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1C482C9-AB63-4B07-BB7A-C113339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C0476F0C-C71D-48B4-9E33-27AF7D63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Sample project, reciprocal</a:t>
            </a:r>
          </a:p>
          <a:p>
            <a:pPr lvl="2"/>
            <a:r>
              <a:rPr lang="en-US" altLang="ko-KR" dirty="0"/>
              <a:t>Targets : </a:t>
            </a:r>
            <a:r>
              <a:rPr lang="en-US" altLang="ko-KR" dirty="0" err="1"/>
              <a:t>reciprocal.o</a:t>
            </a:r>
            <a:r>
              <a:rPr lang="en-US" altLang="ko-KR" dirty="0"/>
              <a:t>, </a:t>
            </a:r>
            <a:r>
              <a:rPr lang="en-US" altLang="ko-KR" dirty="0" err="1"/>
              <a:t>main.o</a:t>
            </a:r>
            <a:r>
              <a:rPr lang="en-US" altLang="ko-KR" dirty="0"/>
              <a:t>, reciprocal</a:t>
            </a:r>
          </a:p>
          <a:p>
            <a:pPr lvl="2"/>
            <a:r>
              <a:rPr lang="en-US" altLang="ko-KR" dirty="0"/>
              <a:t>Rules : </a:t>
            </a:r>
          </a:p>
          <a:p>
            <a:pPr lvl="3"/>
            <a:r>
              <a:rPr lang="en-US" altLang="ko-KR" dirty="0" err="1"/>
              <a:t>reciprocal.o</a:t>
            </a:r>
            <a:r>
              <a:rPr lang="en-US" altLang="ko-KR" dirty="0"/>
              <a:t>  </a:t>
            </a:r>
            <a:r>
              <a:rPr lang="en-US" altLang="ko-KR" dirty="0" err="1"/>
              <a:t>gcc</a:t>
            </a:r>
            <a:r>
              <a:rPr lang="en-US" altLang="ko-KR" dirty="0"/>
              <a:t> –c </a:t>
            </a:r>
            <a:r>
              <a:rPr lang="en-US" altLang="ko-KR" dirty="0" err="1"/>
              <a:t>reciprocal.c</a:t>
            </a:r>
            <a:endParaRPr lang="en-US" altLang="ko-KR" dirty="0"/>
          </a:p>
          <a:p>
            <a:pPr lvl="3"/>
            <a:r>
              <a:rPr lang="en-US" altLang="ko-KR" dirty="0" err="1"/>
              <a:t>main.o</a:t>
            </a:r>
            <a:r>
              <a:rPr lang="en-US" altLang="ko-KR" dirty="0"/>
              <a:t>  </a:t>
            </a:r>
            <a:r>
              <a:rPr lang="en-US" altLang="ko-KR" dirty="0" err="1"/>
              <a:t>gcc</a:t>
            </a:r>
            <a:r>
              <a:rPr lang="en-US" altLang="ko-KR" dirty="0"/>
              <a:t> –c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3"/>
            <a:r>
              <a:rPr lang="en-US" altLang="ko-KR" dirty="0"/>
              <a:t>reciprocal  </a:t>
            </a:r>
            <a:r>
              <a:rPr lang="en-US" altLang="ko-KR" dirty="0" err="1"/>
              <a:t>gcc</a:t>
            </a:r>
            <a:r>
              <a:rPr lang="en-US" altLang="ko-KR" dirty="0"/>
              <a:t> –o reciprocal </a:t>
            </a:r>
            <a:r>
              <a:rPr lang="en-US" altLang="ko-KR" dirty="0" err="1"/>
              <a:t>main.o</a:t>
            </a:r>
            <a:r>
              <a:rPr lang="en-US" altLang="ko-KR" dirty="0"/>
              <a:t> </a:t>
            </a:r>
            <a:r>
              <a:rPr lang="en-US" altLang="ko-KR" dirty="0" err="1"/>
              <a:t>reciprocal.o</a:t>
            </a:r>
            <a:endParaRPr lang="en-US" altLang="ko-KR" dirty="0"/>
          </a:p>
          <a:p>
            <a:pPr lvl="2"/>
            <a:r>
              <a:rPr lang="en-US" altLang="ko-KR" dirty="0"/>
              <a:t>Dependencies : </a:t>
            </a:r>
          </a:p>
          <a:p>
            <a:pPr lvl="3"/>
            <a:r>
              <a:rPr lang="en-US" altLang="ko-KR" dirty="0"/>
              <a:t>Reciprocal depends on </a:t>
            </a:r>
            <a:r>
              <a:rPr lang="en-US" altLang="ko-KR" dirty="0" err="1"/>
              <a:t>reciprocal.o</a:t>
            </a:r>
            <a:r>
              <a:rPr lang="en-US" altLang="ko-KR" dirty="0"/>
              <a:t> and </a:t>
            </a:r>
            <a:r>
              <a:rPr lang="en-US" altLang="ko-KR" dirty="0" err="1"/>
              <a:t>main.o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1748" name="날짜 개체 틀 3">
            <a:extLst>
              <a:ext uri="{FF2B5EF4-FFF2-40B4-BE49-F238E27FC236}">
                <a16:creationId xmlns:a16="http://schemas.microsoft.com/office/drawing/2014/main" id="{DBFB1AEC-CC46-4744-9B9B-9D8F1CEB18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F2D9585-3427-464F-9E4E-22D938E73D65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1749" name="바닥글 개체 틀 4">
            <a:extLst>
              <a:ext uri="{FF2B5EF4-FFF2-40B4-BE49-F238E27FC236}">
                <a16:creationId xmlns:a16="http://schemas.microsoft.com/office/drawing/2014/main" id="{49F65D98-9D97-48AF-802C-4749F5A0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1750" name="슬라이드 번호 개체 틀 5">
            <a:extLst>
              <a:ext uri="{FF2B5EF4-FFF2-40B4-BE49-F238E27FC236}">
                <a16:creationId xmlns:a16="http://schemas.microsoft.com/office/drawing/2014/main" id="{058A99AD-C945-4F4B-8197-D8699932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37D6C37-1816-40FC-AAEF-6E6A4A0C2D62}" type="slidenum">
              <a:rPr lang="ko-KR" altLang="en-US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779BF427-0C8F-4161-BA90-81BA3073ED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435AFEC-629C-484E-9335-05F733673655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0C87A649-8986-4EC1-A763-ABF1F9C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BC588EE-E15C-4E41-82AD-5BCF5D60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967E40E-4FE4-452E-BD01-D71A34AF6831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B7BFC4D5-DF33-47DF-B391-E787DB5D5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260350"/>
            <a:ext cx="67706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#include &lt;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stdio.h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#include “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reciprocal.h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”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int main (int 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argc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, char **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argv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int 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atoi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argv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[1]);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(“The reciprocal of %d is %g\n”, 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, reciprocal (</a:t>
            </a:r>
            <a:r>
              <a:rPr lang="en-US" altLang="ko-KR" sz="1400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));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return 0;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}</a:t>
            </a:r>
            <a:endParaRPr lang="ko-KR" altLang="en-US" sz="14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167D4443-F04D-4FDE-B13D-4B1B3E5D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2692400"/>
            <a:ext cx="4572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#include &lt;assert&gt;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#include “reciprocal.h”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double reciprocal (int i) {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// i should be non-zero.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assert (i != 0);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	return 1.0/i;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}</a:t>
            </a:r>
            <a:endParaRPr lang="ko-KR" altLang="en-US" sz="140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D75EA8AC-9C1D-48CB-9067-394CF25A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4705350"/>
            <a:ext cx="4572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extern double reciprocal (int i);</a:t>
            </a:r>
          </a:p>
        </p:txBody>
      </p:sp>
      <p:sp>
        <p:nvSpPr>
          <p:cNvPr id="32776" name="TextBox 9">
            <a:extLst>
              <a:ext uri="{FF2B5EF4-FFF2-40B4-BE49-F238E27FC236}">
                <a16:creationId xmlns:a16="http://schemas.microsoft.com/office/drawing/2014/main" id="{D5D073FE-6136-4E85-94E5-4A2AF66E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17723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main.c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77" name="TextBox 10">
            <a:extLst>
              <a:ext uri="{FF2B5EF4-FFF2-40B4-BE49-F238E27FC236}">
                <a16:creationId xmlns:a16="http://schemas.microsoft.com/office/drawing/2014/main" id="{F7D23447-384E-4138-A386-8190982CC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2628900"/>
            <a:ext cx="1399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reciprocal.c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78" name="TextBox 11">
            <a:extLst>
              <a:ext uri="{FF2B5EF4-FFF2-40B4-BE49-F238E27FC236}">
                <a16:creationId xmlns:a16="http://schemas.microsoft.com/office/drawing/2014/main" id="{4A5C70B0-F80B-461A-96D8-90B0F1474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4581525"/>
            <a:ext cx="1426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reciprocal.h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>
            <a:extLst>
              <a:ext uri="{FF2B5EF4-FFF2-40B4-BE49-F238E27FC236}">
                <a16:creationId xmlns:a16="http://schemas.microsoft.com/office/drawing/2014/main" id="{6DB713AD-7B08-4D7A-8E1C-26A6A91760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64FA84A-5001-402C-B00D-6CB2E33DCB55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3795" name="Footer Placeholder 2">
            <a:extLst>
              <a:ext uri="{FF2B5EF4-FFF2-40B4-BE49-F238E27FC236}">
                <a16:creationId xmlns:a16="http://schemas.microsoft.com/office/drawing/2014/main" id="{D1BF36C3-6D0B-48F9-BDF4-45068E60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D68FFB4-970C-4319-8801-88B58F4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12C7B70-E682-484C-984D-EF68E4B99DAB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393B807-9949-4D49-8790-CB806D67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500413"/>
            <a:ext cx="5616575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reciprocal: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main.o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reciprocal.o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gcc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$(CFLAGS) -o reciprocal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main.o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reciprocal.o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main.o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main.c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reciprocal.h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gcc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$(CFLAGS) -c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main.c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reciprocal.o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reciprocal.h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gcc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$(CFLAGS) -c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reciprocal.c</a:t>
            </a:r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clean: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rm -f *.o reciprocal</a:t>
            </a:r>
            <a:endParaRPr lang="ko-KR" altLang="en-US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8447EACE-327A-4BE1-B3CE-2042DDFB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386" y="764704"/>
            <a:ext cx="5616575" cy="16002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3587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Target : Dependencies</a:t>
            </a:r>
          </a:p>
          <a:p>
            <a:pPr eaLnBrk="1" hangingPunct="1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[tab]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Rule</a:t>
            </a:r>
          </a:p>
          <a:p>
            <a:pPr eaLnBrk="1" hangingPunct="1"/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Target : Dependencies</a:t>
            </a:r>
          </a:p>
          <a:p>
            <a:pPr eaLnBrk="1" hangingPunct="1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[tab]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	Rule</a:t>
            </a:r>
          </a:p>
          <a:p>
            <a:pPr eaLnBrk="1" hangingPunct="1"/>
            <a:endParaRPr lang="en-US" altLang="ko-KR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3799" name="TextBox 6">
            <a:extLst>
              <a:ext uri="{FF2B5EF4-FFF2-40B4-BE49-F238E27FC236}">
                <a16:creationId xmlns:a16="http://schemas.microsoft.com/office/drawing/2014/main" id="{F6070672-B117-4834-95A5-944880AC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291" y="345846"/>
            <a:ext cx="1596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Makefile</a:t>
            </a:r>
            <a:r>
              <a:rPr lang="en-US" altLang="ko-KR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구조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CD24CD0C-1782-4736-BDD6-61FF02BA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91" y="3072116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 err="1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Makefile</a:t>
            </a:r>
            <a:endParaRPr lang="ko-KR" altLang="en-US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59E38092-EF66-4A67-92D3-563F924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GNU Debugger (GDB)</a:t>
            </a:r>
            <a:endParaRPr lang="ko-KR" altLang="en-US"/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B801E906-162C-419F-95DC-643AF439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소스 코드의 명령어들을 하나씩 처리하면서 프로그램이 실행되는 과정을 확인할 수 있는 도구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r>
              <a:rPr lang="ko-KR" altLang="en-US" dirty="0"/>
              <a:t>를 사용하기 위해서는 </a:t>
            </a:r>
            <a:r>
              <a:rPr lang="en-US" altLang="ko-KR" dirty="0" err="1"/>
              <a:t>gcc</a:t>
            </a:r>
            <a:r>
              <a:rPr lang="ko-KR" altLang="en-US" dirty="0"/>
              <a:t>를 반드시 </a:t>
            </a:r>
            <a:r>
              <a:rPr lang="en-US" altLang="ko-KR" dirty="0"/>
              <a:t>–g </a:t>
            </a:r>
            <a:r>
              <a:rPr lang="ko-KR" altLang="en-US" dirty="0"/>
              <a:t>옵션을 사용하여 실행파일을 만들어야 함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사용을 위한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en-US" altLang="ko-KR" dirty="0"/>
              <a:t>(debugging information enabled)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–g –c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2"/>
            <a:r>
              <a:rPr lang="en-US" altLang="ko-KR" dirty="0"/>
              <a:t>make CFLAGS=-g</a:t>
            </a:r>
          </a:p>
          <a:p>
            <a:pPr lvl="1"/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 err="1"/>
              <a:t>gdb</a:t>
            </a:r>
            <a:r>
              <a:rPr lang="en-US" altLang="ko-KR" dirty="0"/>
              <a:t> reciprocal</a:t>
            </a:r>
          </a:p>
          <a:p>
            <a:pPr lvl="2"/>
            <a:r>
              <a:rPr lang="en-US" altLang="ko-KR" dirty="0"/>
              <a:t>GDB prompt :</a:t>
            </a:r>
          </a:p>
          <a:p>
            <a:pPr lvl="3"/>
            <a:r>
              <a:rPr lang="en-US" altLang="ko-KR" dirty="0"/>
              <a:t>(</a:t>
            </a:r>
            <a:r>
              <a:rPr lang="en-US" altLang="ko-KR" dirty="0" err="1"/>
              <a:t>gdb</a:t>
            </a:r>
            <a:r>
              <a:rPr lang="en-US" altLang="ko-KR" dirty="0"/>
              <a:t>) </a:t>
            </a:r>
          </a:p>
        </p:txBody>
      </p:sp>
      <p:sp>
        <p:nvSpPr>
          <p:cNvPr id="34820" name="Date Placeholder 1">
            <a:extLst>
              <a:ext uri="{FF2B5EF4-FFF2-40B4-BE49-F238E27FC236}">
                <a16:creationId xmlns:a16="http://schemas.microsoft.com/office/drawing/2014/main" id="{F60C9A0B-60A4-4778-8BCD-68D52AD57A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3BCFB0E-D84A-49D5-85C1-5E3B8B569A5D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4821" name="Footer Placeholder 2">
            <a:extLst>
              <a:ext uri="{FF2B5EF4-FFF2-40B4-BE49-F238E27FC236}">
                <a16:creationId xmlns:a16="http://schemas.microsoft.com/office/drawing/2014/main" id="{15C699D4-B07F-4D62-8F9F-F524368D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4822" name="Slide Number Placeholder 3">
            <a:extLst>
              <a:ext uri="{FF2B5EF4-FFF2-40B4-BE49-F238E27FC236}">
                <a16:creationId xmlns:a16="http://schemas.microsoft.com/office/drawing/2014/main" id="{E97180FD-833C-4174-B6B2-15232A01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1D88C35-90E3-4257-8B35-A0F3A2A36F9B}" type="slidenum">
              <a:rPr lang="ko-KR" altLang="en-US"/>
              <a:pPr/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017F9BE-8E3A-485D-B923-29A7374C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gdb commands</a:t>
            </a:r>
            <a:endParaRPr lang="ko-KR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42AE95A-E777-4D98-B04F-5052227A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run arguments : run program inside GDB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 : see the stack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up number : go up [number] levels</a:t>
            </a:r>
            <a:endParaRPr lang="ko-KR" altLang="en-US" dirty="0"/>
          </a:p>
        </p:txBody>
      </p:sp>
      <p:sp>
        <p:nvSpPr>
          <p:cNvPr id="35844" name="Date Placeholder 3">
            <a:extLst>
              <a:ext uri="{FF2B5EF4-FFF2-40B4-BE49-F238E27FC236}">
                <a16:creationId xmlns:a16="http://schemas.microsoft.com/office/drawing/2014/main" id="{62B4BA18-DAAC-4085-9D43-1A1425FF62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95B6F52-47FF-4E2F-B555-F2D2012369DE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F63A7B7E-FE3D-4A99-BA3A-6EC4831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B94EFF5F-DB21-4484-AE0B-4A933823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2B91188-9990-4C7B-81A3-E7140D8E207A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DF11D02C-80DF-48F1-A3C7-9BFB4B40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6655542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gdb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) run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Starting program: reciprocal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Program received signal SIGSEGV, Segmentation fault.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__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strtol_internal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nptr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=0x0,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endptr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=0x0, base=10, group=0)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at strtol.c:287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287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strtol.c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: No such file or directory.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gdb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F5703D21-6162-49A8-BEE6-4625A1DE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09" y="3717032"/>
            <a:ext cx="665554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gdb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) where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#0 __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strtol_internal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nptr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=0x0,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endptr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=0x0, base=10, group=0)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at strtol.c:287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#1 0x40096fb6 in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atoi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nptr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=0x0) at ../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stdlib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/stdlib.h:251</a:t>
            </a:r>
          </a:p>
          <a:p>
            <a:pPr eaLnBrk="1" hangingPunct="1"/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#2 0x804863e in main (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argc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=1, </a:t>
            </a:r>
            <a:r>
              <a:rPr lang="en-US" altLang="ko-KR" sz="1400" dirty="0" err="1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argv</a:t>
            </a:r>
            <a:r>
              <a:rPr lang="en-US" altLang="ko-KR" sz="1400" dirty="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=0xbffff5e4) at main.c:8</a:t>
            </a:r>
            <a:endParaRPr lang="ko-KR" altLang="en-US" sz="1400" dirty="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041E7681-A880-472B-88EE-139766B9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" y="5518864"/>
            <a:ext cx="6655543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(gdb) up 2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#2 0x804863e in main (argc=1, argv=0xbffff5e4) at main.c:8</a:t>
            </a:r>
          </a:p>
          <a:p>
            <a:pPr eaLnBrk="1" hangingPunct="1"/>
            <a:r>
              <a:rPr lang="en-US" altLang="ko-KR" sz="14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8 i = atoi (argv[1]);</a:t>
            </a:r>
            <a:endParaRPr lang="ko-KR" altLang="en-US" sz="140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F8E859-8648-4EF5-BEEA-92B80FE3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WSL 2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6BC03-8499-4AA9-A6E0-51858340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윈도우 버전 확인</a:t>
            </a:r>
            <a:endParaRPr lang="en-US" altLang="ko-KR" sz="1800" dirty="0"/>
          </a:p>
          <a:p>
            <a:pPr lvl="1"/>
            <a:r>
              <a:rPr lang="en-US" altLang="ko-KR" sz="1600" dirty="0"/>
              <a:t>Windows 10 </a:t>
            </a:r>
            <a:r>
              <a:rPr lang="ko-KR" altLang="en-US" sz="1600" dirty="0"/>
              <a:t>버전 </a:t>
            </a:r>
            <a:r>
              <a:rPr lang="en-US" altLang="ko-KR" sz="1600" dirty="0"/>
              <a:t>2004 </a:t>
            </a:r>
            <a:r>
              <a:rPr lang="ko-KR" altLang="en-US" sz="1600" dirty="0"/>
              <a:t>이상</a:t>
            </a:r>
            <a:r>
              <a:rPr lang="en-US" altLang="ko-KR" sz="1600" dirty="0"/>
              <a:t>(</a:t>
            </a:r>
            <a:r>
              <a:rPr lang="ko-KR" altLang="en-US" sz="1600" dirty="0"/>
              <a:t>빌드 </a:t>
            </a:r>
            <a:r>
              <a:rPr lang="en-US" altLang="ko-KR" sz="1600" dirty="0"/>
              <a:t>19041 </a:t>
            </a:r>
            <a:r>
              <a:rPr lang="ko-KR" altLang="en-US" sz="1600" dirty="0"/>
              <a:t>이상</a:t>
            </a:r>
            <a:r>
              <a:rPr lang="en-US" altLang="ko-KR" sz="1600" dirty="0"/>
              <a:t>) </a:t>
            </a:r>
            <a:r>
              <a:rPr lang="ko-KR" altLang="en-US" sz="1600" dirty="0"/>
              <a:t>또는 </a:t>
            </a:r>
            <a:r>
              <a:rPr lang="en-US" altLang="ko-KR" sz="1600" dirty="0"/>
              <a:t>Windows 11</a:t>
            </a:r>
          </a:p>
          <a:p>
            <a:pPr lvl="1"/>
            <a:r>
              <a:rPr lang="en-US" altLang="ko-KR" sz="1600" dirty="0"/>
              <a:t>Windows </a:t>
            </a:r>
            <a:r>
              <a:rPr lang="ko-KR" altLang="en-US" sz="1600" dirty="0"/>
              <a:t>버전 및 빌드 번호 확인 </a:t>
            </a:r>
            <a:endParaRPr lang="en-US" altLang="ko-KR" sz="1600" dirty="0"/>
          </a:p>
          <a:p>
            <a:pPr lvl="2"/>
            <a:r>
              <a:rPr lang="en-US" altLang="ko-KR" sz="1400" dirty="0"/>
              <a:t>Windows </a:t>
            </a:r>
            <a:r>
              <a:rPr lang="ko-KR" altLang="en-US" sz="1400" dirty="0"/>
              <a:t>로고 키 </a:t>
            </a:r>
            <a:r>
              <a:rPr lang="en-US" altLang="ko-KR" sz="1400" dirty="0"/>
              <a:t>+ R, </a:t>
            </a:r>
            <a:r>
              <a:rPr lang="en-US" altLang="ko-KR" sz="1400" dirty="0" err="1"/>
              <a:t>Winver</a:t>
            </a:r>
            <a:r>
              <a:rPr lang="en-US" altLang="ko-KR" sz="1400" dirty="0"/>
              <a:t> </a:t>
            </a:r>
            <a:r>
              <a:rPr lang="ko-KR" altLang="en-US" sz="1400" dirty="0"/>
              <a:t>입력 및 실행</a:t>
            </a:r>
            <a:endParaRPr lang="en-US" altLang="ko-KR" sz="14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관리자 모드로 </a:t>
            </a:r>
            <a:r>
              <a:rPr lang="en-US" altLang="ko-KR" sz="1800" dirty="0" err="1"/>
              <a:t>Powershell</a:t>
            </a:r>
            <a:r>
              <a:rPr lang="en-US" altLang="ko-KR" sz="1800" dirty="0"/>
              <a:t> 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r>
              <a:rPr lang="en-US" altLang="ko-KR" sz="1800" dirty="0"/>
              <a:t>3. WSL </a:t>
            </a:r>
            <a:r>
              <a:rPr lang="ko-KR" altLang="en-US" sz="1800" dirty="0"/>
              <a:t>기능 활성화</a:t>
            </a:r>
            <a:endParaRPr lang="en-US" altLang="ko-KR" sz="1800" dirty="0"/>
          </a:p>
          <a:p>
            <a:pPr lvl="1"/>
            <a:r>
              <a:rPr lang="en-US" altLang="ko-KR" sz="1100" dirty="0"/>
              <a:t>dism.exe /online /enable-feature /</a:t>
            </a:r>
            <a:r>
              <a:rPr lang="en-US" altLang="ko-KR" sz="1100" dirty="0" err="1"/>
              <a:t>featurename:Microsoft-Windows-Subsystem-Linux</a:t>
            </a:r>
            <a:r>
              <a:rPr lang="en-US" altLang="ko-KR" sz="1100" dirty="0"/>
              <a:t> /all /</a:t>
            </a:r>
            <a:r>
              <a:rPr lang="en-US" altLang="ko-KR" sz="1100" dirty="0" err="1"/>
              <a:t>norestart</a:t>
            </a:r>
            <a:endParaRPr lang="en-US" altLang="ko-KR" sz="1100" dirty="0"/>
          </a:p>
          <a:p>
            <a:r>
              <a:rPr lang="en-US" altLang="ko-KR" sz="1800" dirty="0"/>
              <a:t>4. Windows</a:t>
            </a:r>
            <a:r>
              <a:rPr lang="ko-KR" altLang="en-US" sz="1800" dirty="0"/>
              <a:t> </a:t>
            </a:r>
            <a:r>
              <a:rPr lang="en-US" altLang="ko-KR" sz="1800" dirty="0" err="1"/>
              <a:t>VirtualMachinePlatform</a:t>
            </a:r>
            <a:r>
              <a:rPr lang="ko-KR" altLang="en-US" sz="1800" dirty="0"/>
              <a:t> 기능 활성화</a:t>
            </a:r>
            <a:endParaRPr lang="en-US" altLang="ko-KR" sz="1800" dirty="0"/>
          </a:p>
          <a:p>
            <a:pPr lvl="1"/>
            <a:r>
              <a:rPr lang="en-US" altLang="ko-KR" sz="1100" dirty="0"/>
              <a:t>dism.exe /online /enable-feature /</a:t>
            </a:r>
            <a:r>
              <a:rPr lang="en-US" altLang="ko-KR" sz="1100" dirty="0" err="1"/>
              <a:t>featurename:VirtualMachinePlatform</a:t>
            </a:r>
            <a:r>
              <a:rPr lang="en-US" altLang="ko-KR" sz="1100" dirty="0"/>
              <a:t> /all /</a:t>
            </a:r>
            <a:r>
              <a:rPr lang="en-US" altLang="ko-KR" sz="1100" dirty="0" err="1"/>
              <a:t>norestart</a:t>
            </a:r>
            <a:endParaRPr lang="en-US" altLang="ko-KR" sz="1100" dirty="0"/>
          </a:p>
          <a:p>
            <a:r>
              <a:rPr lang="en-US" altLang="ko-KR" sz="1800" dirty="0"/>
              <a:t>5. WSL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wsl</a:t>
            </a:r>
            <a:r>
              <a:rPr lang="en-US" altLang="ko-KR" sz="1600" dirty="0"/>
              <a:t> --install</a:t>
            </a:r>
          </a:p>
          <a:p>
            <a:r>
              <a:rPr lang="en-US" altLang="ko-KR" sz="1800" dirty="0"/>
              <a:t>6. Microsoft Store </a:t>
            </a:r>
            <a:r>
              <a:rPr lang="ko-KR" altLang="en-US" sz="1800" dirty="0"/>
              <a:t>에서 </a:t>
            </a:r>
            <a:r>
              <a:rPr lang="en-US" altLang="ko-KR" sz="1800" dirty="0"/>
              <a:t>Ubuntu </a:t>
            </a:r>
            <a:r>
              <a:rPr lang="ko-KR" altLang="en-US" sz="1800" dirty="0"/>
              <a:t>검색 후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23F4A-38E8-41E9-90DC-88469DC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26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26A84CE-C1AD-4E6A-B875-8761CB74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gdb commands</a:t>
            </a:r>
            <a:endParaRPr lang="ko-KR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D37AE72-8FCA-4660-AAE4-ED4976D5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print(or p) variable : print the value of variables or arguments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break(or b) function name or </a:t>
            </a:r>
            <a:r>
              <a:rPr lang="en-US" altLang="ko-KR" dirty="0" err="1"/>
              <a:t>filename:line</a:t>
            </a:r>
            <a:r>
              <a:rPr lang="en-US" altLang="ko-KR" dirty="0"/>
              <a:t> number : set a breakpoint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next(or n) : run next line (step over functions)</a:t>
            </a:r>
          </a:p>
          <a:p>
            <a:pPr lvl="1"/>
            <a:r>
              <a:rPr lang="en-US" altLang="ko-KR" dirty="0"/>
              <a:t>step(or s) : run next line (step into functions)</a:t>
            </a:r>
            <a:endParaRPr lang="ko-KR" altLang="en-US" dirty="0"/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FE99AB0B-1059-442F-AD53-4CA26AD5FB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086F44C-E011-49FD-B526-F93C38ADEF90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6869" name="Footer Placeholder 4">
            <a:extLst>
              <a:ext uri="{FF2B5EF4-FFF2-40B4-BE49-F238E27FC236}">
                <a16:creationId xmlns:a16="http://schemas.microsoft.com/office/drawing/2014/main" id="{6F44FB7B-7102-4E59-A89E-FA65B1EF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6E0106DB-0992-46C6-95CF-BD297FA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3DD9574-FAB6-4147-B69A-4C61F716DA56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F9793D23-6189-44E4-AD7B-882B4EBB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557338"/>
            <a:ext cx="45720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(gdb) print argv[1]</a:t>
            </a:r>
          </a:p>
          <a:p>
            <a:pPr eaLnBrk="1" hangingPunct="1"/>
            <a:r>
              <a:rPr lang="en-US" altLang="ko-KR" sz="12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$2 = 0x0</a:t>
            </a:r>
            <a:endParaRPr lang="ko-KR" altLang="en-US" sz="120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8164F339-5451-492E-AAFA-63188A5F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065079"/>
            <a:ext cx="45720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(gdb) break main</a:t>
            </a:r>
          </a:p>
          <a:p>
            <a:pPr eaLnBrk="1" hangingPunct="1"/>
            <a:r>
              <a:rPr lang="en-US" altLang="ko-KR" sz="12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rPr>
              <a:t>Breakpoint 1 at 0x804862e: file main.c, line 8.</a:t>
            </a:r>
            <a:endParaRPr lang="ko-KR" altLang="en-US" sz="1200">
              <a:latin typeface="Arial" panose="020B0604020202020204" pitchFamily="34" charset="0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37F60AB-D42D-4B48-9C7D-534BAB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Man Pages</a:t>
            </a:r>
            <a:endParaRPr lang="ko-KR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B6F674D-E13C-48FA-8D5C-F1B9C672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Linux distributions include man pages for most standard commands, system calls, and standard library functions.</a:t>
            </a:r>
          </a:p>
          <a:p>
            <a:pPr lvl="1"/>
            <a:r>
              <a:rPr lang="en-US" altLang="ko-KR" dirty="0"/>
              <a:t>Man pages are divided into numbered sections. Followings are most important sections</a:t>
            </a:r>
          </a:p>
          <a:p>
            <a:pPr lvl="2"/>
            <a:r>
              <a:rPr lang="en-US" altLang="ko-KR" dirty="0"/>
              <a:t>(1) user commands</a:t>
            </a:r>
          </a:p>
          <a:p>
            <a:pPr lvl="2"/>
            <a:r>
              <a:rPr lang="en-US" altLang="ko-KR" dirty="0"/>
              <a:t>(2) system calls</a:t>
            </a:r>
          </a:p>
          <a:p>
            <a:pPr lvl="2"/>
            <a:r>
              <a:rPr lang="en-US" altLang="ko-KR" dirty="0"/>
              <a:t>(3) standard library functions</a:t>
            </a:r>
          </a:p>
          <a:p>
            <a:pPr lvl="2"/>
            <a:r>
              <a:rPr lang="en-US" altLang="ko-KR" dirty="0"/>
              <a:t>(4) system/administrative commands</a:t>
            </a:r>
          </a:p>
          <a:p>
            <a:pPr lvl="1"/>
            <a:r>
              <a:rPr lang="en-US" altLang="ko-KR" dirty="0"/>
              <a:t>Man section number name : look up man pages</a:t>
            </a:r>
          </a:p>
          <a:p>
            <a:pPr lvl="2"/>
            <a:r>
              <a:rPr lang="en-US" altLang="ko-KR" dirty="0"/>
              <a:t>man sleep</a:t>
            </a:r>
          </a:p>
          <a:p>
            <a:pPr lvl="2"/>
            <a:r>
              <a:rPr lang="en-US" altLang="ko-KR" dirty="0"/>
              <a:t>man 3 sleep</a:t>
            </a:r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92F58233-EB09-4512-A174-30E22E7169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297616C-6F42-4104-A290-E3E26B23C9B0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7893" name="Footer Placeholder 4">
            <a:extLst>
              <a:ext uri="{FF2B5EF4-FFF2-40B4-BE49-F238E27FC236}">
                <a16:creationId xmlns:a16="http://schemas.microsoft.com/office/drawing/2014/main" id="{9642B94A-1012-4E6F-8219-C40290F1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E7D3EF23-63A8-4E44-A975-A6843C99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52219C5-BAA4-446C-8F07-28B6CB4F7CE3}" type="slidenum">
              <a:rPr lang="ko-KR" altLang="en-US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BD76-EEEA-4744-A529-EBA642F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필요한 도구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0F4F8-C3AB-4BAC-8A45-8CA10090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8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39688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gcc</a:t>
            </a:r>
            <a:endParaRPr lang="en-US" altLang="ko-KR" dirty="0"/>
          </a:p>
          <a:p>
            <a:pPr marL="39688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make</a:t>
            </a:r>
          </a:p>
          <a:p>
            <a:pPr marL="39688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gdb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16336-9CD5-467B-9C8D-53E28F0C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2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55DEC41-F5EC-428F-8BC9-6F0CD08E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리눅스에서 프로그래밍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968CDF-997E-4E54-A782-B8FF98CD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vim, make, </a:t>
            </a:r>
            <a:r>
              <a:rPr lang="en-US" altLang="ko-KR" dirty="0" err="1"/>
              <a:t>gdb</a:t>
            </a:r>
            <a:r>
              <a:rPr lang="en-US" altLang="ko-KR" dirty="0"/>
              <a:t>, man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E0B52-BD77-4D82-B5D9-0BC73A36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11BBD620-5E8F-4F52-B482-F616BF78E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내용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67DFCA4-3239-4AAE-A84E-0F7A8A027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리눅스 프로그램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컴파일러</a:t>
            </a:r>
          </a:p>
          <a:p>
            <a:pPr lvl="1"/>
            <a:r>
              <a:rPr lang="ko-KR" altLang="en-US" dirty="0"/>
              <a:t>헤더 파일</a:t>
            </a:r>
          </a:p>
          <a:p>
            <a:pPr lvl="1"/>
            <a:r>
              <a:rPr lang="ko-KR" altLang="en-US" dirty="0"/>
              <a:t>라이브러리 파일</a:t>
            </a:r>
          </a:p>
          <a:p>
            <a:pPr lvl="1"/>
            <a:r>
              <a:rPr lang="en-US" altLang="ko-KR" dirty="0"/>
              <a:t>vi</a:t>
            </a:r>
          </a:p>
          <a:p>
            <a:pPr lvl="1"/>
            <a:r>
              <a:rPr lang="en-US" altLang="ko-KR" dirty="0"/>
              <a:t>Make, </a:t>
            </a:r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3200EE44-2094-4757-9420-A3AC643E8E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34273DE-7273-4F8F-B301-48A4178EABEA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4BA5A857-1B18-42E1-B690-E7ABC4E1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9EF5823C-EB97-425D-AA46-10FDC4C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BD48D2C-1DB7-4D8C-B31A-DFA526BD6D15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1E0E79A0-E4FC-4B07-AF3F-AEBDC3C5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리눅스 프로그램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7105788B-9DFF-47E2-9655-46B80AE5C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실행</a:t>
            </a:r>
          </a:p>
          <a:p>
            <a:pPr lvl="1"/>
            <a:r>
              <a:rPr lang="ko-KR" altLang="en-US" dirty="0"/>
              <a:t>확장자에 따라서 실행 방식이 결정되지 않음</a:t>
            </a:r>
          </a:p>
          <a:p>
            <a:pPr lvl="1"/>
            <a:r>
              <a:rPr lang="ko-KR" altLang="en-US" dirty="0"/>
              <a:t>리눅스 시스템에 로그인 하게 되면 쉘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(bash</a:t>
            </a:r>
            <a:r>
              <a:rPr lang="ko-KR" altLang="en-US" dirty="0"/>
              <a:t>가 대표적</a:t>
            </a:r>
            <a:r>
              <a:rPr lang="en-US" altLang="ko-KR" dirty="0"/>
              <a:t>)</a:t>
            </a:r>
            <a:r>
              <a:rPr lang="ko-KR" altLang="en-US" dirty="0"/>
              <a:t>과 인터페이스</a:t>
            </a:r>
            <a:r>
              <a:rPr lang="en-US" altLang="ko-KR" dirty="0"/>
              <a:t>(Win</a:t>
            </a:r>
            <a:r>
              <a:rPr lang="ko-KR" altLang="en-US" dirty="0"/>
              <a:t>계열의 명령 프롬프트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쉘은 사용자가 실행을 요청한 프로그램을 </a:t>
            </a:r>
            <a:r>
              <a:rPr lang="en-US" altLang="ko-KR" dirty="0"/>
              <a:t>PATH </a:t>
            </a:r>
            <a:r>
              <a:rPr lang="ko-KR" altLang="en-US" dirty="0"/>
              <a:t>라는 쉘 변수에 저장된 </a:t>
            </a:r>
            <a:r>
              <a:rPr lang="ko-KR" altLang="en-US" dirty="0" err="1"/>
              <a:t>디렉토리그룹에서</a:t>
            </a:r>
            <a:r>
              <a:rPr lang="ko-KR" altLang="en-US" dirty="0"/>
              <a:t> 찾아서 실행 </a:t>
            </a:r>
          </a:p>
          <a:p>
            <a:r>
              <a:rPr lang="ko-KR" altLang="en-US" dirty="0"/>
              <a:t>프로그램이 저장되는 표준 장소</a:t>
            </a:r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/local/bin</a:t>
            </a:r>
          </a:p>
          <a:p>
            <a:pPr lvl="1"/>
            <a:r>
              <a:rPr lang="en-US" altLang="ko-KR" dirty="0"/>
              <a:t>/opt</a:t>
            </a:r>
          </a:p>
        </p:txBody>
      </p:sp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65389A47-BF59-4E85-A3F0-EA71996375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86E8046-71C8-4764-9251-6015E591168C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A964D313-B099-43F2-875F-DF09276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9AA2349B-9DA1-4B82-9157-38CA4C54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E595772-ADA0-487A-8905-8EFEF86A73DF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A5F1ABF2-5C43-4113-A747-6AECD429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컴파일러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97780A9-023E-4E73-97BC-B0C8F0AA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컴파일러의 이름</a:t>
            </a:r>
          </a:p>
          <a:p>
            <a:pPr lvl="1"/>
            <a:r>
              <a:rPr lang="en-US" altLang="ko-KR"/>
              <a:t>POSIX </a:t>
            </a:r>
            <a:r>
              <a:rPr lang="ko-KR" altLang="en-US"/>
              <a:t>호환 시스템에서 </a:t>
            </a:r>
            <a:r>
              <a:rPr lang="en-US" altLang="ko-KR"/>
              <a:t>c </a:t>
            </a:r>
            <a:r>
              <a:rPr lang="ko-KR" altLang="en-US"/>
              <a:t>컴파일러의 이름은 </a:t>
            </a:r>
            <a:r>
              <a:rPr lang="en-US" altLang="ko-KR"/>
              <a:t>c89</a:t>
            </a:r>
          </a:p>
          <a:p>
            <a:pPr lvl="1"/>
            <a:r>
              <a:rPr lang="ko-KR" altLang="en-US"/>
              <a:t>대부분의 유닉스 에서는 </a:t>
            </a:r>
            <a:r>
              <a:rPr lang="en-US" altLang="ko-KR"/>
              <a:t>cc</a:t>
            </a:r>
            <a:r>
              <a:rPr lang="ko-KR" altLang="en-US"/>
              <a:t>를 사용</a:t>
            </a:r>
          </a:p>
          <a:p>
            <a:pPr lvl="1"/>
            <a:r>
              <a:rPr lang="ko-KR" altLang="en-US"/>
              <a:t>리눅스에서는 </a:t>
            </a:r>
            <a:r>
              <a:rPr lang="en-US" altLang="ko-KR"/>
              <a:t>c89, gcc, cc </a:t>
            </a:r>
            <a:r>
              <a:rPr lang="ko-KR" altLang="en-US"/>
              <a:t>를 모두지원하며 일반적으로 </a:t>
            </a:r>
            <a:r>
              <a:rPr lang="en-US" altLang="ko-KR"/>
              <a:t>gcc(GNU C)</a:t>
            </a:r>
            <a:r>
              <a:rPr lang="ko-KR" altLang="en-US"/>
              <a:t>를 사용</a:t>
            </a:r>
          </a:p>
          <a:p>
            <a:r>
              <a:rPr lang="en-US" altLang="ko-KR"/>
              <a:t>gcc</a:t>
            </a:r>
          </a:p>
          <a:p>
            <a:pPr lvl="1"/>
            <a:r>
              <a:rPr lang="en-US" altLang="ko-KR"/>
              <a:t>GNU C</a:t>
            </a:r>
          </a:p>
          <a:p>
            <a:pPr lvl="1"/>
            <a:r>
              <a:rPr lang="en-US" altLang="ko-KR">
                <a:hlinkClick r:id="rId3"/>
              </a:rPr>
              <a:t>www.gnu.org</a:t>
            </a:r>
            <a:r>
              <a:rPr lang="en-US" altLang="ko-KR"/>
              <a:t> </a:t>
            </a:r>
            <a:r>
              <a:rPr lang="ko-KR" altLang="en-US"/>
              <a:t>에서 다운로드 가능</a:t>
            </a:r>
          </a:p>
        </p:txBody>
      </p:sp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49022A22-88F5-4236-9935-1995F38965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2698C45-0430-4F62-9855-4C7EA9B51302}" type="datetime1">
              <a:rPr lang="ko-KR" altLang="en-US" smtClean="0"/>
              <a:pPr/>
              <a:t>2022-03-14</a:t>
            </a:fld>
            <a:endParaRPr lang="en-US" altLang="ko-KR"/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BFE0BB71-D9F6-41BE-BB05-80508A16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42990047-2C51-4A73-8913-12F6CCFA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4D78C4B-607F-430B-8639-E863BB24CFC2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7313</TotalTime>
  <Words>3642</Words>
  <Application>Microsoft Office PowerPoint</Application>
  <PresentationFormat>화면 슬라이드 쇼(4:3)</PresentationFormat>
  <Paragraphs>781</Paragraphs>
  <Slides>41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Arial</vt:lpstr>
      <vt:lpstr>굴림</vt:lpstr>
      <vt:lpstr>함초롬바탕 확장B</vt:lpstr>
      <vt:lpstr>한컴 고딕</vt:lpstr>
      <vt:lpstr>Times New Roman</vt:lpstr>
      <vt:lpstr>나눔고딕</vt:lpstr>
      <vt:lpstr>Wingdings</vt:lpstr>
      <vt:lpstr>Calibri</vt:lpstr>
      <vt:lpstr>한컴산뜻돋움</vt:lpstr>
      <vt:lpstr>맑은 고딕</vt:lpstr>
      <vt:lpstr>휴먼모음T</vt:lpstr>
      <vt:lpstr>Office 테마</vt:lpstr>
      <vt:lpstr>Linux Programming -2주차-</vt:lpstr>
      <vt:lpstr>실습환경 구축</vt:lpstr>
      <vt:lpstr>실습환경 구축</vt:lpstr>
      <vt:lpstr>WSL 2 설치</vt:lpstr>
      <vt:lpstr>기타 필요한 도구 설치</vt:lpstr>
      <vt:lpstr>리눅스에서 프로그래밍</vt:lpstr>
      <vt:lpstr>강의 내용</vt:lpstr>
      <vt:lpstr>리눅스 프로그램</vt:lpstr>
      <vt:lpstr>C 컴파일러</vt:lpstr>
      <vt:lpstr>간단한 gcc 옵션</vt:lpstr>
      <vt:lpstr>라이브러리 파일</vt:lpstr>
      <vt:lpstr>라이브러리 파일</vt:lpstr>
      <vt:lpstr>gcc 옵션</vt:lpstr>
      <vt:lpstr>문서 편집기 – VIM(vi improved)</vt:lpstr>
      <vt:lpstr>VIM</vt:lpstr>
      <vt:lpstr>실습</vt:lpstr>
      <vt:lpstr>기본 명령어</vt:lpstr>
      <vt:lpstr>기본 명령어</vt:lpstr>
      <vt:lpstr>실습</vt:lpstr>
      <vt:lpstr>기본 명령어</vt:lpstr>
      <vt:lpstr>실습</vt:lpstr>
      <vt:lpstr>기본 명령어</vt:lpstr>
      <vt:lpstr>기본 명령어</vt:lpstr>
      <vt:lpstr>실습</vt:lpstr>
      <vt:lpstr>기본 명령어</vt:lpstr>
      <vt:lpstr>실습</vt:lpstr>
      <vt:lpstr>고급 명령어</vt:lpstr>
      <vt:lpstr>고급 명령어</vt:lpstr>
      <vt:lpstr>고급 명령어</vt:lpstr>
      <vt:lpstr>실습</vt:lpstr>
      <vt:lpstr>고급 명령어</vt:lpstr>
      <vt:lpstr>VIM 설정</vt:lpstr>
      <vt:lpstr>실습</vt:lpstr>
      <vt:lpstr>make</vt:lpstr>
      <vt:lpstr>PowerPoint 프레젠테이션</vt:lpstr>
      <vt:lpstr>PowerPoint 프레젠테이션</vt:lpstr>
      <vt:lpstr>PowerPoint 프레젠테이션</vt:lpstr>
      <vt:lpstr>GNU Debugger (GDB)</vt:lpstr>
      <vt:lpstr>gdb commands</vt:lpstr>
      <vt:lpstr>gdb commands</vt:lpstr>
      <vt:lpstr>Man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66</cp:revision>
  <dcterms:created xsi:type="dcterms:W3CDTF">2020-03-03T03:21:01Z</dcterms:created>
  <dcterms:modified xsi:type="dcterms:W3CDTF">2022-03-13T23:59:27Z</dcterms:modified>
</cp:coreProperties>
</file>