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83" r:id="rId7"/>
    <p:sldId id="267" r:id="rId8"/>
    <p:sldId id="278" r:id="rId9"/>
    <p:sldId id="279" r:id="rId10"/>
    <p:sldId id="280" r:id="rId11"/>
    <p:sldId id="281" r:id="rId12"/>
    <p:sldId id="277" r:id="rId13"/>
    <p:sldId id="268" r:id="rId14"/>
    <p:sldId id="290" r:id="rId15"/>
    <p:sldId id="269" r:id="rId16"/>
    <p:sldId id="286" r:id="rId17"/>
    <p:sldId id="270" r:id="rId18"/>
    <p:sldId id="287" r:id="rId19"/>
    <p:sldId id="272" r:id="rId20"/>
    <p:sldId id="273" r:id="rId21"/>
    <p:sldId id="285" r:id="rId22"/>
    <p:sldId id="284" r:id="rId23"/>
    <p:sldId id="274" r:id="rId24"/>
    <p:sldId id="275" r:id="rId25"/>
    <p:sldId id="276" r:id="rId26"/>
    <p:sldId id="288" r:id="rId27"/>
    <p:sldId id="289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한컴 고딕" panose="02000500000000000000" pitchFamily="2" charset="-127"/>
      <p:regular r:id="rId36"/>
      <p:bold r:id="rId37"/>
    </p:embeddedFont>
    <p:embeddedFont>
      <p:font typeface="한컴산뜻돋움" panose="02000000000000000000" pitchFamily="2" charset="-127"/>
      <p:regular r:id="rId38"/>
      <p:bold r:id="rId39"/>
    </p:embeddedFont>
    <p:embeddedFont>
      <p:font typeface="함초롬바탕 확장B" panose="02020603000000000000" pitchFamily="18" charset="-127"/>
      <p:regular r:id="rId40"/>
      <p:bold r:id="rId41"/>
    </p:embeddedFont>
    <p:embeddedFont>
      <p:font typeface="휴먼모음T" panose="02030504000101010101" pitchFamily="18" charset="-127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E072E-F755-4F0D-96C8-A2C87C1683C4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A8382-8ED1-4462-B1EB-1B82BF5C5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>
            <a:extLst>
              <a:ext uri="{FF2B5EF4-FFF2-40B4-BE49-F238E27FC236}">
                <a16:creationId xmlns:a16="http://schemas.microsoft.com/office/drawing/2014/main" id="{80DFAC25-F754-49ED-9347-296CB6741E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9B7CA15-63A0-4982-A9D3-9C6E2667A211}" type="slidenum">
              <a:rPr kumimoji="0" lang="ko-KR" altLang="en-US">
                <a:latin typeface="Times New Roman" panose="02020603050405020304" pitchFamily="18" charset="0"/>
              </a:rPr>
              <a:pPr/>
              <a:t>3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A00AC25-702B-4EEA-A424-78B68EF2A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EE3D79E-A49F-4E0F-BF8D-EE2397725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85F4A570-F577-4E4A-9598-47327D030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FD5D0F3-5466-44EF-A8BF-E877A2B717F8}" type="slidenum">
              <a:rPr kumimoji="0" lang="ko-KR" altLang="en-US">
                <a:latin typeface="Times New Roman" panose="02020603050405020304" pitchFamily="18" charset="0"/>
              </a:rPr>
              <a:pPr/>
              <a:t>22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F927481-5D79-4F40-9AD5-BCF5B6A05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8E0646-D70B-4347-8773-0F569E543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36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4F48D0BF-77CC-4CB8-8C7D-212A42287B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2BC4501-C736-446E-84B4-53062B11E2AC}" type="slidenum">
              <a:rPr kumimoji="0" lang="ko-KR" altLang="en-US">
                <a:latin typeface="Times New Roman" panose="02020603050405020304" pitchFamily="18" charset="0"/>
              </a:rPr>
              <a:pPr/>
              <a:t>23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388853C-7B5D-4899-AE90-EF81D535D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1854F1D-B8F1-440D-B1FF-9E4E688C7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>
            <a:extLst>
              <a:ext uri="{FF2B5EF4-FFF2-40B4-BE49-F238E27FC236}">
                <a16:creationId xmlns:a16="http://schemas.microsoft.com/office/drawing/2014/main" id="{9D3162AD-3255-4F03-B1BE-5B1F7B945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0557D51-5A38-4396-9825-6033939BE469}" type="slidenum">
              <a:rPr kumimoji="0" lang="ko-KR" altLang="en-US">
                <a:latin typeface="Times New Roman" panose="02020603050405020304" pitchFamily="18" charset="0"/>
              </a:rPr>
              <a:pPr/>
              <a:t>24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9E1D3B3-0BE8-440F-AD71-55214E71E4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ABBE07D-8BDE-4C6E-89DB-9FF37A492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5F800578-1A56-46A4-8926-53AC5CDDC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FEE21A5-3A27-4B89-B34D-686C1DB57ED1}" type="slidenum">
              <a:rPr kumimoji="0" lang="ko-KR" altLang="en-US">
                <a:latin typeface="Times New Roman" panose="02020603050405020304" pitchFamily="18" charset="0"/>
              </a:rPr>
              <a:pPr/>
              <a:t>25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791FE88-D842-4A2E-8DF8-3E1E228D3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91BFA4E-6F38-4DB3-8213-05C84DDA1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>
            <a:extLst>
              <a:ext uri="{FF2B5EF4-FFF2-40B4-BE49-F238E27FC236}">
                <a16:creationId xmlns:a16="http://schemas.microsoft.com/office/drawing/2014/main" id="{9A9715CB-3BB2-413E-A1BE-7402B7B79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6917A7C-2FFE-4431-9BC3-3B45261D003C}" type="slidenum">
              <a:rPr kumimoji="0" lang="ko-KR" altLang="en-US">
                <a:latin typeface="Times New Roman" panose="02020603050405020304" pitchFamily="18" charset="0"/>
              </a:rPr>
              <a:pPr/>
              <a:t>4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6F52735-D603-4282-A4CE-C11184C65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EDC97BA-F126-4C3F-866F-8284EC484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>
            <a:extLst>
              <a:ext uri="{FF2B5EF4-FFF2-40B4-BE49-F238E27FC236}">
                <a16:creationId xmlns:a16="http://schemas.microsoft.com/office/drawing/2014/main" id="{67829ABC-52F3-4133-8218-8767215360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F74F9EB6-0AF5-4EAA-9EDF-5A538672062C}" type="slidenum">
              <a:rPr kumimoji="0" lang="ko-KR" altLang="en-US">
                <a:latin typeface="Times New Roman" panose="02020603050405020304" pitchFamily="18" charset="0"/>
              </a:rPr>
              <a:pPr/>
              <a:t>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4D0322A-9329-45F6-9BB1-D42638D0D7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51DD224-5B76-4048-AA4F-C65AAAC17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>
            <a:extLst>
              <a:ext uri="{FF2B5EF4-FFF2-40B4-BE49-F238E27FC236}">
                <a16:creationId xmlns:a16="http://schemas.microsoft.com/office/drawing/2014/main" id="{B7504CD6-B567-4628-B20B-70B59F260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9BB022B-5DCD-4A0A-97AE-6C266D85FBA2}" type="slidenum">
              <a:rPr kumimoji="0" lang="ko-KR" altLang="en-US">
                <a:latin typeface="Times New Roman" panose="02020603050405020304" pitchFamily="18" charset="0"/>
              </a:rPr>
              <a:pPr/>
              <a:t>7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030F194-BED7-473C-AD77-6EDEE3195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BAA6684-6D92-4173-9F69-A2FAEA7B1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3065C1B2-9AD1-4D6F-8E24-EC45BDCC4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76145B6-2202-4DED-B762-ADC1B190B6B7}" type="slidenum">
              <a:rPr kumimoji="0" lang="ko-KR" altLang="en-US">
                <a:latin typeface="Times New Roman" panose="02020603050405020304" pitchFamily="18" charset="0"/>
              </a:rPr>
              <a:pPr/>
              <a:t>13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63B31FC-A481-4E61-A24D-6BF6BA6990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E7D1C79-EEC3-49C6-9A95-C7F32CCE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>
            <a:extLst>
              <a:ext uri="{FF2B5EF4-FFF2-40B4-BE49-F238E27FC236}">
                <a16:creationId xmlns:a16="http://schemas.microsoft.com/office/drawing/2014/main" id="{4C077B33-B58A-49E3-A485-F2AAE0470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BAF85461-7E9B-47DF-BCB7-745B737F5E9F}" type="slidenum">
              <a:rPr kumimoji="0" lang="ko-KR" altLang="en-US">
                <a:latin typeface="Times New Roman" panose="02020603050405020304" pitchFamily="18" charset="0"/>
              </a:rPr>
              <a:pPr/>
              <a:t>15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F1805A-A63B-4092-AEFC-9EAF3A853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40162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CEE3FD5-E0B7-4B7C-95E4-DC4F61109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AB2380F1-F166-4A47-8FD1-F2BE9F45F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06DA8BE-0F5C-4BCA-BA73-5A296FB340F5}" type="slidenum">
              <a:rPr kumimoji="0" lang="ko-KR" altLang="en-US">
                <a:latin typeface="Times New Roman" panose="02020603050405020304" pitchFamily="18" charset="0"/>
              </a:rPr>
              <a:pPr/>
              <a:t>17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74BF85F-5B2A-458F-8098-8F4AD8A4D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AF46FC4-8533-4544-9CDC-A6583B8AE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4E2D58C7-6FCC-4A10-BF03-66B9B623E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9B453D5-4FC6-4E8A-A261-C93242B96415}" type="slidenum">
              <a:rPr kumimoji="0" lang="ko-KR" altLang="en-US">
                <a:latin typeface="Times New Roman" panose="02020603050405020304" pitchFamily="18" charset="0"/>
              </a:rPr>
              <a:pPr/>
              <a:t>19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C8480CF-8B82-4240-BCF1-6F710ACAD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3056172-BCBB-4879-AC4E-437BC612D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85F4A570-F577-4E4A-9598-47327D030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FD5D0F3-5466-44EF-A8BF-E877A2B717F8}" type="slidenum">
              <a:rPr kumimoji="0" lang="ko-KR" altLang="en-US">
                <a:latin typeface="Times New Roman" panose="02020603050405020304" pitchFamily="18" charset="0"/>
              </a:rPr>
              <a:pPr/>
              <a:t>20</a:t>
            </a:fld>
            <a:endParaRPr kumimoji="0" lang="en-US" altLang="ko-KR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F927481-5D79-4F40-9AD5-BCF5B6A05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8E0646-D70B-4347-8773-0F569E543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>
            <a:lvl1pPr marL="0" indent="0" algn="ctr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0E70-C61B-4D63-922A-D912C09CB6D8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5E98-1B3D-4E1A-A3BB-A5B7E6E5F900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07F-B4A2-429C-B6D0-BDDC51EAA40E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803"/>
            <a:ext cx="9144000" cy="617311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B5D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50A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3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68288" indent="-228600">
              <a:defRPr/>
            </a:lvl2pPr>
            <a:lvl3pPr marL="534988" indent="-228600">
              <a:defRPr/>
            </a:lvl3pPr>
            <a:lvl4pPr marL="803275" indent="-228600">
              <a:defRPr/>
            </a:lvl4pPr>
            <a:lvl5pPr marL="1081088" indent="-22860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075F-4D19-4CE2-9311-A5305C9D4739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6D3B-7D31-4B91-864B-9FF7A4D79188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9FD1-42B8-4297-828F-74CF3A06CF11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13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861-96EB-464A-89D0-D0243D9EA8E8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0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4DD-58E3-4707-880A-41224BC75764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B297-666D-44D4-97F5-5EE015E5B179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730-5635-48A4-85DC-F8CD24B2466A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B90A-D651-4058-975B-B57889F3917B}" type="datetime1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1434" y="207471"/>
            <a:ext cx="8282152" cy="759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1082566"/>
            <a:ext cx="8282152" cy="526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34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5FE432EE-4A64-47A0-A59F-9084B6075268}" type="datetime1">
              <a:rPr lang="ko-KR" altLang="en-US" smtClean="0"/>
              <a:t>2022-03-02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63862"/>
            <a:ext cx="30861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5166" y="6463862"/>
            <a:ext cx="2057400" cy="257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함초롬바탕 확장B" panose="02020603000000000000" pitchFamily="18" charset="-127"/>
                <a:ea typeface="함초롬바탕 확장B" panose="02020603000000000000" pitchFamily="18" charset="-127"/>
              </a:defRPr>
            </a:lvl1pPr>
          </a:lstStyle>
          <a:p>
            <a:fld id="{39676AFD-F555-46EF-8D65-F8A4AF2ED3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한컴 고딕" panose="02000500000000000000" pitchFamily="2" charset="-127"/>
          <a:ea typeface="한컴 고딕" panose="02000500000000000000" pitchFamily="2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u="sng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2682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5349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803275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081088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ldp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ntorembedded.github.io/advancedlinuxprogramm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25786"/>
          </a:xfrm>
        </p:spPr>
        <p:txBody>
          <a:bodyPr>
            <a:normAutofit/>
          </a:bodyPr>
          <a:lstStyle/>
          <a:p>
            <a:r>
              <a:rPr lang="en-US" altLang="ko-KR" dirty="0"/>
              <a:t>Linux Network Programming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600" dirty="0"/>
              <a:t>-1</a:t>
            </a:r>
            <a:r>
              <a:rPr lang="ko-KR" altLang="en-US" sz="3600" dirty="0"/>
              <a:t>주차 </a:t>
            </a:r>
            <a:r>
              <a:rPr lang="en-US" altLang="ko-KR" sz="3600" dirty="0"/>
              <a:t>: </a:t>
            </a:r>
            <a:r>
              <a:rPr lang="ko-KR" altLang="en-US" sz="3600" dirty="0"/>
              <a:t>강의 소개 및 리눅스 개요</a:t>
            </a:r>
            <a:r>
              <a:rPr lang="en-US" altLang="ko-KR" sz="3600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735976"/>
            <a:ext cx="6858000" cy="1521823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컴퓨터공학전공 송석일</a:t>
            </a:r>
            <a:endParaRPr lang="en-US" altLang="ko-KR" dirty="0"/>
          </a:p>
          <a:p>
            <a:r>
              <a:rPr lang="en-US" altLang="ko-KR" dirty="0"/>
              <a:t>sisong@ut.ac.kr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9250F26-53EF-41CB-817B-4CB4B291E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en-US" altLang="ko-KR"/>
              <a:t>UNIX History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471F8C-CFA9-47AB-ACA6-EEC130890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pPr lvl="1"/>
            <a:r>
              <a:rPr lang="en-US" altLang="ko-KR" dirty="0"/>
              <a:t>1970</a:t>
            </a:r>
          </a:p>
          <a:p>
            <a:pPr lvl="2"/>
            <a:r>
              <a:rPr lang="en-US" altLang="ko-KR" dirty="0"/>
              <a:t>PDP-11</a:t>
            </a:r>
          </a:p>
          <a:p>
            <a:pPr lvl="2"/>
            <a:r>
              <a:rPr lang="en-US" altLang="ko-KR"/>
              <a:t>Thompson </a:t>
            </a:r>
            <a:r>
              <a:rPr lang="en-US" altLang="ko-KR" dirty="0"/>
              <a:t>developed the B language</a:t>
            </a:r>
          </a:p>
          <a:p>
            <a:pPr lvl="2"/>
            <a:r>
              <a:rPr lang="en-US" altLang="ko-KR" dirty="0"/>
              <a:t>Ritchie evolved B to C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1971</a:t>
            </a:r>
          </a:p>
          <a:p>
            <a:pPr lvl="2"/>
            <a:r>
              <a:rPr lang="en-US" altLang="ko-KR" dirty="0"/>
              <a:t>first edition of the UNIX Programmer’s Manual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1973</a:t>
            </a:r>
          </a:p>
          <a:p>
            <a:pPr lvl="2"/>
            <a:r>
              <a:rPr lang="en-US" altLang="ko-KR" dirty="0"/>
              <a:t>C compiler cc was included</a:t>
            </a:r>
          </a:p>
          <a:p>
            <a:pPr lvl="2"/>
            <a:r>
              <a:rPr lang="en-US" altLang="ko-KR" dirty="0"/>
              <a:t>UNIX was rewritten in C</a:t>
            </a:r>
          </a:p>
          <a:p>
            <a:pPr lvl="2"/>
            <a:r>
              <a:rPr lang="en-US" altLang="ko-KR" dirty="0"/>
              <a:t>The UNIX Time Sharing System published in SOSP</a:t>
            </a:r>
          </a:p>
          <a:p>
            <a:pPr lvl="2"/>
            <a:r>
              <a:rPr lang="en-US" altLang="ko-KR" dirty="0"/>
              <a:t>Later published in CACM</a:t>
            </a:r>
          </a:p>
          <a:p>
            <a:pPr lvl="2"/>
            <a:r>
              <a:rPr lang="en-US" altLang="ko-KR" dirty="0"/>
              <a:t>licensed to UC Berkeley</a:t>
            </a:r>
          </a:p>
        </p:txBody>
      </p:sp>
      <p:sp>
        <p:nvSpPr>
          <p:cNvPr id="10244" name="슬라이드 번호 개체 틀 5">
            <a:extLst>
              <a:ext uri="{FF2B5EF4-FFF2-40B4-BE49-F238E27FC236}">
                <a16:creationId xmlns:a16="http://schemas.microsoft.com/office/drawing/2014/main" id="{7E787595-1BD6-4695-BE90-6FAF48D5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F5333AD-4EC2-4DF5-B775-5FF6AA337B5D}" type="slidenum">
              <a:rPr lang="en-US" altLang="ko-KR"/>
              <a:pPr/>
              <a:t>10</a:t>
            </a:fld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873EF58-00CF-4113-81FC-D413FEBE9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en-US" altLang="ko-KR"/>
              <a:t>UNIX History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9FF34C-2687-4CD5-9698-4004FF4F8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BSD</a:t>
            </a:r>
          </a:p>
          <a:p>
            <a:pPr lvl="2"/>
            <a:r>
              <a:rPr lang="en-US" altLang="ko-KR" dirty="0"/>
              <a:t>Billy Joy, </a:t>
            </a:r>
            <a:r>
              <a:rPr lang="en-US" altLang="ko-KR" dirty="0" err="1"/>
              <a:t>Chuch</a:t>
            </a:r>
            <a:r>
              <a:rPr lang="en-US" altLang="ko-KR" dirty="0"/>
              <a:t> Haley</a:t>
            </a:r>
          </a:p>
          <a:p>
            <a:pPr lvl="2"/>
            <a:r>
              <a:rPr lang="en-US" altLang="ko-KR" dirty="0"/>
              <a:t>ex, </a:t>
            </a:r>
            <a:r>
              <a:rPr lang="en-US" altLang="ko-KR" dirty="0" err="1"/>
              <a:t>csh</a:t>
            </a:r>
            <a:r>
              <a:rPr lang="en-US" altLang="ko-KR" dirty="0"/>
              <a:t>, paging based virtual memory system, TCP/IP, ffs, socket</a:t>
            </a:r>
          </a:p>
          <a:p>
            <a:pPr lvl="2"/>
            <a:r>
              <a:rPr lang="en-US" altLang="ko-KR" dirty="0"/>
              <a:t>1993</a:t>
            </a:r>
            <a:r>
              <a:rPr lang="ko-KR" altLang="en-US" dirty="0"/>
              <a:t>년 </a:t>
            </a:r>
            <a:r>
              <a:rPr lang="en-US" altLang="ko-KR" dirty="0"/>
              <a:t>4.4BSD (final version, </a:t>
            </a:r>
            <a:r>
              <a:rPr lang="ko-KR" altLang="en-US" dirty="0"/>
              <a:t>이후 </a:t>
            </a:r>
            <a:r>
              <a:rPr lang="en-US" altLang="ko-KR" dirty="0"/>
              <a:t>BSDI  </a:t>
            </a:r>
            <a:r>
              <a:rPr lang="ko-KR" altLang="en-US" dirty="0"/>
              <a:t>회사 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AT&amp;T System V</a:t>
            </a:r>
          </a:p>
          <a:p>
            <a:pPr lvl="2"/>
            <a:r>
              <a:rPr lang="en-US" altLang="ko-KR" dirty="0"/>
              <a:t>Version 1,2,…,7, System III, System V, … SVR4.2/ESMP</a:t>
            </a:r>
          </a:p>
          <a:p>
            <a:pPr lvl="2"/>
            <a:r>
              <a:rPr lang="en-US" altLang="ko-KR" dirty="0"/>
              <a:t>region based virtual memory, IPC, remote file sharing, STREAM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Commercial UNIX</a:t>
            </a:r>
          </a:p>
          <a:p>
            <a:pPr lvl="2"/>
            <a:r>
              <a:rPr lang="en-US" altLang="ko-KR" dirty="0"/>
              <a:t>XENIX (MS, SCO), SCO UNIX (SCO), AIX (IBM, Journaling FS), HP-UX (HP), ULTRIX (DEC, </a:t>
            </a:r>
            <a:r>
              <a:rPr lang="ko-KR" altLang="en-US" dirty="0"/>
              <a:t>최초의 </a:t>
            </a:r>
            <a:r>
              <a:rPr lang="en-US" altLang="ko-KR" dirty="0"/>
              <a:t>MP), OSF/1 (Digital), ….</a:t>
            </a:r>
          </a:p>
          <a:p>
            <a:pPr lvl="2"/>
            <a:r>
              <a:rPr lang="en-US" altLang="ko-KR" dirty="0"/>
              <a:t>SunOS (Sun Microsystems, VFS, NFS), Solaris, </a:t>
            </a:r>
            <a:r>
              <a:rPr lang="en-US" altLang="ko-KR" dirty="0" err="1"/>
              <a:t>Unixware</a:t>
            </a:r>
            <a:r>
              <a:rPr lang="en-US" altLang="ko-KR" dirty="0"/>
              <a:t> (Novell)</a:t>
            </a:r>
          </a:p>
          <a:p>
            <a:pPr lvl="2"/>
            <a:endParaRPr lang="en-US" altLang="ko-KR" dirty="0"/>
          </a:p>
        </p:txBody>
      </p:sp>
      <p:sp>
        <p:nvSpPr>
          <p:cNvPr id="11268" name="슬라이드 번호 개체 틀 5">
            <a:extLst>
              <a:ext uri="{FF2B5EF4-FFF2-40B4-BE49-F238E27FC236}">
                <a16:creationId xmlns:a16="http://schemas.microsoft.com/office/drawing/2014/main" id="{2C71B925-E0D5-4A65-BE7F-B87C2E76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E4EEC8B7-124A-4F76-8BAE-13C8ABBBC397}" type="slidenum">
              <a:rPr lang="en-US" altLang="ko-KR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슬라이드 번호 개체 틀 5">
            <a:extLst>
              <a:ext uri="{FF2B5EF4-FFF2-40B4-BE49-F238E27FC236}">
                <a16:creationId xmlns:a16="http://schemas.microsoft.com/office/drawing/2014/main" id="{39917FA8-105D-4CD2-9E3E-2735458B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64821007-56B3-443A-902F-AA4C3A0BF5EE}" type="slidenum">
              <a:rPr lang="ko-KR" altLang="en-US"/>
              <a:pPr/>
              <a:t>12</a:t>
            </a:fld>
            <a:endParaRPr lang="en-US" altLang="ko-KR"/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C27B8C3F-5892-4544-9B7C-04E63405D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1" t="969" r="17079" b="664"/>
          <a:stretch/>
        </p:blipFill>
        <p:spPr bwMode="auto">
          <a:xfrm>
            <a:off x="710697" y="136524"/>
            <a:ext cx="7722606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0">
            <a:extLst>
              <a:ext uri="{FF2B5EF4-FFF2-40B4-BE49-F238E27FC236}">
                <a16:creationId xmlns:a16="http://schemas.microsoft.com/office/drawing/2014/main" id="{EFFF0BA4-8C5B-4498-B8B5-4C8C6A8C1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 개요</a:t>
            </a:r>
          </a:p>
        </p:txBody>
      </p:sp>
      <p:sp>
        <p:nvSpPr>
          <p:cNvPr id="13318" name="Rectangle 21">
            <a:extLst>
              <a:ext uri="{FF2B5EF4-FFF2-40B4-BE49-F238E27FC236}">
                <a16:creationId xmlns:a16="http://schemas.microsoft.com/office/drawing/2014/main" id="{38D65C73-6794-4C87-9178-58D61B868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탄생 </a:t>
            </a:r>
          </a:p>
          <a:p>
            <a:pPr lvl="1"/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ko-KR" altLang="en-US" dirty="0" err="1"/>
              <a:t>리누스토발즈가</a:t>
            </a:r>
            <a:r>
              <a:rPr lang="ko-KR" altLang="en-US" dirty="0"/>
              <a:t> 어셈블리어로 </a:t>
            </a:r>
            <a:r>
              <a:rPr lang="en-US" altLang="ko-KR" dirty="0"/>
              <a:t>0.01 </a:t>
            </a:r>
            <a:r>
              <a:rPr lang="ko-KR" altLang="en-US" dirty="0"/>
              <a:t>작성</a:t>
            </a:r>
          </a:p>
          <a:p>
            <a:pPr lvl="1"/>
            <a:r>
              <a:rPr lang="en-US" altLang="ko-KR" dirty="0"/>
              <a:t>1992</a:t>
            </a:r>
            <a:r>
              <a:rPr lang="ko-KR" altLang="en-US" dirty="0"/>
              <a:t>년에 </a:t>
            </a:r>
            <a:r>
              <a:rPr lang="en-US" altLang="ko-KR" dirty="0"/>
              <a:t>0.02</a:t>
            </a:r>
            <a:r>
              <a:rPr lang="ko-KR" altLang="en-US" dirty="0"/>
              <a:t>버전을 작성하여 처음으로 인터넷에 공개 </a:t>
            </a:r>
            <a:r>
              <a:rPr lang="ko-KR" altLang="en-US" dirty="0">
                <a:sym typeface="Wingdings" panose="05000000000000000000" pitchFamily="2" charset="2"/>
              </a:rPr>
              <a:t> 리눅스의 시작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리누스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토발즈는</a:t>
            </a:r>
            <a:r>
              <a:rPr lang="ko-KR" altLang="en-US" dirty="0">
                <a:sym typeface="Wingdings" panose="05000000000000000000" pitchFamily="2" charset="2"/>
              </a:rPr>
              <a:t> “커널” 만을 개발함</a:t>
            </a:r>
          </a:p>
          <a:p>
            <a:pPr lvl="7"/>
            <a:endParaRPr lang="ko-KR" altLang="en-US" dirty="0"/>
          </a:p>
          <a:p>
            <a:pPr lvl="8"/>
            <a:endParaRPr lang="ko-KR" altLang="en-US" dirty="0"/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0DC7717E-D628-4C72-93AA-F84D4254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1D36A38E-6647-47E3-8975-3B0C581D2A85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13319" name="Oval 4">
            <a:extLst>
              <a:ext uri="{FF2B5EF4-FFF2-40B4-BE49-F238E27FC236}">
                <a16:creationId xmlns:a16="http://schemas.microsoft.com/office/drawing/2014/main" id="{5AB6B9BD-BF23-4072-B0CE-E8AAF57C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284538"/>
            <a:ext cx="2705100" cy="2603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320" name="Oval 5">
            <a:extLst>
              <a:ext uri="{FF2B5EF4-FFF2-40B4-BE49-F238E27FC236}">
                <a16:creationId xmlns:a16="http://schemas.microsoft.com/office/drawing/2014/main" id="{E56E8D4F-A2A8-406E-A252-E7F345387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3709988"/>
            <a:ext cx="196215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321" name="Text Box 6">
            <a:extLst>
              <a:ext uri="{FF2B5EF4-FFF2-40B4-BE49-F238E27FC236}">
                <a16:creationId xmlns:a16="http://schemas.microsoft.com/office/drawing/2014/main" id="{C7D83191-73F5-4FAB-A1B8-746DF21E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708400"/>
            <a:ext cx="3513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셸</a:t>
            </a:r>
          </a:p>
        </p:txBody>
      </p:sp>
      <p:sp>
        <p:nvSpPr>
          <p:cNvPr id="13322" name="Text Box 7">
            <a:extLst>
              <a:ext uri="{FF2B5EF4-FFF2-40B4-BE49-F238E27FC236}">
                <a16:creationId xmlns:a16="http://schemas.microsoft.com/office/drawing/2014/main" id="{0D425243-9BD2-453B-931E-D387102E8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3348038"/>
            <a:ext cx="8002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응용 </a:t>
            </a:r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PG</a:t>
            </a:r>
          </a:p>
        </p:txBody>
      </p:sp>
      <p:sp>
        <p:nvSpPr>
          <p:cNvPr id="13323" name="Text Box 8">
            <a:extLst>
              <a:ext uri="{FF2B5EF4-FFF2-40B4-BE49-F238E27FC236}">
                <a16:creationId xmlns:a16="http://schemas.microsoft.com/office/drawing/2014/main" id="{E1CD95A2-BFC6-4168-B547-DEAA6E52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4308475"/>
            <a:ext cx="684803" cy="30777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리눅스</a:t>
            </a:r>
          </a:p>
        </p:txBody>
      </p:sp>
      <p:sp>
        <p:nvSpPr>
          <p:cNvPr id="13324" name="Line 9">
            <a:extLst>
              <a:ext uri="{FF2B5EF4-FFF2-40B4-BE49-F238E27FC236}">
                <a16:creationId xmlns:a16="http://schemas.microsoft.com/office/drawing/2014/main" id="{D1D64DA5-C8D2-453F-A385-944A39EA3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4559300"/>
            <a:ext cx="1644650" cy="903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325" name="Text Box 10">
            <a:extLst>
              <a:ext uri="{FF2B5EF4-FFF2-40B4-BE49-F238E27FC236}">
                <a16:creationId xmlns:a16="http://schemas.microsoft.com/office/drawing/2014/main" id="{47C7C034-F69B-4618-9559-6ABC66073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38800"/>
            <a:ext cx="19207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CPU, Memory, Hdd…</a:t>
            </a:r>
          </a:p>
        </p:txBody>
      </p:sp>
      <p:sp>
        <p:nvSpPr>
          <p:cNvPr id="13326" name="Line 11">
            <a:extLst>
              <a:ext uri="{FF2B5EF4-FFF2-40B4-BE49-F238E27FC236}">
                <a16:creationId xmlns:a16="http://schemas.microsoft.com/office/drawing/2014/main" id="{E645C126-9562-4694-84F7-F330C4CB97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9738" y="3497263"/>
            <a:ext cx="1484312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327" name="Text Box 12">
            <a:extLst>
              <a:ext uri="{FF2B5EF4-FFF2-40B4-BE49-F238E27FC236}">
                <a16:creationId xmlns:a16="http://schemas.microsoft.com/office/drawing/2014/main" id="{8061182A-E82B-4BA8-BAEF-55C11F24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3367088"/>
            <a:ext cx="1266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명령어 해석기</a:t>
            </a:r>
          </a:p>
          <a:p>
            <a:pPr eaLnBrk="1" hangingPunct="1"/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(Bash,Csh…)</a:t>
            </a:r>
          </a:p>
        </p:txBody>
      </p:sp>
      <p:sp>
        <p:nvSpPr>
          <p:cNvPr id="13328" name="Line 13">
            <a:extLst>
              <a:ext uri="{FF2B5EF4-FFF2-40B4-BE49-F238E27FC236}">
                <a16:creationId xmlns:a16="http://schemas.microsoft.com/office/drawing/2014/main" id="{F8F5C3EA-4FC5-4E76-845E-12AB7ABC6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9638" y="3549650"/>
            <a:ext cx="148590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329" name="Text Box 14">
            <a:extLst>
              <a:ext uri="{FF2B5EF4-FFF2-40B4-BE49-F238E27FC236}">
                <a16:creationId xmlns:a16="http://schemas.microsoft.com/office/drawing/2014/main" id="{D3D07A93-D44C-4AA9-9367-A36AFD401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800475"/>
            <a:ext cx="8435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통신 </a:t>
            </a:r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PG</a:t>
            </a:r>
          </a:p>
          <a:p>
            <a:pPr eaLnBrk="1" hangingPunct="1"/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에디터</a:t>
            </a:r>
          </a:p>
          <a:p>
            <a:pPr eaLnBrk="1" hangingPunct="1"/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X </a:t>
            </a:r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윈도우</a:t>
            </a:r>
          </a:p>
          <a:p>
            <a:pPr eaLnBrk="1" hangingPunct="1"/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……</a:t>
            </a:r>
          </a:p>
        </p:txBody>
      </p:sp>
      <p:sp>
        <p:nvSpPr>
          <p:cNvPr id="13330" name="Oval 15">
            <a:extLst>
              <a:ext uri="{FF2B5EF4-FFF2-40B4-BE49-F238E27FC236}">
                <a16:creationId xmlns:a16="http://schemas.microsoft.com/office/drawing/2014/main" id="{279BB64B-B0BB-4D86-B787-9129390DB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3975100"/>
            <a:ext cx="1219200" cy="11699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331" name="Text Box 16">
            <a:extLst>
              <a:ext uri="{FF2B5EF4-FFF2-40B4-BE49-F238E27FC236}">
                <a16:creationId xmlns:a16="http://schemas.microsoft.com/office/drawing/2014/main" id="{7400992A-622F-4BC3-BB9A-8D69ED5F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995738"/>
            <a:ext cx="5180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커널</a:t>
            </a:r>
          </a:p>
        </p:txBody>
      </p:sp>
      <p:sp>
        <p:nvSpPr>
          <p:cNvPr id="13332" name="Oval 17">
            <a:extLst>
              <a:ext uri="{FF2B5EF4-FFF2-40B4-BE49-F238E27FC236}">
                <a16:creationId xmlns:a16="http://schemas.microsoft.com/office/drawing/2014/main" id="{ABCCED0A-3497-452C-9CD0-B96C01C5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4294188"/>
            <a:ext cx="584200" cy="530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333" name="Text Box 18">
            <a:extLst>
              <a:ext uri="{FF2B5EF4-FFF2-40B4-BE49-F238E27FC236}">
                <a16:creationId xmlns:a16="http://schemas.microsoft.com/office/drawing/2014/main" id="{B33A3EF8-0BFB-4840-9F39-5521DED7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370388"/>
            <a:ext cx="5661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한컴산뜻돋움" panose="02000000000000000000" pitchFamily="2" charset="-127"/>
                <a:ea typeface="한컴산뜻돋움" panose="02000000000000000000" pitchFamily="2" charset="-127"/>
              </a:rPr>
              <a:t>H/W</a:t>
            </a:r>
          </a:p>
        </p:txBody>
      </p:sp>
      <p:sp>
        <p:nvSpPr>
          <p:cNvPr id="13334" name="Line 19">
            <a:extLst>
              <a:ext uri="{FF2B5EF4-FFF2-40B4-BE49-F238E27FC236}">
                <a16:creationId xmlns:a16="http://schemas.microsoft.com/office/drawing/2014/main" id="{C9D06FB4-87EB-4F27-B4CF-25930F06F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4189413"/>
            <a:ext cx="1751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40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24D7DDB-F6FD-4118-B819-B24F0C8B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AD990C-8935-4DBA-8B28-5034A815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794D9-D2E0-435F-8C0C-ADABD75A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5444952"/>
            <a:ext cx="6200775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95DA7-F7C3-493A-A3A9-569AB361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911552"/>
            <a:ext cx="6200775" cy="350837"/>
          </a:xfrm>
          <a:prstGeom prst="rect">
            <a:avLst/>
          </a:prstGeom>
          <a:solidFill>
            <a:srgbClr val="F9F415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1F977-154C-4508-A6BF-738FBA99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352752"/>
            <a:ext cx="2405063" cy="401637"/>
          </a:xfrm>
          <a:prstGeom prst="rect">
            <a:avLst/>
          </a:prstGeom>
          <a:solidFill>
            <a:srgbClr val="ABEE02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57812-7158-41DC-A7E3-5474AD79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3219277"/>
            <a:ext cx="2405062" cy="836612"/>
          </a:xfrm>
          <a:prstGeom prst="rect">
            <a:avLst/>
          </a:prstGeom>
          <a:solidFill>
            <a:srgbClr val="F6BD3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7A1EF-E0A3-4274-99E6-92EE8448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3708227"/>
            <a:ext cx="1390650" cy="2746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88EC6C-B7DF-429E-8CFE-18EA20260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3230389"/>
            <a:ext cx="2527300" cy="979488"/>
          </a:xfrm>
          <a:prstGeom prst="rect">
            <a:avLst/>
          </a:prstGeom>
          <a:solidFill>
            <a:srgbClr val="FDC0E5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32072-A8EB-4714-8ACD-E3BEE37F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689052"/>
            <a:ext cx="6200775" cy="401637"/>
          </a:xfrm>
          <a:prstGeom prst="rect">
            <a:avLst/>
          </a:prstGeom>
          <a:solidFill>
            <a:srgbClr val="C5D3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25FED-54C4-43CB-A894-F8597D9A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2147714"/>
            <a:ext cx="5603875" cy="2746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DF4ECDA4-9085-4335-A33D-756CAF46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5492577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Hardware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78987E9-77E5-4BD3-8F6E-FE67A468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4975052"/>
            <a:ext cx="354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Hardware Control (Interrupts handling, etc)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487851B-C9D3-4F3B-9A25-C2BEDEAC3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330402"/>
            <a:ext cx="219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File System Management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6E2B9531-0884-4E46-8398-8B8741068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3684414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Buffer Cache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59C140D9-46AC-4BC2-98E1-08452796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4403552"/>
            <a:ext cx="1338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Device Drivers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17951871-C626-4CAA-B27E-672BC28D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371677"/>
            <a:ext cx="12668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Process</a:t>
            </a:r>
          </a:p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Management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0633F3-0298-4254-B0A2-775A70CA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281189"/>
            <a:ext cx="1077912" cy="4016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5B8862-574D-42CE-975D-A54FFDBB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757439"/>
            <a:ext cx="1085850" cy="401638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5C232-EDFF-4FC2-8225-5C34DFFCE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4362277"/>
            <a:ext cx="2514600" cy="401637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A120BA7-6E47-4C63-87CD-AE20A3546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3371677"/>
            <a:ext cx="481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IPC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E4A9014-7C84-4729-ACC3-3B287AC3D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3828877"/>
            <a:ext cx="795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Context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3C998021-5C3C-4DC2-8ECC-1FEBAAB1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4438477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Memory Management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AF537D7D-D98C-48DF-B3CC-1D3EFDE8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2768427"/>
            <a:ext cx="191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System Call Interface 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1074FF45-3E0E-43E0-9356-F0D44DDF9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5913" y="2119139"/>
            <a:ext cx="912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돋움" panose="020B0600000101010101" pitchFamily="50" charset="-127"/>
              </a:rPr>
              <a:t>Libraries </a:t>
            </a: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2ACE3A56-CDD0-4AAC-B87A-EA881C69E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57289"/>
            <a:ext cx="714692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84A97836-A795-4674-96EF-8780AB01E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88" y="5363989"/>
            <a:ext cx="7146925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6EDDD62E-7034-460D-9CF2-88A00C4C9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3981277"/>
            <a:ext cx="0" cy="401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076A458E-6C0A-4FED-AC9D-5BD86C0B1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1763" y="4743277"/>
            <a:ext cx="0" cy="222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726D0B7F-1C0E-47CA-A3CA-7309C3CDC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2863" y="4660727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621427DD-9A8B-42FB-8896-4FF039DD2A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4350" y="2933527"/>
            <a:ext cx="0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DD1B0C14-7BC1-4198-A670-4A24D3092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275" y="3489152"/>
            <a:ext cx="15303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D77C27BB-3B90-4F99-B38A-93B795E7B9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5725" y="2989089"/>
            <a:ext cx="0" cy="3889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A75F59E8-FC39-4816-B299-8A10A285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8050" y="1828627"/>
            <a:ext cx="0" cy="884237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EA86808-7621-4C6D-8240-57542063B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2442989"/>
            <a:ext cx="1588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38EF5F62-F44E-4993-9339-C98CBF95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1493664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User Programs 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F3C588AA-79FE-4EF5-B424-14850A6FF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813" y="1806402"/>
            <a:ext cx="0" cy="350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CD534416-F90C-45B4-9673-A26B11BA2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1520652"/>
            <a:ext cx="142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User Programs </a:t>
            </a:r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35DF4ABA-DA14-42BD-A705-55B62E6C3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058814"/>
            <a:ext cx="1193800" cy="54451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DBDE9DAA-53CE-4B31-8F5E-109196085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1839739"/>
            <a:ext cx="59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Arial" panose="020B0604020202020204" pitchFamily="34" charset="0"/>
                <a:ea typeface="돋움" panose="020B0600000101010101" pitchFamily="50" charset="-127"/>
              </a:rPr>
              <a:t>Trap 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C2BABEFA-3DD0-4BD5-B2AD-100B775DE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000077"/>
            <a:ext cx="1022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User  level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F46161C1-0107-4FFF-AE87-33831BE1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584277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Kernel level</a:t>
            </a:r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A6ACF2AB-E71D-43CE-889B-7125B5DA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1466677"/>
            <a:ext cx="1660525" cy="3317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7920333F-A66A-4664-AF48-D4B3AD7E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1495252"/>
            <a:ext cx="1660525" cy="3317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52">
            <a:extLst>
              <a:ext uri="{FF2B5EF4-FFF2-40B4-BE49-F238E27FC236}">
                <a16:creationId xmlns:a16="http://schemas.microsoft.com/office/drawing/2014/main" id="{3B804260-ADC6-499E-8D5E-FDD98028F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3" y="3981277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8" name="Line 54">
            <a:extLst>
              <a:ext uri="{FF2B5EF4-FFF2-40B4-BE49-F238E27FC236}">
                <a16:creationId xmlns:a16="http://schemas.microsoft.com/office/drawing/2014/main" id="{A5C83A28-EDE9-4289-B7F1-7C36C9B3E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3" y="3828877"/>
            <a:ext cx="381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49" name="Line 55">
            <a:extLst>
              <a:ext uri="{FF2B5EF4-FFF2-40B4-BE49-F238E27FC236}">
                <a16:creationId xmlns:a16="http://schemas.microsoft.com/office/drawing/2014/main" id="{7D5A41C4-763A-4AE1-8E8B-F5BEBF925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9163" y="398127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0" name="Line 56">
            <a:extLst>
              <a:ext uri="{FF2B5EF4-FFF2-40B4-BE49-F238E27FC236}">
                <a16:creationId xmlns:a16="http://schemas.microsoft.com/office/drawing/2014/main" id="{9057AC67-307D-45F2-B182-C0C23D405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1763" y="4209877"/>
            <a:ext cx="0" cy="222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58">
            <a:extLst>
              <a:ext uri="{FF2B5EF4-FFF2-40B4-BE49-F238E27FC236}">
                <a16:creationId xmlns:a16="http://schemas.microsoft.com/office/drawing/2014/main" id="{1F845075-AAA9-40E9-AD15-3D5F99747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3600277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/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BC86C557-E9E0-42CC-AE62-24F5A270D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5962477"/>
            <a:ext cx="3160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400" i="1" dirty="0">
                <a:latin typeface="Arial" panose="020B0604020202020204" pitchFamily="34" charset="0"/>
                <a:ea typeface="돋움" panose="020B0600000101010101" pitchFamily="50" charset="-127"/>
              </a:rPr>
              <a:t>(Source : The design of the UNIX OS)</a:t>
            </a:r>
          </a:p>
        </p:txBody>
      </p:sp>
      <p:sp>
        <p:nvSpPr>
          <p:cNvPr id="53" name="Line 60">
            <a:extLst>
              <a:ext uri="{FF2B5EF4-FFF2-40B4-BE49-F238E27FC236}">
                <a16:creationId xmlns:a16="http://schemas.microsoft.com/office/drawing/2014/main" id="{586F6B65-A8A3-4755-9C70-6D0C8EBAC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008014"/>
            <a:ext cx="3863975" cy="5254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Text Box 61">
            <a:extLst>
              <a:ext uri="{FF2B5EF4-FFF2-40B4-BE49-F238E27FC236}">
                <a16:creationId xmlns:a16="http://schemas.microsoft.com/office/drawing/2014/main" id="{0E61FC65-235D-4A40-B738-F17F5D80E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5429077"/>
            <a:ext cx="9937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i="1">
                <a:latin typeface="Arial" panose="020B0604020202020204" pitchFamily="34" charset="0"/>
                <a:ea typeface="돋움" panose="020B0600000101010101" pitchFamily="50" charset="-127"/>
              </a:rPr>
              <a:t>  HW level</a:t>
            </a:r>
          </a:p>
        </p:txBody>
      </p:sp>
      <p:sp>
        <p:nvSpPr>
          <p:cNvPr id="55" name="Line 62">
            <a:extLst>
              <a:ext uri="{FF2B5EF4-FFF2-40B4-BE49-F238E27FC236}">
                <a16:creationId xmlns:a16="http://schemas.microsoft.com/office/drawing/2014/main" id="{95EC0FFB-747E-4FEE-80D9-FDD0BDFA3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763" y="3981277"/>
            <a:ext cx="0" cy="401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25B297E4-C618-46C1-970D-AED6CF12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8" y="2022302"/>
            <a:ext cx="1922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system programming</a:t>
            </a:r>
            <a:endParaRPr lang="ko-KR" altLang="en-US" sz="1400"/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0CFAA17D-3CF6-4FD9-BB95-292EFA00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1782589"/>
            <a:ext cx="2255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/>
              <a:t>application programming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08347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6">
            <a:extLst>
              <a:ext uri="{FF2B5EF4-FFF2-40B4-BE49-F238E27FC236}">
                <a16:creationId xmlns:a16="http://schemas.microsoft.com/office/drawing/2014/main" id="{E8381461-F60D-4C0C-8E6A-3CDA985C5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 개요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435331FA-C64D-49DE-A9D9-3864D47A9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en-US" altLang="ko-KR" dirty="0"/>
              <a:t>GNU (GNU is Not Unix) </a:t>
            </a:r>
            <a:r>
              <a:rPr lang="ko-KR" altLang="en-US" dirty="0"/>
              <a:t>프로젝트 </a:t>
            </a:r>
          </a:p>
          <a:p>
            <a:pPr lvl="1"/>
            <a:r>
              <a:rPr lang="ko-KR" altLang="en-US" dirty="0"/>
              <a:t>리눅스는 </a:t>
            </a:r>
            <a:r>
              <a:rPr lang="en-US" altLang="ko-KR" dirty="0"/>
              <a:t>GNU </a:t>
            </a:r>
            <a:r>
              <a:rPr lang="ko-KR" altLang="en-US" dirty="0"/>
              <a:t>프로젝트와 결합하여 본격적으로 발전함</a:t>
            </a:r>
          </a:p>
          <a:p>
            <a:pPr lvl="1"/>
            <a:r>
              <a:rPr lang="en-US" altLang="ko-KR" dirty="0"/>
              <a:t>1984</a:t>
            </a:r>
            <a:r>
              <a:rPr lang="ko-KR" altLang="en-US" dirty="0"/>
              <a:t>년 </a:t>
            </a:r>
            <a:r>
              <a:rPr lang="ko-KR" altLang="en-US" dirty="0" err="1"/>
              <a:t>리챠드</a:t>
            </a:r>
            <a:r>
              <a:rPr lang="ko-KR" altLang="en-US" dirty="0"/>
              <a:t> </a:t>
            </a:r>
            <a:r>
              <a:rPr lang="ko-KR" altLang="en-US" dirty="0" err="1"/>
              <a:t>스톨만에</a:t>
            </a:r>
            <a:r>
              <a:rPr lang="ko-KR" altLang="en-US" dirty="0"/>
              <a:t> 의해서 시작됨</a:t>
            </a:r>
          </a:p>
          <a:p>
            <a:pPr lvl="1"/>
            <a:r>
              <a:rPr lang="en-US" altLang="ko-KR" dirty="0"/>
              <a:t>1985</a:t>
            </a:r>
            <a:r>
              <a:rPr lang="ko-KR" altLang="en-US" dirty="0"/>
              <a:t>년 </a:t>
            </a:r>
            <a:r>
              <a:rPr lang="en-US" altLang="ko-KR" dirty="0"/>
              <a:t>FSF(Free Software Foundation) </a:t>
            </a:r>
            <a:r>
              <a:rPr lang="ko-KR" altLang="en-US" dirty="0"/>
              <a:t>설립하고</a:t>
            </a:r>
            <a:r>
              <a:rPr lang="en-US" altLang="ko-KR" dirty="0"/>
              <a:t>, </a:t>
            </a:r>
            <a:r>
              <a:rPr lang="ko-KR" altLang="en-US" dirty="0"/>
              <a:t>제공되는 대부분의 소프트웨어는 </a:t>
            </a:r>
            <a:r>
              <a:rPr lang="en-US" altLang="ko-KR" dirty="0"/>
              <a:t>GPL(General Public License)</a:t>
            </a:r>
            <a:r>
              <a:rPr lang="ko-KR" altLang="en-US" dirty="0"/>
              <a:t>을 따르도록 함 </a:t>
            </a:r>
            <a:r>
              <a:rPr lang="ko-KR" altLang="en-US" dirty="0">
                <a:sym typeface="Wingdings" panose="05000000000000000000" pitchFamily="2" charset="2"/>
              </a:rPr>
              <a:t> 자유소프트웨어의 수정과 공유에 대한 자유를 보장하기 위함</a:t>
            </a:r>
          </a:p>
          <a:p>
            <a:pPr lvl="1"/>
            <a:r>
              <a:rPr lang="en-US" altLang="ko-KR" dirty="0">
                <a:hlinkClick r:id="rId3"/>
              </a:rPr>
              <a:t>http://www.gnu.org</a:t>
            </a:r>
            <a:r>
              <a:rPr lang="ko-KR" altLang="en-US" dirty="0"/>
              <a:t> 참조</a:t>
            </a:r>
          </a:p>
          <a:p>
            <a:pPr lvl="3"/>
            <a:endParaRPr lang="ko-KR" altLang="en-US" dirty="0"/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A4E7BED4-1841-49EB-ADEE-7D2A8275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F3D1E01-3633-4D36-A558-0BDAFF35C6A7}" type="slidenum">
              <a:rPr lang="ko-KR" altLang="en-US"/>
              <a:pPr/>
              <a:t>15</a:t>
            </a:fld>
            <a:endParaRPr lang="en-US" altLang="ko-KR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6B003-5C57-472F-9267-BA49C94C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AE12A-A6BA-4D60-B9D1-1904E431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0EF9B-9E81-408E-906D-45BC30D2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C83F6D-DB56-48E3-9205-AFA28EB3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" y="76959"/>
            <a:ext cx="9144001" cy="67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>
            <a:extLst>
              <a:ext uri="{FF2B5EF4-FFF2-40B4-BE49-F238E27FC236}">
                <a16:creationId xmlns:a16="http://schemas.microsoft.com/office/drawing/2014/main" id="{71D865DE-0C9F-45AF-A23E-541FA5D60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 개요</a:t>
            </a: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ABEB37D2-DA54-4E1C-82BF-C67D0F092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커널</a:t>
            </a:r>
          </a:p>
          <a:p>
            <a:pPr lvl="1"/>
            <a:r>
              <a:rPr lang="ko-KR" altLang="en-US" dirty="0"/>
              <a:t>지금도 계속 개발되어 업그레이드 되고 있음</a:t>
            </a:r>
          </a:p>
          <a:p>
            <a:pPr lvl="1"/>
            <a:r>
              <a:rPr lang="en-US" altLang="ko-KR" dirty="0">
                <a:hlinkClick r:id="rId3"/>
              </a:rPr>
              <a:t>http://www.kernel.org</a:t>
            </a:r>
            <a:r>
              <a:rPr lang="en-US" altLang="ko-KR" dirty="0"/>
              <a:t> </a:t>
            </a:r>
            <a:r>
              <a:rPr lang="ko-KR" altLang="en-US" dirty="0"/>
              <a:t>에서 무료로 다운로드 가능</a:t>
            </a:r>
            <a:endParaRPr lang="en-US" altLang="ko-KR" dirty="0"/>
          </a:p>
          <a:p>
            <a:pPr lvl="1"/>
            <a:r>
              <a:rPr lang="en-US" altLang="ko-KR" dirty="0"/>
              <a:t>“linux-5.16.11.tar.xz” </a:t>
            </a:r>
            <a:r>
              <a:rPr lang="ko-KR" altLang="en-US" dirty="0"/>
              <a:t>형식으로 배포됨</a:t>
            </a:r>
          </a:p>
          <a:p>
            <a:pPr lvl="2"/>
            <a:r>
              <a:rPr lang="en-US" altLang="ko-KR" dirty="0"/>
              <a:t>5 : </a:t>
            </a:r>
            <a:r>
              <a:rPr lang="ko-KR" altLang="en-US" dirty="0" err="1"/>
              <a:t>주버전</a:t>
            </a:r>
            <a:r>
              <a:rPr lang="en-US" altLang="ko-KR" dirty="0"/>
              <a:t>(Major Version) </a:t>
            </a:r>
          </a:p>
          <a:p>
            <a:pPr lvl="2"/>
            <a:r>
              <a:rPr lang="en-US" altLang="ko-KR" dirty="0"/>
              <a:t>16 : </a:t>
            </a:r>
            <a:r>
              <a:rPr lang="ko-KR" altLang="en-US" dirty="0" err="1"/>
              <a:t>부버전</a:t>
            </a:r>
            <a:r>
              <a:rPr lang="en-US" altLang="ko-KR" dirty="0"/>
              <a:t>(Minor Version) 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부버전이 홀수일 경우에는 개발버전</a:t>
            </a:r>
            <a:r>
              <a:rPr lang="en-US" altLang="ko-KR" dirty="0"/>
              <a:t>, </a:t>
            </a:r>
            <a:r>
              <a:rPr lang="ko-KR" altLang="en-US" dirty="0"/>
              <a:t>짝수일 경우에는 안정버전</a:t>
            </a:r>
          </a:p>
          <a:p>
            <a:pPr lvl="2"/>
            <a:r>
              <a:rPr lang="en-US" altLang="ko-KR" dirty="0"/>
              <a:t>11 : </a:t>
            </a:r>
            <a:r>
              <a:rPr lang="ko-KR" altLang="en-US" dirty="0"/>
              <a:t> 패치버전</a:t>
            </a:r>
            <a:r>
              <a:rPr lang="en-US" altLang="ko-KR" dirty="0"/>
              <a:t>(Patch Version) </a:t>
            </a:r>
            <a:endParaRPr lang="ko-KR" altLang="en-US" dirty="0"/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6EB8B851-A79A-43E6-AC7A-718F7DF3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333C83D-522E-488F-BC32-773B5D75EA9A}" type="slidenum">
              <a:rPr lang="ko-KR" altLang="en-US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674CD-2637-4093-B6B1-9AF21BB7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A72B3EA-F4DC-47C5-BA54-749FDFCAF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81" y="1082675"/>
            <a:ext cx="6960076" cy="52657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CDCFD-C699-4128-8EF2-23860B75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6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77C4883C-5F84-4082-B55B-18214AE4E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리눅스의 의미 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8E8D34B1-FA31-48CB-8938-C2A4CAA78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좁은 의미에서의 리눅스 </a:t>
            </a:r>
          </a:p>
          <a:p>
            <a:pPr lvl="1"/>
            <a:r>
              <a:rPr lang="ko-KR" altLang="en-US" dirty="0"/>
              <a:t>운영체제의 핵심 커널 </a:t>
            </a:r>
          </a:p>
          <a:p>
            <a:r>
              <a:rPr lang="ko-KR" altLang="en-US" dirty="0"/>
              <a:t>넓은 의미에서의 리눅스 </a:t>
            </a:r>
          </a:p>
          <a:p>
            <a:pPr lvl="1"/>
            <a:r>
              <a:rPr lang="ko-KR" altLang="en-US" dirty="0" err="1"/>
              <a:t>배포판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커널 </a:t>
            </a:r>
            <a:r>
              <a:rPr lang="en-US" altLang="ko-KR" dirty="0"/>
              <a:t>+ </a:t>
            </a:r>
            <a:r>
              <a:rPr lang="ko-KR" altLang="en-US" dirty="0"/>
              <a:t>각종 </a:t>
            </a:r>
            <a:r>
              <a:rPr lang="en-US" altLang="ko-KR" dirty="0"/>
              <a:t>Utility )</a:t>
            </a:r>
          </a:p>
          <a:p>
            <a:pPr lvl="1"/>
            <a:r>
              <a:rPr lang="ko-KR" altLang="en-US" dirty="0"/>
              <a:t>리눅스 커널에 여러가지 응용프로그램을 추가하여 쉽게 설치할 수 있도록 만들어 놓은 것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3A9D912B-8741-435A-8695-39F25E6B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09BC65E-D78C-465B-A76D-96A6448F1DEB}" type="slidenum">
              <a:rPr lang="ko-KR" altLang="en-US"/>
              <a:pPr/>
              <a:t>19</a:t>
            </a:fld>
            <a:endParaRPr lang="en-US" altLang="ko-KR"/>
          </a:p>
        </p:txBody>
      </p:sp>
      <p:pic>
        <p:nvPicPr>
          <p:cNvPr id="17415" name="Picture 2">
            <a:extLst>
              <a:ext uri="{FF2B5EF4-FFF2-40B4-BE49-F238E27FC236}">
                <a16:creationId xmlns:a16="http://schemas.microsoft.com/office/drawing/2014/main" id="{3CB17407-A2C9-4634-B456-8BE79573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36" y="3452813"/>
            <a:ext cx="5605659" cy="319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720F63B-1B7D-4160-8AAB-AF65B1E1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1B4B21-5CFB-497F-BBD9-02998676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71475-BD4A-4F07-BED0-D6394D8F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0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A3B96F80-5855-4E02-8BFD-03E1F7055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err="1"/>
              <a:t>배포판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국외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86944C1B-8249-4497-98BB-3CBD8A0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A4AFB19-7C88-4C68-8670-22F8D0A524AB}" type="slidenum">
              <a:rPr lang="ko-KR" altLang="en-US"/>
              <a:pPr/>
              <a:t>20</a:t>
            </a:fld>
            <a:endParaRPr lang="en-US" altLang="ko-KR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5D2BE0-3C8D-49D5-BDFD-A4EBB5491632}"/>
              </a:ext>
            </a:extLst>
          </p:cNvPr>
          <p:cNvGrpSpPr/>
          <p:nvPr/>
        </p:nvGrpSpPr>
        <p:grpSpPr>
          <a:xfrm>
            <a:off x="727030" y="966952"/>
            <a:ext cx="7689940" cy="5284880"/>
            <a:chOff x="678997" y="1054960"/>
            <a:chExt cx="6915150" cy="45148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77A904-62C7-488A-B5F3-509E233C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997" y="1054960"/>
              <a:ext cx="6915150" cy="22574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375C8E4-9249-4796-8DFC-7650E7AB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997" y="3312385"/>
              <a:ext cx="6915150" cy="22574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F25F8-161C-47A4-9A5D-9FF44E4D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05DD2BD-F78E-4174-AAAB-738189C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8246C5-B3D4-4477-A6F1-56B3D34E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" y="0"/>
            <a:ext cx="9144000" cy="26634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A2BB62-80ED-4ADF-8B6A-AAD3220A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" y="2121409"/>
            <a:ext cx="9144000" cy="2775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0EDAE9-480A-417A-A206-5E0C1A5C7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" y="4130977"/>
            <a:ext cx="9144000" cy="27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1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A3B96F80-5855-4E02-8BFD-03E1F7055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 dirty="0"/>
              <a:t>리눅스 </a:t>
            </a:r>
            <a:r>
              <a:rPr lang="ko-KR" altLang="en-US" dirty="0" err="1"/>
              <a:t>배포판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국내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87F42D07-A36C-49D9-9297-6FFD8E1C2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국내</a:t>
            </a:r>
          </a:p>
          <a:p>
            <a:pPr lvl="1"/>
            <a:r>
              <a:rPr lang="en-US" altLang="ko-KR" dirty="0"/>
              <a:t>No.1Linux : http://no1linux.org/ </a:t>
            </a:r>
            <a:r>
              <a:rPr lang="ko-KR" altLang="en-US" dirty="0"/>
              <a:t> </a:t>
            </a:r>
          </a:p>
          <a:p>
            <a:pPr lvl="1"/>
            <a:r>
              <a:rPr lang="en-US" altLang="ko-KR" dirty="0"/>
              <a:t>SU Linux : https://www.sulinux.net/web/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86944C1B-8249-4497-98BB-3CBD8A0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0A4AFB19-7C88-4C68-8670-22F8D0A524AB}" type="slidenum">
              <a:rPr lang="ko-KR" altLang="en-US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50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795DD197-843C-4839-952D-85F7DE89F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 응용 분야 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41AD1D1B-AC52-4912-A983-E4683AED0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en-US" altLang="ko-KR" dirty="0"/>
              <a:t>Embedded Linux </a:t>
            </a:r>
          </a:p>
          <a:p>
            <a:pPr lvl="1"/>
            <a:r>
              <a:rPr lang="ko-KR" altLang="en-US" dirty="0"/>
              <a:t>특화된 하드웨어에 필요한 기능만을 갖는 작은 사이즈의 </a:t>
            </a:r>
            <a:r>
              <a:rPr lang="en-US" altLang="ko-KR" dirty="0"/>
              <a:t>Linux</a:t>
            </a:r>
            <a:r>
              <a:rPr lang="ko-KR" altLang="en-US" dirty="0"/>
              <a:t>를 탑재</a:t>
            </a:r>
            <a:endParaRPr lang="en-US" altLang="ko-KR" dirty="0"/>
          </a:p>
          <a:p>
            <a:pPr lvl="1"/>
            <a:r>
              <a:rPr lang="en-US" altLang="ko-KR" dirty="0"/>
              <a:t>Android, Raspberry</a:t>
            </a:r>
            <a:r>
              <a:rPr lang="ko-KR" altLang="en-US" dirty="0"/>
              <a:t> </a:t>
            </a:r>
            <a:r>
              <a:rPr lang="en-US" altLang="ko-KR" dirty="0"/>
              <a:t>Pi</a:t>
            </a:r>
            <a:r>
              <a:rPr lang="ko-KR" altLang="en-US" dirty="0"/>
              <a:t> 등 </a:t>
            </a:r>
          </a:p>
          <a:p>
            <a:r>
              <a:rPr lang="en-US" altLang="ko-KR" dirty="0" err="1"/>
              <a:t>DeskTop</a:t>
            </a:r>
            <a:r>
              <a:rPr lang="en-US" altLang="ko-KR" dirty="0"/>
              <a:t> Linux </a:t>
            </a:r>
          </a:p>
          <a:p>
            <a:pPr lvl="1"/>
            <a:r>
              <a:rPr lang="en-US" altLang="ko-KR" dirty="0"/>
              <a:t>Windows 10 </a:t>
            </a:r>
            <a:r>
              <a:rPr lang="ko-KR" altLang="en-US" dirty="0"/>
              <a:t>대체 </a:t>
            </a:r>
            <a:endParaRPr lang="en-US" altLang="ko-KR" dirty="0"/>
          </a:p>
          <a:p>
            <a:r>
              <a:rPr lang="en-US" altLang="ko-KR" dirty="0"/>
              <a:t>Server Linux</a:t>
            </a:r>
          </a:p>
          <a:p>
            <a:pPr lvl="1"/>
            <a:r>
              <a:rPr lang="ko-KR" altLang="en-US" dirty="0"/>
              <a:t>웹서버</a:t>
            </a:r>
            <a:r>
              <a:rPr lang="en-US" altLang="ko-KR" dirty="0"/>
              <a:t>, </a:t>
            </a:r>
            <a:r>
              <a:rPr lang="ko-KR" altLang="en-US" dirty="0"/>
              <a:t>파일서버</a:t>
            </a:r>
            <a:r>
              <a:rPr lang="en-US" altLang="ko-KR" dirty="0"/>
              <a:t>, </a:t>
            </a:r>
            <a:r>
              <a:rPr lang="ko-KR" altLang="en-US" dirty="0"/>
              <a:t>클라우드 서버 등</a:t>
            </a:r>
            <a:r>
              <a:rPr lang="en-US" altLang="ko-KR" dirty="0"/>
              <a:t> 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2216A6E4-C172-41BD-AEF2-FA16514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DE772B3C-89F0-40C2-A974-D45F1A574BC0}" type="slidenum">
              <a:rPr lang="ko-KR" altLang="en-US"/>
              <a:pPr/>
              <a:t>23</a:t>
            </a:fld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1FEC4E44-6336-4D0A-8D5E-041A094E0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 문서 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2889B367-04E9-4625-AD73-5BC5BA062C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en-US" altLang="ko-KR" dirty="0"/>
              <a:t>LDP ( Linux Documentation Project )</a:t>
            </a:r>
          </a:p>
          <a:p>
            <a:pPr lvl="1"/>
            <a:r>
              <a:rPr lang="en-US" altLang="ko-KR" dirty="0">
                <a:hlinkClick r:id="rId3"/>
              </a:rPr>
              <a:t>http://tldp.org/</a:t>
            </a:r>
            <a:r>
              <a:rPr lang="en-US" altLang="ko-KR" dirty="0"/>
              <a:t> </a:t>
            </a:r>
            <a:r>
              <a:rPr lang="ko-KR" altLang="en-US" dirty="0"/>
              <a:t>영문 사이트</a:t>
            </a:r>
            <a:endParaRPr lang="en-US" altLang="ko-KR" dirty="0"/>
          </a:p>
          <a:p>
            <a:r>
              <a:rPr lang="en-US" altLang="ko-KR" dirty="0"/>
              <a:t>KDLP</a:t>
            </a:r>
          </a:p>
          <a:p>
            <a:pPr lvl="1"/>
            <a:r>
              <a:rPr lang="en-US" altLang="ko-KR" dirty="0">
                <a:hlinkClick r:id="rId4"/>
              </a:rPr>
              <a:t>http://kldp.org/</a:t>
            </a:r>
            <a:r>
              <a:rPr lang="en-US" altLang="ko-KR" dirty="0"/>
              <a:t> </a:t>
            </a:r>
            <a:r>
              <a:rPr lang="ko-KR" altLang="en-US" dirty="0"/>
              <a:t>한글 사이트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366942A3-FA6F-4182-9346-A7F3ECA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C1F54F88-2915-4BDC-88B0-14815AEF53B8}" type="slidenum">
              <a:rPr lang="ko-KR" altLang="en-US"/>
              <a:pPr/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3D055848-3019-422B-8B08-10ECE635A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 관련 업계 동향 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2C25C33D-111B-4207-9943-7EEE4F308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pPr lvl="1"/>
            <a:r>
              <a:rPr lang="en-US" altLang="ko-KR" dirty="0"/>
              <a:t>Server </a:t>
            </a:r>
            <a:r>
              <a:rPr lang="ko-KR" altLang="en-US" dirty="0"/>
              <a:t>시장에서 리눅스의 폭발적 성장 </a:t>
            </a:r>
          </a:p>
          <a:p>
            <a:pPr lvl="1"/>
            <a:r>
              <a:rPr lang="ko-KR" altLang="en-US" dirty="0"/>
              <a:t>시스템 업체들의 리눅스 지원 강화 </a:t>
            </a:r>
          </a:p>
          <a:p>
            <a:pPr lvl="1"/>
            <a:r>
              <a:rPr lang="en-US" altLang="ko-KR" dirty="0"/>
              <a:t>OS </a:t>
            </a:r>
            <a:r>
              <a:rPr lang="ko-KR" altLang="en-US" dirty="0"/>
              <a:t>업체들의 대응 정책 발표 </a:t>
            </a:r>
          </a:p>
          <a:p>
            <a:pPr lvl="1"/>
            <a:r>
              <a:rPr lang="en-US" altLang="ko-KR" dirty="0"/>
              <a:t>DBMS </a:t>
            </a:r>
            <a:r>
              <a:rPr lang="ko-KR" altLang="en-US" dirty="0"/>
              <a:t>업체 등 </a:t>
            </a:r>
            <a:r>
              <a:rPr lang="en-US" altLang="ko-KR" dirty="0"/>
              <a:t>Application </a:t>
            </a:r>
            <a:r>
              <a:rPr lang="ko-KR" altLang="en-US" dirty="0"/>
              <a:t>업체들의 리눅스 지원 강화 리눅스 전문 업체의 등장</a:t>
            </a:r>
          </a:p>
          <a:p>
            <a:pPr lvl="1"/>
            <a:r>
              <a:rPr lang="ko-KR" altLang="en-US" dirty="0"/>
              <a:t>임베디드 시스템에 적용 증가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501ADAB4-5E68-4833-B0A1-C1302EB0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A25C72C7-4FC4-4EBD-8948-2666E283027E}" type="slidenum">
              <a:rPr lang="ko-KR" altLang="en-US"/>
              <a:pPr/>
              <a:t>25</a:t>
            </a:fld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9ED68739-BE14-44A3-AE13-87288A63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특징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45054-747D-43B3-B620-2ED790C4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>
            <a:normAutofit/>
          </a:bodyPr>
          <a:lstStyle/>
          <a:p>
            <a:r>
              <a:rPr lang="ko-KR" altLang="en-US" dirty="0"/>
              <a:t>다중 작업 </a:t>
            </a:r>
            <a:r>
              <a:rPr lang="en-US" altLang="ko-KR" dirty="0"/>
              <a:t>(multi process) </a:t>
            </a:r>
          </a:p>
          <a:p>
            <a:pPr lvl="1"/>
            <a:r>
              <a:rPr lang="ko-KR" altLang="en-US" dirty="0"/>
              <a:t>선점 가능한</a:t>
            </a:r>
            <a:r>
              <a:rPr lang="en-US" altLang="ko-KR" dirty="0"/>
              <a:t>(preemptive) </a:t>
            </a:r>
            <a:r>
              <a:rPr lang="ko-KR" altLang="en-US" dirty="0"/>
              <a:t>실제 다중 작업을 지원</a:t>
            </a:r>
          </a:p>
          <a:p>
            <a:pPr lvl="1"/>
            <a:r>
              <a:rPr lang="ko-KR" altLang="en-US" dirty="0"/>
              <a:t>작업은 실행 중인 상태의 프로그램을 의미 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</a:p>
          <a:p>
            <a:r>
              <a:rPr lang="en-US" altLang="en-US" dirty="0" err="1"/>
              <a:t>다중</a:t>
            </a:r>
            <a:r>
              <a:rPr lang="en-US" altLang="en-US" dirty="0"/>
              <a:t> 사용자 (multi user)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동시에 여러 명의 사용자가 시스템에서 작업하는 것을 허용</a:t>
            </a:r>
          </a:p>
          <a:p>
            <a:pPr lvl="1"/>
            <a:r>
              <a:rPr lang="ko-KR" altLang="en-US" dirty="0"/>
              <a:t>터미널이나 네트워크 연결을 통해서 동일한 하나의 리눅스 시스템을 사용</a:t>
            </a:r>
          </a:p>
          <a:p>
            <a:r>
              <a:rPr lang="en-US" altLang="en-US" dirty="0" err="1"/>
              <a:t>다중</a:t>
            </a:r>
            <a:r>
              <a:rPr lang="en-US" altLang="en-US" dirty="0"/>
              <a:t> </a:t>
            </a:r>
            <a:r>
              <a:rPr lang="en-US" altLang="en-US" dirty="0" err="1"/>
              <a:t>프로세서</a:t>
            </a:r>
            <a:r>
              <a:rPr lang="en-US" altLang="en-US" dirty="0"/>
              <a:t> (multi processor) 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다중 프로세서 구조에서도 실행될 수 있음 </a:t>
            </a:r>
            <a:r>
              <a:rPr lang="en-US" altLang="ko-KR" dirty="0"/>
              <a:t>(</a:t>
            </a:r>
            <a:r>
              <a:rPr lang="ko-KR" altLang="en-US" dirty="0"/>
              <a:t>두 개 이상의 </a:t>
            </a:r>
            <a:r>
              <a:rPr lang="en-US" altLang="ko-KR" dirty="0"/>
              <a:t>CPU</a:t>
            </a:r>
            <a:r>
              <a:rPr lang="ko-KR" altLang="en-US" dirty="0"/>
              <a:t>를 가진 시스템을 리눅스가 지원</a:t>
            </a:r>
            <a:r>
              <a:rPr lang="en-US" altLang="ko-KR" dirty="0"/>
              <a:t>)</a:t>
            </a:r>
          </a:p>
          <a:p>
            <a:r>
              <a:rPr lang="en-US" altLang="en-US" dirty="0" err="1"/>
              <a:t>이식성과</a:t>
            </a:r>
            <a:r>
              <a:rPr lang="en-US" altLang="en-US" dirty="0"/>
              <a:t> </a:t>
            </a:r>
            <a:r>
              <a:rPr lang="en-US" altLang="en-US" dirty="0" err="1"/>
              <a:t>확장성</a:t>
            </a:r>
            <a:r>
              <a:rPr lang="en-US" altLang="en-US" dirty="0"/>
              <a:t>   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이식성이 높음</a:t>
            </a:r>
          </a:p>
          <a:p>
            <a:pPr lvl="1"/>
            <a:r>
              <a:rPr lang="ko-KR" altLang="en-US" dirty="0"/>
              <a:t>다양한 언어로 작성된 프로그램을 어렵지 않게 사용할 수 있음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AE1CC-6F0C-4277-88F4-D072CF79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</p:spPr>
        <p:txBody>
          <a:bodyPr/>
          <a:lstStyle/>
          <a:p>
            <a:fld id="{39676AFD-F555-46EF-8D65-F8A4AF2ED3A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61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83C9E81-A644-4C4D-88B2-5B698F8E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리눅스의 특징 </a:t>
            </a:r>
            <a:r>
              <a:rPr lang="en-US" altLang="ko-KR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06DA5-2954-4F96-AA47-A2C20E24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파일</a:t>
            </a:r>
            <a:r>
              <a:rPr lang="en-US" altLang="en-US" dirty="0"/>
              <a:t> </a:t>
            </a:r>
            <a:r>
              <a:rPr lang="en-US" altLang="en-US" dirty="0" err="1"/>
              <a:t>시스템</a:t>
            </a:r>
            <a:r>
              <a:rPr lang="en-US" altLang="en-US" dirty="0"/>
              <a:t> 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리눅스의 파일 시스템은 유닉스의 것과 같이 트리 구조를 이루고 있음</a:t>
            </a:r>
          </a:p>
          <a:p>
            <a:pPr lvl="1"/>
            <a:r>
              <a:rPr lang="ko-KR" altLang="en-US" dirty="0"/>
              <a:t>별도로 추가된 물리적인 보조 기억 장치들이나 하드웨어 디바이스들도 파일 형태로 파일 시스템에 연결</a:t>
            </a:r>
          </a:p>
          <a:p>
            <a:r>
              <a:rPr lang="en-US" altLang="en-US" dirty="0" err="1"/>
              <a:t>권한</a:t>
            </a:r>
            <a:endParaRPr lang="en-US" altLang="en-US" dirty="0"/>
          </a:p>
          <a:p>
            <a:pPr lvl="1"/>
            <a:r>
              <a:rPr lang="ko-KR" altLang="en-US" dirty="0"/>
              <a:t>사용자별로 별도의 권한을 부여</a:t>
            </a:r>
          </a:p>
          <a:p>
            <a:pPr lvl="1"/>
            <a:r>
              <a:rPr lang="ko-KR" altLang="en-US" dirty="0"/>
              <a:t>하나의 시스템을 여러 명의 사용자가 동시에 사용할 수 있기 때문에 발생할 수 있는 여러 가지 문제를 사전에 방지</a:t>
            </a:r>
          </a:p>
          <a:p>
            <a:pPr lvl="1"/>
            <a:r>
              <a:rPr lang="ko-KR" altLang="en-US" dirty="0"/>
              <a:t>시스템을 관리하기 위한 관리자와 시스템을 사용하기만 하는 사용자</a:t>
            </a:r>
          </a:p>
          <a:p>
            <a:r>
              <a:rPr lang="en-US" altLang="en-US" dirty="0"/>
              <a:t>셸 (Shell)</a:t>
            </a:r>
          </a:p>
          <a:p>
            <a:pPr lvl="1"/>
            <a:r>
              <a:rPr lang="ko-KR" altLang="en-US" dirty="0"/>
              <a:t>사용자가 시스템을 쉽게 사용할 수 있도록 중간자 역할의 프로그램</a:t>
            </a:r>
          </a:p>
          <a:p>
            <a:pPr lvl="1"/>
            <a:r>
              <a:rPr lang="ko-KR" altLang="en-US" dirty="0"/>
              <a:t>사용자가 명령어 라인을 입력해서 원하는 작업을 수행할 수 있음</a:t>
            </a:r>
          </a:p>
          <a:p>
            <a:r>
              <a:rPr lang="en-US" altLang="en-US" dirty="0" err="1"/>
              <a:t>개발</a:t>
            </a:r>
            <a:r>
              <a:rPr lang="en-US" altLang="en-US" dirty="0"/>
              <a:t> </a:t>
            </a:r>
            <a:r>
              <a:rPr lang="en-US" altLang="en-US" dirty="0" err="1"/>
              <a:t>환경</a:t>
            </a:r>
            <a:r>
              <a:rPr lang="en-US" altLang="en-US" dirty="0"/>
              <a:t>  </a:t>
            </a:r>
            <a:r>
              <a:rPr lang="ko-KR" altLang="en-US" dirty="0"/>
              <a:t> </a:t>
            </a:r>
          </a:p>
          <a:p>
            <a:pPr lvl="1"/>
            <a:r>
              <a:rPr lang="ko-KR" altLang="en-US" dirty="0"/>
              <a:t>리눅스는 새로운 프로그램을 개발하기 위한 환경을 제공</a:t>
            </a:r>
          </a:p>
          <a:p>
            <a:pPr lvl="1"/>
            <a:r>
              <a:rPr lang="ko-KR" altLang="en-US" dirty="0"/>
              <a:t>프로그래밍 언어용 컴파일러</a:t>
            </a:r>
            <a:r>
              <a:rPr lang="en-US" altLang="ko-KR" dirty="0"/>
              <a:t>, </a:t>
            </a:r>
            <a:r>
              <a:rPr lang="ko-KR" altLang="en-US" dirty="0"/>
              <a:t>프로그램 개발에 필요한 보조적인 유틸리티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4B423-5ED2-445D-BD90-0D21555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</p:spPr>
        <p:txBody>
          <a:bodyPr/>
          <a:lstStyle/>
          <a:p>
            <a:fld id="{39676AFD-F555-46EF-8D65-F8A4AF2ED3AB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4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2792CAD4-DCD2-462C-82AE-609872AEA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강의 소개 </a:t>
            </a:r>
            <a:r>
              <a:rPr lang="en-US" altLang="ko-KR"/>
              <a:t>(1/3)</a:t>
            </a:r>
            <a:endParaRPr lang="ko-KR" altLang="en-US"/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F808E474-E831-41C5-BF96-707438CAC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강의 개요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운영체제의 전체적인 특징을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운영체제의 </a:t>
            </a:r>
            <a:r>
              <a:rPr lang="ko-KR" altLang="en-US" dirty="0" err="1"/>
              <a:t>커널</a:t>
            </a:r>
            <a:r>
              <a:rPr lang="ko-KR" altLang="en-US" dirty="0"/>
              <a:t> 구조를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운영체제의 </a:t>
            </a:r>
            <a:r>
              <a:rPr lang="ko-KR" altLang="en-US" dirty="0" err="1"/>
              <a:t>커널이</a:t>
            </a:r>
            <a:r>
              <a:rPr lang="ko-KR" altLang="en-US" dirty="0"/>
              <a:t> 제공하는 서비스를 파악한다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ko-KR" altLang="en-US" dirty="0" err="1"/>
              <a:t>커널이</a:t>
            </a:r>
            <a:r>
              <a:rPr lang="ko-KR" altLang="en-US" dirty="0"/>
              <a:t> 제공하는 서비스</a:t>
            </a:r>
            <a:r>
              <a:rPr lang="en-US" altLang="ko-KR" dirty="0"/>
              <a:t>(</a:t>
            </a:r>
            <a:r>
              <a:rPr lang="ko-KR" altLang="en-US" dirty="0"/>
              <a:t>시스템 콜</a:t>
            </a:r>
            <a:r>
              <a:rPr lang="en-US" altLang="ko-KR" dirty="0"/>
              <a:t>)</a:t>
            </a:r>
            <a:r>
              <a:rPr lang="ko-KR" altLang="en-US" dirty="0"/>
              <a:t>을 이용하여 프로그램을 작성하는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 내용</a:t>
            </a:r>
          </a:p>
          <a:p>
            <a:pPr lvl="1"/>
            <a:r>
              <a:rPr lang="ko-KR" altLang="en-US" dirty="0" err="1"/>
              <a:t>리눅스에서의</a:t>
            </a:r>
            <a:r>
              <a:rPr lang="ko-KR" altLang="en-US" dirty="0"/>
              <a:t> 프로그래밍 환경 </a:t>
            </a:r>
            <a:r>
              <a:rPr lang="en-US" altLang="ko-KR" dirty="0"/>
              <a:t>: </a:t>
            </a:r>
            <a:r>
              <a:rPr lang="ko-KR" altLang="en-US" dirty="0"/>
              <a:t>편집기</a:t>
            </a:r>
            <a:r>
              <a:rPr lang="en-US" altLang="ko-KR" dirty="0"/>
              <a:t>,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디버깅 등</a:t>
            </a:r>
            <a:endParaRPr lang="en-US" altLang="ko-KR" dirty="0"/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프로세스와 쓰레드</a:t>
            </a:r>
            <a:r>
              <a:rPr lang="en-US" altLang="ko-KR" dirty="0"/>
              <a:t>, IPC(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Communication)</a:t>
            </a:r>
          </a:p>
          <a:p>
            <a:pPr lvl="1"/>
            <a:r>
              <a:rPr lang="en-US" altLang="ko-KR" dirty="0"/>
              <a:t>Socket </a:t>
            </a:r>
            <a:r>
              <a:rPr lang="ko-KR" altLang="en-US" dirty="0"/>
              <a:t>기반 네트워크 프로그래밍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076" name="슬라이드 번호 개체 틀 5">
            <a:extLst>
              <a:ext uri="{FF2B5EF4-FFF2-40B4-BE49-F238E27FC236}">
                <a16:creationId xmlns:a16="http://schemas.microsoft.com/office/drawing/2014/main" id="{53D31862-DBCC-45DE-8B38-8087E7F7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4EDBCF9F-300E-433D-8FBB-55B356D6AC86}" type="slidenum">
              <a:rPr lang="ko-KR" altLang="en-US"/>
              <a:pPr/>
              <a:t>3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>
            <a:extLst>
              <a:ext uri="{FF2B5EF4-FFF2-40B4-BE49-F238E27FC236}">
                <a16:creationId xmlns:a16="http://schemas.microsoft.com/office/drawing/2014/main" id="{A1180BDB-5892-4790-90A9-C56CBB8B7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강의 소개 </a:t>
            </a:r>
            <a:r>
              <a:rPr lang="en-US" altLang="ko-KR"/>
              <a:t>(2/3)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516E2EF8-70BA-42E2-8014-6C4D069E9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교재</a:t>
            </a:r>
            <a:endParaRPr lang="en-US" altLang="ko-KR" dirty="0"/>
          </a:p>
          <a:p>
            <a:pPr lvl="1"/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프로그래밍 기초</a:t>
            </a:r>
            <a:r>
              <a:rPr lang="en-US" altLang="ko-KR" dirty="0"/>
              <a:t>, </a:t>
            </a:r>
            <a:r>
              <a:rPr lang="ko-KR" altLang="en-US" dirty="0"/>
              <a:t>한빛 출판사</a:t>
            </a:r>
            <a:endParaRPr lang="en-US" altLang="ko-KR" dirty="0"/>
          </a:p>
          <a:p>
            <a:r>
              <a:rPr lang="ko-KR" altLang="en-US" dirty="0"/>
              <a:t>참고 도서</a:t>
            </a:r>
          </a:p>
          <a:p>
            <a:pPr lvl="1"/>
            <a:r>
              <a:rPr lang="ko-KR" altLang="en-US" dirty="0"/>
              <a:t>리눅스 시스템 프로그래밍</a:t>
            </a:r>
            <a:r>
              <a:rPr lang="en-US" altLang="ko-KR" dirty="0"/>
              <a:t> : </a:t>
            </a:r>
            <a:r>
              <a:rPr lang="ko-KR" altLang="en-US" dirty="0" err="1"/>
              <a:t>한빛미디어</a:t>
            </a:r>
            <a:endParaRPr lang="en-US" altLang="ko-KR" dirty="0"/>
          </a:p>
          <a:p>
            <a:pPr lvl="1"/>
            <a:r>
              <a:rPr lang="ko-KR" altLang="en-US" dirty="0"/>
              <a:t>유닉스 </a:t>
            </a:r>
            <a:r>
              <a:rPr lang="en-US" altLang="ko-KR" dirty="0"/>
              <a:t>• </a:t>
            </a:r>
            <a:r>
              <a:rPr lang="ko-KR" altLang="en-US" dirty="0"/>
              <a:t>리눅스 프로그래밍 필수 유틸리티 </a:t>
            </a:r>
            <a:r>
              <a:rPr lang="en-US" altLang="ko-KR" dirty="0"/>
              <a:t>: vi, make, </a:t>
            </a:r>
            <a:r>
              <a:rPr lang="en-US" altLang="ko-KR" dirty="0" err="1"/>
              <a:t>gcc</a:t>
            </a:r>
            <a:r>
              <a:rPr lang="en-US" altLang="ko-KR" dirty="0"/>
              <a:t>, </a:t>
            </a:r>
            <a:r>
              <a:rPr lang="en-US" altLang="ko-KR" dirty="0" err="1"/>
              <a:t>gdb</a:t>
            </a:r>
            <a:r>
              <a:rPr lang="en-US" altLang="ko-KR" dirty="0"/>
              <a:t>, </a:t>
            </a:r>
            <a:r>
              <a:rPr lang="en-US" altLang="ko-KR" dirty="0" err="1"/>
              <a:t>cvs</a:t>
            </a:r>
            <a:r>
              <a:rPr lang="en-US" altLang="ko-KR" dirty="0"/>
              <a:t>, rpm : </a:t>
            </a:r>
            <a:r>
              <a:rPr lang="ko-KR" altLang="en-US" dirty="0"/>
              <a:t>백창우</a:t>
            </a:r>
            <a:r>
              <a:rPr lang="en-US" altLang="ko-KR" dirty="0"/>
              <a:t>,  </a:t>
            </a:r>
            <a:r>
              <a:rPr lang="ko-KR" altLang="en-US" dirty="0" err="1"/>
              <a:t>한빛미디어</a:t>
            </a:r>
            <a:endParaRPr lang="en-US" altLang="ko-KR" dirty="0"/>
          </a:p>
          <a:p>
            <a:pPr lvl="1"/>
            <a:r>
              <a:rPr lang="en-US" altLang="ko-KR" dirty="0"/>
              <a:t>Advanced Linux Programming, </a:t>
            </a:r>
            <a:r>
              <a:rPr lang="en-US" altLang="ko-KR" dirty="0">
                <a:hlinkClick r:id="rId3"/>
              </a:rPr>
              <a:t>Advanced Linux Programming (mentorembedded.github.io)</a:t>
            </a:r>
            <a:r>
              <a:rPr lang="ko-KR" altLang="en-US" dirty="0"/>
              <a:t>에서 무료 다운로드</a:t>
            </a:r>
            <a:r>
              <a:rPr lang="en-US" altLang="ko-KR" dirty="0"/>
              <a:t>, Mark Mitchell, Jeffrey Oldham, and Alex Samuel, </a:t>
            </a:r>
            <a:r>
              <a:rPr lang="en-US" altLang="ko-KR" dirty="0" err="1"/>
              <a:t>CodeSourcery</a:t>
            </a:r>
            <a:r>
              <a:rPr lang="en-US" altLang="ko-KR" dirty="0"/>
              <a:t> LLC</a:t>
            </a:r>
            <a:endParaRPr lang="ko-KR" altLang="en-US" dirty="0"/>
          </a:p>
        </p:txBody>
      </p:sp>
      <p:sp>
        <p:nvSpPr>
          <p:cNvPr id="4100" name="슬라이드 번호 개체 틀 5">
            <a:extLst>
              <a:ext uri="{FF2B5EF4-FFF2-40B4-BE49-F238E27FC236}">
                <a16:creationId xmlns:a16="http://schemas.microsoft.com/office/drawing/2014/main" id="{B7ED28C6-B25D-4034-96ED-9EC1F935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412605D-CAC4-47BE-B465-6ED7FB8641FC}" type="slidenum">
              <a:rPr lang="ko-KR" altLang="en-US"/>
              <a:pPr/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95EBF6BA-82F4-4973-BC76-C47740FCF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강의 소개 </a:t>
            </a:r>
            <a:r>
              <a:rPr lang="en-US" altLang="ko-KR"/>
              <a:t>(3/3)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523E5B10-CF55-4B58-8794-38CA65F8D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평가방법</a:t>
            </a:r>
            <a:endParaRPr lang="en-US" altLang="ko-KR" dirty="0"/>
          </a:p>
          <a:p>
            <a:pPr lvl="1"/>
            <a:r>
              <a:rPr lang="ko-KR" altLang="en-US" dirty="0"/>
              <a:t>발표 </a:t>
            </a:r>
            <a:r>
              <a:rPr lang="en-US" altLang="ko-KR" dirty="0"/>
              <a:t>: 50%</a:t>
            </a:r>
          </a:p>
          <a:p>
            <a:pPr lvl="1"/>
            <a:r>
              <a:rPr lang="ko-KR" altLang="en-US" dirty="0"/>
              <a:t>과제 </a:t>
            </a:r>
            <a:r>
              <a:rPr lang="en-US" altLang="ko-KR" dirty="0"/>
              <a:t>: 30%</a:t>
            </a:r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: 20%</a:t>
            </a:r>
            <a:endParaRPr lang="ko-KR" altLang="en-US" dirty="0"/>
          </a:p>
        </p:txBody>
      </p:sp>
      <p:sp>
        <p:nvSpPr>
          <p:cNvPr id="5124" name="슬라이드 번호 개체 틀 5">
            <a:extLst>
              <a:ext uri="{FF2B5EF4-FFF2-40B4-BE49-F238E27FC236}">
                <a16:creationId xmlns:a16="http://schemas.microsoft.com/office/drawing/2014/main" id="{2434BD70-9349-45A0-A570-7F408F84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8D1AB6A7-D3ED-40B9-A557-1650A7F6986B}" type="slidenum">
              <a:rPr lang="ko-KR" altLang="en-US"/>
              <a:pPr/>
              <a:t>5</a:t>
            </a:fld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02B8375-6719-474B-A05F-A7B2E5BD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14D70FD-018E-4562-901C-08E9D9C99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57812-60C0-41FE-A361-19F8BA7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6AFD-F555-46EF-8D65-F8A4AF2ED3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2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>
            <a:extLst>
              <a:ext uri="{FF2B5EF4-FFF2-40B4-BE49-F238E27FC236}">
                <a16:creationId xmlns:a16="http://schemas.microsoft.com/office/drawing/2014/main" id="{7AB53A28-7D34-45F2-89B3-C386CB902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ko-KR" altLang="en-US"/>
              <a:t>리눅스 정의 </a:t>
            </a: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2AEF1400-57FA-48C9-8987-93719E5B9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ko-KR" altLang="en-US" dirty="0"/>
              <a:t>리눅스</a:t>
            </a:r>
            <a:r>
              <a:rPr lang="en-US" altLang="ko-KR" dirty="0"/>
              <a:t>(Linux)</a:t>
            </a:r>
            <a:r>
              <a:rPr lang="ko-KR" altLang="en-US" dirty="0"/>
              <a:t>는 유닉스</a:t>
            </a:r>
            <a:r>
              <a:rPr lang="en-US" altLang="ko-KR" dirty="0"/>
              <a:t>(Unix)</a:t>
            </a:r>
            <a:r>
              <a:rPr lang="ko-KR" altLang="en-US" dirty="0"/>
              <a:t> 계열의 운영체제 </a:t>
            </a:r>
          </a:p>
          <a:p>
            <a:r>
              <a:rPr lang="ko-KR" altLang="en-US" dirty="0"/>
              <a:t>리눅스의 창시자 </a:t>
            </a:r>
          </a:p>
          <a:p>
            <a:pPr lvl="1"/>
            <a:r>
              <a:rPr lang="ko-KR" altLang="en-US" dirty="0"/>
              <a:t>핀란드의 대학생 </a:t>
            </a:r>
            <a:r>
              <a:rPr lang="en-US" altLang="ko-KR" dirty="0"/>
              <a:t>Linus Benedict Torvalds </a:t>
            </a:r>
          </a:p>
          <a:p>
            <a:r>
              <a:rPr lang="ko-KR" altLang="en-US" dirty="0"/>
              <a:t>리눅스의 어원 </a:t>
            </a:r>
          </a:p>
          <a:p>
            <a:pPr lvl="1"/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유닉스 </a:t>
            </a:r>
            <a:r>
              <a:rPr lang="en-US" altLang="ko-KR" dirty="0"/>
              <a:t>( Linus + Unix ) = Linux</a:t>
            </a:r>
            <a:endParaRPr lang="ko-KR" altLang="en-US" dirty="0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DD7F3F36-3D34-4EF8-8BE8-CD0849B4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9F760DD0-5A84-4246-84F9-CA005487FD2C}" type="slidenum">
              <a:rPr lang="ko-KR" altLang="en-US"/>
              <a:pPr/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71FE74BA-C421-4CD0-B167-4F24C2137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en-US" altLang="ko-KR"/>
              <a:t>UNIX?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5B2196EF-945B-4C3E-A52D-4E24EB317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pPr lvl="1"/>
            <a:r>
              <a:rPr lang="en-US" altLang="ko-KR" dirty="0"/>
              <a:t>AT&amp;T</a:t>
            </a:r>
            <a:r>
              <a:rPr lang="ko-KR" altLang="en-US" dirty="0"/>
              <a:t>의 부설 </a:t>
            </a:r>
            <a:r>
              <a:rPr lang="en-US" altLang="ko-KR" dirty="0"/>
              <a:t>Bell </a:t>
            </a:r>
            <a:r>
              <a:rPr lang="ko-KR" altLang="en-US" dirty="0"/>
              <a:t>연구실에서 개발</a:t>
            </a:r>
            <a:endParaRPr lang="en-US" altLang="ko-KR" dirty="0"/>
          </a:p>
          <a:p>
            <a:pPr lvl="1"/>
            <a:r>
              <a:rPr lang="en-US" altLang="ko-KR" dirty="0"/>
              <a:t>1974</a:t>
            </a:r>
            <a:r>
              <a:rPr lang="ko-KR" altLang="en-US" dirty="0"/>
              <a:t>년 </a:t>
            </a:r>
            <a:r>
              <a:rPr lang="en-US" altLang="ko-KR" dirty="0"/>
              <a:t>C</a:t>
            </a:r>
            <a:r>
              <a:rPr lang="ko-KR" altLang="en-US" dirty="0"/>
              <a:t>언어로 작성된 최초의 </a:t>
            </a:r>
            <a:r>
              <a:rPr lang="en-US" altLang="ko-KR" dirty="0"/>
              <a:t>OS</a:t>
            </a:r>
          </a:p>
          <a:p>
            <a:pPr lvl="1"/>
            <a:r>
              <a:rPr lang="en-US" altLang="ko-KR" dirty="0"/>
              <a:t>X/Open (</a:t>
            </a:r>
            <a:r>
              <a:rPr lang="ko-KR" altLang="en-US" dirty="0"/>
              <a:t>현 </a:t>
            </a:r>
            <a:r>
              <a:rPr lang="en-US" altLang="ko-KR" dirty="0"/>
              <a:t>Open Group) </a:t>
            </a:r>
            <a:r>
              <a:rPr lang="ko-KR" altLang="en-US" dirty="0"/>
              <a:t>에 의해 관리되는 </a:t>
            </a:r>
            <a:r>
              <a:rPr lang="en-US" altLang="ko-KR" dirty="0"/>
              <a:t>UNIX® Specification </a:t>
            </a:r>
            <a:r>
              <a:rPr lang="ko-KR" altLang="en-US" dirty="0"/>
              <a:t>을 따르는 운영체제를 의미</a:t>
            </a:r>
            <a:endParaRPr lang="en-US" altLang="ko-KR" dirty="0"/>
          </a:p>
          <a:p>
            <a:pPr lvl="1"/>
            <a:r>
              <a:rPr lang="ko-KR" altLang="en-US" dirty="0"/>
              <a:t>처음 용도는 </a:t>
            </a:r>
            <a:r>
              <a:rPr lang="en-US" altLang="ko-KR" dirty="0"/>
              <a:t>1970</a:t>
            </a:r>
            <a:r>
              <a:rPr lang="ko-KR" altLang="en-US" dirty="0"/>
              <a:t>년대의 </a:t>
            </a:r>
            <a:r>
              <a:rPr lang="en-US" altLang="ko-KR" dirty="0"/>
              <a:t>Digital Equipment</a:t>
            </a:r>
            <a:r>
              <a:rPr lang="ko-KR" altLang="en-US" dirty="0"/>
              <a:t>의 </a:t>
            </a:r>
            <a:r>
              <a:rPr lang="en-US" altLang="ko-KR" dirty="0"/>
              <a:t>PDP-11 </a:t>
            </a:r>
            <a:r>
              <a:rPr lang="ko-KR" altLang="en-US" dirty="0"/>
              <a:t>용으로</a:t>
            </a:r>
            <a:r>
              <a:rPr lang="en-US" altLang="ko-KR" dirty="0"/>
              <a:t> </a:t>
            </a:r>
            <a:r>
              <a:rPr lang="ko-KR" altLang="en-US" dirty="0"/>
              <a:t>개발되었지만 이후 워크스테이션부터 서버</a:t>
            </a:r>
            <a:r>
              <a:rPr lang="en-US" altLang="ko-KR" dirty="0"/>
              <a:t>, </a:t>
            </a:r>
            <a:r>
              <a:rPr lang="ko-KR" altLang="en-US" dirty="0"/>
              <a:t>슈퍼컴퓨터에 이르기까지 이용되는 </a:t>
            </a:r>
            <a:r>
              <a:rPr lang="en-US" altLang="ko-KR" dirty="0"/>
              <a:t>OS</a:t>
            </a:r>
          </a:p>
        </p:txBody>
      </p:sp>
      <p:sp>
        <p:nvSpPr>
          <p:cNvPr id="8196" name="슬라이드 번호 개체 틀 5">
            <a:extLst>
              <a:ext uri="{FF2B5EF4-FFF2-40B4-BE49-F238E27FC236}">
                <a16:creationId xmlns:a16="http://schemas.microsoft.com/office/drawing/2014/main" id="{773F073A-6390-4069-BA72-DB39D6F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7E8BE38F-1382-4081-AC16-17F87131234C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7C4D02DE-B3A4-4A4C-927F-C04096683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434" y="207471"/>
            <a:ext cx="8282152" cy="759481"/>
          </a:xfrm>
        </p:spPr>
        <p:txBody>
          <a:bodyPr/>
          <a:lstStyle/>
          <a:p>
            <a:r>
              <a:rPr lang="en-US" altLang="ko-KR"/>
              <a:t>UNIX History</a:t>
            </a: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66536589-86ED-433C-9F34-A91328E7B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1434" y="1082566"/>
            <a:ext cx="8282152" cy="5265682"/>
          </a:xfrm>
        </p:spPr>
        <p:txBody>
          <a:bodyPr/>
          <a:lstStyle/>
          <a:p>
            <a:r>
              <a:rPr lang="en-US" altLang="ko-KR" dirty="0"/>
              <a:t>A Brief History</a:t>
            </a:r>
          </a:p>
          <a:p>
            <a:pPr lvl="1"/>
            <a:r>
              <a:rPr lang="en-US" altLang="ko-KR" dirty="0"/>
              <a:t>1960’s</a:t>
            </a:r>
          </a:p>
          <a:p>
            <a:pPr lvl="2"/>
            <a:r>
              <a:rPr lang="en-US" altLang="ko-KR" dirty="0"/>
              <a:t>Bell Telephone Lab (BTL), GE, MIT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Multics(Multiplexed Information and Computing Service)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1969</a:t>
            </a:r>
          </a:p>
          <a:p>
            <a:pPr lvl="2"/>
            <a:r>
              <a:rPr lang="en-US" altLang="ko-KR" dirty="0"/>
              <a:t>Multics cancelled</a:t>
            </a:r>
          </a:p>
          <a:p>
            <a:pPr lvl="2"/>
            <a:r>
              <a:rPr lang="en-US" altLang="ko-KR" dirty="0"/>
              <a:t>Ken Thompson’s Space Travel on PDP-7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PDP-11 OS </a:t>
            </a:r>
            <a:r>
              <a:rPr lang="ko-KR" altLang="en-US" dirty="0"/>
              <a:t>개발</a:t>
            </a:r>
            <a:endParaRPr lang="en-US" altLang="ko-KR" dirty="0"/>
          </a:p>
          <a:p>
            <a:pPr lvl="3"/>
            <a:r>
              <a:rPr lang="en-US" altLang="ko-KR" dirty="0"/>
              <a:t>UNICS (</a:t>
            </a:r>
            <a:r>
              <a:rPr lang="en-US" altLang="ko-KR" dirty="0" err="1"/>
              <a:t>Uniplexed</a:t>
            </a:r>
            <a:r>
              <a:rPr lang="en-US" altLang="ko-KR" dirty="0"/>
              <a:t> Information and Computing Service)</a:t>
            </a:r>
          </a:p>
          <a:p>
            <a:pPr lvl="2"/>
            <a:r>
              <a:rPr lang="en-US" altLang="ko-KR" dirty="0"/>
              <a:t>Unix, a pun on Multics</a:t>
            </a:r>
          </a:p>
        </p:txBody>
      </p:sp>
      <p:sp>
        <p:nvSpPr>
          <p:cNvPr id="9220" name="슬라이드 번호 개체 틀 5">
            <a:extLst>
              <a:ext uri="{FF2B5EF4-FFF2-40B4-BE49-F238E27FC236}">
                <a16:creationId xmlns:a16="http://schemas.microsoft.com/office/drawing/2014/main" id="{324463B4-9FB9-4B93-B69D-55CF6591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5166" y="6463862"/>
            <a:ext cx="2057400" cy="257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anose="02030504000101010101" pitchFamily="18" charset="-127"/>
                <a:ea typeface="굴림" panose="020B0600000101010101" pitchFamily="50" charset="-127"/>
              </a:defRPr>
            </a:lvl9pPr>
          </a:lstStyle>
          <a:p>
            <a:fld id="{5412A1B5-BC0D-44C0-8DE6-55BD3565BFF7}" type="slidenum">
              <a:rPr lang="en-US" altLang="ko-KR"/>
              <a:pPr/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6585</TotalTime>
  <Words>1102</Words>
  <Application>Microsoft Office PowerPoint</Application>
  <PresentationFormat>화면 슬라이드 쇼(4:3)</PresentationFormat>
  <Paragraphs>224</Paragraphs>
  <Slides>27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</vt:lpstr>
      <vt:lpstr>함초롬바탕 확장B</vt:lpstr>
      <vt:lpstr>한컴산뜻돋움</vt:lpstr>
      <vt:lpstr>Times New Roman</vt:lpstr>
      <vt:lpstr>휴먼모음T</vt:lpstr>
      <vt:lpstr>Calibri</vt:lpstr>
      <vt:lpstr>맑은 고딕</vt:lpstr>
      <vt:lpstr>한컴 고딕</vt:lpstr>
      <vt:lpstr>Office 테마</vt:lpstr>
      <vt:lpstr>Linux Network Programming  -1주차 : 강의 소개 및 리눅스 개요-</vt:lpstr>
      <vt:lpstr>강의소개</vt:lpstr>
      <vt:lpstr>강의 소개 (1/3)</vt:lpstr>
      <vt:lpstr>강의 소개 (2/3)</vt:lpstr>
      <vt:lpstr>강의 소개 (3/3)</vt:lpstr>
      <vt:lpstr>Linux 소개</vt:lpstr>
      <vt:lpstr>리눅스 정의 </vt:lpstr>
      <vt:lpstr>UNIX?</vt:lpstr>
      <vt:lpstr>UNIX History</vt:lpstr>
      <vt:lpstr>UNIX History</vt:lpstr>
      <vt:lpstr>UNIX History</vt:lpstr>
      <vt:lpstr>PowerPoint 프레젠테이션</vt:lpstr>
      <vt:lpstr>리눅스 개요</vt:lpstr>
      <vt:lpstr>리눅스 구조</vt:lpstr>
      <vt:lpstr>리눅스 개요</vt:lpstr>
      <vt:lpstr>PowerPoint 프레젠테이션</vt:lpstr>
      <vt:lpstr>리눅스 개요</vt:lpstr>
      <vt:lpstr>PowerPoint 프레젠테이션</vt:lpstr>
      <vt:lpstr>리눅스의 의미 </vt:lpstr>
      <vt:lpstr>리눅스 배포판 - 국외</vt:lpstr>
      <vt:lpstr>PowerPoint 프레젠테이션</vt:lpstr>
      <vt:lpstr>리눅스 배포판 - 국내</vt:lpstr>
      <vt:lpstr>리눅스 응용 분야 </vt:lpstr>
      <vt:lpstr>리눅스 문서 </vt:lpstr>
      <vt:lpstr>리눅스 관련 업계 동향 </vt:lpstr>
      <vt:lpstr>리눅스의 특징 (1/2)</vt:lpstr>
      <vt:lpstr>리눅스의 특징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Seokil</dc:creator>
  <cp:lastModifiedBy>Song Seokil</cp:lastModifiedBy>
  <cp:revision>68</cp:revision>
  <dcterms:created xsi:type="dcterms:W3CDTF">2020-03-03T03:21:01Z</dcterms:created>
  <dcterms:modified xsi:type="dcterms:W3CDTF">2022-03-01T23:28:01Z</dcterms:modified>
</cp:coreProperties>
</file>