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hyperlink" Target="http://www.dummy.com/images/flowers.jpg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574" y="2116042"/>
            <a:ext cx="3860165" cy="3943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00" spc="65">
                <a:latin typeface="나눔스퀘어라운드OTF Regular"/>
                <a:cs typeface="나눔스퀘어라운드OTF Regular"/>
              </a:rPr>
              <a:t>08. </a:t>
            </a:r>
            <a:r>
              <a:rPr dirty="0" sz="2400" spc="45">
                <a:latin typeface="나눔스퀘어라운드OTF Regular"/>
                <a:cs typeface="나눔스퀘어라운드OTF Regular"/>
              </a:rPr>
              <a:t>UDP </a:t>
            </a:r>
            <a:r>
              <a:rPr dirty="0" sz="2400" spc="15">
                <a:latin typeface="나눔스퀘어라운드OTF Regular"/>
                <a:cs typeface="나눔스퀘어라운드OTF Regular"/>
              </a:rPr>
              <a:t>네트워크</a:t>
            </a:r>
            <a:r>
              <a:rPr dirty="0" sz="2400" spc="-165">
                <a:latin typeface="나눔스퀘어라운드OTF Regular"/>
                <a:cs typeface="나눔스퀘어라운드OTF Regular"/>
              </a:rPr>
              <a:t> </a:t>
            </a:r>
            <a:r>
              <a:rPr dirty="0" sz="2400" spc="15">
                <a:latin typeface="나눔스퀘어라운드OTF Regular"/>
                <a:cs typeface="나눔스퀘어라운드OTF Regular"/>
              </a:rPr>
              <a:t>프로그래밍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58737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30">
                <a:latin typeface="나눔스퀘어라운드OTF Regular"/>
                <a:cs typeface="나눔스퀘어라운드OTF Regular"/>
              </a:rPr>
              <a:t>U</a:t>
            </a:r>
            <a:r>
              <a:rPr dirty="0" sz="2150" spc="50">
                <a:latin typeface="나눔스퀘어라운드OTF Regular"/>
                <a:cs typeface="나눔스퀘어라운드OTF Regular"/>
              </a:rPr>
              <a:t>D</a:t>
            </a:r>
            <a:r>
              <a:rPr dirty="0" sz="2150" spc="70">
                <a:latin typeface="나눔스퀘어라운드OTF Regular"/>
                <a:cs typeface="나눔스퀘어라운드OTF Regular"/>
              </a:rPr>
              <a:t>P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601845" cy="283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60">
                <a:latin typeface="나눔스퀘어라운드OTF Regular"/>
                <a:cs typeface="나눔스퀘어라운드OTF Regular"/>
              </a:rPr>
              <a:t>time</a:t>
            </a:r>
            <a:r>
              <a:rPr dirty="0" sz="1900" spc="-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모듈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시간 관련 데이터 처리를 위한</a:t>
            </a:r>
            <a:r>
              <a:rPr dirty="0" sz="1700" spc="-7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모듈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epoch</a:t>
            </a:r>
            <a:r>
              <a:rPr dirty="0" sz="1700" spc="-1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15">
                <a:latin typeface="나눔스퀘어라운드OTF Regular"/>
                <a:cs typeface="나눔스퀘어라운드OTF Regular"/>
              </a:rPr>
              <a:t>time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dirty="0" sz="1450" spc="15">
                <a:latin typeface="나눔스퀘어라운드OTF Regular"/>
                <a:cs typeface="나눔스퀘어라운드OTF Regular"/>
              </a:rPr>
              <a:t>–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1970년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1월 1일 0시 0분 </a:t>
            </a:r>
            <a:r>
              <a:rPr dirty="0" sz="1450">
                <a:latin typeface="나눔스퀘어라운드OTF Regular"/>
                <a:cs typeface="나눔스퀘어라운드OTF Regular"/>
              </a:rPr>
              <a:t>0초부터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측정한</a:t>
            </a:r>
            <a:r>
              <a:rPr dirty="0" sz="1450" spc="-9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timestamp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주요</a:t>
            </a:r>
            <a:r>
              <a:rPr dirty="0" sz="1700" spc="-1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메소드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543560">
              <a:lnSpc>
                <a:spcPct val="100000"/>
              </a:lnSpc>
              <a:spcBef>
                <a:spcPts val="1600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time.time()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096645">
              <a:lnSpc>
                <a:spcPct val="100000"/>
              </a:lnSpc>
              <a:spcBef>
                <a:spcPts val="795"/>
              </a:spcBef>
            </a:pPr>
            <a:r>
              <a:rPr dirty="0" sz="1200" spc="5">
                <a:latin typeface="나눔스퀘어라운드OTF Regular"/>
                <a:cs typeface="나눔스퀘어라운드OTF Regular"/>
              </a:rPr>
              <a:t>반환 </a:t>
            </a:r>
            <a:r>
              <a:rPr dirty="0" sz="1200">
                <a:latin typeface="나눔스퀘어라운드OTF Regular"/>
                <a:cs typeface="나눔스퀘어라운드OTF Regular"/>
              </a:rPr>
              <a:t>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시스템이 유지하는 현재의</a:t>
            </a:r>
            <a:r>
              <a:rPr dirty="0" sz="1200" spc="2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timestamp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897" y="3639668"/>
            <a:ext cx="2428240" cy="9271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565150" marR="5080" indent="-553085">
              <a:lnSpc>
                <a:spcPct val="148400"/>
              </a:lnSpc>
              <a:spcBef>
                <a:spcPts val="200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time.localtime(timestamp)  </a:t>
            </a:r>
            <a:r>
              <a:rPr dirty="0" sz="1200">
                <a:latin typeface="나눔스퀘어라운드OTF Regular"/>
                <a:cs typeface="나눔스퀘어라운드OTF Regular"/>
              </a:rPr>
              <a:t>timestamp : timestamp</a:t>
            </a:r>
            <a:r>
              <a:rPr dirty="0" sz="1200" spc="-65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값  반환 </a:t>
            </a:r>
            <a:r>
              <a:rPr dirty="0" sz="1200">
                <a:latin typeface="나눔스퀘어라운드OTF Regular"/>
                <a:cs typeface="나눔스퀘어라운드OTF Regular"/>
              </a:rPr>
              <a:t>: struct_time</a:t>
            </a:r>
            <a:r>
              <a:rPr dirty="0" sz="1200" spc="-3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객체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152" y="3615488"/>
            <a:ext cx="2598420" cy="9271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565150" marR="5080" indent="-553085">
              <a:lnSpc>
                <a:spcPct val="148400"/>
              </a:lnSpc>
              <a:spcBef>
                <a:spcPts val="200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time.ctime(timestamp)  </a:t>
            </a:r>
            <a:r>
              <a:rPr dirty="0" sz="1200">
                <a:latin typeface="나눔스퀘어라운드OTF Regular"/>
                <a:cs typeface="나눔스퀘어라운드OTF Regular"/>
              </a:rPr>
              <a:t>timestamp : timestamp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값  반환: 년월일 등을 표현한</a:t>
            </a:r>
            <a:r>
              <a:rPr dirty="0" sz="1200" spc="-5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문자열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187071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60">
                <a:latin typeface="나눔스퀘어라운드OTF Regular"/>
                <a:cs typeface="나눔스퀘어라운드OTF Regular"/>
              </a:rPr>
              <a:t>time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모듈 및</a:t>
            </a:r>
            <a:r>
              <a:rPr dirty="0" sz="1900" spc="-14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예제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07" y="6709776"/>
            <a:ext cx="257937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struct_time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객체의</a:t>
            </a:r>
            <a:r>
              <a:rPr dirty="0" sz="1700" spc="-7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변수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6897" y="7099006"/>
            <a:ext cx="2014220" cy="223774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dirty="0" sz="1200">
                <a:latin typeface="나눔스퀘어라운드OTF Regular"/>
                <a:cs typeface="나눔스퀘어라운드OTF Regular"/>
              </a:rPr>
              <a:t>tm_year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dirty="0" sz="1200" spc="5">
                <a:latin typeface="나눔스퀘어라운드OTF Regular"/>
                <a:cs typeface="나눔스퀘어라운드OTF Regular"/>
              </a:rPr>
              <a:t>tm_mon </a:t>
            </a:r>
            <a:r>
              <a:rPr dirty="0" sz="1200">
                <a:latin typeface="나눔스퀘어라운드OTF Regular"/>
                <a:cs typeface="나눔스퀘어라운드OTF Regular"/>
              </a:rPr>
              <a:t>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1 ~</a:t>
            </a:r>
            <a:r>
              <a:rPr dirty="0" sz="1200" spc="-35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12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dirty="0" sz="1200">
                <a:latin typeface="나눔스퀘어라운드OTF Regular"/>
                <a:cs typeface="나눔스퀘어라운드OTF Regular"/>
              </a:rPr>
              <a:t>tm_mday 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1 ~</a:t>
            </a:r>
            <a:r>
              <a:rPr dirty="0" sz="120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31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dirty="0" sz="1200">
                <a:latin typeface="나눔스퀘어라운드OTF Regular"/>
                <a:cs typeface="나눔스퀘어라운드OTF Regular"/>
              </a:rPr>
              <a:t>tm_hour 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0 ~</a:t>
            </a:r>
            <a:r>
              <a:rPr dirty="0" sz="1200" spc="-2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23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dirty="0" sz="1200" spc="5">
                <a:latin typeface="나눔스퀘어라운드OTF Regular"/>
                <a:cs typeface="나눔스퀘어라운드OTF Regular"/>
              </a:rPr>
              <a:t>tm_min </a:t>
            </a:r>
            <a:r>
              <a:rPr dirty="0" sz="1200">
                <a:latin typeface="나눔스퀘어라운드OTF Regular"/>
                <a:cs typeface="나눔스퀘어라운드OTF Regular"/>
              </a:rPr>
              <a:t>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0 ~</a:t>
            </a:r>
            <a:r>
              <a:rPr dirty="0" sz="1200" spc="-4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59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dirty="0" sz="1200">
                <a:latin typeface="나눔스퀘어라운드OTF Regular"/>
                <a:cs typeface="나눔스퀘어라운드OTF Regular"/>
              </a:rPr>
              <a:t>tm_sec 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0 ~ </a:t>
            </a:r>
            <a:r>
              <a:rPr dirty="0" sz="1200">
                <a:latin typeface="나눔스퀘어라운드OTF Regular"/>
                <a:cs typeface="나눔스퀘어라운드OTF Regular"/>
              </a:rPr>
              <a:t>61(윤초</a:t>
            </a:r>
            <a:r>
              <a:rPr dirty="0" sz="1200" spc="-6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포함)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dirty="0" sz="1200">
                <a:latin typeface="나눔스퀘어라운드OTF Regular"/>
                <a:cs typeface="나눔스퀘어라운드OTF Regular"/>
              </a:rPr>
              <a:t>tm_wday 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0 ~</a:t>
            </a:r>
            <a:r>
              <a:rPr dirty="0" sz="1200" spc="-3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6(월:0)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dirty="0" sz="1200">
                <a:latin typeface="나눔스퀘어라운드OTF Regular"/>
                <a:cs typeface="나눔스퀘어라운드OTF Regular"/>
              </a:rPr>
              <a:t>tm_yday 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1 ~</a:t>
            </a:r>
            <a:r>
              <a:rPr dirty="0" sz="1200" spc="-1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356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265" y="6832879"/>
            <a:ext cx="3441700" cy="236791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import ntplib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from time import ctime, localtime,</a:t>
            </a:r>
            <a:r>
              <a:rPr dirty="0" sz="1200" spc="-3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time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5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client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 spc="-1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ntplib.NTPClient()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866140">
              <a:lnSpc>
                <a:spcPct val="125899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res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>
                <a:latin typeface="나눔스퀘어라운드OTF Regular"/>
                <a:cs typeface="나눔스퀘어라운드OTF Regular"/>
              </a:rPr>
              <a:t>client.request('time.bora.net')  print(time())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print(res.tx_time)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458595">
              <a:lnSpc>
                <a:spcPct val="125899"/>
              </a:lnSpc>
              <a:spcBef>
                <a:spcPts val="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print(ctime(res.tx_time)) 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tm =</a:t>
            </a:r>
            <a:r>
              <a:rPr dirty="0" sz="1200" spc="-5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localtime(res.tx_time)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5"/>
              </a:spcBef>
            </a:pPr>
            <a:r>
              <a:rPr dirty="0" sz="1200" spc="-5">
                <a:latin typeface="나눔스퀘어라운드OTF Regular"/>
                <a:cs typeface="나눔스퀘어라운드OTF Regular"/>
              </a:rPr>
              <a:t>print(tm.tm_hour, </a:t>
            </a:r>
            <a:r>
              <a:rPr dirty="0" sz="1200">
                <a:latin typeface="나눔스퀘어라운드OTF Regular"/>
                <a:cs typeface="나눔스퀘어라운드OTF Regular"/>
              </a:rPr>
              <a:t>tm.tm_min,</a:t>
            </a:r>
            <a:r>
              <a:rPr dirty="0" sz="1200" spc="-1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tm.tm_sec)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166995" cy="2874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45">
                <a:latin typeface="나눔스퀘어라운드OTF Regular"/>
                <a:cs typeface="나눔스퀘어라운드OTF Regular"/>
              </a:rPr>
              <a:t>SNTP</a:t>
            </a:r>
            <a:r>
              <a:rPr dirty="0" sz="190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프로토콜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Simple </a:t>
            </a:r>
            <a:r>
              <a:rPr dirty="0" sz="1700" spc="15">
                <a:latin typeface="나눔스퀘어라운드OTF Regular"/>
                <a:cs typeface="나눔스퀘어라운드OTF Regular"/>
              </a:rPr>
              <a:t>Network </a:t>
            </a:r>
            <a:r>
              <a:rPr dirty="0" sz="1700" spc="5">
                <a:latin typeface="나눔스퀘어라운드OTF Regular"/>
                <a:cs typeface="나눔스퀘어라운드OTF Regular"/>
              </a:rPr>
              <a:t>Time</a:t>
            </a:r>
            <a:r>
              <a:rPr dirty="0" sz="1700" spc="-7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15">
                <a:latin typeface="나눔스퀘어라운드OTF Regular"/>
                <a:cs typeface="나눔스퀘어라운드OTF Regular"/>
              </a:rPr>
              <a:t>Protocol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5">
                <a:latin typeface="나눔스퀘어라운드OTF Regular"/>
                <a:cs typeface="나눔스퀘어라운드OTF Regular"/>
              </a:rPr>
              <a:t>NTP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보다 낮은 정확도의 시간 정보</a:t>
            </a:r>
            <a:r>
              <a:rPr dirty="0" sz="1700" spc="-9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이용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UDP </a:t>
            </a:r>
            <a:r>
              <a:rPr dirty="0" sz="1700">
                <a:latin typeface="나눔스퀘어라운드OTF Regular"/>
                <a:cs typeface="나눔스퀘어라운드OTF Regular"/>
              </a:rPr>
              <a:t>프로토콜,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포트번호</a:t>
            </a:r>
            <a:r>
              <a:rPr dirty="0" sz="1700" spc="-7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10">
                <a:latin typeface="나눔스퀘어라운드OTF Regular"/>
                <a:cs typeface="나눔스퀘어라운드OTF Regular"/>
              </a:rPr>
              <a:t>123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5">
                <a:latin typeface="나눔스퀘어라운드OTF Regular"/>
                <a:cs typeface="나눔스퀘어라운드OTF Regular"/>
              </a:rPr>
              <a:t>1900년 </a:t>
            </a:r>
            <a:r>
              <a:rPr dirty="0" sz="1700">
                <a:latin typeface="나눔스퀘어라운드OTF Regular"/>
                <a:cs typeface="나눔스퀘어라운드OTF Regular"/>
              </a:rPr>
              <a:t>1월 1일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오전 </a:t>
            </a:r>
            <a:r>
              <a:rPr dirty="0" sz="1700" spc="15">
                <a:latin typeface="나눔스퀘어라운드OTF Regular"/>
                <a:cs typeface="나눔스퀘어라운드OTF Regular"/>
              </a:rPr>
              <a:t>12:00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기준의 </a:t>
            </a:r>
            <a:r>
              <a:rPr dirty="0" sz="1700" spc="10">
                <a:latin typeface="나눔스퀘어라운드OTF Regular"/>
                <a:cs typeface="나눔스퀘어라운드OTF Regular"/>
              </a:rPr>
              <a:t>timestamp</a:t>
            </a:r>
            <a:r>
              <a:rPr dirty="0" sz="1700" spc="-8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제공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dirty="0" sz="1450" spc="15">
                <a:latin typeface="나눔스퀘어라운드OTF Regular"/>
                <a:cs typeface="나눔스퀘어라운드OTF Regular"/>
              </a:rPr>
              <a:t>–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time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모듈은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1970년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1월 1일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오전 </a:t>
            </a:r>
            <a:r>
              <a:rPr dirty="0" sz="1450" spc="15">
                <a:latin typeface="나눔스퀘어라운드OTF Regular"/>
                <a:cs typeface="나눔스퀘어라운드OTF Regular"/>
              </a:rPr>
              <a:t>12:00</a:t>
            </a:r>
            <a:r>
              <a:rPr dirty="0" sz="1450" spc="-3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기준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955"/>
              </a:spcBef>
              <a:tabLst>
                <a:tab pos="507365" algn="l"/>
              </a:tabLst>
            </a:pPr>
            <a:r>
              <a:rPr dirty="0" sz="1450" spc="15">
                <a:latin typeface="나눔스퀘어라운드OTF Regular"/>
                <a:cs typeface="나눔스퀘어라운드OTF Regular"/>
              </a:rPr>
              <a:t>–	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1970년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1월 1일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오전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12:00의 timestamp </a:t>
            </a:r>
            <a:r>
              <a:rPr dirty="0" sz="1450" spc="40">
                <a:latin typeface="나눔스퀘어라운드OTF Regular"/>
                <a:cs typeface="나눔스퀘어라운드OTF Regular"/>
              </a:rPr>
              <a:t>:</a:t>
            </a:r>
            <a:r>
              <a:rPr dirty="0" sz="145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2208988800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6704" y="6014794"/>
            <a:ext cx="4484370" cy="2136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34035">
              <a:lnSpc>
                <a:spcPct val="100000"/>
              </a:lnSpc>
              <a:spcBef>
                <a:spcPts val="135"/>
              </a:spcBef>
            </a:pPr>
            <a:r>
              <a:rPr dirty="0" sz="1900" spc="45">
                <a:latin typeface="나눔스퀘어라운드OTF Regular"/>
                <a:cs typeface="나눔스퀘어라운드OTF Regular"/>
              </a:rPr>
              <a:t>SNTP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프로토콜</a:t>
            </a:r>
            <a:r>
              <a:rPr dirty="0" sz="1900" spc="-9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패킷(client</a:t>
            </a:r>
            <a:r>
              <a:rPr dirty="0" sz="1900" spc="55">
                <a:latin typeface="Wingdings"/>
                <a:cs typeface="Wingdings"/>
              </a:rPr>
              <a:t>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server)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ts val="1739"/>
              </a:lnSpc>
              <a:spcBef>
                <a:spcPts val="142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LI(윤초) :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00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dirty="0" sz="1450" spc="-5">
                <a:latin typeface="나눔스퀘어라운드OTF Regular"/>
                <a:cs typeface="나눔스퀘어라운드OTF Regular"/>
              </a:rPr>
              <a:t>VN(버전) : 100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Mode(모드):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011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나눔스퀘어라운드OTF Regular"/>
              <a:cs typeface="나눔스퀘어라운드OTF Regular"/>
            </a:endParaRPr>
          </a:p>
          <a:p>
            <a:pPr marL="12700" marR="2692400">
              <a:lnSpc>
                <a:spcPct val="100000"/>
              </a:lnSpc>
              <a:spcBef>
                <a:spcPts val="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byte 1 :</a:t>
            </a:r>
            <a:r>
              <a:rPr dirty="0" sz="1450" spc="-3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0x00100011  나머지 : 0으로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채움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52332" y="6536385"/>
            <a:ext cx="3598964" cy="35116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52331" y="6754027"/>
            <a:ext cx="958215" cy="305435"/>
          </a:xfrm>
          <a:custGeom>
            <a:avLst/>
            <a:gdLst/>
            <a:ahLst/>
            <a:cxnLst/>
            <a:rect l="l" t="t" r="r" b="b"/>
            <a:pathLst>
              <a:path w="958214" h="305434">
                <a:moveTo>
                  <a:pt x="0" y="304907"/>
                </a:moveTo>
                <a:lnTo>
                  <a:pt x="957833" y="304907"/>
                </a:lnTo>
                <a:lnTo>
                  <a:pt x="957833" y="0"/>
                </a:lnTo>
                <a:lnTo>
                  <a:pt x="0" y="0"/>
                </a:lnTo>
                <a:lnTo>
                  <a:pt x="0" y="304907"/>
                </a:lnTo>
                <a:close/>
              </a:path>
            </a:pathLst>
          </a:custGeom>
          <a:ln w="576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704" y="674561"/>
            <a:ext cx="4484370" cy="19151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34035">
              <a:lnSpc>
                <a:spcPct val="100000"/>
              </a:lnSpc>
              <a:spcBef>
                <a:spcPts val="135"/>
              </a:spcBef>
            </a:pPr>
            <a:r>
              <a:rPr dirty="0" sz="1900" spc="45">
                <a:latin typeface="나눔스퀘어라운드OTF Regular"/>
                <a:cs typeface="나눔스퀘어라운드OTF Regular"/>
              </a:rPr>
              <a:t>SNTP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프로토콜</a:t>
            </a:r>
            <a:r>
              <a:rPr dirty="0" sz="1900" spc="-9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패킷(client</a:t>
            </a:r>
            <a:r>
              <a:rPr dirty="0" sz="1900" spc="55">
                <a:latin typeface="Wingdings"/>
                <a:cs typeface="Wingdings"/>
              </a:rPr>
              <a:t>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server)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ts val="1739"/>
              </a:lnSpc>
              <a:spcBef>
                <a:spcPts val="142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LI(윤초) :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00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dirty="0" sz="1450" spc="-5">
                <a:latin typeface="나눔스퀘어라운드OTF Regular"/>
                <a:cs typeface="나눔스퀘어라운드OTF Regular"/>
              </a:rPr>
              <a:t>VN(버전) : 100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Mode(모드):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100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byte 1 :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0x00100100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9410" y="1193027"/>
            <a:ext cx="3609479" cy="3519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1758314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45">
                <a:latin typeface="나눔스퀘어라운드OTF Regular"/>
                <a:cs typeface="나눔스퀘어라운드OTF Regular"/>
              </a:rPr>
              <a:t>SNTP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응용</a:t>
            </a:r>
            <a:r>
              <a:rPr dirty="0" sz="1900" spc="-10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60">
                <a:latin typeface="나눔스퀘어라운드OTF Regular"/>
                <a:cs typeface="나눔스퀘어라운드OTF Regular"/>
              </a:rPr>
              <a:t>예제: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5363" y="6492224"/>
            <a:ext cx="4444365" cy="353314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56515" marR="3383915">
              <a:lnSpc>
                <a:spcPct val="126200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import</a:t>
            </a:r>
            <a:r>
              <a:rPr dirty="0" sz="1200" spc="-5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socket  </a:t>
            </a:r>
            <a:r>
              <a:rPr dirty="0" sz="1200">
                <a:latin typeface="나눔스퀘어라운드OTF Regular"/>
                <a:cs typeface="나눔스퀘어라운드OTF Regular"/>
              </a:rPr>
              <a:t>import struct  import</a:t>
            </a:r>
            <a:r>
              <a:rPr dirty="0" sz="1200" spc="-1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time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75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TS19700101AM1200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2208988800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sock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socket.socket(socket.AF_INET,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socket.SOCK_DGRAM)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data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>
                <a:latin typeface="나눔스퀘어라운드OTF Regular"/>
                <a:cs typeface="나눔스퀘어라운드OTF Regular"/>
              </a:rPr>
              <a:t>b'\x23'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+ 47 </a:t>
            </a:r>
            <a:r>
              <a:rPr dirty="0" sz="1200">
                <a:latin typeface="나눔스퀘어라운드OTF Regular"/>
                <a:cs typeface="나눔스퀘어라운드OTF Regular"/>
              </a:rPr>
              <a:t>*</a:t>
            </a:r>
            <a:r>
              <a:rPr dirty="0" sz="1200" spc="-2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b'\0'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6515" marR="1339850">
              <a:lnSpc>
                <a:spcPct val="125899"/>
              </a:lnSpc>
              <a:spcBef>
                <a:spcPts val="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sock.sendto(data, ('0.uk.pool.ntp.org',123))  data, addr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sock.recvfrom(1024)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i12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>
                <a:latin typeface="나눔스퀘어라운드OTF Regular"/>
                <a:cs typeface="나눔스퀘어라운드OTF Regular"/>
              </a:rPr>
              <a:t>struct.unpack('&gt;12I',</a:t>
            </a:r>
            <a:r>
              <a:rPr dirty="0" sz="1200" spc="-3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data)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print(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hex(i12[0]))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print(time.ctime(i12[10] - TS19700101AM1200</a:t>
            </a:r>
            <a:r>
              <a:rPr dirty="0" sz="1200" spc="-3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))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160337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latin typeface="나눔스퀘어라운드OTF Regular"/>
                <a:cs typeface="나눔스퀘어라운드OTF Regular"/>
              </a:rPr>
              <a:t>웹</a:t>
            </a:r>
            <a:r>
              <a:rPr dirty="0" sz="2150" spc="-70">
                <a:latin typeface="나눔스퀘어라운드OTF Regular"/>
                <a:cs typeface="나눔스퀘어라운드OTF Regular"/>
              </a:rPr>
              <a:t> </a:t>
            </a:r>
            <a:r>
              <a:rPr dirty="0" sz="2150" spc="20">
                <a:latin typeface="나눔스퀘어라운드OTF Regular"/>
                <a:cs typeface="나눔스퀘어라운드OTF Regular"/>
              </a:rPr>
              <a:t>클라이언트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547235" cy="321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40">
                <a:latin typeface="나눔스퀘어라운드OTF Regular"/>
                <a:cs typeface="나눔스퀘어라운드OTF Regular"/>
              </a:rPr>
              <a:t>HTTP, </a:t>
            </a:r>
            <a:r>
              <a:rPr dirty="0" sz="1900" spc="65">
                <a:latin typeface="나눔스퀘어라운드OTF Regular"/>
                <a:cs typeface="나눔스퀘어라운드OTF Regular"/>
              </a:rPr>
              <a:t>Hyper </a:t>
            </a:r>
            <a:r>
              <a:rPr dirty="0" sz="1900" spc="35">
                <a:latin typeface="나눔스퀘어라운드OTF Regular"/>
                <a:cs typeface="나눔스퀘어라운드OTF Regular"/>
              </a:rPr>
              <a:t>Text </a:t>
            </a:r>
            <a:r>
              <a:rPr dirty="0" sz="1900" spc="50">
                <a:latin typeface="나눔스퀘어라운드OTF Regular"/>
                <a:cs typeface="나눔스퀘어라운드OTF Regular"/>
              </a:rPr>
              <a:t>Transfer</a:t>
            </a:r>
            <a:r>
              <a:rPr dirty="0" sz="1900" spc="-14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Protocol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인터넷 상 데이터 교환을 위한</a:t>
            </a:r>
            <a:r>
              <a:rPr dirty="0" sz="1700" spc="-7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프로토콜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>
                <a:latin typeface="나눔스퀘어라운드OTF Regular"/>
                <a:cs typeface="나눔스퀘어라운드OTF Regular"/>
              </a:rPr>
              <a:t>서버/클라이언트</a:t>
            </a:r>
            <a:r>
              <a:rPr dirty="0" sz="1700" spc="-4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모델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lvl="1" marL="461645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웹서버/웹</a:t>
            </a:r>
            <a:r>
              <a:rPr dirty="0" sz="1450" spc="1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클라이언트(웹브라우저)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TCP/IP의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응용 계층</a:t>
            </a:r>
            <a:r>
              <a:rPr dirty="0" sz="1700" spc="-6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프로토콜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connectionless </a:t>
            </a:r>
            <a:r>
              <a:rPr dirty="0" sz="1700" spc="25">
                <a:latin typeface="나눔스퀘어라운드OTF Regular"/>
                <a:cs typeface="나눔스퀘어라운드OTF Regular"/>
              </a:rPr>
              <a:t>&amp;</a:t>
            </a:r>
            <a:r>
              <a:rPr dirty="0" sz="1700" spc="-5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5">
                <a:latin typeface="나눔스퀘어라운드OTF Regular"/>
                <a:cs typeface="나눔스퀘어라운드OTF Regular"/>
              </a:rPr>
              <a:t>stateless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lvl="1" marL="461645" indent="-172720">
              <a:lnSpc>
                <a:spcPct val="100000"/>
              </a:lnSpc>
              <a:spcBef>
                <a:spcPts val="1005"/>
              </a:spcBef>
              <a:buChar char="–"/>
              <a:tabLst>
                <a:tab pos="461645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연결 </a:t>
            </a:r>
            <a:r>
              <a:rPr dirty="0" sz="1450">
                <a:latin typeface="나눔스퀘어라운드OTF Regular"/>
                <a:cs typeface="나눔스퀘어라운드OTF Regular"/>
              </a:rPr>
              <a:t>유지,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상태 기억을 하지</a:t>
            </a:r>
            <a:r>
              <a:rPr dirty="0" sz="1450" spc="6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않음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 marL="461645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클라이언트-서버간 주고 받으면</a:t>
            </a:r>
            <a:r>
              <a:rPr dirty="0" sz="1450" spc="7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‘</a:t>
            </a:r>
            <a:r>
              <a:rPr dirty="0" sz="1450" spc="-5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끝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’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57595" cy="23723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45">
                <a:latin typeface="나눔스퀘어라운드OTF Regular"/>
                <a:cs typeface="나눔스퀘어라운드OTF Regular"/>
              </a:rPr>
              <a:t>쿠키,</a:t>
            </a:r>
            <a:r>
              <a:rPr dirty="0" sz="190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Cookie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5">
                <a:latin typeface="나눔스퀘어라운드OTF Regular"/>
                <a:cs typeface="나눔스퀘어라운드OTF Regular"/>
              </a:rPr>
              <a:t>stateless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문제를 위한</a:t>
            </a:r>
            <a:r>
              <a:rPr dirty="0" sz="1700" spc="-7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보완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클라이언트와 서버의 정보를 저장하고 있는</a:t>
            </a:r>
            <a:r>
              <a:rPr dirty="0" sz="1700" spc="-9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정보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lvl="1" marL="461645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최초 연결 시 서버는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cookie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생성 및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클라이언트에게</a:t>
            </a:r>
            <a:r>
              <a:rPr dirty="0" sz="1450" spc="9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전송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 marL="461645" marR="5080" indent="-172720">
              <a:lnSpc>
                <a:spcPct val="135100"/>
              </a:lnSpc>
              <a:spcBef>
                <a:spcPts val="345"/>
              </a:spcBef>
              <a:buChar char="–"/>
              <a:tabLst>
                <a:tab pos="46228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다음에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클라이언트는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cookie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정보를 서버에게 보내어 ‘연결이 지속된 것＇같  이</a:t>
            </a:r>
            <a:r>
              <a:rPr dirty="0" sz="145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동작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6418580" cy="3495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60">
                <a:latin typeface="나눔스퀘어라운드OTF Regular"/>
                <a:cs typeface="나눔스퀘어라운드OTF Regular"/>
              </a:rPr>
              <a:t>URI, </a:t>
            </a:r>
            <a:r>
              <a:rPr dirty="0" sz="1900" spc="65">
                <a:latin typeface="나눔스퀘어라운드OTF Regular"/>
                <a:cs typeface="나눔스퀘어라운드OTF Regular"/>
              </a:rPr>
              <a:t>Uniform </a:t>
            </a:r>
            <a:r>
              <a:rPr dirty="0" sz="1900" spc="50">
                <a:latin typeface="나눔스퀘어라운드OTF Regular"/>
                <a:cs typeface="나눔스퀘어라운드OTF Regular"/>
              </a:rPr>
              <a:t>Resource</a:t>
            </a:r>
            <a:r>
              <a:rPr dirty="0" sz="1900" spc="-11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60">
                <a:latin typeface="나눔스퀘어라운드OTF Regular"/>
                <a:cs typeface="나눔스퀘어라운드OTF Regular"/>
              </a:rPr>
              <a:t>Identifier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웹 서버가 보유하고 있는 </a:t>
            </a:r>
            <a:r>
              <a:rPr dirty="0" sz="1700" spc="10">
                <a:latin typeface="나눔스퀘어라운드OTF Regular"/>
                <a:cs typeface="나눔스퀘어라운드OTF Regular"/>
              </a:rPr>
              <a:t>자원(resource)에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대한</a:t>
            </a:r>
            <a:r>
              <a:rPr dirty="0" sz="1700" spc="-10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식별자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lvl="1" marL="461645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웹 </a:t>
            </a:r>
            <a:r>
              <a:rPr dirty="0" sz="1450">
                <a:latin typeface="나눔스퀘어라운드OTF Regular"/>
                <a:cs typeface="나눔스퀘어라운드OTF Regular"/>
              </a:rPr>
              <a:t>문서,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이미지 </a:t>
            </a:r>
            <a:r>
              <a:rPr dirty="0" sz="1450">
                <a:latin typeface="나눔스퀘어라운드OTF Regular"/>
                <a:cs typeface="나눔스퀘어라운드OTF Regular"/>
              </a:rPr>
              <a:t>파일,</a:t>
            </a:r>
            <a:r>
              <a:rPr dirty="0" sz="1450" spc="4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등등…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 marL="461645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특정</a:t>
            </a:r>
            <a:r>
              <a:rPr dirty="0" sz="145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장치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형식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520065">
              <a:lnSpc>
                <a:spcPct val="100000"/>
              </a:lnSpc>
              <a:spcBef>
                <a:spcPts val="1075"/>
              </a:spcBef>
            </a:pPr>
            <a:r>
              <a:rPr dirty="0" sz="1700" spc="-10">
                <a:latin typeface="나눔스퀘어라운드OTF Regular"/>
                <a:cs typeface="나눔스퀘어라운드OTF Regular"/>
              </a:rPr>
              <a:t>protocol://host:port/file_path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나눔스퀘어라운드OTF Regular"/>
              <a:cs typeface="나눔스퀘어라운드OTF Regular"/>
            </a:endParaRPr>
          </a:p>
          <a:p>
            <a:pPr marL="520065" marR="5080">
              <a:lnSpc>
                <a:spcPct val="99600"/>
              </a:lnSpc>
            </a:pPr>
            <a:r>
              <a:rPr dirty="0" u="sng" sz="1700" spc="-1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나눔스퀘어라운드OTF Regular"/>
                <a:cs typeface="나눔스퀘어라운드OTF Regular"/>
              </a:rPr>
              <a:t>http://www.abcd.net:8080/res/info.html </a:t>
            </a:r>
            <a:r>
              <a:rPr dirty="0" sz="1700" spc="-10">
                <a:solidFill>
                  <a:srgbClr val="009999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dirty="0" u="sng" sz="1700" spc="-1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나눔스퀘어라운드OTF Regular"/>
                <a:cs typeface="나눔스퀘어라운드OTF Regular"/>
              </a:rPr>
              <a:t>ftp://192.168.0.123/home/user01/download/hereiam.mp4 </a:t>
            </a:r>
            <a:r>
              <a:rPr dirty="0" sz="1700" spc="-10">
                <a:solidFill>
                  <a:srgbClr val="009999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15">
                <a:latin typeface="나눔스퀘어라운드OTF Regular"/>
                <a:cs typeface="나눔스퀘어라운드OTF Regular"/>
                <a:hlinkClick r:id="rId4"/>
              </a:rPr>
              <a:t>http://www.dummy.com/images/flowers.jpg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6" y="671398"/>
            <a:ext cx="3601085" cy="2581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45">
                <a:latin typeface="나눔스퀘어라운드OTF Regular"/>
                <a:cs typeface="나눔스퀘어라운드OTF Regular"/>
              </a:rPr>
              <a:t>메소드,</a:t>
            </a:r>
            <a:r>
              <a:rPr dirty="0" sz="190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method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클라이언트가 ‘뭘‘ 요청하는 가를</a:t>
            </a:r>
            <a:r>
              <a:rPr dirty="0" sz="1700" spc="-9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구분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GET </a:t>
            </a:r>
            <a:r>
              <a:rPr dirty="0" sz="1700" spc="20">
                <a:latin typeface="나눔스퀘어라운드OTF Regular"/>
                <a:cs typeface="나눔스퀘어라운드OTF Regular"/>
              </a:rPr>
              <a:t>–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정보를 가져오기 위한</a:t>
            </a:r>
            <a:r>
              <a:rPr dirty="0" sz="1700" spc="-10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요청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>
                <a:latin typeface="나눔스퀘어라운드OTF Regular"/>
                <a:cs typeface="나눔스퀘어라운드OTF Regular"/>
              </a:rPr>
              <a:t>PUT </a:t>
            </a:r>
            <a:r>
              <a:rPr dirty="0" sz="1700" spc="20">
                <a:latin typeface="나눔스퀘어라운드OTF Regular"/>
                <a:cs typeface="나눔스퀘어라운드OTF Regular"/>
              </a:rPr>
              <a:t>–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정보를 주기위한</a:t>
            </a:r>
            <a:r>
              <a:rPr dirty="0" sz="1700" spc="-9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요청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5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POST </a:t>
            </a:r>
            <a:r>
              <a:rPr dirty="0" sz="1700" spc="20">
                <a:latin typeface="나눔스퀘어라운드OTF Regular"/>
                <a:cs typeface="나눔스퀘어라운드OTF Regular"/>
              </a:rPr>
              <a:t>–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정보를 주기위한</a:t>
            </a:r>
            <a:r>
              <a:rPr dirty="0" sz="1700" spc="-11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요청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DELETE </a:t>
            </a:r>
            <a:r>
              <a:rPr dirty="0" sz="1700" spc="20">
                <a:latin typeface="나눔스퀘어라운드OTF Regular"/>
                <a:cs typeface="나눔스퀘어라운드OTF Regular"/>
              </a:rPr>
              <a:t>–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정보를 삭제하기 위한</a:t>
            </a:r>
            <a:r>
              <a:rPr dirty="0" sz="1700" spc="-13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요청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295140" cy="1731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나눔스퀘어라운드OTF Regular"/>
                <a:cs typeface="나눔스퀘어라운드OTF Regular"/>
              </a:rPr>
              <a:t>웹</a:t>
            </a:r>
            <a:r>
              <a:rPr dirty="0" sz="190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클라이언트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HTTP를 이용하여 웹 서버로 부터 서비스</a:t>
            </a:r>
            <a:r>
              <a:rPr dirty="0" sz="1700" spc="-11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받음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파이썬의 </a:t>
            </a:r>
            <a:r>
              <a:rPr dirty="0" sz="1700" spc="1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requests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모듈</a:t>
            </a:r>
            <a:r>
              <a:rPr dirty="0" sz="1700" spc="-7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이용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dirty="0" sz="1450" spc="15">
                <a:latin typeface="나눔스퀘어라운드OTF Regular"/>
                <a:cs typeface="나눔스퀘어라운드OTF Regular"/>
              </a:rPr>
              <a:t>–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설치 </a:t>
            </a:r>
            <a:r>
              <a:rPr dirty="0" sz="1450" spc="40">
                <a:latin typeface="나눔스퀘어라운드OTF Regular"/>
                <a:cs typeface="나눔스퀘어라운드OTF Regular"/>
              </a:rPr>
              <a:t>: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pip install</a:t>
            </a:r>
            <a:r>
              <a:rPr dirty="0" sz="1450" spc="-5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requests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939289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나눔스퀘어라운드OTF Regular"/>
                <a:cs typeface="나눔스퀘어라운드OTF Regular"/>
              </a:rPr>
              <a:t>웹 클라이언트</a:t>
            </a:r>
            <a:r>
              <a:rPr dirty="0" sz="1900" spc="-8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예제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511" y="1196159"/>
            <a:ext cx="3703320" cy="32994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55244" marR="2487930">
              <a:lnSpc>
                <a:spcPts val="1820"/>
              </a:lnSpc>
              <a:spcBef>
                <a:spcPts val="114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import sys  import</a:t>
            </a:r>
            <a:r>
              <a:rPr dirty="0" sz="1200" spc="-6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requests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if len(sys.argv)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&lt;</a:t>
            </a:r>
            <a:r>
              <a:rPr dirty="0" sz="1200" spc="1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2: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421130" indent="153035">
              <a:lnSpc>
                <a:spcPct val="125899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url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'http://www.python.org'  </a:t>
            </a:r>
            <a:r>
              <a:rPr dirty="0" sz="1200">
                <a:latin typeface="나눔스퀘어라운드OTF Regular"/>
                <a:cs typeface="나눔스퀘어라운드OTF Regular"/>
              </a:rPr>
              <a:t>else: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url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 spc="-1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sys.argv[1]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581785" indent="-153670">
              <a:lnSpc>
                <a:spcPct val="125899"/>
              </a:lnSpc>
              <a:spcBef>
                <a:spcPts val="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if not url.startswith('http://'):  url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>
                <a:latin typeface="나눔스퀘어라운드OTF Regular"/>
                <a:cs typeface="나눔스퀘어라운드OTF Regular"/>
              </a:rPr>
              <a:t>'http://'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+</a:t>
            </a:r>
            <a:r>
              <a:rPr dirty="0" sz="1200" spc="-3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url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2212975">
              <a:lnSpc>
                <a:spcPct val="126099"/>
              </a:lnSpc>
              <a:spcBef>
                <a:spcPts val="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r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 spc="-7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requests.get(url)  print(r.status_code)  print(r.encoding)  print(r.headers)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307455" cy="19221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나눔스퀘어라운드OTF Regular"/>
                <a:cs typeface="나눔스퀘어라운드OTF Regular"/>
              </a:rPr>
              <a:t>실습</a:t>
            </a:r>
            <a:r>
              <a:rPr dirty="0" sz="190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80">
                <a:latin typeface="나눔스퀘어라운드OTF Regular"/>
                <a:cs typeface="나눔스퀘어라운드OTF Regular"/>
              </a:rPr>
              <a:t>#2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실습하고 있는 컴퓨터에 웹서버(또는 웹 서비스 </a:t>
            </a:r>
            <a:r>
              <a:rPr dirty="0" sz="1450">
                <a:latin typeface="나눔스퀘어라운드OTF Regular"/>
                <a:cs typeface="나눔스퀘어라운드OTF Regular"/>
              </a:rPr>
              <a:t>플랫폼)을</a:t>
            </a:r>
            <a:r>
              <a:rPr dirty="0" sz="1450" spc="13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설치하라.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77470" indent="-276860">
              <a:lnSpc>
                <a:spcPct val="135100"/>
              </a:lnSpc>
              <a:spcBef>
                <a:spcPts val="35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웹 서버의 적절한 위치에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welcome.html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문서를 </a:t>
            </a:r>
            <a:r>
              <a:rPr dirty="0" sz="1450">
                <a:latin typeface="나눔스퀘어라운드OTF Regular"/>
                <a:cs typeface="나눔스퀘어라운드OTF Regular"/>
              </a:rPr>
              <a:t>만들어라.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이 문서는 간단한 환  영 메시지를 저장하고</a:t>
            </a:r>
            <a:r>
              <a:rPr dirty="0" sz="1450" spc="50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있다.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450" spc="10">
                <a:latin typeface="나눔스퀘어라운드OTF Regular"/>
                <a:cs typeface="나눔스퀘어라운드OTF Regular"/>
              </a:rPr>
              <a:t>welcome.html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문서를 파이썬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프로그램에서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가져와 그 내용이 맞는지</a:t>
            </a:r>
            <a:r>
              <a:rPr dirty="0" sz="1450" spc="120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확인하라.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45">
                <a:latin typeface="나눔스퀘어라운드OTF Regular"/>
                <a:cs typeface="나눔스퀘어라운드OTF Regular"/>
              </a:rPr>
              <a:t>Q</a:t>
            </a:r>
            <a:r>
              <a:rPr dirty="0" sz="2150" spc="80">
                <a:latin typeface="나눔스퀘어라운드OTF Regular"/>
                <a:cs typeface="나눔스퀘어라운드OTF Regular"/>
              </a:rPr>
              <a:t>&amp;</a:t>
            </a:r>
            <a:r>
              <a:rPr dirty="0" sz="2150" spc="80">
                <a:latin typeface="나눔스퀘어라운드OTF Regular"/>
                <a:cs typeface="나눔스퀘어라운드OTF Regular"/>
              </a:rPr>
              <a:t>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00580" y="6754024"/>
            <a:ext cx="4443730" cy="506095"/>
          </a:xfrm>
          <a:prstGeom prst="rect">
            <a:avLst/>
          </a:prstGeom>
          <a:ln w="577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27660" marR="3505835" indent="-272415">
              <a:lnSpc>
                <a:spcPct val="126499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source</a:t>
            </a:r>
            <a:r>
              <a:rPr dirty="0" sz="1200" spc="-7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code  tab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599" y="8062932"/>
            <a:ext cx="52768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latin typeface="나눔스퀘어라운드OTF Regular"/>
                <a:cs typeface="나눔스퀘어라운드OTF Regular"/>
              </a:rPr>
              <a:t>이것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6784" y="8716909"/>
            <a:ext cx="52959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나눔스퀘어라운드OTF Regular"/>
                <a:cs typeface="나눔스퀘어라운드OTF Regular"/>
              </a:rPr>
              <a:t>이것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4218" y="8066083"/>
            <a:ext cx="52768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이것</a:t>
            </a:r>
            <a:r>
              <a:rPr dirty="0" sz="1450" spc="-5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7391" y="8720058"/>
            <a:ext cx="52959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이것</a:t>
            </a:r>
            <a:r>
              <a:rPr dirty="0" sz="1450" spc="-5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850004" cy="2073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60">
                <a:latin typeface="나눔스퀘어라운드OTF Regular"/>
                <a:cs typeface="나눔스퀘어라운드OTF Regular"/>
              </a:rPr>
              <a:t>UDP, </a:t>
            </a:r>
            <a:r>
              <a:rPr dirty="0" sz="1900" spc="45">
                <a:latin typeface="나눔스퀘어라운드OTF Regular"/>
                <a:cs typeface="나눔스퀘어라운드OTF Regular"/>
              </a:rPr>
              <a:t>User </a:t>
            </a:r>
            <a:r>
              <a:rPr dirty="0" sz="1900" spc="60">
                <a:latin typeface="나눔스퀘어라운드OTF Regular"/>
                <a:cs typeface="나눔스퀘어라운드OTF Regular"/>
              </a:rPr>
              <a:t>Datagram</a:t>
            </a:r>
            <a:r>
              <a:rPr dirty="0" sz="1900" spc="-12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Protocol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TCP/IP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프로토콜의</a:t>
            </a:r>
            <a:r>
              <a:rPr dirty="0" sz="1700" spc="-6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전송계층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특징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lvl="1" marL="461645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패킷 전달 보장 </a:t>
            </a:r>
            <a:r>
              <a:rPr dirty="0" sz="1450" spc="20">
                <a:latin typeface="나눔스퀘어라운드OTF Regular"/>
                <a:cs typeface="나눔스퀘어라운드OTF Regular"/>
              </a:rPr>
              <a:t>X </a:t>
            </a:r>
            <a:r>
              <a:rPr dirty="0" sz="1450" spc="-5">
                <a:latin typeface="Wingdings"/>
                <a:cs typeface="Wingdings"/>
              </a:rPr>
              <a:t>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신뢰성 있는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프로토콜X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 marL="461645" indent="-173355">
              <a:lnSpc>
                <a:spcPct val="100000"/>
              </a:lnSpc>
              <a:spcBef>
                <a:spcPts val="955"/>
              </a:spcBef>
              <a:buChar char="–"/>
              <a:tabLst>
                <a:tab pos="46228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비연결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프로토콜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277995" cy="2759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50">
                <a:latin typeface="나눔스퀘어라운드OTF Regular"/>
                <a:cs typeface="나눔스퀘어라운드OTF Regular"/>
              </a:rPr>
              <a:t>UDS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서버 </a:t>
            </a:r>
            <a:r>
              <a:rPr dirty="0" sz="1900" spc="85">
                <a:latin typeface="나눔스퀘어라운드OTF Regular"/>
                <a:cs typeface="나눔스퀘어라운드OTF Regular"/>
              </a:rPr>
              <a:t>&amp;</a:t>
            </a:r>
            <a:r>
              <a:rPr dirty="0" sz="1900" spc="-8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클라이언트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서버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lvl="1" marL="461645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dirty="0" sz="1450" spc="-10">
                <a:latin typeface="나눔스퀘어라운드OTF Regular"/>
                <a:cs typeface="나눔스퀘어라운드OTF Regular"/>
              </a:rPr>
              <a:t>클라이언트의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접속 요청을 기다리는</a:t>
            </a:r>
            <a:r>
              <a:rPr dirty="0" sz="1450" spc="8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않음.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 marL="461645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dirty="0" sz="1450" spc="5">
                <a:latin typeface="나눔스퀘어라운드OTF Regular"/>
                <a:cs typeface="나눔스퀘어라운드OTF Regular"/>
              </a:rPr>
              <a:t>단,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클라인언트의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데이터 전송을</a:t>
            </a:r>
            <a:r>
              <a:rPr dirty="0" sz="1450" spc="8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기다림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클라이언트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lvl="1" marL="461645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서버에 접속 요청을 하지</a:t>
            </a:r>
            <a:r>
              <a:rPr dirty="0" sz="1450" spc="5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않음.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 marL="461645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그냥 서버로 데이터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전송(IP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주소와 포트 번호</a:t>
            </a:r>
            <a:r>
              <a:rPr dirty="0" sz="1450" spc="2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이용)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25996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55">
                <a:latin typeface="나눔스퀘어라운드OTF Regular"/>
                <a:cs typeface="나눔스퀘어라운드OTF Regular"/>
              </a:rPr>
              <a:t>UDP</a:t>
            </a:r>
            <a:r>
              <a:rPr dirty="0" sz="1900" spc="-6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5">
                <a:latin typeface="나눔스퀘어라운드OTF Regular"/>
                <a:cs typeface="나눔스퀘어라운드OTF Regular"/>
              </a:rPr>
              <a:t>서버/클라이언트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7437" y="1852138"/>
            <a:ext cx="71818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socket()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730" y="2416743"/>
            <a:ext cx="521334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5">
                <a:latin typeface="나눔스퀘어라운드OTF Regular"/>
                <a:cs typeface="나눔스퀘어라운드OTF Regular"/>
              </a:rPr>
              <a:t>b</a:t>
            </a:r>
            <a:r>
              <a:rPr dirty="0" sz="1450">
                <a:latin typeface="나눔스퀘어라운드OTF Regular"/>
                <a:cs typeface="나눔스퀘어라운드OTF Regular"/>
              </a:rPr>
              <a:t>i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n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d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4940" y="2980294"/>
            <a:ext cx="93662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나눔스퀘어라운드OTF Regular"/>
                <a:cs typeface="나눔스퀘어라운드OTF Regular"/>
              </a:rPr>
              <a:t>recvfrom()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7437" y="3544899"/>
            <a:ext cx="74231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sendto()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699" y="4108463"/>
            <a:ext cx="59118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close()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3432" y="2128748"/>
            <a:ext cx="46355" cy="285115"/>
          </a:xfrm>
          <a:custGeom>
            <a:avLst/>
            <a:gdLst/>
            <a:ahLst/>
            <a:cxnLst/>
            <a:rect l="l" t="t" r="r" b="b"/>
            <a:pathLst>
              <a:path w="46355" h="285114">
                <a:moveTo>
                  <a:pt x="19972" y="238658"/>
                </a:moveTo>
                <a:lnTo>
                  <a:pt x="0" y="238658"/>
                </a:lnTo>
                <a:lnTo>
                  <a:pt x="23134" y="284911"/>
                </a:lnTo>
                <a:lnTo>
                  <a:pt x="42565" y="246049"/>
                </a:lnTo>
                <a:lnTo>
                  <a:pt x="19972" y="246049"/>
                </a:lnTo>
                <a:lnTo>
                  <a:pt x="19972" y="238658"/>
                </a:lnTo>
                <a:close/>
              </a:path>
              <a:path w="46355" h="285114">
                <a:moveTo>
                  <a:pt x="27340" y="0"/>
                </a:moveTo>
                <a:lnTo>
                  <a:pt x="19972" y="0"/>
                </a:lnTo>
                <a:lnTo>
                  <a:pt x="19972" y="246049"/>
                </a:lnTo>
                <a:lnTo>
                  <a:pt x="27340" y="246049"/>
                </a:lnTo>
                <a:lnTo>
                  <a:pt x="27340" y="0"/>
                </a:lnTo>
                <a:close/>
              </a:path>
              <a:path w="46355" h="285114">
                <a:moveTo>
                  <a:pt x="46261" y="238658"/>
                </a:moveTo>
                <a:lnTo>
                  <a:pt x="27340" y="238658"/>
                </a:lnTo>
                <a:lnTo>
                  <a:pt x="27340" y="246049"/>
                </a:lnTo>
                <a:lnTo>
                  <a:pt x="42565" y="246049"/>
                </a:lnTo>
                <a:lnTo>
                  <a:pt x="46261" y="238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3432" y="2693390"/>
            <a:ext cx="46355" cy="285115"/>
          </a:xfrm>
          <a:custGeom>
            <a:avLst/>
            <a:gdLst/>
            <a:ahLst/>
            <a:cxnLst/>
            <a:rect l="l" t="t" r="r" b="b"/>
            <a:pathLst>
              <a:path w="46355" h="285114">
                <a:moveTo>
                  <a:pt x="19972" y="238658"/>
                </a:moveTo>
                <a:lnTo>
                  <a:pt x="0" y="238658"/>
                </a:lnTo>
                <a:lnTo>
                  <a:pt x="23134" y="284911"/>
                </a:lnTo>
                <a:lnTo>
                  <a:pt x="42603" y="245973"/>
                </a:lnTo>
                <a:lnTo>
                  <a:pt x="19972" y="245973"/>
                </a:lnTo>
                <a:lnTo>
                  <a:pt x="19972" y="238658"/>
                </a:lnTo>
                <a:close/>
              </a:path>
              <a:path w="46355" h="285114">
                <a:moveTo>
                  <a:pt x="27340" y="0"/>
                </a:moveTo>
                <a:lnTo>
                  <a:pt x="19972" y="0"/>
                </a:lnTo>
                <a:lnTo>
                  <a:pt x="19972" y="245973"/>
                </a:lnTo>
                <a:lnTo>
                  <a:pt x="27340" y="245973"/>
                </a:lnTo>
                <a:lnTo>
                  <a:pt x="27340" y="0"/>
                </a:lnTo>
                <a:close/>
              </a:path>
              <a:path w="46355" h="285114">
                <a:moveTo>
                  <a:pt x="46261" y="238658"/>
                </a:moveTo>
                <a:lnTo>
                  <a:pt x="27340" y="238658"/>
                </a:lnTo>
                <a:lnTo>
                  <a:pt x="27340" y="245973"/>
                </a:lnTo>
                <a:lnTo>
                  <a:pt x="42603" y="245973"/>
                </a:lnTo>
                <a:lnTo>
                  <a:pt x="46261" y="238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13432" y="3256912"/>
            <a:ext cx="46355" cy="285115"/>
          </a:xfrm>
          <a:custGeom>
            <a:avLst/>
            <a:gdLst/>
            <a:ahLst/>
            <a:cxnLst/>
            <a:rect l="l" t="t" r="r" b="b"/>
            <a:pathLst>
              <a:path w="46355" h="285114">
                <a:moveTo>
                  <a:pt x="19972" y="238673"/>
                </a:moveTo>
                <a:lnTo>
                  <a:pt x="0" y="238673"/>
                </a:lnTo>
                <a:lnTo>
                  <a:pt x="23134" y="284934"/>
                </a:lnTo>
                <a:lnTo>
                  <a:pt x="42055" y="247086"/>
                </a:lnTo>
                <a:lnTo>
                  <a:pt x="19972" y="247086"/>
                </a:lnTo>
                <a:lnTo>
                  <a:pt x="19972" y="238673"/>
                </a:lnTo>
                <a:close/>
              </a:path>
              <a:path w="46355" h="285114">
                <a:moveTo>
                  <a:pt x="27340" y="0"/>
                </a:moveTo>
                <a:lnTo>
                  <a:pt x="19972" y="0"/>
                </a:lnTo>
                <a:lnTo>
                  <a:pt x="19972" y="247086"/>
                </a:lnTo>
                <a:lnTo>
                  <a:pt x="27340" y="247086"/>
                </a:lnTo>
                <a:lnTo>
                  <a:pt x="27340" y="0"/>
                </a:lnTo>
                <a:close/>
              </a:path>
              <a:path w="46355" h="285114">
                <a:moveTo>
                  <a:pt x="46261" y="238673"/>
                </a:moveTo>
                <a:lnTo>
                  <a:pt x="27340" y="238673"/>
                </a:lnTo>
                <a:lnTo>
                  <a:pt x="27340" y="247086"/>
                </a:lnTo>
                <a:lnTo>
                  <a:pt x="42055" y="247086"/>
                </a:lnTo>
                <a:lnTo>
                  <a:pt x="46261" y="238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13432" y="3821523"/>
            <a:ext cx="46355" cy="285115"/>
          </a:xfrm>
          <a:custGeom>
            <a:avLst/>
            <a:gdLst/>
            <a:ahLst/>
            <a:cxnLst/>
            <a:rect l="l" t="t" r="r" b="b"/>
            <a:pathLst>
              <a:path w="46355" h="285114">
                <a:moveTo>
                  <a:pt x="19972" y="238666"/>
                </a:moveTo>
                <a:lnTo>
                  <a:pt x="0" y="238666"/>
                </a:lnTo>
                <a:lnTo>
                  <a:pt x="23134" y="284927"/>
                </a:lnTo>
                <a:lnTo>
                  <a:pt x="42581" y="246026"/>
                </a:lnTo>
                <a:lnTo>
                  <a:pt x="19972" y="246026"/>
                </a:lnTo>
                <a:lnTo>
                  <a:pt x="19972" y="238666"/>
                </a:lnTo>
                <a:close/>
              </a:path>
              <a:path w="46355" h="285114">
                <a:moveTo>
                  <a:pt x="27340" y="0"/>
                </a:moveTo>
                <a:lnTo>
                  <a:pt x="19972" y="0"/>
                </a:lnTo>
                <a:lnTo>
                  <a:pt x="19972" y="246026"/>
                </a:lnTo>
                <a:lnTo>
                  <a:pt x="27340" y="246026"/>
                </a:lnTo>
                <a:lnTo>
                  <a:pt x="27340" y="0"/>
                </a:lnTo>
                <a:close/>
              </a:path>
              <a:path w="46355" h="285114">
                <a:moveTo>
                  <a:pt x="46261" y="238666"/>
                </a:moveTo>
                <a:lnTo>
                  <a:pt x="27340" y="238666"/>
                </a:lnTo>
                <a:lnTo>
                  <a:pt x="27340" y="246026"/>
                </a:lnTo>
                <a:lnTo>
                  <a:pt x="42581" y="246026"/>
                </a:lnTo>
                <a:lnTo>
                  <a:pt x="46261" y="238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7865" y="3093943"/>
            <a:ext cx="669290" cy="280035"/>
          </a:xfrm>
          <a:custGeom>
            <a:avLst/>
            <a:gdLst/>
            <a:ahLst/>
            <a:cxnLst/>
            <a:rect l="l" t="t" r="r" b="b"/>
            <a:pathLst>
              <a:path w="669289" h="280035">
                <a:moveTo>
                  <a:pt x="96728" y="19979"/>
                </a:moveTo>
                <a:lnTo>
                  <a:pt x="2103" y="19979"/>
                </a:lnTo>
                <a:lnTo>
                  <a:pt x="0" y="21031"/>
                </a:lnTo>
                <a:lnTo>
                  <a:pt x="0" y="277573"/>
                </a:lnTo>
                <a:lnTo>
                  <a:pt x="2103" y="279676"/>
                </a:lnTo>
                <a:lnTo>
                  <a:pt x="668700" y="279676"/>
                </a:lnTo>
                <a:lnTo>
                  <a:pt x="668700" y="275470"/>
                </a:lnTo>
                <a:lnTo>
                  <a:pt x="8412" y="275470"/>
                </a:lnTo>
                <a:lnTo>
                  <a:pt x="4206" y="272315"/>
                </a:lnTo>
                <a:lnTo>
                  <a:pt x="8412" y="272315"/>
                </a:lnTo>
                <a:lnTo>
                  <a:pt x="8412" y="27340"/>
                </a:lnTo>
                <a:lnTo>
                  <a:pt x="4206" y="27340"/>
                </a:lnTo>
                <a:lnTo>
                  <a:pt x="8412" y="23134"/>
                </a:lnTo>
                <a:lnTo>
                  <a:pt x="96728" y="23134"/>
                </a:lnTo>
                <a:lnTo>
                  <a:pt x="96728" y="19979"/>
                </a:lnTo>
                <a:close/>
              </a:path>
              <a:path w="669289" h="280035">
                <a:moveTo>
                  <a:pt x="8412" y="272315"/>
                </a:moveTo>
                <a:lnTo>
                  <a:pt x="4206" y="272315"/>
                </a:lnTo>
                <a:lnTo>
                  <a:pt x="8412" y="275470"/>
                </a:lnTo>
                <a:lnTo>
                  <a:pt x="8412" y="272315"/>
                </a:lnTo>
                <a:close/>
              </a:path>
              <a:path w="669289" h="280035">
                <a:moveTo>
                  <a:pt x="668700" y="272315"/>
                </a:moveTo>
                <a:lnTo>
                  <a:pt x="8412" y="272315"/>
                </a:lnTo>
                <a:lnTo>
                  <a:pt x="8412" y="275470"/>
                </a:lnTo>
                <a:lnTo>
                  <a:pt x="668700" y="275470"/>
                </a:lnTo>
                <a:lnTo>
                  <a:pt x="668700" y="272315"/>
                </a:lnTo>
                <a:close/>
              </a:path>
              <a:path w="669289" h="280035">
                <a:moveTo>
                  <a:pt x="96728" y="0"/>
                </a:moveTo>
                <a:lnTo>
                  <a:pt x="96728" y="46268"/>
                </a:lnTo>
                <a:lnTo>
                  <a:pt x="133717" y="27340"/>
                </a:lnTo>
                <a:lnTo>
                  <a:pt x="104089" y="27340"/>
                </a:lnTo>
                <a:lnTo>
                  <a:pt x="104089" y="19979"/>
                </a:lnTo>
                <a:lnTo>
                  <a:pt x="135772" y="19979"/>
                </a:lnTo>
                <a:lnTo>
                  <a:pt x="96728" y="0"/>
                </a:lnTo>
                <a:close/>
              </a:path>
              <a:path w="669289" h="280035">
                <a:moveTo>
                  <a:pt x="8412" y="23134"/>
                </a:moveTo>
                <a:lnTo>
                  <a:pt x="4206" y="27340"/>
                </a:lnTo>
                <a:lnTo>
                  <a:pt x="8412" y="27340"/>
                </a:lnTo>
                <a:lnTo>
                  <a:pt x="8412" y="23134"/>
                </a:lnTo>
                <a:close/>
              </a:path>
              <a:path w="669289" h="280035">
                <a:moveTo>
                  <a:pt x="96728" y="23134"/>
                </a:moveTo>
                <a:lnTo>
                  <a:pt x="8412" y="23134"/>
                </a:lnTo>
                <a:lnTo>
                  <a:pt x="8412" y="27340"/>
                </a:lnTo>
                <a:lnTo>
                  <a:pt x="96728" y="27340"/>
                </a:lnTo>
                <a:lnTo>
                  <a:pt x="96728" y="23134"/>
                </a:lnTo>
                <a:close/>
              </a:path>
              <a:path w="669289" h="280035">
                <a:moveTo>
                  <a:pt x="135772" y="19979"/>
                </a:moveTo>
                <a:lnTo>
                  <a:pt x="104089" y="19979"/>
                </a:lnTo>
                <a:lnTo>
                  <a:pt x="104089" y="27340"/>
                </a:lnTo>
                <a:lnTo>
                  <a:pt x="133717" y="27340"/>
                </a:lnTo>
                <a:lnTo>
                  <a:pt x="141937" y="23134"/>
                </a:lnTo>
                <a:lnTo>
                  <a:pt x="135772" y="1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67865" y="3093943"/>
            <a:ext cx="673100" cy="869950"/>
          </a:xfrm>
          <a:custGeom>
            <a:avLst/>
            <a:gdLst/>
            <a:ahLst/>
            <a:cxnLst/>
            <a:rect l="l" t="t" r="r" b="b"/>
            <a:pathLst>
              <a:path w="673100" h="869950">
                <a:moveTo>
                  <a:pt x="665538" y="863208"/>
                </a:moveTo>
                <a:lnTo>
                  <a:pt x="665538" y="869518"/>
                </a:lnTo>
                <a:lnTo>
                  <a:pt x="672906" y="869518"/>
                </a:lnTo>
                <a:lnTo>
                  <a:pt x="672906" y="867415"/>
                </a:lnTo>
                <a:lnTo>
                  <a:pt x="668700" y="867415"/>
                </a:lnTo>
                <a:lnTo>
                  <a:pt x="665538" y="863208"/>
                </a:lnTo>
                <a:close/>
              </a:path>
              <a:path w="673100" h="869950">
                <a:moveTo>
                  <a:pt x="670796" y="860054"/>
                </a:moveTo>
                <a:lnTo>
                  <a:pt x="644514" y="860054"/>
                </a:lnTo>
                <a:lnTo>
                  <a:pt x="644514" y="867415"/>
                </a:lnTo>
                <a:lnTo>
                  <a:pt x="665538" y="867415"/>
                </a:lnTo>
                <a:lnTo>
                  <a:pt x="665538" y="863208"/>
                </a:lnTo>
                <a:lnTo>
                  <a:pt x="672906" y="863208"/>
                </a:lnTo>
                <a:lnTo>
                  <a:pt x="672906" y="861105"/>
                </a:lnTo>
                <a:lnTo>
                  <a:pt x="670796" y="860054"/>
                </a:lnTo>
                <a:close/>
              </a:path>
              <a:path w="673100" h="869950">
                <a:moveTo>
                  <a:pt x="672906" y="863208"/>
                </a:moveTo>
                <a:lnTo>
                  <a:pt x="665538" y="863208"/>
                </a:lnTo>
                <a:lnTo>
                  <a:pt x="668700" y="867415"/>
                </a:lnTo>
                <a:lnTo>
                  <a:pt x="672906" y="867415"/>
                </a:lnTo>
                <a:lnTo>
                  <a:pt x="672906" y="863208"/>
                </a:lnTo>
                <a:close/>
              </a:path>
              <a:path w="673100" h="869950">
                <a:moveTo>
                  <a:pt x="621380" y="860054"/>
                </a:moveTo>
                <a:lnTo>
                  <a:pt x="590892" y="860054"/>
                </a:lnTo>
                <a:lnTo>
                  <a:pt x="590892" y="867415"/>
                </a:lnTo>
                <a:lnTo>
                  <a:pt x="621380" y="867415"/>
                </a:lnTo>
                <a:lnTo>
                  <a:pt x="621380" y="860054"/>
                </a:lnTo>
                <a:close/>
              </a:path>
              <a:path w="673100" h="869950">
                <a:moveTo>
                  <a:pt x="567758" y="860054"/>
                </a:moveTo>
                <a:lnTo>
                  <a:pt x="537270" y="860054"/>
                </a:lnTo>
                <a:lnTo>
                  <a:pt x="537270" y="867415"/>
                </a:lnTo>
                <a:lnTo>
                  <a:pt x="567758" y="867415"/>
                </a:lnTo>
                <a:lnTo>
                  <a:pt x="567758" y="860054"/>
                </a:lnTo>
                <a:close/>
              </a:path>
              <a:path w="673100" h="869950">
                <a:moveTo>
                  <a:pt x="514136" y="860054"/>
                </a:moveTo>
                <a:lnTo>
                  <a:pt x="483649" y="860054"/>
                </a:lnTo>
                <a:lnTo>
                  <a:pt x="483649" y="867415"/>
                </a:lnTo>
                <a:lnTo>
                  <a:pt x="514136" y="867415"/>
                </a:lnTo>
                <a:lnTo>
                  <a:pt x="514136" y="860054"/>
                </a:lnTo>
                <a:close/>
              </a:path>
              <a:path w="673100" h="869950">
                <a:moveTo>
                  <a:pt x="460514" y="860054"/>
                </a:moveTo>
                <a:lnTo>
                  <a:pt x="428975" y="860054"/>
                </a:lnTo>
                <a:lnTo>
                  <a:pt x="428975" y="867415"/>
                </a:lnTo>
                <a:lnTo>
                  <a:pt x="460514" y="867415"/>
                </a:lnTo>
                <a:lnTo>
                  <a:pt x="460514" y="860054"/>
                </a:lnTo>
                <a:close/>
              </a:path>
              <a:path w="673100" h="869950">
                <a:moveTo>
                  <a:pt x="406900" y="860054"/>
                </a:moveTo>
                <a:lnTo>
                  <a:pt x="375353" y="860054"/>
                </a:lnTo>
                <a:lnTo>
                  <a:pt x="375353" y="867415"/>
                </a:lnTo>
                <a:lnTo>
                  <a:pt x="406900" y="867415"/>
                </a:lnTo>
                <a:lnTo>
                  <a:pt x="406900" y="860054"/>
                </a:lnTo>
                <a:close/>
              </a:path>
              <a:path w="673100" h="869950">
                <a:moveTo>
                  <a:pt x="352226" y="860054"/>
                </a:moveTo>
                <a:lnTo>
                  <a:pt x="321731" y="860054"/>
                </a:lnTo>
                <a:lnTo>
                  <a:pt x="321731" y="867415"/>
                </a:lnTo>
                <a:lnTo>
                  <a:pt x="352226" y="867415"/>
                </a:lnTo>
                <a:lnTo>
                  <a:pt x="352226" y="860054"/>
                </a:lnTo>
                <a:close/>
              </a:path>
              <a:path w="673100" h="869950">
                <a:moveTo>
                  <a:pt x="298597" y="860054"/>
                </a:moveTo>
                <a:lnTo>
                  <a:pt x="268109" y="860054"/>
                </a:lnTo>
                <a:lnTo>
                  <a:pt x="268109" y="867415"/>
                </a:lnTo>
                <a:lnTo>
                  <a:pt x="298597" y="867415"/>
                </a:lnTo>
                <a:lnTo>
                  <a:pt x="298597" y="860054"/>
                </a:lnTo>
                <a:close/>
              </a:path>
              <a:path w="673100" h="869950">
                <a:moveTo>
                  <a:pt x="244983" y="860054"/>
                </a:moveTo>
                <a:lnTo>
                  <a:pt x="214487" y="860054"/>
                </a:lnTo>
                <a:lnTo>
                  <a:pt x="214487" y="867415"/>
                </a:lnTo>
                <a:lnTo>
                  <a:pt x="244983" y="867415"/>
                </a:lnTo>
                <a:lnTo>
                  <a:pt x="244983" y="860054"/>
                </a:lnTo>
                <a:close/>
              </a:path>
              <a:path w="673100" h="869950">
                <a:moveTo>
                  <a:pt x="191361" y="860054"/>
                </a:moveTo>
                <a:lnTo>
                  <a:pt x="160865" y="860054"/>
                </a:lnTo>
                <a:lnTo>
                  <a:pt x="160865" y="867415"/>
                </a:lnTo>
                <a:lnTo>
                  <a:pt x="191361" y="867415"/>
                </a:lnTo>
                <a:lnTo>
                  <a:pt x="191361" y="860054"/>
                </a:lnTo>
                <a:close/>
              </a:path>
              <a:path w="673100" h="869950">
                <a:moveTo>
                  <a:pt x="137731" y="860054"/>
                </a:moveTo>
                <a:lnTo>
                  <a:pt x="107243" y="860054"/>
                </a:lnTo>
                <a:lnTo>
                  <a:pt x="107243" y="867415"/>
                </a:lnTo>
                <a:lnTo>
                  <a:pt x="137731" y="867415"/>
                </a:lnTo>
                <a:lnTo>
                  <a:pt x="137731" y="860054"/>
                </a:lnTo>
                <a:close/>
              </a:path>
              <a:path w="673100" h="869950">
                <a:moveTo>
                  <a:pt x="84117" y="860054"/>
                </a:moveTo>
                <a:lnTo>
                  <a:pt x="52570" y="860054"/>
                </a:lnTo>
                <a:lnTo>
                  <a:pt x="52570" y="867415"/>
                </a:lnTo>
                <a:lnTo>
                  <a:pt x="84117" y="867415"/>
                </a:lnTo>
                <a:lnTo>
                  <a:pt x="84117" y="860054"/>
                </a:lnTo>
                <a:close/>
              </a:path>
              <a:path w="673100" h="869950">
                <a:moveTo>
                  <a:pt x="8412" y="859002"/>
                </a:moveTo>
                <a:lnTo>
                  <a:pt x="0" y="859002"/>
                </a:lnTo>
                <a:lnTo>
                  <a:pt x="0" y="865311"/>
                </a:lnTo>
                <a:lnTo>
                  <a:pt x="2103" y="867415"/>
                </a:lnTo>
                <a:lnTo>
                  <a:pt x="29443" y="867415"/>
                </a:lnTo>
                <a:lnTo>
                  <a:pt x="29443" y="863208"/>
                </a:lnTo>
                <a:lnTo>
                  <a:pt x="8412" y="863208"/>
                </a:lnTo>
                <a:lnTo>
                  <a:pt x="4206" y="860054"/>
                </a:lnTo>
                <a:lnTo>
                  <a:pt x="8412" y="860054"/>
                </a:lnTo>
                <a:lnTo>
                  <a:pt x="8412" y="859002"/>
                </a:lnTo>
                <a:close/>
              </a:path>
              <a:path w="673100" h="869950">
                <a:moveTo>
                  <a:pt x="8412" y="860054"/>
                </a:moveTo>
                <a:lnTo>
                  <a:pt x="4206" y="860054"/>
                </a:lnTo>
                <a:lnTo>
                  <a:pt x="8412" y="863208"/>
                </a:lnTo>
                <a:lnTo>
                  <a:pt x="8412" y="860054"/>
                </a:lnTo>
                <a:close/>
              </a:path>
              <a:path w="673100" h="869950">
                <a:moveTo>
                  <a:pt x="29443" y="860054"/>
                </a:moveTo>
                <a:lnTo>
                  <a:pt x="8412" y="860054"/>
                </a:lnTo>
                <a:lnTo>
                  <a:pt x="8412" y="863208"/>
                </a:lnTo>
                <a:lnTo>
                  <a:pt x="29443" y="863208"/>
                </a:lnTo>
                <a:lnTo>
                  <a:pt x="29443" y="860054"/>
                </a:lnTo>
                <a:close/>
              </a:path>
              <a:path w="673100" h="869950">
                <a:moveTo>
                  <a:pt x="8412" y="804329"/>
                </a:moveTo>
                <a:lnTo>
                  <a:pt x="0" y="804329"/>
                </a:lnTo>
                <a:lnTo>
                  <a:pt x="0" y="835875"/>
                </a:lnTo>
                <a:lnTo>
                  <a:pt x="8412" y="835875"/>
                </a:lnTo>
                <a:lnTo>
                  <a:pt x="8412" y="804329"/>
                </a:lnTo>
                <a:close/>
              </a:path>
              <a:path w="673100" h="869950">
                <a:moveTo>
                  <a:pt x="8412" y="750707"/>
                </a:moveTo>
                <a:lnTo>
                  <a:pt x="0" y="750707"/>
                </a:lnTo>
                <a:lnTo>
                  <a:pt x="0" y="781202"/>
                </a:lnTo>
                <a:lnTo>
                  <a:pt x="8412" y="781202"/>
                </a:lnTo>
                <a:lnTo>
                  <a:pt x="8412" y="750707"/>
                </a:lnTo>
                <a:close/>
              </a:path>
              <a:path w="673100" h="869950">
                <a:moveTo>
                  <a:pt x="8412" y="697085"/>
                </a:moveTo>
                <a:lnTo>
                  <a:pt x="0" y="697085"/>
                </a:lnTo>
                <a:lnTo>
                  <a:pt x="0" y="727580"/>
                </a:lnTo>
                <a:lnTo>
                  <a:pt x="8412" y="727580"/>
                </a:lnTo>
                <a:lnTo>
                  <a:pt x="8412" y="697085"/>
                </a:lnTo>
                <a:close/>
              </a:path>
              <a:path w="673100" h="869950">
                <a:moveTo>
                  <a:pt x="8412" y="643463"/>
                </a:moveTo>
                <a:lnTo>
                  <a:pt x="0" y="643463"/>
                </a:lnTo>
                <a:lnTo>
                  <a:pt x="0" y="673950"/>
                </a:lnTo>
                <a:lnTo>
                  <a:pt x="8412" y="673950"/>
                </a:lnTo>
                <a:lnTo>
                  <a:pt x="8412" y="643463"/>
                </a:lnTo>
                <a:close/>
              </a:path>
              <a:path w="673100" h="869950">
                <a:moveTo>
                  <a:pt x="8412" y="589841"/>
                </a:moveTo>
                <a:lnTo>
                  <a:pt x="0" y="589841"/>
                </a:lnTo>
                <a:lnTo>
                  <a:pt x="0" y="620336"/>
                </a:lnTo>
                <a:lnTo>
                  <a:pt x="8412" y="620336"/>
                </a:lnTo>
                <a:lnTo>
                  <a:pt x="8412" y="589841"/>
                </a:lnTo>
                <a:close/>
              </a:path>
              <a:path w="673100" h="869950">
                <a:moveTo>
                  <a:pt x="8412" y="536219"/>
                </a:moveTo>
                <a:lnTo>
                  <a:pt x="0" y="536219"/>
                </a:lnTo>
                <a:lnTo>
                  <a:pt x="0" y="566714"/>
                </a:lnTo>
                <a:lnTo>
                  <a:pt x="8412" y="566714"/>
                </a:lnTo>
                <a:lnTo>
                  <a:pt x="8412" y="536219"/>
                </a:lnTo>
                <a:close/>
              </a:path>
              <a:path w="673100" h="869950">
                <a:moveTo>
                  <a:pt x="8412" y="481545"/>
                </a:moveTo>
                <a:lnTo>
                  <a:pt x="0" y="481545"/>
                </a:lnTo>
                <a:lnTo>
                  <a:pt x="0" y="513085"/>
                </a:lnTo>
                <a:lnTo>
                  <a:pt x="8412" y="513085"/>
                </a:lnTo>
                <a:lnTo>
                  <a:pt x="8412" y="481545"/>
                </a:lnTo>
                <a:close/>
              </a:path>
              <a:path w="673100" h="869950">
                <a:moveTo>
                  <a:pt x="8412" y="427923"/>
                </a:moveTo>
                <a:lnTo>
                  <a:pt x="0" y="427923"/>
                </a:lnTo>
                <a:lnTo>
                  <a:pt x="0" y="459470"/>
                </a:lnTo>
                <a:lnTo>
                  <a:pt x="8412" y="459470"/>
                </a:lnTo>
                <a:lnTo>
                  <a:pt x="8412" y="427923"/>
                </a:lnTo>
                <a:close/>
              </a:path>
              <a:path w="673100" h="869950">
                <a:moveTo>
                  <a:pt x="8412" y="374302"/>
                </a:moveTo>
                <a:lnTo>
                  <a:pt x="0" y="374302"/>
                </a:lnTo>
                <a:lnTo>
                  <a:pt x="0" y="404797"/>
                </a:lnTo>
                <a:lnTo>
                  <a:pt x="8412" y="404797"/>
                </a:lnTo>
                <a:lnTo>
                  <a:pt x="8412" y="374302"/>
                </a:lnTo>
                <a:close/>
              </a:path>
              <a:path w="673100" h="869950">
                <a:moveTo>
                  <a:pt x="8412" y="320680"/>
                </a:moveTo>
                <a:lnTo>
                  <a:pt x="0" y="320680"/>
                </a:lnTo>
                <a:lnTo>
                  <a:pt x="0" y="351175"/>
                </a:lnTo>
                <a:lnTo>
                  <a:pt x="8412" y="351175"/>
                </a:lnTo>
                <a:lnTo>
                  <a:pt x="8412" y="320680"/>
                </a:lnTo>
                <a:close/>
              </a:path>
              <a:path w="673100" h="869950">
                <a:moveTo>
                  <a:pt x="8412" y="267058"/>
                </a:moveTo>
                <a:lnTo>
                  <a:pt x="0" y="267058"/>
                </a:lnTo>
                <a:lnTo>
                  <a:pt x="0" y="297553"/>
                </a:lnTo>
                <a:lnTo>
                  <a:pt x="8412" y="297553"/>
                </a:lnTo>
                <a:lnTo>
                  <a:pt x="8412" y="267058"/>
                </a:lnTo>
                <a:close/>
              </a:path>
              <a:path w="673100" h="869950">
                <a:moveTo>
                  <a:pt x="8412" y="213436"/>
                </a:moveTo>
                <a:lnTo>
                  <a:pt x="0" y="213436"/>
                </a:lnTo>
                <a:lnTo>
                  <a:pt x="0" y="243931"/>
                </a:lnTo>
                <a:lnTo>
                  <a:pt x="8412" y="243931"/>
                </a:lnTo>
                <a:lnTo>
                  <a:pt x="8412" y="213436"/>
                </a:lnTo>
                <a:close/>
              </a:path>
              <a:path w="673100" h="869950">
                <a:moveTo>
                  <a:pt x="8412" y="159821"/>
                </a:moveTo>
                <a:lnTo>
                  <a:pt x="0" y="159821"/>
                </a:lnTo>
                <a:lnTo>
                  <a:pt x="0" y="190309"/>
                </a:lnTo>
                <a:lnTo>
                  <a:pt x="8412" y="190309"/>
                </a:lnTo>
                <a:lnTo>
                  <a:pt x="8412" y="159821"/>
                </a:lnTo>
                <a:close/>
              </a:path>
              <a:path w="673100" h="869950">
                <a:moveTo>
                  <a:pt x="8412" y="105148"/>
                </a:moveTo>
                <a:lnTo>
                  <a:pt x="0" y="105148"/>
                </a:lnTo>
                <a:lnTo>
                  <a:pt x="0" y="136687"/>
                </a:lnTo>
                <a:lnTo>
                  <a:pt x="8412" y="136687"/>
                </a:lnTo>
                <a:lnTo>
                  <a:pt x="8412" y="105148"/>
                </a:lnTo>
                <a:close/>
              </a:path>
              <a:path w="673100" h="869950">
                <a:moveTo>
                  <a:pt x="8412" y="51518"/>
                </a:moveTo>
                <a:lnTo>
                  <a:pt x="0" y="51518"/>
                </a:lnTo>
                <a:lnTo>
                  <a:pt x="0" y="82014"/>
                </a:lnTo>
                <a:lnTo>
                  <a:pt x="8412" y="82014"/>
                </a:lnTo>
                <a:lnTo>
                  <a:pt x="8412" y="51518"/>
                </a:lnTo>
                <a:close/>
              </a:path>
              <a:path w="673100" h="869950">
                <a:moveTo>
                  <a:pt x="29443" y="19979"/>
                </a:moveTo>
                <a:lnTo>
                  <a:pt x="2103" y="19979"/>
                </a:lnTo>
                <a:lnTo>
                  <a:pt x="0" y="21031"/>
                </a:lnTo>
                <a:lnTo>
                  <a:pt x="0" y="28392"/>
                </a:lnTo>
                <a:lnTo>
                  <a:pt x="8412" y="28392"/>
                </a:lnTo>
                <a:lnTo>
                  <a:pt x="8412" y="27340"/>
                </a:lnTo>
                <a:lnTo>
                  <a:pt x="4206" y="27340"/>
                </a:lnTo>
                <a:lnTo>
                  <a:pt x="8412" y="23134"/>
                </a:lnTo>
                <a:lnTo>
                  <a:pt x="29443" y="23134"/>
                </a:lnTo>
                <a:lnTo>
                  <a:pt x="29443" y="19979"/>
                </a:lnTo>
                <a:close/>
              </a:path>
              <a:path w="673100" h="869950">
                <a:moveTo>
                  <a:pt x="8412" y="23134"/>
                </a:moveTo>
                <a:lnTo>
                  <a:pt x="4206" y="27340"/>
                </a:lnTo>
                <a:lnTo>
                  <a:pt x="8412" y="27340"/>
                </a:lnTo>
                <a:lnTo>
                  <a:pt x="8412" y="23134"/>
                </a:lnTo>
                <a:close/>
              </a:path>
              <a:path w="673100" h="869950">
                <a:moveTo>
                  <a:pt x="29443" y="23134"/>
                </a:moveTo>
                <a:lnTo>
                  <a:pt x="8412" y="23134"/>
                </a:lnTo>
                <a:lnTo>
                  <a:pt x="8412" y="27340"/>
                </a:lnTo>
                <a:lnTo>
                  <a:pt x="29443" y="27340"/>
                </a:lnTo>
                <a:lnTo>
                  <a:pt x="29443" y="23134"/>
                </a:lnTo>
                <a:close/>
              </a:path>
              <a:path w="673100" h="869950">
                <a:moveTo>
                  <a:pt x="83058" y="19979"/>
                </a:moveTo>
                <a:lnTo>
                  <a:pt x="52570" y="19979"/>
                </a:lnTo>
                <a:lnTo>
                  <a:pt x="52570" y="27340"/>
                </a:lnTo>
                <a:lnTo>
                  <a:pt x="83058" y="27340"/>
                </a:lnTo>
                <a:lnTo>
                  <a:pt x="83058" y="19979"/>
                </a:lnTo>
                <a:close/>
              </a:path>
              <a:path w="673100" h="869950">
                <a:moveTo>
                  <a:pt x="96728" y="0"/>
                </a:moveTo>
                <a:lnTo>
                  <a:pt x="96728" y="46268"/>
                </a:lnTo>
                <a:lnTo>
                  <a:pt x="141937" y="23134"/>
                </a:lnTo>
                <a:lnTo>
                  <a:pt x="96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86385" y="3617455"/>
            <a:ext cx="93662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나눔스퀘어라운드OTF Regular"/>
                <a:cs typeface="나눔스퀘어라운드OTF Regular"/>
              </a:rPr>
              <a:t>recvfrom()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8882" y="2848874"/>
            <a:ext cx="74231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sendto()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6144" y="4143160"/>
            <a:ext cx="59118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close()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45923" y="2083561"/>
            <a:ext cx="46355" cy="762635"/>
          </a:xfrm>
          <a:custGeom>
            <a:avLst/>
            <a:gdLst/>
            <a:ahLst/>
            <a:cxnLst/>
            <a:rect l="l" t="t" r="r" b="b"/>
            <a:pathLst>
              <a:path w="46354" h="762635">
                <a:moveTo>
                  <a:pt x="18920" y="715975"/>
                </a:moveTo>
                <a:lnTo>
                  <a:pt x="0" y="715975"/>
                </a:lnTo>
                <a:lnTo>
                  <a:pt x="23126" y="762228"/>
                </a:lnTo>
                <a:lnTo>
                  <a:pt x="42030" y="724433"/>
                </a:lnTo>
                <a:lnTo>
                  <a:pt x="18920" y="724433"/>
                </a:lnTo>
                <a:lnTo>
                  <a:pt x="18920" y="715975"/>
                </a:lnTo>
                <a:close/>
              </a:path>
              <a:path w="46354" h="762635">
                <a:moveTo>
                  <a:pt x="26281" y="0"/>
                </a:moveTo>
                <a:lnTo>
                  <a:pt x="18920" y="0"/>
                </a:lnTo>
                <a:lnTo>
                  <a:pt x="18920" y="724433"/>
                </a:lnTo>
                <a:lnTo>
                  <a:pt x="26281" y="724433"/>
                </a:lnTo>
                <a:lnTo>
                  <a:pt x="26281" y="0"/>
                </a:lnTo>
                <a:close/>
              </a:path>
              <a:path w="46354" h="762635">
                <a:moveTo>
                  <a:pt x="46261" y="715975"/>
                </a:moveTo>
                <a:lnTo>
                  <a:pt x="26281" y="715975"/>
                </a:lnTo>
                <a:lnTo>
                  <a:pt x="26281" y="724433"/>
                </a:lnTo>
                <a:lnTo>
                  <a:pt x="42030" y="724433"/>
                </a:lnTo>
                <a:lnTo>
                  <a:pt x="46261" y="715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45923" y="3125490"/>
            <a:ext cx="46355" cy="490220"/>
          </a:xfrm>
          <a:custGeom>
            <a:avLst/>
            <a:gdLst/>
            <a:ahLst/>
            <a:cxnLst/>
            <a:rect l="l" t="t" r="r" b="b"/>
            <a:pathLst>
              <a:path w="46354" h="490220">
                <a:moveTo>
                  <a:pt x="18920" y="443689"/>
                </a:moveTo>
                <a:lnTo>
                  <a:pt x="0" y="443689"/>
                </a:lnTo>
                <a:lnTo>
                  <a:pt x="23126" y="489950"/>
                </a:lnTo>
                <a:lnTo>
                  <a:pt x="42579" y="451050"/>
                </a:lnTo>
                <a:lnTo>
                  <a:pt x="18920" y="451050"/>
                </a:lnTo>
                <a:lnTo>
                  <a:pt x="18920" y="443689"/>
                </a:lnTo>
                <a:close/>
              </a:path>
              <a:path w="46354" h="490220">
                <a:moveTo>
                  <a:pt x="26281" y="0"/>
                </a:moveTo>
                <a:lnTo>
                  <a:pt x="18920" y="0"/>
                </a:lnTo>
                <a:lnTo>
                  <a:pt x="18920" y="451050"/>
                </a:lnTo>
                <a:lnTo>
                  <a:pt x="26281" y="451050"/>
                </a:lnTo>
                <a:lnTo>
                  <a:pt x="26281" y="0"/>
                </a:lnTo>
                <a:close/>
              </a:path>
              <a:path w="46354" h="490220">
                <a:moveTo>
                  <a:pt x="46261" y="443689"/>
                </a:moveTo>
                <a:lnTo>
                  <a:pt x="26281" y="443689"/>
                </a:lnTo>
                <a:lnTo>
                  <a:pt x="26281" y="451050"/>
                </a:lnTo>
                <a:lnTo>
                  <a:pt x="42579" y="451050"/>
                </a:lnTo>
                <a:lnTo>
                  <a:pt x="46261" y="443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45923" y="3894066"/>
            <a:ext cx="46355" cy="246379"/>
          </a:xfrm>
          <a:custGeom>
            <a:avLst/>
            <a:gdLst/>
            <a:ahLst/>
            <a:cxnLst/>
            <a:rect l="l" t="t" r="r" b="b"/>
            <a:pathLst>
              <a:path w="46354" h="246379">
                <a:moveTo>
                  <a:pt x="18920" y="200817"/>
                </a:moveTo>
                <a:lnTo>
                  <a:pt x="0" y="200817"/>
                </a:lnTo>
                <a:lnTo>
                  <a:pt x="23126" y="246026"/>
                </a:lnTo>
                <a:lnTo>
                  <a:pt x="42494" y="208178"/>
                </a:lnTo>
                <a:lnTo>
                  <a:pt x="18920" y="208178"/>
                </a:lnTo>
                <a:lnTo>
                  <a:pt x="18920" y="200817"/>
                </a:lnTo>
                <a:close/>
              </a:path>
              <a:path w="46354" h="246379">
                <a:moveTo>
                  <a:pt x="26281" y="0"/>
                </a:moveTo>
                <a:lnTo>
                  <a:pt x="18920" y="0"/>
                </a:lnTo>
                <a:lnTo>
                  <a:pt x="18920" y="208178"/>
                </a:lnTo>
                <a:lnTo>
                  <a:pt x="26281" y="208178"/>
                </a:lnTo>
                <a:lnTo>
                  <a:pt x="26281" y="0"/>
                </a:lnTo>
                <a:close/>
              </a:path>
              <a:path w="46354" h="246379">
                <a:moveTo>
                  <a:pt x="46261" y="200817"/>
                </a:moveTo>
                <a:lnTo>
                  <a:pt x="26281" y="200817"/>
                </a:lnTo>
                <a:lnTo>
                  <a:pt x="26281" y="208178"/>
                </a:lnTo>
                <a:lnTo>
                  <a:pt x="42494" y="208178"/>
                </a:lnTo>
                <a:lnTo>
                  <a:pt x="46261" y="200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010553" y="1387411"/>
            <a:ext cx="68834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latin typeface="나눔스퀘어라운드OTF Regular"/>
                <a:cs typeface="나눔스퀘어라운드OTF Regular"/>
              </a:rPr>
              <a:t>Server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8882" y="1387411"/>
            <a:ext cx="718185" cy="666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95"/>
              </a:spcBef>
            </a:pPr>
            <a:r>
              <a:rPr dirty="0" sz="1700" spc="-5">
                <a:latin typeface="나눔스퀘어라운드OTF Regular"/>
                <a:cs typeface="나눔스퀘어라운드OTF Regular"/>
              </a:rPr>
              <a:t>Client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socket()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63314" y="2981426"/>
            <a:ext cx="1891664" cy="156210"/>
          </a:xfrm>
          <a:custGeom>
            <a:avLst/>
            <a:gdLst/>
            <a:ahLst/>
            <a:cxnLst/>
            <a:rect l="l" t="t" r="r" b="b"/>
            <a:pathLst>
              <a:path w="1891664" h="156210">
                <a:moveTo>
                  <a:pt x="44165" y="109362"/>
                </a:moveTo>
                <a:lnTo>
                  <a:pt x="0" y="135651"/>
                </a:lnTo>
                <a:lnTo>
                  <a:pt x="47312" y="155630"/>
                </a:lnTo>
                <a:lnTo>
                  <a:pt x="46025" y="136702"/>
                </a:lnTo>
                <a:lnTo>
                  <a:pt x="38907" y="136702"/>
                </a:lnTo>
                <a:lnTo>
                  <a:pt x="37848" y="129341"/>
                </a:lnTo>
                <a:lnTo>
                  <a:pt x="45488" y="128808"/>
                </a:lnTo>
                <a:lnTo>
                  <a:pt x="44165" y="109362"/>
                </a:lnTo>
                <a:close/>
              </a:path>
              <a:path w="1891664" h="156210">
                <a:moveTo>
                  <a:pt x="45488" y="128808"/>
                </a:moveTo>
                <a:lnTo>
                  <a:pt x="37848" y="129341"/>
                </a:lnTo>
                <a:lnTo>
                  <a:pt x="38907" y="136702"/>
                </a:lnTo>
                <a:lnTo>
                  <a:pt x="45991" y="136212"/>
                </a:lnTo>
                <a:lnTo>
                  <a:pt x="45488" y="128808"/>
                </a:lnTo>
                <a:close/>
              </a:path>
              <a:path w="1891664" h="156210">
                <a:moveTo>
                  <a:pt x="45991" y="136212"/>
                </a:moveTo>
                <a:lnTo>
                  <a:pt x="38907" y="136702"/>
                </a:lnTo>
                <a:lnTo>
                  <a:pt x="46025" y="136702"/>
                </a:lnTo>
                <a:lnTo>
                  <a:pt x="45991" y="136212"/>
                </a:lnTo>
                <a:close/>
              </a:path>
              <a:path w="1891664" h="156210">
                <a:moveTo>
                  <a:pt x="1891482" y="0"/>
                </a:moveTo>
                <a:lnTo>
                  <a:pt x="45488" y="128808"/>
                </a:lnTo>
                <a:lnTo>
                  <a:pt x="45991" y="136212"/>
                </a:lnTo>
                <a:lnTo>
                  <a:pt x="1891482" y="8458"/>
                </a:lnTo>
                <a:lnTo>
                  <a:pt x="1891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50820" y="3677475"/>
            <a:ext cx="1891664" cy="99060"/>
          </a:xfrm>
          <a:custGeom>
            <a:avLst/>
            <a:gdLst/>
            <a:ahLst/>
            <a:cxnLst/>
            <a:rect l="l" t="t" r="r" b="b"/>
            <a:pathLst>
              <a:path w="1891664" h="99060">
                <a:moveTo>
                  <a:pt x="1846265" y="52570"/>
                </a:moveTo>
                <a:lnTo>
                  <a:pt x="1845417" y="71222"/>
                </a:lnTo>
                <a:lnTo>
                  <a:pt x="1852574" y="71498"/>
                </a:lnTo>
                <a:lnTo>
                  <a:pt x="1852574" y="79910"/>
                </a:lnTo>
                <a:lnTo>
                  <a:pt x="1845022" y="79910"/>
                </a:lnTo>
                <a:lnTo>
                  <a:pt x="1844161" y="98831"/>
                </a:lnTo>
                <a:lnTo>
                  <a:pt x="1884713" y="79910"/>
                </a:lnTo>
                <a:lnTo>
                  <a:pt x="1852574" y="79910"/>
                </a:lnTo>
                <a:lnTo>
                  <a:pt x="1845035" y="79619"/>
                </a:lnTo>
                <a:lnTo>
                  <a:pt x="1885336" y="79619"/>
                </a:lnTo>
                <a:lnTo>
                  <a:pt x="1891474" y="76756"/>
                </a:lnTo>
                <a:lnTo>
                  <a:pt x="1846265" y="52570"/>
                </a:lnTo>
                <a:close/>
              </a:path>
              <a:path w="1891664" h="99060">
                <a:moveTo>
                  <a:pt x="1845417" y="71222"/>
                </a:moveTo>
                <a:lnTo>
                  <a:pt x="1845035" y="79619"/>
                </a:lnTo>
                <a:lnTo>
                  <a:pt x="1852574" y="79910"/>
                </a:lnTo>
                <a:lnTo>
                  <a:pt x="1852574" y="71498"/>
                </a:lnTo>
                <a:lnTo>
                  <a:pt x="1845417" y="71222"/>
                </a:lnTo>
                <a:close/>
              </a:path>
              <a:path w="1891664" h="99060">
                <a:moveTo>
                  <a:pt x="0" y="0"/>
                </a:moveTo>
                <a:lnTo>
                  <a:pt x="0" y="8412"/>
                </a:lnTo>
                <a:lnTo>
                  <a:pt x="1845035" y="79619"/>
                </a:lnTo>
                <a:lnTo>
                  <a:pt x="1845417" y="712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58201" y="6011632"/>
            <a:ext cx="155257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45">
                <a:latin typeface="나눔스퀘어라운드OTF Regular"/>
                <a:cs typeface="나눔스퀘어라운드OTF Regular"/>
              </a:rPr>
              <a:t>socket</a:t>
            </a:r>
            <a:r>
              <a:rPr dirty="0" sz="1900" spc="-4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클래스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907" y="6568886"/>
            <a:ext cx="2072639" cy="122428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socket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모듈에</a:t>
            </a:r>
            <a:r>
              <a:rPr dirty="0" sz="1700" spc="-12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포함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‘소켓’을 위한</a:t>
            </a:r>
            <a:r>
              <a:rPr dirty="0" sz="1700" spc="-8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클래스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사용법</a:t>
            </a:r>
            <a:r>
              <a:rPr dirty="0" sz="170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45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17089" y="7507790"/>
            <a:ext cx="4521200" cy="102235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450" spc="-10">
                <a:latin typeface="나눔스퀘어라운드OTF Regular"/>
                <a:cs typeface="나눔스퀘어라운드OTF Regular"/>
              </a:rPr>
              <a:t>socket.socket(family,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type,</a:t>
            </a:r>
            <a:r>
              <a:rPr dirty="0" sz="1450" spc="2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proto=0)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87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family : </a:t>
            </a:r>
            <a:r>
              <a:rPr dirty="0" sz="1450" spc="-5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socket.AF_INET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, </a:t>
            </a:r>
            <a:r>
              <a:rPr dirty="0" sz="1200">
                <a:latin typeface="나눔스퀘어라운드OTF Regular"/>
                <a:cs typeface="나눔스퀘어라운드OTF Regular"/>
              </a:rPr>
              <a:t>socket.AF_INET6,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 …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875"/>
              </a:spcBef>
            </a:pPr>
            <a:r>
              <a:rPr dirty="0" sz="1200" spc="-5">
                <a:latin typeface="나눔스퀘어라운드OTF Regular"/>
                <a:cs typeface="나눔스퀘어라운드OTF Regular"/>
              </a:rPr>
              <a:t>type </a:t>
            </a:r>
            <a:r>
              <a:rPr dirty="0" sz="1200">
                <a:latin typeface="나눔스퀘어라운드OTF Regular"/>
                <a:cs typeface="나눔스퀘어라운드OTF Regular"/>
              </a:rPr>
              <a:t>: socket.SOCK_STREAM,</a:t>
            </a:r>
            <a:r>
              <a:rPr dirty="0" sz="1200" spc="4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socket.SOCK_DGRAM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07391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60">
                <a:latin typeface="나눔스퀘어라운드OTF Regular"/>
                <a:cs typeface="나눔스퀘어라운드OTF Regular"/>
              </a:rPr>
              <a:t>sock.bind()</a:t>
            </a:r>
            <a:r>
              <a:rPr dirty="0" sz="190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228653"/>
            <a:ext cx="4888230" cy="824865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접속 요청을 받을 </a:t>
            </a:r>
            <a:r>
              <a:rPr dirty="0" sz="1700" spc="20">
                <a:latin typeface="나눔스퀘어라운드OTF Regular"/>
                <a:cs typeface="나눔스퀘어라운드OTF Regular"/>
              </a:rPr>
              <a:t>IP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주소와 </a:t>
            </a:r>
            <a:r>
              <a:rPr dirty="0" sz="1700" spc="15">
                <a:latin typeface="나눔스퀘어라운드OTF Regular"/>
                <a:cs typeface="나눔스퀘어라운드OTF Regular"/>
              </a:rPr>
              <a:t>port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번호를 소켓에</a:t>
            </a:r>
            <a:r>
              <a:rPr dirty="0" sz="1700" spc="-17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연결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사용법</a:t>
            </a:r>
            <a:r>
              <a:rPr dirty="0" sz="170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45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427" y="2956119"/>
            <a:ext cx="485203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15">
                <a:latin typeface="나눔스퀘어라운드OTF Regular"/>
                <a:cs typeface="나눔스퀘어라운드OTF Regular"/>
              </a:rPr>
              <a:t>–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시스템에 할당된 </a:t>
            </a:r>
            <a:r>
              <a:rPr dirty="0" sz="1450" spc="20">
                <a:latin typeface="나눔스퀘어라운드OTF Regular"/>
                <a:cs typeface="나눔스퀘어라운드OTF Regular"/>
              </a:rPr>
              <a:t>IP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주소가 여러 개인 경우 사용할 </a:t>
            </a:r>
            <a:r>
              <a:rPr dirty="0" sz="1450" spc="20">
                <a:latin typeface="나눔스퀘어라운드OTF Regular"/>
                <a:cs typeface="나눔스퀘어라운드OTF Regular"/>
              </a:rPr>
              <a:t>IP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주소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지정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495" y="1730511"/>
            <a:ext cx="3718560" cy="92456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450" spc="-10">
                <a:latin typeface="나눔스퀘어라운드OTF Regular"/>
                <a:cs typeface="나눔스퀘어라운드OTF Regular"/>
              </a:rPr>
              <a:t>sock.bind((ip_addr,</a:t>
            </a:r>
            <a:r>
              <a:rPr dirty="0" sz="145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port))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65150" marR="5080">
              <a:lnSpc>
                <a:spcPct val="151200"/>
              </a:lnSpc>
              <a:spcBef>
                <a:spcPts val="5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ip_addr 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소켓에 연결할 </a:t>
            </a:r>
            <a:r>
              <a:rPr dirty="0" sz="1200">
                <a:latin typeface="나눔스퀘어라운드OTF Regular"/>
                <a:cs typeface="나눔스퀘어라운드OTF Regular"/>
              </a:rPr>
              <a:t>IP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주소 또는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‘’(빈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문자열)  </a:t>
            </a:r>
            <a:r>
              <a:rPr dirty="0" sz="1200">
                <a:latin typeface="나눔스퀘어라운드OTF Regular"/>
                <a:cs typeface="나눔스퀘어라운드OTF Regular"/>
              </a:rPr>
              <a:t>port : port</a:t>
            </a:r>
            <a:r>
              <a:rPr dirty="0" sz="1200" spc="2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번호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58201" y="6011632"/>
            <a:ext cx="216662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55">
                <a:latin typeface="나눔스퀘어라운드OTF Regular"/>
                <a:cs typeface="나눔스퀘어라운드OTF Regular"/>
              </a:rPr>
              <a:t>sock.close()</a:t>
            </a:r>
            <a:r>
              <a:rPr dirty="0" sz="1900" spc="-5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187" y="6568886"/>
            <a:ext cx="2922905" cy="122428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소켓을</a:t>
            </a:r>
            <a:r>
              <a:rPr dirty="0" sz="170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닫음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소켓 사용 완료 후 반드시</a:t>
            </a:r>
            <a:r>
              <a:rPr dirty="0" sz="1700" spc="-11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호출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사용법</a:t>
            </a:r>
            <a:r>
              <a:rPr dirty="0" sz="170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45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4356" y="7575085"/>
            <a:ext cx="102933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sock.close()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64922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60">
                <a:latin typeface="나눔스퀘어라운드OTF Regular"/>
                <a:cs typeface="나눔스퀘어라운드OTF Regular"/>
              </a:rPr>
              <a:t>sock.recvfrom()</a:t>
            </a:r>
            <a:r>
              <a:rPr dirty="0" sz="1900" spc="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187" y="1228653"/>
            <a:ext cx="2618740" cy="824865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소켓을 통해 데이터를</a:t>
            </a:r>
            <a:r>
              <a:rPr dirty="0" sz="1700" spc="-114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수신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사용법</a:t>
            </a:r>
            <a:r>
              <a:rPr dirty="0" sz="170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45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8514" y="1722952"/>
            <a:ext cx="4069079" cy="92710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sock.recvfrom(bufsize)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65150">
              <a:lnSpc>
                <a:spcPct val="100000"/>
              </a:lnSpc>
              <a:spcBef>
                <a:spcPts val="795"/>
              </a:spcBef>
            </a:pPr>
            <a:r>
              <a:rPr dirty="0" sz="1200" spc="-5">
                <a:latin typeface="나눔스퀘어라운드OTF Regular"/>
                <a:cs typeface="나눔스퀘어라운드OTF Regular"/>
              </a:rPr>
              <a:t>bufsize </a:t>
            </a:r>
            <a:r>
              <a:rPr dirty="0" sz="1200">
                <a:latin typeface="나눔스퀘어라운드OTF Regular"/>
                <a:cs typeface="나눔스퀘어라운드OTF Regular"/>
              </a:rPr>
              <a:t>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한 번에 수신할 최대 바이트</a:t>
            </a:r>
            <a:r>
              <a:rPr dirty="0" sz="1200" spc="2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수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88645">
              <a:lnSpc>
                <a:spcPct val="100000"/>
              </a:lnSpc>
              <a:spcBef>
                <a:spcPts val="735"/>
              </a:spcBef>
            </a:pPr>
            <a:r>
              <a:rPr dirty="0" sz="1200" spc="5">
                <a:latin typeface="나눔스퀘어라운드OTF Regular"/>
                <a:cs typeface="나눔스퀘어라운드OTF Regular"/>
              </a:rPr>
              <a:t>반환 </a:t>
            </a:r>
            <a:r>
              <a:rPr dirty="0" sz="1200">
                <a:latin typeface="나눔스퀘어라운드OTF Regular"/>
                <a:cs typeface="나눔스퀘어라운드OTF Regular"/>
              </a:rPr>
              <a:t>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데이터를 저장하는 </a:t>
            </a:r>
            <a:r>
              <a:rPr dirty="0" sz="1200">
                <a:latin typeface="나눔스퀘어라운드OTF Regular"/>
                <a:cs typeface="나눔스퀘어라운드OTF Regular"/>
              </a:rPr>
              <a:t>바이트열(bytes),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상대측</a:t>
            </a:r>
            <a:r>
              <a:rPr dirty="0" sz="1200" spc="4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주소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237363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55">
                <a:latin typeface="나눔스퀘어라운드OTF Regular"/>
                <a:cs typeface="나눔스퀘어라운드OTF Regular"/>
              </a:rPr>
              <a:t>sock.sendto()</a:t>
            </a:r>
            <a:r>
              <a:rPr dirty="0" sz="1900" spc="-3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187" y="6568886"/>
            <a:ext cx="2618740" cy="824865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소켓을 통해 데이터를</a:t>
            </a:r>
            <a:r>
              <a:rPr dirty="0" sz="1700" spc="-114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전송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사용법</a:t>
            </a:r>
            <a:r>
              <a:rPr dirty="0" sz="1700" spc="-2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45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8514" y="7063185"/>
            <a:ext cx="2376805" cy="12033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65150" marR="5080" indent="-553085">
              <a:lnSpc>
                <a:spcPct val="149400"/>
              </a:lnSpc>
              <a:spcBef>
                <a:spcPts val="180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sock.sendto(bytes, addr)  </a:t>
            </a:r>
            <a:r>
              <a:rPr dirty="0" sz="1200">
                <a:latin typeface="나눔스퀘어라운드OTF Regular"/>
                <a:cs typeface="나눔스퀘어라운드OTF Regular"/>
              </a:rPr>
              <a:t>bytes 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전송할 바이트열  </a:t>
            </a:r>
            <a:r>
              <a:rPr dirty="0" sz="1200">
                <a:latin typeface="나눔스퀘어라운드OTF Regular"/>
                <a:cs typeface="나눔스퀘어라운드OTF Regular"/>
              </a:rPr>
              <a:t>addr 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상태측 </a:t>
            </a:r>
            <a:r>
              <a:rPr dirty="0" sz="1200">
                <a:latin typeface="나눔스퀘어라운드OTF Regular"/>
                <a:cs typeface="나눔스퀘어라운드OTF Regular"/>
              </a:rPr>
              <a:t>(IP주소, port) 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반환 </a:t>
            </a:r>
            <a:r>
              <a:rPr dirty="0" sz="1200">
                <a:latin typeface="나눔스퀘어라운드OTF Regular"/>
                <a:cs typeface="나눔스퀘어라운드OTF Regular"/>
              </a:rPr>
              <a:t>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전송한 바이트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수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76657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나눔스퀘어라운드OTF Regular"/>
                <a:cs typeface="나눔스퀘어라운드OTF Regular"/>
              </a:rPr>
              <a:t>간단한 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UDP</a:t>
            </a:r>
            <a:r>
              <a:rPr dirty="0" sz="1900" spc="-10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서버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363" y="1377017"/>
            <a:ext cx="4444365" cy="260159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import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socket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UDP_PORT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 spc="1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9999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6515" marR="97790">
              <a:lnSpc>
                <a:spcPct val="125899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sock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socket.socket(socket.AF_INET, </a:t>
            </a:r>
            <a:r>
              <a:rPr dirty="0" sz="1200">
                <a:latin typeface="나눔스퀘어라운드OTF Regular"/>
                <a:cs typeface="나눔스퀘어라운드OTF Regular"/>
              </a:rPr>
              <a:t>socket.SOCK_DGRAM)  sock.bind(('',</a:t>
            </a:r>
            <a:r>
              <a:rPr dirty="0" sz="1200" spc="2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UDP_PORT))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6515" marR="1995805">
              <a:lnSpc>
                <a:spcPct val="125899"/>
              </a:lnSpc>
              <a:spcBef>
                <a:spcPts val="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data, addr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>
                <a:latin typeface="나눔스퀘어라운드OTF Regular"/>
                <a:cs typeface="나눔스퀘어라운드OTF Regular"/>
              </a:rPr>
              <a:t>sock.recvfrom(2048)  sock.sendto(data, addr)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sock.close()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243840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나눔스퀘어라운드OTF Regular"/>
                <a:cs typeface="나눔스퀘어라운드OTF Regular"/>
              </a:rPr>
              <a:t>간단한 </a:t>
            </a:r>
            <a:r>
              <a:rPr dirty="0" sz="1900" spc="55">
                <a:latin typeface="나눔스퀘어라운드OTF Regular"/>
                <a:cs typeface="나눔스퀘어라운드OTF Regular"/>
              </a:rPr>
              <a:t>UDP</a:t>
            </a:r>
            <a:r>
              <a:rPr dirty="0" sz="1900" spc="-8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클라이언트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910" y="6666763"/>
            <a:ext cx="4749800" cy="283400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import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socket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UDP_SERVER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>
                <a:latin typeface="나눔스퀘어라운드OTF Regular"/>
                <a:cs typeface="나눔스퀘어라운드OTF Regular"/>
              </a:rPr>
              <a:t> socket.gethostbyname(socket.gethostname())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UDP_PORT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 spc="1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9999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5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sock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socket.socket(socket.AF_INET,</a:t>
            </a:r>
            <a:r>
              <a:rPr dirty="0" sz="1200" spc="1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socket.SOCK_DGRAM)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663575">
              <a:lnSpc>
                <a:spcPct val="125899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sock.sendto('good'.encode(), (UDP_SERVER, UDP_PORT))  data, _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 spc="-1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sock.recvfrom(2048)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3268979">
              <a:lnSpc>
                <a:spcPct val="125899"/>
              </a:lnSpc>
            </a:pPr>
            <a:r>
              <a:rPr dirty="0" sz="1200" spc="-5">
                <a:latin typeface="나눔스퀘어라운드OTF Regular"/>
                <a:cs typeface="나눔스퀘어라운드OTF Regular"/>
              </a:rPr>
              <a:t>pr</a:t>
            </a:r>
            <a:r>
              <a:rPr dirty="0" sz="1200">
                <a:latin typeface="나눔스퀘어라운드OTF Regular"/>
                <a:cs typeface="나눔스퀘어라운드OTF Regular"/>
              </a:rPr>
              <a:t>i</a:t>
            </a:r>
            <a:r>
              <a:rPr dirty="0" sz="1200">
                <a:latin typeface="나눔스퀘어라운드OTF Regular"/>
                <a:cs typeface="나눔스퀘어라운드OTF Regular"/>
              </a:rPr>
              <a:t>n</a:t>
            </a:r>
            <a:r>
              <a:rPr dirty="0" sz="1200">
                <a:latin typeface="나눔스퀘어라운드OTF Regular"/>
                <a:cs typeface="나눔스퀘어라운드OTF Regular"/>
              </a:rPr>
              <a:t>t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(d</a:t>
            </a:r>
            <a:r>
              <a:rPr dirty="0" sz="1200">
                <a:latin typeface="나눔스퀘어라운드OTF Regular"/>
                <a:cs typeface="나눔스퀘어라운드OTF Regular"/>
              </a:rPr>
              <a:t>ata.</a:t>
            </a:r>
            <a:r>
              <a:rPr dirty="0" sz="1200">
                <a:latin typeface="나눔스퀘어라운드OTF Regular"/>
                <a:cs typeface="나눔스퀘어라운드OTF Regular"/>
              </a:rPr>
              <a:t>d</a:t>
            </a:r>
            <a:r>
              <a:rPr dirty="0" sz="1200" spc="-10">
                <a:latin typeface="나눔스퀘어라운드OTF Regular"/>
                <a:cs typeface="나눔스퀘어라운드OTF Regular"/>
              </a:rPr>
              <a:t>e</a:t>
            </a:r>
            <a:r>
              <a:rPr dirty="0" sz="1200">
                <a:latin typeface="나눔스퀘어라운드OTF Regular"/>
                <a:cs typeface="나눔스퀘어라운드OTF Regular"/>
              </a:rPr>
              <a:t>c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o</a:t>
            </a:r>
            <a:r>
              <a:rPr dirty="0" sz="1200">
                <a:latin typeface="나눔스퀘어라운드OTF Regular"/>
                <a:cs typeface="나눔스퀘어라운드OTF Regular"/>
              </a:rPr>
              <a:t>d</a:t>
            </a:r>
            <a:r>
              <a:rPr dirty="0" sz="1200">
                <a:latin typeface="나눔스퀘어라운드OTF Regular"/>
                <a:cs typeface="나눔스퀘어라운드OTF Regular"/>
              </a:rPr>
              <a:t>e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()</a:t>
            </a:r>
            <a:r>
              <a:rPr dirty="0" sz="1200">
                <a:latin typeface="나눔스퀘어라운드OTF Regular"/>
                <a:cs typeface="나눔스퀘어라운드OTF Regular"/>
              </a:rPr>
              <a:t>)  </a:t>
            </a:r>
            <a:r>
              <a:rPr dirty="0" sz="1200">
                <a:latin typeface="나눔스퀘어라운드OTF Regular"/>
                <a:cs typeface="나눔스퀘어라운드OTF Regular"/>
              </a:rPr>
              <a:t>sock.close()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283960" cy="18783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나눔스퀘어라운드OTF Regular"/>
                <a:cs typeface="나눔스퀘어라운드OTF Regular"/>
              </a:rPr>
              <a:t>실습</a:t>
            </a:r>
            <a:r>
              <a:rPr dirty="0" sz="190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75">
                <a:latin typeface="나눔스퀘어라운드OTF Regular"/>
                <a:cs typeface="나눔스퀘어라운드OTF Regular"/>
              </a:rPr>
              <a:t>#1(1/3)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12065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다음은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UDP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클라이언트로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부터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`alive’를 </a:t>
            </a:r>
            <a:r>
              <a:rPr dirty="0" sz="1450">
                <a:latin typeface="나눔스퀘어라운드OTF Regular"/>
                <a:cs typeface="나눔스퀘어라운드OTF Regular"/>
              </a:rPr>
              <a:t>수신하면,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그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클라이언트에게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동일하  게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`alive’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문자열을 전송하는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UDP</a:t>
            </a:r>
            <a:r>
              <a:rPr dirty="0" sz="1450" spc="4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서버이다.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이 서버의 역할은 로컬 시스템이 살아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있음(alive)을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클라이언트에게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알리는 역할  을</a:t>
            </a:r>
            <a:r>
              <a:rPr dirty="0" sz="1450">
                <a:latin typeface="나눔스퀘어라운드OTF Regular"/>
                <a:cs typeface="나눔스퀘어라운드OTF Regular"/>
              </a:rPr>
              <a:t> 수행한다.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143319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나눔스퀘어라운드OTF Regular"/>
                <a:cs typeface="나눔스퀘어라운드OTF Regular"/>
              </a:rPr>
              <a:t>실습</a:t>
            </a:r>
            <a:r>
              <a:rPr dirty="0" sz="1900" spc="-6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75">
                <a:latin typeface="나눔스퀘어라운드OTF Regular"/>
                <a:cs typeface="나눔스퀘어라운드OTF Regular"/>
              </a:rPr>
              <a:t>#1(2/3)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6606" y="6019091"/>
            <a:ext cx="5140325" cy="39979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56515" marR="3766185">
              <a:lnSpc>
                <a:spcPts val="1820"/>
              </a:lnSpc>
              <a:spcBef>
                <a:spcPts val="114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import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socket  </a:t>
            </a:r>
            <a:r>
              <a:rPr dirty="0" sz="1200">
                <a:latin typeface="나눔스퀘어라운드OTF Regular"/>
                <a:cs typeface="나눔스퀘어라운드OTF Regular"/>
              </a:rPr>
              <a:t>UDP_PORT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</a:t>
            </a:r>
            <a:r>
              <a:rPr dirty="0" sz="1200" spc="-55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9998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" marR="793750">
              <a:lnSpc>
                <a:spcPts val="1810"/>
              </a:lnSpc>
              <a:spcBef>
                <a:spcPts val="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sock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socket.socket(socket.AF_INET, </a:t>
            </a:r>
            <a:r>
              <a:rPr dirty="0" sz="1200">
                <a:latin typeface="나눔스퀘어라운드OTF Regular"/>
                <a:cs typeface="나눔스퀘어라운드OTF Regular"/>
              </a:rPr>
              <a:t>socket.SOCK_DGRAM)  sock.bind(('',</a:t>
            </a:r>
            <a:r>
              <a:rPr dirty="0" sz="1200" spc="20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UDP_PORT))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" marR="3728085">
              <a:lnSpc>
                <a:spcPts val="1810"/>
              </a:lnSpc>
              <a:spcBef>
                <a:spcPts val="5"/>
              </a:spcBef>
            </a:pPr>
            <a:r>
              <a:rPr dirty="0" sz="1200" spc="-5">
                <a:latin typeface="나눔스퀘어라운드OTF Regular"/>
                <a:cs typeface="나눔스퀘어라운드OTF Regular"/>
              </a:rPr>
              <a:t>s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o</a:t>
            </a:r>
            <a:r>
              <a:rPr dirty="0" sz="1200">
                <a:latin typeface="나눔스퀘어라운드OTF Regular"/>
                <a:cs typeface="나눔스퀘어라운드OTF Regular"/>
              </a:rPr>
              <a:t>ck.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s</a:t>
            </a:r>
            <a:r>
              <a:rPr dirty="0" sz="1200">
                <a:latin typeface="나눔스퀘어라운드OTF Regular"/>
                <a:cs typeface="나눔스퀘어라운드OTF Regular"/>
              </a:rPr>
              <a:t>ettim</a:t>
            </a:r>
            <a:r>
              <a:rPr dirty="0" sz="1200" spc="-10">
                <a:latin typeface="나눔스퀘어라운드OTF Regular"/>
                <a:cs typeface="나눔스퀘어라운드OTF Regular"/>
              </a:rPr>
              <a:t>e</a:t>
            </a:r>
            <a:r>
              <a:rPr dirty="0" sz="1200">
                <a:latin typeface="나눔스퀘어라운드OTF Regular"/>
                <a:cs typeface="나눔스퀘어라운드OTF Regular"/>
              </a:rPr>
              <a:t>out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(</a:t>
            </a:r>
            <a:r>
              <a:rPr dirty="0" sz="1200">
                <a:latin typeface="나눔스퀘어라운드OTF Regular"/>
                <a:cs typeface="나눔스퀘어라운드OTF Regular"/>
              </a:rPr>
              <a:t>2)  </a:t>
            </a:r>
            <a:r>
              <a:rPr dirty="0" sz="1200">
                <a:latin typeface="나눔스퀘어라운드OTF Regular"/>
                <a:cs typeface="나눔스퀘어라운드OTF Regular"/>
              </a:rPr>
              <a:t>while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-10">
                <a:latin typeface="나눔스퀘어라운드OTF Regular"/>
                <a:cs typeface="나눔스퀘어라운드OTF Regular"/>
              </a:rPr>
              <a:t>True: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0185">
              <a:lnSpc>
                <a:spcPct val="100000"/>
              </a:lnSpc>
              <a:spcBef>
                <a:spcPts val="254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try: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3220">
              <a:lnSpc>
                <a:spcPct val="100000"/>
              </a:lnSpc>
              <a:spcBef>
                <a:spcPts val="380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try: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16890" marR="2230120">
              <a:lnSpc>
                <a:spcPct val="125899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data, addr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= </a:t>
            </a:r>
            <a:r>
              <a:rPr dirty="0" sz="1200">
                <a:latin typeface="나눔스퀘어라운드OTF Regular"/>
                <a:cs typeface="나눔스퀘어라운드OTF Regular"/>
              </a:rPr>
              <a:t>sock.recvfrom(2048)  if data.decode() == 'alive':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3220" marR="2038985" indent="306705">
              <a:lnSpc>
                <a:spcPct val="125899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sock.sendto('alive'.encode(), addr)  </a:t>
            </a:r>
            <a:r>
              <a:rPr dirty="0" sz="1200" spc="-5">
                <a:latin typeface="나눔스퀘어라운드OTF Regular"/>
                <a:cs typeface="나눔스퀘어라운드OTF Regular"/>
              </a:rPr>
              <a:t>except</a:t>
            </a:r>
            <a:r>
              <a:rPr dirty="0" sz="1200">
                <a:latin typeface="나눔스퀘어라운드OTF Regular"/>
                <a:cs typeface="나눔스퀘어라운드OTF Regular"/>
              </a:rPr>
              <a:t> socket.timeout: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16890">
              <a:lnSpc>
                <a:spcPct val="100000"/>
              </a:lnSpc>
              <a:spcBef>
                <a:spcPts val="375"/>
              </a:spcBef>
            </a:pPr>
            <a:r>
              <a:rPr dirty="0" sz="1200" spc="-5"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3220" marR="3040380" indent="-153670">
              <a:lnSpc>
                <a:spcPct val="125899"/>
              </a:lnSpc>
              <a:spcBef>
                <a:spcPts val="5"/>
              </a:spcBef>
            </a:pPr>
            <a:r>
              <a:rPr dirty="0" sz="1200" spc="-5">
                <a:latin typeface="나눔스퀘어라운드OTF Regular"/>
                <a:cs typeface="나눔스퀘어라운드OTF Regular"/>
              </a:rPr>
              <a:t>except KeyboardInterrupt:  </a:t>
            </a:r>
            <a:r>
              <a:rPr dirty="0" sz="1200">
                <a:latin typeface="나눔스퀘어라운드OTF Regular"/>
                <a:cs typeface="나눔스퀘어라운드OTF Regular"/>
              </a:rPr>
              <a:t>break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" marR="3303270">
              <a:lnSpc>
                <a:spcPct val="125899"/>
              </a:lnSpc>
            </a:pPr>
            <a:r>
              <a:rPr dirty="0" sz="1200">
                <a:latin typeface="나눔스퀘어라운드OTF Regular"/>
                <a:cs typeface="나눔스퀘어라운드OTF Regular"/>
              </a:rPr>
              <a:t>print('server is downing')  sock.close()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312535" cy="3603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나눔스퀘어라운드OTF Regular"/>
                <a:cs typeface="나눔스퀘어라운드OTF Regular"/>
              </a:rPr>
              <a:t>실습</a:t>
            </a:r>
            <a:r>
              <a:rPr dirty="0" sz="190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75">
                <a:latin typeface="나눔스퀘어라운드OTF Regular"/>
                <a:cs typeface="나눔스퀘어라운드OTF Regular"/>
              </a:rPr>
              <a:t>#1(3/3)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43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이 </a:t>
            </a:r>
            <a:r>
              <a:rPr dirty="0" sz="1700" spc="10">
                <a:latin typeface="나눔스퀘어라운드OTF Regular"/>
                <a:cs typeface="나눔스퀘어라운드OTF Regular"/>
              </a:rPr>
              <a:t>UDP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서버와 통신하는 클라이언트 프로그램을 </a:t>
            </a:r>
            <a:r>
              <a:rPr dirty="0" sz="1700">
                <a:latin typeface="나눔스퀘어라운드OTF Regular"/>
                <a:cs typeface="나눔스퀘어라운드OTF Regular"/>
              </a:rPr>
              <a:t>작성하라.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이</a:t>
            </a:r>
            <a:r>
              <a:rPr dirty="0" sz="1700" spc="-15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클라이  언트는 다음의 기능을</a:t>
            </a:r>
            <a:r>
              <a:rPr dirty="0" sz="1700" spc="-55">
                <a:latin typeface="나눔스퀘어라운드OTF Regular"/>
                <a:cs typeface="나눔스퀘어라운드OTF Regular"/>
              </a:rPr>
              <a:t> </a:t>
            </a:r>
            <a:r>
              <a:rPr dirty="0" sz="1700">
                <a:latin typeface="나눔스퀘어라운드OTF Regular"/>
                <a:cs typeface="나눔스퀘어라운드OTF Regular"/>
              </a:rPr>
              <a:t>수행한다.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algn="just" lvl="1" marL="461645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실행할 때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UPD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서버의 </a:t>
            </a:r>
            <a:r>
              <a:rPr dirty="0" sz="1450" spc="20">
                <a:latin typeface="나눔스퀘어라운드OTF Regular"/>
                <a:cs typeface="나눔스퀘어라운드OTF Regular"/>
              </a:rPr>
              <a:t>IP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주소를 명령행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파라미터로</a:t>
            </a:r>
            <a:r>
              <a:rPr dirty="0" sz="1450" spc="9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전달함.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algn="just" lvl="1" marL="461645" marR="81280" indent="-172720">
              <a:lnSpc>
                <a:spcPct val="135100"/>
              </a:lnSpc>
              <a:spcBef>
                <a:spcPts val="350"/>
              </a:spcBef>
              <a:buChar char="–"/>
              <a:tabLst>
                <a:tab pos="462280" algn="l"/>
              </a:tabLst>
            </a:pPr>
            <a:r>
              <a:rPr dirty="0" sz="1450" spc="20">
                <a:latin typeface="나눔스퀘어라운드OTF Regular"/>
                <a:cs typeface="나눔스퀘어라운드OTF Regular"/>
              </a:rPr>
              <a:t>IP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주소를 이용하여 문자열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`alive＇를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보냈는데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2초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간격으로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3회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동안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UDP 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서버로 부터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`alive’를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수신하지 못하면 해당 </a:t>
            </a:r>
            <a:r>
              <a:rPr dirty="0" sz="1450" spc="20">
                <a:latin typeface="나눔스퀘어라운드OTF Regular"/>
                <a:cs typeface="나눔스퀘어라운드OTF Regular"/>
              </a:rPr>
              <a:t>IP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주소의 시스템이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down되었다 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고 </a:t>
            </a:r>
            <a:r>
              <a:rPr dirty="0" sz="1450">
                <a:latin typeface="나눔스퀘어라운드OTF Regular"/>
                <a:cs typeface="나눔스퀘어라운드OTF Regular"/>
              </a:rPr>
              <a:t>출력하고,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프로그램을</a:t>
            </a:r>
            <a:r>
              <a:rPr dirty="0" sz="1450" spc="5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종료한다.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algn="just" lvl="1" marL="461645" marR="152400" indent="-172720">
              <a:lnSpc>
                <a:spcPct val="135100"/>
              </a:lnSpc>
              <a:spcBef>
                <a:spcPts val="345"/>
              </a:spcBef>
              <a:buChar char="–"/>
              <a:tabLst>
                <a:tab pos="462280" algn="l"/>
              </a:tabLst>
            </a:pPr>
            <a:r>
              <a:rPr dirty="0" sz="1450">
                <a:latin typeface="나눔스퀘어라운드OTF Regular"/>
                <a:cs typeface="나눔스퀘어라운드OTF Regular"/>
              </a:rPr>
              <a:t>만약,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UDP 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서버로부터 </a:t>
            </a:r>
            <a:r>
              <a:rPr dirty="0" sz="1450">
                <a:latin typeface="나눔스퀘어라운드OTF Regular"/>
                <a:cs typeface="나눔스퀘어라운드OTF Regular"/>
              </a:rPr>
              <a:t>`alive’메시지를 수신하면,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그 메시지를 출력한 후 </a:t>
            </a:r>
            <a:r>
              <a:rPr dirty="0" sz="1450" spc="5">
                <a:latin typeface="나눔스퀘어라운드OTF Regular"/>
                <a:cs typeface="나눔스퀘어라운드OTF Regular"/>
              </a:rPr>
              <a:t>1초 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뒤에 다시 서버에게 </a:t>
            </a:r>
            <a:r>
              <a:rPr dirty="0" sz="1450" spc="10">
                <a:latin typeface="나눔스퀘어라운드OTF Regular"/>
                <a:cs typeface="나눔스퀘어라운드OTF Regular"/>
              </a:rPr>
              <a:t>`alive’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메시지를</a:t>
            </a:r>
            <a:r>
              <a:rPr dirty="0" sz="1450" spc="5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전송하라.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algn="just" lvl="1" marL="461645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이 과정은 사용자가 ^C를 누를 때까지</a:t>
            </a:r>
            <a:r>
              <a:rPr dirty="0" sz="1450" spc="95">
                <a:latin typeface="나눔스퀘어라운드OTF Regular"/>
                <a:cs typeface="나눔스퀘어라운드OTF Regular"/>
              </a:rPr>
              <a:t> </a:t>
            </a:r>
            <a:r>
              <a:rPr dirty="0" sz="1450">
                <a:latin typeface="나눔스퀘어라운드OTF Regular"/>
                <a:cs typeface="나눔스퀘어라운드OTF Regular"/>
              </a:rPr>
              <a:t>반복한다.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217614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latin typeface="나눔스퀘어라운드OTF Regular"/>
                <a:cs typeface="나눔스퀘어라운드OTF Regular"/>
              </a:rPr>
              <a:t>네트워크 관련</a:t>
            </a:r>
            <a:r>
              <a:rPr dirty="0" sz="2150" spc="-85">
                <a:latin typeface="나눔스퀘어라운드OTF Regular"/>
                <a:cs typeface="나눔스퀘어라운드OTF Regular"/>
              </a:rPr>
              <a:t> </a:t>
            </a:r>
            <a:r>
              <a:rPr dirty="0" sz="2150" spc="20">
                <a:latin typeface="나눔스퀘어라운드OTF Regular"/>
                <a:cs typeface="나눔스퀘어라운드OTF Regular"/>
              </a:rPr>
              <a:t>추가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246245" cy="2817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나눔스퀘어라운드OTF Regular"/>
                <a:cs typeface="나눔스퀘어라운드OTF Regular"/>
              </a:rPr>
              <a:t>인터넷 시간 서버로부터 현재 시간</a:t>
            </a:r>
            <a:r>
              <a:rPr dirty="0" sz="1900" spc="-145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수신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여러 시간 서버로부터 현재 시간</a:t>
            </a:r>
            <a:r>
              <a:rPr dirty="0" sz="1700" spc="-8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정보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NTP(Network </a:t>
            </a:r>
            <a:r>
              <a:rPr dirty="0" sz="1700" spc="5">
                <a:latin typeface="나눔스퀘어라운드OTF Regular"/>
                <a:cs typeface="나눔스퀘어라운드OTF Regular"/>
              </a:rPr>
              <a:t>Time</a:t>
            </a:r>
            <a:r>
              <a:rPr dirty="0" sz="1700" spc="-5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15">
                <a:latin typeface="나눔스퀘어라운드OTF Regular"/>
                <a:cs typeface="나눔스퀘어라운드OTF Regular"/>
              </a:rPr>
              <a:t>Protocol)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lvl="1" marL="461645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dirty="0" sz="1450" spc="-10">
                <a:latin typeface="나눔스퀘어라운드OTF Regular"/>
                <a:cs typeface="나눔스퀘어라운드OTF Regular"/>
              </a:rPr>
              <a:t>시스템들의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시간을 동기화 하기 위한</a:t>
            </a:r>
            <a:r>
              <a:rPr dirty="0" sz="1450" spc="7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프로토콜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 marL="461645" indent="-173355">
              <a:lnSpc>
                <a:spcPct val="100000"/>
              </a:lnSpc>
              <a:spcBef>
                <a:spcPts val="955"/>
              </a:spcBef>
              <a:buChar char="–"/>
              <a:tabLst>
                <a:tab pos="462280" algn="l"/>
              </a:tabLst>
            </a:pPr>
            <a:r>
              <a:rPr dirty="0" sz="1450" spc="-5">
                <a:latin typeface="나눔스퀘어라운드OTF Regular"/>
                <a:cs typeface="나눔스퀘어라운드OTF Regular"/>
              </a:rPr>
              <a:t>시스템 마다 유지하고 있는 시간 정보</a:t>
            </a:r>
            <a:r>
              <a:rPr dirty="0" sz="1450" spc="6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동기화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공개 </a:t>
            </a:r>
            <a:r>
              <a:rPr dirty="0" sz="1700" spc="5">
                <a:latin typeface="나눔스퀘어라운드OTF Regular"/>
                <a:cs typeface="나눔스퀘어라운드OTF Regular"/>
              </a:rPr>
              <a:t>NTP</a:t>
            </a:r>
            <a:r>
              <a:rPr dirty="0" sz="1700" spc="-2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서버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lvl="1" marL="461645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dirty="0" sz="1450" spc="15">
                <a:latin typeface="나눔스퀘어라운드OTF Regular"/>
                <a:cs typeface="나눔스퀘어라운드OTF Regular"/>
              </a:rPr>
              <a:t>time.bora.net, time.nuri.net,</a:t>
            </a:r>
            <a:r>
              <a:rPr dirty="0" sz="1450" spc="-10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…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263515" cy="39236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dirty="0" sz="1900" spc="60">
                <a:latin typeface="나눔스퀘어라운드OTF Regular"/>
                <a:cs typeface="나눔스퀘어라운드OTF Regular"/>
              </a:rPr>
              <a:t>ntplib</a:t>
            </a:r>
            <a:r>
              <a:rPr dirty="0" sz="1900">
                <a:latin typeface="나눔스퀘어라운드OTF Regular"/>
                <a:cs typeface="나눔스퀘어라운드OTF Regular"/>
              </a:rPr>
              <a:t> </a:t>
            </a:r>
            <a:r>
              <a:rPr dirty="0" sz="1900" spc="30">
                <a:latin typeface="나눔스퀘어라운드OTF Regular"/>
                <a:cs typeface="나눔스퀘어라운드OTF Regular"/>
              </a:rPr>
              <a:t>모듈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5">
                <a:latin typeface="나눔스퀘어라운드OTF Regular"/>
                <a:cs typeface="나눔스퀘어라운드OTF Regular"/>
              </a:rPr>
              <a:t>NTP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클라이언트에서</a:t>
            </a:r>
            <a:r>
              <a:rPr dirty="0" sz="1700" spc="-5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사용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-5">
                <a:latin typeface="나눔스퀘어라운드OTF Regular"/>
                <a:cs typeface="나눔스퀘어라운드OTF Regular"/>
              </a:rPr>
              <a:t>모듈 설치 </a:t>
            </a:r>
            <a:r>
              <a:rPr dirty="0" sz="1700" spc="45">
                <a:latin typeface="나눔스퀘어라운드OTF Regular"/>
                <a:cs typeface="나눔스퀘어라운드OTF Regular"/>
              </a:rPr>
              <a:t>: </a:t>
            </a:r>
            <a:r>
              <a:rPr dirty="0" sz="1700" spc="15">
                <a:latin typeface="나눔스퀘어라운드OTF Regular"/>
                <a:cs typeface="나눔스퀘어라운드OTF Regular"/>
              </a:rPr>
              <a:t>pip install</a:t>
            </a:r>
            <a:r>
              <a:rPr dirty="0" sz="1700" spc="-130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15">
                <a:latin typeface="나눔스퀘어라운드OTF Regular"/>
                <a:cs typeface="나눔스퀘어라운드OTF Regular"/>
              </a:rPr>
              <a:t>ntplib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 sz="1700" spc="10">
                <a:latin typeface="나눔스퀘어라운드OTF Regular"/>
                <a:cs typeface="나눔스퀘어라운드OTF Regular"/>
              </a:rPr>
              <a:t>NTPClinet</a:t>
            </a:r>
            <a:r>
              <a:rPr dirty="0" sz="1700" spc="-35">
                <a:latin typeface="나눔스퀘어라운드OTF Regular"/>
                <a:cs typeface="나눔스퀘어라운드OTF Regular"/>
              </a:rPr>
              <a:t> </a:t>
            </a:r>
            <a:r>
              <a:rPr dirty="0" sz="1700" spc="-5">
                <a:latin typeface="나눔스퀘어라운드OTF Regular"/>
                <a:cs typeface="나눔스퀘어라운드OTF Regular"/>
              </a:rPr>
              <a:t>클래스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dirty="0" sz="1450" spc="15">
                <a:latin typeface="나눔스퀘어라운드OTF Regular"/>
                <a:cs typeface="나눔스퀘어라운드OTF Regular"/>
              </a:rPr>
              <a:t>– </a:t>
            </a:r>
            <a:r>
              <a:rPr dirty="0" sz="1450">
                <a:latin typeface="나눔스퀘어라운드OTF Regular"/>
                <a:cs typeface="나눔스퀘어라운드OTF Regular"/>
              </a:rPr>
              <a:t>NTP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서버로 부터 시간 정보</a:t>
            </a:r>
            <a:r>
              <a:rPr dirty="0" sz="1450" spc="45">
                <a:latin typeface="나눔스퀘어라운드OTF Regular"/>
                <a:cs typeface="나눔스퀘어라운드OTF Regular"/>
              </a:rPr>
              <a:t> </a:t>
            </a:r>
            <a:r>
              <a:rPr dirty="0" sz="1450" spc="-5">
                <a:latin typeface="나눔스퀘어라운드OTF Regular"/>
                <a:cs typeface="나눔스퀘어라운드OTF Regular"/>
              </a:rPr>
              <a:t>수신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나눔스퀘어라운드OTF Regular"/>
              <a:cs typeface="나눔스퀘어라운드OTF Regular"/>
            </a:endParaRPr>
          </a:p>
          <a:p>
            <a:pPr marL="1653539">
              <a:lnSpc>
                <a:spcPct val="100000"/>
              </a:lnSpc>
            </a:pPr>
            <a:r>
              <a:rPr dirty="0" sz="1450" spc="-5">
                <a:latin typeface="나눔스퀘어라운드OTF Regular"/>
                <a:cs typeface="나눔스퀘어라운드OTF Regular"/>
              </a:rPr>
              <a:t>client.request(ntp_server)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206625">
              <a:lnSpc>
                <a:spcPct val="100000"/>
              </a:lnSpc>
              <a:spcBef>
                <a:spcPts val="79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ntp_server : NTP</a:t>
            </a:r>
            <a:r>
              <a:rPr dirty="0" sz="1200" spc="2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서버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206625">
              <a:lnSpc>
                <a:spcPct val="100000"/>
              </a:lnSpc>
              <a:spcBef>
                <a:spcPts val="735"/>
              </a:spcBef>
            </a:pPr>
            <a:r>
              <a:rPr dirty="0" sz="1200" spc="5">
                <a:latin typeface="나눔스퀘어라운드OTF Regular"/>
                <a:cs typeface="나눔스퀘어라운드OTF Regular"/>
              </a:rPr>
              <a:t>반환 </a:t>
            </a:r>
            <a:r>
              <a:rPr dirty="0" sz="1200">
                <a:latin typeface="나눔스퀘어라운드OTF Regular"/>
                <a:cs typeface="나눔스퀘어라운드OTF Regular"/>
              </a:rPr>
              <a:t>: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시간정보를 저장하고 있는 </a:t>
            </a:r>
            <a:r>
              <a:rPr dirty="0" sz="1200">
                <a:latin typeface="나눔스퀘어라운드OTF Regular"/>
                <a:cs typeface="나눔스퀘어라운드OTF Regular"/>
              </a:rPr>
              <a:t>NTPStats</a:t>
            </a:r>
            <a:r>
              <a:rPr dirty="0" sz="1200" spc="-10">
                <a:latin typeface="나눔스퀘어라운드OTF Regular"/>
                <a:cs typeface="나눔스퀘어라운드OTF Regular"/>
              </a:rPr>
              <a:t> 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객체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1696720">
              <a:lnSpc>
                <a:spcPct val="100000"/>
              </a:lnSpc>
              <a:spcBef>
                <a:spcPts val="990"/>
              </a:spcBef>
            </a:pPr>
            <a:r>
              <a:rPr dirty="0" sz="1450" spc="-5">
                <a:latin typeface="나눔스퀘어라운드OTF Regular"/>
                <a:cs typeface="나눔스퀘어라운드OTF Regular"/>
              </a:rPr>
              <a:t>ntpstats.tx_time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249805">
              <a:lnSpc>
                <a:spcPct val="100000"/>
              </a:lnSpc>
              <a:spcBef>
                <a:spcPts val="795"/>
              </a:spcBef>
            </a:pPr>
            <a:r>
              <a:rPr dirty="0" sz="1200">
                <a:latin typeface="나눔스퀘어라운드OTF Regular"/>
                <a:cs typeface="나눔스퀘어라운드OTF Regular"/>
              </a:rPr>
              <a:t>epoch</a:t>
            </a:r>
            <a:r>
              <a:rPr dirty="0" sz="1200" spc="5">
                <a:latin typeface="나눔스퀘어라운드OTF Regular"/>
                <a:cs typeface="나눔스퀘어라운드OTF Regular"/>
              </a:rPr>
              <a:t> </a:t>
            </a:r>
            <a:r>
              <a:rPr dirty="0" sz="1200">
                <a:latin typeface="나눔스퀘어라운드OTF Regular"/>
                <a:cs typeface="나눔스퀘어라운드OTF Regular"/>
              </a:rPr>
              <a:t>timestamp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joseph9</dc:creator>
  <dc:title>Microsoft PowerPoint - python-network-08-udp-prgramming.pptx</dc:title>
  <dcterms:created xsi:type="dcterms:W3CDTF">2022-11-01T14:03:17Z</dcterms:created>
  <dcterms:modified xsi:type="dcterms:W3CDTF">2022-11-01T14:03:17Z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2022-11-01T00:00:00Z</vt:filetime>
  </property>
</Properties>
</file>