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414" r:id="rId10"/>
    <p:sldId id="276" r:id="rId11"/>
    <p:sldId id="278" r:id="rId12"/>
    <p:sldId id="275" r:id="rId13"/>
    <p:sldId id="279" r:id="rId14"/>
    <p:sldId id="399" r:id="rId15"/>
    <p:sldId id="294" r:id="rId16"/>
    <p:sldId id="400" r:id="rId17"/>
    <p:sldId id="401" r:id="rId18"/>
    <p:sldId id="402" r:id="rId19"/>
    <p:sldId id="403" r:id="rId20"/>
    <p:sldId id="404" r:id="rId21"/>
    <p:sldId id="405" r:id="rId22"/>
    <p:sldId id="407" r:id="rId23"/>
    <p:sldId id="408" r:id="rId24"/>
    <p:sldId id="409" r:id="rId25"/>
    <p:sldId id="410" r:id="rId26"/>
    <p:sldId id="411" r:id="rId27"/>
    <p:sldId id="266" r:id="rId28"/>
    <p:sldId id="259" r:id="rId29"/>
    <p:sldId id="412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 autoAdjust="0"/>
    <p:restoredTop sz="95986" autoAdjust="0"/>
  </p:normalViewPr>
  <p:slideViewPr>
    <p:cSldViewPr snapToGrid="0">
      <p:cViewPr varScale="1">
        <p:scale>
          <a:sx n="118" d="100"/>
          <a:sy n="118" d="100"/>
        </p:scale>
        <p:origin x="22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Each iteration is, for example, a MapReduce job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C4180BA-6E45-4D84-9D35-0FD787CE0054}" type="slidenum">
              <a:rPr kumimoji="0" lang="en-US" altLang="ko-KR" smtClean="0">
                <a:latin typeface="Times New Roman" panose="02020603050405020304" pitchFamily="18" charset="0"/>
              </a:rPr>
              <a:pPr/>
              <a:t>22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5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67BE-4AD6-8847-B9D2-92BD473ABE57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BB05-34AC-C64E-80AA-A428D738F6B2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FCFC-AD69-9E47-814F-4EEFB7FFDF16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0691-2A7B-BE4E-94D9-D52987E57209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36A4-24C9-F348-BB91-5AC01C2428FB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8986-C135-F64A-9F7A-ACE419D2C793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A2F4-E75B-874F-B55C-ACC1288A260B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5E29-3F39-5840-A140-E5E5386241B8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A01E-CECA-0F47-95B4-6838FF77F90C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140D-99DB-F346-BF6F-AFBF9403F9DA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A5A753F-8ED5-4844-A4B8-0E70D9B64CDC}" type="datetime1">
              <a:rPr lang="en-US" altLang="ko-KR" smtClean="0"/>
              <a:t>9/6/23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Big Data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0" hangingPunct="0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0" hangingPunct="0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0" hangingPunct="0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0" hangingPunct="0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0" hangingPunct="0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Big Data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02. Introduction</a:t>
            </a:r>
            <a:r>
              <a:rPr lang="ko-KR" altLang="en-US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to Hadoop and Spark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125C-1444-EC7C-D8C5-BF25D12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dirty="0"/>
              <a:t>Introduction to Hadoop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D75F-BC09-0C2C-156F-6C13402A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Solutions for Overcoming Problems in Distributed Processing Systems with Horizontal Scalability</a:t>
            </a:r>
            <a:endParaRPr lang="en-US" dirty="0"/>
          </a:p>
          <a:p>
            <a:pPr lvl="1"/>
            <a:r>
              <a:rPr lang="en-US" dirty="0"/>
              <a:t>Operates not just on expensive hardware but also on generic hardware.</a:t>
            </a:r>
          </a:p>
          <a:p>
            <a:pPr lvl="2"/>
            <a:r>
              <a:rPr lang="en-US" dirty="0"/>
              <a:t>Fault Tolerance: designed such that if some nodes fail, there is no data loss or task processing failure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dirty="0"/>
              <a:t>general-purpose hardware</a:t>
            </a:r>
          </a:p>
          <a:p>
            <a:pPr lvl="2"/>
            <a:r>
              <a:rPr lang="en-US" dirty="0"/>
              <a:t>Data Redundancy: To mitigate against node failure, data is duplicated across multiple nodes.</a:t>
            </a:r>
          </a:p>
          <a:p>
            <a:pPr lvl="1"/>
            <a:r>
              <a:rPr lang="en-US" dirty="0"/>
              <a:t>Provides a large-scale data storage solution by virtualizing the storage of each node into a unified data store.</a:t>
            </a:r>
          </a:p>
          <a:p>
            <a:pPr lvl="1"/>
            <a:r>
              <a:rPr lang="en-US" dirty="0"/>
              <a:t>Offers a programming model to facilitate parallel processing and the merging of results.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945A-D96C-C5BE-2E9C-31DA5428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D90DD9-F687-9177-DA8F-DB21407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125C-1444-EC7C-D8C5-BF25D12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dirty="0"/>
              <a:t>Introduction to Hadoop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D75F-BC09-0C2C-156F-6C13402A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38" y="1200150"/>
            <a:ext cx="5072299" cy="5218113"/>
          </a:xfrm>
        </p:spPr>
        <p:txBody>
          <a:bodyPr>
            <a:normAutofit/>
          </a:bodyPr>
          <a:lstStyle/>
          <a:p>
            <a:r>
              <a:rPr lang="en-US" dirty="0"/>
              <a:t>Components of Hadoop</a:t>
            </a:r>
          </a:p>
          <a:p>
            <a:pPr lvl="1"/>
            <a:r>
              <a:rPr lang="en-US" dirty="0"/>
              <a:t>Hadoop distributed file system (HDFS)</a:t>
            </a:r>
          </a:p>
          <a:p>
            <a:pPr lvl="2"/>
            <a:r>
              <a:rPr lang="en-US" dirty="0"/>
              <a:t>Structured to store large volumes of data across multiple nodes.</a:t>
            </a:r>
          </a:p>
          <a:p>
            <a:pPr lvl="2"/>
            <a:r>
              <a:rPr lang="en-US" dirty="0"/>
              <a:t>Combines multiple nodes to provide users with a single, large file system.</a:t>
            </a:r>
          </a:p>
          <a:p>
            <a:pPr lvl="1"/>
            <a:r>
              <a:rPr lang="en-US" dirty="0"/>
              <a:t>Yet Another Resource Negotiator (YARN)</a:t>
            </a:r>
          </a:p>
          <a:p>
            <a:pPr lvl="2"/>
            <a:r>
              <a:rPr lang="en-US" dirty="0"/>
              <a:t>Cluster resource management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decouples the programming model from the resource management layer to offer more flexibility</a:t>
            </a:r>
            <a:endParaRPr lang="en-US" dirty="0"/>
          </a:p>
          <a:p>
            <a:pPr lvl="1"/>
            <a:r>
              <a:rPr lang="en-US" dirty="0"/>
              <a:t>Parallel Distributed Processing Framework (MapReduce)</a:t>
            </a:r>
          </a:p>
          <a:p>
            <a:pPr lvl="2"/>
            <a:r>
              <a:rPr lang="en-US" dirty="0"/>
              <a:t>Divides one large job into multiple smaller tasks for parallel processing.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945A-D96C-C5BE-2E9C-31DA5428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02DC00-8E5C-756D-ABDB-000C65E07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40" r="1141" b="3089"/>
          <a:stretch/>
        </p:blipFill>
        <p:spPr>
          <a:xfrm>
            <a:off x="5414133" y="2289146"/>
            <a:ext cx="3661499" cy="33687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8838-9020-59CB-6286-6B7EB46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5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2EECB2-9A43-DD82-23FC-B1C05DA2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332" y="2941235"/>
            <a:ext cx="4718499" cy="37802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C24DBF1-71C6-22B6-98E8-54C21281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Hadoop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BBFB-0EB8-F562-0A38-EC1558E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9DDA7-11FB-5297-9E4C-8ADC8CA0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4" y="1320985"/>
            <a:ext cx="4800600" cy="294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88A8E-257B-149C-42B1-7C0E9FC738ED}"/>
              </a:ext>
            </a:extLst>
          </p:cNvPr>
          <p:cNvSpPr txBox="1"/>
          <p:nvPr/>
        </p:nvSpPr>
        <p:spPr>
          <a:xfrm>
            <a:off x="3734512" y="951653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HDFS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39E4-7DB1-0346-A860-27A66181B4A3}"/>
              </a:ext>
            </a:extLst>
          </p:cNvPr>
          <p:cNvSpPr txBox="1"/>
          <p:nvPr/>
        </p:nvSpPr>
        <p:spPr>
          <a:xfrm>
            <a:off x="7135738" y="2571903"/>
            <a:ext cx="7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YARN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C89922-9AD2-0E8C-5A5E-FC179158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0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C6A-E865-CE4C-C062-37550C0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Hadoop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16278-8802-291C-D30B-DA5C1C63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C85B4-7F6D-E454-A430-1F9569CA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990637"/>
            <a:ext cx="6731000" cy="354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02C90-4338-DBCE-8A18-A97351CA30B7}"/>
              </a:ext>
            </a:extLst>
          </p:cNvPr>
          <p:cNvSpPr txBox="1"/>
          <p:nvPr/>
        </p:nvSpPr>
        <p:spPr>
          <a:xfrm>
            <a:off x="2813219" y="1503679"/>
            <a:ext cx="353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MapReduce (Word Count Example)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71F8B-E172-02CC-F449-3962A42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altLang="ko-KR" dirty="0"/>
              <a:t>Introduction to Apache Spark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FAF55-B390-C6FE-6EF6-563AA60BD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69C7-B01F-8C1C-A404-3276CDAF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9EB90-9A1B-0E76-207C-7327407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57CD-B22B-F7F8-596F-16AFCED0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Spark ?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CB5AF645-74D2-51F4-6542-79F0CD65B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170" y="1200150"/>
            <a:ext cx="6893122" cy="5218113"/>
          </a:xfrm>
          <a:prstGeom prst="rect">
            <a:avLst/>
          </a:prstGeom>
        </p:spPr>
      </p:pic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9CA9207D-51D6-53DA-FB1A-F8BFAD80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17A91E6-CEF2-A403-39E7-F13769CD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5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6067EF9-4353-184C-A65B-C87384A677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1006" y="1322433"/>
            <a:ext cx="8281987" cy="3719513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D9A18EA-F086-0DE6-BEB0-B94AEE6A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E95B553-386D-4530-E1F6-51A57AA8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1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D8F55B-6B44-D4D4-61BE-DEA8D3C2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8" y="0"/>
            <a:ext cx="8018484" cy="6858000"/>
          </a:xfrm>
          <a:prstGeom prst="rect">
            <a:avLst/>
          </a:prstGeo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72FB548-A702-EC0A-FD3E-24275425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BE1222C-89F8-104E-ED99-06CE2417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7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3E8DCC-AF09-84D6-D131-499114EA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212"/>
            <a:ext cx="9144000" cy="3937575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45C20-722D-4B94-287D-D6D8DA74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D67DE-C313-D493-3CC5-F2C89BC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7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Spark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In-Memory Large-Scale Data Processing Engine</a:t>
            </a:r>
          </a:p>
          <a:p>
            <a:pPr lvl="1"/>
            <a:r>
              <a:rPr lang="en-US" altLang="ko-KR" dirty="0"/>
              <a:t>Implements performance up to 100 times faster than Hadoop's MapReduce.</a:t>
            </a:r>
          </a:p>
          <a:p>
            <a:pPr lvl="1"/>
            <a:r>
              <a:rPr lang="en-US" altLang="ko-KR" dirty="0"/>
              <a:t>General-Purpose Distributed Cluster Computing Framework</a:t>
            </a:r>
          </a:p>
          <a:p>
            <a:r>
              <a:rPr lang="en-US" altLang="ko-KR" dirty="0"/>
              <a:t>Easy to use (??)</a:t>
            </a:r>
          </a:p>
          <a:p>
            <a:pPr lvl="1"/>
            <a:r>
              <a:rPr lang="en-US" altLang="ko-KR" dirty="0"/>
              <a:t>Multi-Language Support</a:t>
            </a:r>
          </a:p>
          <a:p>
            <a:pPr lvl="1"/>
            <a:r>
              <a:rPr lang="en-US" altLang="ko-KR" dirty="0"/>
              <a:t>Supports application development in JAVA, Python, Scala, R, and SQL.</a:t>
            </a:r>
          </a:p>
          <a:p>
            <a:r>
              <a:rPr lang="en-US" altLang="ko-KR" dirty="0"/>
              <a:t>Apache Top Project</a:t>
            </a:r>
          </a:p>
          <a:p>
            <a:pPr lvl="1"/>
            <a:r>
              <a:rPr lang="en-US" altLang="ko-KR" dirty="0"/>
              <a:t>Started as an open-source project at UC Berkeley's </a:t>
            </a:r>
            <a:r>
              <a:rPr lang="en-US" altLang="ko-KR" dirty="0" err="1"/>
              <a:t>AMPLab</a:t>
            </a:r>
            <a:r>
              <a:rPr lang="en-US" altLang="ko-KR" dirty="0"/>
              <a:t> in 2009.</a:t>
            </a:r>
          </a:p>
          <a:p>
            <a:pPr lvl="1"/>
            <a:r>
              <a:rPr lang="en-US" altLang="ko-KR" dirty="0"/>
              <a:t>Became an Apache project in 2013.</a:t>
            </a:r>
          </a:p>
          <a:p>
            <a:pPr lvl="1"/>
            <a:r>
              <a:rPr lang="en-US" altLang="ko-KR" dirty="0"/>
              <a:t>Elevated to an Apache top-level project in 2014.</a:t>
            </a:r>
          </a:p>
          <a:p>
            <a:r>
              <a:rPr lang="en-US" altLang="ko-KR" dirty="0"/>
              <a:t>Current Stable Releases</a:t>
            </a:r>
          </a:p>
          <a:p>
            <a:pPr lvl="1"/>
            <a:r>
              <a:rPr lang="en-US" altLang="ko-KR" dirty="0"/>
              <a:t>Spark 3.4.0 (Released on April 13, 2023)</a:t>
            </a:r>
          </a:p>
          <a:p>
            <a:pPr lvl="1"/>
            <a:r>
              <a:rPr lang="en-US" altLang="ko-KR" dirty="0"/>
              <a:t>Spark 3.3.2 (Released on February 17, 2023)</a:t>
            </a:r>
          </a:p>
          <a:p>
            <a:pPr lvl="1"/>
            <a:r>
              <a:rPr lang="en-US" altLang="ko-KR" dirty="0"/>
              <a:t>Spark 3.2.4 (Released on April 13, 2023)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EA225F8-8ACF-BF52-BC4E-1FDE8944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7FFB3B2-2B1D-9F7F-E4E6-6FE1BD34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0D90-5795-C016-FF39-CFB18D24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Technical Stacks for Big Data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279-2490-06C9-7D1E-DB09A55C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Data Storage and Management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HDFS (Hadoop Distributed File System): For storing large datasets in a distributed manner.</a:t>
            </a:r>
          </a:p>
          <a:p>
            <a:pPr lvl="1"/>
            <a:r>
              <a:rPr lang="en-US" altLang="ko-KR" dirty="0"/>
              <a:t>Cassandra: A NoSQL database that provides high availability and scalability.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MongoDB: Another NoSQL database used for its flexibility and scalability.</a:t>
            </a:r>
          </a:p>
          <a:p>
            <a:pPr lvl="1"/>
            <a:r>
              <a:rPr lang="en-US" altLang="ko-KR" dirty="0"/>
              <a:t>Amazon S3: Cloud-based storage service often used in big data pipelines.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Data Ingestion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Kafka: A real-time, distributed messaging system for big data ingestion.</a:t>
            </a:r>
          </a:p>
          <a:p>
            <a:pPr lvl="1"/>
            <a:r>
              <a:rPr lang="en-US" altLang="ko-KR" dirty="0"/>
              <a:t>Flume: Used for aggregating and moving large amounts of log data.</a:t>
            </a:r>
          </a:p>
          <a:p>
            <a:pPr lvl="1"/>
            <a:r>
              <a:rPr lang="en-US" altLang="ko-KR" dirty="0"/>
              <a:t>Sqoop: For transferring bulk data between Hadoop and relational databases.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Data Processing</a:t>
            </a:r>
          </a:p>
          <a:p>
            <a:pPr lvl="1"/>
            <a:r>
              <a:rPr lang="en-US" altLang="ko-KR" dirty="0"/>
              <a:t>MapReduce: A programming model for parallel computation.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Spark: An in-memory data processing engine, faster than MapReduce.</a:t>
            </a:r>
          </a:p>
          <a:p>
            <a:pPr lvl="1"/>
            <a:r>
              <a:rPr lang="en-US" altLang="ko-KR" dirty="0" err="1"/>
              <a:t>Flink</a:t>
            </a:r>
            <a:r>
              <a:rPr lang="en-US" altLang="ko-KR" dirty="0"/>
              <a:t>: A stream-processing framework for real-time analytics.</a:t>
            </a:r>
          </a:p>
          <a:p>
            <a:pPr lvl="1"/>
            <a:r>
              <a:rPr lang="en-US" altLang="ko-KR" dirty="0"/>
              <a:t>Hive: A SQL-like query language for batch processing over HDFS.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5723-4846-BE32-B95F-8F2060FF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1F17E6-9EE6-43D8-A31A-3ECB39E4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5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Runs Everywhere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Operable not only in Standalone but also through various cluster resource management packages like YARN and Mesos.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cluster mode on EC2, Hadoop YARN, Mesos, or Kubernetes.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access data in HDFS,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Alluxio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Apache Cassandra, Apache HBase, Apache Hive, etc.</a:t>
            </a:r>
          </a:p>
          <a:p>
            <a:r>
              <a:rPr lang="en-US" altLang="ko-KR" dirty="0"/>
              <a:t>Generality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20663" lvl="1" indent="0">
              <a:buNone/>
            </a:pPr>
            <a:endParaRPr lang="en-US" altLang="ko-KR" dirty="0"/>
          </a:p>
          <a:p>
            <a:pPr marL="220663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Scalability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More than 8,000 nodes scalability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E09A70-A0BB-4C1A-8483-AA846447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75" y="3416491"/>
            <a:ext cx="4043661" cy="20473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Spark ?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C903E7A-FFC3-1FAC-D221-5CE260A3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32337B1-DCDC-14AC-B387-5F08AB1D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2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Architecture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Supports </a:t>
            </a:r>
            <a:r>
              <a:rPr lang="en-US" b="1" dirty="0">
                <a:latin typeface="Söhne"/>
              </a:rPr>
              <a:t>Multiple</a:t>
            </a:r>
            <a:r>
              <a:rPr lang="en-US" b="1" i="0" dirty="0">
                <a:effectLst/>
                <a:latin typeface="Söhne"/>
              </a:rPr>
              <a:t> Environments for Distributed Cluster Computing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its own standalone scheduler for single-node setup.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Integrates with cluster management packages like YARN and Mesos for cluster resource management and environment setup.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Spark 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Functions as the main component, performing data processing tasks by applying operations on batch-based RDDs (Resilient Distributed Datasets).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Officially Supported Additional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Built on Spark Core, it supports SQL analytics, streaming processing, machine learning, and graph processing.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4FCC4EB-6263-0BC1-58B7-0ACC4143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7CF4F0D-FC76-772C-5E76-555C4D51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6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ko-KR" altLang="en-US" dirty="0"/>
              <a:t>의 단점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47076" y="1754908"/>
            <a:ext cx="6276398" cy="3733945"/>
            <a:chOff x="1057275" y="1266825"/>
            <a:chExt cx="7505700" cy="4757738"/>
          </a:xfrm>
        </p:grpSpPr>
        <p:sp>
          <p:nvSpPr>
            <p:cNvPr id="25" name="Can 24"/>
            <p:cNvSpPr>
              <a:spLocks noChangeArrowheads="1"/>
            </p:cNvSpPr>
            <p:nvPr/>
          </p:nvSpPr>
          <p:spPr bwMode="auto">
            <a:xfrm>
              <a:off x="1074738" y="1692275"/>
              <a:ext cx="782637" cy="823913"/>
            </a:xfrm>
            <a:prstGeom prst="can">
              <a:avLst>
                <a:gd name="adj" fmla="val 24988"/>
              </a:avLst>
            </a:prstGeom>
            <a:gradFill rotWithShape="1">
              <a:gsLst>
                <a:gs pos="0">
                  <a:srgbClr val="FF8C49"/>
                </a:gs>
                <a:gs pos="20000">
                  <a:srgbClr val="FF8D4C"/>
                </a:gs>
                <a:gs pos="100000">
                  <a:srgbClr val="CF6A38"/>
                </a:gs>
              </a:gsLst>
              <a:lin ang="5400000"/>
            </a:gradFill>
            <a:ln w="9525">
              <a:solidFill>
                <a:srgbClr val="FD94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5" idx="4"/>
              <a:endCxn id="29" idx="1"/>
            </p:cNvCxnSpPr>
            <p:nvPr/>
          </p:nvCxnSpPr>
          <p:spPr>
            <a:xfrm>
              <a:off x="1857375" y="2103438"/>
              <a:ext cx="5381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395538" y="1879600"/>
              <a:ext cx="909637" cy="447675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dk1"/>
                  </a:solidFill>
                </a:rPr>
                <a:t>iter</a:t>
              </a:r>
              <a:r>
                <a:rPr lang="en-US" dirty="0">
                  <a:solidFill>
                    <a:schemeClr val="dk1"/>
                  </a:solidFill>
                </a:rPr>
                <a:t>. 1</a:t>
              </a:r>
            </a:p>
          </p:txBody>
        </p:sp>
        <p:cxnSp>
          <p:nvCxnSpPr>
            <p:cNvPr id="32" name="Straight Arrow Connector 31"/>
            <p:cNvCxnSpPr>
              <a:stCxn id="29" idx="3"/>
            </p:cNvCxnSpPr>
            <p:nvPr/>
          </p:nvCxnSpPr>
          <p:spPr>
            <a:xfrm>
              <a:off x="3305175" y="2103438"/>
              <a:ext cx="496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9" idx="1"/>
            </p:cNvCxnSpPr>
            <p:nvPr/>
          </p:nvCxnSpPr>
          <p:spPr>
            <a:xfrm flipV="1">
              <a:off x="4587875" y="2103438"/>
              <a:ext cx="53816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126038" y="1879600"/>
              <a:ext cx="909637" cy="447675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dk1"/>
                  </a:solidFill>
                </a:rPr>
                <a:t>iter</a:t>
              </a:r>
              <a:r>
                <a:rPr lang="en-US" dirty="0">
                  <a:solidFill>
                    <a:schemeClr val="dk1"/>
                  </a:solidFill>
                </a:rPr>
                <a:t>. 2</a:t>
              </a:r>
            </a:p>
          </p:txBody>
        </p:sp>
        <p:cxnSp>
          <p:nvCxnSpPr>
            <p:cNvPr id="42" name="Straight Arrow Connector 41"/>
            <p:cNvCxnSpPr>
              <a:stCxn id="39" idx="3"/>
            </p:cNvCxnSpPr>
            <p:nvPr/>
          </p:nvCxnSpPr>
          <p:spPr>
            <a:xfrm>
              <a:off x="6035675" y="2103438"/>
              <a:ext cx="496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300913" y="2108200"/>
              <a:ext cx="5381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9" name="TextBox 43"/>
            <p:cNvSpPr txBox="1">
              <a:spLocks noChangeArrowheads="1"/>
            </p:cNvSpPr>
            <p:nvPr/>
          </p:nvSpPr>
          <p:spPr bwMode="auto">
            <a:xfrm>
              <a:off x="7835900" y="1884363"/>
              <a:ext cx="727075" cy="470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>
                  <a:latin typeface="+mn-lt"/>
                  <a:ea typeface="+mn-ea"/>
                </a:rPr>
                <a:t>.  .  .</a:t>
              </a:r>
            </a:p>
          </p:txBody>
        </p:sp>
        <p:sp>
          <p:nvSpPr>
            <p:cNvPr id="19470" name="TextBox 50"/>
            <p:cNvSpPr txBox="1">
              <a:spLocks noChangeArrowheads="1"/>
            </p:cNvSpPr>
            <p:nvPr/>
          </p:nvSpPr>
          <p:spPr bwMode="auto">
            <a:xfrm>
              <a:off x="1133475" y="2008188"/>
              <a:ext cx="749918" cy="43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600" dirty="0">
                  <a:latin typeface="+mn-lt"/>
                  <a:ea typeface="+mn-ea"/>
                  <a:cs typeface="Corbel" panose="020B0503020204020204" pitchFamily="34" charset="0"/>
                </a:rPr>
                <a:t>Input</a:t>
              </a:r>
              <a:endParaRPr lang="ko-KR" altLang="en-US" sz="1600" dirty="0">
                <a:latin typeface="+mn-lt"/>
                <a:ea typeface="+mn-ea"/>
                <a:cs typeface="Corbel" panose="020B0503020204020204" pitchFamily="34" charset="0"/>
              </a:endParaRPr>
            </a:p>
          </p:txBody>
        </p:sp>
        <p:sp>
          <p:nvSpPr>
            <p:cNvPr id="19471" name="TextBox 51"/>
            <p:cNvSpPr txBox="1">
              <a:spLocks noChangeArrowheads="1"/>
            </p:cNvSpPr>
            <p:nvPr/>
          </p:nvSpPr>
          <p:spPr bwMode="auto">
            <a:xfrm>
              <a:off x="1762116" y="1266825"/>
              <a:ext cx="755669" cy="66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400">
                  <a:latin typeface="+mn-lt"/>
                  <a:ea typeface="+mn-ea"/>
                </a:rPr>
                <a:t>HDFS</a:t>
              </a:r>
              <a:br>
                <a:rPr lang="en-US" altLang="ko-KR" sz="1400">
                  <a:latin typeface="+mn-lt"/>
                  <a:ea typeface="+mn-ea"/>
                </a:rPr>
              </a:br>
              <a:r>
                <a:rPr lang="en-US" altLang="ko-KR" sz="1400">
                  <a:latin typeface="+mn-lt"/>
                  <a:ea typeface="+mn-ea"/>
                </a:rPr>
                <a:t>read</a:t>
              </a:r>
            </a:p>
          </p:txBody>
        </p:sp>
        <p:sp>
          <p:nvSpPr>
            <p:cNvPr id="19472" name="TextBox 52"/>
            <p:cNvSpPr txBox="1">
              <a:spLocks noChangeArrowheads="1"/>
            </p:cNvSpPr>
            <p:nvPr/>
          </p:nvSpPr>
          <p:spPr bwMode="auto">
            <a:xfrm>
              <a:off x="3140858" y="1266825"/>
              <a:ext cx="755669" cy="66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400">
                  <a:latin typeface="+mn-lt"/>
                  <a:ea typeface="+mn-ea"/>
                </a:rPr>
                <a:t>HDFS</a:t>
              </a:r>
              <a:br>
                <a:rPr lang="en-US" altLang="ko-KR" sz="1400">
                  <a:latin typeface="+mn-lt"/>
                  <a:ea typeface="+mn-ea"/>
                </a:rPr>
              </a:br>
              <a:r>
                <a:rPr lang="en-US" altLang="ko-KR" sz="1400">
                  <a:latin typeface="+mn-lt"/>
                  <a:ea typeface="+mn-ea"/>
                </a:rPr>
                <a:t>write</a:t>
              </a:r>
            </a:p>
          </p:txBody>
        </p:sp>
        <p:sp>
          <p:nvSpPr>
            <p:cNvPr id="19473" name="TextBox 53"/>
            <p:cNvSpPr txBox="1">
              <a:spLocks noChangeArrowheads="1"/>
            </p:cNvSpPr>
            <p:nvPr/>
          </p:nvSpPr>
          <p:spPr bwMode="auto">
            <a:xfrm>
              <a:off x="4491821" y="1266825"/>
              <a:ext cx="755669" cy="66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400">
                  <a:latin typeface="+mn-lt"/>
                  <a:ea typeface="+mn-ea"/>
                </a:rPr>
                <a:t>HDFS</a:t>
              </a:r>
              <a:br>
                <a:rPr lang="en-US" altLang="ko-KR" sz="1400">
                  <a:latin typeface="+mn-lt"/>
                  <a:ea typeface="+mn-ea"/>
                </a:rPr>
              </a:br>
              <a:r>
                <a:rPr lang="en-US" altLang="ko-KR" sz="1400">
                  <a:latin typeface="+mn-lt"/>
                  <a:ea typeface="+mn-ea"/>
                </a:rPr>
                <a:t>read</a:t>
              </a:r>
            </a:p>
          </p:txBody>
        </p:sp>
        <p:sp>
          <p:nvSpPr>
            <p:cNvPr id="19474" name="TextBox 54"/>
            <p:cNvSpPr txBox="1">
              <a:spLocks noChangeArrowheads="1"/>
            </p:cNvSpPr>
            <p:nvPr/>
          </p:nvSpPr>
          <p:spPr bwMode="auto">
            <a:xfrm>
              <a:off x="5870566" y="1266825"/>
              <a:ext cx="755669" cy="66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400">
                  <a:latin typeface="+mn-lt"/>
                  <a:ea typeface="+mn-ea"/>
                </a:rPr>
                <a:t>HDFS</a:t>
              </a:r>
              <a:br>
                <a:rPr lang="en-US" altLang="ko-KR" sz="1400">
                  <a:latin typeface="+mn-lt"/>
                  <a:ea typeface="+mn-ea"/>
                </a:rPr>
              </a:br>
              <a:r>
                <a:rPr lang="en-US" altLang="ko-KR" sz="1400">
                  <a:latin typeface="+mn-lt"/>
                  <a:ea typeface="+mn-ea"/>
                </a:rPr>
                <a:t>write</a:t>
              </a:r>
            </a:p>
          </p:txBody>
        </p:sp>
        <p:sp>
          <p:nvSpPr>
            <p:cNvPr id="41" name="Rounded Rectangle 40"/>
            <p:cNvSpPr>
              <a:spLocks noChangeArrowheads="1"/>
            </p:cNvSpPr>
            <p:nvPr/>
          </p:nvSpPr>
          <p:spPr bwMode="auto">
            <a:xfrm>
              <a:off x="1133475" y="2744788"/>
              <a:ext cx="6475413" cy="846137"/>
            </a:xfrm>
            <a:prstGeom prst="roundRect">
              <a:avLst>
                <a:gd name="adj" fmla="val 1640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dk1"/>
                  </a:solidFill>
                </a:rPr>
                <a:t>Stores intermediate results on disk (3 replicas).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dk1"/>
                  </a:solidFill>
                </a:rPr>
                <a:t>Necessary to ensure fault tolerance.</a:t>
              </a:r>
            </a:p>
          </p:txBody>
        </p:sp>
        <p:grpSp>
          <p:nvGrpSpPr>
            <p:cNvPr id="19476" name="Group 2"/>
            <p:cNvGrpSpPr>
              <a:grpSpLocks noChangeAspect="1"/>
            </p:cNvGrpSpPr>
            <p:nvPr/>
          </p:nvGrpSpPr>
          <p:grpSpPr bwMode="auto">
            <a:xfrm>
              <a:off x="3802063" y="1725613"/>
              <a:ext cx="812800" cy="850900"/>
              <a:chOff x="3787526" y="1872287"/>
              <a:chExt cx="974180" cy="1020705"/>
            </a:xfrm>
          </p:grpSpPr>
          <p:sp>
            <p:nvSpPr>
              <p:cNvPr id="47" name="Can 46"/>
              <p:cNvSpPr>
                <a:spLocks noChangeArrowheads="1"/>
              </p:cNvSpPr>
              <p:nvPr/>
            </p:nvSpPr>
            <p:spPr bwMode="auto">
              <a:xfrm>
                <a:off x="3787526" y="1872287"/>
                <a:ext cx="782384" cy="824077"/>
              </a:xfrm>
              <a:prstGeom prst="can">
                <a:avLst>
                  <a:gd name="adj" fmla="val 25001"/>
                </a:avLst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8" name="Can 47"/>
              <p:cNvSpPr>
                <a:spLocks noChangeArrowheads="1"/>
              </p:cNvSpPr>
              <p:nvPr/>
            </p:nvSpPr>
            <p:spPr bwMode="auto">
              <a:xfrm>
                <a:off x="3882738" y="1962980"/>
                <a:ext cx="782384" cy="824076"/>
              </a:xfrm>
              <a:prstGeom prst="can">
                <a:avLst>
                  <a:gd name="adj" fmla="val 25001"/>
                </a:avLst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9" name="Can 48"/>
              <p:cNvSpPr>
                <a:spLocks noChangeArrowheads="1"/>
              </p:cNvSpPr>
              <p:nvPr/>
            </p:nvSpPr>
            <p:spPr bwMode="auto">
              <a:xfrm>
                <a:off x="3979322" y="2068916"/>
                <a:ext cx="782384" cy="824076"/>
              </a:xfrm>
              <a:prstGeom prst="can">
                <a:avLst>
                  <a:gd name="adj" fmla="val 25001"/>
                </a:avLst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477" name="Group 49"/>
            <p:cNvGrpSpPr>
              <a:grpSpLocks noChangeAspect="1"/>
            </p:cNvGrpSpPr>
            <p:nvPr/>
          </p:nvGrpSpPr>
          <p:grpSpPr bwMode="auto">
            <a:xfrm>
              <a:off x="6532563" y="1725613"/>
              <a:ext cx="811212" cy="850900"/>
              <a:chOff x="3787526" y="1872287"/>
              <a:chExt cx="974180" cy="1020705"/>
            </a:xfrm>
          </p:grpSpPr>
          <p:sp>
            <p:nvSpPr>
              <p:cNvPr id="77" name="Can 76"/>
              <p:cNvSpPr>
                <a:spLocks noChangeArrowheads="1"/>
              </p:cNvSpPr>
              <p:nvPr/>
            </p:nvSpPr>
            <p:spPr bwMode="auto">
              <a:xfrm>
                <a:off x="3787526" y="1872287"/>
                <a:ext cx="782384" cy="824077"/>
              </a:xfrm>
              <a:prstGeom prst="can">
                <a:avLst>
                  <a:gd name="adj" fmla="val 25001"/>
                </a:avLst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Can 77"/>
              <p:cNvSpPr>
                <a:spLocks noChangeArrowheads="1"/>
              </p:cNvSpPr>
              <p:nvPr/>
            </p:nvSpPr>
            <p:spPr bwMode="auto">
              <a:xfrm>
                <a:off x="3882738" y="1962980"/>
                <a:ext cx="782384" cy="824076"/>
              </a:xfrm>
              <a:prstGeom prst="can">
                <a:avLst>
                  <a:gd name="adj" fmla="val 25001"/>
                </a:avLst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9" name="Can 78"/>
              <p:cNvSpPr>
                <a:spLocks noChangeArrowheads="1"/>
              </p:cNvSpPr>
              <p:nvPr/>
            </p:nvSpPr>
            <p:spPr bwMode="auto">
              <a:xfrm>
                <a:off x="3979322" y="2068916"/>
                <a:ext cx="782384" cy="824076"/>
              </a:xfrm>
              <a:prstGeom prst="can">
                <a:avLst>
                  <a:gd name="adj" fmla="val 25001"/>
                </a:avLst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0" name="Can 73"/>
            <p:cNvSpPr>
              <a:spLocks noChangeArrowheads="1"/>
            </p:cNvSpPr>
            <p:nvPr/>
          </p:nvSpPr>
          <p:spPr bwMode="auto">
            <a:xfrm>
              <a:off x="1057275" y="3983038"/>
              <a:ext cx="782638" cy="823912"/>
            </a:xfrm>
            <a:prstGeom prst="can">
              <a:avLst>
                <a:gd name="adj" fmla="val 24988"/>
              </a:avLst>
            </a:prstGeom>
            <a:gradFill rotWithShape="1">
              <a:gsLst>
                <a:gs pos="0">
                  <a:srgbClr val="FF8C49"/>
                </a:gs>
                <a:gs pos="20000">
                  <a:srgbClr val="FF8D4C"/>
                </a:gs>
                <a:gs pos="100000">
                  <a:srgbClr val="CF6A38"/>
                </a:gs>
              </a:gsLst>
              <a:lin ang="5400000"/>
            </a:gradFill>
            <a:ln w="9525">
              <a:solidFill>
                <a:srgbClr val="FD94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81" name="Straight Arrow Connector 74"/>
            <p:cNvCxnSpPr>
              <a:stCxn id="80" idx="4"/>
              <a:endCxn id="82" idx="1"/>
            </p:cNvCxnSpPr>
            <p:nvPr/>
          </p:nvCxnSpPr>
          <p:spPr>
            <a:xfrm>
              <a:off x="1839913" y="4394200"/>
              <a:ext cx="5365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75"/>
            <p:cNvSpPr>
              <a:spLocks noChangeArrowheads="1"/>
            </p:cNvSpPr>
            <p:nvPr/>
          </p:nvSpPr>
          <p:spPr bwMode="auto">
            <a:xfrm>
              <a:off x="2376488" y="4170363"/>
              <a:ext cx="911225" cy="447675"/>
            </a:xfrm>
            <a:prstGeom prst="rect">
              <a:avLst/>
            </a:prstGeom>
            <a:gradFill rotWithShape="1">
              <a:gsLst>
                <a:gs pos="0">
                  <a:srgbClr val="FFEC34"/>
                </a:gs>
                <a:gs pos="20000">
                  <a:srgbClr val="FFE838"/>
                </a:gs>
                <a:gs pos="100000">
                  <a:srgbClr val="CDB228"/>
                </a:gs>
              </a:gsLst>
              <a:lin ang="5400000"/>
            </a:gradFill>
            <a:ln w="9525">
              <a:solidFill>
                <a:srgbClr val="FADD4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lt1"/>
                  </a:solidFill>
                </a:rPr>
                <a:t>iter</a:t>
              </a:r>
              <a:r>
                <a:rPr lang="en-US" dirty="0">
                  <a:solidFill>
                    <a:schemeClr val="lt1"/>
                  </a:solidFill>
                </a:rPr>
                <a:t>. 1</a:t>
              </a:r>
            </a:p>
          </p:txBody>
        </p:sp>
        <p:cxnSp>
          <p:nvCxnSpPr>
            <p:cNvPr id="83" name="Straight Arrow Connector 76"/>
            <p:cNvCxnSpPr>
              <a:stCxn id="82" idx="3"/>
            </p:cNvCxnSpPr>
            <p:nvPr/>
          </p:nvCxnSpPr>
          <p:spPr>
            <a:xfrm flipV="1">
              <a:off x="3287713" y="4394200"/>
              <a:ext cx="3222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77"/>
            <p:cNvCxnSpPr>
              <a:endCxn id="85" idx="1"/>
            </p:cNvCxnSpPr>
            <p:nvPr/>
          </p:nvCxnSpPr>
          <p:spPr>
            <a:xfrm>
              <a:off x="4486275" y="4394200"/>
              <a:ext cx="6207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78"/>
            <p:cNvSpPr>
              <a:spLocks noChangeArrowheads="1"/>
            </p:cNvSpPr>
            <p:nvPr/>
          </p:nvSpPr>
          <p:spPr bwMode="auto">
            <a:xfrm>
              <a:off x="5106988" y="4170363"/>
              <a:ext cx="909637" cy="447675"/>
            </a:xfrm>
            <a:prstGeom prst="rect">
              <a:avLst/>
            </a:prstGeom>
            <a:gradFill rotWithShape="1">
              <a:gsLst>
                <a:gs pos="0">
                  <a:srgbClr val="FFEC34"/>
                </a:gs>
                <a:gs pos="20000">
                  <a:srgbClr val="FFE838"/>
                </a:gs>
                <a:gs pos="100000">
                  <a:srgbClr val="CDB228"/>
                </a:gs>
              </a:gsLst>
              <a:lin ang="5400000"/>
            </a:gradFill>
            <a:ln w="9525">
              <a:solidFill>
                <a:srgbClr val="FADD4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lt1"/>
                  </a:solidFill>
                </a:rPr>
                <a:t>iter</a:t>
              </a:r>
              <a:r>
                <a:rPr lang="en-US" dirty="0">
                  <a:solidFill>
                    <a:schemeClr val="lt1"/>
                  </a:solidFill>
                </a:rPr>
                <a:t>. 2</a:t>
              </a:r>
            </a:p>
          </p:txBody>
        </p:sp>
        <p:cxnSp>
          <p:nvCxnSpPr>
            <p:cNvPr id="86" name="Straight Arrow Connector 79"/>
            <p:cNvCxnSpPr>
              <a:stCxn id="85" idx="3"/>
            </p:cNvCxnSpPr>
            <p:nvPr/>
          </p:nvCxnSpPr>
          <p:spPr>
            <a:xfrm flipV="1">
              <a:off x="6016625" y="4394200"/>
              <a:ext cx="3381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0"/>
            <p:cNvCxnSpPr/>
            <p:nvPr/>
          </p:nvCxnSpPr>
          <p:spPr>
            <a:xfrm>
              <a:off x="7229475" y="4405313"/>
              <a:ext cx="5905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86" name="TextBox 87"/>
            <p:cNvSpPr txBox="1">
              <a:spLocks noChangeArrowheads="1"/>
            </p:cNvSpPr>
            <p:nvPr/>
          </p:nvSpPr>
          <p:spPr bwMode="auto">
            <a:xfrm>
              <a:off x="7818438" y="4181476"/>
              <a:ext cx="727075" cy="470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>
                  <a:latin typeface="+mn-lt"/>
                  <a:ea typeface="+mn-ea"/>
                </a:rPr>
                <a:t>.  .  .</a:t>
              </a:r>
            </a:p>
          </p:txBody>
        </p:sp>
        <p:sp>
          <p:nvSpPr>
            <p:cNvPr id="19487" name="TextBox 88"/>
            <p:cNvSpPr txBox="1">
              <a:spLocks noChangeArrowheads="1"/>
            </p:cNvSpPr>
            <p:nvPr/>
          </p:nvSpPr>
          <p:spPr bwMode="auto">
            <a:xfrm>
              <a:off x="1092200" y="4281488"/>
              <a:ext cx="749918" cy="43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600" dirty="0">
                  <a:latin typeface="+mn-lt"/>
                  <a:ea typeface="+mn-ea"/>
                  <a:cs typeface="Corbel" panose="020B0503020204020204" pitchFamily="34" charset="0"/>
                </a:rPr>
                <a:t>Input</a:t>
              </a:r>
              <a:endParaRPr lang="ko-KR" altLang="en-US" sz="1600" dirty="0">
                <a:latin typeface="+mn-lt"/>
                <a:ea typeface="+mn-ea"/>
                <a:cs typeface="Corbel" panose="020B0503020204020204" pitchFamily="34" charset="0"/>
              </a:endParaRPr>
            </a:p>
          </p:txBody>
        </p:sp>
        <p:grpSp>
          <p:nvGrpSpPr>
            <p:cNvPr id="19488" name="Group 111"/>
            <p:cNvGrpSpPr>
              <a:grpSpLocks/>
            </p:cNvGrpSpPr>
            <p:nvPr/>
          </p:nvGrpSpPr>
          <p:grpSpPr bwMode="auto">
            <a:xfrm>
              <a:off x="3563938" y="3602038"/>
              <a:ext cx="1312862" cy="1724025"/>
              <a:chOff x="2784930" y="2345019"/>
              <a:chExt cx="1312636" cy="1724328"/>
            </a:xfrm>
          </p:grpSpPr>
          <p:pic>
            <p:nvPicPr>
              <p:cNvPr id="19494" name="Picture 115" descr="to_ddr333memory_350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930" y="2790207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5" name="Picture 117" descr="to_ddr333memory_350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3436" y="2554275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6" name="Picture 118" descr="to_ddr333memory_350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942" y="2345019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489" name="Group 119"/>
            <p:cNvGrpSpPr>
              <a:grpSpLocks/>
            </p:cNvGrpSpPr>
            <p:nvPr/>
          </p:nvGrpSpPr>
          <p:grpSpPr bwMode="auto">
            <a:xfrm>
              <a:off x="6297613" y="3609975"/>
              <a:ext cx="1312862" cy="1724025"/>
              <a:chOff x="2784930" y="2345019"/>
              <a:chExt cx="1312636" cy="1724328"/>
            </a:xfrm>
          </p:grpSpPr>
          <p:pic>
            <p:nvPicPr>
              <p:cNvPr id="19491" name="Picture 120" descr="to_ddr333memory_350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930" y="2790207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2" name="Picture 121" descr="to_ddr333memory_350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3436" y="2554275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3" name="Picture 122" descr="to_ddr333memory_350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942" y="2345019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8" name="Rounded Rectangle 40"/>
            <p:cNvSpPr>
              <a:spLocks noChangeArrowheads="1"/>
            </p:cNvSpPr>
            <p:nvPr/>
          </p:nvSpPr>
          <p:spPr bwMode="auto">
            <a:xfrm>
              <a:off x="1155700" y="5194300"/>
              <a:ext cx="6454775" cy="830263"/>
            </a:xfrm>
            <a:prstGeom prst="roundRect">
              <a:avLst>
                <a:gd name="adj" fmla="val 1640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0" anchor="ctr"/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+mn-lt"/>
                  <a:ea typeface="+mn-ea"/>
                </a:rPr>
                <a:t>What if intermediate results could be stored in memory while ensuring fault tolerance?</a:t>
              </a:r>
            </a:p>
          </p:txBody>
        </p:sp>
      </p:grp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B9BF8F5-B0A0-4F48-289D-C79F481F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278BF0E-3A2C-2F9A-C0D6-E188DB30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8672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MapReduce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단점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73296" y="1174173"/>
            <a:ext cx="4943619" cy="4202489"/>
            <a:chOff x="1249363" y="1025523"/>
            <a:chExt cx="6272212" cy="5453027"/>
          </a:xfrm>
        </p:grpSpPr>
        <p:sp>
          <p:nvSpPr>
            <p:cNvPr id="21509" name="TextBox 54"/>
            <p:cNvSpPr txBox="1">
              <a:spLocks noChangeArrowheads="1"/>
            </p:cNvSpPr>
            <p:nvPr/>
          </p:nvSpPr>
          <p:spPr bwMode="auto">
            <a:xfrm>
              <a:off x="2492375" y="5719763"/>
              <a:ext cx="2293938" cy="7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b="1">
                  <a:latin typeface="+mn-lt"/>
                  <a:ea typeface="+mn-ea"/>
                </a:rPr>
                <a:t>Distributed</a:t>
              </a:r>
              <a:br>
                <a:rPr lang="en-US" altLang="ko-KR" sz="1600" b="1">
                  <a:latin typeface="+mn-lt"/>
                  <a:ea typeface="+mn-ea"/>
                </a:rPr>
              </a:br>
              <a:r>
                <a:rPr lang="en-US" altLang="ko-KR" sz="1600" b="1">
                  <a:latin typeface="+mn-lt"/>
                  <a:ea typeface="+mn-ea"/>
                </a:rPr>
                <a:t>memory</a:t>
              </a:r>
            </a:p>
          </p:txBody>
        </p:sp>
        <p:cxnSp>
          <p:nvCxnSpPr>
            <p:cNvPr id="56" name="Straight Arrow Connector 48"/>
            <p:cNvCxnSpPr>
              <a:stCxn id="73" idx="3"/>
              <a:endCxn id="65" idx="1"/>
            </p:cNvCxnSpPr>
            <p:nvPr/>
          </p:nvCxnSpPr>
          <p:spPr>
            <a:xfrm flipV="1">
              <a:off x="3921125" y="4019550"/>
              <a:ext cx="1157288" cy="12144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49"/>
            <p:cNvCxnSpPr>
              <a:stCxn id="73" idx="3"/>
              <a:endCxn id="66" idx="1"/>
            </p:cNvCxnSpPr>
            <p:nvPr/>
          </p:nvCxnSpPr>
          <p:spPr>
            <a:xfrm flipV="1">
              <a:off x="3921125" y="4845050"/>
              <a:ext cx="1157288" cy="3889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0"/>
            <p:cNvCxnSpPr>
              <a:stCxn id="73" idx="3"/>
              <a:endCxn id="70" idx="1"/>
            </p:cNvCxnSpPr>
            <p:nvPr/>
          </p:nvCxnSpPr>
          <p:spPr>
            <a:xfrm>
              <a:off x="3921125" y="5233988"/>
              <a:ext cx="1157288" cy="4238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1"/>
            <p:cNvCxnSpPr/>
            <p:nvPr/>
          </p:nvCxnSpPr>
          <p:spPr>
            <a:xfrm>
              <a:off x="6459538" y="4035425"/>
              <a:ext cx="568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2"/>
            <p:cNvCxnSpPr>
              <a:endCxn id="63" idx="1"/>
            </p:cNvCxnSpPr>
            <p:nvPr/>
          </p:nvCxnSpPr>
          <p:spPr>
            <a:xfrm>
              <a:off x="6459538" y="4845050"/>
              <a:ext cx="568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6"/>
            <p:cNvCxnSpPr>
              <a:endCxn id="64" idx="1"/>
            </p:cNvCxnSpPr>
            <p:nvPr/>
          </p:nvCxnSpPr>
          <p:spPr>
            <a:xfrm>
              <a:off x="6459538" y="5659438"/>
              <a:ext cx="568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olded Corner 67"/>
            <p:cNvSpPr>
              <a:spLocks noChangeArrowheads="1"/>
            </p:cNvSpPr>
            <p:nvPr/>
          </p:nvSpPr>
          <p:spPr bwMode="auto">
            <a:xfrm>
              <a:off x="7027863" y="3730625"/>
              <a:ext cx="493712" cy="579438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F8F8F8"/>
                </a:gs>
                <a:gs pos="20000">
                  <a:srgbClr val="F7F7F7"/>
                </a:gs>
                <a:gs pos="100000">
                  <a:srgbClr val="BDBDBD"/>
                </a:gs>
              </a:gsLst>
              <a:lin ang="5400000"/>
            </a:gradFill>
            <a:ln w="9525">
              <a:solidFill>
                <a:srgbClr val="F9F9F9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>
                <a:solidFill>
                  <a:schemeClr val="lt1"/>
                </a:solidFill>
              </a:endParaRPr>
            </a:p>
          </p:txBody>
        </p:sp>
        <p:sp>
          <p:nvSpPr>
            <p:cNvPr id="63" name="Folded Corner 68"/>
            <p:cNvSpPr>
              <a:spLocks noChangeArrowheads="1"/>
            </p:cNvSpPr>
            <p:nvPr/>
          </p:nvSpPr>
          <p:spPr bwMode="auto">
            <a:xfrm>
              <a:off x="7027863" y="4556125"/>
              <a:ext cx="493712" cy="579438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F8F8F8"/>
                </a:gs>
                <a:gs pos="20000">
                  <a:srgbClr val="F7F7F7"/>
                </a:gs>
                <a:gs pos="100000">
                  <a:srgbClr val="BDBDBD"/>
                </a:gs>
              </a:gsLst>
              <a:lin ang="5400000"/>
            </a:gradFill>
            <a:ln w="9525">
              <a:solidFill>
                <a:srgbClr val="F9F9F9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>
                <a:solidFill>
                  <a:schemeClr val="lt1"/>
                </a:solidFill>
              </a:endParaRPr>
            </a:p>
          </p:txBody>
        </p:sp>
        <p:sp>
          <p:nvSpPr>
            <p:cNvPr id="64" name="Folded Corner 82"/>
            <p:cNvSpPr>
              <a:spLocks noChangeArrowheads="1"/>
            </p:cNvSpPr>
            <p:nvPr/>
          </p:nvSpPr>
          <p:spPr bwMode="auto">
            <a:xfrm>
              <a:off x="7027863" y="5370513"/>
              <a:ext cx="493712" cy="57785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F8F8F8"/>
                </a:gs>
                <a:gs pos="20000">
                  <a:srgbClr val="F7F7F7"/>
                </a:gs>
                <a:gs pos="100000">
                  <a:srgbClr val="BDBDBD"/>
                </a:gs>
              </a:gsLst>
              <a:lin ang="5400000"/>
            </a:gradFill>
            <a:ln w="9525">
              <a:solidFill>
                <a:srgbClr val="F9F9F9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>
                <a:solidFill>
                  <a:schemeClr val="lt1"/>
                </a:solidFill>
              </a:endParaRPr>
            </a:p>
          </p:txBody>
        </p:sp>
        <p:sp>
          <p:nvSpPr>
            <p:cNvPr id="65" name="Rectangle 83"/>
            <p:cNvSpPr>
              <a:spLocks noChangeArrowheads="1"/>
            </p:cNvSpPr>
            <p:nvPr/>
          </p:nvSpPr>
          <p:spPr bwMode="auto">
            <a:xfrm>
              <a:off x="5078413" y="3795713"/>
              <a:ext cx="1489075" cy="447675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dk1"/>
                  </a:solidFill>
                </a:rPr>
                <a:t>map 1</a:t>
              </a:r>
            </a:p>
          </p:txBody>
        </p:sp>
        <p:sp>
          <p:nvSpPr>
            <p:cNvPr id="66" name="Rectangle 86"/>
            <p:cNvSpPr>
              <a:spLocks noChangeArrowheads="1"/>
            </p:cNvSpPr>
            <p:nvPr/>
          </p:nvSpPr>
          <p:spPr bwMode="auto">
            <a:xfrm>
              <a:off x="5078413" y="4621213"/>
              <a:ext cx="1489075" cy="447675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dk1"/>
                  </a:solidFill>
                </a:rPr>
                <a:t>map</a:t>
              </a:r>
              <a:r>
                <a:rPr lang="en-US" sz="1600" b="1" dirty="0">
                  <a:solidFill>
                    <a:schemeClr val="dk1"/>
                  </a:solidFill>
                </a:rPr>
                <a:t> 2</a:t>
              </a:r>
            </a:p>
          </p:txBody>
        </p:sp>
        <p:sp>
          <p:nvSpPr>
            <p:cNvPr id="70" name="Rectangle 87"/>
            <p:cNvSpPr>
              <a:spLocks noChangeArrowheads="1"/>
            </p:cNvSpPr>
            <p:nvPr/>
          </p:nvSpPr>
          <p:spPr bwMode="auto">
            <a:xfrm>
              <a:off x="5078413" y="5434013"/>
              <a:ext cx="1489075" cy="447675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dk1"/>
                  </a:solidFill>
                </a:rPr>
                <a:t>map</a:t>
              </a:r>
              <a:r>
                <a:rPr lang="en-US" sz="1600" b="1" dirty="0">
                  <a:solidFill>
                    <a:schemeClr val="dk1"/>
                  </a:solidFill>
                </a:rPr>
                <a:t> 3</a:t>
              </a:r>
            </a:p>
          </p:txBody>
        </p:sp>
        <p:cxnSp>
          <p:nvCxnSpPr>
            <p:cNvPr id="71" name="Straight Arrow Connector 88"/>
            <p:cNvCxnSpPr>
              <a:stCxn id="73" idx="3"/>
              <a:endCxn id="21523" idx="1"/>
            </p:cNvCxnSpPr>
            <p:nvPr/>
          </p:nvCxnSpPr>
          <p:spPr>
            <a:xfrm>
              <a:off x="3921125" y="5233988"/>
              <a:ext cx="1158875" cy="9985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3" name="TextBox 71"/>
            <p:cNvSpPr txBox="1">
              <a:spLocks noChangeArrowheads="1"/>
            </p:cNvSpPr>
            <p:nvPr/>
          </p:nvSpPr>
          <p:spPr bwMode="auto">
            <a:xfrm>
              <a:off x="5079999" y="6016625"/>
              <a:ext cx="1487488" cy="439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b="1">
                  <a:latin typeface="+mn-lt"/>
                  <a:ea typeface="+mn-ea"/>
                </a:rPr>
                <a:t>.  .  .</a:t>
              </a:r>
            </a:p>
          </p:txBody>
        </p:sp>
        <p:sp>
          <p:nvSpPr>
            <p:cNvPr id="73" name="Diamond 90"/>
            <p:cNvSpPr/>
            <p:nvPr/>
          </p:nvSpPr>
          <p:spPr>
            <a:xfrm>
              <a:off x="3630613" y="5148263"/>
              <a:ext cx="290512" cy="171450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b="1"/>
            </a:p>
          </p:txBody>
        </p:sp>
        <p:sp>
          <p:nvSpPr>
            <p:cNvPr id="86" name="Can 91"/>
            <p:cNvSpPr>
              <a:spLocks noChangeArrowheads="1"/>
            </p:cNvSpPr>
            <p:nvPr/>
          </p:nvSpPr>
          <p:spPr bwMode="auto">
            <a:xfrm>
              <a:off x="1273175" y="4824413"/>
              <a:ext cx="782638" cy="823912"/>
            </a:xfrm>
            <a:prstGeom prst="can">
              <a:avLst>
                <a:gd name="adj" fmla="val 24988"/>
              </a:avLst>
            </a:prstGeom>
            <a:gradFill rotWithShape="1">
              <a:gsLst>
                <a:gs pos="0">
                  <a:srgbClr val="FF8C49"/>
                </a:gs>
                <a:gs pos="20000">
                  <a:srgbClr val="FF8D4C"/>
                </a:gs>
                <a:gs pos="100000">
                  <a:srgbClr val="CF6A38"/>
                </a:gs>
              </a:gsLst>
              <a:lin ang="5400000"/>
            </a:gradFill>
            <a:ln w="9525">
              <a:solidFill>
                <a:srgbClr val="FD94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>
                <a:solidFill>
                  <a:schemeClr val="lt1"/>
                </a:solidFill>
              </a:endParaRPr>
            </a:p>
          </p:txBody>
        </p:sp>
        <p:cxnSp>
          <p:nvCxnSpPr>
            <p:cNvPr id="93" name="Straight Arrow Connector 93"/>
            <p:cNvCxnSpPr>
              <a:stCxn id="86" idx="4"/>
            </p:cNvCxnSpPr>
            <p:nvPr/>
          </p:nvCxnSpPr>
          <p:spPr>
            <a:xfrm flipV="1">
              <a:off x="2055813" y="5233988"/>
              <a:ext cx="998537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7" name="TextBox 94"/>
            <p:cNvSpPr txBox="1">
              <a:spLocks noChangeArrowheads="1"/>
            </p:cNvSpPr>
            <p:nvPr/>
          </p:nvSpPr>
          <p:spPr bwMode="auto">
            <a:xfrm>
              <a:off x="1944740" y="4238625"/>
              <a:ext cx="1350856" cy="678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400" b="1">
                  <a:latin typeface="+mn-lt"/>
                  <a:ea typeface="+mn-ea"/>
                </a:rPr>
                <a:t>one-time</a:t>
              </a:r>
              <a:br>
                <a:rPr lang="en-US" altLang="ko-KR" sz="1400" b="1">
                  <a:latin typeface="+mn-lt"/>
                  <a:ea typeface="+mn-ea"/>
                </a:rPr>
              </a:br>
              <a:r>
                <a:rPr lang="en-US" altLang="ko-KR" sz="1400" b="1">
                  <a:latin typeface="+mn-lt"/>
                  <a:ea typeface="+mn-ea"/>
                </a:rPr>
                <a:t>processing</a:t>
              </a:r>
            </a:p>
          </p:txBody>
        </p:sp>
        <p:grpSp>
          <p:nvGrpSpPr>
            <p:cNvPr id="21528" name="Group 96"/>
            <p:cNvGrpSpPr>
              <a:grpSpLocks/>
            </p:cNvGrpSpPr>
            <p:nvPr/>
          </p:nvGrpSpPr>
          <p:grpSpPr bwMode="auto">
            <a:xfrm>
              <a:off x="2990850" y="4322763"/>
              <a:ext cx="1312863" cy="1724025"/>
              <a:chOff x="2784930" y="2345019"/>
              <a:chExt cx="1312636" cy="1724328"/>
            </a:xfrm>
          </p:grpSpPr>
          <p:pic>
            <p:nvPicPr>
              <p:cNvPr id="21552" name="Picture 99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930" y="2790207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53" name="Picture 100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3436" y="2554275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54" name="Picture 101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942" y="2345019"/>
                <a:ext cx="1295624" cy="1279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529" name="TextBox 105"/>
            <p:cNvSpPr txBox="1">
              <a:spLocks noChangeArrowheads="1"/>
            </p:cNvSpPr>
            <p:nvPr/>
          </p:nvSpPr>
          <p:spPr bwMode="auto">
            <a:xfrm>
              <a:off x="1296988" y="5070475"/>
              <a:ext cx="722409" cy="439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휴먼모음T" panose="02030504000101010101" pitchFamily="18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>
                  <a:latin typeface="+mn-lt"/>
                  <a:ea typeface="+mn-ea"/>
                </a:rPr>
                <a:t>입력</a:t>
              </a:r>
            </a:p>
          </p:txBody>
        </p:sp>
        <p:grpSp>
          <p:nvGrpSpPr>
            <p:cNvPr id="21530" name="Group 1"/>
            <p:cNvGrpSpPr>
              <a:grpSpLocks/>
            </p:cNvGrpSpPr>
            <p:nvPr/>
          </p:nvGrpSpPr>
          <p:grpSpPr bwMode="auto">
            <a:xfrm>
              <a:off x="1249363" y="1025523"/>
              <a:ext cx="6108323" cy="2746952"/>
              <a:chOff x="1060824" y="3276600"/>
              <a:chExt cx="6109554" cy="2747620"/>
            </a:xfrm>
          </p:grpSpPr>
          <p:sp>
            <p:nvSpPr>
              <p:cNvPr id="21531" name="TextBox 107"/>
              <p:cNvSpPr txBox="1">
                <a:spLocks noChangeArrowheads="1"/>
              </p:cNvSpPr>
              <p:nvPr/>
            </p:nvSpPr>
            <p:spPr bwMode="auto">
              <a:xfrm>
                <a:off x="1060824" y="5215168"/>
                <a:ext cx="866984" cy="43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600" b="1">
                    <a:latin typeface="+mn-lt"/>
                    <a:ea typeface="+mn-ea"/>
                  </a:rPr>
                  <a:t>Input</a:t>
                </a:r>
              </a:p>
            </p:txBody>
          </p:sp>
          <p:cxnSp>
            <p:nvCxnSpPr>
              <p:cNvPr id="109" name="Straight Arrow Connector 56"/>
              <p:cNvCxnSpPr>
                <a:stCxn id="134" idx="3"/>
                <a:endCxn id="126" idx="1"/>
              </p:cNvCxnSpPr>
              <p:nvPr/>
            </p:nvCxnSpPr>
            <p:spPr>
              <a:xfrm flipV="1">
                <a:off x="1622912" y="3565595"/>
                <a:ext cx="1837107" cy="1214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57"/>
              <p:cNvCxnSpPr>
                <a:stCxn id="134" idx="3"/>
                <a:endCxn id="127" idx="1"/>
              </p:cNvCxnSpPr>
              <p:nvPr/>
            </p:nvCxnSpPr>
            <p:spPr>
              <a:xfrm flipV="1">
                <a:off x="1622912" y="4391296"/>
                <a:ext cx="1837107" cy="389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58"/>
              <p:cNvCxnSpPr>
                <a:stCxn id="134" idx="3"/>
                <a:endCxn id="128" idx="1"/>
              </p:cNvCxnSpPr>
              <p:nvPr/>
            </p:nvCxnSpPr>
            <p:spPr>
              <a:xfrm>
                <a:off x="1622912" y="4780328"/>
                <a:ext cx="1837107" cy="423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59"/>
              <p:cNvCxnSpPr>
                <a:endCxn id="117" idx="1"/>
              </p:cNvCxnSpPr>
              <p:nvPr/>
            </p:nvCxnSpPr>
            <p:spPr>
              <a:xfrm>
                <a:off x="4949394" y="3565595"/>
                <a:ext cx="5684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60"/>
              <p:cNvCxnSpPr>
                <a:endCxn id="124" idx="1"/>
              </p:cNvCxnSpPr>
              <p:nvPr/>
            </p:nvCxnSpPr>
            <p:spPr>
              <a:xfrm>
                <a:off x="4949394" y="4391296"/>
                <a:ext cx="5684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61"/>
              <p:cNvCxnSpPr>
                <a:endCxn id="125" idx="1"/>
              </p:cNvCxnSpPr>
              <p:nvPr/>
            </p:nvCxnSpPr>
            <p:spPr>
              <a:xfrm>
                <a:off x="4949394" y="5205881"/>
                <a:ext cx="5684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olded Corner 62"/>
              <p:cNvSpPr>
                <a:spLocks noChangeArrowheads="1"/>
              </p:cNvSpPr>
              <p:nvPr/>
            </p:nvSpPr>
            <p:spPr bwMode="auto">
              <a:xfrm>
                <a:off x="5517971" y="3276600"/>
                <a:ext cx="492900" cy="578908"/>
              </a:xfrm>
              <a:prstGeom prst="foldedCorner">
                <a:avLst>
                  <a:gd name="adj" fmla="val 16667"/>
                </a:avLst>
              </a:prstGeom>
              <a:gradFill rotWithShape="1">
                <a:gsLst>
                  <a:gs pos="0">
                    <a:srgbClr val="F8F8F8"/>
                  </a:gs>
                  <a:gs pos="20000">
                    <a:srgbClr val="F7F7F7"/>
                  </a:gs>
                  <a:gs pos="100000">
                    <a:srgbClr val="BDBDBD"/>
                  </a:gs>
                </a:gsLst>
                <a:lin ang="5400000"/>
              </a:gradFill>
              <a:ln w="9525">
                <a:solidFill>
                  <a:srgbClr val="F9F9F9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24" name="Folded Corner 63"/>
              <p:cNvSpPr>
                <a:spLocks noChangeArrowheads="1"/>
              </p:cNvSpPr>
              <p:nvPr/>
            </p:nvSpPr>
            <p:spPr bwMode="auto">
              <a:xfrm>
                <a:off x="5517971" y="4102462"/>
                <a:ext cx="492900" cy="578908"/>
              </a:xfrm>
              <a:prstGeom prst="foldedCorner">
                <a:avLst>
                  <a:gd name="adj" fmla="val 16667"/>
                </a:avLst>
              </a:prstGeom>
              <a:gradFill rotWithShape="1">
                <a:gsLst>
                  <a:gs pos="0">
                    <a:srgbClr val="F8F8F8"/>
                  </a:gs>
                  <a:gs pos="20000">
                    <a:srgbClr val="F7F7F7"/>
                  </a:gs>
                  <a:gs pos="100000">
                    <a:srgbClr val="BDBDBD"/>
                  </a:gs>
                </a:gsLst>
                <a:lin ang="5400000"/>
              </a:gradFill>
              <a:ln w="9525">
                <a:solidFill>
                  <a:srgbClr val="F9F9F9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25" name="Folded Corner 64"/>
              <p:cNvSpPr>
                <a:spLocks noChangeArrowheads="1"/>
              </p:cNvSpPr>
              <p:nvPr/>
            </p:nvSpPr>
            <p:spPr bwMode="auto">
              <a:xfrm>
                <a:off x="5517971" y="4916248"/>
                <a:ext cx="492900" cy="578908"/>
              </a:xfrm>
              <a:prstGeom prst="foldedCorner">
                <a:avLst>
                  <a:gd name="adj" fmla="val 16667"/>
                </a:avLst>
              </a:prstGeom>
              <a:gradFill rotWithShape="1">
                <a:gsLst>
                  <a:gs pos="0">
                    <a:srgbClr val="F8F8F8"/>
                  </a:gs>
                  <a:gs pos="20000">
                    <a:srgbClr val="F7F7F7"/>
                  </a:gs>
                  <a:gs pos="100000">
                    <a:srgbClr val="BDBDBD"/>
                  </a:gs>
                </a:gsLst>
                <a:lin ang="5400000"/>
              </a:gradFill>
              <a:ln w="9525">
                <a:solidFill>
                  <a:srgbClr val="F9F9F9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26" name="Rectangle 65"/>
              <p:cNvSpPr>
                <a:spLocks noChangeArrowheads="1"/>
              </p:cNvSpPr>
              <p:nvPr/>
            </p:nvSpPr>
            <p:spPr bwMode="auto">
              <a:xfrm>
                <a:off x="3460791" y="3342204"/>
                <a:ext cx="1488982" cy="447699"/>
              </a:xfrm>
              <a:prstGeom prst="rect">
                <a:avLst/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dk1"/>
                    </a:solidFill>
                  </a:rPr>
                  <a:t>map1</a:t>
                </a:r>
              </a:p>
            </p:txBody>
          </p:sp>
          <p:sp>
            <p:nvSpPr>
              <p:cNvPr id="127" name="Rectangle 66"/>
              <p:cNvSpPr>
                <a:spLocks noChangeArrowheads="1"/>
              </p:cNvSpPr>
              <p:nvPr/>
            </p:nvSpPr>
            <p:spPr bwMode="auto">
              <a:xfrm>
                <a:off x="3460791" y="4168066"/>
                <a:ext cx="1488982" cy="447699"/>
              </a:xfrm>
              <a:prstGeom prst="rect">
                <a:avLst/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dk1"/>
                    </a:solidFill>
                  </a:rPr>
                  <a:t>map2</a:t>
                </a:r>
              </a:p>
            </p:txBody>
          </p:sp>
          <p:sp>
            <p:nvSpPr>
              <p:cNvPr id="128" name="Rectangle 67"/>
              <p:cNvSpPr>
                <a:spLocks noChangeArrowheads="1"/>
              </p:cNvSpPr>
              <p:nvPr/>
            </p:nvSpPr>
            <p:spPr bwMode="auto">
              <a:xfrm>
                <a:off x="3460791" y="4979885"/>
                <a:ext cx="1488982" cy="447699"/>
              </a:xfrm>
              <a:prstGeom prst="rect">
                <a:avLst/>
              </a:prstGeom>
              <a:gradFill rotWithShape="1">
                <a:gsLst>
                  <a:gs pos="0">
                    <a:srgbClr val="EDEDED"/>
                  </a:gs>
                  <a:gs pos="64999">
                    <a:srgbClr val="D0D0D0"/>
                  </a:gs>
                  <a:gs pos="100000">
                    <a:srgbClr val="BCBCB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dk1"/>
                    </a:solidFill>
                  </a:rPr>
                  <a:t>map3</a:t>
                </a:r>
              </a:p>
            </p:txBody>
          </p:sp>
          <p:sp>
            <p:nvSpPr>
              <p:cNvPr id="21544" name="TextBox 128"/>
              <p:cNvSpPr txBox="1">
                <a:spLocks noChangeArrowheads="1"/>
              </p:cNvSpPr>
              <p:nvPr/>
            </p:nvSpPr>
            <p:spPr bwMode="auto">
              <a:xfrm>
                <a:off x="6043013" y="3331109"/>
                <a:ext cx="1127365" cy="43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600" b="1">
                    <a:latin typeface="+mn-lt"/>
                    <a:ea typeface="+mn-ea"/>
                  </a:rPr>
                  <a:t>result 1</a:t>
                </a:r>
              </a:p>
            </p:txBody>
          </p:sp>
          <p:sp>
            <p:nvSpPr>
              <p:cNvPr id="21545" name="TextBox 129"/>
              <p:cNvSpPr txBox="1">
                <a:spLocks noChangeArrowheads="1"/>
              </p:cNvSpPr>
              <p:nvPr/>
            </p:nvSpPr>
            <p:spPr bwMode="auto">
              <a:xfrm>
                <a:off x="6043013" y="4150077"/>
                <a:ext cx="1127365" cy="43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600" b="1">
                    <a:latin typeface="+mn-lt"/>
                    <a:ea typeface="+mn-ea"/>
                  </a:rPr>
                  <a:t>result 2</a:t>
                </a:r>
              </a:p>
            </p:txBody>
          </p:sp>
          <p:sp>
            <p:nvSpPr>
              <p:cNvPr id="21546" name="TextBox 130"/>
              <p:cNvSpPr txBox="1">
                <a:spLocks noChangeArrowheads="1"/>
              </p:cNvSpPr>
              <p:nvPr/>
            </p:nvSpPr>
            <p:spPr bwMode="auto">
              <a:xfrm>
                <a:off x="6043013" y="4981853"/>
                <a:ext cx="1127365" cy="43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600" b="1">
                    <a:latin typeface="+mn-lt"/>
                    <a:ea typeface="+mn-ea"/>
                  </a:rPr>
                  <a:t>result 3</a:t>
                </a:r>
              </a:p>
            </p:txBody>
          </p:sp>
          <p:cxnSp>
            <p:nvCxnSpPr>
              <p:cNvPr id="132" name="Straight Arrow Connector 71"/>
              <p:cNvCxnSpPr/>
              <p:nvPr/>
            </p:nvCxnSpPr>
            <p:spPr>
              <a:xfrm>
                <a:off x="1622912" y="4780328"/>
                <a:ext cx="1838695" cy="11385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8" name="TextBox 132"/>
              <p:cNvSpPr txBox="1">
                <a:spLocks noChangeArrowheads="1"/>
              </p:cNvSpPr>
              <p:nvPr/>
            </p:nvSpPr>
            <p:spPr bwMode="auto">
              <a:xfrm>
                <a:off x="3422040" y="5584815"/>
                <a:ext cx="1488453" cy="439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en-US" altLang="ko-KR" sz="1600" b="1">
                    <a:latin typeface="+mn-lt"/>
                    <a:ea typeface="+mn-ea"/>
                  </a:rPr>
                  <a:t>.  .  .</a:t>
                </a:r>
              </a:p>
            </p:txBody>
          </p:sp>
          <p:sp>
            <p:nvSpPr>
              <p:cNvPr id="134" name="Diamond 73"/>
              <p:cNvSpPr/>
              <p:nvPr/>
            </p:nvSpPr>
            <p:spPr>
              <a:xfrm>
                <a:off x="1332341" y="4694582"/>
                <a:ext cx="290572" cy="171492"/>
              </a:xfrm>
              <a:prstGeom prst="diamond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b="1"/>
              </a:p>
            </p:txBody>
          </p:sp>
          <p:sp>
            <p:nvSpPr>
              <p:cNvPr id="135" name="Can 74"/>
              <p:cNvSpPr>
                <a:spLocks noChangeArrowheads="1"/>
              </p:cNvSpPr>
              <p:nvPr/>
            </p:nvSpPr>
            <p:spPr bwMode="auto">
              <a:xfrm>
                <a:off x="1060824" y="4370344"/>
                <a:ext cx="782384" cy="824077"/>
              </a:xfrm>
              <a:prstGeom prst="can">
                <a:avLst>
                  <a:gd name="adj" fmla="val 25001"/>
                </a:avLst>
              </a:prstGeom>
              <a:gradFill rotWithShape="1">
                <a:gsLst>
                  <a:gs pos="0">
                    <a:srgbClr val="FF8C49"/>
                  </a:gs>
                  <a:gs pos="20000">
                    <a:srgbClr val="FF8D4C"/>
                  </a:gs>
                  <a:gs pos="100000">
                    <a:srgbClr val="CF6A38"/>
                  </a:gs>
                </a:gsLst>
                <a:lin ang="5400000"/>
              </a:gradFill>
              <a:ln w="9525">
                <a:solidFill>
                  <a:srgbClr val="FD946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21551" name="TextBox 135"/>
              <p:cNvSpPr txBox="1">
                <a:spLocks noChangeArrowheads="1"/>
              </p:cNvSpPr>
              <p:nvPr/>
            </p:nvSpPr>
            <p:spPr bwMode="auto">
              <a:xfrm>
                <a:off x="1882000" y="3466450"/>
                <a:ext cx="801889" cy="67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휴먼모음T" panose="02030504000101010101" pitchFamily="18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en-US" altLang="ko-KR" sz="1400" b="1">
                    <a:latin typeface="+mn-lt"/>
                    <a:ea typeface="+mn-ea"/>
                  </a:rPr>
                  <a:t>HDFS</a:t>
                </a:r>
                <a:br>
                  <a:rPr lang="en-US" altLang="ko-KR" sz="1400" b="1">
                    <a:latin typeface="+mn-lt"/>
                    <a:ea typeface="+mn-ea"/>
                  </a:rPr>
                </a:br>
                <a:r>
                  <a:rPr lang="en-US" altLang="ko-KR" sz="1400" b="1">
                    <a:latin typeface="+mn-lt"/>
                    <a:ea typeface="+mn-ea"/>
                  </a:rPr>
                  <a:t>read</a:t>
                </a: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1681730" y="5582316"/>
            <a:ext cx="663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The issue of reading the input from the beginning during task processing is eliminated.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=&gt; Efficiency in data processing for the same dataset is increased.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8C55B-6C60-B263-6297-6C499508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39C5B5-F01B-F21D-EF21-C0DFAE74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7595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RDD (Resilient Distributed Datasets)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dirty="0"/>
              <a:t>Resilient Distributed Dataset (RDD)</a:t>
            </a:r>
          </a:p>
          <a:p>
            <a:pPr lvl="1"/>
            <a:r>
              <a:rPr lang="en-US" dirty="0"/>
              <a:t>Implies the capabilities for distributed processing and fault recovery.</a:t>
            </a:r>
          </a:p>
          <a:p>
            <a:r>
              <a:rPr lang="en-US" dirty="0"/>
              <a:t>In Spark, all data processed internally is handled as RDD types.</a:t>
            </a:r>
          </a:p>
          <a:p>
            <a:r>
              <a:rPr lang="en-US" dirty="0"/>
              <a:t>Spark application development starts with an understanding of the following three aspects:</a:t>
            </a:r>
          </a:p>
          <a:p>
            <a:pPr lvl="1"/>
            <a:r>
              <a:rPr lang="en-US" dirty="0"/>
              <a:t>RDD</a:t>
            </a:r>
          </a:p>
          <a:p>
            <a:pPr lvl="1"/>
            <a:r>
              <a:rPr lang="en-US" dirty="0"/>
              <a:t>RDD Transformation API (Scala / Python / Java / R interface)</a:t>
            </a:r>
          </a:p>
          <a:p>
            <a:pPr lvl="1"/>
            <a:r>
              <a:rPr lang="en-US" dirty="0"/>
              <a:t>Libraries for SQL, ML, graph, and streaming built on the RDD Transformation API (Scala / Python / Java / R interface)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2AC45EEE-9AEC-C88F-3BBE-489AA300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46F9607-94FE-5907-F04D-1532ED57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98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/>
              <a:t>RDD (Resilient Distributed Datasets)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dirty="0"/>
              <a:t>Immutable, Partitioned Collections of Records</a:t>
            </a:r>
          </a:p>
          <a:p>
            <a:pPr lvl="1"/>
            <a:r>
              <a:rPr lang="en-US" dirty="0"/>
              <a:t>Immutable: Once an RDD is created, it cannot be modified.</a:t>
            </a:r>
          </a:p>
          <a:p>
            <a:pPr lvl="1"/>
            <a:r>
              <a:rPr lang="en-US" dirty="0"/>
              <a:t>Partitioned: The RDD is partitioned and distributed across multiple nodes for processing.</a:t>
            </a:r>
          </a:p>
          <a:p>
            <a:r>
              <a:rPr lang="en-US" dirty="0"/>
              <a:t>Operational Processing Methods for RDD</a:t>
            </a:r>
          </a:p>
          <a:p>
            <a:pPr lvl="1"/>
            <a:r>
              <a:rPr lang="en-US" dirty="0"/>
              <a:t>Processing is done in a coarse-grained manner, not fine-grained. </a:t>
            </a:r>
          </a:p>
          <a:p>
            <a:pPr lvl="1"/>
            <a:r>
              <a:rPr lang="en-US" dirty="0"/>
              <a:t>Operations are not applied to individual records within the RDD but are applied to the entire collection.</a:t>
            </a:r>
          </a:p>
          <a:p>
            <a:r>
              <a:rPr lang="en-US" dirty="0"/>
              <a:t>Lineage</a:t>
            </a:r>
          </a:p>
          <a:p>
            <a:pPr lvl="1"/>
            <a:r>
              <a:rPr lang="en-US" dirty="0"/>
              <a:t>The history of how a particular RDD was created.</a:t>
            </a:r>
          </a:p>
          <a:p>
            <a:pPr lvl="1"/>
            <a:r>
              <a:rPr lang="en-US" dirty="0"/>
              <a:t>In case of machine failure or errors, the lineage can be retraced to regenerate the RDD.</a:t>
            </a:r>
          </a:p>
          <a:p>
            <a:endParaRPr lang="en-US" altLang="ko-KR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B04B8D05-3387-5763-29F4-6E890185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BD78A0E-C249-275A-F5CA-4D777C21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 Operations</a:t>
            </a:r>
          </a:p>
        </p:txBody>
      </p:sp>
      <p:graphicFrame>
        <p:nvGraphicFramePr>
          <p:cNvPr id="9219" name="Table 2"/>
          <p:cNvGraphicFramePr>
            <a:graphicFrameLocks noGrp="1"/>
          </p:cNvGraphicFramePr>
          <p:nvPr/>
        </p:nvGraphicFramePr>
        <p:xfrm>
          <a:off x="457200" y="1364817"/>
          <a:ext cx="8229600" cy="3535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109">
                  <a:extLst>
                    <a:ext uri="{9D8B030D-6E8A-4147-A177-3AD203B41FA5}">
                      <a16:colId xmlns:a16="http://schemas.microsoft.com/office/drawing/2014/main" val="37087361"/>
                    </a:ext>
                  </a:extLst>
                </a:gridCol>
              </a:tblGrid>
              <a:tr h="15369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Transformations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( a new RDD)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Calibri" panose="020F05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map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filter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sample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groupByKey</a:t>
                      </a:r>
                      <a:endParaRPr kumimoji="0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reduceByKey</a:t>
                      </a:r>
                      <a:endParaRPr kumimoji="0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sortByKey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Calibri" panose="020F05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flatMap</a:t>
                      </a:r>
                      <a:endParaRPr kumimoji="0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union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join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cogroup</a:t>
                      </a:r>
                      <a:endParaRPr kumimoji="0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cross</a:t>
                      </a:r>
                      <a:b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</a:b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mapValues</a:t>
                      </a:r>
                      <a:endParaRPr kumimoji="0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  <a:sym typeface="Calibri" panose="020F05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9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Actions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(return a result to driver program)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Calibri" panose="020F0502020204030204" pitchFamily="34" charset="0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collect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reduce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count</a:t>
                      </a:r>
                      <a:b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</a:b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save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lookupKey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Calibri" panose="020F0502020204030204" pitchFamily="34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C7FE4-E29D-57E4-A619-FF42D78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4D1A7-BBE8-A481-2DC4-5B127249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47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Word Counting Example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9655" y="993841"/>
            <a:ext cx="8605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scala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textFile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sc.textFile</a:t>
            </a:r>
            <a:r>
              <a:rPr lang="en-US" altLang="ko-KR" sz="1600" dirty="0"/>
              <a:t>("README.md") </a:t>
            </a:r>
          </a:p>
          <a:p>
            <a:r>
              <a:rPr lang="en-US" altLang="ko-KR" sz="1600" dirty="0" err="1"/>
              <a:t>scala</a:t>
            </a:r>
            <a:r>
              <a:rPr lang="en-US" altLang="ko-KR" sz="1600" dirty="0"/>
              <a:t>&gt; words  = </a:t>
            </a:r>
            <a:r>
              <a:rPr lang="en-US" altLang="ko-KR" sz="1600" dirty="0" err="1"/>
              <a:t>textFile.flatMap</a:t>
            </a:r>
            <a:r>
              <a:rPr lang="en-US" altLang="ko-KR" sz="1600" dirty="0"/>
              <a:t>(line =&gt; </a:t>
            </a:r>
            <a:r>
              <a:rPr lang="en-US" altLang="ko-KR" sz="1600" dirty="0" err="1"/>
              <a:t>line.split</a:t>
            </a:r>
            <a:r>
              <a:rPr lang="en-US" altLang="ko-KR" sz="1600" dirty="0"/>
              <a:t>(" ")) 		//(transformation) </a:t>
            </a:r>
          </a:p>
          <a:p>
            <a:r>
              <a:rPr lang="en-US" altLang="ko-KR" sz="1600" dirty="0" err="1"/>
              <a:t>scala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mapWords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words.map</a:t>
            </a:r>
            <a:r>
              <a:rPr lang="en-US" altLang="ko-KR" sz="1600" dirty="0"/>
              <a:t>(word =&gt; (word, 1)). 			//(transformation) </a:t>
            </a:r>
          </a:p>
          <a:p>
            <a:r>
              <a:rPr lang="en-US" altLang="ko-KR" sz="1600" dirty="0" err="1"/>
              <a:t>scala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redWords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mapWords.reduceByKey</a:t>
            </a:r>
            <a:r>
              <a:rPr lang="en-US" altLang="ko-KR" sz="1600" dirty="0"/>
              <a:t>((a, b) =&gt; a + b) 	//(transformation) </a:t>
            </a:r>
          </a:p>
          <a:p>
            <a:r>
              <a:rPr lang="en-US" altLang="ko-KR" sz="1600" dirty="0" err="1"/>
              <a:t>scala</a:t>
            </a:r>
            <a:r>
              <a:rPr lang="en-US" altLang="ko-KR" sz="1600" dirty="0"/>
              <a:t>&gt; collection = </a:t>
            </a:r>
            <a:r>
              <a:rPr lang="en-US" altLang="ko-KR" sz="1600" dirty="0" err="1"/>
              <a:t>redWords.Collect</a:t>
            </a:r>
            <a:r>
              <a:rPr lang="en-US" altLang="ko-KR" sz="1600" dirty="0"/>
              <a:t>() 						//(action)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711306"/>
            <a:ext cx="8658225" cy="13430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2887" y="4599614"/>
            <a:ext cx="25278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Apache </a:t>
            </a:r>
            <a:r>
              <a:rPr lang="ko-KR" altLang="en-US" sz="1200" dirty="0" err="1"/>
              <a:t>Spark</a:t>
            </a:r>
            <a:endParaRPr lang="ko-KR" altLang="en-US" sz="1200" dirty="0"/>
          </a:p>
          <a:p>
            <a:r>
              <a:rPr lang="ko-KR" altLang="en-US" sz="1200" dirty="0" err="1"/>
              <a:t>Spark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fast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general</a:t>
            </a:r>
            <a:r>
              <a:rPr lang="ko-KR" altLang="en-US" sz="1200" dirty="0"/>
              <a:t>… </a:t>
            </a:r>
            <a:endParaRPr lang="en-US" altLang="ko-KR" sz="1200" dirty="0"/>
          </a:p>
          <a:p>
            <a:r>
              <a:rPr lang="ko-KR" altLang="en-US" sz="1200" dirty="0" err="1"/>
              <a:t>high-level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APIs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Scala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Java</a:t>
            </a:r>
            <a:r>
              <a:rPr lang="ko-KR" altLang="en-US" sz="1200" dirty="0"/>
              <a:t>… </a:t>
            </a:r>
            <a:endParaRPr lang="en-US" altLang="ko-KR" sz="1200" dirty="0"/>
          </a:p>
          <a:p>
            <a:r>
              <a:rPr lang="ko-KR" altLang="en-US" sz="1200" dirty="0" err="1"/>
              <a:t>supports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general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computation</a:t>
            </a:r>
            <a:r>
              <a:rPr lang="ko-KR" altLang="en-US" sz="1200" dirty="0"/>
              <a:t>… </a:t>
            </a:r>
            <a:endParaRPr lang="en-US" altLang="ko-KR" sz="1200" dirty="0"/>
          </a:p>
          <a:p>
            <a:r>
              <a:rPr lang="ko-KR" altLang="en-US" sz="1200" dirty="0" err="1"/>
              <a:t>rich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higher-level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r>
              <a:rPr lang="ko-KR" altLang="en-US" sz="1200" dirty="0"/>
              <a:t>,…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MLlib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machine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learning</a:t>
            </a:r>
            <a:r>
              <a:rPr lang="ko-KR" altLang="en-US" sz="1200" dirty="0"/>
              <a:t>, … </a:t>
            </a:r>
            <a:endParaRPr lang="en-US" altLang="ko-KR" sz="1200" dirty="0"/>
          </a:p>
          <a:p>
            <a:r>
              <a:rPr lang="ko-KR" altLang="en-US" sz="1200" dirty="0"/>
              <a:t>and </a:t>
            </a:r>
            <a:r>
              <a:rPr lang="ko-KR" altLang="en-US" sz="1200" dirty="0" err="1"/>
              <a:t>Spark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Streaming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….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86914" y="4599614"/>
            <a:ext cx="847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Apache</a:t>
            </a:r>
            <a:endParaRPr lang="en-US" altLang="ko-KR" sz="1200" dirty="0"/>
          </a:p>
          <a:p>
            <a:r>
              <a:rPr lang="ko-KR" altLang="en-US" sz="1200" dirty="0" err="1"/>
              <a:t>Spark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Spark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 err="1"/>
              <a:t>fast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and </a:t>
            </a:r>
            <a:endParaRPr lang="en-US" altLang="ko-KR" sz="1200" dirty="0"/>
          </a:p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650212" y="4599614"/>
            <a:ext cx="1100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(Apache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Spark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Spark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fast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(and ,1)</a:t>
            </a:r>
            <a:endParaRPr lang="en-US" altLang="ko-KR" sz="1200" dirty="0"/>
          </a:p>
          <a:p>
            <a:r>
              <a:rPr lang="ko-KR" altLang="en-US" sz="1200" dirty="0"/>
              <a:t> …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05483" y="4604076"/>
            <a:ext cx="11461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(Apache ,</a:t>
            </a:r>
            <a:r>
              <a:rPr lang="en-US" altLang="ko-KR" sz="1200" dirty="0"/>
              <a:t>24</a:t>
            </a:r>
            <a:r>
              <a:rPr lang="ko-KR" altLang="en-US" sz="1200" dirty="0"/>
              <a:t>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Spark</a:t>
            </a:r>
            <a:r>
              <a:rPr lang="ko-KR" altLang="en-US" sz="1200" dirty="0"/>
              <a:t> ,</a:t>
            </a:r>
            <a:r>
              <a:rPr lang="en-US" altLang="ko-KR" sz="1200" dirty="0"/>
              <a:t>16</a:t>
            </a:r>
            <a:r>
              <a:rPr lang="ko-KR" altLang="en-US" sz="1200" dirty="0"/>
              <a:t>) </a:t>
            </a:r>
            <a:endParaRPr lang="en-US" altLang="ko-KR" sz="1200" dirty="0"/>
          </a:p>
          <a:p>
            <a:r>
              <a:rPr lang="ko-KR" altLang="en-US" sz="1200" dirty="0"/>
              <a:t>(,</a:t>
            </a:r>
            <a:r>
              <a:rPr lang="en-US" altLang="ko-KR" sz="1200" dirty="0"/>
              <a:t>68</a:t>
            </a:r>
            <a:r>
              <a:rPr lang="ko-KR" altLang="en-US" sz="1200" dirty="0"/>
              <a:t>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en-US" altLang="ko-KR" sz="1200" dirty="0"/>
              <a:t>help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en-US" altLang="ko-KR" sz="1200" dirty="0"/>
              <a:t>storage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en-US" altLang="ko-KR" sz="1200" dirty="0"/>
              <a:t>Hadoop </a:t>
            </a:r>
            <a:r>
              <a:rPr lang="ko-KR" altLang="en-US" sz="1200" dirty="0"/>
              <a:t>,</a:t>
            </a:r>
            <a:r>
              <a:rPr lang="en-US" altLang="ko-KR" sz="1200" dirty="0"/>
              <a:t>3</a:t>
            </a:r>
            <a:r>
              <a:rPr lang="ko-KR" altLang="en-US" sz="1200" dirty="0"/>
              <a:t>)</a:t>
            </a:r>
            <a:endParaRPr lang="en-US" altLang="ko-KR" sz="1200" dirty="0"/>
          </a:p>
          <a:p>
            <a:r>
              <a:rPr lang="ko-KR" altLang="en-US" sz="1200" dirty="0"/>
              <a:t> …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21847" y="4599614"/>
            <a:ext cx="11461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(Apache ,</a:t>
            </a:r>
            <a:r>
              <a:rPr lang="en-US" altLang="ko-KR" sz="1200" dirty="0"/>
              <a:t>24</a:t>
            </a:r>
            <a:r>
              <a:rPr lang="ko-KR" altLang="en-US" sz="1200" dirty="0"/>
              <a:t>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Spark</a:t>
            </a:r>
            <a:r>
              <a:rPr lang="ko-KR" altLang="en-US" sz="1200" dirty="0"/>
              <a:t> ,</a:t>
            </a:r>
            <a:r>
              <a:rPr lang="en-US" altLang="ko-KR" sz="1200" dirty="0"/>
              <a:t>16</a:t>
            </a:r>
            <a:r>
              <a:rPr lang="ko-KR" altLang="en-US" sz="1200" dirty="0"/>
              <a:t>) </a:t>
            </a:r>
            <a:endParaRPr lang="en-US" altLang="ko-KR" sz="1200" dirty="0"/>
          </a:p>
          <a:p>
            <a:r>
              <a:rPr lang="ko-KR" altLang="en-US" sz="1200" dirty="0"/>
              <a:t>(,</a:t>
            </a:r>
            <a:r>
              <a:rPr lang="en-US" altLang="ko-KR" sz="1200" dirty="0"/>
              <a:t>68</a:t>
            </a:r>
            <a:r>
              <a:rPr lang="ko-KR" altLang="en-US" sz="1200" dirty="0"/>
              <a:t>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en-US" altLang="ko-KR" sz="1200" dirty="0"/>
              <a:t>help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en-US" altLang="ko-KR" sz="1200" dirty="0"/>
              <a:t>storage</a:t>
            </a:r>
            <a:r>
              <a:rPr lang="ko-KR" altLang="en-US" sz="1200" dirty="0"/>
              <a:t> ,1) </a:t>
            </a:r>
            <a:endParaRPr lang="en-US" altLang="ko-KR" sz="1200" dirty="0"/>
          </a:p>
          <a:p>
            <a:r>
              <a:rPr lang="ko-KR" altLang="en-US" sz="1200" dirty="0"/>
              <a:t>(</a:t>
            </a:r>
            <a:r>
              <a:rPr lang="en-US" altLang="ko-KR" sz="1200" dirty="0"/>
              <a:t>Hadoop </a:t>
            </a:r>
            <a:r>
              <a:rPr lang="ko-KR" altLang="en-US" sz="1200" dirty="0"/>
              <a:t>,</a:t>
            </a:r>
            <a:r>
              <a:rPr lang="en-US" altLang="ko-KR" sz="1200" dirty="0"/>
              <a:t>3</a:t>
            </a:r>
            <a:r>
              <a:rPr lang="ko-KR" altLang="en-US" sz="1200" dirty="0"/>
              <a:t>)</a:t>
            </a:r>
            <a:endParaRPr lang="en-US" altLang="ko-KR" sz="1200" dirty="0"/>
          </a:p>
          <a:p>
            <a:r>
              <a:rPr lang="ko-KR" altLang="en-US" sz="1200" dirty="0"/>
              <a:t> …</a:t>
            </a:r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04EB9A35-D5D7-0A9F-B966-E2A4C23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7FD405D-BE79-0639-F943-E6B1304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2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E98300-DFCE-4E7E-735F-A96F9278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Architecture (Standalone vs. Yarn)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0ADE20-AF5F-5EFA-1799-D3C7D1A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B63B3-638B-E05F-F020-9C5921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E74BE-96A0-AEA4-7748-2A7BE8CC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70" y="1855483"/>
            <a:ext cx="6295512" cy="356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31C20-E36C-393C-A33B-A0ABCD46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70" y="3743312"/>
            <a:ext cx="3886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86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E98300-DFCE-4E7E-735F-A96F9278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Architecture (Standalone vs. Yarn)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0ADE20-AF5F-5EFA-1799-D3C7D1A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B63B3-638B-E05F-F020-9C5921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31C20-E36C-393C-A33B-A0ABCD46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29" y="1713790"/>
            <a:ext cx="5765941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0D90-5795-C016-FF39-CFB18D24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Stacks for Big Data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279-2490-06C9-7D1E-DB09A55C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Data Analysis and Machine Learning</a:t>
            </a:r>
          </a:p>
          <a:p>
            <a:pPr lvl="1"/>
            <a:r>
              <a:rPr lang="en-US" altLang="ko-KR" dirty="0"/>
              <a:t>Mahout: Scalable machine learning library.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MLlib</a:t>
            </a:r>
            <a:r>
              <a:rPr lang="en-US" altLang="ko-KR" dirty="0">
                <a:solidFill>
                  <a:srgbClr val="FF0000"/>
                </a:solidFill>
              </a:rPr>
              <a:t>: Machine Learning library in Spark.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TensorFlow,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Pytorch</a:t>
            </a:r>
            <a:r>
              <a:rPr lang="en-US" altLang="ko-KR" dirty="0">
                <a:solidFill>
                  <a:srgbClr val="FF0000"/>
                </a:solidFill>
              </a:rPr>
              <a:t>: Open-source machine learning framework, which can also be used in big data analytics.</a:t>
            </a:r>
          </a:p>
          <a:p>
            <a:r>
              <a:rPr lang="en-US" altLang="ko-KR" dirty="0"/>
              <a:t>Data Orchestration</a:t>
            </a:r>
          </a:p>
          <a:p>
            <a:pPr lvl="1"/>
            <a:r>
              <a:rPr lang="en-US" altLang="ko-KR" dirty="0"/>
              <a:t>Oozie: Workflow scheduler for Hadoop jobs.</a:t>
            </a:r>
          </a:p>
          <a:p>
            <a:pPr lvl="1"/>
            <a:r>
              <a:rPr lang="en-US" altLang="ko-KR" dirty="0"/>
              <a:t>Airflow: Workflow automation and scheduling system that can be integrated with various big data technologies.</a:t>
            </a:r>
          </a:p>
          <a:p>
            <a:pPr lvl="1"/>
            <a:r>
              <a:rPr lang="en-US" altLang="ko-KR" dirty="0"/>
              <a:t>Luigi: Workflow engine that helps stitch together batch-processing jobs.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MLFlow</a:t>
            </a:r>
            <a:r>
              <a:rPr lang="en-US" altLang="ko-KR" dirty="0">
                <a:solidFill>
                  <a:srgbClr val="FF0000"/>
                </a:solidFill>
              </a:rPr>
              <a:t> : An open source platform for the machine learning lifecycle.</a:t>
            </a:r>
          </a:p>
          <a:p>
            <a:r>
              <a:rPr lang="en-US" altLang="ko-KR" dirty="0"/>
              <a:t>Data Visualization and Dashboard</a:t>
            </a:r>
          </a:p>
          <a:p>
            <a:pPr lvl="1"/>
            <a:r>
              <a:rPr lang="en-US" altLang="ko-KR" dirty="0"/>
              <a:t>Tableau: For interactive data visualization.</a:t>
            </a:r>
          </a:p>
          <a:p>
            <a:pPr lvl="1"/>
            <a:r>
              <a:rPr lang="en-US" altLang="ko-KR" dirty="0"/>
              <a:t>Kibana: Used typically with Elasticsearch for visualizing data in real-time.</a:t>
            </a:r>
          </a:p>
          <a:p>
            <a:pPr lvl="1"/>
            <a:r>
              <a:rPr lang="en-US" altLang="ko-KR" dirty="0"/>
              <a:t>Grafana: Open-source platform for monitoring and observability.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5723-4846-BE32-B95F-8F2060FF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BFDC-179A-BCF7-AD85-06E1E5D5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28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A13864-BA73-2BBF-6A26-B1BC7D6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Architecture (Standalone vs. Yarn)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FB008A-4B43-2D46-0417-44F08DE2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C747B-9DBC-A402-1E0D-6846E9F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920C7-AB0A-C2F5-DC14-F3E48194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89" y="1253764"/>
            <a:ext cx="6073421" cy="49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0D90-5795-C016-FF39-CFB18D24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Stacks for Big Data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279-2490-06C9-7D1E-DB09A55C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Monitoring and Management</a:t>
            </a:r>
          </a:p>
          <a:p>
            <a:pPr lvl="1"/>
            <a:r>
              <a:rPr lang="en-US" altLang="ko-KR" dirty="0"/>
              <a:t>Ambari: For managing and monitoring Hadoop clusters.</a:t>
            </a:r>
          </a:p>
          <a:p>
            <a:pPr lvl="1"/>
            <a:r>
              <a:rPr lang="en-US" altLang="ko-KR" dirty="0"/>
              <a:t>Ganglia: A scalable distributed monitoring system.</a:t>
            </a:r>
          </a:p>
          <a:p>
            <a:pPr lvl="1"/>
            <a:r>
              <a:rPr lang="en-US" altLang="ko-KR" dirty="0" err="1"/>
              <a:t>ZooKeeper</a:t>
            </a:r>
            <a:r>
              <a:rPr lang="en-US" altLang="ko-KR" dirty="0"/>
              <a:t>: Provides operational services for a Hadoop cluster.</a:t>
            </a:r>
          </a:p>
          <a:p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Kerberos: Network authentication protocol.</a:t>
            </a:r>
          </a:p>
          <a:p>
            <a:pPr lvl="1"/>
            <a:r>
              <a:rPr lang="en-US" altLang="ko-KR" dirty="0"/>
              <a:t>Sentry: For fine-grained, role-based authorization in Hadoop.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5723-4846-BE32-B95F-8F2060FF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149F-08EF-377F-654B-564A843E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D4CF-E5DB-7E10-E8F6-294C1FB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Processing Technologies for Big Data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DA992-9521-62CF-C755-CCB2669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964CD-0B9D-B3C1-39C8-748CE987522E}"/>
              </a:ext>
            </a:extLst>
          </p:cNvPr>
          <p:cNvSpPr txBox="1"/>
          <p:nvPr/>
        </p:nvSpPr>
        <p:spPr>
          <a:xfrm>
            <a:off x="4377906" y="1659633"/>
            <a:ext cx="457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[Example]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KR" sz="1600" dirty="0"/>
              <a:t>Seagate HD with 1TB capacity and 100MB/s bandwidth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KR" sz="1600" dirty="0"/>
              <a:t>Time required to read all 1TB data from a single HD </a:t>
            </a:r>
            <a:r>
              <a:rPr lang="en-KR" sz="1600" dirty="0">
                <a:sym typeface="Wingdings" pitchFamily="2" charset="2"/>
              </a:rPr>
              <a:t></a:t>
            </a:r>
            <a:r>
              <a:rPr lang="en-KR" sz="1600" dirty="0"/>
              <a:t> Approximately within 2 hours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KR" sz="1600" dirty="0"/>
              <a:t>Time required to read 1TB data in parallel from 100 HDs, each storing 1/100th of the data (10GB) </a:t>
            </a:r>
            <a:r>
              <a:rPr lang="en-KR" sz="1600" dirty="0">
                <a:sym typeface="Wingdings" pitchFamily="2" charset="2"/>
              </a:rPr>
              <a:t></a:t>
            </a:r>
            <a:r>
              <a:rPr lang="en-KR" sz="1600" dirty="0"/>
              <a:t> Approximately within 2 minutes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66CA48-A191-2E4E-3E7B-0A707598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9952" y="1661203"/>
            <a:ext cx="152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DF70E-6FB9-191C-ECB0-535BFD2E9903}"/>
              </a:ext>
            </a:extLst>
          </p:cNvPr>
          <p:cNvSpPr txBox="1"/>
          <p:nvPr/>
        </p:nvSpPr>
        <p:spPr>
          <a:xfrm>
            <a:off x="696647" y="1793441"/>
            <a:ext cx="1353306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Increase CPU Cores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158D1-8171-DB39-7331-15697FB2E36B}"/>
              </a:ext>
            </a:extLst>
          </p:cNvPr>
          <p:cNvSpPr txBox="1"/>
          <p:nvPr/>
        </p:nvSpPr>
        <p:spPr>
          <a:xfrm>
            <a:off x="726484" y="4190914"/>
            <a:ext cx="1332148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b="1" kern="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Transfer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600" b="1" kern="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(Disk-Mem)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F0697-7546-5AC7-3472-ED5A859C44DC}"/>
              </a:ext>
            </a:extLst>
          </p:cNvPr>
          <p:cNvSpPr txBox="1"/>
          <p:nvPr/>
        </p:nvSpPr>
        <p:spPr>
          <a:xfrm>
            <a:off x="726484" y="2902688"/>
            <a:ext cx="1332148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600" b="1" kern="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Transfer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600" b="1" kern="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(CPU-Mem)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92132-0B28-E8F5-6ECD-3686932EAA45}"/>
              </a:ext>
            </a:extLst>
          </p:cNvPr>
          <p:cNvSpPr txBox="1"/>
          <p:nvPr/>
        </p:nvSpPr>
        <p:spPr>
          <a:xfrm>
            <a:off x="4377906" y="4273444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</a:rPr>
              <a:t>Is it possible to connect 100 HDs to a single computer?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</a:rPr>
              <a:t>Even if it is possible to connect, there is only one data bus transferring data to Memory, leading to a bottleneck situation.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1D92613-FAC3-E323-30E5-ED030D19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7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8DDD-0A94-0668-995A-7C754070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Processing Technologies for Big Data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9C6BE-0D8F-040D-8640-A5AF2449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아래쪽 화살표 55">
            <a:extLst>
              <a:ext uri="{FF2B5EF4-FFF2-40B4-BE49-F238E27FC236}">
                <a16:creationId xmlns:a16="http://schemas.microsoft.com/office/drawing/2014/main" id="{365F358D-7649-2D81-FDF4-E65EDAF92D0E}"/>
              </a:ext>
            </a:extLst>
          </p:cNvPr>
          <p:cNvSpPr/>
          <p:nvPr/>
        </p:nvSpPr>
        <p:spPr>
          <a:xfrm>
            <a:off x="4071690" y="4450166"/>
            <a:ext cx="508936" cy="568289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980D3-A265-A623-C579-5CC60329AE31}"/>
              </a:ext>
            </a:extLst>
          </p:cNvPr>
          <p:cNvSpPr txBox="1"/>
          <p:nvPr/>
        </p:nvSpPr>
        <p:spPr>
          <a:xfrm>
            <a:off x="3667578" y="4969198"/>
            <a:ext cx="1296144" cy="95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95000"/>
                    <a:lumOff val="5000"/>
                  </a:prstClr>
                </a:solidFill>
                <a:ea typeface="나눔바른고딕" panose="020B0603020101020101" pitchFamily="50" charset="-127"/>
              </a:rPr>
              <a:t>Continuous Scalability 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9FDA9-D110-A532-6145-299150E7BAF6}"/>
              </a:ext>
            </a:extLst>
          </p:cNvPr>
          <p:cNvSpPr txBox="1"/>
          <p:nvPr/>
        </p:nvSpPr>
        <p:spPr>
          <a:xfrm>
            <a:off x="1831374" y="3077338"/>
            <a:ext cx="108012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ko-KR" altLang="en-US" sz="1400" b="1" kern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컨트롤러</a:t>
            </a:r>
            <a:endParaRPr lang="en-US" altLang="ko-KR" sz="1400" b="1" kern="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69C98-58BF-E6E9-8B87-7D3BAE45F866}"/>
              </a:ext>
            </a:extLst>
          </p:cNvPr>
          <p:cNvSpPr txBox="1"/>
          <p:nvPr/>
        </p:nvSpPr>
        <p:spPr>
          <a:xfrm>
            <a:off x="1638551" y="3134818"/>
            <a:ext cx="1465765" cy="368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1600" b="1" kern="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802AFC9-1473-75AF-3709-3CAA7632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109" y="1453739"/>
            <a:ext cx="34766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69A10C-A397-BD96-723A-BA208803CF84}"/>
              </a:ext>
            </a:extLst>
          </p:cNvPr>
          <p:cNvSpPr txBox="1"/>
          <p:nvPr/>
        </p:nvSpPr>
        <p:spPr>
          <a:xfrm>
            <a:off x="264919" y="3606499"/>
            <a:ext cx="31204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</a:rPr>
              <a:t>CPU, Memory, and Disk operating in parallel </a:t>
            </a:r>
            <a:r>
              <a:rPr lang="en-US" altLang="ko-KR" sz="1800" b="0" i="0" dirty="0">
                <a:solidFill>
                  <a:srgbClr val="374151"/>
                </a:solidFill>
                <a:effectLst/>
                <a:sym typeface="Wingdings" pitchFamily="2" charset="2"/>
              </a:rPr>
              <a:t></a:t>
            </a:r>
            <a:r>
              <a:rPr lang="ko-KR" altLang="en-US" sz="1800" b="0" i="0" dirty="0">
                <a:solidFill>
                  <a:srgbClr val="374151"/>
                </a:solidFill>
                <a:effectLst/>
                <a:sym typeface="Wingdings" pitchFamily="2" charset="2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approximately 1.8 times performance improvement with the addition of one more unit.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29B1B-9906-8CAD-77AE-C5C6B138F38D}"/>
              </a:ext>
            </a:extLst>
          </p:cNvPr>
          <p:cNvSpPr txBox="1"/>
          <p:nvPr/>
        </p:nvSpPr>
        <p:spPr>
          <a:xfrm>
            <a:off x="5489508" y="1642214"/>
            <a:ext cx="33553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en-KR" dirty="0"/>
              <a:t>Example</a:t>
            </a:r>
            <a:r>
              <a:rPr lang="en-US" altLang="ko-KR" dirty="0"/>
              <a:t>]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KR" dirty="0"/>
              <a:t>Seagate HD with 1TB capacity and 100MB/s bandwidth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KR" dirty="0"/>
              <a:t>Time required to read 1TB data in parallel from 100 computers (nodes), each storing 1/100th of the data (10GB): Approximately within 2 minutes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/>
              <a:t>100</a:t>
            </a:r>
            <a:r>
              <a:rPr lang="ko-KR" altLang="en-US" dirty="0"/>
              <a:t> </a:t>
            </a:r>
            <a:r>
              <a:rPr lang="en-US" altLang="ko-KR" dirty="0"/>
              <a:t>data buses, n</a:t>
            </a:r>
            <a:r>
              <a:rPr lang="en-KR" dirty="0"/>
              <a:t>o bottleneck issue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813C8-ABDF-44F0-6885-5ADEF78D60D8}"/>
              </a:ext>
            </a:extLst>
          </p:cNvPr>
          <p:cNvSpPr txBox="1"/>
          <p:nvPr/>
        </p:nvSpPr>
        <p:spPr>
          <a:xfrm>
            <a:off x="5462000" y="4700157"/>
            <a:ext cx="266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</a:rPr>
              <a:t>Any other problem?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4A33B-85C7-86FF-9336-A810B1B74D7E}"/>
              </a:ext>
            </a:extLst>
          </p:cNvPr>
          <p:cNvSpPr txBox="1"/>
          <p:nvPr/>
        </p:nvSpPr>
        <p:spPr>
          <a:xfrm>
            <a:off x="2965499" y="6000949"/>
            <a:ext cx="2700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</a:rPr>
              <a:t>Horizontal Scalability</a:t>
            </a:r>
            <a:endParaRPr lang="en-KR" dirty="0">
              <a:solidFill>
                <a:srgbClr val="FF0000"/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D3292A9-B01D-B808-2CDE-125FBDDF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6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C35BE0-CFF8-976F-D02F-8FC1CE22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Processing Technologies for Big Data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935F-D9A3-005A-6745-44DA5194A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dirty="0"/>
              <a:t>Is simply increasing the number of computers the solution to all problems?</a:t>
            </a:r>
          </a:p>
          <a:p>
            <a:r>
              <a:rPr lang="en-US" dirty="0"/>
              <a:t>What about the software development for performing distributed parallel processing?</a:t>
            </a:r>
          </a:p>
          <a:p>
            <a:pPr lvl="1"/>
            <a:r>
              <a:rPr lang="en-US" dirty="0"/>
              <a:t>How is the task distribution between computers managed?</a:t>
            </a:r>
          </a:p>
          <a:p>
            <a:pPr lvl="1"/>
            <a:r>
              <a:rPr lang="en-US" dirty="0"/>
              <a:t>What about data exchange between computers?</a:t>
            </a:r>
          </a:p>
          <a:p>
            <a:r>
              <a:rPr lang="en-US" dirty="0"/>
              <a:t>What happens if a computer breaks down?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9AA7-03DF-6F7B-7298-F4B6F781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EF960-50E4-BEC3-8F4D-5D9BB47C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6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16A-8AC3-5A3B-AE74-067BA109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in Existing Distributed Processing Systems with </a:t>
            </a:r>
            <a:br>
              <a:rPr lang="en-US" dirty="0"/>
            </a:br>
            <a:r>
              <a:rPr lang="en-US" dirty="0"/>
              <a:t>Horizontal Scalability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3EE2-DB27-F67F-5F36-8C4D9DBE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Platform Dependence: only operate in specific hardware environments or with specific software.</a:t>
            </a:r>
          </a:p>
          <a:p>
            <a:r>
              <a:rPr lang="en-US" dirty="0"/>
              <a:t>Increased Node Failure Probability: The more nodes there are in the system, the higher the likelihood of node failure.</a:t>
            </a:r>
          </a:p>
          <a:p>
            <a:pPr lvl="1"/>
            <a:r>
              <a:rPr lang="en-US" dirty="0"/>
              <a:t>Expensive Hardware for Resilience: Traditionally, expensive hardware was used in distributed systems to mitigate the impact of equipment failures.</a:t>
            </a:r>
          </a:p>
          <a:p>
            <a:pPr lvl="1"/>
            <a:r>
              <a:rPr lang="en-US" dirty="0"/>
              <a:t>Need for Generic and Easily Accessible Software: The system should be able to utilize general-purpose hardware and easily accessible software.</a:t>
            </a:r>
          </a:p>
          <a:p>
            <a:r>
              <a:rPr lang="en-US" dirty="0"/>
              <a:t>Data Distribution and Result Aggregation Issues</a:t>
            </a:r>
          </a:p>
          <a:p>
            <a:pPr lvl="1"/>
            <a:r>
              <a:rPr lang="en-US" dirty="0"/>
              <a:t>Distributed systems must deal with the challenges of distributing data across nodes and then aggregating the processed results.</a:t>
            </a:r>
          </a:p>
          <a:p>
            <a:pPr lvl="1"/>
            <a:r>
              <a:rPr lang="en-US" dirty="0"/>
              <a:t>Developers of distributed applications need to break down one job into multiple tasks and decide which node will execute each task.</a:t>
            </a:r>
          </a:p>
          <a:p>
            <a:pPr lvl="1"/>
            <a:r>
              <a:rPr lang="en-US" dirty="0"/>
              <a:t>Task Aggregation and Failure Handling</a:t>
            </a:r>
          </a:p>
          <a:p>
            <a:pPr lvl="2"/>
            <a:r>
              <a:rPr lang="en-US" dirty="0"/>
              <a:t>how to aggregate the results of each task</a:t>
            </a:r>
          </a:p>
          <a:p>
            <a:pPr lvl="2"/>
            <a:r>
              <a:rPr lang="en-US" dirty="0"/>
              <a:t>what to do in case a node failure causes task processing to fail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6C165-43CD-100C-44E5-0785F92D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34F0B-5767-B41C-D3A4-43F975D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8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49EB11-BEE0-D007-44A2-95EA24F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Introduciton to Hadoop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9CFA84-6AD7-D9C7-1422-B1FE523FF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840BE-FAB4-44FF-FC73-03F6CA4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AD95-CCB9-69F3-451C-04207523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0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11163</TotalTime>
  <Words>1931</Words>
  <Application>Microsoft Macintosh PowerPoint</Application>
  <PresentationFormat>On-screen Show (4:3)</PresentationFormat>
  <Paragraphs>325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맑은 고딕</vt:lpstr>
      <vt:lpstr>Söhne</vt:lpstr>
      <vt:lpstr>나눔바른고딕</vt:lpstr>
      <vt:lpstr>한컴산뜻돋움</vt:lpstr>
      <vt:lpstr>Arial</vt:lpstr>
      <vt:lpstr>Calibri</vt:lpstr>
      <vt:lpstr>Times New Roman</vt:lpstr>
      <vt:lpstr>Wingdings</vt:lpstr>
      <vt:lpstr>Office 테마</vt:lpstr>
      <vt:lpstr>Big Data 02. Introduction to Hadoop and Spark</vt:lpstr>
      <vt:lpstr>Technical Stacks for Big Data</vt:lpstr>
      <vt:lpstr>Technical Stacks for Big Data</vt:lpstr>
      <vt:lpstr>Technical Stacks for Big Data</vt:lpstr>
      <vt:lpstr>Distributed Processing Technologies for Big Data</vt:lpstr>
      <vt:lpstr>Distributed Processing Technologies for Big Data</vt:lpstr>
      <vt:lpstr>Distributed Processing Technologies for Big Data</vt:lpstr>
      <vt:lpstr>Problems in Existing Distributed Processing Systems with  Horizontal Scalability</vt:lpstr>
      <vt:lpstr>Introduciton to Hadoop</vt:lpstr>
      <vt:lpstr>Introduction to Hadoop</vt:lpstr>
      <vt:lpstr>Introduction to Hadoop</vt:lpstr>
      <vt:lpstr>Introduction to Hadoop</vt:lpstr>
      <vt:lpstr>Introduction to Hadoop</vt:lpstr>
      <vt:lpstr>Introduction to Apache Spark</vt:lpstr>
      <vt:lpstr>Apache Spark ?</vt:lpstr>
      <vt:lpstr>PowerPoint Presentation</vt:lpstr>
      <vt:lpstr>PowerPoint Presentation</vt:lpstr>
      <vt:lpstr>PowerPoint Presentation</vt:lpstr>
      <vt:lpstr>Apache Spark ?</vt:lpstr>
      <vt:lpstr>Apache Spark ?</vt:lpstr>
      <vt:lpstr>Spark Architecture</vt:lpstr>
      <vt:lpstr>MapReduce 의 단점</vt:lpstr>
      <vt:lpstr>MapReduce 의 단점</vt:lpstr>
      <vt:lpstr>RDD (Resilient Distributed Datasets)</vt:lpstr>
      <vt:lpstr>RDD (Resilient Distributed Datasets)</vt:lpstr>
      <vt:lpstr>RDD Operations</vt:lpstr>
      <vt:lpstr>Spark Word Counting Example</vt:lpstr>
      <vt:lpstr>Architecture (Standalone vs. Yarn)</vt:lpstr>
      <vt:lpstr>Architecture (Standalone vs. Yarn)</vt:lpstr>
      <vt:lpstr>Architecture (Standalone vs. Yarn)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Seokil Song</cp:lastModifiedBy>
  <cp:revision>11</cp:revision>
  <dcterms:created xsi:type="dcterms:W3CDTF">2022-03-10T14:08:59Z</dcterms:created>
  <dcterms:modified xsi:type="dcterms:W3CDTF">2023-09-05T23:50:22Z</dcterms:modified>
</cp:coreProperties>
</file>