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63" r:id="rId3"/>
    <p:sldId id="469" r:id="rId4"/>
    <p:sldId id="266" r:id="rId5"/>
    <p:sldId id="291" r:id="rId6"/>
    <p:sldId id="464" r:id="rId7"/>
    <p:sldId id="267" r:id="rId8"/>
    <p:sldId id="484" r:id="rId9"/>
    <p:sldId id="320" r:id="rId10"/>
    <p:sldId id="290" r:id="rId11"/>
    <p:sldId id="269" r:id="rId12"/>
    <p:sldId id="292" r:id="rId13"/>
    <p:sldId id="485" r:id="rId14"/>
    <p:sldId id="486" r:id="rId15"/>
    <p:sldId id="302" r:id="rId16"/>
    <p:sldId id="487" r:id="rId17"/>
    <p:sldId id="488" r:id="rId18"/>
    <p:sldId id="301" r:id="rId19"/>
    <p:sldId id="489" r:id="rId20"/>
    <p:sldId id="490" r:id="rId21"/>
    <p:sldId id="504" r:id="rId22"/>
    <p:sldId id="507" r:id="rId23"/>
    <p:sldId id="492" r:id="rId24"/>
    <p:sldId id="493" r:id="rId25"/>
    <p:sldId id="494" r:id="rId26"/>
    <p:sldId id="508" r:id="rId27"/>
    <p:sldId id="495" r:id="rId28"/>
    <p:sldId id="270" r:id="rId29"/>
    <p:sldId id="271" r:id="rId30"/>
    <p:sldId id="272" r:id="rId31"/>
    <p:sldId id="309" r:id="rId32"/>
    <p:sldId id="310" r:id="rId33"/>
    <p:sldId id="273" r:id="rId34"/>
    <p:sldId id="311" r:id="rId35"/>
    <p:sldId id="280" r:id="rId36"/>
    <p:sldId id="318" r:id="rId37"/>
    <p:sldId id="281" r:id="rId38"/>
    <p:sldId id="282" r:id="rId39"/>
    <p:sldId id="28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9A4A-48B2-499C-BE97-0D9AB5A27A9A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5CE29-237D-4D6A-B8BD-3062E864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97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1pPr>
            <a:lvl2pPr marL="742950" indent="-285750" defTabSz="7397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defTabSz="7397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defTabSz="7397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defTabSz="7397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defTabSz="739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defTabSz="739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defTabSz="739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defTabSz="739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DAF4DF4-18F2-43FD-8F24-90CB477283DB}" type="slidenum">
              <a:rPr lang="en-US" altLang="ko-KR" sz="10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ko-KR" sz="10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7616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97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1pPr>
            <a:lvl2pPr marL="742950" indent="-285750" defTabSz="7397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2pPr>
            <a:lvl3pPr marL="1143000" indent="-228600" defTabSz="7397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3pPr>
            <a:lvl4pPr marL="1600200" indent="-228600" defTabSz="7397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4pPr>
            <a:lvl5pPr marL="2057400" indent="-228600" defTabSz="7397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5pPr>
            <a:lvl6pPr marL="2514600" indent="-228600" defTabSz="739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6pPr>
            <a:lvl7pPr marL="2971800" indent="-228600" defTabSz="739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7pPr>
            <a:lvl8pPr marL="3429000" indent="-228600" defTabSz="739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8pPr>
            <a:lvl9pPr marL="3886200" indent="-228600" defTabSz="7397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97A2DC0-74C5-4665-A3F3-8853A10ED379}" type="slidenum">
              <a:rPr lang="en-US" altLang="ko-KR" sz="10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ko-KR" sz="100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35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5CE29-237D-4D6A-B8BD-3062E864108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8FAB66-6DD0-496A-ACB4-F755CC1DF044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9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9F50F-74F7-45B0-87EC-21567F187ADF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2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137BBD-FDFF-4C14-88B4-7F24C5B08BF3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9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ED93-950D-439C-AA98-CDE2ED6DFDCB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/>
              <a:t>소프트웨어공학 개요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70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278728"/>
            <a:ext cx="10515600" cy="4898235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맑은 고딕" panose="020B0503020000020004" pitchFamily="50" charset="-127"/>
              <a:buChar char="□"/>
              <a:defRPr/>
            </a:lvl1pPr>
            <a:lvl2pPr marL="685800" indent="-228600">
              <a:buFont typeface="맑은 고딕" panose="020B0503020000020004" pitchFamily="50" charset="-127"/>
              <a:buChar char="○"/>
              <a:defRPr/>
            </a:lvl2pPr>
            <a:lvl3pPr marL="1143000" indent="-228600">
              <a:buFont typeface="맑은 고딕" panose="020B0503020000020004" pitchFamily="50" charset="-127"/>
              <a:buChar char="■"/>
              <a:defRPr/>
            </a:lvl3pPr>
            <a:lvl4pPr marL="1600200" indent="-228600">
              <a:buFont typeface="Wingdings" panose="05000000000000000000" pitchFamily="2" charset="2"/>
              <a:buChar char="l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AE3ED93-950D-439C-AA98-CDE2ED6DFDCB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20ED6-8622-4964-8EE7-9C6E3991F44B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DB315B-5D8E-4635-BE16-EBE871C15B8C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687C16-785F-48A0-932F-BD30FD62F8EF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3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EACFA-918E-4D0D-8D23-E6207B7FA52B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9DECB5-B491-49A8-BB16-C1DE281566BE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1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D0A434-3826-4AB7-8EA8-FC1DA8E5DD92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F2480-891D-4A10-BA81-6DD2D0A2B9A9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1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78728"/>
            <a:ext cx="10515600" cy="489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16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DD94-0FC3-4121-BE50-B78EEE463AD3}" type="datetime1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1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운영체제 개요 </a:t>
            </a:r>
            <a:fld id="{A2A662DE-6E5C-4347-ACF7-C820EB400D63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5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843C0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>
            <a:lumMod val="50000"/>
          </a:schemeClr>
        </a:buClr>
        <a:buFont typeface="맑은 고딕" panose="020B0503020000020004" pitchFamily="50" charset="-127"/>
        <a:buChar char="□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맑은 고딕" panose="020B0503020000020004" pitchFamily="50" charset="-127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소프트웨어공학 소개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소프트웨어와 소프트웨어 개발</a:t>
            </a:r>
          </a:p>
        </p:txBody>
      </p:sp>
    </p:spTree>
    <p:extLst>
      <p:ext uri="{BB962C8B-B14F-4D97-AF65-F5344CB8AC3E}">
        <p14:creationId xmlns:p14="http://schemas.microsoft.com/office/powerpoint/2010/main" val="23208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 dirty="0"/>
              <a:t>자료의 분류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검색에 관점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데이터 베이스를 대화식으로 접근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조직의 문제 해결을 위한 도구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예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항공권 예약 시스템</a:t>
            </a:r>
            <a:r>
              <a:rPr lang="en-US" altLang="ko-KR" dirty="0"/>
              <a:t>, </a:t>
            </a:r>
            <a:r>
              <a:rPr lang="ko-KR" altLang="en-US" dirty="0"/>
              <a:t>신용 카드 검색 서비스</a:t>
            </a:r>
            <a:r>
              <a:rPr lang="en-US" altLang="ko-KR" dirty="0"/>
              <a:t>, </a:t>
            </a:r>
            <a:r>
              <a:rPr lang="ko-KR" altLang="en-US" dirty="0" err="1"/>
              <a:t>뱅킹</a:t>
            </a:r>
            <a:r>
              <a:rPr lang="ko-KR" altLang="en-US" dirty="0"/>
              <a:t> 시스템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특징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대규모 자료</a:t>
            </a:r>
            <a:r>
              <a:rPr lang="en-US" altLang="ko-KR" dirty="0"/>
              <a:t>, </a:t>
            </a:r>
            <a:r>
              <a:rPr lang="ko-KR" altLang="en-US" dirty="0"/>
              <a:t>정적이 아님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시스템 분석</a:t>
            </a:r>
            <a:r>
              <a:rPr lang="en-US" altLang="ko-KR" dirty="0"/>
              <a:t>, </a:t>
            </a:r>
            <a:r>
              <a:rPr lang="ko-KR" altLang="en-US" dirty="0"/>
              <a:t>유지보수가 중요</a:t>
            </a:r>
          </a:p>
          <a:p>
            <a:pPr>
              <a:lnSpc>
                <a:spcPct val="140000"/>
              </a:lnSpc>
            </a:pPr>
            <a:r>
              <a:rPr lang="en-US" altLang="ko-KR" dirty="0"/>
              <a:t>MIS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운영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의사결정을 위하여 정보를 제공하는 시스템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정보시스템</a:t>
            </a:r>
            <a:r>
              <a:rPr lang="en-US" altLang="ko-KR" dirty="0"/>
              <a:t>(information</a:t>
            </a:r>
            <a:r>
              <a:rPr lang="ko-KR" altLang="en-US" dirty="0"/>
              <a:t> </a:t>
            </a:r>
            <a:r>
              <a:rPr lang="en-US" altLang="ko-KR" dirty="0"/>
              <a:t>System)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7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사건을 감지하여 처리하고 자동적으로 보고</a:t>
            </a:r>
          </a:p>
          <a:p>
            <a:pPr lvl="1"/>
            <a:r>
              <a:rPr lang="ko-KR" altLang="en-US" dirty="0"/>
              <a:t>센서의 감지</a:t>
            </a:r>
          </a:p>
          <a:p>
            <a:pPr lvl="1"/>
            <a:r>
              <a:rPr lang="ko-KR" altLang="en-US" dirty="0"/>
              <a:t>제어 기기의 상태 보고</a:t>
            </a:r>
          </a:p>
          <a:p>
            <a:pPr lvl="1"/>
            <a:r>
              <a:rPr lang="ko-KR" altLang="en-US" dirty="0"/>
              <a:t>오퍼레이터의 입력 처리</a:t>
            </a:r>
          </a:p>
          <a:p>
            <a:pPr lvl="1"/>
            <a:r>
              <a:rPr lang="ko-KR" altLang="en-US" dirty="0"/>
              <a:t>인터페이스</a:t>
            </a:r>
          </a:p>
          <a:p>
            <a:r>
              <a:rPr lang="ko-KR" altLang="en-US" dirty="0"/>
              <a:t>예</a:t>
            </a:r>
          </a:p>
          <a:p>
            <a:pPr lvl="1"/>
            <a:r>
              <a:rPr lang="ko-KR" altLang="en-US" dirty="0"/>
              <a:t>교통 제어</a:t>
            </a:r>
          </a:p>
          <a:p>
            <a:pPr lvl="1"/>
            <a:r>
              <a:rPr lang="ko-KR" altLang="en-US" dirty="0"/>
              <a:t>공정 제어</a:t>
            </a:r>
          </a:p>
          <a:p>
            <a:pPr lvl="1"/>
            <a:r>
              <a:rPr lang="ko-KR" altLang="en-US" dirty="0"/>
              <a:t>수치 제어</a:t>
            </a:r>
          </a:p>
          <a:p>
            <a:pPr lvl="1"/>
            <a:r>
              <a:rPr lang="ko-KR" altLang="en-US" dirty="0"/>
              <a:t>의료 시스템</a:t>
            </a:r>
          </a:p>
          <a:p>
            <a:pPr lvl="1"/>
            <a:r>
              <a:rPr lang="ko-KR" altLang="en-US" dirty="0"/>
              <a:t>무기</a:t>
            </a:r>
          </a:p>
          <a:p>
            <a:pPr lvl="1"/>
            <a:r>
              <a:rPr lang="ko-KR" altLang="en-US" dirty="0"/>
              <a:t>항공 제어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제어시스템</a:t>
            </a:r>
            <a:r>
              <a:rPr lang="en-US" altLang="ko-KR" dirty="0"/>
              <a:t>(control</a:t>
            </a:r>
            <a:r>
              <a:rPr lang="ko-KR" altLang="en-US" dirty="0"/>
              <a:t> </a:t>
            </a:r>
            <a:r>
              <a:rPr lang="en-US" altLang="ko-KR" dirty="0"/>
              <a:t>System)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17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계산이 주된 기능이 아닌 시스템의 한 구성요소</a:t>
            </a:r>
          </a:p>
          <a:p>
            <a:r>
              <a:rPr lang="ko-KR" altLang="en-US" dirty="0"/>
              <a:t>예</a:t>
            </a:r>
          </a:p>
          <a:p>
            <a:pPr lvl="1"/>
            <a:r>
              <a:rPr lang="ko-KR" altLang="en-US" dirty="0"/>
              <a:t>전자 기계 장치</a:t>
            </a:r>
            <a:r>
              <a:rPr lang="en-US" altLang="ko-KR" dirty="0"/>
              <a:t>, </a:t>
            </a:r>
            <a:r>
              <a:rPr lang="ko-KR" altLang="en-US" dirty="0"/>
              <a:t>공정 제어</a:t>
            </a:r>
          </a:p>
          <a:p>
            <a:pPr lvl="1"/>
            <a:r>
              <a:rPr lang="ko-KR" altLang="en-US" dirty="0"/>
              <a:t>비행기 유도</a:t>
            </a:r>
            <a:r>
              <a:rPr lang="en-US" altLang="ko-KR" dirty="0"/>
              <a:t>, </a:t>
            </a:r>
            <a:r>
              <a:rPr lang="ko-KR" altLang="en-US" dirty="0" err="1"/>
              <a:t>스위칭</a:t>
            </a:r>
            <a:r>
              <a:rPr lang="ko-KR" altLang="en-US" dirty="0"/>
              <a:t> 시스템</a:t>
            </a:r>
          </a:p>
          <a:p>
            <a:pPr lvl="1"/>
            <a:r>
              <a:rPr lang="ko-KR" altLang="en-US" dirty="0"/>
              <a:t>환자 감시 시스템</a:t>
            </a:r>
            <a:r>
              <a:rPr lang="en-US" altLang="ko-KR" dirty="0"/>
              <a:t>, </a:t>
            </a:r>
            <a:r>
              <a:rPr lang="ko-KR" altLang="en-US" dirty="0" err="1"/>
              <a:t>레이다</a:t>
            </a:r>
            <a:r>
              <a:rPr lang="ko-KR" altLang="en-US" dirty="0"/>
              <a:t> 추적 시스템</a:t>
            </a:r>
          </a:p>
          <a:p>
            <a:r>
              <a:rPr lang="ko-KR" altLang="en-US" dirty="0"/>
              <a:t>특징</a:t>
            </a:r>
          </a:p>
          <a:p>
            <a:pPr lvl="1"/>
            <a:r>
              <a:rPr lang="ko-KR" altLang="en-US" dirty="0"/>
              <a:t>대규모</a:t>
            </a:r>
            <a:r>
              <a:rPr lang="en-US" altLang="ko-KR" dirty="0"/>
              <a:t>, </a:t>
            </a:r>
            <a:r>
              <a:rPr lang="ko-KR" altLang="en-US" dirty="0"/>
              <a:t>장기 사용</a:t>
            </a:r>
            <a:r>
              <a:rPr lang="en-US" altLang="ko-KR" dirty="0"/>
              <a:t>, </a:t>
            </a:r>
            <a:r>
              <a:rPr lang="ko-KR" altLang="en-US" dirty="0"/>
              <a:t>테스트하기 어려움</a:t>
            </a:r>
          </a:p>
          <a:p>
            <a:pPr lvl="1"/>
            <a:r>
              <a:rPr lang="ko-KR" altLang="en-US" dirty="0"/>
              <a:t>인터페이스가 복잡</a:t>
            </a:r>
            <a:r>
              <a:rPr lang="en-US" altLang="ko-KR" dirty="0"/>
              <a:t>, </a:t>
            </a:r>
            <a:r>
              <a:rPr lang="ko-KR" altLang="en-US" dirty="0" err="1"/>
              <a:t>비동기</a:t>
            </a:r>
            <a:r>
              <a:rPr lang="en-US" altLang="ko-KR" dirty="0"/>
              <a:t>, </a:t>
            </a:r>
            <a:r>
              <a:rPr lang="ko-KR" altLang="en-US" dirty="0"/>
              <a:t>병렬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</a:p>
          <a:p>
            <a:pPr lvl="1"/>
            <a:r>
              <a:rPr lang="ko-KR" altLang="en-US" dirty="0"/>
              <a:t>대규모의 자료를 접근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</a:p>
          <a:p>
            <a:pPr lvl="1"/>
            <a:r>
              <a:rPr lang="ko-KR" altLang="en-US" dirty="0"/>
              <a:t>실시간 제어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</a:p>
          <a:p>
            <a:pPr lvl="1"/>
            <a:r>
              <a:rPr lang="ko-KR" altLang="en-US" dirty="0"/>
              <a:t>엄격한 요구</a:t>
            </a:r>
            <a:r>
              <a:rPr lang="en-US" altLang="ko-KR" dirty="0"/>
              <a:t>: </a:t>
            </a:r>
            <a:r>
              <a:rPr lang="ko-KR" altLang="en-US" dirty="0"/>
              <a:t>실시간 반응</a:t>
            </a:r>
            <a:r>
              <a:rPr lang="en-US" altLang="ko-KR" dirty="0"/>
              <a:t>, </a:t>
            </a:r>
            <a:r>
              <a:rPr lang="ko-KR" altLang="en-US" dirty="0"/>
              <a:t>고장에 대한 안전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탑재시스템</a:t>
            </a:r>
            <a:r>
              <a:rPr lang="en-US" altLang="ko-KR" dirty="0"/>
              <a:t>(Embedded</a:t>
            </a:r>
            <a:r>
              <a:rPr lang="ko-KR" altLang="en-US" dirty="0"/>
              <a:t> </a:t>
            </a:r>
            <a:r>
              <a:rPr lang="en-US" altLang="ko-KR" dirty="0"/>
              <a:t>System)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98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5F4900D7-71D3-42A1-AD0B-ECECCBD71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 dirty="0"/>
              <a:t>소프트웨어 개발 작업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0B3D796-FE23-4262-B82B-3AC341C3C6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기본 활동</a:t>
            </a:r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557E91EC-7950-4556-BFB5-174D1AE1CE4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54FE84CE-CC18-4B0E-B716-40E771F594DA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13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41" name="그림 1">
            <a:extLst>
              <a:ext uri="{FF2B5EF4-FFF2-40B4-BE49-F238E27FC236}">
                <a16:creationId xmlns:a16="http://schemas.microsoft.com/office/drawing/2014/main" id="{3944928B-CECD-4BE7-969D-F165567DE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2289176"/>
            <a:ext cx="6561137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0A2480DE-1D97-45F1-A2C8-F27C48D67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개발 작업의 특징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DB8C754-4C59-4D76-BA00-20FD626B9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508500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명세화의 어려움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재사용의 어려움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예측의 어려움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유지보수의 어려움</a:t>
            </a: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27535430-05AC-493A-AC25-6F93D222448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C11B3CBC-5826-4C1C-9FD7-BCC064692165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14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143001" y="20567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1143001" y="1994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위기</a:t>
            </a:r>
            <a:r>
              <a:rPr lang="en-US" altLang="ko-KR" dirty="0"/>
              <a:t>(Software Crisis)</a:t>
            </a:r>
            <a:endParaRPr lang="ko-KR" altLang="en-US" dirty="0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705801"/>
              </p:ext>
            </p:extLst>
          </p:nvPr>
        </p:nvGraphicFramePr>
        <p:xfrm>
          <a:off x="2438400" y="1395413"/>
          <a:ext cx="7391400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4" imgW="4826160" imgH="3149640" progId="">
                  <p:embed/>
                </p:oleObj>
              </mc:Choice>
              <mc:Fallback>
                <p:oleObj r:id="rId4" imgW="4826160" imgH="3149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95413"/>
                        <a:ext cx="7391400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4607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FA8E08E0-20A3-4B75-8C83-F262FF939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57339"/>
            <a:ext cx="8229600" cy="4497387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소프트웨어 위기</a:t>
            </a:r>
            <a:r>
              <a:rPr lang="en-US" altLang="ko-KR"/>
              <a:t>(software crisis)</a:t>
            </a:r>
          </a:p>
          <a:p>
            <a:pPr lvl="1"/>
            <a:r>
              <a:rPr lang="ko-KR" altLang="en-US"/>
              <a:t>소프트웨어 수요가 급격히 증가하고 그 복잡성이 증가함에 따라 기존 방법이 충분하지 않아 발생한 문제</a:t>
            </a:r>
            <a:endParaRPr lang="ko-KR" altLang="en-US" sz="80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81BE259E-9EFD-4580-9038-B5B663864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소프트웨어의 위기</a:t>
            </a:r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E44A1D11-6AC1-4360-A730-032AB9A22D5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E67838C4-C8BC-4C4B-92B2-14C110BD752A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16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9" name="그림 1">
            <a:extLst>
              <a:ext uri="{FF2B5EF4-FFF2-40B4-BE49-F238E27FC236}">
                <a16:creationId xmlns:a16="http://schemas.microsoft.com/office/drawing/2014/main" id="{E7C3EDCF-8A0B-4B2F-996F-12B6859A2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3113088"/>
            <a:ext cx="61150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D97E946F-B57A-44A1-AA24-DE3CB9538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 dirty="0"/>
              <a:t>소프트웨어 공학의 접근법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B1D13E1-77B8-450D-968D-FE7C79465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3789364"/>
            <a:ext cx="8229600" cy="2376487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즉흥적인 개발의 문제점을 극복</a:t>
            </a:r>
            <a:endParaRPr lang="en-US" altLang="ko-KR"/>
          </a:p>
          <a:p>
            <a:pPr lvl="1"/>
            <a:r>
              <a:rPr lang="ko-KR" altLang="en-US"/>
              <a:t>개발 지연과 예산 초과</a:t>
            </a:r>
            <a:endParaRPr lang="en-US" altLang="ko-KR"/>
          </a:p>
          <a:p>
            <a:pPr lvl="1"/>
            <a:r>
              <a:rPr lang="ko-KR" altLang="en-US"/>
              <a:t>낮은 품질</a:t>
            </a:r>
            <a:endParaRPr lang="en-US" altLang="ko-KR"/>
          </a:p>
          <a:p>
            <a:pPr lvl="1"/>
            <a:r>
              <a:rPr lang="ko-KR" altLang="en-US"/>
              <a:t>유지보수 곤란</a:t>
            </a:r>
            <a:endParaRPr lang="en-US" altLang="ko-KR"/>
          </a:p>
          <a:p>
            <a:pPr lvl="1"/>
            <a:r>
              <a:rPr lang="ko-KR" altLang="en-US"/>
              <a:t>재작업</a:t>
            </a:r>
            <a:endParaRPr lang="en-US" altLang="ko-KR"/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2005888D-75E8-4B78-89A0-151B26769E5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04F91A5F-C8DF-4463-BDD2-417E5990A246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17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3" name="그림 2">
            <a:extLst>
              <a:ext uri="{FF2B5EF4-FFF2-40B4-BE49-F238E27FC236}">
                <a16:creationId xmlns:a16="http://schemas.microsoft.com/office/drawing/2014/main" id="{32D6189A-78A1-4D46-A641-87076A9AB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657350"/>
            <a:ext cx="65913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1502569" y="1412874"/>
            <a:ext cx="9263061" cy="4943476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 dirty="0"/>
              <a:t>소프트웨어 공정의 문제점</a:t>
            </a:r>
          </a:p>
          <a:p>
            <a:pPr lvl="1"/>
            <a:r>
              <a:rPr lang="ko-KR" altLang="en-US" dirty="0"/>
              <a:t>비용 초과</a:t>
            </a:r>
          </a:p>
          <a:p>
            <a:pPr lvl="1"/>
            <a:r>
              <a:rPr lang="ko-KR" altLang="en-US" dirty="0"/>
              <a:t>기간 지연</a:t>
            </a:r>
          </a:p>
          <a:p>
            <a:pPr lvl="1"/>
            <a:r>
              <a:rPr lang="ko-KR" altLang="en-US" dirty="0"/>
              <a:t>성능 저하</a:t>
            </a:r>
          </a:p>
          <a:p>
            <a:pPr lvl="1"/>
            <a:r>
              <a:rPr lang="ko-KR" altLang="en-US" dirty="0" err="1"/>
              <a:t>비신뢰성</a:t>
            </a:r>
            <a:endParaRPr lang="ko-KR" altLang="en-US" dirty="0"/>
          </a:p>
          <a:p>
            <a:pPr lvl="1"/>
            <a:r>
              <a:rPr lang="ko-KR" altLang="en-US" dirty="0"/>
              <a:t>유지보수 불가능</a:t>
            </a:r>
            <a:r>
              <a:rPr lang="en-US" altLang="ko-KR" dirty="0"/>
              <a:t>, </a:t>
            </a:r>
            <a:r>
              <a:rPr lang="ko-KR" altLang="en-US" dirty="0"/>
              <a:t>엄청난 유지보수 비용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소프트웨어 위기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i="1" dirty="0"/>
              <a:t>소프트웨어의 요구와 그 공급 능력 간의 차이가 갈수록 심화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sz="1600" dirty="0"/>
              <a:t>				</a:t>
            </a:r>
            <a:r>
              <a:rPr lang="en-US" altLang="ko-KR" sz="1600" dirty="0"/>
              <a:t>1965-1985		1983</a:t>
            </a:r>
            <a:r>
              <a:rPr lang="ko-KR" altLang="en-US" sz="1600" dirty="0"/>
              <a:t>년의 증가율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sz="1600" dirty="0"/>
              <a:t>요구의 증가		     </a:t>
            </a:r>
            <a:r>
              <a:rPr lang="en-US" altLang="ko-KR" sz="1600" dirty="0"/>
              <a:t>100</a:t>
            </a:r>
            <a:r>
              <a:rPr lang="ko-KR" altLang="en-US" sz="1600" dirty="0"/>
              <a:t>배			 </a:t>
            </a:r>
            <a:r>
              <a:rPr lang="en-US" altLang="ko-KR" sz="1600" dirty="0"/>
              <a:t>12%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sz="1600" dirty="0"/>
              <a:t>생산성		        </a:t>
            </a:r>
            <a:r>
              <a:rPr lang="en-US" altLang="ko-KR" sz="1600" dirty="0"/>
              <a:t>2</a:t>
            </a:r>
            <a:r>
              <a:rPr lang="ko-KR" altLang="en-US" sz="1600" dirty="0"/>
              <a:t>배			  </a:t>
            </a:r>
            <a:r>
              <a:rPr lang="en-US" altLang="ko-KR" sz="1600" dirty="0"/>
              <a:t>4%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sz="1600" dirty="0"/>
              <a:t>인력 공급		      </a:t>
            </a:r>
            <a:r>
              <a:rPr lang="en-US" altLang="ko-KR" sz="1600" dirty="0"/>
              <a:t>10</a:t>
            </a:r>
            <a:r>
              <a:rPr lang="ko-KR" altLang="en-US" sz="1600" dirty="0"/>
              <a:t>배			  </a:t>
            </a:r>
            <a:r>
              <a:rPr lang="en-US" altLang="ko-KR" sz="1600" dirty="0"/>
              <a:t>4%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위기</a:t>
            </a:r>
            <a:r>
              <a:rPr lang="en-US" altLang="ko-KR" dirty="0"/>
              <a:t>(Software Crisis)</a:t>
            </a:r>
            <a:endParaRPr lang="ko-KR" altLang="en-US" dirty="0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143001" y="20567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3pPr>
            <a:lvl4pPr marL="1600200" indent="-228600" eaLnBrk="0" hangingPunct="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v"/>
              <a:defRPr kumimoji="1" sz="160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4pPr>
            <a:lvl5pPr marL="2057400" indent="-228600" eaLnBrk="0" hangingPunct="0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7258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5256B685-06A3-486E-8502-06C629D6F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소프트웨어 공학의 정의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340C03F-739D-4604-9C89-36F0052AF7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소프트웨어 공학 </a:t>
            </a:r>
            <a:endParaRPr lang="en-US" altLang="ko-KR"/>
          </a:p>
          <a:p>
            <a:pPr lvl="1"/>
            <a:r>
              <a:rPr lang="ko-KR" altLang="en-US"/>
              <a:t>소프트웨어의 개발과 운영</a:t>
            </a:r>
            <a:r>
              <a:rPr lang="en-US" altLang="ko-KR"/>
              <a:t>, </a:t>
            </a:r>
            <a:r>
              <a:rPr lang="ko-KR" altLang="en-US"/>
              <a:t>유지보수</a:t>
            </a:r>
            <a:r>
              <a:rPr lang="en-US" altLang="ko-KR"/>
              <a:t>, </a:t>
            </a:r>
            <a:r>
              <a:rPr lang="ko-KR" altLang="en-US"/>
              <a:t>소멸에 대한 체계적인 접근 방법</a:t>
            </a:r>
            <a:endParaRPr lang="en-US" altLang="ko-KR"/>
          </a:p>
          <a:p>
            <a:pPr lvl="1"/>
            <a:r>
              <a:rPr lang="ko-KR" altLang="en-US"/>
              <a:t>소프트웨어 개발에 사용되는 방법이 일회성이 아닌 반복 사용이 가능함</a:t>
            </a:r>
          </a:p>
          <a:p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3FCE0C4-95AF-41D8-A597-366BE5B032B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48529ED8-EA09-4C90-A9CA-CA276030F97B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19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7" name="그림 2">
            <a:extLst>
              <a:ext uri="{FF2B5EF4-FFF2-40B4-BE49-F238E27FC236}">
                <a16:creationId xmlns:a16="http://schemas.microsoft.com/office/drawing/2014/main" id="{4438AF70-1E07-43E8-A3A1-8C70A2D54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3" y="3662363"/>
            <a:ext cx="6132512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ko-KR" altLang="en-US" dirty="0"/>
              <a:t>소프트웨어</a:t>
            </a:r>
          </a:p>
          <a:p>
            <a:pPr>
              <a:lnSpc>
                <a:spcPct val="180000"/>
              </a:lnSpc>
            </a:pPr>
            <a:r>
              <a:rPr lang="ko-KR" altLang="en-US" dirty="0"/>
              <a:t>소프트웨어 위기</a:t>
            </a:r>
          </a:p>
          <a:p>
            <a:pPr>
              <a:lnSpc>
                <a:spcPct val="180000"/>
              </a:lnSpc>
            </a:pPr>
            <a:r>
              <a:rPr lang="ko-KR" altLang="en-US" dirty="0"/>
              <a:t>소프트웨어 공학</a:t>
            </a:r>
          </a:p>
          <a:p>
            <a:pPr>
              <a:lnSpc>
                <a:spcPct val="180000"/>
              </a:lnSpc>
            </a:pPr>
            <a:r>
              <a:rPr lang="ko-KR" altLang="en-US" dirty="0"/>
              <a:t>소프트웨어 개발에 영향을 미치는 요소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rgbClr val="A50021"/>
                </a:solidFill>
              </a:rPr>
              <a:t>강의 개요</a:t>
            </a:r>
          </a:p>
        </p:txBody>
      </p:sp>
    </p:spTree>
    <p:extLst>
      <p:ext uri="{BB962C8B-B14F-4D97-AF65-F5344CB8AC3E}">
        <p14:creationId xmlns:p14="http://schemas.microsoft.com/office/powerpoint/2010/main" val="25369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238546BE-D878-4E4E-A467-41DA33FA8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소프트웨어 공학의 목표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32C5C85-B473-4850-9632-47B7C29519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16051"/>
            <a:ext cx="8229600" cy="4652963"/>
          </a:xfrm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r>
              <a:rPr lang="ko-KR" altLang="en-US"/>
              <a:t>복잡도 낮춤</a:t>
            </a:r>
            <a:endParaRPr lang="en-US" altLang="ko-KR"/>
          </a:p>
          <a:p>
            <a:r>
              <a:rPr lang="ko-KR" altLang="en-US"/>
              <a:t>비용 최소화</a:t>
            </a:r>
            <a:endParaRPr lang="en-US" altLang="ko-KR"/>
          </a:p>
          <a:p>
            <a:r>
              <a:rPr lang="ko-KR" altLang="en-US"/>
              <a:t>개발 기간 단축</a:t>
            </a:r>
            <a:endParaRPr lang="en-US" altLang="ko-KR"/>
          </a:p>
          <a:p>
            <a:r>
              <a:rPr lang="ko-KR" altLang="en-US"/>
              <a:t>대규모 프로젝트 관리</a:t>
            </a:r>
            <a:endParaRPr lang="en-US" altLang="ko-KR"/>
          </a:p>
          <a:p>
            <a:r>
              <a:rPr lang="ko-KR" altLang="en-US"/>
              <a:t>고품질 소프트웨어</a:t>
            </a:r>
            <a:endParaRPr lang="en-US" altLang="ko-KR"/>
          </a:p>
          <a:p>
            <a:r>
              <a:rPr lang="ko-KR" altLang="en-US"/>
              <a:t>효율성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여러 가지 ’원리와 방법’을 적용하여</a:t>
            </a:r>
          </a:p>
          <a:p>
            <a:pPr lvl="1"/>
            <a:r>
              <a:rPr lang="ko-KR" altLang="en-US"/>
              <a:t>품질 좋은 소프트웨어를</a:t>
            </a:r>
          </a:p>
          <a:p>
            <a:pPr lvl="1"/>
            <a:r>
              <a:rPr lang="ko-KR" altLang="en-US"/>
              <a:t>최소의 비용으로</a:t>
            </a:r>
          </a:p>
          <a:p>
            <a:pPr lvl="1"/>
            <a:r>
              <a:rPr lang="ko-KR" altLang="en-US"/>
              <a:t>계획된 일정에 맞추어 개발하는 것</a:t>
            </a: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93CC39B8-ADE4-4E8F-8F7F-7350376F640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80A13DD0-5FEB-4E9F-B49C-30F9BA46FAA8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20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461" name="그룹 7">
            <a:extLst>
              <a:ext uri="{FF2B5EF4-FFF2-40B4-BE49-F238E27FC236}">
                <a16:creationId xmlns:a16="http://schemas.microsoft.com/office/drawing/2014/main" id="{1B55308D-4C4C-4341-B1C1-9A436D7961E8}"/>
              </a:ext>
            </a:extLst>
          </p:cNvPr>
          <p:cNvGrpSpPr>
            <a:grpSpLocks/>
          </p:cNvGrpSpPr>
          <p:nvPr/>
        </p:nvGrpSpPr>
        <p:grpSpPr bwMode="auto">
          <a:xfrm>
            <a:off x="5735638" y="1700214"/>
            <a:ext cx="4176712" cy="2681757"/>
            <a:chOff x="4499992" y="1988840"/>
            <a:chExt cx="3757628" cy="1945868"/>
          </a:xfrm>
        </p:grpSpPr>
        <p:pic>
          <p:nvPicPr>
            <p:cNvPr id="19462" name="_x102134112" descr="DRW00000fb83ab5">
              <a:extLst>
                <a:ext uri="{FF2B5EF4-FFF2-40B4-BE49-F238E27FC236}">
                  <a16:creationId xmlns:a16="http://schemas.microsoft.com/office/drawing/2014/main" id="{4E065D94-A60A-43A8-B618-117A15F16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988840"/>
              <a:ext cx="3757628" cy="1656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TextBox 9">
              <a:extLst>
                <a:ext uri="{FF2B5EF4-FFF2-40B4-BE49-F238E27FC236}">
                  <a16:creationId xmlns:a16="http://schemas.microsoft.com/office/drawing/2014/main" id="{E6792DF1-2F8D-426B-99D7-182428C9F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7786" y="3689055"/>
              <a:ext cx="118465" cy="245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E3446C1F-E9D8-4CBC-8261-D0232E371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소프트웨어 공학의 주제</a:t>
            </a: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98CF077A-260C-43A5-B6E9-1ED795A9C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r>
              <a:rPr lang="ko-KR" altLang="en-US"/>
              <a:t>단계적 프로세스</a:t>
            </a:r>
            <a:endParaRPr lang="en-US" altLang="ko-KR"/>
          </a:p>
          <a:p>
            <a:r>
              <a:rPr lang="ko-KR" altLang="en-US"/>
              <a:t>품질 보증</a:t>
            </a:r>
            <a:endParaRPr lang="en-US" altLang="ko-KR"/>
          </a:p>
          <a:p>
            <a:r>
              <a:rPr lang="ko-KR" altLang="en-US"/>
              <a:t>프로젝트 관리</a:t>
            </a:r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E91CB71F-87D6-4763-AFDA-392AA3302EC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B5DDED21-82DB-422B-893C-33941B55FD6F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21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A056822A-5F6C-4093-BA6B-3B95E44FF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BF2AC4FC-EAAB-4EE0-A5CD-F98BF534E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0872AB82-D083-4CA9-9AF6-671ED48B3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단계적 프로세스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BDD52757-EF53-4EFC-A86A-5E0F0A66E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84313"/>
            <a:ext cx="8362950" cy="4641850"/>
          </a:xfrm>
        </p:spPr>
        <p:txBody>
          <a:bodyPr/>
          <a:lstStyle/>
          <a:p>
            <a:r>
              <a:rPr lang="ko-KR" altLang="en-US"/>
              <a:t>코딩에 치중하지 않고 요구분석</a:t>
            </a:r>
            <a:r>
              <a:rPr lang="en-US" altLang="ko-KR"/>
              <a:t>, </a:t>
            </a:r>
            <a:r>
              <a:rPr lang="ko-KR" altLang="en-US"/>
              <a:t>설계</a:t>
            </a:r>
            <a:r>
              <a:rPr lang="en-US" altLang="ko-KR"/>
              <a:t>, </a:t>
            </a:r>
            <a:r>
              <a:rPr lang="ko-KR" altLang="en-US"/>
              <a:t>코딩</a:t>
            </a:r>
            <a:r>
              <a:rPr lang="en-US" altLang="ko-KR"/>
              <a:t>, </a:t>
            </a:r>
            <a:r>
              <a:rPr lang="ko-KR" altLang="en-US"/>
              <a:t>테스팅 등 정해진 절차를 따라 작업하는 것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528E6014-AF54-4422-AC44-F893CD8EDDD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FABF0C99-684D-4103-A762-7E3085FAD2AD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22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3D693ADD-F30B-49DA-91C6-5A16B02FB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AD2E2831-4A07-4C4C-A530-BE4671EB9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21511" name="그림 4">
            <a:extLst>
              <a:ext uri="{FF2B5EF4-FFF2-40B4-BE49-F238E27FC236}">
                <a16:creationId xmlns:a16="http://schemas.microsoft.com/office/drawing/2014/main" id="{D084E215-BFBD-4626-A2D3-E19DC232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9" y="2630489"/>
            <a:ext cx="42195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47732D99-B772-4E99-B3BB-FA2ADA4A4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품질보증</a:t>
            </a:r>
          </a:p>
        </p:txBody>
      </p:sp>
      <p:sp>
        <p:nvSpPr>
          <p:cNvPr id="22531" name="슬라이드 번호 개체 틀 3">
            <a:extLst>
              <a:ext uri="{FF2B5EF4-FFF2-40B4-BE49-F238E27FC236}">
                <a16:creationId xmlns:a16="http://schemas.microsoft.com/office/drawing/2014/main" id="{AB7ED295-1298-45EE-84FF-8063B20A1A1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471159F7-1922-493B-B223-26697620ACC1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23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32" name="내용 개체 틀 1">
            <a:extLst>
              <a:ext uri="{FF2B5EF4-FFF2-40B4-BE49-F238E27FC236}">
                <a16:creationId xmlns:a16="http://schemas.microsoft.com/office/drawing/2014/main" id="{2355BED9-1972-4DC7-BCD0-D763E0CD9D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22533" name="그림 2">
            <a:extLst>
              <a:ext uri="{FF2B5EF4-FFF2-40B4-BE49-F238E27FC236}">
                <a16:creationId xmlns:a16="http://schemas.microsoft.com/office/drawing/2014/main" id="{CBD76768-D784-4C4C-8FBF-B55248296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6" y="2060576"/>
            <a:ext cx="65817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4E6566D8-6FE5-4BC0-BE79-FA0892928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프로젝트 관리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8403F41-077D-4C99-B667-66E45E598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프로젝트 계획</a:t>
            </a:r>
            <a:endParaRPr lang="en-US" altLang="ko-KR"/>
          </a:p>
          <a:p>
            <a:r>
              <a:rPr lang="ko-KR" altLang="en-US"/>
              <a:t>자원 관리</a:t>
            </a:r>
            <a:endParaRPr lang="en-US" altLang="ko-KR"/>
          </a:p>
          <a:p>
            <a:r>
              <a:rPr lang="ko-KR" altLang="en-US"/>
              <a:t>리스크 관리</a:t>
            </a:r>
            <a:endParaRPr lang="en-US" altLang="ko-KR"/>
          </a:p>
          <a:p>
            <a:r>
              <a:rPr lang="ko-KR" altLang="en-US"/>
              <a:t>프로젝트 수행과 모니터링</a:t>
            </a: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050F7EB2-0966-416A-B2D7-37587BC5AFB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D8C19BC4-47AA-40A2-8B34-FC79D1BA84F9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24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557" name="그림 5">
            <a:extLst>
              <a:ext uri="{FF2B5EF4-FFF2-40B4-BE49-F238E27FC236}">
                <a16:creationId xmlns:a16="http://schemas.microsoft.com/office/drawing/2014/main" id="{74ED78B8-28CA-43C0-B088-514EAC015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60" y="2704193"/>
            <a:ext cx="35623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DADFA429-3450-40C9-B629-B4BEC3AEE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소프트웨어 공학의 연구 결과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7AC24C9-C113-44A2-957B-C33C2D12F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24580" name="슬라이드 번호 개체 틀 3">
            <a:extLst>
              <a:ext uri="{FF2B5EF4-FFF2-40B4-BE49-F238E27FC236}">
                <a16:creationId xmlns:a16="http://schemas.microsoft.com/office/drawing/2014/main" id="{4491BC55-EC4E-47CE-94B2-A67EF857066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BA77A373-A0B2-41E7-929D-B7E720A23BEF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25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581" name="그림 1">
            <a:extLst>
              <a:ext uri="{FF2B5EF4-FFF2-40B4-BE49-F238E27FC236}">
                <a16:creationId xmlns:a16="http://schemas.microsoft.com/office/drawing/2014/main" id="{9779E2F7-7A6D-4DC3-97D9-5DFB6AA28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049463"/>
            <a:ext cx="82677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F3D572ED-DADD-405A-AF5A-2449199CE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연관 분야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8E944B1-A56F-4071-AEE3-35657741F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두 가지 분야</a:t>
            </a:r>
          </a:p>
          <a:p>
            <a:pPr lvl="1"/>
            <a:r>
              <a:rPr lang="ko-KR" altLang="en-US"/>
              <a:t>컴퓨터 공학의 원리나 기술과 관련된 여러 원리</a:t>
            </a:r>
            <a:endParaRPr lang="en-US" altLang="ko-KR"/>
          </a:p>
          <a:p>
            <a:pPr lvl="1"/>
            <a:r>
              <a:rPr lang="ko-KR" altLang="en-US"/>
              <a:t>이를 적용하여 특정한 문제를 해결하려는 응용 도메인 </a:t>
            </a:r>
            <a:endParaRPr lang="en-US" altLang="ko-KR"/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504DCE1D-4669-4100-979E-32EEB6E6874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BCEF6E50-DBF4-4327-9173-2208F06C9A8F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26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605" name="그림 1">
            <a:extLst>
              <a:ext uri="{FF2B5EF4-FFF2-40B4-BE49-F238E27FC236}">
                <a16:creationId xmlns:a16="http://schemas.microsoft.com/office/drawing/2014/main" id="{478BBDDB-515A-4593-B9FA-E23293EE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3141663"/>
            <a:ext cx="61245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D821274D-B70E-4717-99FE-1A3B6A875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컴퓨터 과학과 소프트웨어 공학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725FAAC-9AE4-4728-A1DB-77C9A18D9F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B03B5F3A-AB40-4D3A-B411-B6ABFE9608C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102B6907-FA8B-4DD4-9309-5EA6A02FE2A9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27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629" name="그림 2">
            <a:extLst>
              <a:ext uri="{FF2B5EF4-FFF2-40B4-BE49-F238E27FC236}">
                <a16:creationId xmlns:a16="http://schemas.microsoft.com/office/drawing/2014/main" id="{843FE0F9-5AF6-4B47-B484-31791F24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093914"/>
            <a:ext cx="47625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정의</a:t>
            </a:r>
          </a:p>
          <a:p>
            <a:pPr lvl="1">
              <a:lnSpc>
                <a:spcPct val="130000"/>
              </a:lnSpc>
            </a:pPr>
            <a:r>
              <a:rPr lang="ko-KR" altLang="en-US" i="1" dirty="0"/>
              <a:t>질 좋은 소프트웨어를 경제적으로 생산하기 위하여 공학</a:t>
            </a:r>
            <a:r>
              <a:rPr lang="en-US" altLang="ko-KR" i="1" dirty="0"/>
              <a:t>, </a:t>
            </a:r>
            <a:r>
              <a:rPr lang="ko-KR" altLang="en-US" i="1" dirty="0"/>
              <a:t>과학 및 수학적 원리와 방법을 적용하는 것 	</a:t>
            </a:r>
            <a:r>
              <a:rPr lang="en-US" altLang="ko-KR" dirty="0"/>
              <a:t>- Watts Humphrey, SEI</a:t>
            </a:r>
          </a:p>
          <a:p>
            <a:pPr lvl="1">
              <a:lnSpc>
                <a:spcPct val="130000"/>
              </a:lnSpc>
            </a:pPr>
            <a:r>
              <a:rPr lang="ko-KR" altLang="en-US" i="1" dirty="0"/>
              <a:t>소프트웨어의 개발</a:t>
            </a:r>
            <a:r>
              <a:rPr lang="en-US" altLang="ko-KR" i="1" dirty="0"/>
              <a:t>, </a:t>
            </a:r>
            <a:r>
              <a:rPr lang="ko-KR" altLang="en-US" i="1" dirty="0"/>
              <a:t>운용</a:t>
            </a:r>
            <a:r>
              <a:rPr lang="en-US" altLang="ko-KR" i="1" dirty="0"/>
              <a:t>, </a:t>
            </a:r>
            <a:r>
              <a:rPr lang="ko-KR" altLang="en-US" i="1" dirty="0"/>
              <a:t>유지보수 및 소멸에 대한 체계적인 접근 방법				</a:t>
            </a:r>
            <a:r>
              <a:rPr lang="en-US" altLang="ko-KR" dirty="0"/>
              <a:t>-  IEEE Computer Society</a:t>
            </a:r>
          </a:p>
          <a:p>
            <a:pPr lvl="1">
              <a:lnSpc>
                <a:spcPct val="130000"/>
              </a:lnSpc>
            </a:pPr>
            <a:r>
              <a:rPr lang="ko-KR" altLang="en-US" i="1" dirty="0"/>
              <a:t>품질</a:t>
            </a:r>
            <a:r>
              <a:rPr lang="en-US" altLang="ko-KR" i="1" dirty="0"/>
              <a:t>, </a:t>
            </a:r>
            <a:r>
              <a:rPr lang="ko-KR" altLang="en-US" i="1" dirty="0"/>
              <a:t>효율</a:t>
            </a:r>
            <a:r>
              <a:rPr lang="en-US" altLang="ko-KR" i="1" dirty="0"/>
              <a:t>, </a:t>
            </a:r>
            <a:r>
              <a:rPr lang="ko-KR" altLang="en-US" i="1" dirty="0"/>
              <a:t>비용</a:t>
            </a:r>
            <a:r>
              <a:rPr lang="en-US" altLang="ko-KR" i="1" dirty="0"/>
              <a:t>, </a:t>
            </a:r>
            <a:r>
              <a:rPr lang="ko-KR" altLang="en-US" i="1" dirty="0"/>
              <a:t>인정에 관한 공학적인 접근 원리  </a:t>
            </a:r>
            <a:r>
              <a:rPr lang="en-US" altLang="ko-KR" dirty="0"/>
              <a:t>- F. Brooks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목표</a:t>
            </a:r>
          </a:p>
          <a:p>
            <a:pPr lvl="1">
              <a:lnSpc>
                <a:spcPct val="130000"/>
              </a:lnSpc>
            </a:pPr>
            <a:r>
              <a:rPr lang="ko-KR" altLang="en-US" b="1" dirty="0"/>
              <a:t>품질</a:t>
            </a:r>
            <a:r>
              <a:rPr lang="en-US" altLang="ko-KR" b="1" dirty="0"/>
              <a:t>(Quality</a:t>
            </a:r>
            <a:r>
              <a:rPr lang="en-US" altLang="ko-KR" dirty="0"/>
              <a:t>)</a:t>
            </a:r>
          </a:p>
          <a:p>
            <a:pPr lvl="1">
              <a:lnSpc>
                <a:spcPct val="130000"/>
              </a:lnSpc>
            </a:pPr>
            <a:r>
              <a:rPr lang="ko-KR" altLang="en-US" b="1" dirty="0"/>
              <a:t>생산성</a:t>
            </a:r>
            <a:r>
              <a:rPr lang="en-US" altLang="ko-KR" b="1" dirty="0"/>
              <a:t>(Productivity)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</a:t>
            </a:r>
            <a:r>
              <a:rPr lang="ko-KR" altLang="en-US" dirty="0"/>
              <a:t>공학</a:t>
            </a:r>
          </a:p>
        </p:txBody>
      </p:sp>
    </p:spTree>
    <p:extLst>
      <p:ext uri="{BB962C8B-B14F-4D97-AF65-F5344CB8AC3E}">
        <p14:creationId xmlns:p14="http://schemas.microsoft.com/office/powerpoint/2010/main" val="3254444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소프트웨어를 대하는 입장에 따라 품질에 대한 관점이 달라짐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품질</a:t>
            </a:r>
            <a:r>
              <a:rPr lang="en-US" altLang="ko-KR" dirty="0"/>
              <a:t>(Software Quality)</a:t>
            </a:r>
            <a:endParaRPr lang="ko-KR" altLang="en-US" dirty="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993900" y="2087957"/>
            <a:ext cx="7524750" cy="3279775"/>
            <a:chOff x="422" y="1823"/>
            <a:chExt cx="4740" cy="2066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1204" y="2020"/>
              <a:ext cx="2056" cy="1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718" y="2207"/>
              <a:ext cx="66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최소 비용</a:t>
              </a:r>
            </a:p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생산성</a:t>
              </a:r>
            </a:p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융통성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596" y="1972"/>
              <a:ext cx="2056" cy="1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94" y="2159"/>
              <a:ext cx="920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기능의 정확성</a:t>
              </a:r>
            </a:p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이해 용이성</a:t>
              </a:r>
            </a:p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사용 용이성</a:t>
              </a:r>
            </a:p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일관된 통합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76" y="2740"/>
              <a:ext cx="2056" cy="1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534" y="3215"/>
              <a:ext cx="79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이식성</a:t>
              </a:r>
            </a:p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재사용성</a:t>
              </a:r>
            </a:p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유지보수성</a:t>
              </a:r>
            </a:p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상호 운용성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774" y="2783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 dirty="0">
                  <a:latin typeface="Arial" panose="020B0604020202020204" pitchFamily="34" charset="0"/>
                  <a:ea typeface="굴림체" panose="020B0609000101010101" pitchFamily="49" charset="-127"/>
                </a:rPr>
                <a:t>신뢰성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678" y="2447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효율성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22" y="1823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발주자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646" y="1823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사용자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406" y="3599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lang="ko-KR" altLang="en-US" sz="1600">
                  <a:latin typeface="Arial" panose="020B0604020202020204" pitchFamily="34" charset="0"/>
                  <a:ea typeface="굴림체" panose="020B0609000101010101" pitchFamily="49" charset="-127"/>
                </a:rPr>
                <a:t>유지보수자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12" y="1968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4512" y="2016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 flipV="1">
              <a:off x="3888" y="3552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94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FF41FB60-C29B-43DF-953B-FAA9D68E3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어디나 존재하는 </a:t>
            </a:r>
            <a:r>
              <a:rPr lang="en-US" altLang="ko-KR"/>
              <a:t>SW</a:t>
            </a:r>
            <a:endParaRPr lang="ko-KR" altLang="en-US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89AA5F80-6FD4-4517-9036-DC40FE152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522414"/>
            <a:ext cx="8229600" cy="5068887"/>
          </a:xfrm>
        </p:spPr>
        <p:txBody>
          <a:bodyPr/>
          <a:lstStyle/>
          <a:p>
            <a:r>
              <a:rPr lang="ko-KR" altLang="en-US"/>
              <a:t>의존성</a:t>
            </a:r>
            <a:r>
              <a:rPr lang="en-US" altLang="ko-KR"/>
              <a:t>(dependability)</a:t>
            </a:r>
            <a:endParaRPr lang="ko-KR" altLang="en-US"/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A08618EB-2053-4154-B581-B2415915DF2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47CD8F92-BCF1-4939-87A9-FD2C837C9EE6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3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93E38F5A-3A00-4081-B6CB-5D3019565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ECAE4D29-7286-45EA-AED7-F30C6C4B1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789390"/>
            <a:ext cx="92598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latin typeface="Courier New" panose="02070309020205020404" pitchFamily="49" charset="0"/>
            </a:endParaRPr>
          </a:p>
        </p:txBody>
      </p:sp>
      <p:pic>
        <p:nvPicPr>
          <p:cNvPr id="10247" name="_x365230504" descr="EMB0000b1842c5a">
            <a:extLst>
              <a:ext uri="{FF2B5EF4-FFF2-40B4-BE49-F238E27FC236}">
                <a16:creationId xmlns:a16="http://schemas.microsoft.com/office/drawing/2014/main" id="{1FD29C5C-D621-43D2-800C-CD7FD5F6E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185989"/>
            <a:ext cx="7797800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정확성</a:t>
            </a:r>
            <a:r>
              <a:rPr lang="en-US" altLang="ko-KR" dirty="0"/>
              <a:t>(Correctness)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기능적으로 맞게 동작</a:t>
            </a:r>
            <a:r>
              <a:rPr lang="en-US" altLang="ko-KR" dirty="0"/>
              <a:t>, </a:t>
            </a:r>
            <a:r>
              <a:rPr lang="ko-KR" altLang="en-US" dirty="0"/>
              <a:t>표준에 적합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요구 분석서의 기능과 일치하는지 점검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신뢰성</a:t>
            </a:r>
            <a:r>
              <a:rPr lang="en-US" altLang="ko-KR" dirty="0"/>
              <a:t>(Reliability)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소프트웨어가 주어진 기간 동안 제대로 작동할 확률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오류에 비례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정확성을 위한 필요조건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강인성</a:t>
            </a:r>
            <a:r>
              <a:rPr lang="en-US" altLang="ko-KR" dirty="0"/>
              <a:t>(Robustness)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요구 명세에 표시하지 않은 상황</a:t>
            </a:r>
            <a:r>
              <a:rPr lang="en-US" altLang="ko-KR" dirty="0"/>
              <a:t>(</a:t>
            </a:r>
            <a:r>
              <a:rPr lang="ko-KR" altLang="en-US" dirty="0"/>
              <a:t>오류 입력</a:t>
            </a:r>
            <a:r>
              <a:rPr lang="en-US" altLang="ko-KR" dirty="0"/>
              <a:t>)</a:t>
            </a:r>
            <a:r>
              <a:rPr lang="ko-KR" altLang="en-US" dirty="0"/>
              <a:t>에서도 제대로 작동하는 성질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품질</a:t>
            </a:r>
            <a:r>
              <a:rPr lang="en-US" altLang="ko-KR" dirty="0"/>
              <a:t>(Software Quality)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356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성능</a:t>
            </a:r>
            <a:r>
              <a:rPr lang="en-US" altLang="ko-KR" dirty="0"/>
              <a:t>(Performance)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수행 속도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알고리즘의 시간 복잡도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시뮬레이션</a:t>
            </a:r>
            <a:r>
              <a:rPr lang="en-US" altLang="ko-KR" dirty="0"/>
              <a:t>, </a:t>
            </a:r>
            <a:r>
              <a:rPr lang="ko-KR" altLang="en-US" dirty="0"/>
              <a:t>스트레스 테스트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사용 용이성</a:t>
            </a:r>
            <a:r>
              <a:rPr lang="en-US" altLang="ko-KR" dirty="0"/>
              <a:t>(Usability)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시스템을 친근하게 느낄 수 있는 성질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사용 대상에 따라 달라질 수 있음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사용자 인터페이스</a:t>
            </a:r>
            <a:r>
              <a:rPr lang="en-US" altLang="ko-KR" dirty="0"/>
              <a:t>, Human factor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유지보수성</a:t>
            </a:r>
            <a:r>
              <a:rPr lang="en-US" altLang="ko-KR" dirty="0"/>
              <a:t>(Maintainability)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보수성</a:t>
            </a:r>
            <a:r>
              <a:rPr lang="en-US" altLang="ko-KR" dirty="0"/>
              <a:t>: </a:t>
            </a:r>
            <a:r>
              <a:rPr lang="ko-KR" altLang="en-US" dirty="0"/>
              <a:t>정해진 기간에 소프트웨어 결함을 해결할 수 있는 성질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진화성</a:t>
            </a:r>
            <a:r>
              <a:rPr lang="en-US" altLang="ko-KR" dirty="0"/>
              <a:t>: </a:t>
            </a:r>
            <a:r>
              <a:rPr lang="ko-KR" altLang="en-US" dirty="0"/>
              <a:t>잠재적 발전 가능성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품질</a:t>
            </a:r>
            <a:r>
              <a:rPr lang="en-US" altLang="ko-KR" dirty="0"/>
              <a:t>(Software Quality)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393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재사용성</a:t>
            </a:r>
            <a:r>
              <a:rPr lang="en-US" altLang="ko-KR" dirty="0"/>
              <a:t>(Reusability)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소프트웨어 부품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클래스 등</a:t>
            </a:r>
            <a:r>
              <a:rPr lang="en-US" altLang="ko-KR" dirty="0"/>
              <a:t>)</a:t>
            </a:r>
            <a:r>
              <a:rPr lang="ko-KR" altLang="en-US" dirty="0"/>
              <a:t>의 성질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확장 가능성 </a:t>
            </a:r>
            <a:r>
              <a:rPr lang="en-US" altLang="ko-KR" dirty="0"/>
              <a:t>- openness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적응성 </a:t>
            </a:r>
            <a:r>
              <a:rPr lang="en-US" altLang="ko-KR" dirty="0"/>
              <a:t>- adaptability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이용 용이성 </a:t>
            </a:r>
            <a:r>
              <a:rPr lang="en-US" altLang="ko-KR" dirty="0"/>
              <a:t>- closeness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품질</a:t>
            </a:r>
            <a:r>
              <a:rPr lang="en-US" altLang="ko-KR" dirty="0"/>
              <a:t>(Software Quality)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276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생산 과정</a:t>
            </a:r>
            <a:r>
              <a:rPr lang="en-US" altLang="ko-KR" dirty="0"/>
              <a:t>(process)</a:t>
            </a:r>
            <a:r>
              <a:rPr lang="ko-KR" altLang="en-US" dirty="0"/>
              <a:t>에 크게 영향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Process improvement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개발 경험의 성숙도에 의해 좌우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CMM(Capability Maturity Model): Level 1~5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생산성에 영향을 미치는 요소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프로그래머의 능력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팀 의사 전달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제품의 복잡도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기술 수준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관리 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생산성</a:t>
            </a:r>
            <a:r>
              <a:rPr lang="en-US" altLang="ko-KR" dirty="0"/>
              <a:t>(Software Productivity)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874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문제의 분석</a:t>
            </a:r>
            <a:r>
              <a:rPr lang="en-US" altLang="ko-KR" dirty="0"/>
              <a:t>, </a:t>
            </a:r>
            <a:r>
              <a:rPr lang="ko-KR" altLang="en-US" dirty="0"/>
              <a:t>정확한 요구 사항 도출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소프트웨어 구조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  <a:r>
              <a:rPr lang="en-US" altLang="ko-KR" dirty="0"/>
              <a:t>, </a:t>
            </a:r>
            <a:r>
              <a:rPr lang="ko-KR" altLang="en-US" dirty="0"/>
              <a:t>인터페이스 설계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데이터 구조</a:t>
            </a:r>
            <a:r>
              <a:rPr lang="en-US" altLang="ko-KR" dirty="0"/>
              <a:t>, </a:t>
            </a:r>
            <a:r>
              <a:rPr lang="ko-KR" altLang="en-US" dirty="0"/>
              <a:t>데이터 베이스 설계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양질의 프로그램을 생산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테스트 및 통합 기술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사용자 지침서 및 개발 문서 작성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성능 측정과 모델 설계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유지보수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프로젝트 계획 및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엔지니어의</a:t>
            </a:r>
            <a:r>
              <a:rPr lang="en-US" altLang="ko-KR" dirty="0"/>
              <a:t> </a:t>
            </a:r>
            <a:r>
              <a:rPr lang="ko-KR" altLang="en-US" dirty="0"/>
              <a:t>역할</a:t>
            </a:r>
          </a:p>
        </p:txBody>
      </p:sp>
    </p:spTree>
    <p:extLst>
      <p:ext uri="{BB962C8B-B14F-4D97-AF65-F5344CB8AC3E}">
        <p14:creationId xmlns:p14="http://schemas.microsoft.com/office/powerpoint/2010/main" val="1051118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ko-KR" altLang="en-US" dirty="0"/>
              <a:t>의사소통</a:t>
            </a:r>
            <a:r>
              <a:rPr lang="en-US" altLang="ko-KR" dirty="0"/>
              <a:t>(Communication skill)</a:t>
            </a:r>
          </a:p>
          <a:p>
            <a:pPr>
              <a:lnSpc>
                <a:spcPct val="190000"/>
              </a:lnSpc>
            </a:pPr>
            <a:r>
              <a:rPr lang="ko-KR" altLang="en-US" dirty="0"/>
              <a:t>프로젝트의 성격</a:t>
            </a:r>
          </a:p>
          <a:p>
            <a:pPr>
              <a:lnSpc>
                <a:spcPct val="190000"/>
              </a:lnSpc>
            </a:pPr>
            <a:r>
              <a:rPr lang="ko-KR" altLang="en-US" dirty="0"/>
              <a:t>프로그래머의 역량</a:t>
            </a:r>
            <a:r>
              <a:rPr lang="en-US" altLang="ko-KR" dirty="0"/>
              <a:t>(Maturity)</a:t>
            </a:r>
          </a:p>
          <a:p>
            <a:pPr>
              <a:lnSpc>
                <a:spcPct val="190000"/>
              </a:lnSpc>
            </a:pPr>
            <a:r>
              <a:rPr lang="ko-KR" altLang="en-US" dirty="0"/>
              <a:t>관리</a:t>
            </a:r>
            <a:r>
              <a:rPr lang="en-US" altLang="ko-KR" dirty="0"/>
              <a:t>(Management)</a:t>
            </a:r>
          </a:p>
          <a:p>
            <a:pPr>
              <a:lnSpc>
                <a:spcPct val="190000"/>
              </a:lnSpc>
            </a:pPr>
            <a:r>
              <a:rPr lang="ko-KR" altLang="en-US" dirty="0"/>
              <a:t>팀의 프로젝트 경험</a:t>
            </a:r>
            <a:r>
              <a:rPr lang="en-US" altLang="ko-KR" dirty="0"/>
              <a:t>(Experience)</a:t>
            </a:r>
          </a:p>
          <a:p>
            <a:pPr>
              <a:lnSpc>
                <a:spcPct val="190000"/>
              </a:lnSpc>
              <a:buFont typeface="Monotype Sorts" charset="0"/>
              <a:buChar char="m"/>
            </a:pP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프로젝트 성패에 미치는 요소</a:t>
            </a:r>
          </a:p>
        </p:txBody>
      </p:sp>
    </p:spTree>
    <p:extLst>
      <p:ext uri="{BB962C8B-B14F-4D97-AF65-F5344CB8AC3E}">
        <p14:creationId xmlns:p14="http://schemas.microsoft.com/office/powerpoint/2010/main" val="1740562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발주자와 개발자의 의사 소통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인터뷰 기술</a:t>
            </a:r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프로토타입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요구 취합 방법</a:t>
            </a:r>
            <a:r>
              <a:rPr lang="en-US" altLang="ko-KR" dirty="0"/>
              <a:t>(</a:t>
            </a:r>
            <a:r>
              <a:rPr lang="ko-KR" altLang="en-US" dirty="0"/>
              <a:t>설문지</a:t>
            </a:r>
            <a:r>
              <a:rPr lang="en-US" altLang="ko-KR" dirty="0"/>
              <a:t>, </a:t>
            </a:r>
            <a:r>
              <a:rPr lang="ko-KR" altLang="en-US" dirty="0"/>
              <a:t>유저 그룹</a:t>
            </a:r>
            <a:r>
              <a:rPr lang="en-US" altLang="ko-KR" dirty="0"/>
              <a:t>, </a:t>
            </a:r>
            <a:r>
              <a:rPr lang="ko-KR" altLang="en-US" dirty="0" err="1"/>
              <a:t>워크샵</a:t>
            </a:r>
            <a:r>
              <a:rPr lang="en-US" altLang="ko-KR" dirty="0"/>
              <a:t>, ...)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정형적 방법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개발자들 사이의 의사 소통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Mythical man-month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문서화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기술회의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Communication</a:t>
            </a:r>
            <a:r>
              <a:rPr lang="ko-KR" altLang="en-US" dirty="0"/>
              <a:t> </a:t>
            </a:r>
            <a:r>
              <a:rPr lang="en-US" altLang="ko-KR" dirty="0"/>
              <a:t>Skill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467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응용분야</a:t>
            </a:r>
          </a:p>
          <a:p>
            <a:pPr lvl="1"/>
            <a:r>
              <a:rPr lang="ko-KR" altLang="en-US" dirty="0"/>
              <a:t>자료처리 중심</a:t>
            </a:r>
            <a:r>
              <a:rPr lang="en-US" altLang="ko-KR" dirty="0"/>
              <a:t>, </a:t>
            </a:r>
            <a:r>
              <a:rPr lang="ko-KR" altLang="en-US" dirty="0"/>
              <a:t>제어 중심</a:t>
            </a:r>
            <a:r>
              <a:rPr lang="en-US" altLang="ko-KR" dirty="0"/>
              <a:t>, </a:t>
            </a:r>
            <a:r>
              <a:rPr lang="ko-KR" altLang="en-US" dirty="0"/>
              <a:t>시스템 소프트웨어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복잡도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성격</a:t>
            </a:r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891224"/>
              </p:ext>
            </p:extLst>
          </p:nvPr>
        </p:nvGraphicFramePr>
        <p:xfrm>
          <a:off x="1508124" y="3267075"/>
          <a:ext cx="8702675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문서" r:id="rId3" imgW="7354800" imgH="2855880" progId="Word.Document.8">
                  <p:embed/>
                </p:oleObj>
              </mc:Choice>
              <mc:Fallback>
                <p:oleObj name="문서" r:id="rId3" imgW="7354800" imgH="28558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4" y="3267075"/>
                        <a:ext cx="8702675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251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 dirty="0"/>
              <a:t>소프트웨어 개발 </a:t>
            </a:r>
            <a:r>
              <a:rPr lang="en-US" altLang="ko-KR" dirty="0"/>
              <a:t>- </a:t>
            </a:r>
            <a:r>
              <a:rPr lang="ko-KR" altLang="en-US" dirty="0"/>
              <a:t>노동집약적 작업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프로그래머의 능력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프로그래밍 능력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커뮤니케이션 능력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응용 분야에 대한 이해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도구에 대한 이해와 경험</a:t>
            </a:r>
          </a:p>
          <a:p>
            <a:pPr>
              <a:lnSpc>
                <a:spcPct val="140000"/>
              </a:lnSpc>
            </a:pPr>
            <a:r>
              <a:rPr lang="en-US" altLang="ko-KR" dirty="0" err="1"/>
              <a:t>Sackman</a:t>
            </a:r>
            <a:r>
              <a:rPr lang="ko-KR" altLang="en-US" dirty="0"/>
              <a:t>의 실험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프로그래밍 생산성 </a:t>
            </a:r>
            <a:r>
              <a:rPr lang="en-US" altLang="ko-KR" dirty="0"/>
              <a:t>- 1:25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디버깅 능력 </a:t>
            </a:r>
            <a:r>
              <a:rPr lang="en-US" altLang="ko-KR" dirty="0"/>
              <a:t>- 1:28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품질이나 일정에 영향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프로그래머의 역량</a:t>
            </a:r>
          </a:p>
        </p:txBody>
      </p:sp>
    </p:spTree>
    <p:extLst>
      <p:ext uri="{BB962C8B-B14F-4D97-AF65-F5344CB8AC3E}">
        <p14:creationId xmlns:p14="http://schemas.microsoft.com/office/powerpoint/2010/main" val="2219419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 dirty="0"/>
              <a:t>소프트웨어 개발 관리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프로그래밍 경험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관리 능력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소프트웨어 프로세스 관리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일정 관리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예산</a:t>
            </a:r>
            <a:r>
              <a:rPr lang="en-US" altLang="ko-KR" dirty="0"/>
              <a:t>, </a:t>
            </a:r>
            <a:r>
              <a:rPr lang="ko-KR" altLang="en-US" dirty="0"/>
              <a:t>인력 관리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형상 관리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품질 관리</a:t>
            </a:r>
          </a:p>
          <a:p>
            <a:pPr>
              <a:lnSpc>
                <a:spcPct val="140000"/>
              </a:lnSpc>
            </a:pPr>
            <a:r>
              <a:rPr lang="en-US" altLang="ko-KR" dirty="0"/>
              <a:t>CMM </a:t>
            </a:r>
            <a:r>
              <a:rPr lang="ko-KR" altLang="en-US" dirty="0"/>
              <a:t>모델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소프트웨어 품질 관리</a:t>
            </a:r>
            <a:r>
              <a:rPr lang="en-US" altLang="ko-KR" dirty="0"/>
              <a:t>(Quality Assurance)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관리 기술</a:t>
            </a:r>
          </a:p>
        </p:txBody>
      </p:sp>
    </p:spTree>
    <p:extLst>
      <p:ext uri="{BB962C8B-B14F-4D97-AF65-F5344CB8AC3E}">
        <p14:creationId xmlns:p14="http://schemas.microsoft.com/office/powerpoint/2010/main" val="425810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소프트웨어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프로그램 </a:t>
            </a:r>
            <a:r>
              <a:rPr lang="en-US" altLang="ko-KR" dirty="0"/>
              <a:t>+ </a:t>
            </a:r>
            <a:r>
              <a:rPr lang="ko-KR" altLang="en-US" dirty="0"/>
              <a:t>프로그램의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보수에 필요한 정보 일체</a:t>
            </a:r>
            <a:r>
              <a:rPr lang="en-US" altLang="ko-KR" dirty="0"/>
              <a:t>(</a:t>
            </a:r>
            <a:r>
              <a:rPr lang="ko-KR" altLang="en-US" dirty="0"/>
              <a:t>소프트웨어 생산 결과물 일체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소프트웨어 생산 </a:t>
            </a:r>
          </a:p>
          <a:p>
            <a:pPr lvl="1">
              <a:lnSpc>
                <a:spcPct val="120000"/>
              </a:lnSpc>
            </a:pPr>
            <a:r>
              <a:rPr lang="ko-KR" altLang="en-US" i="1" dirty="0"/>
              <a:t>소프트웨어는 프로그램의 동적인 실체</a:t>
            </a:r>
          </a:p>
          <a:p>
            <a:pPr lvl="1">
              <a:lnSpc>
                <a:spcPct val="120000"/>
              </a:lnSpc>
            </a:pPr>
            <a:r>
              <a:rPr lang="ko-KR" altLang="en-US" i="1" dirty="0"/>
              <a:t>프로그램은 형식 언어로 표현된 지적 노동의 결과물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제조업 </a:t>
            </a:r>
            <a:r>
              <a:rPr lang="en-US" altLang="ko-KR" dirty="0"/>
              <a:t>vs. </a:t>
            </a:r>
            <a:r>
              <a:rPr lang="ko-KR" altLang="en-US" dirty="0"/>
              <a:t>서비스업</a:t>
            </a:r>
            <a:r>
              <a:rPr lang="en-US" altLang="ko-KR" dirty="0"/>
              <a:t>(</a:t>
            </a:r>
            <a:r>
              <a:rPr lang="ko-KR" altLang="en-US" dirty="0"/>
              <a:t>소프트웨어는 제작이 아니라 창조적 노력이 포함된 개발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닳아 없어지는 것이 아니라 소용없어 못쓰게 됨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논리적인 요소로 구성</a:t>
            </a:r>
            <a:r>
              <a:rPr lang="en-US" altLang="ko-KR" dirty="0"/>
              <a:t>(</a:t>
            </a:r>
            <a:r>
              <a:rPr lang="ko-KR" altLang="en-US" dirty="0"/>
              <a:t>유지 보수자 복잡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소프트웨어 산업</a:t>
            </a:r>
            <a:r>
              <a:rPr lang="en-US" altLang="ko-KR" dirty="0"/>
              <a:t>(</a:t>
            </a:r>
            <a:r>
              <a:rPr lang="ko-KR" altLang="en-US" dirty="0"/>
              <a:t>국내는 </a:t>
            </a:r>
            <a:r>
              <a:rPr lang="en-US" altLang="ko-KR" dirty="0"/>
              <a:t>12</a:t>
            </a:r>
            <a:r>
              <a:rPr lang="ko-KR" altLang="en-US" dirty="0"/>
              <a:t>조 규모의 산업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사회적</a:t>
            </a:r>
            <a:r>
              <a:rPr lang="en-US" altLang="ko-KR" dirty="0"/>
              <a:t>, </a:t>
            </a:r>
            <a:r>
              <a:rPr lang="ko-KR" altLang="en-US" dirty="0"/>
              <a:t>경제적인 소프트웨어 의존도 커짐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dependability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43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~</a:t>
            </a:r>
            <a:r>
              <a:rPr lang="en-US" altLang="ko-KR" dirty="0" err="1"/>
              <a:t>ilities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비가시성</a:t>
            </a:r>
            <a:r>
              <a:rPr lang="en-US" altLang="ko-KR" dirty="0"/>
              <a:t>(Invisibility)	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테스트 가능</a:t>
            </a:r>
            <a:r>
              <a:rPr lang="en-US" altLang="ko-KR" dirty="0"/>
              <a:t>(Testability)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복잡성</a:t>
            </a:r>
            <a:r>
              <a:rPr lang="en-US" altLang="ko-KR" dirty="0"/>
              <a:t>(Complexity)	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변경성</a:t>
            </a:r>
            <a:r>
              <a:rPr lang="en-US" altLang="ko-KR" dirty="0"/>
              <a:t>(Changeability)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순응성</a:t>
            </a:r>
            <a:r>
              <a:rPr lang="en-US" altLang="ko-KR" dirty="0"/>
              <a:t>(Conformity)	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장수</a:t>
            </a:r>
            <a:r>
              <a:rPr lang="en-US" altLang="ko-KR" dirty="0"/>
              <a:t>(Longevity)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복제 가능</a:t>
            </a:r>
            <a:r>
              <a:rPr lang="en-US" altLang="ko-KR" dirty="0"/>
              <a:t>(Duplicability)	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응용에 의존</a:t>
            </a:r>
            <a:r>
              <a:rPr lang="en-US" altLang="ko-KR" dirty="0"/>
              <a:t>(Application dependability)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제품으로서의 품질 특성</a:t>
            </a:r>
          </a:p>
          <a:p>
            <a:pPr lvl="1"/>
            <a:r>
              <a:rPr lang="ko-KR" altLang="en-US" dirty="0"/>
              <a:t>좋은 소프트웨어라고 평가 할 수 있는 기준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특성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628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C8F6F456-332C-4507-B0D6-05AE51FD8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소프트웨어의 유형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A476BA5E-1B42-4E4D-A4D7-A24472CFA42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28025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877306A2-D177-4FE2-A7D5-E62AEAEA007E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6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2" name="그림 1">
            <a:extLst>
              <a:ext uri="{FF2B5EF4-FFF2-40B4-BE49-F238E27FC236}">
                <a16:creationId xmlns:a16="http://schemas.microsoft.com/office/drawing/2014/main" id="{43BA69C0-46A7-4288-90CD-68F03BABE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9" y="1628775"/>
            <a:ext cx="7527925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시스템</a:t>
            </a:r>
            <a:r>
              <a:rPr lang="en-US" altLang="ko-KR" dirty="0"/>
              <a:t>(System)</a:t>
            </a:r>
            <a:r>
              <a:rPr lang="ko-KR" altLang="en-US" dirty="0"/>
              <a:t>이란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공통의 목적을 달성하기 위하여 하나 이상의 구성요소가 상호 관련된 유기적인 결합체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공통의 목적 또는 목표를 달성하기 위하여 상호 관련적으로 결합된 절차나 방법의 유기적인 결합체</a:t>
            </a:r>
          </a:p>
          <a:p>
            <a:pPr lvl="1">
              <a:lnSpc>
                <a:spcPct val="110000"/>
              </a:lnSpc>
            </a:pPr>
            <a:r>
              <a:rPr lang="ko-KR"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자연시스템</a:t>
            </a:r>
            <a:r>
              <a:rPr lang="en-US" altLang="ko-KR" dirty="0">
                <a:solidFill>
                  <a:schemeClr val="accent2"/>
                </a:solidFill>
              </a:rPr>
              <a:t>(Natural System)</a:t>
            </a:r>
            <a:r>
              <a:rPr lang="en-US" altLang="ko-KR" dirty="0"/>
              <a:t> 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인간에 의해서 만들어진 것이 아니고 자연계에 존재하는 시스템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예제</a:t>
            </a:r>
          </a:p>
          <a:p>
            <a:pPr lvl="3">
              <a:lnSpc>
                <a:spcPct val="110000"/>
              </a:lnSpc>
            </a:pP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동물 및 식물 등의 생물 시스템</a:t>
            </a:r>
          </a:p>
          <a:p>
            <a:pPr lvl="3">
              <a:lnSpc>
                <a:spcPct val="110000"/>
              </a:lnSpc>
            </a:pPr>
            <a:r>
              <a:rPr lang="ko-KR" altLang="en-US" dirty="0"/>
              <a:t>태양계나 지리시스템 등의 물리 시스템</a:t>
            </a:r>
          </a:p>
          <a:p>
            <a:pPr lvl="1">
              <a:lnSpc>
                <a:spcPct val="110000"/>
              </a:lnSpc>
            </a:pPr>
            <a:r>
              <a:rPr lang="ko-KR" altLang="en-US" dirty="0">
                <a:solidFill>
                  <a:schemeClr val="accent2"/>
                </a:solidFill>
              </a:rPr>
              <a:t>인공시스템</a:t>
            </a:r>
            <a:r>
              <a:rPr lang="en-US" altLang="ko-KR" dirty="0">
                <a:solidFill>
                  <a:schemeClr val="accent2"/>
                </a:solidFill>
              </a:rPr>
              <a:t>(Artificial System)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사람에 의해서 조직되고 관리되는 시스템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예제</a:t>
            </a:r>
          </a:p>
          <a:p>
            <a:pPr lvl="3">
              <a:lnSpc>
                <a:spcPct val="110000"/>
              </a:lnSpc>
            </a:pPr>
            <a:r>
              <a:rPr lang="ko-KR" altLang="en-US" dirty="0"/>
              <a:t>사회제도</a:t>
            </a:r>
            <a:r>
              <a:rPr lang="en-US" altLang="ko-KR" dirty="0"/>
              <a:t>, </a:t>
            </a:r>
            <a:r>
              <a:rPr lang="ko-KR" altLang="en-US" dirty="0"/>
              <a:t>운송시스템</a:t>
            </a:r>
            <a:r>
              <a:rPr lang="en-US" altLang="ko-KR" dirty="0"/>
              <a:t>, </a:t>
            </a:r>
            <a:r>
              <a:rPr lang="ko-KR" altLang="en-US" dirty="0"/>
              <a:t>통신시스템</a:t>
            </a:r>
            <a:r>
              <a:rPr lang="en-US" altLang="ko-KR" dirty="0"/>
              <a:t>, </a:t>
            </a:r>
            <a:r>
              <a:rPr lang="ko-KR" altLang="en-US" dirty="0"/>
              <a:t>제조시스템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24819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6AE0DDA4-4C27-498F-9E0E-D3BA64A39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소프트웨어와 시스템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413204A-8745-4769-8BDA-6F1CF9398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6600" y="1406525"/>
            <a:ext cx="8229600" cy="5068888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ko-KR" altLang="en-US" dirty="0"/>
              <a:t>시스템</a:t>
            </a:r>
            <a:r>
              <a:rPr lang="en-US" altLang="ko-KR" dirty="0"/>
              <a:t> </a:t>
            </a:r>
          </a:p>
          <a:p>
            <a:pPr lvl="1">
              <a:defRPr/>
            </a:pPr>
            <a:r>
              <a:rPr lang="ko-KR" altLang="en-US" dirty="0"/>
              <a:t>필요한 기능을 실현시키기 위하여 관련 요소를 어떤 법칙에 따라 조합한 집합체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600" dirty="0"/>
          </a:p>
        </p:txBody>
      </p:sp>
      <p:pic>
        <p:nvPicPr>
          <p:cNvPr id="13317" name="그림 1">
            <a:extLst>
              <a:ext uri="{FF2B5EF4-FFF2-40B4-BE49-F238E27FC236}">
                <a16:creationId xmlns:a16="http://schemas.microsoft.com/office/drawing/2014/main" id="{585954A0-2168-4DF6-BBED-A9A2FB40B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13" y="2644346"/>
            <a:ext cx="4699291" cy="343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유기적으로 상호 작용하는 개체들의 모임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소프트웨어는 컴퓨터를 기반으로 하는 여러 시스템과 관계를 맺고 있음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특징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시너지 효과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역동적으로 발전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상충되는 요구와 이해 관계의 절충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 자체도 하나의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소프트웨어공학 개요 </a:t>
            </a:r>
            <a:fld id="{A2A662DE-6E5C-4347-ACF7-C820EB400D6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소프트웨어 시스템</a:t>
            </a:r>
          </a:p>
        </p:txBody>
      </p:sp>
    </p:spTree>
    <p:extLst>
      <p:ext uri="{BB962C8B-B14F-4D97-AF65-F5344CB8AC3E}">
        <p14:creationId xmlns:p14="http://schemas.microsoft.com/office/powerpoint/2010/main" val="545632655"/>
      </p:ext>
    </p:extLst>
  </p:cSld>
  <p:clrMapOvr>
    <a:masterClrMapping/>
  </p:clrMapOvr>
</p:sld>
</file>

<file path=ppt/theme/theme1.xml><?xml version="1.0" encoding="utf-8"?>
<a:theme xmlns:a="http://schemas.openxmlformats.org/drawingml/2006/main" name="교통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교통대</Template>
  <TotalTime>371</TotalTime>
  <Words>1266</Words>
  <Application>Microsoft Office PowerPoint</Application>
  <PresentationFormat>와이드스크린</PresentationFormat>
  <Paragraphs>324</Paragraphs>
  <Slides>39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Monotype Sorts</vt:lpstr>
      <vt:lpstr>굴림</vt:lpstr>
      <vt:lpstr>굴림체</vt:lpstr>
      <vt:lpstr>돋움</vt:lpstr>
      <vt:lpstr>맑은 고딕</vt:lpstr>
      <vt:lpstr>Arial</vt:lpstr>
      <vt:lpstr>Comic Sans MS</vt:lpstr>
      <vt:lpstr>Courier New</vt:lpstr>
      <vt:lpstr>Wingdings</vt:lpstr>
      <vt:lpstr>교통대</vt:lpstr>
      <vt:lpstr>문서</vt:lpstr>
      <vt:lpstr>소프트웨어공학 소개</vt:lpstr>
      <vt:lpstr>강의 개요</vt:lpstr>
      <vt:lpstr>어디나 존재하는 SW</vt:lpstr>
      <vt:lpstr>소프트웨어</vt:lpstr>
      <vt:lpstr>소프트웨어 특성</vt:lpstr>
      <vt:lpstr>소프트웨어의 유형</vt:lpstr>
      <vt:lpstr>시스템</vt:lpstr>
      <vt:lpstr>소프트웨어와 시스템</vt:lpstr>
      <vt:lpstr>소프트웨어 시스템</vt:lpstr>
      <vt:lpstr>정보시스템(information System)</vt:lpstr>
      <vt:lpstr>제어시스템(control System)</vt:lpstr>
      <vt:lpstr>탑재시스템(Embedded System)</vt:lpstr>
      <vt:lpstr>소프트웨어 개발 작업</vt:lpstr>
      <vt:lpstr>개발 작업의 특징</vt:lpstr>
      <vt:lpstr>소프트웨어 위기(Software Crisis)</vt:lpstr>
      <vt:lpstr>소프트웨어의 위기</vt:lpstr>
      <vt:lpstr>소프트웨어 공학의 접근법</vt:lpstr>
      <vt:lpstr>소프트웨어 위기(Software Crisis)</vt:lpstr>
      <vt:lpstr>소프트웨어 공학의 정의</vt:lpstr>
      <vt:lpstr>소프트웨어 공학의 목표</vt:lpstr>
      <vt:lpstr>소프트웨어 공학의 주제</vt:lpstr>
      <vt:lpstr>단계적 프로세스</vt:lpstr>
      <vt:lpstr>품질보증</vt:lpstr>
      <vt:lpstr>프로젝트 관리</vt:lpstr>
      <vt:lpstr>소프트웨어 공학의 연구 결과</vt:lpstr>
      <vt:lpstr>1.5 연관 분야</vt:lpstr>
      <vt:lpstr>컴퓨터 과학과 소프트웨어 공학</vt:lpstr>
      <vt:lpstr>소프트웨어 공학</vt:lpstr>
      <vt:lpstr>소프트웨어 품질(Software Quality)</vt:lpstr>
      <vt:lpstr>소프트웨어 품질(Software Quality)</vt:lpstr>
      <vt:lpstr>소프트웨어 품질(Software Quality)</vt:lpstr>
      <vt:lpstr>소프트웨어 품질(Software Quality)</vt:lpstr>
      <vt:lpstr>소프트웨어 생산성(Software Productivity)</vt:lpstr>
      <vt:lpstr>소프트웨어 엔지니어의 역할</vt:lpstr>
      <vt:lpstr>소프트웨어 프로젝트 성패에 미치는 요소</vt:lpstr>
      <vt:lpstr>Communication Skill</vt:lpstr>
      <vt:lpstr>프로젝트 성격</vt:lpstr>
      <vt:lpstr>프로그래머의 역량</vt:lpstr>
      <vt:lpstr>프로젝트 관리 기술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bgsung</dc:creator>
  <cp:lastModifiedBy>bgsung</cp:lastModifiedBy>
  <cp:revision>36</cp:revision>
  <dcterms:created xsi:type="dcterms:W3CDTF">2014-09-01T02:23:18Z</dcterms:created>
  <dcterms:modified xsi:type="dcterms:W3CDTF">2022-09-07T02:00:35Z</dcterms:modified>
</cp:coreProperties>
</file>