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376" r:id="rId3"/>
    <p:sldId id="377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95" r:id="rId13"/>
    <p:sldId id="396" r:id="rId14"/>
    <p:sldId id="428" r:id="rId15"/>
    <p:sldId id="398" r:id="rId16"/>
    <p:sldId id="399" r:id="rId17"/>
    <p:sldId id="400" r:id="rId18"/>
    <p:sldId id="401" r:id="rId19"/>
    <p:sldId id="404" r:id="rId20"/>
    <p:sldId id="405" r:id="rId21"/>
    <p:sldId id="406" r:id="rId22"/>
    <p:sldId id="402" r:id="rId23"/>
    <p:sldId id="403" r:id="rId24"/>
    <p:sldId id="409" r:id="rId25"/>
    <p:sldId id="410" r:id="rId26"/>
    <p:sldId id="429" r:id="rId27"/>
    <p:sldId id="411" r:id="rId28"/>
    <p:sldId id="412" r:id="rId29"/>
    <p:sldId id="430" r:id="rId30"/>
    <p:sldId id="413" r:id="rId31"/>
    <p:sldId id="414" r:id="rId32"/>
    <p:sldId id="415" r:id="rId33"/>
    <p:sldId id="418" r:id="rId34"/>
    <p:sldId id="421" r:id="rId35"/>
    <p:sldId id="422" r:id="rId36"/>
    <p:sldId id="431" r:id="rId37"/>
    <p:sldId id="432" r:id="rId38"/>
    <p:sldId id="423" r:id="rId39"/>
    <p:sldId id="43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FAB66-6DD0-496A-ACB4-F755CC1DF044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9F50F-74F7-45B0-87EC-21567F187ADF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137BBD-FDFF-4C14-88B4-7F24C5B08BF3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D93-950D-439C-AA98-CDE2ED6DFDC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278728"/>
            <a:ext cx="10515600" cy="4898235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맑은 고딕" panose="020B0503020000020004" pitchFamily="50" charset="-127"/>
              <a:buChar char="□"/>
              <a:defRPr/>
            </a:lvl1pPr>
            <a:lvl2pPr marL="685800" indent="-228600">
              <a:buFont typeface="맑은 고딕" panose="020B0503020000020004" pitchFamily="50" charset="-127"/>
              <a:buChar char="○"/>
              <a:defRPr/>
            </a:lvl2pPr>
            <a:lvl3pPr marL="1143000" indent="-228600">
              <a:buFont typeface="맑은 고딕" panose="020B0503020000020004" pitchFamily="50" charset="-127"/>
              <a:buChar char="■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E3ED93-950D-439C-AA98-CDE2ED6DFDC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20ED6-8622-4964-8EE7-9C6E3991F44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DB315B-5D8E-4635-BE16-EBE871C15B8C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687C16-785F-48A0-932F-BD30FD62F8EF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EACFA-918E-4D0D-8D23-E6207B7FA52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9DECB5-B491-49A8-BB16-C1DE281566BE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D0A434-3826-4AB7-8EA8-FC1DA8E5DD92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F2480-891D-4A10-BA81-6DD2D0A2B9A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DD94-0FC3-4121-BE50-B78EEE463AD3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운영체제 개요 </a:t>
            </a:r>
            <a:fld id="{A2A662DE-6E5C-4347-ACF7-C820EB400D6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843C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□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프로세스와 방법론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B57DAA2-529B-48DD-8012-5C7646AFF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6012EDDB-D32B-4898-93D0-3038155F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바람직한 프로세스의 특징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3662242E-A097-4678-ADE1-BF03D7CD8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변경 지원 </a:t>
            </a:r>
            <a:r>
              <a:rPr lang="en-US" altLang="ko-KR"/>
              <a:t>– </a:t>
            </a:r>
            <a:r>
              <a:rPr lang="ko-KR" altLang="en-US"/>
              <a:t>변경을 쉽게 다룰 수 있는 프로세스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결함 제거</a:t>
            </a:r>
          </a:p>
          <a:p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AB4DEAD-5E6C-4D18-81CE-9AD2FDA1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24D9417D-BD1B-4216-BB27-DB288246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597855EC-17CB-48CD-A456-7E46E70EF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860801"/>
            <a:ext cx="396081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>
            <a:extLst>
              <a:ext uri="{FF2B5EF4-FFF2-40B4-BE49-F238E27FC236}">
                <a16:creationId xmlns:a16="http://schemas.microsoft.com/office/drawing/2014/main" id="{AE61AF9D-DAEE-46A1-A823-6EF1A342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2097088"/>
            <a:ext cx="29813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E76521C4-7109-4EF5-80F7-9DAB1B7E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/>
              <a:t>2.3 </a:t>
            </a:r>
            <a:r>
              <a:rPr lang="ko-KR" altLang="en-US"/>
              <a:t>프로세스 모델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7F372382-936F-49C6-BA69-8C94E6425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 eaLnBrk="1" hangingPunct="1"/>
            <a:r>
              <a:rPr lang="ko-KR" altLang="en-US"/>
              <a:t>프로세스 모델</a:t>
            </a:r>
            <a:endParaRPr lang="en-US" altLang="ko-KR"/>
          </a:p>
          <a:p>
            <a:pPr lvl="1" eaLnBrk="1" hangingPunct="1"/>
            <a:r>
              <a:rPr lang="ko-KR" altLang="en-US"/>
              <a:t>일반적인 모델이 될만한 프로세스를 기술한 것</a:t>
            </a:r>
            <a:endParaRPr lang="en-US" altLang="ko-KR"/>
          </a:p>
          <a:p>
            <a:pPr eaLnBrk="1" hangingPunct="1"/>
            <a:r>
              <a:rPr lang="ko-KR" altLang="en-US"/>
              <a:t>대표적인 프로세스 모델</a:t>
            </a:r>
            <a:endParaRPr lang="en-US" altLang="ko-KR"/>
          </a:p>
          <a:p>
            <a:pPr lvl="1" eaLnBrk="1" hangingPunct="1"/>
            <a:r>
              <a:rPr lang="ko-KR" altLang="en-US"/>
              <a:t>폭포수 모델</a:t>
            </a:r>
            <a:endParaRPr lang="en-US" altLang="ko-KR"/>
          </a:p>
          <a:p>
            <a:pPr lvl="1" eaLnBrk="1" hangingPunct="1"/>
            <a:r>
              <a:rPr lang="ko-KR" altLang="en-US"/>
              <a:t>프로토타이핑 모델</a:t>
            </a:r>
            <a:endParaRPr lang="en-US" altLang="ko-KR"/>
          </a:p>
          <a:p>
            <a:pPr lvl="1" eaLnBrk="1" hangingPunct="1"/>
            <a:r>
              <a:rPr lang="ko-KR" altLang="en-US"/>
              <a:t>나선형 모델</a:t>
            </a:r>
            <a:endParaRPr lang="en-US" altLang="ko-KR"/>
          </a:p>
          <a:p>
            <a:pPr lvl="1" eaLnBrk="1" hangingPunct="1"/>
            <a:r>
              <a:rPr lang="ko-KR" altLang="en-US"/>
              <a:t>진화적</a:t>
            </a:r>
            <a:r>
              <a:rPr lang="en-US" altLang="ko-KR"/>
              <a:t> </a:t>
            </a:r>
            <a:r>
              <a:rPr lang="ko-KR" altLang="en-US"/>
              <a:t>모델</a:t>
            </a:r>
            <a:endParaRPr lang="en-US" altLang="ko-KR"/>
          </a:p>
          <a:p>
            <a:pPr lvl="1" eaLnBrk="1" hangingPunct="1"/>
            <a:r>
              <a:rPr lang="en-US" altLang="ko-KR"/>
              <a:t>Unified Process</a:t>
            </a:r>
          </a:p>
          <a:p>
            <a:pPr lvl="1" eaLnBrk="1" hangingPunct="1"/>
            <a:r>
              <a:rPr lang="ko-KR" altLang="en-US"/>
              <a:t>애자일 프로세스</a:t>
            </a:r>
            <a:endParaRPr lang="en-US" altLang="ko-KR"/>
          </a:p>
          <a:p>
            <a:pPr lvl="1" eaLnBrk="1" hangingPunct="1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3">
            <a:extLst>
              <a:ext uri="{FF2B5EF4-FFF2-40B4-BE49-F238E27FC236}">
                <a16:creationId xmlns:a16="http://schemas.microsoft.com/office/drawing/2014/main" id="{98127870-92D4-44B8-9B04-1DE53E93C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폭포수</a:t>
            </a:r>
            <a:r>
              <a:rPr lang="en-US" altLang="ko-KR"/>
              <a:t>(waterfall) </a:t>
            </a:r>
            <a:r>
              <a:rPr lang="ko-KR" altLang="en-US"/>
              <a:t>모델</a:t>
            </a:r>
          </a:p>
        </p:txBody>
      </p:sp>
      <p:sp>
        <p:nvSpPr>
          <p:cNvPr id="18435" name="내용 개체 틀 1">
            <a:extLst>
              <a:ext uri="{FF2B5EF4-FFF2-40B4-BE49-F238E27FC236}">
                <a16:creationId xmlns:a16="http://schemas.microsoft.com/office/drawing/2014/main" id="{E85D027B-669F-4BAF-A5D4-4F16C4D12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가장 오래되고 널리 사용된 프로세스 모델</a:t>
            </a:r>
            <a:endParaRPr lang="en-US" altLang="ko-KR"/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각 단계가 다음 단계 시작 전에 끝나야 함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순서적 </a:t>
            </a:r>
            <a:r>
              <a:rPr lang="en-US" altLang="ko-KR" sz="1800"/>
              <a:t>- </a:t>
            </a:r>
            <a:r>
              <a:rPr lang="ko-KR" altLang="en-US" sz="1800"/>
              <a:t>각 단계 사이에 중복이나 상호작용이 없음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각 단계의 결과는 다음 단계가 시작 되기 전에 점검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직능 중심의 프로젝트 조직이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결과물 정의가 중요</a:t>
            </a:r>
            <a:endParaRPr lang="en-US" altLang="ko-KR"/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크고 복잡한 오래 지속되는 프로젝트에 적합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>
            <a:extLst>
              <a:ext uri="{FF2B5EF4-FFF2-40B4-BE49-F238E27FC236}">
                <a16:creationId xmlns:a16="http://schemas.microsoft.com/office/drawing/2014/main" id="{707F56D7-0192-4E16-85F4-82B4AC6CA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폭포수</a:t>
            </a:r>
            <a:r>
              <a:rPr lang="en-US" altLang="ko-KR"/>
              <a:t>(waterfall) </a:t>
            </a:r>
            <a:r>
              <a:rPr lang="ko-KR" altLang="en-US"/>
              <a:t>모델</a:t>
            </a:r>
          </a:p>
        </p:txBody>
      </p:sp>
      <p:sp>
        <p:nvSpPr>
          <p:cNvPr id="19459" name="내용 개체 틀 1">
            <a:extLst>
              <a:ext uri="{FF2B5EF4-FFF2-40B4-BE49-F238E27FC236}">
                <a16:creationId xmlns:a16="http://schemas.microsoft.com/office/drawing/2014/main" id="{95700484-CB97-4830-A802-5EC25FE4A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9460" name="그림 2">
            <a:extLst>
              <a:ext uri="{FF2B5EF4-FFF2-40B4-BE49-F238E27FC236}">
                <a16:creationId xmlns:a16="http://schemas.microsoft.com/office/drawing/2014/main" id="{15371229-C430-4E72-90D5-B7F29BB4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408113"/>
            <a:ext cx="761365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B158520-FB08-495F-8032-C23E080AB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V </a:t>
            </a:r>
            <a:r>
              <a:rPr lang="ko-KR" altLang="en-US"/>
              <a:t>모델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447F12C5-4598-4AE9-80D3-7A7F5CF6F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검증을 강화하는 관점에서 폭포수 모델을 확장한 모델</a:t>
            </a:r>
          </a:p>
        </p:txBody>
      </p:sp>
      <p:pic>
        <p:nvPicPr>
          <p:cNvPr id="20484" name="그림 3">
            <a:extLst>
              <a:ext uri="{FF2B5EF4-FFF2-40B4-BE49-F238E27FC236}">
                <a16:creationId xmlns:a16="http://schemas.microsoft.com/office/drawing/2014/main" id="{01CAA0B0-CE2E-4C1F-BBA7-DEE70AD3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168526"/>
            <a:ext cx="67691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7B782E94-D9CA-47B8-AADF-80392F840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6150" y="1484314"/>
            <a:ext cx="8001000" cy="4899025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장점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프로세스가 단순하여 초보자가 쉽게 적용 가능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중간 산출물이 명확</a:t>
            </a:r>
            <a:r>
              <a:rPr lang="en-US" altLang="ko-KR" sz="1800" dirty="0"/>
              <a:t>, </a:t>
            </a:r>
            <a:r>
              <a:rPr lang="ko-KR" altLang="en-US" sz="1800" dirty="0"/>
              <a:t>관리하기 좋음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코드 생성 전 충분한 연구와 분석 단계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단점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소용 없는 다종의 문서를 생산할 가능성 있음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애매한 부분이 남아 있거나 프로세스 진행 과정에 변경될 수 있는데 이를 수용할 수 없다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sz="1800" dirty="0"/>
              <a:t>테스트 작업이 프로젝트 후반</a:t>
            </a:r>
            <a:r>
              <a:rPr lang="en-US" altLang="ko-KR" sz="1800" dirty="0"/>
              <a:t>, </a:t>
            </a:r>
            <a:r>
              <a:rPr lang="ko-KR" altLang="en-US" sz="1800" dirty="0"/>
              <a:t>즉 시스템이 완성된 후에 시작됨</a:t>
            </a: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  <a:defRPr/>
            </a:pPr>
            <a:endParaRPr lang="ko-KR" altLang="en-US" dirty="0"/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FAE5BF5B-1B5D-4F41-839F-01546145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폭포수 모형의 장단점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9">
            <a:extLst>
              <a:ext uri="{FF2B5EF4-FFF2-40B4-BE49-F238E27FC236}">
                <a16:creationId xmlns:a16="http://schemas.microsoft.com/office/drawing/2014/main" id="{80AA362B-1312-4323-BCD8-D15EBF325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프로토타이핑 모델</a:t>
            </a:r>
          </a:p>
        </p:txBody>
      </p:sp>
      <p:sp>
        <p:nvSpPr>
          <p:cNvPr id="22531" name="내용 개체 틀 1">
            <a:extLst>
              <a:ext uri="{FF2B5EF4-FFF2-40B4-BE49-F238E27FC236}">
                <a16:creationId xmlns:a16="http://schemas.microsoft.com/office/drawing/2014/main" id="{3DC8E5DA-3B67-4793-A061-C9BF29611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프로토타이핑</a:t>
            </a:r>
          </a:p>
          <a:p>
            <a:pPr lvl="1"/>
            <a:r>
              <a:rPr lang="ko-KR" altLang="en-US" sz="1800"/>
              <a:t>요구 사항에 대한 피드백을 받기 위해 시스템을 실험적으로 만들어 사용자에게 보여주고 평가하게 하는 방법</a:t>
            </a:r>
          </a:p>
          <a:p>
            <a:r>
              <a:rPr lang="ko-KR" altLang="en-US"/>
              <a:t>프로토타이핑 도구</a:t>
            </a:r>
            <a:endParaRPr lang="en-US" altLang="ko-KR"/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화면 생성기</a:t>
            </a:r>
            <a:endParaRPr lang="en-US" altLang="ko-KR" sz="1800"/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시스템의 작동을 시뮬레이션 하여 사용자가 볼 수 있는 반응을 보여줌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공동의 참조 모델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사용자와 개발자의 의사소통을 도와주는 좋은 매개체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프로토타입의 목적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단순한 요구 추출 </a:t>
            </a:r>
            <a:r>
              <a:rPr lang="en-US" altLang="ko-KR" sz="1800">
                <a:latin typeface="Times New Roman" panose="02020603050405020304" pitchFamily="18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만들고 버림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제작 가능성 타진 </a:t>
            </a:r>
            <a:r>
              <a:rPr lang="en-US" altLang="ko-KR" sz="1800"/>
              <a:t>- </a:t>
            </a:r>
            <a:r>
              <a:rPr lang="ko-KR" altLang="en-US" sz="1800"/>
              <a:t>개발 단계에서 유지보수가 이루어짐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0F45F7F5-31FB-48AC-A8F3-3DEC127F5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endParaRPr lang="en-US" altLang="ko-KR"/>
          </a:p>
        </p:txBody>
      </p:sp>
      <p:sp>
        <p:nvSpPr>
          <p:cNvPr id="23555" name="Rectangle 1043">
            <a:extLst>
              <a:ext uri="{FF2B5EF4-FFF2-40B4-BE49-F238E27FC236}">
                <a16:creationId xmlns:a16="http://schemas.microsoft.com/office/drawing/2014/main" id="{AF4E3F43-9D29-47F9-9AB4-7734FD1D2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프로토타이핑 모델</a:t>
            </a:r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7E93A2CB-876C-4610-B19E-241196C7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528764"/>
            <a:ext cx="6394450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9E13DA-A87F-47DE-A634-6A697B867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프로토타이핑 모델의 장단점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DCA5A1E-CADA-474F-8A5B-64185FEED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사용자의 의견 반영이 잘 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사용자가 더 관심을 가지고 참여할 수 있고 개발자는 요구를 더 정확히 도출할 수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오해</a:t>
            </a:r>
            <a:r>
              <a:rPr lang="en-US" altLang="ko-KR" sz="1800"/>
              <a:t>, </a:t>
            </a:r>
            <a:r>
              <a:rPr lang="ko-KR" altLang="en-US" sz="1800"/>
              <a:t>기대심리 유발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관리가 어려움</a:t>
            </a:r>
            <a:r>
              <a:rPr lang="en-US" altLang="ko-KR" sz="1800"/>
              <a:t>(</a:t>
            </a:r>
            <a:r>
              <a:rPr lang="ko-KR" altLang="en-US" sz="1800"/>
              <a:t>중간 산출물 정의가 난해</a:t>
            </a:r>
            <a:r>
              <a:rPr lang="en-US" altLang="ko-KR" sz="18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적용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개발 착수 시점에 요구가 불투명할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실험적으로 실현 가능성을 타진해 보고 싶을 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혁신적인 기술을 사용해 보고 싶을 때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D965EB4-758B-4FCE-B94C-BA08C86E8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나선형</a:t>
            </a:r>
            <a:r>
              <a:rPr lang="en-US" altLang="ko-KR"/>
              <a:t>(spiral) </a:t>
            </a:r>
            <a:r>
              <a:rPr lang="ko-KR" altLang="en-US"/>
              <a:t>모델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70097-A43D-4A4A-95B5-5B97F6DD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1512888"/>
            <a:ext cx="8229600" cy="465296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소프트웨어의 기능을 나누어 점증적으로 개발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실패의 위험을 줄임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테스트 용이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sz="1800" dirty="0"/>
              <a:t>피드백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여러 번의 점증적인 릴리스</a:t>
            </a:r>
            <a:r>
              <a:rPr lang="en-US" altLang="ko-KR" dirty="0"/>
              <a:t>(incremental releases)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/>
              <a:t>Boehm</a:t>
            </a:r>
            <a:r>
              <a:rPr lang="ko-KR" altLang="en-US" dirty="0"/>
              <a:t>이 제안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ko-KR" altLang="en-US" dirty="0"/>
              <a:t>반복 순환 단계</a:t>
            </a:r>
          </a:p>
          <a:p>
            <a:pPr marL="400050" lvl="1" indent="0">
              <a:buNone/>
              <a:defRPr/>
            </a:pPr>
            <a:r>
              <a:rPr lang="ko-KR" altLang="en-US" sz="1800" dirty="0"/>
              <a:t>① 목표</a:t>
            </a:r>
            <a:r>
              <a:rPr lang="en-US" altLang="ko-KR" sz="1800" dirty="0"/>
              <a:t>, </a:t>
            </a:r>
            <a:r>
              <a:rPr lang="ko-KR" altLang="en-US" sz="1800" dirty="0"/>
              <a:t>방법</a:t>
            </a:r>
            <a:r>
              <a:rPr lang="en-US" altLang="ko-KR" sz="1800" dirty="0"/>
              <a:t>, </a:t>
            </a:r>
            <a:r>
              <a:rPr lang="ko-KR" altLang="en-US" sz="1800" dirty="0"/>
              <a:t>제약 조건 결정</a:t>
            </a:r>
          </a:p>
          <a:p>
            <a:pPr marL="400050" lvl="1" indent="0">
              <a:buNone/>
              <a:defRPr/>
            </a:pPr>
            <a:r>
              <a:rPr lang="ko-KR" altLang="en-US" sz="1800" dirty="0"/>
              <a:t>② 위험 요소 분석 및 해결</a:t>
            </a:r>
          </a:p>
          <a:p>
            <a:pPr marL="400050" lvl="1" indent="0">
              <a:buNone/>
              <a:defRPr/>
            </a:pPr>
            <a:r>
              <a:rPr lang="ko-KR" altLang="en-US" sz="1800" dirty="0"/>
              <a:t>③ 개발과 평가</a:t>
            </a:r>
          </a:p>
          <a:p>
            <a:pPr marL="400050" lvl="1" indent="0">
              <a:buNone/>
              <a:defRPr/>
            </a:pPr>
            <a:r>
              <a:rPr lang="ko-KR" altLang="en-US" sz="1800" dirty="0"/>
              <a:t>④ 다음 단계의 계획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3C100-2AE9-45E2-A429-0C92D7D8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2551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</a:t>
            </a:r>
            <a:endParaRPr lang="en-US" altLang="ko-KR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DA9155E9-F723-47D4-8C82-6F5F7781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cs typeface="Arial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048075-2A8B-4D2D-8BB7-F1563156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2.1 </a:t>
            </a:r>
            <a:r>
              <a:rPr lang="ko-KR" altLang="en-US" dirty="0"/>
              <a:t>소프트웨어 생명주기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2.2 </a:t>
            </a:r>
            <a:r>
              <a:rPr lang="ko-KR" altLang="en-US" dirty="0"/>
              <a:t>프로세스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2.3 </a:t>
            </a:r>
            <a:r>
              <a:rPr lang="ko-KR" altLang="en-US" dirty="0"/>
              <a:t>프로세스 모델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dirty="0"/>
              <a:t>2.4 </a:t>
            </a:r>
            <a:r>
              <a:rPr lang="ko-KR" altLang="en-US" dirty="0"/>
              <a:t>지원 프로세스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2.5 </a:t>
            </a:r>
            <a:r>
              <a:rPr lang="ko-KR" altLang="en-US" dirty="0"/>
              <a:t>방법론</a:t>
            </a:r>
            <a:endParaRPr lang="en-US" altLang="ko-KR" dirty="0"/>
          </a:p>
          <a:p>
            <a:pPr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8197" name="Picture 2" descr="http://www.software-development-resource.com/images/waterfall_software_process.jpg">
            <a:extLst>
              <a:ext uri="{FF2B5EF4-FFF2-40B4-BE49-F238E27FC236}">
                <a16:creationId xmlns:a16="http://schemas.microsoft.com/office/drawing/2014/main" id="{F0841341-8E2C-451D-9679-11953E5B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916113"/>
            <a:ext cx="38973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제목 1">
            <a:extLst>
              <a:ext uri="{FF2B5EF4-FFF2-40B4-BE49-F238E27FC236}">
                <a16:creationId xmlns:a16="http://schemas.microsoft.com/office/drawing/2014/main" id="{0C4949C8-DF84-4A8D-91F8-F440D61C3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D173C57-488E-4250-A6F0-C49C637E4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나선형</a:t>
            </a:r>
            <a:r>
              <a:rPr lang="en-US" altLang="ko-KR"/>
              <a:t>(spiral) </a:t>
            </a:r>
            <a:r>
              <a:rPr lang="ko-KR" altLang="en-US"/>
              <a:t>모델</a:t>
            </a:r>
          </a:p>
        </p:txBody>
      </p:sp>
      <p:sp>
        <p:nvSpPr>
          <p:cNvPr id="26627" name="내용 개체 틀 1">
            <a:extLst>
              <a:ext uri="{FF2B5EF4-FFF2-40B4-BE49-F238E27FC236}">
                <a16:creationId xmlns:a16="http://schemas.microsoft.com/office/drawing/2014/main" id="{4CAF3E59-585A-403A-84B6-CF6C2C954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6628" name="그림 2">
            <a:extLst>
              <a:ext uri="{FF2B5EF4-FFF2-40B4-BE49-F238E27FC236}">
                <a16:creationId xmlns:a16="http://schemas.microsoft.com/office/drawing/2014/main" id="{B00E99FE-E569-4D77-8E00-9FAE5FE2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368425"/>
            <a:ext cx="6313487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F878E2A7-1D0D-46B1-9960-12EB46785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341438"/>
            <a:ext cx="8229600" cy="4652962"/>
          </a:xfrm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장점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대규모 시스템 개발에 적합 </a:t>
            </a:r>
            <a:r>
              <a:rPr lang="en-US" altLang="ko-KR" sz="1800"/>
              <a:t>- risk reduction mechanism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반복적인 개발 및 테스트 </a:t>
            </a:r>
            <a:r>
              <a:rPr lang="en-US" altLang="ko-KR" sz="1800"/>
              <a:t>- </a:t>
            </a:r>
            <a:r>
              <a:rPr lang="ko-KR" altLang="en-US" sz="1800"/>
              <a:t>강인성 향상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한 사이클에 추가 못한 기능은 다음 단계에 추가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관리가 복잡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위험 분석을 잘못하여 지나친 경우 피해가 큼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성공 사례가 많이 알려지지 않음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적용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재정적 또는 기술적으로 위험 부담이 큰 경우 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z="1800"/>
              <a:t>요구 사항이나 아키텍처 이해에 어려운 경우 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A28A5B9-C707-4CFC-82BF-7957997B6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나선형</a:t>
            </a:r>
            <a:r>
              <a:rPr lang="en-US" altLang="ko-KR"/>
              <a:t>(spiral) </a:t>
            </a:r>
            <a:r>
              <a:rPr lang="ko-KR" altLang="en-US"/>
              <a:t>모델의 장단점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5E1A5AE5-E72C-4044-85F6-EEB61D542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76375"/>
            <a:ext cx="8001000" cy="4616450"/>
          </a:xfrm>
        </p:spPr>
        <p:txBody>
          <a:bodyPr/>
          <a:lstStyle/>
          <a:p>
            <a:pPr eaLnBrk="1" hangingPunct="1"/>
            <a:r>
              <a:rPr lang="ko-KR" altLang="en-US"/>
              <a:t>개발 사이클이 짧은 환경</a:t>
            </a:r>
          </a:p>
          <a:p>
            <a:pPr lvl="1" eaLnBrk="1" hangingPunct="1"/>
            <a:r>
              <a:rPr lang="ko-KR" altLang="en-US" sz="1800"/>
              <a:t>빠른 시간 안에 시장에 출시하여야 이윤에 직결</a:t>
            </a:r>
          </a:p>
          <a:p>
            <a:pPr lvl="1" eaLnBrk="1" hangingPunct="1"/>
            <a:r>
              <a:rPr lang="ko-KR" altLang="en-US" sz="1800"/>
              <a:t>개발 시간을 줄이는 법 </a:t>
            </a:r>
            <a:r>
              <a:rPr lang="en-US" altLang="ko-KR" sz="1800">
                <a:latin typeface="Times New Roman" panose="02020603050405020304" pitchFamily="18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시스템을 나누어 릴리스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/>
              <a:t>릴리스 구성 방법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점증적 방법 </a:t>
            </a:r>
            <a:r>
              <a:rPr lang="en-US" altLang="ko-KR" sz="1800">
                <a:latin typeface="Times New Roman" panose="02020603050405020304" pitchFamily="18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기능별로 릴리스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800"/>
              <a:t>반복적 방법 </a:t>
            </a:r>
            <a:r>
              <a:rPr lang="en-US" altLang="ko-KR" sz="1800">
                <a:latin typeface="Times New Roman" panose="02020603050405020304" pitchFamily="18" charset="0"/>
              </a:rPr>
              <a:t>–</a:t>
            </a:r>
            <a:r>
              <a:rPr lang="en-US" altLang="ko-KR" sz="1800"/>
              <a:t> </a:t>
            </a:r>
            <a:r>
              <a:rPr lang="ko-KR" altLang="en-US" sz="1800"/>
              <a:t>릴리스 할 때마다 기능의 완성도를 높임</a:t>
            </a:r>
          </a:p>
          <a:p>
            <a:pPr lvl="1" eaLnBrk="1" hangingPunct="1"/>
            <a:endParaRPr lang="en-US" altLang="ko-KR" sz="18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068CCAA-B1E3-4461-AB6C-AEC7A020C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진화적 모델</a:t>
            </a:r>
          </a:p>
        </p:txBody>
      </p:sp>
      <p:pic>
        <p:nvPicPr>
          <p:cNvPr id="28676" name="그림 1">
            <a:extLst>
              <a:ext uri="{FF2B5EF4-FFF2-40B4-BE49-F238E27FC236}">
                <a16:creationId xmlns:a16="http://schemas.microsoft.com/office/drawing/2014/main" id="{9A8E638C-D990-4592-BE24-35AD6BB3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21" y="3978191"/>
            <a:ext cx="604996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>
            <a:extLst>
              <a:ext uri="{FF2B5EF4-FFF2-40B4-BE49-F238E27FC236}">
                <a16:creationId xmlns:a16="http://schemas.microsoft.com/office/drawing/2014/main" id="{55F173C2-F7F1-49E6-ADDD-A89240CDB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장점</a:t>
            </a:r>
          </a:p>
          <a:p>
            <a:pPr lvl="1"/>
            <a:r>
              <a:rPr lang="ko-KR" altLang="en-US" sz="1800"/>
              <a:t>몇 가지 기능이 부족하더라도 초기에 사용 교육 가능</a:t>
            </a:r>
            <a:endParaRPr lang="en-US" altLang="ko-KR" sz="1800"/>
          </a:p>
          <a:p>
            <a:pPr lvl="1"/>
            <a:r>
              <a:rPr lang="ko-KR" altLang="en-US" sz="1800"/>
              <a:t>사용자의 요구를 빠르게 반영</a:t>
            </a:r>
            <a:endParaRPr lang="en-US" altLang="ko-KR" sz="1800"/>
          </a:p>
          <a:p>
            <a:pPr lvl="1"/>
            <a:r>
              <a:rPr lang="ko-KR" altLang="en-US" sz="1800"/>
              <a:t>새로운 기능을 가진 소프트웨어에 대한 시장을 빨리 형성</a:t>
            </a:r>
            <a:endParaRPr lang="en-US" altLang="ko-KR" sz="1800"/>
          </a:p>
          <a:p>
            <a:pPr lvl="1"/>
            <a:r>
              <a:rPr lang="ko-KR" altLang="en-US" sz="1800"/>
              <a:t>가동 중인 시스템에서 일어나는 예상하지 못했던 문제를 신속하고 꾸준하게 고쳐 나갈 수 있음</a:t>
            </a:r>
            <a:endParaRPr lang="en-US" altLang="ko-KR" sz="1800"/>
          </a:p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 sz="1800"/>
              <a:t>프로젝트 관리가 복잡해지기 때문에 큰 프로젝트 부적합</a:t>
            </a:r>
          </a:p>
          <a:p>
            <a:pPr lvl="1"/>
            <a:r>
              <a:rPr lang="ko-KR" altLang="en-US" sz="1800"/>
              <a:t>끝이 안보일 수 있어 실패의 위험이 커짐</a:t>
            </a:r>
            <a:endParaRPr lang="en-US" altLang="ko-KR" sz="1800"/>
          </a:p>
          <a:p>
            <a:pPr lvl="1"/>
            <a:r>
              <a:rPr lang="ko-KR" altLang="en-US" sz="1800"/>
              <a:t>프로젝트의 진행이 위험 분석에 크게 의존</a:t>
            </a:r>
            <a:endParaRPr lang="en-US" altLang="ko-KR" sz="1800"/>
          </a:p>
        </p:txBody>
      </p:sp>
      <p:sp>
        <p:nvSpPr>
          <p:cNvPr id="29699" name="Rectangle 8">
            <a:extLst>
              <a:ext uri="{FF2B5EF4-FFF2-40B4-BE49-F238E27FC236}">
                <a16:creationId xmlns:a16="http://schemas.microsoft.com/office/drawing/2014/main" id="{03F98F0E-5406-4207-B0F1-F4C09EE63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진화적 모델의 장단점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ABEB0C91-7347-4823-8BE4-9071D83BF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/>
              <a:t>Unified </a:t>
            </a:r>
            <a:r>
              <a:rPr lang="ko-KR" altLang="en-US"/>
              <a:t>프로세스</a:t>
            </a:r>
          </a:p>
        </p:txBody>
      </p:sp>
      <p:sp>
        <p:nvSpPr>
          <p:cNvPr id="30723" name="AutoShape 9" descr="PIC13">
            <a:extLst>
              <a:ext uri="{FF2B5EF4-FFF2-40B4-BE49-F238E27FC236}">
                <a16:creationId xmlns:a16="http://schemas.microsoft.com/office/drawing/2014/main" id="{2251D227-9672-4C14-944F-88990FFAF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30724" name="AutoShape 11" descr="PIC15">
            <a:extLst>
              <a:ext uri="{FF2B5EF4-FFF2-40B4-BE49-F238E27FC236}">
                <a16:creationId xmlns:a16="http://schemas.microsoft.com/office/drawing/2014/main" id="{B6ADF808-7B0C-41F9-988C-B74A56351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30725" name="그림 1">
            <a:extLst>
              <a:ext uri="{FF2B5EF4-FFF2-40B4-BE49-F238E27FC236}">
                <a16:creationId xmlns:a16="http://schemas.microsoft.com/office/drawing/2014/main" id="{6BCC11FC-B52A-4E1C-826A-34AF82E9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4" y="1412876"/>
            <a:ext cx="62007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38BA9E66-812C-4FB1-9901-02F285CE7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① 도입</a:t>
            </a:r>
            <a:r>
              <a:rPr lang="en-US" altLang="ko-KR"/>
              <a:t>(inception)</a:t>
            </a:r>
          </a:p>
          <a:p>
            <a:pPr lvl="1"/>
            <a:r>
              <a:rPr lang="en-US" altLang="ko-KR" sz="1800"/>
              <a:t>1, 2</a:t>
            </a:r>
            <a:r>
              <a:rPr lang="ko-KR" altLang="en-US" sz="1800"/>
              <a:t>회 정도 반복으로 도입 단계를 진행</a:t>
            </a:r>
            <a:endParaRPr lang="en-US" altLang="ko-KR" sz="1800"/>
          </a:p>
          <a:p>
            <a:pPr lvl="1"/>
            <a:r>
              <a:rPr lang="ko-KR" altLang="en-US" sz="1800"/>
              <a:t>간단한 유스케이스 모델과 소프트웨어 구조</a:t>
            </a:r>
            <a:r>
              <a:rPr lang="en-US" altLang="ko-KR" sz="1800"/>
              <a:t>, </a:t>
            </a:r>
            <a:r>
              <a:rPr lang="ko-KR" altLang="en-US" sz="1800"/>
              <a:t>프로젝트 계획을 작성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/>
              <a:t>② 정련</a:t>
            </a:r>
            <a:r>
              <a:rPr lang="en-US" altLang="ko-KR"/>
              <a:t>(elaboration) </a:t>
            </a:r>
          </a:p>
          <a:p>
            <a:pPr lvl="1"/>
            <a:r>
              <a:rPr lang="ko-KR" altLang="en-US" sz="1600"/>
              <a:t>여러 번의 반복 과정으로 이루어짐</a:t>
            </a:r>
            <a:endParaRPr lang="en-US" altLang="ko-KR" sz="1600"/>
          </a:p>
          <a:p>
            <a:pPr lvl="1"/>
            <a:r>
              <a:rPr lang="ko-KR" altLang="en-US" sz="1600"/>
              <a:t>대부분의 유스케이스를 작성</a:t>
            </a:r>
            <a:endParaRPr lang="en-US" altLang="ko-KR" sz="1600"/>
          </a:p>
          <a:p>
            <a:pPr lvl="1"/>
            <a:r>
              <a:rPr lang="ko-KR" altLang="en-US" sz="1600"/>
              <a:t>아키텍처 설계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/>
              <a:t>③ 구축</a:t>
            </a:r>
            <a:r>
              <a:rPr lang="en-US" altLang="ko-KR"/>
              <a:t>(construction) </a:t>
            </a:r>
          </a:p>
          <a:p>
            <a:pPr lvl="1"/>
            <a:r>
              <a:rPr lang="ko-KR" altLang="en-US" sz="1800"/>
              <a:t>남아 있는 유스케이스에 대하여 구현하고 통합</a:t>
            </a:r>
            <a:endParaRPr lang="en-US" altLang="ko-KR" sz="1800"/>
          </a:p>
          <a:p>
            <a:pPr lvl="1"/>
            <a:r>
              <a:rPr lang="ko-KR" altLang="en-US" sz="1800"/>
              <a:t>시스템을 목표 환경에 점증적으로 설치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/>
              <a:t>④ 전환</a:t>
            </a:r>
            <a:r>
              <a:rPr lang="en-US" altLang="ko-KR"/>
              <a:t>(transition) </a:t>
            </a:r>
          </a:p>
          <a:p>
            <a:pPr lvl="1"/>
            <a:r>
              <a:rPr lang="ko-KR" altLang="en-US" sz="1800"/>
              <a:t>시스템을 배치</a:t>
            </a:r>
            <a:r>
              <a:rPr lang="en-US" altLang="ko-KR" sz="1800"/>
              <a:t>, </a:t>
            </a:r>
            <a:r>
              <a:rPr lang="ko-KR" altLang="en-US" sz="1800"/>
              <a:t>사용자를 교육</a:t>
            </a:r>
            <a:endParaRPr lang="en-US" altLang="ko-KR" sz="1800"/>
          </a:p>
          <a:p>
            <a:pPr lvl="1"/>
            <a:r>
              <a:rPr lang="ko-KR" altLang="en-US" sz="1800"/>
              <a:t>베타 테스팅</a:t>
            </a:r>
            <a:r>
              <a:rPr lang="en-US" altLang="ko-KR" sz="1800"/>
              <a:t>,</a:t>
            </a:r>
            <a:r>
              <a:rPr lang="ko-KR" altLang="en-US" sz="1800"/>
              <a:t> 결함 수정</a:t>
            </a:r>
            <a:r>
              <a:rPr lang="en-US" altLang="ko-KR" sz="1800"/>
              <a:t>, </a:t>
            </a:r>
            <a:r>
              <a:rPr lang="ko-KR" altLang="en-US" sz="1800"/>
              <a:t>기능 개선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BD5106-1AFF-498A-82C0-DE51325F5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en-US" altLang="ko-KR"/>
              <a:t>Unified </a:t>
            </a:r>
            <a:r>
              <a:rPr lang="ko-KR" altLang="en-US"/>
              <a:t>프로세스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0FDE4076-6E6A-4D42-A587-001B1DB93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Unified Process</a:t>
            </a:r>
            <a:r>
              <a:rPr lang="ko-KR" altLang="en-US"/>
              <a:t>의 장단점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6F30649-3703-4E13-901A-7A5930511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 sz="1800"/>
              <a:t>방법론과 프로세스가 잘 문서화 되어 있어 교육받기 좋음</a:t>
            </a:r>
            <a:endParaRPr lang="en-US" altLang="ko-KR" sz="1800"/>
          </a:p>
          <a:p>
            <a:pPr lvl="1"/>
            <a:r>
              <a:rPr lang="ko-KR" altLang="en-US" sz="1800"/>
              <a:t>고객의 요구 변경과 관련된 리스크를 적극적으로 해결</a:t>
            </a:r>
            <a:endParaRPr lang="en-US" altLang="ko-KR" sz="1800"/>
          </a:p>
          <a:p>
            <a:pPr lvl="1"/>
            <a:r>
              <a:rPr lang="ko-KR" altLang="en-US" sz="1800"/>
              <a:t>통합을 위한 노력과 시간을 줄일 수 있음</a:t>
            </a:r>
            <a:endParaRPr lang="en-US" altLang="ko-KR" sz="1800"/>
          </a:p>
          <a:p>
            <a:pPr lvl="1"/>
            <a:r>
              <a:rPr lang="ko-KR" altLang="en-US" sz="1800"/>
              <a:t>쉽고 빠르게 코드를 재사용</a:t>
            </a:r>
            <a:endParaRPr lang="en-US" altLang="ko-KR" sz="1800"/>
          </a:p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 sz="1800"/>
              <a:t>프로세스가 너무 복잡</a:t>
            </a:r>
            <a:r>
              <a:rPr lang="en-US" altLang="ko-KR" sz="1800"/>
              <a:t>,</a:t>
            </a:r>
            <a:r>
              <a:rPr lang="ko-KR" altLang="en-US" sz="1800"/>
              <a:t> 이해하기 어렵고 정확히 적용하기가 어려움</a:t>
            </a:r>
            <a:endParaRPr lang="en-US" altLang="ko-KR" sz="1800"/>
          </a:p>
          <a:p>
            <a:pPr lvl="1"/>
            <a:r>
              <a:rPr lang="ko-KR" altLang="en-US" sz="1800"/>
              <a:t>소프트웨어 프로젝트 참여자들의 협동</a:t>
            </a:r>
            <a:r>
              <a:rPr lang="en-US" altLang="ko-KR" sz="1800"/>
              <a:t>, </a:t>
            </a:r>
            <a:r>
              <a:rPr lang="ko-KR" altLang="en-US" sz="1800"/>
              <a:t>의사소통에 대한 가이드가 없음</a:t>
            </a:r>
            <a:endParaRPr lang="en-US" altLang="ko-KR" sz="1800"/>
          </a:p>
          <a:p>
            <a:pPr lvl="1"/>
            <a:r>
              <a:rPr lang="ko-KR" altLang="en-US" sz="1800"/>
              <a:t>조직화되지 않은 개발로 완전히 알려지지 않은 형태의 소프트웨어 개발로 이어질 수 있음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DA408357-736E-4781-AB07-AFEBB8483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ko-KR"/>
              <a:t>2~6</a:t>
            </a:r>
            <a:r>
              <a:rPr lang="ko-KR" altLang="en-US"/>
              <a:t>주간의 짧은 주기로 개발을 반복</a:t>
            </a:r>
            <a:endParaRPr lang="en-US" altLang="ko-KR"/>
          </a:p>
          <a:p>
            <a:r>
              <a:rPr lang="ko-KR" altLang="en-US"/>
              <a:t>실행되는 소프트웨어를 개발하여 단계적으로 시스템 전체를 완성</a:t>
            </a:r>
            <a:endParaRPr lang="en-US" altLang="ko-KR"/>
          </a:p>
          <a:p>
            <a:pPr eaLnBrk="1" hangingPunct="1"/>
            <a:r>
              <a:rPr lang="ko-KR" altLang="en-US"/>
              <a:t>애자일 선언</a:t>
            </a:r>
            <a:endParaRPr lang="en-US" altLang="ko-KR"/>
          </a:p>
          <a:p>
            <a:pPr marL="712788" lvl="1" indent="-350838">
              <a:buNone/>
            </a:pPr>
            <a:r>
              <a:rPr lang="en-US" altLang="ko-KR" sz="1800"/>
              <a:t>1) </a:t>
            </a:r>
            <a:r>
              <a:rPr lang="ko-KR" altLang="en-US" sz="1800"/>
              <a:t>형식적인 문서보다는 커뮤니케이션을 통하여 프로젝트가 목표를 향하여 나아가게 함</a:t>
            </a:r>
            <a:endParaRPr lang="en-US" altLang="ko-KR" sz="1800"/>
          </a:p>
          <a:p>
            <a:pPr marL="712788" lvl="1" indent="-350838">
              <a:buNone/>
            </a:pPr>
            <a:r>
              <a:rPr lang="en-US" altLang="ko-KR" sz="1800"/>
              <a:t>2) </a:t>
            </a:r>
            <a:r>
              <a:rPr lang="ko-KR" altLang="en-US" sz="1800"/>
              <a:t>사용자는 문서가 아니라 실행되는 소프트웨어를 통하여 요구를 확인</a:t>
            </a:r>
            <a:endParaRPr lang="en-US" altLang="ko-KR" sz="1800"/>
          </a:p>
          <a:p>
            <a:pPr marL="712788" lvl="1" indent="-350838">
              <a:buNone/>
            </a:pPr>
            <a:r>
              <a:rPr lang="en-US" altLang="ko-KR" sz="1800"/>
              <a:t>3) </a:t>
            </a:r>
            <a:r>
              <a:rPr lang="ko-KR" altLang="en-US" sz="1800"/>
              <a:t>사용자의 요구는 비즈니스 환경에 따라 프로젝트 중간에 바뀔 수 있음을  고려</a:t>
            </a:r>
            <a:endParaRPr lang="en-US" altLang="ko-KR" sz="1800"/>
          </a:p>
          <a:p>
            <a:pPr marL="712788" lvl="1" indent="-350838">
              <a:buNone/>
            </a:pPr>
            <a:r>
              <a:rPr lang="en-US" altLang="ko-KR" sz="1800"/>
              <a:t>4) </a:t>
            </a:r>
            <a:r>
              <a:rPr lang="ko-KR" altLang="en-US" sz="1800"/>
              <a:t>짧은 주기 동안 요구정의에서 구현</a:t>
            </a:r>
            <a:r>
              <a:rPr lang="en-US" altLang="ko-KR" sz="1800"/>
              <a:t>, </a:t>
            </a:r>
            <a:r>
              <a:rPr lang="ko-KR" altLang="en-US" sz="1800"/>
              <a:t>테스트까지 이루어지며 각 반복 주기의 반성 의견을 다음 계획에 포함</a:t>
            </a:r>
            <a:endParaRPr lang="en-US" altLang="ko-KR" sz="18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B9433ED-80B7-477C-835C-4963464A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애자일 프로세스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ABC180A5-95B2-4981-8FF6-89AFC0DE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ko-KR" altLang="en-US"/>
              <a:t>사용자 스토리</a:t>
            </a:r>
            <a:endParaRPr lang="en-US" altLang="ko-KR"/>
          </a:p>
          <a:p>
            <a:pPr eaLnBrk="1" hangingPunct="1"/>
            <a:r>
              <a:rPr lang="ko-KR" altLang="en-US"/>
              <a:t>매일 빌드와 통합</a:t>
            </a:r>
            <a:endParaRPr lang="en-US" altLang="ko-KR"/>
          </a:p>
          <a:p>
            <a:pPr eaLnBrk="1" hangingPunct="1"/>
            <a:r>
              <a:rPr lang="ko-KR" altLang="en-US"/>
              <a:t>테스트 주도 개발</a:t>
            </a:r>
            <a:r>
              <a:rPr lang="en-US" altLang="ko-KR"/>
              <a:t>(Test-Driven Development)</a:t>
            </a:r>
          </a:p>
          <a:p>
            <a:pPr eaLnBrk="1" hangingPunct="1"/>
            <a:r>
              <a:rPr lang="ko-KR" altLang="en-US"/>
              <a:t>페어 프로그래밍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1A18908-9CCE-4AC8-B732-9699A9EF8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pPr eaLnBrk="1" hangingPunct="1"/>
            <a:r>
              <a:rPr lang="ko-KR" altLang="en-US"/>
              <a:t>익스트림 프로그래밍</a:t>
            </a:r>
          </a:p>
        </p:txBody>
      </p:sp>
      <p:pic>
        <p:nvPicPr>
          <p:cNvPr id="34820" name="그림 1">
            <a:extLst>
              <a:ext uri="{FF2B5EF4-FFF2-40B4-BE49-F238E27FC236}">
                <a16:creationId xmlns:a16="http://schemas.microsoft.com/office/drawing/2014/main" id="{5A49164E-AA9F-4A65-BB45-4BD42C48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3511550"/>
            <a:ext cx="629602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50FF6F55-146C-47FE-BE4F-AA9B41DE1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스크럼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06FA24D5-581A-48D3-921A-07C0F62D4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개발 팀원 모두가 함께 소통하고 협력하여 짧은 주기를 반복하며 소프트웨어를 개발하는 작업</a:t>
            </a:r>
            <a:r>
              <a:rPr lang="en-US" altLang="ko-KR"/>
              <a:t>, </a:t>
            </a:r>
            <a:r>
              <a:rPr lang="ko-KR" altLang="en-US"/>
              <a:t>역할</a:t>
            </a:r>
            <a:r>
              <a:rPr lang="en-US" altLang="ko-KR"/>
              <a:t>, </a:t>
            </a:r>
            <a:r>
              <a:rPr lang="ko-KR" altLang="en-US"/>
              <a:t>결과물</a:t>
            </a:r>
          </a:p>
          <a:p>
            <a:r>
              <a:rPr lang="ko-KR" altLang="en-US"/>
              <a:t>백로그를 정하고 여기에 우선순위를 부여</a:t>
            </a:r>
            <a:endParaRPr lang="en-US" altLang="ko-KR"/>
          </a:p>
          <a:p>
            <a:r>
              <a:rPr lang="ko-KR" altLang="en-US"/>
              <a:t>짧은 주기</a:t>
            </a:r>
            <a:r>
              <a:rPr lang="en-US" altLang="ko-KR"/>
              <a:t>(</a:t>
            </a:r>
            <a:r>
              <a:rPr lang="ko-KR" altLang="en-US"/>
              <a:t>스프린트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35844" name="그림 3">
            <a:extLst>
              <a:ext uri="{FF2B5EF4-FFF2-40B4-BE49-F238E27FC236}">
                <a16:creationId xmlns:a16="http://schemas.microsoft.com/office/drawing/2014/main" id="{E0D6C5EF-F369-445C-AAA3-3FDA5FB1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72" y="3775290"/>
            <a:ext cx="6858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6FA34621-0B29-4CE3-94B7-70AFFC3E1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프로세스 없는 개발 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B44F3C3B-B2CC-4E9E-9481-3F1587E7A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en-US" altLang="ko-KR"/>
              <a:t>Code-and-fix</a:t>
            </a:r>
          </a:p>
          <a:p>
            <a:pPr lvl="1"/>
            <a:r>
              <a:rPr lang="ko-KR" altLang="en-US"/>
              <a:t>설계하는 작업의 중요성을 깨닫지 못함</a:t>
            </a:r>
            <a:endParaRPr lang="en-US" altLang="ko-KR"/>
          </a:p>
          <a:p>
            <a:pPr lvl="1"/>
            <a:r>
              <a:rPr lang="ko-KR" altLang="en-US"/>
              <a:t>계획이 없어 작업 목표가 없음</a:t>
            </a:r>
            <a:endParaRPr lang="en-US" altLang="ko-KR"/>
          </a:p>
          <a:p>
            <a:pPr lvl="1"/>
            <a:r>
              <a:rPr lang="ko-KR" altLang="en-US"/>
              <a:t>체계적인 테스트 작업이나 품질 보증 차원의 활동에 대한 필요성의 인식이 없음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F3864D5-25CB-4667-885C-DEA2F1EC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E0CCF141-95AD-43B8-A520-D17FBE21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9222" name="Picture 3">
            <a:extLst>
              <a:ext uri="{FF2B5EF4-FFF2-40B4-BE49-F238E27FC236}">
                <a16:creationId xmlns:a16="http://schemas.microsoft.com/office/drawing/2014/main" id="{15837573-BE80-4D1C-B5DE-22BCC06D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803651"/>
            <a:ext cx="73723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4AB0127-E2A4-486A-AE3E-2D993193D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2.4 </a:t>
            </a:r>
            <a:r>
              <a:rPr lang="ko-KR" altLang="en-US"/>
              <a:t>지원 프로세스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C9372F37-5706-4CB6-A4DD-87BC7A7A9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en-US" altLang="ko-KR"/>
              <a:t>ISO/IEC 12207</a:t>
            </a:r>
            <a:r>
              <a:rPr lang="ko-KR" altLang="en-US"/>
              <a:t>에서의 프로세스 그룹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4106530-9E0D-4BFA-9E72-A5955351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36869" name="그림 1">
            <a:extLst>
              <a:ext uri="{FF2B5EF4-FFF2-40B4-BE49-F238E27FC236}">
                <a16:creationId xmlns:a16="http://schemas.microsoft.com/office/drawing/2014/main" id="{B18ACDF6-000E-487C-B2D7-847E666F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2195514"/>
            <a:ext cx="6767513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D7A3B36A-60EE-4B6A-8996-E02B579D5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관리 프로세스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719964CD-F3EB-46AF-A92E-0FC4B90D1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비용과 품질 목표를 달성하기 위하여 프로젝트 관리하는 데 필요한 모든 작업</a:t>
            </a:r>
            <a:endParaRPr lang="en-US" altLang="ko-KR"/>
          </a:p>
          <a:p>
            <a:pPr lvl="1"/>
            <a:r>
              <a:rPr lang="ko-KR" altLang="en-US"/>
              <a:t>계획</a:t>
            </a:r>
            <a:r>
              <a:rPr lang="en-US" altLang="ko-KR"/>
              <a:t>, </a:t>
            </a:r>
            <a:r>
              <a:rPr lang="ko-KR" altLang="en-US"/>
              <a:t>모니터링과 제어</a:t>
            </a:r>
            <a:r>
              <a:rPr lang="en-US" altLang="ko-KR"/>
              <a:t>, </a:t>
            </a:r>
            <a:r>
              <a:rPr lang="ko-KR" altLang="en-US"/>
              <a:t>분석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프로젝트 모니터링과 제어는 개발 프로세스의 모든 단계를 포함하므로 가장 긴 기간 동안 이루어짐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F783F541-1E67-4A6D-9A91-0AE8CB68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BECE38FE-FBA9-473B-B4D7-D07F900E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0FAD6293-A7FF-42F0-98D0-85EAB279E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품질 보증 프로세스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537DFEC1-3C37-45A4-AB48-F8CC2B82F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프로세스와 프로덕트에 대한 품질을 관리하고 향상시키는 것</a:t>
            </a:r>
          </a:p>
          <a:p>
            <a:r>
              <a:rPr lang="ko-KR" altLang="en-US"/>
              <a:t>인스펙션 프로세스</a:t>
            </a:r>
            <a:endParaRPr lang="en-US" altLang="ko-KR"/>
          </a:p>
          <a:p>
            <a:pPr lvl="1"/>
            <a:r>
              <a:rPr lang="ko-KR" altLang="en-US"/>
              <a:t>개발 결과에서 결함을 찾거나 방지하기 위한 노력</a:t>
            </a:r>
          </a:p>
          <a:p>
            <a:pPr lvl="1"/>
            <a:r>
              <a:rPr lang="ko-KR" altLang="en-US"/>
              <a:t>정의된 프로세스에 따라 동료 그룹이 작업 결과를 검사하는 것</a:t>
            </a:r>
            <a:endParaRPr lang="en-US" altLang="ko-KR"/>
          </a:p>
          <a:p>
            <a:r>
              <a:rPr lang="ko-KR" altLang="en-US"/>
              <a:t>프로세스 관리 프로세스</a:t>
            </a:r>
          </a:p>
          <a:p>
            <a:endParaRPr lang="ko-KR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8D243EA-8765-4E4D-A724-427C221E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38917" name="_x90104688" descr="EMB000009dc4166">
            <a:extLst>
              <a:ext uri="{FF2B5EF4-FFF2-40B4-BE49-F238E27FC236}">
                <a16:creationId xmlns:a16="http://schemas.microsoft.com/office/drawing/2014/main" id="{183D98BA-33F9-4585-BA76-0F877A3B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4676775"/>
            <a:ext cx="5376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145643C1-2D5C-41B2-A402-1DCB8FBD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형상 관리 프로세스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74D4C245-BA67-49E5-84D4-94C6AABFC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개발 중에 발생하는 변경을 체계적으로 컨트롤 하는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개발작업과 독립적인 작업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07777978-D1C3-4F3E-B12A-A4DD83C4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2D5836C6-C375-4B85-933E-65EF200A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39942" name="그림 1">
            <a:extLst>
              <a:ext uri="{FF2B5EF4-FFF2-40B4-BE49-F238E27FC236}">
                <a16:creationId xmlns:a16="http://schemas.microsoft.com/office/drawing/2014/main" id="{E4692C2C-5F60-464F-BB25-B0D3182D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9" y="3284539"/>
            <a:ext cx="63849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354003A3-525D-422B-ADF3-16EDECF95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방법론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EA8D826-474A-468F-BDA7-303AD3B20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방법론</a:t>
            </a:r>
            <a:endParaRPr lang="en-US" altLang="ko-KR"/>
          </a:p>
          <a:p>
            <a:pPr lvl="1"/>
            <a:r>
              <a:rPr lang="ko-KR" altLang="en-US"/>
              <a:t>소프트웨어 프로세스의 각 작업을 어떻게 수행하느냐를 정의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프로세스</a:t>
            </a:r>
            <a:endParaRPr lang="en-US" altLang="ko-KR"/>
          </a:p>
          <a:p>
            <a:pPr lvl="1"/>
            <a:r>
              <a:rPr lang="ko-KR" altLang="en-US"/>
              <a:t>일반적으로 개발할 때 하여하는 할 작업만을 명시</a:t>
            </a:r>
            <a:endParaRPr lang="en-US" altLang="ko-KR"/>
          </a:p>
          <a:p>
            <a:pPr lvl="1"/>
            <a:r>
              <a:rPr lang="ko-KR" altLang="en-US"/>
              <a:t>어떤 관계가 있는지 나타내지 않음</a:t>
            </a:r>
            <a:endParaRPr lang="en-US" altLang="ko-KR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434D7D54-31F9-4FFB-AA59-D4AC565C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428834C-48CE-40F7-BFC3-75135FAD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0840F436-9C1D-47CE-AEC6-16E16B85E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구조적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49ECA-5B4A-4F9E-8D1E-DED5BB1E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분리와 정복</a:t>
            </a:r>
            <a:r>
              <a:rPr lang="en-US" altLang="ko-KR" dirty="0"/>
              <a:t>(divide and conquer)</a:t>
            </a:r>
            <a:r>
              <a:rPr lang="ko-KR" altLang="en-US" dirty="0"/>
              <a:t>원리 적용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자료 흐름도를 구조도로 변경하는 과정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구조도 </a:t>
            </a:r>
            <a:r>
              <a:rPr lang="en-US" altLang="ko-KR" dirty="0"/>
              <a:t>: </a:t>
            </a:r>
            <a:r>
              <a:rPr lang="ko-KR" altLang="en-US" dirty="0"/>
              <a:t>모듈 사이의 관계를 나타내는 그래프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90525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B57F0DE0-C0BA-4B8E-8566-5230F58F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22CF9AE5-B00F-4C02-961A-50DA3118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41990" name="그림 1">
            <a:extLst>
              <a:ext uri="{FF2B5EF4-FFF2-40B4-BE49-F238E27FC236}">
                <a16:creationId xmlns:a16="http://schemas.microsoft.com/office/drawing/2014/main" id="{7EAD35EE-BB97-4E13-A309-CDC772F8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9" y="2924176"/>
            <a:ext cx="524192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4A4CD0AC-4627-4F3F-AB13-C991D426A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정보공학 방법론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A68CC172-26C9-47AE-AC7A-D2B3F8AAD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ko-KR" altLang="en-US"/>
              <a:t>기업 중심</a:t>
            </a:r>
            <a:endParaRPr lang="en-US" altLang="ko-KR"/>
          </a:p>
          <a:p>
            <a:pPr lvl="1"/>
            <a:r>
              <a:rPr lang="ko-KR" altLang="en-US"/>
              <a:t>전략적 시스템 계획 중심</a:t>
            </a:r>
            <a:endParaRPr lang="en-US" altLang="ko-KR"/>
          </a:p>
          <a:p>
            <a:pPr lvl="1"/>
            <a:r>
              <a:rPr lang="ko-KR" altLang="en-US"/>
              <a:t>데이터 중심</a:t>
            </a:r>
            <a:endParaRPr lang="en-US" altLang="ko-KR"/>
          </a:p>
          <a:p>
            <a:pPr lvl="1"/>
            <a:r>
              <a:rPr lang="ko-KR" altLang="en-US"/>
              <a:t>분할과 정복</a:t>
            </a:r>
            <a:endParaRPr lang="en-US" altLang="ko-KR"/>
          </a:p>
          <a:p>
            <a:pPr lvl="1"/>
            <a:r>
              <a:rPr lang="ko-KR" altLang="en-US"/>
              <a:t>공학적 접근</a:t>
            </a:r>
            <a:endParaRPr lang="en-US" altLang="ko-KR"/>
          </a:p>
          <a:p>
            <a:pPr lvl="1"/>
            <a:r>
              <a:rPr lang="ko-KR" altLang="en-US"/>
              <a:t>사용자의 적극적 참여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B23311D3-C465-4981-9837-0592DCBA0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절차와 방법</a:t>
            </a:r>
          </a:p>
        </p:txBody>
      </p:sp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7B6FB015-CEB9-40CE-BB58-7C66BDEF3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4036" name="그림 3">
            <a:extLst>
              <a:ext uri="{FF2B5EF4-FFF2-40B4-BE49-F238E27FC236}">
                <a16:creationId xmlns:a16="http://schemas.microsoft.com/office/drawing/2014/main" id="{F35E57B9-1F13-42CC-B15F-113F77E2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1628775"/>
            <a:ext cx="50101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4F2B374C-34A8-4502-B59C-27C265CF4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객체지향 방법론</a:t>
            </a:r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637DA589-E256-4AB9-98F9-C9FC5DBC4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자료와 함수를 가까운 곳에 정의하여 객체로 묶어두고 객체 사이에 메시지를 호출하여 원하는 기능을 담당하게 하는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객체지향 패러다임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276641D5-0A4F-42D5-BD90-DED03606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DD512FB6-E945-4492-8EA9-7487CFCF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45062" name="Picture 2">
            <a:extLst>
              <a:ext uri="{FF2B5EF4-FFF2-40B4-BE49-F238E27FC236}">
                <a16:creationId xmlns:a16="http://schemas.microsoft.com/office/drawing/2014/main" id="{767A123E-AE84-43F3-907B-629607A9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97" y="3839369"/>
            <a:ext cx="59150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A0CC8389-0EAC-4D95-B00B-997AA80B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세 가지 방법론의 비교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312FC296-FA7C-4039-8F32-C33E1DBF9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6084" name="그림 3">
            <a:extLst>
              <a:ext uri="{FF2B5EF4-FFF2-40B4-BE49-F238E27FC236}">
                <a16:creationId xmlns:a16="http://schemas.microsoft.com/office/drawing/2014/main" id="{3AD6EAA6-658D-40E8-86B5-24C07D59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1858963"/>
            <a:ext cx="82359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0D303869-A835-408C-BB83-28440151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프로세스와 방법론의 비교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CA4FF5C-7CCA-49FF-9853-5F2CAF386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484314"/>
          <a:ext cx="8229600" cy="45418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6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프로세스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방법론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  <a:endParaRPr lang="en-US" altLang="ko-KR" sz="1600" b="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단계적인 작업의 틀을 정의한 것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무엇을 하는가에 중점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결과물이 표현에 대하여 언급 없음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패러다임에 독립적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각 단계가 다른 방법론으로도 실현 가능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프로세스의 구체적인 구현에 이름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어떻게 하는가에 중점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결과물을 어떻게 표현하는지 표시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패러다임에 종속적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각 단계의 절차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가이드라인을 제시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  <a:endParaRPr lang="ko-KR" altLang="en-US" sz="1600" b="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폭포수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나선형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/>
                        <a:t>프로토타이핑</a:t>
                      </a:r>
                      <a:r>
                        <a:rPr lang="ko-KR" altLang="en-US" sz="1600" dirty="0"/>
                        <a:t> 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Unified </a:t>
                      </a:r>
                      <a:r>
                        <a:rPr lang="ko-KR" altLang="en-US" sz="1600" dirty="0"/>
                        <a:t>프로세스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애자일 프로세스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구조적 분석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설계 방법론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객체지향 방법론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컴포넌트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애자일 방법론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8AF6E53B-E997-4C55-8267-5EF6BFC63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소프트웨어 생명주기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D083693F-F536-4667-B20B-559821099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소프트웨어 개발에 대한 기술적</a:t>
            </a:r>
            <a:r>
              <a:rPr lang="en-US" altLang="ko-KR"/>
              <a:t>, </a:t>
            </a:r>
            <a:r>
              <a:rPr lang="ko-KR" altLang="en-US"/>
              <a:t>관리적 이슈를 다루는 작업</a:t>
            </a:r>
          </a:p>
          <a:p>
            <a:pPr lvl="1"/>
            <a:r>
              <a:rPr lang="ko-KR" altLang="en-US"/>
              <a:t>개발 모델별 컴포넌트 프로세스</a:t>
            </a:r>
            <a:r>
              <a:rPr lang="en-US" altLang="ko-KR"/>
              <a:t>, </a:t>
            </a:r>
            <a:r>
              <a:rPr lang="ko-KR" altLang="en-US"/>
              <a:t>부프로세스 존재</a:t>
            </a:r>
            <a:endParaRPr lang="en-US" altLang="ko-KR"/>
          </a:p>
          <a:p>
            <a:pPr lvl="1"/>
            <a:r>
              <a:rPr lang="ko-KR" altLang="en-US"/>
              <a:t>서로 다른 목적</a:t>
            </a:r>
            <a:endParaRPr lang="en-US" altLang="ko-KR"/>
          </a:p>
          <a:p>
            <a:pPr lvl="1"/>
            <a:r>
              <a:rPr lang="ko-KR" altLang="en-US"/>
              <a:t>서로 협력하여 전체 목적을 만족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97C2078A-1D51-4CB2-9577-8C01FCEB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47BE1A52-438D-4FC0-ADA3-51AF9DD8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689350"/>
            <a:ext cx="8561388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12BECA7B-A324-4BA3-B9F9-43A0BCCCB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프로세스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98D45776-41E0-471C-9663-839FA72FD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프로세스 </a:t>
            </a:r>
            <a:endParaRPr lang="en-US" altLang="ko-KR"/>
          </a:p>
          <a:p>
            <a:pPr lvl="1"/>
            <a:r>
              <a:rPr lang="ko-KR" altLang="en-US"/>
              <a:t>소프트웨어 시스템을 구축하기 위하여 수행되는 작업의 단계</a:t>
            </a:r>
            <a:endParaRPr lang="en-US" altLang="ko-KR"/>
          </a:p>
          <a:p>
            <a:pPr lvl="1"/>
            <a:r>
              <a:rPr lang="ko-KR" altLang="en-US"/>
              <a:t>소프트웨어 개발에 대한 기술적</a:t>
            </a:r>
            <a:r>
              <a:rPr lang="en-US" altLang="ko-KR"/>
              <a:t>, </a:t>
            </a:r>
            <a:r>
              <a:rPr lang="ko-KR" altLang="en-US"/>
              <a:t>관리적 이슈를 다루는 작업</a:t>
            </a:r>
          </a:p>
          <a:p>
            <a:endParaRPr lang="ko-KR" altLang="en-US"/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763D695C-5701-4C0F-8DDB-8D25C593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573463"/>
            <a:ext cx="63373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EC2129A6-1B0B-4EDE-85B0-B31E4F2FF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프로세스의 종류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43D5C73A-A24A-4DBE-8158-7861DE195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프로젝트의 중심 프로세스</a:t>
            </a:r>
            <a:endParaRPr lang="en-US" altLang="ko-KR"/>
          </a:p>
          <a:p>
            <a:pPr lvl="1"/>
            <a:r>
              <a:rPr lang="ko-KR" altLang="en-US"/>
              <a:t>개발 프로세스</a:t>
            </a:r>
            <a:endParaRPr lang="en-US" altLang="ko-KR"/>
          </a:p>
          <a:p>
            <a:pPr lvl="1"/>
            <a:r>
              <a:rPr lang="ko-KR" altLang="en-US"/>
              <a:t>관리 프로세스</a:t>
            </a:r>
            <a:endParaRPr lang="en-US" altLang="ko-KR"/>
          </a:p>
          <a:p>
            <a:r>
              <a:rPr lang="ko-KR" altLang="en-US"/>
              <a:t>기타 프로세스</a:t>
            </a:r>
            <a:endParaRPr lang="en-US" altLang="ko-KR"/>
          </a:p>
          <a:p>
            <a:pPr lvl="1"/>
            <a:r>
              <a:rPr lang="ko-KR" altLang="en-US"/>
              <a:t>형상 관리 프로세스</a:t>
            </a:r>
            <a:endParaRPr lang="en-US" altLang="ko-KR"/>
          </a:p>
          <a:p>
            <a:pPr lvl="1"/>
            <a:r>
              <a:rPr lang="ko-KR" altLang="en-US"/>
              <a:t>프로세스 관리 프로세스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80AA51A-AA86-48C8-833B-8FB7A889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14EF93C6-B623-41F1-8458-09FE0657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4221164"/>
            <a:ext cx="5915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6F71E639-09D6-4532-9D57-7E0D5DF57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프로세스의 정의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C36D57CB-BA5E-4909-8813-4B93BB1FC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작업 결과와 검증 조건을 명확히 정의하여야 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작업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진입 조건</a:t>
            </a:r>
            <a:r>
              <a:rPr lang="en-US" altLang="ko-KR"/>
              <a:t>, </a:t>
            </a:r>
            <a:r>
              <a:rPr lang="ko-KR" altLang="en-US"/>
              <a:t>출구 조건</a:t>
            </a:r>
            <a:endParaRPr lang="en-US" altLang="ko-KR"/>
          </a:p>
          <a:p>
            <a:pPr>
              <a:buFontTx/>
              <a:buNone/>
            </a:pPr>
            <a:r>
              <a:rPr lang="ko-KR" altLang="en-US"/>
              <a:t>  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46532EC-1106-47F2-9B54-C81EE628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86AC7AF4-47C5-490E-95C9-64EFCD05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933825"/>
            <a:ext cx="7467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B8B9867-2DFC-481B-A9E6-4A56F820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좋은 프로세스의 특성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A4138092-5449-4980-81A9-295B2B1E7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예측 가능성</a:t>
            </a:r>
            <a:endParaRPr lang="en-US" altLang="ko-KR"/>
          </a:p>
          <a:p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테스팅과 유지보수 용이성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1B72117-E156-4EDD-8288-1FFFA3C1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D183B9C0-9B6A-47D4-B06B-51ED36B0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5366" name="Picture 3">
            <a:extLst>
              <a:ext uri="{FF2B5EF4-FFF2-40B4-BE49-F238E27FC236}">
                <a16:creationId xmlns:a16="http://schemas.microsoft.com/office/drawing/2014/main" id="{FC95427D-E2FA-41FA-BC62-31A6EFE8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1557338"/>
            <a:ext cx="338931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>
            <a:extLst>
              <a:ext uri="{FF2B5EF4-FFF2-40B4-BE49-F238E27FC236}">
                <a16:creationId xmlns:a16="http://schemas.microsoft.com/office/drawing/2014/main" id="{0B24F846-A8FB-4E4F-9951-9935EB893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95" y="4094955"/>
            <a:ext cx="389255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교통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교통대</Template>
  <TotalTime>593</TotalTime>
  <Words>1116</Words>
  <Application>Microsoft Office PowerPoint</Application>
  <PresentationFormat>와이드스크린</PresentationFormat>
  <Paragraphs>263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Courier New</vt:lpstr>
      <vt:lpstr>Times New Roman</vt:lpstr>
      <vt:lpstr>Wingdings</vt:lpstr>
      <vt:lpstr>교통대</vt:lpstr>
      <vt:lpstr>프로세스와 방법론</vt:lpstr>
      <vt:lpstr>목 차</vt:lpstr>
      <vt:lpstr>프로세스 없는 개발 </vt:lpstr>
      <vt:lpstr>프로세스와 방법론의 비교</vt:lpstr>
      <vt:lpstr>2.1 소프트웨어 생명주기</vt:lpstr>
      <vt:lpstr>2.2 프로세스</vt:lpstr>
      <vt:lpstr>프로세스의 종류</vt:lpstr>
      <vt:lpstr>프로세스의 정의</vt:lpstr>
      <vt:lpstr>좋은 프로세스의 특성</vt:lpstr>
      <vt:lpstr>바람직한 프로세스의 특징(2)</vt:lpstr>
      <vt:lpstr>2.3 프로세스 모델</vt:lpstr>
      <vt:lpstr>폭포수(waterfall) 모델</vt:lpstr>
      <vt:lpstr>폭포수(waterfall) 모델</vt:lpstr>
      <vt:lpstr>V 모델</vt:lpstr>
      <vt:lpstr>폭포수 모형의 장단점</vt:lpstr>
      <vt:lpstr>프로토타이핑 모델</vt:lpstr>
      <vt:lpstr>프로토타이핑 모델</vt:lpstr>
      <vt:lpstr>프로토타이핑 모델의 장단점</vt:lpstr>
      <vt:lpstr>나선형(spiral) 모델</vt:lpstr>
      <vt:lpstr>나선형(spiral) 모델</vt:lpstr>
      <vt:lpstr>나선형(spiral) 모델의 장단점</vt:lpstr>
      <vt:lpstr>진화적 모델</vt:lpstr>
      <vt:lpstr>진화적 모델의 장단점</vt:lpstr>
      <vt:lpstr>Unified 프로세스</vt:lpstr>
      <vt:lpstr>Unified 프로세스</vt:lpstr>
      <vt:lpstr>Unified Process의 장단점</vt:lpstr>
      <vt:lpstr>애자일 프로세스</vt:lpstr>
      <vt:lpstr>익스트림 프로그래밍</vt:lpstr>
      <vt:lpstr>스크럼</vt:lpstr>
      <vt:lpstr>2.4 지원 프로세스</vt:lpstr>
      <vt:lpstr>관리 프로세스</vt:lpstr>
      <vt:lpstr>품질 보증 프로세스</vt:lpstr>
      <vt:lpstr>형상 관리 프로세스</vt:lpstr>
      <vt:lpstr>2.5 방법론</vt:lpstr>
      <vt:lpstr>구조적 방법론</vt:lpstr>
      <vt:lpstr>정보공학 방법론</vt:lpstr>
      <vt:lpstr>절차와 방법</vt:lpstr>
      <vt:lpstr>객체지향 방법론</vt:lpstr>
      <vt:lpstr>세 가지 방법론의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36</cp:revision>
  <dcterms:created xsi:type="dcterms:W3CDTF">2014-09-01T02:23:18Z</dcterms:created>
  <dcterms:modified xsi:type="dcterms:W3CDTF">2022-09-01T07:56:58Z</dcterms:modified>
</cp:coreProperties>
</file>