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82"/>
  </p:notesMasterIdLst>
  <p:sldIdLst>
    <p:sldId id="256" r:id="rId2"/>
    <p:sldId id="376" r:id="rId3"/>
    <p:sldId id="438" r:id="rId4"/>
    <p:sldId id="440" r:id="rId5"/>
    <p:sldId id="269" r:id="rId6"/>
    <p:sldId id="441" r:id="rId7"/>
    <p:sldId id="445" r:id="rId8"/>
    <p:sldId id="307" r:id="rId9"/>
    <p:sldId id="275" r:id="rId10"/>
    <p:sldId id="276" r:id="rId11"/>
    <p:sldId id="277" r:id="rId12"/>
    <p:sldId id="278" r:id="rId13"/>
    <p:sldId id="279" r:id="rId14"/>
    <p:sldId id="308" r:id="rId15"/>
    <p:sldId id="309" r:id="rId16"/>
    <p:sldId id="310" r:id="rId17"/>
    <p:sldId id="487" r:id="rId18"/>
    <p:sldId id="444" r:id="rId19"/>
    <p:sldId id="446" r:id="rId20"/>
    <p:sldId id="447" r:id="rId21"/>
    <p:sldId id="448" r:id="rId22"/>
    <p:sldId id="449" r:id="rId23"/>
    <p:sldId id="280" r:id="rId24"/>
    <p:sldId id="281" r:id="rId25"/>
    <p:sldId id="282" r:id="rId26"/>
    <p:sldId id="283" r:id="rId27"/>
    <p:sldId id="311" r:id="rId28"/>
    <p:sldId id="312" r:id="rId29"/>
    <p:sldId id="313" r:id="rId30"/>
    <p:sldId id="314" r:id="rId31"/>
    <p:sldId id="284" r:id="rId32"/>
    <p:sldId id="285" r:id="rId33"/>
    <p:sldId id="315" r:id="rId34"/>
    <p:sldId id="286" r:id="rId35"/>
    <p:sldId id="287" r:id="rId36"/>
    <p:sldId id="316" r:id="rId37"/>
    <p:sldId id="288" r:id="rId38"/>
    <p:sldId id="289" r:id="rId39"/>
    <p:sldId id="317" r:id="rId40"/>
    <p:sldId id="318" r:id="rId41"/>
    <p:sldId id="319" r:id="rId42"/>
    <p:sldId id="458" r:id="rId43"/>
    <p:sldId id="488" r:id="rId44"/>
    <p:sldId id="498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501" r:id="rId54"/>
    <p:sldId id="290" r:id="rId55"/>
    <p:sldId id="450" r:id="rId56"/>
    <p:sldId id="453" r:id="rId57"/>
    <p:sldId id="454" r:id="rId58"/>
    <p:sldId id="455" r:id="rId59"/>
    <p:sldId id="456" r:id="rId60"/>
    <p:sldId id="489" r:id="rId61"/>
    <p:sldId id="328" r:id="rId62"/>
    <p:sldId id="329" r:id="rId63"/>
    <p:sldId id="474" r:id="rId64"/>
    <p:sldId id="475" r:id="rId65"/>
    <p:sldId id="476" r:id="rId66"/>
    <p:sldId id="477" r:id="rId67"/>
    <p:sldId id="478" r:id="rId68"/>
    <p:sldId id="502" r:id="rId69"/>
    <p:sldId id="503" r:id="rId70"/>
    <p:sldId id="492" r:id="rId71"/>
    <p:sldId id="480" r:id="rId72"/>
    <p:sldId id="481" r:id="rId73"/>
    <p:sldId id="496" r:id="rId74"/>
    <p:sldId id="302" r:id="rId75"/>
    <p:sldId id="303" r:id="rId76"/>
    <p:sldId id="330" r:id="rId77"/>
    <p:sldId id="331" r:id="rId78"/>
    <p:sldId id="332" r:id="rId79"/>
    <p:sldId id="333" r:id="rId80"/>
    <p:sldId id="304" r:id="rId8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33" d="100"/>
          <a:sy n="33" d="100"/>
        </p:scale>
        <p:origin x="728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DD1ABB30-1E2D-41B8-A361-B3F72AF9D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9CF5378A-BAB7-4405-B2D1-7F196B3E5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4C5A159B-9BCB-48E1-8AB4-2D9250982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CA4E004A-F0F2-4B88-A82A-1E13422E3170}" type="slidenum">
              <a:rPr lang="en-CA" altLang="ko-KR" b="0" smtClean="0">
                <a:latin typeface="Arial" panose="020B0604020202020204" pitchFamily="34" charset="0"/>
              </a:rPr>
              <a:pPr/>
              <a:t>4</a:t>
            </a:fld>
            <a:endParaRPr lang="en-CA" altLang="ko-KR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7112-8808-40DA-89A7-FFDD348811F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6682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33726-4437-4849-B4CD-DACDBBC6E475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2093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20F72-514B-4B74-BEE8-56290F4E08AA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11619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20F72-514B-4B74-BEE8-56290F4E08AA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70991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4EEC4-A599-45D4-8BBF-87E38AFD7DB0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1422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1C44A-2EFA-4BD0-9919-BB088A63FD6F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73799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9024C-FFE9-463F-BD48-C13626FD610E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165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70443-7A8A-4B8C-AB48-10913F539355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03464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D8CED-AB4F-4DA3-A162-F3D7B45AEF52}" type="slidenum">
              <a:rPr lang="en-US" altLang="ko-KR"/>
              <a:pPr/>
              <a:t>75</a:t>
            </a:fld>
            <a:endParaRPr lang="en-US" altLang="ko-KR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4491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47F2B-FE99-47D6-BA99-FEE53E80E115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918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6FDEB-CC40-44AE-ACCA-52553AF478F9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7884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EC991-827A-464F-A55C-71DE51B9637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60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CE948-71D5-479A-9C59-7AE0CD4823C3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047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F7D4D-40CD-47E0-9484-7C3B5CE5EB4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9909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EDEC6-D800-4CA9-82A7-13F38F933B3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9815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80A3C-2462-47C5-B8FD-B9AB0FC75E2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117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7CA1F-2CAE-4AFF-AFEA-07893476A0C2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348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A6D4C-AC37-40EE-9BED-3FB05C09D50A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95525" y="519113"/>
            <a:ext cx="4552950" cy="2562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573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A430-1B8A-43A5-AEB9-A257ACDBBC13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38D094-8D42-4DFD-937F-C546BBF1146B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BFEC6-907E-45E1-A58B-8124E2C5E92C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8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8372-DFEE-46B5-9D73-945BD36F1183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278728"/>
            <a:ext cx="10515600" cy="4898235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맑은 고딕" panose="020B0503020000020004" pitchFamily="50" charset="-127"/>
              <a:buChar char="□"/>
              <a:defRPr/>
            </a:lvl1pPr>
            <a:lvl2pPr marL="685800" indent="-228600">
              <a:buFont typeface="맑은 고딕" panose="020B0503020000020004" pitchFamily="50" charset="-127"/>
              <a:buChar char="○"/>
              <a:defRPr/>
            </a:lvl2pPr>
            <a:lvl3pPr marL="1143000" indent="-228600">
              <a:buFont typeface="맑은 고딕" panose="020B0503020000020004" pitchFamily="50" charset="-127"/>
              <a:buChar char="■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4658372-DFEE-46B5-9D73-945BD36F1183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1BB8F-0543-4004-B479-D0F6A357A1A0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0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0DC47-544C-4E8C-817B-2EED27FE8870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EF5D2A-BDD6-43DC-8BAA-526E1DB4073B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6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E3EE39-61E7-4551-B5AC-0BEAD0C78DBC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06DC8D-49E6-4E95-8915-AD0550925E31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360047-DA9B-4B35-8739-2CDFE7E2947B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3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4E5069-636E-49A8-AEC6-99A90242C498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630A-DEDF-4574-95FE-1AE6BFEA2FBA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운영체제 개요 </a:t>
            </a:r>
            <a:fld id="{A2A662DE-6E5C-4347-ACF7-C820EB400D6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70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843C0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□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ko-KR" altLang="en-US" dirty="0"/>
              <a:t>관리와</a:t>
            </a:r>
            <a:r>
              <a:rPr lang="en-US" altLang="ko-KR" dirty="0"/>
              <a:t> </a:t>
            </a:r>
            <a:r>
              <a:rPr lang="ko-KR" altLang="en-US" dirty="0"/>
              <a:t>계획</a:t>
            </a:r>
            <a:br>
              <a:rPr lang="ko-KR" altLang="en-US" dirty="0"/>
            </a:br>
            <a:r>
              <a:rPr lang="en-US" altLang="ko-KR" dirty="0"/>
              <a:t>(Project Planning)</a:t>
            </a:r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계획 수립의 결과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/>
              <a:t>    </a:t>
            </a:r>
            <a:r>
              <a:rPr lang="en-US" altLang="ko-KR"/>
              <a:t>-&gt; </a:t>
            </a:r>
            <a:r>
              <a:rPr lang="ko-KR" altLang="en-US"/>
              <a:t>소프트웨어 개발 계획서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사업관리자</a:t>
            </a:r>
            <a:r>
              <a:rPr lang="en-US" altLang="ko-KR"/>
              <a:t>, </a:t>
            </a:r>
            <a:r>
              <a:rPr lang="ko-KR" altLang="en-US"/>
              <a:t>개발자</a:t>
            </a:r>
            <a:r>
              <a:rPr lang="en-US" altLang="ko-KR"/>
              <a:t>, </a:t>
            </a:r>
            <a:r>
              <a:rPr lang="ko-KR" altLang="en-US"/>
              <a:t>사용자들에게 사업의 범위</a:t>
            </a:r>
            <a:r>
              <a:rPr lang="en-US" altLang="ko-KR"/>
              <a:t>, </a:t>
            </a:r>
            <a:r>
              <a:rPr lang="ko-KR" altLang="en-US"/>
              <a:t>필요 비용</a:t>
            </a:r>
            <a:r>
              <a:rPr lang="en-US" altLang="ko-KR"/>
              <a:t>, </a:t>
            </a:r>
            <a:r>
              <a:rPr lang="ko-KR" altLang="en-US"/>
              <a:t>필요 자원</a:t>
            </a:r>
            <a:r>
              <a:rPr lang="en-US" altLang="ko-KR"/>
              <a:t>, </a:t>
            </a:r>
            <a:r>
              <a:rPr lang="ko-KR" altLang="en-US"/>
              <a:t>개발 일정</a:t>
            </a:r>
            <a:r>
              <a:rPr lang="en-US" altLang="ko-KR"/>
              <a:t>, </a:t>
            </a:r>
            <a:r>
              <a:rPr lang="ko-KR" altLang="en-US"/>
              <a:t>위험 요소 등에 대한 정보를 제공하는 산출문서</a:t>
            </a:r>
            <a:r>
              <a:rPr lang="en-US" altLang="ko-KR"/>
              <a:t>(deliverable)</a:t>
            </a:r>
            <a:endParaRPr lang="en-US" altLang="ko-KR" i="1"/>
          </a:p>
          <a:p>
            <a:pPr>
              <a:lnSpc>
                <a:spcPct val="130000"/>
              </a:lnSpc>
            </a:pPr>
            <a:r>
              <a:rPr lang="ko-KR" altLang="en-US"/>
              <a:t>주의할 점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시스템에 대한 충분한 이해</a:t>
            </a:r>
            <a:r>
              <a:rPr lang="en-US" altLang="ko-KR"/>
              <a:t>, </a:t>
            </a:r>
            <a:r>
              <a:rPr lang="ko-KR" altLang="en-US"/>
              <a:t>그러나 변경의 여지도 있음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현실적</a:t>
            </a:r>
            <a:r>
              <a:rPr lang="en-US" altLang="ko-KR"/>
              <a:t>, </a:t>
            </a:r>
            <a:r>
              <a:rPr lang="ko-KR" altLang="en-US"/>
              <a:t>구체적 계획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득실 관계 저울질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기술적인 측면 고려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계      획</a:t>
            </a:r>
          </a:p>
        </p:txBody>
      </p:sp>
    </p:spTree>
    <p:extLst>
      <p:ext uri="{BB962C8B-B14F-4D97-AF65-F5344CB8AC3E}">
        <p14:creationId xmlns:p14="http://schemas.microsoft.com/office/powerpoint/2010/main" val="390073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문제의 이해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i="1"/>
              <a:t>대상 업무나 문제를 사용자가 이해하는 용어로 정확히 기술한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 정의</a:t>
            </a:r>
          </a:p>
        </p:txBody>
      </p:sp>
      <p:grpSp>
        <p:nvGrpSpPr>
          <p:cNvPr id="115737" name="Group 25"/>
          <p:cNvGrpSpPr>
            <a:grpSpLocks/>
          </p:cNvGrpSpPr>
          <p:nvPr/>
        </p:nvGrpSpPr>
        <p:grpSpPr bwMode="auto">
          <a:xfrm>
            <a:off x="2514601" y="2438400"/>
            <a:ext cx="7702551" cy="3498850"/>
            <a:chOff x="816" y="1680"/>
            <a:chExt cx="4852" cy="2204"/>
          </a:xfrm>
        </p:grpSpPr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816" y="1680"/>
              <a:ext cx="1624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1142" y="1775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문제의 인식</a:t>
              </a:r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820" y="2164"/>
              <a:ext cx="1624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820" y="2596"/>
              <a:ext cx="1624" cy="4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820" y="3124"/>
              <a:ext cx="1624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820" y="3556"/>
              <a:ext cx="1624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1094" y="2207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기본 요건 분석</a:t>
              </a:r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1142" y="2639"/>
              <a:ext cx="95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시스템 조사 및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  정보 수립</a:t>
              </a:r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998" y="3215"/>
              <a:ext cx="10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현 시스템의 이해</a:t>
              </a:r>
            </a:p>
          </p:txBody>
        </p:sp>
        <p:sp>
          <p:nvSpPr>
            <p:cNvPr id="115725" name="Rectangle 13"/>
            <p:cNvSpPr>
              <a:spLocks noChangeArrowheads="1"/>
            </p:cNvSpPr>
            <p:nvPr/>
          </p:nvSpPr>
          <p:spPr bwMode="auto">
            <a:xfrm>
              <a:off x="1046" y="3647"/>
              <a:ext cx="1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신규 시스템의 정의</a:t>
              </a:r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1584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1584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>
              <a:off x="1584" y="30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>
              <a:off x="1584" y="34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>
              <a:off x="2774" y="17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buClr>
                  <a:schemeClr val="hlink"/>
                </a:buClr>
                <a:buFont typeface="Wingdings" panose="05000000000000000000" pitchFamily="2" charset="2"/>
                <a:buChar char="m"/>
              </a:pPr>
              <a:r>
                <a:rPr lang="en-US" altLang="ko-KR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 </a:t>
              </a:r>
              <a:r>
                <a:rPr lang="ko-KR" altLang="en-US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문제 범위와 원인 파악</a:t>
              </a:r>
            </a:p>
          </p:txBody>
        </p:sp>
        <p:sp>
          <p:nvSpPr>
            <p:cNvPr id="115731" name="Rectangle 19"/>
            <p:cNvSpPr>
              <a:spLocks noChangeArrowheads="1"/>
            </p:cNvSpPr>
            <p:nvPr/>
          </p:nvSpPr>
          <p:spPr bwMode="auto">
            <a:xfrm>
              <a:off x="2774" y="2207"/>
              <a:ext cx="281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buClr>
                  <a:schemeClr val="hlink"/>
                </a:buClr>
                <a:buFont typeface="Wingdings" panose="05000000000000000000" pitchFamily="2" charset="2"/>
                <a:buChar char="m"/>
              </a:pPr>
              <a:r>
                <a:rPr lang="en-US" altLang="ko-KR" sz="1600">
                  <a:latin typeface="Arial" panose="020B0604020202020204" pitchFamily="34" charset="0"/>
                  <a:ea typeface="굴림체" panose="020B0609000101010101" pitchFamily="49" charset="-127"/>
                </a:rPr>
                <a:t> </a:t>
              </a:r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문제를 둘러싼 조직</a:t>
              </a:r>
              <a:r>
                <a:rPr lang="en-US" altLang="ko-KR" sz="1600">
                  <a:latin typeface="Arial" panose="020B0604020202020204" pitchFamily="34" charset="0"/>
                  <a:ea typeface="굴림체" panose="020B0609000101010101" pitchFamily="49" charset="-127"/>
                </a:rPr>
                <a:t>, </a:t>
              </a:r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제도</a:t>
              </a:r>
              <a:r>
                <a:rPr lang="en-US" altLang="ko-KR" sz="1600">
                  <a:latin typeface="Arial" panose="020B0604020202020204" pitchFamily="34" charset="0"/>
                  <a:ea typeface="굴림체" panose="020B0609000101010101" pitchFamily="49" charset="-127"/>
                </a:rPr>
                <a:t>, </a:t>
              </a:r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시설</a:t>
              </a:r>
              <a:r>
                <a:rPr lang="en-US" altLang="ko-KR" sz="1600">
                  <a:latin typeface="Arial" panose="020B0604020202020204" pitchFamily="34" charset="0"/>
                  <a:ea typeface="굴림체" panose="020B0609000101010101" pitchFamily="49" charset="-127"/>
                </a:rPr>
                <a:t>, </a:t>
              </a:r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인원</a:t>
              </a:r>
              <a:r>
                <a:rPr lang="en-US" altLang="ko-KR" sz="1600">
                  <a:latin typeface="Arial" panose="020B0604020202020204" pitchFamily="34" charset="0"/>
                  <a:ea typeface="굴림체" panose="020B0609000101010101" pitchFamily="49" charset="-127"/>
                </a:rPr>
                <a:t>, </a:t>
              </a:r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기술에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    관한 현황 파악</a:t>
              </a:r>
            </a:p>
          </p:txBody>
        </p:sp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2774" y="2639"/>
              <a:ext cx="289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buClr>
                  <a:schemeClr val="hlink"/>
                </a:buClr>
                <a:buFont typeface="Wingdings" panose="05000000000000000000" pitchFamily="2" charset="2"/>
                <a:buChar char="m"/>
              </a:pPr>
              <a:r>
                <a:rPr lang="en-US" altLang="ko-KR" sz="1600">
                  <a:latin typeface="Arial" panose="020B0604020202020204" pitchFamily="34" charset="0"/>
                  <a:ea typeface="굴림체" panose="020B0609000101010101" pitchFamily="49" charset="-127"/>
                </a:rPr>
                <a:t> </a:t>
              </a:r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현재의 시스템 조사</a:t>
              </a:r>
              <a:r>
                <a:rPr lang="en-US" altLang="ko-KR" sz="1600">
                  <a:latin typeface="Arial" panose="020B0604020202020204" pitchFamily="34" charset="0"/>
                  <a:ea typeface="굴림체" panose="020B0609000101010101" pitchFamily="49" charset="-127"/>
                </a:rPr>
                <a:t>, </a:t>
              </a:r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업무 흐름 정책 등을 파악</a:t>
              </a:r>
            </a:p>
          </p:txBody>
        </p:sp>
        <p:sp>
          <p:nvSpPr>
            <p:cNvPr id="115733" name="Rectangle 21"/>
            <p:cNvSpPr>
              <a:spLocks noChangeArrowheads="1"/>
            </p:cNvSpPr>
            <p:nvPr/>
          </p:nvSpPr>
          <p:spPr bwMode="auto">
            <a:xfrm>
              <a:off x="2774" y="3071"/>
              <a:ext cx="239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buClr>
                  <a:schemeClr val="hlink"/>
                </a:buClr>
                <a:buFont typeface="Wingdings" panose="05000000000000000000" pitchFamily="2" charset="2"/>
                <a:buChar char="m"/>
              </a:pPr>
              <a:r>
                <a:rPr lang="en-US" altLang="ko-KR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 </a:t>
              </a:r>
              <a:r>
                <a:rPr lang="ko-KR" altLang="en-US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면담과 서류로 심층 분석</a:t>
              </a:r>
            </a:p>
            <a:p>
              <a:pPr eaLnBrk="0" latinLnBrk="0" hangingPunct="0"/>
              <a:r>
                <a:rPr lang="ko-KR" altLang="en-US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    </a:t>
              </a:r>
              <a:r>
                <a:rPr lang="en-US" altLang="ko-KR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(</a:t>
              </a:r>
              <a:r>
                <a:rPr lang="ko-KR" altLang="en-US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고객 상담</a:t>
              </a:r>
              <a:r>
                <a:rPr lang="en-US" altLang="ko-KR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, </a:t>
              </a:r>
              <a:r>
                <a:rPr lang="ko-KR" altLang="en-US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현업의 분석</a:t>
              </a:r>
              <a:r>
                <a:rPr lang="en-US" altLang="ko-KR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, </a:t>
              </a:r>
              <a:r>
                <a:rPr lang="ko-KR" altLang="en-US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작업의 체험</a:t>
              </a:r>
              <a:r>
                <a:rPr lang="en-US" altLang="ko-KR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)</a:t>
              </a:r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2774" y="3599"/>
              <a:ext cx="13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buClr>
                  <a:schemeClr val="hlink"/>
                </a:buClr>
                <a:buFont typeface="Wingdings" panose="05000000000000000000" pitchFamily="2" charset="2"/>
                <a:buChar char="m"/>
              </a:pPr>
              <a:r>
                <a:rPr lang="en-US" altLang="ko-KR" sz="1600">
                  <a:latin typeface="Arial" panose="020B0604020202020204" pitchFamily="34" charset="0"/>
                  <a:ea typeface="굴림체" panose="020B0609000101010101" pitchFamily="49" charset="-127"/>
                </a:rPr>
                <a:t> </a:t>
              </a:r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목표 시스템의 정의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01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8728"/>
            <a:ext cx="10515600" cy="5077622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대책 수립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신규 시스템의 목표 설정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 기능과 우선순위</a:t>
            </a:r>
            <a:r>
              <a:rPr lang="en-US" altLang="ko-KR" dirty="0"/>
              <a:t>(</a:t>
            </a:r>
            <a:r>
              <a:rPr lang="ko-KR" altLang="en-US" dirty="0"/>
              <a:t>투자 효과를 분석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해결 방안 모색</a:t>
            </a:r>
            <a:r>
              <a:rPr lang="en-US" altLang="ko-KR" dirty="0"/>
              <a:t>(</a:t>
            </a:r>
            <a:r>
              <a:rPr lang="ko-KR" altLang="en-US" dirty="0"/>
              <a:t>사용자 요구</a:t>
            </a:r>
            <a:r>
              <a:rPr lang="en-US" altLang="ko-KR" dirty="0"/>
              <a:t>, </a:t>
            </a:r>
            <a:r>
              <a:rPr lang="ko-KR" altLang="en-US" dirty="0"/>
              <a:t>개발 여건</a:t>
            </a:r>
            <a:r>
              <a:rPr lang="en-US" altLang="ko-KR" dirty="0"/>
              <a:t>, </a:t>
            </a:r>
            <a:r>
              <a:rPr lang="ko-KR" altLang="en-US" dirty="0"/>
              <a:t>기술적 능력 고려</a:t>
            </a:r>
            <a:r>
              <a:rPr lang="en-US" altLang="ko-KR" dirty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시스템 정의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문제의 기술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시스템의 필요성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시스템의 목표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제약 사항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시스템의 제공 기능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사용자의 특징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환경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83401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경제적 타당성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투자 효율성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시장성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비용과 수익의 비교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기술적 타당성</a:t>
            </a:r>
            <a:r>
              <a:rPr lang="en-US" altLang="ko-KR" dirty="0"/>
              <a:t>(</a:t>
            </a:r>
            <a:r>
              <a:rPr lang="ko-KR" altLang="en-US" dirty="0"/>
              <a:t>사용자 요구 기능 및 성능 </a:t>
            </a:r>
            <a:r>
              <a:rPr lang="en-US" altLang="ko-KR" dirty="0"/>
              <a:t>vs.</a:t>
            </a:r>
            <a:r>
              <a:rPr lang="ko-KR" altLang="en-US" dirty="0"/>
              <a:t>제공 가능성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사례 연구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실패 사례 연구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모의 실험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프로토타이핑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법적 타당성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사용 도구들의 법적 권한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관행들에 대한 조사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타당성 조사</a:t>
            </a:r>
            <a:r>
              <a:rPr lang="en-US" altLang="ko-KR" dirty="0"/>
              <a:t>(Feasibility Analysis)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86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ko-KR" altLang="en-US" dirty="0"/>
              <a:t>가장 중요한 개발자원</a:t>
            </a:r>
          </a:p>
          <a:p>
            <a:pPr eaLnBrk="1" hangingPunct="1"/>
            <a:r>
              <a:rPr lang="ko-KR" altLang="en-US" dirty="0"/>
              <a:t>필요 인력 자원의 직책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필요 수 예측</a:t>
            </a:r>
          </a:p>
          <a:p>
            <a:pPr eaLnBrk="1" hangingPunct="1"/>
            <a:r>
              <a:rPr lang="ko-KR" altLang="en-US" dirty="0"/>
              <a:t>전형적인 프로젝트 인력 참여 모형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인력자원의 예측</a:t>
            </a:r>
          </a:p>
        </p:txBody>
      </p:sp>
      <p:sp>
        <p:nvSpPr>
          <p:cNvPr id="9220" name="Line 12"/>
          <p:cNvSpPr>
            <a:spLocks noChangeShapeType="1"/>
          </p:cNvSpPr>
          <p:nvPr/>
        </p:nvSpPr>
        <p:spPr bwMode="auto">
          <a:xfrm>
            <a:off x="2382838" y="3141663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2382839" y="5878513"/>
            <a:ext cx="6911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2" name="Line 14"/>
          <p:cNvSpPr>
            <a:spLocks noChangeShapeType="1"/>
          </p:cNvSpPr>
          <p:nvPr/>
        </p:nvSpPr>
        <p:spPr bwMode="auto">
          <a:xfrm>
            <a:off x="3246438" y="580548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Line 15"/>
          <p:cNvSpPr>
            <a:spLocks noChangeShapeType="1"/>
          </p:cNvSpPr>
          <p:nvPr/>
        </p:nvSpPr>
        <p:spPr bwMode="auto">
          <a:xfrm>
            <a:off x="4183063" y="580548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Line 16"/>
          <p:cNvSpPr>
            <a:spLocks noChangeShapeType="1"/>
          </p:cNvSpPr>
          <p:nvPr/>
        </p:nvSpPr>
        <p:spPr bwMode="auto">
          <a:xfrm>
            <a:off x="5046663" y="580548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5" name="Line 17"/>
          <p:cNvSpPr>
            <a:spLocks noChangeShapeType="1"/>
          </p:cNvSpPr>
          <p:nvPr/>
        </p:nvSpPr>
        <p:spPr bwMode="auto">
          <a:xfrm>
            <a:off x="5838825" y="580548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6" name="Line 18"/>
          <p:cNvSpPr>
            <a:spLocks noChangeShapeType="1"/>
          </p:cNvSpPr>
          <p:nvPr/>
        </p:nvSpPr>
        <p:spPr bwMode="auto">
          <a:xfrm>
            <a:off x="6630988" y="580548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7" name="Line 19"/>
          <p:cNvSpPr>
            <a:spLocks noChangeShapeType="1"/>
          </p:cNvSpPr>
          <p:nvPr/>
        </p:nvSpPr>
        <p:spPr bwMode="auto">
          <a:xfrm>
            <a:off x="7494588" y="580548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8" name="Line 20"/>
          <p:cNvSpPr>
            <a:spLocks noChangeShapeType="1"/>
          </p:cNvSpPr>
          <p:nvPr/>
        </p:nvSpPr>
        <p:spPr bwMode="auto">
          <a:xfrm>
            <a:off x="8286750" y="580548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9" name="Text Box 21"/>
          <p:cNvSpPr txBox="1">
            <a:spLocks noChangeArrowheads="1"/>
          </p:cNvSpPr>
          <p:nvPr/>
        </p:nvSpPr>
        <p:spPr bwMode="auto">
          <a:xfrm>
            <a:off x="2959100" y="5949950"/>
            <a:ext cx="673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계획      요구분석 초기설계 상세설계  코딩     단위시험 통합시험 승인시험</a:t>
            </a:r>
          </a:p>
        </p:txBody>
      </p:sp>
      <p:sp>
        <p:nvSpPr>
          <p:cNvPr id="9230" name="Line 22"/>
          <p:cNvSpPr>
            <a:spLocks noChangeShapeType="1"/>
          </p:cNvSpPr>
          <p:nvPr/>
        </p:nvSpPr>
        <p:spPr bwMode="auto">
          <a:xfrm>
            <a:off x="9078913" y="580548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1" name="Text Box 23"/>
          <p:cNvSpPr txBox="1">
            <a:spLocks noChangeArrowheads="1"/>
          </p:cNvSpPr>
          <p:nvPr/>
        </p:nvSpPr>
        <p:spPr bwMode="auto">
          <a:xfrm>
            <a:off x="2036763" y="3213100"/>
            <a:ext cx="3873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사</a:t>
            </a:r>
          </a:p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업</a:t>
            </a:r>
          </a:p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참</a:t>
            </a:r>
          </a:p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여</a:t>
            </a:r>
          </a:p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도</a:t>
            </a:r>
          </a:p>
        </p:txBody>
      </p:sp>
      <p:sp>
        <p:nvSpPr>
          <p:cNvPr id="9232" name="Freeform 24"/>
          <p:cNvSpPr>
            <a:spLocks/>
          </p:cNvSpPr>
          <p:nvPr/>
        </p:nvSpPr>
        <p:spPr bwMode="auto">
          <a:xfrm>
            <a:off x="2855914" y="3357563"/>
            <a:ext cx="6923087" cy="2208212"/>
          </a:xfrm>
          <a:custGeom>
            <a:avLst/>
            <a:gdLst>
              <a:gd name="T0" fmla="*/ 0 w 4361"/>
              <a:gd name="T1" fmla="*/ 2147483647 h 1082"/>
              <a:gd name="T2" fmla="*/ 1943039535 w 4361"/>
              <a:gd name="T3" fmla="*/ 1166231861 h 1082"/>
              <a:gd name="T4" fmla="*/ 2147483647 w 4361"/>
              <a:gd name="T5" fmla="*/ 33321144 h 1082"/>
              <a:gd name="T6" fmla="*/ 2147483647 w 4361"/>
              <a:gd name="T7" fmla="*/ 1357827926 h 1082"/>
              <a:gd name="T8" fmla="*/ 2147483647 w 4361"/>
              <a:gd name="T9" fmla="*/ 2147483647 h 1082"/>
              <a:gd name="T10" fmla="*/ 2147483647 w 4361"/>
              <a:gd name="T11" fmla="*/ 2147483647 h 1082"/>
              <a:gd name="T12" fmla="*/ 2147483647 w 4361"/>
              <a:gd name="T13" fmla="*/ 2147483647 h 1082"/>
              <a:gd name="T14" fmla="*/ 2147483647 w 4361"/>
              <a:gd name="T15" fmla="*/ 2147483647 h 10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61"/>
              <a:gd name="T25" fmla="*/ 0 h 1082"/>
              <a:gd name="T26" fmla="*/ 4361 w 4361"/>
              <a:gd name="T27" fmla="*/ 1082 h 10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61" h="1082">
                <a:moveTo>
                  <a:pt x="0" y="825"/>
                </a:moveTo>
                <a:cubicBezTo>
                  <a:pt x="219" y="620"/>
                  <a:pt x="438" y="416"/>
                  <a:pt x="771" y="280"/>
                </a:cubicBezTo>
                <a:cubicBezTo>
                  <a:pt x="1104" y="144"/>
                  <a:pt x="1565" y="0"/>
                  <a:pt x="1996" y="8"/>
                </a:cubicBezTo>
                <a:cubicBezTo>
                  <a:pt x="2427" y="16"/>
                  <a:pt x="2993" y="167"/>
                  <a:pt x="3356" y="326"/>
                </a:cubicBezTo>
                <a:cubicBezTo>
                  <a:pt x="3719" y="485"/>
                  <a:pt x="4007" y="840"/>
                  <a:pt x="4173" y="961"/>
                </a:cubicBezTo>
                <a:cubicBezTo>
                  <a:pt x="4339" y="1082"/>
                  <a:pt x="4347" y="1044"/>
                  <a:pt x="4354" y="1051"/>
                </a:cubicBezTo>
                <a:cubicBezTo>
                  <a:pt x="4361" y="1058"/>
                  <a:pt x="4225" y="1006"/>
                  <a:pt x="4218" y="1006"/>
                </a:cubicBezTo>
                <a:cubicBezTo>
                  <a:pt x="4211" y="1006"/>
                  <a:pt x="4301" y="1044"/>
                  <a:pt x="4309" y="105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3" name="Freeform 25"/>
          <p:cNvSpPr>
            <a:spLocks/>
          </p:cNvSpPr>
          <p:nvPr/>
        </p:nvSpPr>
        <p:spPr bwMode="auto">
          <a:xfrm>
            <a:off x="2566988" y="4005264"/>
            <a:ext cx="6913562" cy="1571625"/>
          </a:xfrm>
          <a:custGeom>
            <a:avLst/>
            <a:gdLst>
              <a:gd name="T0" fmla="*/ 0 w 4309"/>
              <a:gd name="T1" fmla="*/ 277494841 h 900"/>
              <a:gd name="T2" fmla="*/ 1284550730 w 4309"/>
              <a:gd name="T3" fmla="*/ 277494841 h 900"/>
              <a:gd name="T4" fmla="*/ 2147483647 w 4309"/>
              <a:gd name="T5" fmla="*/ 1939411444 h 900"/>
              <a:gd name="T6" fmla="*/ 2147483647 w 4309"/>
              <a:gd name="T7" fmla="*/ 2147483647 h 900"/>
              <a:gd name="T8" fmla="*/ 2147483647 w 4309"/>
              <a:gd name="T9" fmla="*/ 2147483647 h 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9"/>
              <a:gd name="T16" fmla="*/ 0 h 900"/>
              <a:gd name="T17" fmla="*/ 4309 w 4309"/>
              <a:gd name="T18" fmla="*/ 900 h 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9" h="900">
                <a:moveTo>
                  <a:pt x="0" y="91"/>
                </a:moveTo>
                <a:cubicBezTo>
                  <a:pt x="113" y="45"/>
                  <a:pt x="227" y="0"/>
                  <a:pt x="499" y="91"/>
                </a:cubicBezTo>
                <a:cubicBezTo>
                  <a:pt x="771" y="182"/>
                  <a:pt x="1293" y="508"/>
                  <a:pt x="1633" y="636"/>
                </a:cubicBezTo>
                <a:cubicBezTo>
                  <a:pt x="1973" y="764"/>
                  <a:pt x="2094" y="824"/>
                  <a:pt x="2540" y="862"/>
                </a:cubicBezTo>
                <a:cubicBezTo>
                  <a:pt x="2986" y="900"/>
                  <a:pt x="4014" y="862"/>
                  <a:pt x="4309" y="86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4" name="Freeform 26"/>
          <p:cNvSpPr>
            <a:spLocks/>
          </p:cNvSpPr>
          <p:nvPr/>
        </p:nvSpPr>
        <p:spPr bwMode="auto">
          <a:xfrm>
            <a:off x="2640014" y="3381376"/>
            <a:ext cx="7488237" cy="1871663"/>
          </a:xfrm>
          <a:custGeom>
            <a:avLst/>
            <a:gdLst>
              <a:gd name="T0" fmla="*/ 0 w 4717"/>
              <a:gd name="T1" fmla="*/ 1333163806 h 1179"/>
              <a:gd name="T2" fmla="*/ 2147483647 w 4717"/>
              <a:gd name="T3" fmla="*/ 1333163806 h 1179"/>
              <a:gd name="T4" fmla="*/ 2147483647 w 4717"/>
              <a:gd name="T5" fmla="*/ 2147483647 h 1179"/>
              <a:gd name="T6" fmla="*/ 2147483647 w 4717"/>
              <a:gd name="T7" fmla="*/ 418346049 h 1179"/>
              <a:gd name="T8" fmla="*/ 2147483647 w 4717"/>
              <a:gd name="T9" fmla="*/ 304939781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17"/>
              <a:gd name="T16" fmla="*/ 0 h 1179"/>
              <a:gd name="T17" fmla="*/ 4717 w 4717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17" h="1179">
                <a:moveTo>
                  <a:pt x="0" y="529"/>
                </a:moveTo>
                <a:cubicBezTo>
                  <a:pt x="552" y="480"/>
                  <a:pt x="1104" y="431"/>
                  <a:pt x="1497" y="529"/>
                </a:cubicBezTo>
                <a:cubicBezTo>
                  <a:pt x="1890" y="627"/>
                  <a:pt x="1882" y="1179"/>
                  <a:pt x="2358" y="1119"/>
                </a:cubicBezTo>
                <a:cubicBezTo>
                  <a:pt x="2834" y="1059"/>
                  <a:pt x="3991" y="332"/>
                  <a:pt x="4354" y="166"/>
                </a:cubicBezTo>
                <a:cubicBezTo>
                  <a:pt x="4717" y="0"/>
                  <a:pt x="4506" y="136"/>
                  <a:pt x="4536" y="12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5" name="Text Box 27"/>
          <p:cNvSpPr txBox="1">
            <a:spLocks noChangeArrowheads="1"/>
          </p:cNvSpPr>
          <p:nvPr/>
        </p:nvSpPr>
        <p:spPr bwMode="auto">
          <a:xfrm>
            <a:off x="9028113" y="3244850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상급기술진</a:t>
            </a:r>
          </a:p>
        </p:txBody>
      </p:sp>
      <p:sp>
        <p:nvSpPr>
          <p:cNvPr id="9236" name="Text Box 28"/>
          <p:cNvSpPr txBox="1">
            <a:spLocks noChangeArrowheads="1"/>
          </p:cNvSpPr>
          <p:nvPr/>
        </p:nvSpPr>
        <p:spPr bwMode="auto">
          <a:xfrm>
            <a:off x="8783638" y="4316413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하급기술진</a:t>
            </a:r>
          </a:p>
        </p:txBody>
      </p:sp>
      <p:sp>
        <p:nvSpPr>
          <p:cNvPr id="9237" name="Text Box 29"/>
          <p:cNvSpPr txBox="1">
            <a:spLocks noChangeArrowheads="1"/>
          </p:cNvSpPr>
          <p:nvPr/>
        </p:nvSpPr>
        <p:spPr bwMode="auto">
          <a:xfrm>
            <a:off x="7824788" y="51577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2837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8728"/>
            <a:ext cx="10515600" cy="5077622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ko-KR" altLang="en-US" dirty="0"/>
              <a:t>개발용 시스템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개발상에 필요한 컴퓨터와 주변 기기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다수의 사용자를 지원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다량의 기억용량 보유</a:t>
            </a:r>
          </a:p>
          <a:p>
            <a:pPr eaLnBrk="1" hangingPunct="1">
              <a:lnSpc>
                <a:spcPct val="100000"/>
              </a:lnSpc>
            </a:pPr>
            <a:r>
              <a:rPr lang="ko-KR" altLang="en-US" dirty="0"/>
              <a:t>목표 시스템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자동화 시스템의 한 구성요소로 소프트웨어를 수행 시킬 처리기</a:t>
            </a:r>
          </a:p>
          <a:p>
            <a:pPr eaLnBrk="1" hangingPunct="1">
              <a:lnSpc>
                <a:spcPct val="100000"/>
              </a:lnSpc>
            </a:pPr>
            <a:r>
              <a:rPr lang="ko-KR" altLang="en-US" dirty="0"/>
              <a:t>개발상의 하드웨어 도구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수치제어 소프트웨어 시험 시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내장용 소프트웨어 시험 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하드웨어 자원의 예측</a:t>
            </a:r>
          </a:p>
        </p:txBody>
      </p:sp>
    </p:spTree>
    <p:extLst>
      <p:ext uri="{BB962C8B-B14F-4D97-AF65-F5344CB8AC3E}">
        <p14:creationId xmlns:p14="http://schemas.microsoft.com/office/powerpoint/2010/main" val="93084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8728"/>
            <a:ext cx="10515600" cy="5198272"/>
          </a:xfrm>
          <a:noFill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ko-KR" altLang="en-US" sz="3300" dirty="0"/>
              <a:t>코드중심의 소프트웨어 도구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dirty="0"/>
              <a:t>문서편집기</a:t>
            </a:r>
            <a:r>
              <a:rPr lang="en-US" altLang="ko-KR" dirty="0"/>
              <a:t>,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디버깅도구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dirty="0"/>
              <a:t>소프트웨어 개발환경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3300" dirty="0"/>
              <a:t>방법론 중심의 소프트웨어 도구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dirty="0"/>
              <a:t>방법론을 지원하는 도구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dirty="0"/>
              <a:t>프로젝트 관리를 지원하는 도구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dirty="0"/>
              <a:t>컴퓨터지원의 소프트웨어 공학</a:t>
            </a:r>
            <a:r>
              <a:rPr lang="en-US" altLang="ko-KR" dirty="0"/>
              <a:t>(CASE)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3000" dirty="0"/>
              <a:t>기타 지원도구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dirty="0"/>
              <a:t>데이터베이스 지원도구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dirty="0"/>
              <a:t>코드 </a:t>
            </a:r>
            <a:r>
              <a:rPr lang="ko-KR" altLang="en-US" dirty="0" err="1"/>
              <a:t>생성기</a:t>
            </a:r>
            <a:endParaRPr lang="ko-KR" altLang="en-US" dirty="0"/>
          </a:p>
          <a:p>
            <a:pPr lvl="1" eaLnBrk="1" hangingPunct="1">
              <a:lnSpc>
                <a:spcPct val="130000"/>
              </a:lnSpc>
            </a:pPr>
            <a:r>
              <a:rPr lang="ko-KR" altLang="en-US" dirty="0" err="1"/>
              <a:t>프로토타이핑</a:t>
            </a:r>
            <a:r>
              <a:rPr lang="ko-KR" altLang="en-US" dirty="0"/>
              <a:t> 지원도구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소프트웨어 자원의 예측</a:t>
            </a:r>
          </a:p>
        </p:txBody>
      </p:sp>
    </p:spTree>
    <p:extLst>
      <p:ext uri="{BB962C8B-B14F-4D97-AF65-F5344CB8AC3E}">
        <p14:creationId xmlns:p14="http://schemas.microsoft.com/office/powerpoint/2010/main" val="49851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8892BC68-8D94-412D-8CF7-A1D1595B1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프로젝트 계획과 스케줄링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3D87BEF8-6EEF-4EF2-8CB4-799111FAB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초기 계획</a:t>
            </a:r>
            <a:endParaRPr lang="en-US" altLang="ko-KR"/>
          </a:p>
          <a:p>
            <a:pPr lvl="1"/>
            <a:r>
              <a:rPr lang="ko-KR" altLang="en-US"/>
              <a:t>목표 설정 </a:t>
            </a:r>
            <a:endParaRPr lang="en-US" altLang="ko-KR"/>
          </a:p>
          <a:p>
            <a:pPr lvl="1"/>
            <a:r>
              <a:rPr lang="ko-KR" altLang="en-US"/>
              <a:t>일정 정의</a:t>
            </a:r>
            <a:endParaRPr lang="en-US" altLang="ko-KR"/>
          </a:p>
          <a:p>
            <a:pPr lvl="1"/>
            <a:r>
              <a:rPr lang="ko-KR" altLang="en-US"/>
              <a:t>비용 추정</a:t>
            </a:r>
            <a:endParaRPr lang="en-US" altLang="ko-KR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53A7FBB3-FF33-45B3-B063-754FECAD110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F816D6EA-AA0F-4321-BAC5-7C5FC5C589B4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17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1" name="그림 4">
            <a:extLst>
              <a:ext uri="{FF2B5EF4-FFF2-40B4-BE49-F238E27FC236}">
                <a16:creationId xmlns:a16="http://schemas.microsoft.com/office/drawing/2014/main" id="{D22EB867-C14E-4003-8EEA-F1AB07F0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9" y="3311525"/>
            <a:ext cx="6264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F7C2A0-023E-4ADB-AA1F-38E8E5240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프로젝트 범위 정하기</a:t>
            </a:r>
            <a:endParaRPr lang="en-US" altLang="ko-K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F6D7142-174D-4ACE-AC56-9478858C5C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eaLnBrk="1" hangingPunct="1"/>
            <a:r>
              <a:rPr lang="ko-KR" altLang="en-US"/>
              <a:t>수강 신청 시스템</a:t>
            </a:r>
            <a:endParaRPr lang="en-US" altLang="ko-KR"/>
          </a:p>
          <a:p>
            <a:pPr lvl="1" eaLnBrk="1" hangingPunct="1"/>
            <a:r>
              <a:rPr lang="ko-KR" altLang="en-US"/>
              <a:t>넓은 범위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ko-KR" altLang="en-US"/>
              <a:t>작은 범위</a:t>
            </a:r>
            <a:endParaRPr lang="en-US" altLang="ko-KR"/>
          </a:p>
          <a:p>
            <a:pPr lvl="1" eaLnBrk="1" hangingPunct="1">
              <a:buFontTx/>
              <a:buNone/>
            </a:pPr>
            <a:endParaRPr lang="en-US" altLang="ko-KR"/>
          </a:p>
        </p:txBody>
      </p:sp>
      <p:sp>
        <p:nvSpPr>
          <p:cNvPr id="15364" name="슬라이드 번호 개체 틀 7">
            <a:extLst>
              <a:ext uri="{FF2B5EF4-FFF2-40B4-BE49-F238E27FC236}">
                <a16:creationId xmlns:a16="http://schemas.microsoft.com/office/drawing/2014/main" id="{3299DFAA-C752-4F9B-A556-A600EAB08CE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CCE3F9EF-3305-4C27-83AD-67DA616BAA92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18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340679DB-A492-4E08-A2E3-B1CCA602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060576"/>
            <a:ext cx="5257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>
            <a:extLst>
              <a:ext uri="{FF2B5EF4-FFF2-40B4-BE49-F238E27FC236}">
                <a16:creationId xmlns:a16="http://schemas.microsoft.com/office/drawing/2014/main" id="{07397159-3793-4AFC-B5E7-E7E02DB5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70375"/>
            <a:ext cx="478155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4036F2E-356C-4116-B654-16DFCE58A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WBS</a:t>
            </a:r>
            <a:endParaRPr lang="ko-KR" altLang="en-US"/>
          </a:p>
        </p:txBody>
      </p:sp>
      <p:sp>
        <p:nvSpPr>
          <p:cNvPr id="16387" name="슬라이드 번호 개체 틀 7">
            <a:extLst>
              <a:ext uri="{FF2B5EF4-FFF2-40B4-BE49-F238E27FC236}">
                <a16:creationId xmlns:a16="http://schemas.microsoft.com/office/drawing/2014/main" id="{74DF530B-DAF9-4278-B4A2-EE47CD444BE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115C3AAC-6460-44EF-AC2E-D969687CEEB2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19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8" name="내용 개체 틀 1">
            <a:extLst>
              <a:ext uri="{FF2B5EF4-FFF2-40B4-BE49-F238E27FC236}">
                <a16:creationId xmlns:a16="http://schemas.microsoft.com/office/drawing/2014/main" id="{5CC4E6FD-145A-443A-AC4B-9B5B54243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개발 팀이 프로젝트 목표를 달성하고 결과물을 산출하기 위하여 수행하여야 할 작업을 계층적으로 분할한 것</a:t>
            </a:r>
          </a:p>
        </p:txBody>
      </p:sp>
      <p:pic>
        <p:nvPicPr>
          <p:cNvPr id="16389" name="그림 2">
            <a:extLst>
              <a:ext uri="{FF2B5EF4-FFF2-40B4-BE49-F238E27FC236}">
                <a16:creationId xmlns:a16="http://schemas.microsoft.com/office/drawing/2014/main" id="{E8607204-40AC-41EF-8D80-74660083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492376"/>
            <a:ext cx="7594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FAB16B0-3D4C-4C91-8567-5966E309E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2551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목표</a:t>
            </a:r>
            <a:endParaRPr lang="en-US" altLang="ko-KR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91281F0-81C1-4365-A9C0-D4D10C56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1" y="1285875"/>
            <a:ext cx="3643313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lang="en-US" altLang="ko-KR" sz="1400" dirty="0">
              <a:latin typeface="+mn-ea"/>
              <a:cs typeface="Arial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A59DE15-AA9B-41BE-B555-FB14302A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3.1 </a:t>
            </a:r>
            <a:r>
              <a:rPr lang="ko-KR" altLang="en-US" dirty="0"/>
              <a:t>프로젝트 시작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3.2 </a:t>
            </a:r>
            <a:r>
              <a:rPr lang="ko-KR" altLang="en-US" dirty="0"/>
              <a:t>프로젝트 계획과 스케줄링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3.3 </a:t>
            </a:r>
            <a:r>
              <a:rPr lang="ko-KR" altLang="en-US" dirty="0"/>
              <a:t>비용 예측 기법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3.4 </a:t>
            </a:r>
            <a:r>
              <a:rPr lang="ko-KR" altLang="en-US" dirty="0"/>
              <a:t>프로젝트 팀 조직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3.5 </a:t>
            </a:r>
            <a:r>
              <a:rPr lang="ko-KR" altLang="en-US" dirty="0"/>
              <a:t>실행과 모니터링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3.6 </a:t>
            </a:r>
            <a:r>
              <a:rPr lang="ko-KR" altLang="en-US" dirty="0"/>
              <a:t>리스크 관리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ko-KR" altLang="en-US" dirty="0"/>
          </a:p>
        </p:txBody>
      </p:sp>
      <p:sp>
        <p:nvSpPr>
          <p:cNvPr id="8197" name="제목 1">
            <a:extLst>
              <a:ext uri="{FF2B5EF4-FFF2-40B4-BE49-F238E27FC236}">
                <a16:creationId xmlns:a16="http://schemas.microsoft.com/office/drawing/2014/main" id="{63F8A8BB-54DE-4DE5-8686-3BD258652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목 차</a:t>
            </a:r>
          </a:p>
        </p:txBody>
      </p:sp>
      <p:pic>
        <p:nvPicPr>
          <p:cNvPr id="8198" name="Picture 2" descr="Project Control Cycle">
            <a:extLst>
              <a:ext uri="{FF2B5EF4-FFF2-40B4-BE49-F238E27FC236}">
                <a16:creationId xmlns:a16="http://schemas.microsoft.com/office/drawing/2014/main" id="{9B6BC0F1-A36B-416B-A091-AA5C053C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17" y="2008188"/>
            <a:ext cx="3790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B932FCD-DCA8-419E-97B0-97DCADA1E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스케줄링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E983030-58B6-4D53-82C6-DBC0B5637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en-US" altLang="ko-KR"/>
              <a:t>WBS</a:t>
            </a:r>
            <a:r>
              <a:rPr lang="ko-KR" altLang="en-US"/>
              <a:t>를 기초로 하여 일정을 정의하는 것</a:t>
            </a:r>
            <a:endParaRPr lang="en-US" altLang="ko-KR"/>
          </a:p>
          <a:p>
            <a:pPr marL="400050" lvl="1" indent="0">
              <a:buNone/>
            </a:pPr>
            <a:r>
              <a:rPr lang="en-US" altLang="ko-KR"/>
              <a:t>1) </a:t>
            </a:r>
            <a:r>
              <a:rPr lang="ko-KR" altLang="en-US"/>
              <a:t>작업 사이의 의존 관계 파악</a:t>
            </a:r>
          </a:p>
          <a:p>
            <a:pPr marL="400050" lvl="1" indent="0">
              <a:buNone/>
            </a:pPr>
            <a:r>
              <a:rPr lang="en-US" altLang="ko-KR"/>
              <a:t>2) CPM </a:t>
            </a:r>
            <a:r>
              <a:rPr lang="ko-KR" altLang="en-US"/>
              <a:t>방법을 이용한 여유 시간 계산</a:t>
            </a:r>
          </a:p>
          <a:p>
            <a:pPr marL="400050" lvl="1" indent="0">
              <a:buNone/>
            </a:pPr>
            <a:r>
              <a:rPr lang="en-US" altLang="ko-KR"/>
              <a:t>3) </a:t>
            </a:r>
            <a:r>
              <a:rPr lang="ko-KR" altLang="en-US"/>
              <a:t>소요 자원의 할당</a:t>
            </a:r>
            <a:endParaRPr lang="ko-KR" altLang="en-US">
              <a:latin typeface="Times New Roman" panose="02020603050405020304" pitchFamily="18" charset="0"/>
            </a:endParaRPr>
          </a:p>
        </p:txBody>
      </p:sp>
      <p:sp>
        <p:nvSpPr>
          <p:cNvPr id="17412" name="슬라이드 번호 개체 틀 7">
            <a:extLst>
              <a:ext uri="{FF2B5EF4-FFF2-40B4-BE49-F238E27FC236}">
                <a16:creationId xmlns:a16="http://schemas.microsoft.com/office/drawing/2014/main" id="{D25404AB-45F0-47A6-991D-B9EE3834D63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71EB16FB-B9A7-4925-9AF6-1DE697137C2B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20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3" name="그림 1">
            <a:extLst>
              <a:ext uri="{FF2B5EF4-FFF2-40B4-BE49-F238E27FC236}">
                <a16:creationId xmlns:a16="http://schemas.microsoft.com/office/drawing/2014/main" id="{00745567-D1F9-4230-BF0E-C8143922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9" y="3284538"/>
            <a:ext cx="5635625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F2701BC-9868-4D9E-A001-112DA9F45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CPM</a:t>
            </a:r>
            <a:r>
              <a:rPr lang="ko-KR" altLang="en-US"/>
              <a:t> 네트워크</a:t>
            </a:r>
          </a:p>
        </p:txBody>
      </p:sp>
      <p:sp>
        <p:nvSpPr>
          <p:cNvPr id="18435" name="슬라이드 번호 개체 틀 7">
            <a:extLst>
              <a:ext uri="{FF2B5EF4-FFF2-40B4-BE49-F238E27FC236}">
                <a16:creationId xmlns:a16="http://schemas.microsoft.com/office/drawing/2014/main" id="{F6E7DF77-B9D6-439D-8B42-8D31E3A9F75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242D478D-74AD-404D-9D3B-737F70D6A0D1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21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05920893-9928-4AC0-867F-3A5B775D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ko-KR" altLang="en-US"/>
          </a:p>
        </p:txBody>
      </p:sp>
      <p:pic>
        <p:nvPicPr>
          <p:cNvPr id="18437" name="내용 개체 틀 2">
            <a:extLst>
              <a:ext uri="{FF2B5EF4-FFF2-40B4-BE49-F238E27FC236}">
                <a16:creationId xmlns:a16="http://schemas.microsoft.com/office/drawing/2014/main" id="{489BC68E-1DA0-41AB-9BF3-AA0398FCA3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3976" y="1506539"/>
            <a:ext cx="5534025" cy="527367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63156E-2CB7-4650-A61E-3E0922AE2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자원 할당과 간트차트</a:t>
            </a:r>
          </a:p>
        </p:txBody>
      </p:sp>
      <p:sp>
        <p:nvSpPr>
          <p:cNvPr id="19459" name="슬라이드 번호 개체 틀 7">
            <a:extLst>
              <a:ext uri="{FF2B5EF4-FFF2-40B4-BE49-F238E27FC236}">
                <a16:creationId xmlns:a16="http://schemas.microsoft.com/office/drawing/2014/main" id="{A596E962-9D97-41C4-B481-876BB7B17B8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30BD69D4-24D4-42AE-A3DB-AE0503EB21E0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22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460" name="내용 개체 틀 3">
            <a:extLst>
              <a:ext uri="{FF2B5EF4-FFF2-40B4-BE49-F238E27FC236}">
                <a16:creationId xmlns:a16="http://schemas.microsoft.com/office/drawing/2014/main" id="{860DB698-F835-4062-8272-F6FFB2CD3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4" y="2935288"/>
            <a:ext cx="6408737" cy="3922712"/>
          </a:xfrm>
        </p:spPr>
      </p:pic>
      <p:pic>
        <p:nvPicPr>
          <p:cNvPr id="19461" name="그림 2">
            <a:extLst>
              <a:ext uri="{FF2B5EF4-FFF2-40B4-BE49-F238E27FC236}">
                <a16:creationId xmlns:a16="http://schemas.microsoft.com/office/drawing/2014/main" id="{65F4B95C-A824-43C9-8546-D31F7A82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4" y="1147763"/>
            <a:ext cx="74961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일정 계획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i="1"/>
              <a:t>개발 프로세스를 이루는 소작업</a:t>
            </a:r>
            <a:r>
              <a:rPr lang="en-US" altLang="ko-KR" i="1"/>
              <a:t>(activity)</a:t>
            </a:r>
            <a:r>
              <a:rPr lang="ko-KR" altLang="en-US" i="1"/>
              <a:t>를 파악하고 순서와 일정을 정하는 작업</a:t>
            </a:r>
          </a:p>
          <a:p>
            <a:pPr lvl="1"/>
            <a:r>
              <a:rPr lang="ko-KR" altLang="en-US"/>
              <a:t>개발 모형 결정</a:t>
            </a:r>
          </a:p>
          <a:p>
            <a:pPr lvl="1"/>
            <a:r>
              <a:rPr lang="ko-KR" altLang="en-US"/>
              <a:t>소작업</a:t>
            </a:r>
            <a:r>
              <a:rPr lang="en-US" altLang="ko-KR"/>
              <a:t>, </a:t>
            </a:r>
            <a:r>
              <a:rPr lang="ko-KR" altLang="en-US"/>
              <a:t>산출물</a:t>
            </a:r>
            <a:r>
              <a:rPr lang="en-US" altLang="ko-KR"/>
              <a:t>, </a:t>
            </a:r>
            <a:r>
              <a:rPr lang="ko-KR" altLang="en-US"/>
              <a:t>이정표 설정</a:t>
            </a:r>
          </a:p>
          <a:p>
            <a:pPr lvl="1"/>
            <a:endParaRPr lang="ko-KR" altLang="en-US"/>
          </a:p>
          <a:p>
            <a:r>
              <a:rPr lang="ko-KR" altLang="en-US"/>
              <a:t>작업 순서</a:t>
            </a:r>
          </a:p>
          <a:p>
            <a:pPr lvl="1"/>
            <a:r>
              <a:rPr lang="ko-KR" altLang="en-US"/>
              <a:t>작업분해</a:t>
            </a:r>
            <a:r>
              <a:rPr lang="en-US" altLang="ko-KR"/>
              <a:t>(Work Breakdown Structure)</a:t>
            </a:r>
          </a:p>
          <a:p>
            <a:pPr lvl="1"/>
            <a:r>
              <a:rPr lang="en-US" altLang="ko-KR"/>
              <a:t>CPM </a:t>
            </a:r>
            <a:r>
              <a:rPr lang="ko-KR" altLang="en-US"/>
              <a:t>네트워크 작성</a:t>
            </a:r>
          </a:p>
          <a:p>
            <a:pPr lvl="1"/>
            <a:r>
              <a:rPr lang="ko-KR" altLang="en-US"/>
              <a:t>최소 소요 기간을 구함</a:t>
            </a:r>
          </a:p>
          <a:p>
            <a:pPr lvl="1"/>
            <a:r>
              <a:rPr lang="ko-KR" altLang="en-US"/>
              <a:t>소요 </a:t>
            </a:r>
            <a:r>
              <a:rPr lang="en-US" altLang="ko-KR"/>
              <a:t>MM, </a:t>
            </a:r>
            <a:r>
              <a:rPr lang="ko-KR" altLang="en-US"/>
              <a:t>기간 산정하여 </a:t>
            </a:r>
            <a:r>
              <a:rPr lang="en-US" altLang="ko-KR"/>
              <a:t>CPM </a:t>
            </a:r>
            <a:r>
              <a:rPr lang="ko-KR" altLang="en-US"/>
              <a:t>수정</a:t>
            </a:r>
          </a:p>
          <a:p>
            <a:pPr lvl="1"/>
            <a:r>
              <a:rPr lang="ko-KR" altLang="en-US"/>
              <a:t>간트 차트로 그림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일정계획</a:t>
            </a:r>
            <a:r>
              <a:rPr lang="en-US" altLang="ko-KR" dirty="0"/>
              <a:t>(Scheduling)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569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작업 분해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i="1"/>
              <a:t>프로젝트 완성에 필요한 </a:t>
            </a:r>
            <a:r>
              <a:rPr lang="en-US" altLang="ko-KR" i="1"/>
              <a:t>activity</a:t>
            </a:r>
            <a:r>
              <a:rPr lang="ko-KR" altLang="en-US" i="1"/>
              <a:t>를 찾아냄</a:t>
            </a:r>
          </a:p>
          <a:p>
            <a:r>
              <a:rPr lang="en-US" altLang="ko-KR"/>
              <a:t>Work Breakdown Structure</a:t>
            </a:r>
          </a:p>
          <a:p>
            <a:pPr lvl="1"/>
            <a:r>
              <a:rPr lang="ko-KR" altLang="en-US"/>
              <a:t>계층적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작업분해</a:t>
            </a:r>
            <a:r>
              <a:rPr lang="en-US" altLang="ko-KR" dirty="0"/>
              <a:t>(Decomposition)</a:t>
            </a:r>
            <a:endParaRPr lang="ko-KR" altLang="en-US" dirty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518025" y="2979738"/>
            <a:ext cx="1511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572000" y="2971801"/>
            <a:ext cx="1460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컴파일러</a:t>
            </a:r>
          </a:p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개발 프로젝트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384425" y="4122738"/>
            <a:ext cx="749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2438400" y="4244976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분석</a:t>
            </a:r>
            <a:r>
              <a:rPr lang="ko-KR" altLang="en-US">
                <a:latin typeface="Arial" panose="020B0604020202020204" pitchFamily="34" charset="0"/>
                <a:ea typeface="굴림체" panose="020B0609000101010101" pitchFamily="49" charset="-127"/>
              </a:rPr>
              <a:t>*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4137025" y="4122738"/>
            <a:ext cx="749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6346825" y="4122738"/>
            <a:ext cx="749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7870825" y="4122738"/>
            <a:ext cx="19685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4191000" y="42672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설계</a:t>
            </a: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6324600" y="42672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테스트</a:t>
            </a: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7924800" y="4191000"/>
            <a:ext cx="192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사용자 지침서 작성</a:t>
            </a:r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2759075" y="38115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>
            <a:off x="2759075" y="3811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>
            <a:off x="5197475" y="35067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435475" y="3811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6721475" y="3811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>
            <a:off x="8855075" y="3811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2613025" y="5265738"/>
            <a:ext cx="977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2743200" y="53340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스캐너</a:t>
            </a: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4137025" y="5265738"/>
            <a:ext cx="749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4191000" y="53340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파서</a:t>
            </a: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5432425" y="5265738"/>
            <a:ext cx="1130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5410200" y="533400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코드 생성기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3063875" y="4954588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>
            <a:off x="3063875" y="4954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>
            <a:off x="4435475" y="46497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>
            <a:off x="5959475" y="4954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934" name="Rectangle 30"/>
          <p:cNvSpPr>
            <a:spLocks noChangeArrowheads="1"/>
          </p:cNvSpPr>
          <p:nvPr/>
        </p:nvSpPr>
        <p:spPr bwMode="auto">
          <a:xfrm>
            <a:off x="6934201" y="4800601"/>
            <a:ext cx="1833563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600">
                <a:latin typeface="Arial" panose="020B0604020202020204" pitchFamily="34" charset="0"/>
                <a:ea typeface="굴림체" panose="020B0609000101010101" pitchFamily="49" charset="-127"/>
              </a:rPr>
              <a:t>*R:</a:t>
            </a:r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요구분석</a:t>
            </a:r>
          </a:p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>
                <a:latin typeface="Arial" panose="020B0604020202020204" pitchFamily="34" charset="0"/>
                <a:ea typeface="굴림체" panose="020B0609000101010101" pitchFamily="49" charset="-127"/>
              </a:rPr>
              <a:t>R1:</a:t>
            </a:r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목표정의</a:t>
            </a:r>
          </a:p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>
                <a:latin typeface="Arial" panose="020B0604020202020204" pitchFamily="34" charset="0"/>
                <a:ea typeface="굴림체" panose="020B0609000101010101" pitchFamily="49" charset="-127"/>
              </a:rPr>
              <a:t>R2:</a:t>
            </a:r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제약사항 정의</a:t>
            </a:r>
          </a:p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>
                <a:latin typeface="Arial" panose="020B0604020202020204" pitchFamily="34" charset="0"/>
                <a:ea typeface="굴림체" panose="020B0609000101010101" pitchFamily="49" charset="-127"/>
              </a:rPr>
              <a:t>R3:</a:t>
            </a:r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사용자 면담</a:t>
            </a:r>
          </a:p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>
                <a:latin typeface="Arial" panose="020B0604020202020204" pitchFamily="34" charset="0"/>
                <a:ea typeface="굴림체" panose="020B0609000101010101" pitchFamily="49" charset="-127"/>
              </a:rPr>
              <a:t>R4:</a:t>
            </a:r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요구정리</a:t>
            </a:r>
          </a:p>
          <a:p>
            <a:pPr eaLnBrk="0" latinLnBrk="0" hangingPunct="0"/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>
                <a:latin typeface="Arial" panose="020B0604020202020204" pitchFamily="34" charset="0"/>
                <a:ea typeface="굴림체" panose="020B0609000101010101" pitchFamily="49" charset="-127"/>
              </a:rPr>
              <a:t>R5:DFD </a:t>
            </a:r>
            <a:r>
              <a:rPr lang="ko-KR" altLang="en-US" sz="1600">
                <a:latin typeface="Arial" panose="020B0604020202020204" pitchFamily="34" charset="0"/>
                <a:ea typeface="굴림체" panose="020B0609000101010101" pitchFamily="49" charset="-127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55727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ko-KR"/>
              <a:t>CP/M </a:t>
            </a:r>
            <a:r>
              <a:rPr lang="ko-KR" altLang="en-US"/>
              <a:t>소작업 리스트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작업순서</a:t>
            </a:r>
            <a:r>
              <a:rPr lang="en-US" altLang="ko-KR" dirty="0"/>
              <a:t> </a:t>
            </a:r>
            <a:r>
              <a:rPr lang="ko-KR" altLang="en-US" dirty="0"/>
              <a:t>결정 및 소요기간 예측</a:t>
            </a:r>
          </a:p>
        </p:txBody>
      </p:sp>
      <p:graphicFrame>
        <p:nvGraphicFramePr>
          <p:cNvPr id="12596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11450" y="1828800"/>
          <a:ext cx="696595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4" imgW="2180880" imgH="1742760" progId="Word.Document.6">
                  <p:embed/>
                </p:oleObj>
              </mc:Choice>
              <mc:Fallback>
                <p:oleObj name="Document" r:id="rId4" imgW="2180880" imgH="174276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828800"/>
                        <a:ext cx="6965950" cy="494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68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46100" y="5939118"/>
            <a:ext cx="10515600" cy="707462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800" dirty="0"/>
              <a:t>임계 경로</a:t>
            </a:r>
            <a:r>
              <a:rPr lang="en-US" altLang="ko-KR" sz="1800" dirty="0"/>
              <a:t>(critical path)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dirty="0"/>
              <a:t>S-T1-M1-T3-M4-T9-M6-T11-M8-T12-F        </a:t>
            </a:r>
            <a:r>
              <a:rPr lang="ko-KR" altLang="en-US" sz="1600" dirty="0"/>
              <a:t>소요기간  </a:t>
            </a:r>
            <a:r>
              <a:rPr lang="en-US" altLang="ko-KR" sz="1600" dirty="0"/>
              <a:t>55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Activity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128087" name="Picture 8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3761"/>
            <a:ext cx="82423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93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ko-KR"/>
              <a:t>CP/M </a:t>
            </a:r>
            <a:r>
              <a:rPr lang="ko-KR" altLang="en-US"/>
              <a:t>네트워크</a:t>
            </a:r>
          </a:p>
        </p:txBody>
      </p:sp>
      <p:grpSp>
        <p:nvGrpSpPr>
          <p:cNvPr id="16387" name="Group 110"/>
          <p:cNvGrpSpPr>
            <a:grpSpLocks/>
          </p:cNvGrpSpPr>
          <p:nvPr/>
        </p:nvGrpSpPr>
        <p:grpSpPr bwMode="auto">
          <a:xfrm>
            <a:off x="2495550" y="2060575"/>
            <a:ext cx="7416800" cy="3887788"/>
            <a:chOff x="476" y="1207"/>
            <a:chExt cx="4672" cy="2449"/>
          </a:xfrm>
          <a:noFill/>
        </p:grpSpPr>
        <p:sp>
          <p:nvSpPr>
            <p:cNvPr id="16389" name="Oval 88"/>
            <p:cNvSpPr>
              <a:spLocks noChangeArrowheads="1"/>
            </p:cNvSpPr>
            <p:nvPr/>
          </p:nvSpPr>
          <p:spPr bwMode="auto">
            <a:xfrm>
              <a:off x="476" y="1842"/>
              <a:ext cx="318" cy="36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S</a:t>
              </a:r>
            </a:p>
          </p:txBody>
        </p:sp>
        <p:sp>
          <p:nvSpPr>
            <p:cNvPr id="16390" name="Oval 89"/>
            <p:cNvSpPr>
              <a:spLocks noChangeArrowheads="1"/>
            </p:cNvSpPr>
            <p:nvPr/>
          </p:nvSpPr>
          <p:spPr bwMode="auto">
            <a:xfrm>
              <a:off x="4830" y="2115"/>
              <a:ext cx="318" cy="36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F</a:t>
              </a:r>
            </a:p>
          </p:txBody>
        </p:sp>
        <p:sp>
          <p:nvSpPr>
            <p:cNvPr id="16391" name="Oval 90"/>
            <p:cNvSpPr>
              <a:spLocks noChangeArrowheads="1"/>
            </p:cNvSpPr>
            <p:nvPr/>
          </p:nvSpPr>
          <p:spPr bwMode="auto">
            <a:xfrm>
              <a:off x="1202" y="1207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요구분석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16392" name="Oval 91"/>
            <p:cNvSpPr>
              <a:spLocks noChangeArrowheads="1"/>
            </p:cNvSpPr>
            <p:nvPr/>
          </p:nvSpPr>
          <p:spPr bwMode="auto">
            <a:xfrm>
              <a:off x="2290" y="1207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설계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16393" name="Oval 92"/>
            <p:cNvSpPr>
              <a:spLocks noChangeArrowheads="1"/>
            </p:cNvSpPr>
            <p:nvPr/>
          </p:nvSpPr>
          <p:spPr bwMode="auto">
            <a:xfrm>
              <a:off x="3833" y="1208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문서화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6394" name="Oval 93"/>
            <p:cNvSpPr>
              <a:spLocks noChangeArrowheads="1"/>
            </p:cNvSpPr>
            <p:nvPr/>
          </p:nvSpPr>
          <p:spPr bwMode="auto">
            <a:xfrm>
              <a:off x="3107" y="1933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코딩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16395" name="Oval 94"/>
            <p:cNvSpPr>
              <a:spLocks noChangeArrowheads="1"/>
            </p:cNvSpPr>
            <p:nvPr/>
          </p:nvSpPr>
          <p:spPr bwMode="auto">
            <a:xfrm>
              <a:off x="3833" y="2614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제품시험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16396" name="Oval 95"/>
            <p:cNvSpPr>
              <a:spLocks noChangeArrowheads="1"/>
            </p:cNvSpPr>
            <p:nvPr/>
          </p:nvSpPr>
          <p:spPr bwMode="auto">
            <a:xfrm>
              <a:off x="1202" y="2205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시험계획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6397" name="Oval 96"/>
            <p:cNvSpPr>
              <a:spLocks noChangeArrowheads="1"/>
            </p:cNvSpPr>
            <p:nvPr/>
          </p:nvSpPr>
          <p:spPr bwMode="auto">
            <a:xfrm>
              <a:off x="2562" y="2523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시험자료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6398" name="Oval 97"/>
            <p:cNvSpPr>
              <a:spLocks noChangeArrowheads="1"/>
            </p:cNvSpPr>
            <p:nvPr/>
          </p:nvSpPr>
          <p:spPr bwMode="auto">
            <a:xfrm>
              <a:off x="1882" y="2976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시험절차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16399" name="Line 98"/>
            <p:cNvSpPr>
              <a:spLocks noChangeShapeType="1"/>
            </p:cNvSpPr>
            <p:nvPr/>
          </p:nvSpPr>
          <p:spPr bwMode="auto">
            <a:xfrm flipV="1">
              <a:off x="748" y="1706"/>
              <a:ext cx="454" cy="18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0" name="Line 99"/>
            <p:cNvSpPr>
              <a:spLocks noChangeShapeType="1"/>
            </p:cNvSpPr>
            <p:nvPr/>
          </p:nvSpPr>
          <p:spPr bwMode="auto">
            <a:xfrm>
              <a:off x="793" y="2115"/>
              <a:ext cx="454" cy="22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1" name="Line 100"/>
            <p:cNvSpPr>
              <a:spLocks noChangeShapeType="1"/>
            </p:cNvSpPr>
            <p:nvPr/>
          </p:nvSpPr>
          <p:spPr bwMode="auto">
            <a:xfrm>
              <a:off x="1837" y="1525"/>
              <a:ext cx="453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Line 101"/>
            <p:cNvSpPr>
              <a:spLocks noChangeShapeType="1"/>
            </p:cNvSpPr>
            <p:nvPr/>
          </p:nvSpPr>
          <p:spPr bwMode="auto">
            <a:xfrm>
              <a:off x="2925" y="1525"/>
              <a:ext cx="9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Line 102"/>
            <p:cNvSpPr>
              <a:spLocks noChangeShapeType="1"/>
            </p:cNvSpPr>
            <p:nvPr/>
          </p:nvSpPr>
          <p:spPr bwMode="auto">
            <a:xfrm>
              <a:off x="1746" y="2840"/>
              <a:ext cx="272" cy="18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Line 103"/>
            <p:cNvSpPr>
              <a:spLocks noChangeShapeType="1"/>
            </p:cNvSpPr>
            <p:nvPr/>
          </p:nvSpPr>
          <p:spPr bwMode="auto">
            <a:xfrm>
              <a:off x="1882" y="2568"/>
              <a:ext cx="680" cy="18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Line 104"/>
            <p:cNvSpPr>
              <a:spLocks noChangeShapeType="1"/>
            </p:cNvSpPr>
            <p:nvPr/>
          </p:nvSpPr>
          <p:spPr bwMode="auto">
            <a:xfrm>
              <a:off x="3198" y="2931"/>
              <a:ext cx="63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6" name="Line 105"/>
            <p:cNvSpPr>
              <a:spLocks noChangeShapeType="1"/>
            </p:cNvSpPr>
            <p:nvPr/>
          </p:nvSpPr>
          <p:spPr bwMode="auto">
            <a:xfrm flipV="1">
              <a:off x="2517" y="3113"/>
              <a:ext cx="1316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7" name="Line 106"/>
            <p:cNvSpPr>
              <a:spLocks noChangeShapeType="1"/>
            </p:cNvSpPr>
            <p:nvPr/>
          </p:nvSpPr>
          <p:spPr bwMode="auto">
            <a:xfrm>
              <a:off x="2880" y="1752"/>
              <a:ext cx="318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8" name="Line 107"/>
            <p:cNvSpPr>
              <a:spLocks noChangeShapeType="1"/>
            </p:cNvSpPr>
            <p:nvPr/>
          </p:nvSpPr>
          <p:spPr bwMode="auto">
            <a:xfrm>
              <a:off x="4377" y="1752"/>
              <a:ext cx="499" cy="4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9" name="Line 108"/>
            <p:cNvSpPr>
              <a:spLocks noChangeShapeType="1"/>
            </p:cNvSpPr>
            <p:nvPr/>
          </p:nvSpPr>
          <p:spPr bwMode="auto">
            <a:xfrm>
              <a:off x="3696" y="2478"/>
              <a:ext cx="227" cy="22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0" name="Line 109"/>
            <p:cNvSpPr>
              <a:spLocks noChangeShapeType="1"/>
            </p:cNvSpPr>
            <p:nvPr/>
          </p:nvSpPr>
          <p:spPr bwMode="auto">
            <a:xfrm flipV="1">
              <a:off x="4468" y="2432"/>
              <a:ext cx="408" cy="4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388" name="Text Box 111"/>
          <p:cNvSpPr txBox="1">
            <a:spLocks noChangeArrowheads="1"/>
          </p:cNvSpPr>
          <p:nvPr/>
        </p:nvSpPr>
        <p:spPr bwMode="auto">
          <a:xfrm>
            <a:off x="2424113" y="1292225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>
                <a:latin typeface="Times New Roman" panose="02020603050405020304" pitchFamily="18" charset="0"/>
                <a:ea typeface="돋움" panose="020B0600000101010101" pitchFamily="50" charset="-127"/>
              </a:rPr>
              <a:t>PERT/CPM</a:t>
            </a:r>
          </a:p>
        </p:txBody>
      </p:sp>
    </p:spTree>
    <p:extLst>
      <p:ext uri="{BB962C8B-B14F-4D97-AF65-F5344CB8AC3E}">
        <p14:creationId xmlns:p14="http://schemas.microsoft.com/office/powerpoint/2010/main" val="316654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ko-KR"/>
              <a:t>CP/M </a:t>
            </a:r>
            <a:r>
              <a:rPr lang="ko-KR" altLang="en-US"/>
              <a:t>네트워크</a:t>
            </a:r>
          </a:p>
        </p:txBody>
      </p:sp>
      <p:grpSp>
        <p:nvGrpSpPr>
          <p:cNvPr id="17411" name="Group 37"/>
          <p:cNvGrpSpPr>
            <a:grpSpLocks/>
          </p:cNvGrpSpPr>
          <p:nvPr/>
        </p:nvGrpSpPr>
        <p:grpSpPr bwMode="auto">
          <a:xfrm>
            <a:off x="2495550" y="2060575"/>
            <a:ext cx="7416800" cy="3887788"/>
            <a:chOff x="612" y="1298"/>
            <a:chExt cx="4672" cy="2449"/>
          </a:xfrm>
          <a:noFill/>
        </p:grpSpPr>
        <p:sp>
          <p:nvSpPr>
            <p:cNvPr id="17423" name="Oval 4"/>
            <p:cNvSpPr>
              <a:spLocks noChangeArrowheads="1"/>
            </p:cNvSpPr>
            <p:nvPr/>
          </p:nvSpPr>
          <p:spPr bwMode="auto">
            <a:xfrm>
              <a:off x="612" y="1933"/>
              <a:ext cx="318" cy="36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S</a:t>
              </a:r>
            </a:p>
          </p:txBody>
        </p:sp>
        <p:sp>
          <p:nvSpPr>
            <p:cNvPr id="17424" name="Oval 5"/>
            <p:cNvSpPr>
              <a:spLocks noChangeArrowheads="1"/>
            </p:cNvSpPr>
            <p:nvPr/>
          </p:nvSpPr>
          <p:spPr bwMode="auto">
            <a:xfrm>
              <a:off x="4966" y="2206"/>
              <a:ext cx="318" cy="36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F</a:t>
              </a:r>
            </a:p>
          </p:txBody>
        </p:sp>
        <p:sp>
          <p:nvSpPr>
            <p:cNvPr id="17425" name="Oval 6"/>
            <p:cNvSpPr>
              <a:spLocks noChangeArrowheads="1"/>
            </p:cNvSpPr>
            <p:nvPr/>
          </p:nvSpPr>
          <p:spPr bwMode="auto">
            <a:xfrm>
              <a:off x="1338" y="1298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요구분석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17426" name="Oval 7"/>
            <p:cNvSpPr>
              <a:spLocks noChangeArrowheads="1"/>
            </p:cNvSpPr>
            <p:nvPr/>
          </p:nvSpPr>
          <p:spPr bwMode="auto">
            <a:xfrm>
              <a:off x="2426" y="1298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설계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17427" name="Oval 8"/>
            <p:cNvSpPr>
              <a:spLocks noChangeArrowheads="1"/>
            </p:cNvSpPr>
            <p:nvPr/>
          </p:nvSpPr>
          <p:spPr bwMode="auto">
            <a:xfrm>
              <a:off x="3969" y="1299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문서화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7428" name="Oval 9"/>
            <p:cNvSpPr>
              <a:spLocks noChangeArrowheads="1"/>
            </p:cNvSpPr>
            <p:nvPr/>
          </p:nvSpPr>
          <p:spPr bwMode="auto">
            <a:xfrm>
              <a:off x="3243" y="2024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코딩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17429" name="Oval 10"/>
            <p:cNvSpPr>
              <a:spLocks noChangeArrowheads="1"/>
            </p:cNvSpPr>
            <p:nvPr/>
          </p:nvSpPr>
          <p:spPr bwMode="auto">
            <a:xfrm>
              <a:off x="3969" y="2705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제품시험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17430" name="Oval 11"/>
            <p:cNvSpPr>
              <a:spLocks noChangeArrowheads="1"/>
            </p:cNvSpPr>
            <p:nvPr/>
          </p:nvSpPr>
          <p:spPr bwMode="auto">
            <a:xfrm>
              <a:off x="1338" y="2296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시험계획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7431" name="Oval 12"/>
            <p:cNvSpPr>
              <a:spLocks noChangeArrowheads="1"/>
            </p:cNvSpPr>
            <p:nvPr/>
          </p:nvSpPr>
          <p:spPr bwMode="auto">
            <a:xfrm>
              <a:off x="2698" y="2614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시험자료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7432" name="Oval 13"/>
            <p:cNvSpPr>
              <a:spLocks noChangeArrowheads="1"/>
            </p:cNvSpPr>
            <p:nvPr/>
          </p:nvSpPr>
          <p:spPr bwMode="auto">
            <a:xfrm>
              <a:off x="2018" y="3067"/>
              <a:ext cx="635" cy="6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시험절차</a:t>
              </a:r>
            </a:p>
            <a:p>
              <a:pPr algn="ctr" latinLnBrk="0"/>
              <a:r>
                <a:rPr lang="en-US" altLang="ko-KR" sz="1600">
                  <a:latin typeface="Times New Roman" panose="02020603050405020304" pitchFamily="18" charset="0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17433" name="Line 14"/>
            <p:cNvSpPr>
              <a:spLocks noChangeShapeType="1"/>
            </p:cNvSpPr>
            <p:nvPr/>
          </p:nvSpPr>
          <p:spPr bwMode="auto">
            <a:xfrm flipV="1">
              <a:off x="884" y="1797"/>
              <a:ext cx="454" cy="18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4" name="Line 15"/>
            <p:cNvSpPr>
              <a:spLocks noChangeShapeType="1"/>
            </p:cNvSpPr>
            <p:nvPr/>
          </p:nvSpPr>
          <p:spPr bwMode="auto">
            <a:xfrm>
              <a:off x="929" y="2206"/>
              <a:ext cx="454" cy="22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5" name="Line 16"/>
            <p:cNvSpPr>
              <a:spLocks noChangeShapeType="1"/>
            </p:cNvSpPr>
            <p:nvPr/>
          </p:nvSpPr>
          <p:spPr bwMode="auto">
            <a:xfrm>
              <a:off x="1973" y="1616"/>
              <a:ext cx="453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6" name="Line 17"/>
            <p:cNvSpPr>
              <a:spLocks noChangeShapeType="1"/>
            </p:cNvSpPr>
            <p:nvPr/>
          </p:nvSpPr>
          <p:spPr bwMode="auto">
            <a:xfrm>
              <a:off x="3061" y="1616"/>
              <a:ext cx="9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7" name="Line 18"/>
            <p:cNvSpPr>
              <a:spLocks noChangeShapeType="1"/>
            </p:cNvSpPr>
            <p:nvPr/>
          </p:nvSpPr>
          <p:spPr bwMode="auto">
            <a:xfrm>
              <a:off x="1882" y="2931"/>
              <a:ext cx="272" cy="18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8" name="Line 19"/>
            <p:cNvSpPr>
              <a:spLocks noChangeShapeType="1"/>
            </p:cNvSpPr>
            <p:nvPr/>
          </p:nvSpPr>
          <p:spPr bwMode="auto">
            <a:xfrm>
              <a:off x="2018" y="2659"/>
              <a:ext cx="680" cy="18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9" name="Line 20"/>
            <p:cNvSpPr>
              <a:spLocks noChangeShapeType="1"/>
            </p:cNvSpPr>
            <p:nvPr/>
          </p:nvSpPr>
          <p:spPr bwMode="auto">
            <a:xfrm>
              <a:off x="3334" y="3022"/>
              <a:ext cx="63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0" name="Line 21"/>
            <p:cNvSpPr>
              <a:spLocks noChangeShapeType="1"/>
            </p:cNvSpPr>
            <p:nvPr/>
          </p:nvSpPr>
          <p:spPr bwMode="auto">
            <a:xfrm flipV="1">
              <a:off x="2653" y="3204"/>
              <a:ext cx="1316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1" name="Line 22"/>
            <p:cNvSpPr>
              <a:spLocks noChangeShapeType="1"/>
            </p:cNvSpPr>
            <p:nvPr/>
          </p:nvSpPr>
          <p:spPr bwMode="auto">
            <a:xfrm>
              <a:off x="3016" y="1843"/>
              <a:ext cx="318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2" name="Line 23"/>
            <p:cNvSpPr>
              <a:spLocks noChangeShapeType="1"/>
            </p:cNvSpPr>
            <p:nvPr/>
          </p:nvSpPr>
          <p:spPr bwMode="auto">
            <a:xfrm>
              <a:off x="4513" y="1843"/>
              <a:ext cx="499" cy="4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3" name="Line 24"/>
            <p:cNvSpPr>
              <a:spLocks noChangeShapeType="1"/>
            </p:cNvSpPr>
            <p:nvPr/>
          </p:nvSpPr>
          <p:spPr bwMode="auto">
            <a:xfrm>
              <a:off x="3832" y="2569"/>
              <a:ext cx="227" cy="22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4" name="Line 25"/>
            <p:cNvSpPr>
              <a:spLocks noChangeShapeType="1"/>
            </p:cNvSpPr>
            <p:nvPr/>
          </p:nvSpPr>
          <p:spPr bwMode="auto">
            <a:xfrm flipV="1">
              <a:off x="4604" y="2523"/>
              <a:ext cx="408" cy="4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12" name="Text Box 26"/>
          <p:cNvSpPr txBox="1">
            <a:spLocks noChangeArrowheads="1"/>
          </p:cNvSpPr>
          <p:nvPr/>
        </p:nvSpPr>
        <p:spPr bwMode="auto">
          <a:xfrm>
            <a:off x="2351089" y="1219200"/>
            <a:ext cx="423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>
                <a:latin typeface="Times New Roman" panose="02020603050405020304" pitchFamily="18" charset="0"/>
                <a:ea typeface="돋움" panose="020B0600000101010101" pitchFamily="50" charset="-127"/>
              </a:rPr>
              <a:t>가장 빠른 시작 시간</a:t>
            </a:r>
            <a:r>
              <a:rPr lang="en-US" altLang="ko-KR">
                <a:latin typeface="Times New Roman" panose="02020603050405020304" pitchFamily="18" charset="0"/>
                <a:ea typeface="돋움" panose="020B0600000101010101" pitchFamily="50" charset="-127"/>
              </a:rPr>
              <a:t>/</a:t>
            </a:r>
            <a:r>
              <a:rPr lang="ko-KR" altLang="en-US">
                <a:latin typeface="Times New Roman" panose="02020603050405020304" pitchFamily="18" charset="0"/>
                <a:ea typeface="돋움" panose="020B0600000101010101" pitchFamily="50" charset="-127"/>
              </a:rPr>
              <a:t>종료 시간</a:t>
            </a:r>
          </a:p>
        </p:txBody>
      </p:sp>
      <p:sp>
        <p:nvSpPr>
          <p:cNvPr id="17413" name="Text Box 27"/>
          <p:cNvSpPr txBox="1">
            <a:spLocks noChangeArrowheads="1"/>
          </p:cNvSpPr>
          <p:nvPr/>
        </p:nvSpPr>
        <p:spPr bwMode="auto">
          <a:xfrm>
            <a:off x="2424114" y="2636838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(0,0)</a:t>
            </a:r>
          </a:p>
        </p:txBody>
      </p:sp>
      <p:sp>
        <p:nvSpPr>
          <p:cNvPr id="17414" name="Text Box 28"/>
          <p:cNvSpPr txBox="1">
            <a:spLocks noChangeArrowheads="1"/>
          </p:cNvSpPr>
          <p:nvPr/>
        </p:nvSpPr>
        <p:spPr bwMode="auto">
          <a:xfrm>
            <a:off x="4513264" y="2825750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(0,3)</a:t>
            </a:r>
          </a:p>
        </p:txBody>
      </p:sp>
      <p:sp>
        <p:nvSpPr>
          <p:cNvPr id="17415" name="Text Box 29"/>
          <p:cNvSpPr txBox="1">
            <a:spLocks noChangeArrowheads="1"/>
          </p:cNvSpPr>
          <p:nvPr/>
        </p:nvSpPr>
        <p:spPr bwMode="auto">
          <a:xfrm>
            <a:off x="6240464" y="2012950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(3,7)</a:t>
            </a:r>
          </a:p>
        </p:txBody>
      </p:sp>
      <p:sp>
        <p:nvSpPr>
          <p:cNvPr id="17416" name="Text Box 30"/>
          <p:cNvSpPr txBox="1">
            <a:spLocks noChangeArrowheads="1"/>
          </p:cNvSpPr>
          <p:nvPr/>
        </p:nvSpPr>
        <p:spPr bwMode="auto">
          <a:xfrm>
            <a:off x="8834439" y="2300288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(7,9)</a:t>
            </a:r>
          </a:p>
        </p:txBody>
      </p:sp>
      <p:sp>
        <p:nvSpPr>
          <p:cNvPr id="17417" name="Text Box 31"/>
          <p:cNvSpPr txBox="1">
            <a:spLocks noChangeArrowheads="1"/>
          </p:cNvSpPr>
          <p:nvPr/>
        </p:nvSpPr>
        <p:spPr bwMode="auto">
          <a:xfrm>
            <a:off x="7608889" y="3284538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(7,11)</a:t>
            </a:r>
          </a:p>
        </p:txBody>
      </p:sp>
      <p:sp>
        <p:nvSpPr>
          <p:cNvPr id="17418" name="Text Box 32"/>
          <p:cNvSpPr txBox="1">
            <a:spLocks noChangeArrowheads="1"/>
          </p:cNvSpPr>
          <p:nvPr/>
        </p:nvSpPr>
        <p:spPr bwMode="auto">
          <a:xfrm>
            <a:off x="8616951" y="515778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(11,15)</a:t>
            </a:r>
          </a:p>
        </p:txBody>
      </p:sp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4583114" y="3740150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(0,2)</a:t>
            </a:r>
          </a:p>
        </p:txBody>
      </p:sp>
      <p:sp>
        <p:nvSpPr>
          <p:cNvPr id="17420" name="Text Box 34"/>
          <p:cNvSpPr txBox="1">
            <a:spLocks noChangeArrowheads="1"/>
          </p:cNvSpPr>
          <p:nvPr/>
        </p:nvSpPr>
        <p:spPr bwMode="auto">
          <a:xfrm>
            <a:off x="6745289" y="4821238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(2,4)</a:t>
            </a:r>
          </a:p>
        </p:txBody>
      </p:sp>
      <p:sp>
        <p:nvSpPr>
          <p:cNvPr id="17421" name="Text Box 35"/>
          <p:cNvSpPr txBox="1">
            <a:spLocks noChangeArrowheads="1"/>
          </p:cNvSpPr>
          <p:nvPr/>
        </p:nvSpPr>
        <p:spPr bwMode="auto">
          <a:xfrm>
            <a:off x="5665789" y="5540375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(2,8)</a:t>
            </a:r>
          </a:p>
        </p:txBody>
      </p:sp>
      <p:sp>
        <p:nvSpPr>
          <p:cNvPr id="17422" name="Text Box 36"/>
          <p:cNvSpPr txBox="1">
            <a:spLocks noChangeArrowheads="1"/>
          </p:cNvSpPr>
          <p:nvPr/>
        </p:nvSpPr>
        <p:spPr bwMode="auto">
          <a:xfrm>
            <a:off x="9278939" y="316388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(15,15)</a:t>
            </a:r>
          </a:p>
        </p:txBody>
      </p:sp>
    </p:spTree>
    <p:extLst>
      <p:ext uri="{BB962C8B-B14F-4D97-AF65-F5344CB8AC3E}">
        <p14:creationId xmlns:p14="http://schemas.microsoft.com/office/powerpoint/2010/main" val="233395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ko-KR"/>
              <a:t>CP/M </a:t>
            </a:r>
            <a:r>
              <a:rPr lang="ko-KR" altLang="en-US"/>
              <a:t>네트워크</a:t>
            </a: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2495551" y="3068638"/>
            <a:ext cx="504825" cy="5762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S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9407526" y="3502026"/>
            <a:ext cx="504825" cy="576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F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3648076" y="2060575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요구분석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3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5375276" y="2060575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설계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7824788" y="2062163"/>
            <a:ext cx="1008062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문서화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2</a:t>
            </a:r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6672263" y="3213100"/>
            <a:ext cx="1008062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코딩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7824788" y="4294188"/>
            <a:ext cx="1008062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제품시험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18442" name="Oval 11"/>
          <p:cNvSpPr>
            <a:spLocks noChangeArrowheads="1"/>
          </p:cNvSpPr>
          <p:nvPr/>
        </p:nvSpPr>
        <p:spPr bwMode="auto">
          <a:xfrm>
            <a:off x="3648076" y="3644900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시험계획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2</a:t>
            </a:r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5807076" y="4149725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시험자료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2</a:t>
            </a:r>
          </a:p>
        </p:txBody>
      </p:sp>
      <p:sp>
        <p:nvSpPr>
          <p:cNvPr id="18444" name="Oval 13"/>
          <p:cNvSpPr>
            <a:spLocks noChangeArrowheads="1"/>
          </p:cNvSpPr>
          <p:nvPr/>
        </p:nvSpPr>
        <p:spPr bwMode="auto">
          <a:xfrm>
            <a:off x="4727576" y="4868863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시험절차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6</a:t>
            </a:r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V="1">
            <a:off x="2927351" y="2852739"/>
            <a:ext cx="72072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2998789" y="3502026"/>
            <a:ext cx="720725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4656139" y="2565400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6383338" y="2565400"/>
            <a:ext cx="1441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4511675" y="4652964"/>
            <a:ext cx="43180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4727575" y="4221164"/>
            <a:ext cx="107950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6816726" y="4797425"/>
            <a:ext cx="100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 flipV="1">
            <a:off x="5735638" y="5086350"/>
            <a:ext cx="20891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6311901" y="2925763"/>
            <a:ext cx="5048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8688388" y="2925763"/>
            <a:ext cx="79216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7607301" y="4078289"/>
            <a:ext cx="360363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 flipV="1">
            <a:off x="8832850" y="4005263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2279650" y="1147763"/>
            <a:ext cx="423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>
                <a:latin typeface="Times New Roman" panose="02020603050405020304" pitchFamily="18" charset="0"/>
                <a:ea typeface="돋움" panose="020B0600000101010101" pitchFamily="50" charset="-127"/>
              </a:rPr>
              <a:t>가장 늦은 시작 시간</a:t>
            </a:r>
            <a:r>
              <a:rPr lang="en-US" altLang="ko-KR">
                <a:latin typeface="Times New Roman" panose="02020603050405020304" pitchFamily="18" charset="0"/>
                <a:ea typeface="돋움" panose="020B0600000101010101" pitchFamily="50" charset="-127"/>
              </a:rPr>
              <a:t>/</a:t>
            </a:r>
            <a:r>
              <a:rPr lang="ko-KR" altLang="en-US">
                <a:latin typeface="Times New Roman" panose="02020603050405020304" pitchFamily="18" charset="0"/>
                <a:ea typeface="돋움" panose="020B0600000101010101" pitchFamily="50" charset="-127"/>
              </a:rPr>
              <a:t>종료 시간</a:t>
            </a:r>
          </a:p>
        </p:txBody>
      </p:sp>
      <p:sp>
        <p:nvSpPr>
          <p:cNvPr id="18458" name="Text Box 27"/>
          <p:cNvSpPr txBox="1">
            <a:spLocks noChangeArrowheads="1"/>
          </p:cNvSpPr>
          <p:nvPr/>
        </p:nvSpPr>
        <p:spPr bwMode="auto">
          <a:xfrm>
            <a:off x="2424114" y="2636838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(0,0)</a:t>
            </a:r>
          </a:p>
        </p:txBody>
      </p:sp>
      <p:sp>
        <p:nvSpPr>
          <p:cNvPr id="18459" name="Text Box 28"/>
          <p:cNvSpPr txBox="1">
            <a:spLocks noChangeArrowheads="1"/>
          </p:cNvSpPr>
          <p:nvPr/>
        </p:nvSpPr>
        <p:spPr bwMode="auto">
          <a:xfrm>
            <a:off x="4513264" y="28257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(0,3)</a:t>
            </a:r>
          </a:p>
        </p:txBody>
      </p:sp>
      <p:sp>
        <p:nvSpPr>
          <p:cNvPr id="18460" name="Text Box 29"/>
          <p:cNvSpPr txBox="1">
            <a:spLocks noChangeArrowheads="1"/>
          </p:cNvSpPr>
          <p:nvPr/>
        </p:nvSpPr>
        <p:spPr bwMode="auto">
          <a:xfrm>
            <a:off x="6240464" y="20129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(3,7)</a:t>
            </a:r>
          </a:p>
        </p:txBody>
      </p:sp>
      <p:sp>
        <p:nvSpPr>
          <p:cNvPr id="18461" name="Text Box 30"/>
          <p:cNvSpPr txBox="1">
            <a:spLocks noChangeArrowheads="1"/>
          </p:cNvSpPr>
          <p:nvPr/>
        </p:nvSpPr>
        <p:spPr bwMode="auto">
          <a:xfrm>
            <a:off x="8834439" y="2300288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(7,9)</a:t>
            </a:r>
          </a:p>
        </p:txBody>
      </p:sp>
      <p:sp>
        <p:nvSpPr>
          <p:cNvPr id="18462" name="Text Box 31"/>
          <p:cNvSpPr txBox="1">
            <a:spLocks noChangeArrowheads="1"/>
          </p:cNvSpPr>
          <p:nvPr/>
        </p:nvSpPr>
        <p:spPr bwMode="auto">
          <a:xfrm>
            <a:off x="7608889" y="3284538"/>
            <a:ext cx="6762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(7,11)</a:t>
            </a:r>
          </a:p>
        </p:txBody>
      </p:sp>
      <p:sp>
        <p:nvSpPr>
          <p:cNvPr id="18463" name="Text Box 32"/>
          <p:cNvSpPr txBox="1">
            <a:spLocks noChangeArrowheads="1"/>
          </p:cNvSpPr>
          <p:nvPr/>
        </p:nvSpPr>
        <p:spPr bwMode="auto">
          <a:xfrm>
            <a:off x="8616951" y="5157788"/>
            <a:ext cx="777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(11,15)</a:t>
            </a:r>
          </a:p>
        </p:txBody>
      </p:sp>
      <p:sp>
        <p:nvSpPr>
          <p:cNvPr id="18464" name="Text Box 33"/>
          <p:cNvSpPr txBox="1">
            <a:spLocks noChangeArrowheads="1"/>
          </p:cNvSpPr>
          <p:nvPr/>
        </p:nvSpPr>
        <p:spPr bwMode="auto">
          <a:xfrm>
            <a:off x="4583114" y="37401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(0,2)</a:t>
            </a:r>
          </a:p>
        </p:txBody>
      </p:sp>
      <p:sp>
        <p:nvSpPr>
          <p:cNvPr id="18465" name="Text Box 34"/>
          <p:cNvSpPr txBox="1">
            <a:spLocks noChangeArrowheads="1"/>
          </p:cNvSpPr>
          <p:nvPr/>
        </p:nvSpPr>
        <p:spPr bwMode="auto">
          <a:xfrm>
            <a:off x="6745289" y="4821238"/>
            <a:ext cx="6762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(9,11)</a:t>
            </a:r>
          </a:p>
        </p:txBody>
      </p:sp>
      <p:sp>
        <p:nvSpPr>
          <p:cNvPr id="18466" name="Text Box 35"/>
          <p:cNvSpPr txBox="1">
            <a:spLocks noChangeArrowheads="1"/>
          </p:cNvSpPr>
          <p:nvPr/>
        </p:nvSpPr>
        <p:spPr bwMode="auto">
          <a:xfrm>
            <a:off x="5665789" y="5540375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(2,8)</a:t>
            </a:r>
          </a:p>
        </p:txBody>
      </p:sp>
      <p:sp>
        <p:nvSpPr>
          <p:cNvPr id="18467" name="Text Box 36"/>
          <p:cNvSpPr txBox="1">
            <a:spLocks noChangeArrowheads="1"/>
          </p:cNvSpPr>
          <p:nvPr/>
        </p:nvSpPr>
        <p:spPr bwMode="auto">
          <a:xfrm>
            <a:off x="9278939" y="3163888"/>
            <a:ext cx="777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(15,15)</a:t>
            </a:r>
          </a:p>
        </p:txBody>
      </p:sp>
      <p:sp>
        <p:nvSpPr>
          <p:cNvPr id="18468" name="Text Box 37"/>
          <p:cNvSpPr txBox="1">
            <a:spLocks noChangeArrowheads="1"/>
          </p:cNvSpPr>
          <p:nvPr/>
        </p:nvSpPr>
        <p:spPr bwMode="auto">
          <a:xfrm>
            <a:off x="2424114" y="3668713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(0,0)</a:t>
            </a:r>
          </a:p>
        </p:txBody>
      </p:sp>
      <p:sp>
        <p:nvSpPr>
          <p:cNvPr id="18469" name="Text Box 38"/>
          <p:cNvSpPr txBox="1">
            <a:spLocks noChangeArrowheads="1"/>
          </p:cNvSpPr>
          <p:nvPr/>
        </p:nvSpPr>
        <p:spPr bwMode="auto">
          <a:xfrm>
            <a:off x="4511676" y="30416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(0,3)</a:t>
            </a:r>
          </a:p>
        </p:txBody>
      </p:sp>
      <p:sp>
        <p:nvSpPr>
          <p:cNvPr id="18470" name="Text Box 39"/>
          <p:cNvSpPr txBox="1">
            <a:spLocks noChangeArrowheads="1"/>
          </p:cNvSpPr>
          <p:nvPr/>
        </p:nvSpPr>
        <p:spPr bwMode="auto">
          <a:xfrm>
            <a:off x="4584701" y="39560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(3,5)</a:t>
            </a:r>
          </a:p>
        </p:txBody>
      </p:sp>
      <p:sp>
        <p:nvSpPr>
          <p:cNvPr id="18471" name="Text Box 40"/>
          <p:cNvSpPr txBox="1">
            <a:spLocks noChangeArrowheads="1"/>
          </p:cNvSpPr>
          <p:nvPr/>
        </p:nvSpPr>
        <p:spPr bwMode="auto">
          <a:xfrm>
            <a:off x="6313489" y="2276475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(3,7)</a:t>
            </a:r>
          </a:p>
        </p:txBody>
      </p:sp>
      <p:sp>
        <p:nvSpPr>
          <p:cNvPr id="18472" name="Text Box 41"/>
          <p:cNvSpPr txBox="1">
            <a:spLocks noChangeArrowheads="1"/>
          </p:cNvSpPr>
          <p:nvPr/>
        </p:nvSpPr>
        <p:spPr bwMode="auto">
          <a:xfrm>
            <a:off x="8832851" y="2565400"/>
            <a:ext cx="777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(13,15)</a:t>
            </a:r>
          </a:p>
        </p:txBody>
      </p:sp>
      <p:sp>
        <p:nvSpPr>
          <p:cNvPr id="18473" name="Text Box 42"/>
          <p:cNvSpPr txBox="1">
            <a:spLocks noChangeArrowheads="1"/>
          </p:cNvSpPr>
          <p:nvPr/>
        </p:nvSpPr>
        <p:spPr bwMode="auto">
          <a:xfrm>
            <a:off x="7651751" y="3573463"/>
            <a:ext cx="6762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(7,11)</a:t>
            </a:r>
          </a:p>
        </p:txBody>
      </p:sp>
      <p:sp>
        <p:nvSpPr>
          <p:cNvPr id="18474" name="Text Box 43"/>
          <p:cNvSpPr txBox="1">
            <a:spLocks noChangeArrowheads="1"/>
          </p:cNvSpPr>
          <p:nvPr/>
        </p:nvSpPr>
        <p:spPr bwMode="auto">
          <a:xfrm>
            <a:off x="9264651" y="4100513"/>
            <a:ext cx="777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(15,15)</a:t>
            </a:r>
          </a:p>
        </p:txBody>
      </p:sp>
      <p:sp>
        <p:nvSpPr>
          <p:cNvPr id="18475" name="Text Box 44"/>
          <p:cNvSpPr txBox="1">
            <a:spLocks noChangeArrowheads="1"/>
          </p:cNvSpPr>
          <p:nvPr/>
        </p:nvSpPr>
        <p:spPr bwMode="auto">
          <a:xfrm>
            <a:off x="8616951" y="5397500"/>
            <a:ext cx="777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(11,15)</a:t>
            </a:r>
          </a:p>
        </p:txBody>
      </p:sp>
      <p:sp>
        <p:nvSpPr>
          <p:cNvPr id="18476" name="Text Box 45"/>
          <p:cNvSpPr txBox="1">
            <a:spLocks noChangeArrowheads="1"/>
          </p:cNvSpPr>
          <p:nvPr/>
        </p:nvSpPr>
        <p:spPr bwMode="auto">
          <a:xfrm>
            <a:off x="5664201" y="5829300"/>
            <a:ext cx="6762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(5,11)</a:t>
            </a:r>
          </a:p>
        </p:txBody>
      </p:sp>
      <p:sp>
        <p:nvSpPr>
          <p:cNvPr id="18477" name="Text Box 46"/>
          <p:cNvSpPr txBox="1">
            <a:spLocks noChangeArrowheads="1"/>
          </p:cNvSpPr>
          <p:nvPr/>
        </p:nvSpPr>
        <p:spPr bwMode="auto">
          <a:xfrm>
            <a:off x="6743701" y="450850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(2,4)</a:t>
            </a:r>
          </a:p>
        </p:txBody>
      </p:sp>
    </p:spTree>
    <p:extLst>
      <p:ext uri="{BB962C8B-B14F-4D97-AF65-F5344CB8AC3E}">
        <p14:creationId xmlns:p14="http://schemas.microsoft.com/office/powerpoint/2010/main" val="106579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7D20C5C2-4C12-4544-BBD8-E94B8FB3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프로젝트 관리</a:t>
            </a:r>
            <a:r>
              <a:rPr lang="en-US" altLang="ko-KR"/>
              <a:t>(Management)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294C9BC0-34F8-4C5E-ABFC-2411BFA8A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eaLnBrk="1" hangingPunct="1"/>
            <a:r>
              <a:rPr lang="ko-KR" altLang="en-US"/>
              <a:t>프로젝트 관리의 목적</a:t>
            </a:r>
            <a:endParaRPr lang="en-US" altLang="ko-KR"/>
          </a:p>
          <a:p>
            <a:pPr lvl="1"/>
            <a:r>
              <a:rPr lang="ko-KR" altLang="en-US"/>
              <a:t>작업 수행에 필요한 여러 가지 자원</a:t>
            </a:r>
            <a:r>
              <a:rPr lang="en-US" altLang="ko-KR"/>
              <a:t>, </a:t>
            </a:r>
            <a:r>
              <a:rPr lang="ko-KR" altLang="en-US"/>
              <a:t>인력</a:t>
            </a:r>
            <a:r>
              <a:rPr lang="en-US" altLang="ko-KR"/>
              <a:t>, </a:t>
            </a:r>
            <a:r>
              <a:rPr lang="ko-KR" altLang="en-US"/>
              <a:t>비용</a:t>
            </a:r>
            <a:r>
              <a:rPr lang="en-US" altLang="ko-KR"/>
              <a:t>, </a:t>
            </a:r>
            <a:r>
              <a:rPr lang="ko-KR" altLang="en-US"/>
              <a:t>재료</a:t>
            </a:r>
            <a:r>
              <a:rPr lang="en-US" altLang="ko-KR"/>
              <a:t>, </a:t>
            </a:r>
            <a:r>
              <a:rPr lang="ko-KR" altLang="en-US"/>
              <a:t>기술 등을 가장 효과적으로 사용하여 프로젝트의 목표를 달성하는 것</a:t>
            </a:r>
            <a:endParaRPr lang="en-US" altLang="ko-KR"/>
          </a:p>
          <a:p>
            <a:pPr lvl="1"/>
            <a:endParaRPr lang="en-US" altLang="ko-KR" sz="1800"/>
          </a:p>
          <a:p>
            <a:r>
              <a:rPr lang="ko-KR" altLang="en-US"/>
              <a:t>관리의 어려움</a:t>
            </a:r>
            <a:endParaRPr lang="en-US" altLang="ko-KR"/>
          </a:p>
          <a:p>
            <a:pPr lvl="1"/>
            <a:r>
              <a:rPr lang="ko-KR" altLang="en-US"/>
              <a:t>개발 대상이 눈에 보이지 않는다</a:t>
            </a:r>
            <a:endParaRPr lang="en-US" altLang="ko-KR"/>
          </a:p>
          <a:p>
            <a:pPr lvl="1"/>
            <a:r>
              <a:rPr lang="ko-KR" altLang="en-US"/>
              <a:t>소프트웨어 분야의 기술 발전은 매우 빠르다</a:t>
            </a:r>
            <a:endParaRPr lang="en-US" altLang="ko-KR"/>
          </a:p>
          <a:p>
            <a:pPr lvl="1"/>
            <a:r>
              <a:rPr lang="ko-KR" altLang="en-US"/>
              <a:t>소프트웨어 분야는 조직마다 프로세스가 다르다</a:t>
            </a:r>
            <a:endParaRPr lang="en-US" altLang="ko-KR"/>
          </a:p>
        </p:txBody>
      </p:sp>
      <p:sp>
        <p:nvSpPr>
          <p:cNvPr id="9220" name="슬라이드 번호 개체 틀 7">
            <a:extLst>
              <a:ext uri="{FF2B5EF4-FFF2-40B4-BE49-F238E27FC236}">
                <a16:creationId xmlns:a16="http://schemas.microsoft.com/office/drawing/2014/main" id="{911533E2-3D1B-401A-B3B3-25D321D3F1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011A2A9A-CBD3-45B8-AAB2-EA7936CE7A51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ko-KR"/>
              <a:t>CP/M </a:t>
            </a:r>
            <a:r>
              <a:rPr lang="ko-KR" altLang="en-US"/>
              <a:t>네트워크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495551" y="3068638"/>
            <a:ext cx="504825" cy="5762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9407526" y="3502026"/>
            <a:ext cx="504825" cy="576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F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648076" y="2060575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요구분석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3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375276" y="2060575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설계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3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7824788" y="2062163"/>
            <a:ext cx="1008062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문서화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2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672263" y="3213100"/>
            <a:ext cx="1008062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코딩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2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7824788" y="4294188"/>
            <a:ext cx="1008062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제품시험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648076" y="3644900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시험계획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2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5807076" y="4149725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시험자료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2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727576" y="4868863"/>
            <a:ext cx="1008063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>
                <a:latin typeface="Times New Roman" panose="02020603050405020304" pitchFamily="18" charset="0"/>
                <a:ea typeface="돋움" panose="020B0600000101010101" pitchFamily="50" charset="-127"/>
              </a:rPr>
              <a:t>시험절차</a:t>
            </a:r>
          </a:p>
          <a:p>
            <a:pPr algn="ctr"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6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2927351" y="2852739"/>
            <a:ext cx="72072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998789" y="3502026"/>
            <a:ext cx="7207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656139" y="2565400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383338" y="2565400"/>
            <a:ext cx="1441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511675" y="4652964"/>
            <a:ext cx="43180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727575" y="4221164"/>
            <a:ext cx="107950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6816726" y="4797425"/>
            <a:ext cx="100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5735638" y="5086350"/>
            <a:ext cx="208915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6311901" y="2925763"/>
            <a:ext cx="5048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8688388" y="2925763"/>
            <a:ext cx="79216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7607301" y="4078289"/>
            <a:ext cx="360363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8832850" y="4005263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2495550" y="1219200"/>
            <a:ext cx="178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>
                <a:latin typeface="Times New Roman" panose="02020603050405020304" pitchFamily="18" charset="0"/>
                <a:ea typeface="돋움" panose="020B0600000101010101" pitchFamily="50" charset="-127"/>
              </a:rPr>
              <a:t>기간의 단축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424114" y="2636838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(0,0)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4513264" y="28257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(0,3)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240464" y="20129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(3,6)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8834439" y="2300288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(6,8)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608889" y="3284538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(6,8)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8616951" y="5157788"/>
            <a:ext cx="6762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(8,12)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4583114" y="37401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(0,2)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6745289" y="4821238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(3,5)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5665789" y="5540375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(2,8)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9278939" y="3163888"/>
            <a:ext cx="777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(12,12)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424114" y="3668713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(0,0)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4511676" y="30416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(0,3)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4584701" y="395605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(0,2)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6313489" y="2276475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(3,6)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8832851" y="2565400"/>
            <a:ext cx="777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(10,12)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7651751" y="3573463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(6,8)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9264651" y="4100513"/>
            <a:ext cx="777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(12,12)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8616951" y="5397500"/>
            <a:ext cx="6762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(8,12)</a:t>
            </a: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5664201" y="582930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 i="1">
                <a:latin typeface="Times New Roman" panose="02020603050405020304" pitchFamily="18" charset="0"/>
                <a:ea typeface="돋움" panose="020B0600000101010101" pitchFamily="50" charset="-127"/>
              </a:rPr>
              <a:t>(2,8)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6743701" y="4508500"/>
            <a:ext cx="5746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Times New Roman" panose="02020603050405020304" pitchFamily="18" charset="0"/>
                <a:ea typeface="돋움" panose="020B0600000101010101" pitchFamily="50" charset="-127"/>
              </a:rPr>
              <a:t>(6,8)</a:t>
            </a:r>
          </a:p>
        </p:txBody>
      </p:sp>
    </p:spTree>
    <p:extLst>
      <p:ext uri="{BB962C8B-B14F-4D97-AF65-F5344CB8AC3E}">
        <p14:creationId xmlns:p14="http://schemas.microsoft.com/office/powerpoint/2010/main" val="3023467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r>
              <a:rPr lang="ko-KR" altLang="en-US"/>
              <a:t>장점</a:t>
            </a:r>
          </a:p>
          <a:p>
            <a:pPr lvl="1"/>
            <a:r>
              <a:rPr lang="ko-KR" altLang="en-US"/>
              <a:t>관리자의 일정 계획 수립에 도움</a:t>
            </a:r>
          </a:p>
          <a:p>
            <a:pPr lvl="1"/>
            <a:r>
              <a:rPr lang="ko-KR" altLang="en-US"/>
              <a:t>프로젝트 안에 포함된 작업 사이의 관계</a:t>
            </a:r>
          </a:p>
          <a:p>
            <a:pPr lvl="1"/>
            <a:r>
              <a:rPr lang="ko-KR" altLang="en-US"/>
              <a:t>병행 작업 계획</a:t>
            </a:r>
          </a:p>
          <a:p>
            <a:pPr lvl="1"/>
            <a:r>
              <a:rPr lang="ko-KR" altLang="en-US"/>
              <a:t>일정 시뮬레이션</a:t>
            </a:r>
          </a:p>
          <a:p>
            <a:pPr lvl="1"/>
            <a:r>
              <a:rPr lang="ko-KR" altLang="en-US"/>
              <a:t>일정 점검</a:t>
            </a:r>
            <a:r>
              <a:rPr lang="en-US" altLang="ko-KR"/>
              <a:t>, </a:t>
            </a:r>
            <a:r>
              <a:rPr lang="ko-KR" altLang="en-US"/>
              <a:t>관리</a:t>
            </a:r>
          </a:p>
          <a:p>
            <a:pPr lvl="1"/>
            <a:endParaRPr lang="ko-KR" altLang="en-US"/>
          </a:p>
          <a:p>
            <a:r>
              <a:rPr lang="ko-KR" altLang="en-US"/>
              <a:t>관리에 대한 작업도 포함 가능</a:t>
            </a:r>
          </a:p>
          <a:p>
            <a:endParaRPr lang="ko-KR" altLang="en-US"/>
          </a:p>
          <a:p>
            <a:r>
              <a:rPr lang="ko-KR" altLang="en-US"/>
              <a:t>작업 시간을 정확히 예측할 필요</a:t>
            </a:r>
          </a:p>
          <a:p>
            <a:endParaRPr lang="ko-KR" altLang="en-US"/>
          </a:p>
          <a:p>
            <a:r>
              <a:rPr lang="ko-KR" altLang="en-US"/>
              <a:t>소프트웨어 도구</a:t>
            </a:r>
          </a:p>
          <a:p>
            <a:pPr lvl="1"/>
            <a:r>
              <a:rPr lang="en-US" altLang="ko-KR"/>
              <a:t>MS-Works </a:t>
            </a:r>
            <a:r>
              <a:rPr lang="ko-KR" altLang="en-US"/>
              <a:t>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CPM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960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78728"/>
            <a:ext cx="5580971" cy="4898235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소작업</a:t>
            </a:r>
            <a:r>
              <a:rPr lang="ko-KR" altLang="en-US" dirty="0"/>
              <a:t> 별로 작업의 시작과 끝을 나타낸 그래프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예비시간을 보여줌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계획 대비 진척도를 표시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개인별 일정표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</a:t>
            </a:r>
          </a:p>
        </p:txBody>
      </p:sp>
      <p:grpSp>
        <p:nvGrpSpPr>
          <p:cNvPr id="47" name="Group 108"/>
          <p:cNvGrpSpPr>
            <a:grpSpLocks/>
          </p:cNvGrpSpPr>
          <p:nvPr/>
        </p:nvGrpSpPr>
        <p:grpSpPr bwMode="auto">
          <a:xfrm>
            <a:off x="6935108" y="1638299"/>
            <a:ext cx="3676650" cy="4083050"/>
            <a:chOff x="2692" y="1138"/>
            <a:chExt cx="2316" cy="2572"/>
          </a:xfrm>
        </p:grpSpPr>
        <p:sp>
          <p:nvSpPr>
            <p:cNvPr id="48" name="Rectangle 71"/>
            <p:cNvSpPr>
              <a:spLocks noChangeArrowheads="1"/>
            </p:cNvSpPr>
            <p:nvPr/>
          </p:nvSpPr>
          <p:spPr bwMode="auto">
            <a:xfrm>
              <a:off x="4429" y="3342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3850" y="3342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3271" y="3342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1" name="Rectangle 68"/>
            <p:cNvSpPr>
              <a:spLocks noChangeArrowheads="1"/>
            </p:cNvSpPr>
            <p:nvPr/>
          </p:nvSpPr>
          <p:spPr bwMode="auto">
            <a:xfrm>
              <a:off x="2692" y="3342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업무</a:t>
              </a:r>
              <a:r>
                <a:rPr lang="en-US" altLang="ko-KR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</a:t>
              </a:r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4429" y="2976"/>
              <a:ext cx="5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3850" y="2976"/>
              <a:ext cx="5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3271" y="2976"/>
              <a:ext cx="5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Rectangle 64"/>
            <p:cNvSpPr>
              <a:spLocks noChangeArrowheads="1"/>
            </p:cNvSpPr>
            <p:nvPr/>
          </p:nvSpPr>
          <p:spPr bwMode="auto">
            <a:xfrm>
              <a:off x="2692" y="2976"/>
              <a:ext cx="5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업무</a:t>
              </a:r>
              <a:r>
                <a:rPr lang="en-US" altLang="ko-KR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4429" y="2608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7" name="Rectangle 62"/>
            <p:cNvSpPr>
              <a:spLocks noChangeArrowheads="1"/>
            </p:cNvSpPr>
            <p:nvPr/>
          </p:nvSpPr>
          <p:spPr bwMode="auto">
            <a:xfrm>
              <a:off x="3850" y="2608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3271" y="2608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2692" y="2608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업무</a:t>
              </a:r>
              <a:r>
                <a:rPr lang="en-US" altLang="ko-KR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429" y="2240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850" y="2240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3271" y="2240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Rectangle 56"/>
            <p:cNvSpPr>
              <a:spLocks noChangeArrowheads="1"/>
            </p:cNvSpPr>
            <p:nvPr/>
          </p:nvSpPr>
          <p:spPr bwMode="auto">
            <a:xfrm>
              <a:off x="2692" y="2240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업무</a:t>
              </a:r>
              <a:r>
                <a:rPr lang="en-US" altLang="ko-KR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</a:p>
          </p:txBody>
        </p:sp>
        <p:sp>
          <p:nvSpPr>
            <p:cNvPr id="64" name="Rectangle 55"/>
            <p:cNvSpPr>
              <a:spLocks noChangeArrowheads="1"/>
            </p:cNvSpPr>
            <p:nvPr/>
          </p:nvSpPr>
          <p:spPr bwMode="auto">
            <a:xfrm>
              <a:off x="4429" y="1872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3850" y="1872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6" name="Rectangle 53"/>
            <p:cNvSpPr>
              <a:spLocks noChangeArrowheads="1"/>
            </p:cNvSpPr>
            <p:nvPr/>
          </p:nvSpPr>
          <p:spPr bwMode="auto">
            <a:xfrm>
              <a:off x="3271" y="1872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ko-KR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Rectangle 52"/>
            <p:cNvSpPr>
              <a:spLocks noChangeArrowheads="1"/>
            </p:cNvSpPr>
            <p:nvPr/>
          </p:nvSpPr>
          <p:spPr bwMode="auto">
            <a:xfrm>
              <a:off x="2692" y="1872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업무</a:t>
              </a:r>
              <a:r>
                <a:rPr lang="en-US" altLang="ko-KR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4429" y="1506"/>
              <a:ext cx="5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ko-KR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11</a:t>
              </a:r>
              <a:r>
                <a:rPr lang="ko-KR" altLang="en-US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월</a:t>
              </a:r>
            </a:p>
          </p:txBody>
        </p:sp>
        <p:sp>
          <p:nvSpPr>
            <p:cNvPr id="69" name="Rectangle 50"/>
            <p:cNvSpPr>
              <a:spLocks noChangeArrowheads="1"/>
            </p:cNvSpPr>
            <p:nvPr/>
          </p:nvSpPr>
          <p:spPr bwMode="auto">
            <a:xfrm>
              <a:off x="3850" y="1506"/>
              <a:ext cx="5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ko-KR" sz="1800" dirty="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10</a:t>
              </a:r>
              <a:r>
                <a:rPr lang="ko-KR" altLang="en-US" sz="1800" dirty="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월</a:t>
              </a:r>
            </a:p>
          </p:txBody>
        </p:sp>
        <p:sp>
          <p:nvSpPr>
            <p:cNvPr id="70" name="Rectangle 49"/>
            <p:cNvSpPr>
              <a:spLocks noChangeArrowheads="1"/>
            </p:cNvSpPr>
            <p:nvPr/>
          </p:nvSpPr>
          <p:spPr bwMode="auto">
            <a:xfrm>
              <a:off x="3271" y="1506"/>
              <a:ext cx="5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ko-KR" sz="1800" dirty="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9</a:t>
              </a:r>
              <a:r>
                <a:rPr lang="ko-KR" altLang="en-US" sz="1800" dirty="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월</a:t>
              </a:r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3271" y="1138"/>
              <a:ext cx="173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일정</a:t>
              </a:r>
            </a:p>
          </p:txBody>
        </p:sp>
        <p:sp>
          <p:nvSpPr>
            <p:cNvPr id="72" name="Rectangle 44"/>
            <p:cNvSpPr>
              <a:spLocks noChangeArrowheads="1"/>
            </p:cNvSpPr>
            <p:nvPr/>
          </p:nvSpPr>
          <p:spPr bwMode="auto">
            <a:xfrm>
              <a:off x="2692" y="1138"/>
              <a:ext cx="579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318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en-US" altLang="ko-KR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sz="180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구분</a:t>
              </a: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2692" y="1138"/>
              <a:ext cx="23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692" y="1872"/>
              <a:ext cx="2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2692" y="2240"/>
              <a:ext cx="2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692" y="2608"/>
              <a:ext cx="2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692" y="2976"/>
              <a:ext cx="2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2692" y="3342"/>
              <a:ext cx="2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2692" y="3710"/>
              <a:ext cx="23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2692" y="1138"/>
              <a:ext cx="0" cy="25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3271" y="1138"/>
              <a:ext cx="0" cy="25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>
              <a:off x="5008" y="1138"/>
              <a:ext cx="0" cy="25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3850" y="1506"/>
              <a:ext cx="0" cy="2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4" name="Line 88"/>
            <p:cNvSpPr>
              <a:spLocks noChangeShapeType="1"/>
            </p:cNvSpPr>
            <p:nvPr/>
          </p:nvSpPr>
          <p:spPr bwMode="auto">
            <a:xfrm>
              <a:off x="4429" y="1506"/>
              <a:ext cx="0" cy="2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85" name="Line 90"/>
            <p:cNvSpPr>
              <a:spLocks noChangeShapeType="1"/>
            </p:cNvSpPr>
            <p:nvPr/>
          </p:nvSpPr>
          <p:spPr bwMode="auto">
            <a:xfrm>
              <a:off x="3271" y="1506"/>
              <a:ext cx="17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86" name="Line 102"/>
          <p:cNvSpPr>
            <a:spLocks noChangeShapeType="1"/>
          </p:cNvSpPr>
          <p:nvPr/>
        </p:nvSpPr>
        <p:spPr bwMode="auto">
          <a:xfrm>
            <a:off x="7881258" y="3116262"/>
            <a:ext cx="865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" name="Line 103"/>
          <p:cNvSpPr>
            <a:spLocks noChangeShapeType="1"/>
          </p:cNvSpPr>
          <p:nvPr/>
        </p:nvSpPr>
        <p:spPr bwMode="auto">
          <a:xfrm>
            <a:off x="8313058" y="3692524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>
            <a:off x="8746446" y="4268787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" name="Line 105"/>
          <p:cNvSpPr>
            <a:spLocks noChangeShapeType="1"/>
          </p:cNvSpPr>
          <p:nvPr/>
        </p:nvSpPr>
        <p:spPr bwMode="auto">
          <a:xfrm>
            <a:off x="8746446" y="4845049"/>
            <a:ext cx="1871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" name="AutoShape 106"/>
          <p:cNvSpPr>
            <a:spLocks noChangeArrowheads="1"/>
          </p:cNvSpPr>
          <p:nvPr/>
        </p:nvSpPr>
        <p:spPr bwMode="auto">
          <a:xfrm>
            <a:off x="9033783" y="5349874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" name="AutoShape 107"/>
          <p:cNvSpPr>
            <a:spLocks noChangeArrowheads="1"/>
          </p:cNvSpPr>
          <p:nvPr/>
        </p:nvSpPr>
        <p:spPr bwMode="auto">
          <a:xfrm>
            <a:off x="10330771" y="5349874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40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</a:t>
            </a:r>
          </a:p>
        </p:txBody>
      </p:sp>
      <p:grpSp>
        <p:nvGrpSpPr>
          <p:cNvPr id="132140" name="Group 44"/>
          <p:cNvGrpSpPr>
            <a:grpSpLocks/>
          </p:cNvGrpSpPr>
          <p:nvPr/>
        </p:nvGrpSpPr>
        <p:grpSpPr bwMode="auto">
          <a:xfrm>
            <a:off x="3971472" y="1258659"/>
            <a:ext cx="4445000" cy="5326063"/>
            <a:chOff x="2344" y="964"/>
            <a:chExt cx="2800" cy="3355"/>
          </a:xfrm>
        </p:grpSpPr>
        <p:sp>
          <p:nvSpPr>
            <p:cNvPr id="132100" name="Rectangle 4"/>
            <p:cNvSpPr>
              <a:spLocks noChangeArrowheads="1"/>
            </p:cNvSpPr>
            <p:nvPr/>
          </p:nvSpPr>
          <p:spPr bwMode="auto">
            <a:xfrm>
              <a:off x="2344" y="964"/>
              <a:ext cx="2788" cy="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HCI Tulip" charset="0"/>
                  <a:ea typeface="명조" charset="-127"/>
                </a:rPr>
                <a:t> </a:t>
              </a:r>
            </a:p>
            <a:p>
              <a:pPr latinLnBrk="0"/>
              <a:r>
                <a:rPr lang="en-US" altLang="ko-KR" sz="1000">
                  <a:latin typeface="HCI Tulip" charset="0"/>
                  <a:ea typeface="명조" charset="-127"/>
                </a:rPr>
                <a:t>      </a:t>
              </a:r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					Page</a:t>
              </a:r>
              <a:endParaRPr lang="en-US" altLang="ko-KR" sz="1000">
                <a:latin typeface="HCI Tulip" charset="0"/>
                <a:ea typeface="명조" charset="-127"/>
              </a:endParaRP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  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프로젝트 계획서   				</a:t>
              </a:r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1 of 1</a:t>
              </a:r>
            </a:p>
            <a:p>
              <a:pPr latinLnBrk="0"/>
              <a:endParaRPr lang="en-US" altLang="ko-KR" sz="100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시스템					</a:t>
              </a:r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Date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	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창고 및 재고 관리 시스템		</a:t>
              </a:r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12/10</a:t>
              </a:r>
            </a:p>
            <a:p>
              <a:pPr latinLnBrk="0"/>
              <a:endParaRPr lang="en-US" altLang="ko-KR" sz="100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기호 </a:t>
              </a:r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|---|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일정계획	 분석자			확인</a:t>
              </a:r>
            </a:p>
            <a:p>
              <a:pPr latinLnBrk="0"/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      </a:t>
              </a:r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|===| 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시행</a:t>
              </a:r>
            </a:p>
            <a:p>
              <a:pPr latinLnBrk="0"/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                             담당자   </a:t>
              </a:r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1  2  3  4  5  6  7  8  9  10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 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소 작 업  </a:t>
              </a:r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R-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요구 정의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R.1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프로젝트 팀 구성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R.2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목표 및 제약 정의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R.3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창고 직원 면담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R.4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요구 정리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R.5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요구분석 검토회의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D-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분석            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D.1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분석서 수정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D.2.1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화면 설계     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D.2.2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출력설계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D.3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시스템설계    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D.4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모듈설계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D.5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분석서 검토회의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I-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구현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I.1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프로그램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I.2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테스트계획    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I.3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테스트 화일 구축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I.4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단위 테스트  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I.5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코딩 검토회의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T-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테스트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T.1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통합테스트   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T.2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시스템 테스트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T.3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시스템 설치  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T.4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교육            </a:t>
              </a:r>
            </a:p>
            <a:p>
              <a:pPr latinLnBrk="0"/>
              <a:r>
                <a:rPr lang="en-US" altLang="ko-KR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T.5 </a:t>
              </a:r>
              <a:r>
                <a:rPr lang="ko-KR" altLang="en-US" sz="1000">
                  <a:latin typeface="바탕체" panose="02030609000101010101" pitchFamily="17" charset="-127"/>
                  <a:ea typeface="바탕체" panose="02030609000101010101" pitchFamily="17" charset="-127"/>
                </a:rPr>
                <a:t>인수테스트      </a:t>
              </a:r>
            </a:p>
            <a:p>
              <a:pPr latinLnBrk="0"/>
              <a:endParaRPr lang="en-US" altLang="ko-KR" sz="100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132101" name="Line 5"/>
            <p:cNvSpPr>
              <a:spLocks noChangeShapeType="1"/>
            </p:cNvSpPr>
            <p:nvPr/>
          </p:nvSpPr>
          <p:spPr bwMode="auto">
            <a:xfrm>
              <a:off x="2352" y="12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02" name="Line 6"/>
            <p:cNvSpPr>
              <a:spLocks noChangeShapeType="1"/>
            </p:cNvSpPr>
            <p:nvPr/>
          </p:nvSpPr>
          <p:spPr bwMode="auto">
            <a:xfrm>
              <a:off x="2352" y="1966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03" name="Line 7"/>
            <p:cNvSpPr>
              <a:spLocks noChangeShapeType="1"/>
            </p:cNvSpPr>
            <p:nvPr/>
          </p:nvSpPr>
          <p:spPr bwMode="auto">
            <a:xfrm>
              <a:off x="2352" y="1774"/>
              <a:ext cx="2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04" name="Line 8"/>
            <p:cNvSpPr>
              <a:spLocks noChangeShapeType="1"/>
            </p:cNvSpPr>
            <p:nvPr/>
          </p:nvSpPr>
          <p:spPr bwMode="auto">
            <a:xfrm>
              <a:off x="2346" y="1528"/>
              <a:ext cx="2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2352" y="2062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2352" y="2158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2346" y="2254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2352" y="2350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2400" y="2446"/>
              <a:ext cx="273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2358" y="2542"/>
              <a:ext cx="277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2352" y="2638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2346" y="2734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2352" y="2830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2346" y="2926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2346" y="3022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2358" y="3118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2352" y="3214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352" y="3310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>
              <a:off x="2352" y="3406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0" name="Line 24"/>
            <p:cNvSpPr>
              <a:spLocks noChangeShapeType="1"/>
            </p:cNvSpPr>
            <p:nvPr/>
          </p:nvSpPr>
          <p:spPr bwMode="auto">
            <a:xfrm>
              <a:off x="2346" y="3502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1" name="Line 25"/>
            <p:cNvSpPr>
              <a:spLocks noChangeShapeType="1"/>
            </p:cNvSpPr>
            <p:nvPr/>
          </p:nvSpPr>
          <p:spPr bwMode="auto">
            <a:xfrm>
              <a:off x="2352" y="3598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2" name="Line 26"/>
            <p:cNvSpPr>
              <a:spLocks noChangeShapeType="1"/>
            </p:cNvSpPr>
            <p:nvPr/>
          </p:nvSpPr>
          <p:spPr bwMode="auto">
            <a:xfrm>
              <a:off x="2346" y="3694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3" name="Line 27"/>
            <p:cNvSpPr>
              <a:spLocks noChangeShapeType="1"/>
            </p:cNvSpPr>
            <p:nvPr/>
          </p:nvSpPr>
          <p:spPr bwMode="auto">
            <a:xfrm>
              <a:off x="2358" y="3784"/>
              <a:ext cx="2778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>
              <a:off x="2352" y="3880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5" name="Line 29"/>
            <p:cNvSpPr>
              <a:spLocks noChangeShapeType="1"/>
            </p:cNvSpPr>
            <p:nvPr/>
          </p:nvSpPr>
          <p:spPr bwMode="auto">
            <a:xfrm>
              <a:off x="2352" y="3976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6" name="Line 30"/>
            <p:cNvSpPr>
              <a:spLocks noChangeShapeType="1"/>
            </p:cNvSpPr>
            <p:nvPr/>
          </p:nvSpPr>
          <p:spPr bwMode="auto">
            <a:xfrm>
              <a:off x="2352" y="4078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7" name="Line 31"/>
            <p:cNvSpPr>
              <a:spLocks noChangeShapeType="1"/>
            </p:cNvSpPr>
            <p:nvPr/>
          </p:nvSpPr>
          <p:spPr bwMode="auto">
            <a:xfrm>
              <a:off x="2352" y="4168"/>
              <a:ext cx="2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8" name="Line 32"/>
            <p:cNvSpPr>
              <a:spLocks noChangeShapeType="1"/>
            </p:cNvSpPr>
            <p:nvPr/>
          </p:nvSpPr>
          <p:spPr bwMode="auto">
            <a:xfrm>
              <a:off x="4992" y="1776"/>
              <a:ext cx="0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29" name="Line 33"/>
            <p:cNvSpPr>
              <a:spLocks noChangeShapeType="1"/>
            </p:cNvSpPr>
            <p:nvPr/>
          </p:nvSpPr>
          <p:spPr bwMode="auto">
            <a:xfrm>
              <a:off x="4848" y="1776"/>
              <a:ext cx="0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0" name="Line 34"/>
            <p:cNvSpPr>
              <a:spLocks noChangeShapeType="1"/>
            </p:cNvSpPr>
            <p:nvPr/>
          </p:nvSpPr>
          <p:spPr bwMode="auto">
            <a:xfrm>
              <a:off x="4704" y="1776"/>
              <a:ext cx="0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1" name="Line 35"/>
            <p:cNvSpPr>
              <a:spLocks noChangeShapeType="1"/>
            </p:cNvSpPr>
            <p:nvPr/>
          </p:nvSpPr>
          <p:spPr bwMode="auto">
            <a:xfrm>
              <a:off x="4608" y="1776"/>
              <a:ext cx="0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2" name="Line 36"/>
            <p:cNvSpPr>
              <a:spLocks noChangeShapeType="1"/>
            </p:cNvSpPr>
            <p:nvPr/>
          </p:nvSpPr>
          <p:spPr bwMode="auto">
            <a:xfrm>
              <a:off x="3984" y="1776"/>
              <a:ext cx="1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3" name="Line 37"/>
            <p:cNvSpPr>
              <a:spLocks noChangeShapeType="1"/>
            </p:cNvSpPr>
            <p:nvPr/>
          </p:nvSpPr>
          <p:spPr bwMode="auto">
            <a:xfrm>
              <a:off x="3839" y="1776"/>
              <a:ext cx="1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4" name="Line 38"/>
            <p:cNvSpPr>
              <a:spLocks noChangeShapeType="1"/>
            </p:cNvSpPr>
            <p:nvPr/>
          </p:nvSpPr>
          <p:spPr bwMode="auto">
            <a:xfrm>
              <a:off x="4128" y="1776"/>
              <a:ext cx="0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5" name="Line 39"/>
            <p:cNvSpPr>
              <a:spLocks noChangeShapeType="1"/>
            </p:cNvSpPr>
            <p:nvPr/>
          </p:nvSpPr>
          <p:spPr bwMode="auto">
            <a:xfrm flipH="1">
              <a:off x="4272" y="1776"/>
              <a:ext cx="1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6" name="Line 40"/>
            <p:cNvSpPr>
              <a:spLocks noChangeShapeType="1"/>
            </p:cNvSpPr>
            <p:nvPr/>
          </p:nvSpPr>
          <p:spPr bwMode="auto">
            <a:xfrm>
              <a:off x="4368" y="1776"/>
              <a:ext cx="0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7" name="Line 41"/>
            <p:cNvSpPr>
              <a:spLocks noChangeShapeType="1"/>
            </p:cNvSpPr>
            <p:nvPr/>
          </p:nvSpPr>
          <p:spPr bwMode="auto">
            <a:xfrm>
              <a:off x="4464" y="1776"/>
              <a:ext cx="0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38" name="Line 42"/>
            <p:cNvSpPr>
              <a:spLocks noChangeShapeType="1"/>
            </p:cNvSpPr>
            <p:nvPr/>
          </p:nvSpPr>
          <p:spPr bwMode="auto">
            <a:xfrm>
              <a:off x="3504" y="1776"/>
              <a:ext cx="0" cy="2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776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498601"/>
            <a:ext cx="81534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123737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1"/>
            <a:ext cx="8039100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Staff</a:t>
            </a:r>
            <a:r>
              <a:rPr lang="ko-KR" altLang="en-US" dirty="0"/>
              <a:t> </a:t>
            </a:r>
            <a:r>
              <a:rPr lang="en-US" altLang="ko-KR" dirty="0"/>
              <a:t>Allocation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753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프로젝트 후기에는 인원을 증가하지 마라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개발과정 중 규칙적인 기간마다 이정표를 세워라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병렬로 발생하는 업무간의 상호 관계를 정의하라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분석 및 설계와 테스팅 단계에 집중하라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/>
              <a:t>	</a:t>
            </a:r>
            <a:r>
              <a:rPr lang="en-US" altLang="ko-KR"/>
              <a:t>(40:20:40 </a:t>
            </a:r>
            <a:r>
              <a:rPr lang="ko-KR" altLang="en-US"/>
              <a:t>규칙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유지보수단계를 잊지 마라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PERT/CPM </a:t>
            </a:r>
            <a:r>
              <a:rPr lang="ko-KR" altLang="en-US"/>
              <a:t>등과 같은 체계적인 일정계획 방법을 사용하라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자동화 도구를 이용하라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일정 계획 시 고려사항</a:t>
            </a:r>
          </a:p>
        </p:txBody>
      </p:sp>
    </p:spTree>
    <p:extLst>
      <p:ext uri="{BB962C8B-B14F-4D97-AF65-F5344CB8AC3E}">
        <p14:creationId xmlns:p14="http://schemas.microsoft.com/office/powerpoint/2010/main" val="348618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소프트웨어 개발 비용 예측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정확한 비용 예측은 매우 어려움</a:t>
            </a:r>
          </a:p>
          <a:p>
            <a:pPr lvl="2">
              <a:lnSpc>
                <a:spcPct val="140000"/>
              </a:lnSpc>
            </a:pPr>
            <a:r>
              <a:rPr lang="ko-KR" altLang="en-US"/>
              <a:t>알려지지 않은 요소가 산재</a:t>
            </a:r>
          </a:p>
          <a:p>
            <a:pPr lvl="2">
              <a:lnSpc>
                <a:spcPct val="140000"/>
              </a:lnSpc>
            </a:pPr>
            <a:r>
              <a:rPr lang="ko-KR" altLang="en-US"/>
              <a:t>원가의 계산이 어려움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과거의 데이타가 필요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단계적 비용 산정 방법도 사용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예산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인건비</a:t>
            </a:r>
            <a:r>
              <a:rPr lang="en-US" altLang="ko-KR"/>
              <a:t>: MM(</a:t>
            </a:r>
            <a:r>
              <a:rPr lang="ko-KR" altLang="en-US"/>
              <a:t>인원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)</a:t>
            </a:r>
            <a:r>
              <a:rPr lang="ko-KR" altLang="en-US"/>
              <a:t>을 기초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경비</a:t>
            </a:r>
            <a:r>
              <a:rPr lang="en-US" altLang="ko-KR"/>
              <a:t>: </a:t>
            </a:r>
            <a:r>
              <a:rPr lang="ko-KR" altLang="en-US"/>
              <a:t>여비</a:t>
            </a:r>
            <a:r>
              <a:rPr lang="en-US" altLang="ko-KR"/>
              <a:t>, </a:t>
            </a:r>
            <a:r>
              <a:rPr lang="ko-KR" altLang="en-US"/>
              <a:t>인쇄비</a:t>
            </a:r>
            <a:r>
              <a:rPr lang="en-US" altLang="ko-KR"/>
              <a:t>, </a:t>
            </a:r>
            <a:r>
              <a:rPr lang="ko-KR" altLang="en-US"/>
              <a:t>재료비</a:t>
            </a:r>
            <a:r>
              <a:rPr lang="en-US" altLang="ko-KR"/>
              <a:t>, </a:t>
            </a:r>
            <a:r>
              <a:rPr lang="ko-KR" altLang="en-US"/>
              <a:t>회의비</a:t>
            </a:r>
            <a:r>
              <a:rPr lang="en-US" altLang="ko-KR"/>
              <a:t>, </a:t>
            </a:r>
            <a:r>
              <a:rPr lang="ko-KR" altLang="en-US"/>
              <a:t>공공요금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간접 경비</a:t>
            </a:r>
            <a:r>
              <a:rPr lang="en-US" altLang="ko-KR"/>
              <a:t>: overhead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예산 계획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1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r>
              <a:rPr lang="ko-KR" altLang="en-US"/>
              <a:t>제품의 크기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제품의 크기가 커짐에 따라 기하급수로 늘어남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제품의 복잡도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응용 </a:t>
            </a:r>
            <a:r>
              <a:rPr lang="en-US" altLang="ko-KR"/>
              <a:t>: </a:t>
            </a:r>
            <a:r>
              <a:rPr lang="ko-KR" altLang="en-US"/>
              <a:t>개발지원 </a:t>
            </a:r>
            <a:r>
              <a:rPr lang="en-US" altLang="ko-KR"/>
              <a:t>: </a:t>
            </a:r>
            <a:r>
              <a:rPr lang="ko-KR" altLang="en-US"/>
              <a:t>시스템 </a:t>
            </a:r>
            <a:r>
              <a:rPr lang="en-US" altLang="ko-KR"/>
              <a:t>= 1 : 3 : 9</a:t>
            </a:r>
          </a:p>
          <a:p>
            <a:pPr>
              <a:lnSpc>
                <a:spcPct val="120000"/>
              </a:lnSpc>
            </a:pPr>
            <a:r>
              <a:rPr lang="ko-KR" altLang="en-US"/>
              <a:t>프로그래머의 자질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코딩</a:t>
            </a:r>
            <a:r>
              <a:rPr lang="en-US" altLang="ko-KR"/>
              <a:t>, </a:t>
            </a:r>
            <a:r>
              <a:rPr lang="ko-KR" altLang="en-US"/>
              <a:t>디버깅의 능력차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프로그래밍 언어</a:t>
            </a:r>
            <a:r>
              <a:rPr lang="en-US" altLang="ko-KR"/>
              <a:t>, </a:t>
            </a:r>
            <a:r>
              <a:rPr lang="ko-KR" altLang="en-US"/>
              <a:t>응용 친숙도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요구되는 신뢰도 수준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기술 수준</a:t>
            </a:r>
            <a:r>
              <a:rPr lang="en-US" altLang="ko-KR"/>
              <a:t>(</a:t>
            </a:r>
            <a:r>
              <a:rPr lang="ko-KR" altLang="en-US"/>
              <a:t>개발 장비</a:t>
            </a:r>
            <a:r>
              <a:rPr lang="en-US" altLang="ko-KR"/>
              <a:t>, </a:t>
            </a:r>
            <a:r>
              <a:rPr lang="ko-KR" altLang="en-US"/>
              <a:t>도구</a:t>
            </a:r>
            <a:r>
              <a:rPr lang="en-US" altLang="ko-KR"/>
              <a:t>, </a:t>
            </a:r>
            <a:r>
              <a:rPr lang="ko-KR" altLang="en-US"/>
              <a:t>조직능력</a:t>
            </a:r>
            <a:r>
              <a:rPr lang="en-US" altLang="ko-KR"/>
              <a:t>, </a:t>
            </a:r>
            <a:r>
              <a:rPr lang="ko-KR" altLang="en-US"/>
              <a:t>관리</a:t>
            </a:r>
            <a:r>
              <a:rPr lang="en-US" altLang="ko-KR"/>
              <a:t>, </a:t>
            </a:r>
            <a:r>
              <a:rPr lang="ko-KR" altLang="en-US"/>
              <a:t>방법론 숙달</a:t>
            </a:r>
            <a:r>
              <a:rPr lang="en-US" altLang="ko-KR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남은 시간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Putnam </a:t>
            </a:r>
            <a:r>
              <a:rPr lang="en-US" altLang="ko-KR">
                <a:latin typeface="Times New Roman" panose="02020603050405020304" pitchFamily="18" charset="0"/>
              </a:rPr>
              <a:t>“</a:t>
            </a:r>
            <a:r>
              <a:rPr lang="ko-KR" altLang="en-US"/>
              <a:t>프로젝트의 노력은 남은 개발 기간의 </a:t>
            </a:r>
            <a:r>
              <a:rPr lang="en-US" altLang="ko-KR"/>
              <a:t>4</a:t>
            </a:r>
            <a:r>
              <a:rPr lang="ko-KR" altLang="en-US"/>
              <a:t>제곱에 반비례</a:t>
            </a:r>
            <a:r>
              <a:rPr lang="ko-KR" altLang="en-US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비용에 영향을 주는 요소</a:t>
            </a:r>
          </a:p>
        </p:txBody>
      </p:sp>
    </p:spTree>
    <p:extLst>
      <p:ext uri="{BB962C8B-B14F-4D97-AF65-F5344CB8AC3E}">
        <p14:creationId xmlns:p14="http://schemas.microsoft.com/office/powerpoint/2010/main" val="1130557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측정은 공학 원리의 기본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소프트웨어 측정의 목적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생산품의 품질 제시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생산품을 생산한 사람의 생산성 평가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신 소프트웨어 개발 기법 및 도구로부터 얻을 수 있는 이득 평가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예측을 위한 기준치 형성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소프트웨어의 측정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711451" y="4149726"/>
            <a:ext cx="6911975" cy="1800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돋움" panose="020B0600000101010101" pitchFamily="50" charset="-127"/>
              </a:rPr>
              <a:t>당신이 말하려고 하는 것을 측정할 수 있고 </a:t>
            </a:r>
          </a:p>
          <a:p>
            <a:pPr algn="r" latinLnBrk="0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돋움" panose="020B0600000101010101" pitchFamily="50" charset="-127"/>
              </a:rPr>
              <a:t>그것을 수치로 표현할 수 있을 때 </a:t>
            </a:r>
          </a:p>
          <a:p>
            <a:pPr algn="r" latinLnBrk="0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돋움" panose="020B0600000101010101" pitchFamily="50" charset="-127"/>
              </a:rPr>
              <a:t>그것에 대해 안다고 이야기 할 수 있다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돋움" panose="020B0600000101010101" pitchFamily="50" charset="-127"/>
              </a:rPr>
              <a:t>.</a:t>
            </a:r>
          </a:p>
          <a:p>
            <a:pPr algn="r" latinLnBrk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돋움" panose="020B0600000101010101" pitchFamily="50" charset="-127"/>
              </a:rPr>
              <a:t>- Load Kelvin</a:t>
            </a:r>
          </a:p>
        </p:txBody>
      </p:sp>
    </p:spTree>
    <p:extLst>
      <p:ext uri="{BB962C8B-B14F-4D97-AF65-F5344CB8AC3E}">
        <p14:creationId xmlns:p14="http://schemas.microsoft.com/office/powerpoint/2010/main" val="145141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1D8BDF8-87E2-4205-AA76-CAE692AF4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프로젝트 관리 활동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A295C7B-AB44-4B31-B393-62E62C19F4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eaLnBrk="1" hangingPunct="1"/>
            <a:r>
              <a:rPr lang="ko-KR" altLang="en-US"/>
              <a:t>관리 활동의 요소</a:t>
            </a:r>
            <a:endParaRPr lang="en-US" altLang="ko-KR"/>
          </a:p>
          <a:p>
            <a:pPr lvl="1" eaLnBrk="1" hangingPunct="1"/>
            <a:r>
              <a:rPr lang="ko-KR" altLang="en-US"/>
              <a:t>계획</a:t>
            </a:r>
            <a:endParaRPr lang="en-US" altLang="ko-KR"/>
          </a:p>
          <a:p>
            <a:pPr lvl="1" eaLnBrk="1" hangingPunct="1"/>
            <a:r>
              <a:rPr lang="ko-KR" altLang="en-US"/>
              <a:t>조직</a:t>
            </a:r>
            <a:endParaRPr lang="en-US" altLang="ko-KR"/>
          </a:p>
          <a:p>
            <a:pPr lvl="1" eaLnBrk="1" hangingPunct="1"/>
            <a:r>
              <a:rPr lang="ko-KR" altLang="en-US"/>
              <a:t>모니터링</a:t>
            </a:r>
            <a:endParaRPr lang="en-US" altLang="ko-KR"/>
          </a:p>
          <a:p>
            <a:pPr lvl="1" eaLnBrk="1" hangingPunct="1"/>
            <a:r>
              <a:rPr lang="ko-KR" altLang="en-US"/>
              <a:t>조정</a:t>
            </a:r>
            <a:endParaRPr lang="en-US" altLang="ko-KR"/>
          </a:p>
        </p:txBody>
      </p:sp>
      <p:sp>
        <p:nvSpPr>
          <p:cNvPr id="10244" name="슬라이드 번호 개체 틀 7">
            <a:extLst>
              <a:ext uri="{FF2B5EF4-FFF2-40B4-BE49-F238E27FC236}">
                <a16:creationId xmlns:a16="http://schemas.microsoft.com/office/drawing/2014/main" id="{799ABDF3-DF5F-451C-AE69-55B7EAEA776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3F24E76E-D448-4EE8-8411-214135EFD7E5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4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5" name="그림 1">
            <a:extLst>
              <a:ext uri="{FF2B5EF4-FFF2-40B4-BE49-F238E27FC236}">
                <a16:creationId xmlns:a16="http://schemas.microsoft.com/office/drawing/2014/main" id="{9F837BC0-1446-4B90-BCB4-B5CDDF99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9" y="3840163"/>
            <a:ext cx="74390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/>
              <a:t>과거 프로젝트 경험으로부터 역사자료 수집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인력</a:t>
            </a:r>
            <a:r>
              <a:rPr lang="en-US" altLang="ko-KR"/>
              <a:t>(Man-Month)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총 투자비용</a:t>
            </a:r>
            <a:r>
              <a:rPr lang="en-US" altLang="ko-KR"/>
              <a:t>(</a:t>
            </a:r>
            <a:r>
              <a:rPr lang="ko-KR" altLang="en-US"/>
              <a:t>원</a:t>
            </a:r>
            <a:r>
              <a:rPr lang="en-US" altLang="ko-KR"/>
              <a:t>, </a:t>
            </a:r>
            <a:r>
              <a:rPr lang="ko-KR" altLang="en-US"/>
              <a:t>달러</a:t>
            </a:r>
            <a:r>
              <a:rPr lang="en-US" altLang="ko-KR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프로그램의 크기</a:t>
            </a:r>
            <a:r>
              <a:rPr lang="en-US" altLang="ko-KR"/>
              <a:t>(KLOC, LOC)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문서의 양</a:t>
            </a:r>
            <a:r>
              <a:rPr lang="en-US" altLang="ko-KR"/>
              <a:t>(Page)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에러 수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/>
              <a:t>과거 자료를 기초로 생산성 및 품질 측도 산출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생산성</a:t>
            </a:r>
            <a:r>
              <a:rPr lang="en-US" altLang="ko-KR"/>
              <a:t>=</a:t>
            </a:r>
            <a:r>
              <a:rPr lang="ko-KR" altLang="en-US"/>
              <a:t>프로그램 크기</a:t>
            </a:r>
            <a:r>
              <a:rPr lang="en-US" altLang="ko-KR"/>
              <a:t>/</a:t>
            </a:r>
            <a:r>
              <a:rPr lang="ko-KR" altLang="en-US"/>
              <a:t>인력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품질</a:t>
            </a:r>
            <a:r>
              <a:rPr lang="en-US" altLang="ko-KR"/>
              <a:t>=</a:t>
            </a:r>
            <a:r>
              <a:rPr lang="ko-KR" altLang="en-US"/>
              <a:t>에러 수 </a:t>
            </a:r>
            <a:r>
              <a:rPr lang="en-US" altLang="ko-KR"/>
              <a:t>/ </a:t>
            </a:r>
            <a:r>
              <a:rPr lang="ko-KR" altLang="en-US"/>
              <a:t>프로그램 수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한라인 작성 비용</a:t>
            </a:r>
            <a:r>
              <a:rPr lang="en-US" altLang="ko-KR"/>
              <a:t>=</a:t>
            </a:r>
            <a:r>
              <a:rPr lang="ko-KR" altLang="en-US"/>
              <a:t>총투자비용</a:t>
            </a:r>
            <a:r>
              <a:rPr lang="en-US" altLang="ko-KR"/>
              <a:t>/</a:t>
            </a:r>
            <a:r>
              <a:rPr lang="ko-KR" altLang="en-US"/>
              <a:t>프로그램 크기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/>
              <a:t>한 라인당 평균 관련 문서양</a:t>
            </a:r>
            <a:r>
              <a:rPr lang="en-US" altLang="ko-KR"/>
              <a:t>=</a:t>
            </a:r>
            <a:r>
              <a:rPr lang="ko-KR" altLang="en-US"/>
              <a:t>문서의 양</a:t>
            </a:r>
            <a:r>
              <a:rPr lang="en-US" altLang="ko-KR"/>
              <a:t>/</a:t>
            </a:r>
            <a:r>
              <a:rPr lang="ko-KR" altLang="en-US"/>
              <a:t>프로그램 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크기 중심의 측도</a:t>
            </a:r>
          </a:p>
        </p:txBody>
      </p:sp>
    </p:spTree>
    <p:extLst>
      <p:ext uri="{BB962C8B-B14F-4D97-AF65-F5344CB8AC3E}">
        <p14:creationId xmlns:p14="http://schemas.microsoft.com/office/powerpoint/2010/main" val="332791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기능 점수</a:t>
            </a:r>
            <a:r>
              <a:rPr lang="en-US" altLang="ko-KR" dirty="0"/>
              <a:t>(function points)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정확한 라인 수는 예측 불가능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질의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인터페이스의 개수로 소프트웨어의 규모를 나타냄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각 기능에 가중 값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기능 점수 </a:t>
            </a:r>
            <a:r>
              <a:rPr lang="en-US" altLang="ko-KR" dirty="0"/>
              <a:t>1</a:t>
            </a:r>
            <a:r>
              <a:rPr lang="ko-KR" altLang="en-US" dirty="0"/>
              <a:t>을 구현하기 위한 </a:t>
            </a:r>
            <a:r>
              <a:rPr lang="en-US" altLang="ko-KR" dirty="0"/>
              <a:t>LOC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dirty="0"/>
              <a:t>어셈블리 언어</a:t>
            </a:r>
            <a:r>
              <a:rPr lang="en-US" altLang="ko-KR" dirty="0"/>
              <a:t>(324), C</a:t>
            </a:r>
            <a:r>
              <a:rPr lang="ko-KR" altLang="en-US" dirty="0"/>
              <a:t>언어</a:t>
            </a:r>
            <a:r>
              <a:rPr lang="en-US" altLang="ko-KR" dirty="0"/>
              <a:t>(150), Pascal(91), Ada(71), APL(32)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복합 </a:t>
            </a:r>
            <a:r>
              <a:rPr lang="ko-KR" altLang="en-US" dirty="0" err="1"/>
              <a:t>가중값을</a:t>
            </a:r>
            <a:r>
              <a:rPr lang="ko-KR" altLang="en-US" dirty="0"/>
              <a:t> 이용한 기능점수 산출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총 </a:t>
            </a:r>
            <a:r>
              <a:rPr lang="ko-KR" altLang="en-US" dirty="0" err="1"/>
              <a:t>라인수</a:t>
            </a:r>
            <a:r>
              <a:rPr lang="ko-KR" altLang="en-US" dirty="0"/>
              <a:t> </a:t>
            </a:r>
            <a:r>
              <a:rPr lang="en-US" altLang="ko-KR" dirty="0"/>
              <a:t>= FP * </a:t>
            </a:r>
            <a:r>
              <a:rPr lang="ko-KR" altLang="en-US" dirty="0"/>
              <a:t>원하는 언어의 </a:t>
            </a:r>
            <a:r>
              <a:rPr lang="en-US" altLang="ko-KR" dirty="0"/>
              <a:t>1</a:t>
            </a:r>
            <a:r>
              <a:rPr lang="ko-KR" altLang="en-US" dirty="0"/>
              <a:t>점 당 </a:t>
            </a:r>
            <a:r>
              <a:rPr lang="en-US" altLang="ko-KR" dirty="0"/>
              <a:t>LOC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개발 노력 </a:t>
            </a:r>
            <a:r>
              <a:rPr lang="en-US" altLang="ko-KR" dirty="0"/>
              <a:t>= </a:t>
            </a:r>
            <a:r>
              <a:rPr lang="ko-KR" altLang="en-US" dirty="0" err="1"/>
              <a:t>총라인수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생산성</a:t>
            </a:r>
            <a:r>
              <a:rPr lang="en-US" altLang="ko-KR" dirty="0"/>
              <a:t>(LOC/MM)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550025"/>
            <a:ext cx="2743200" cy="365125"/>
          </a:xfrm>
        </p:spPr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기능중심의 측도</a:t>
            </a:r>
          </a:p>
        </p:txBody>
      </p:sp>
    </p:spTree>
    <p:extLst>
      <p:ext uri="{BB962C8B-B14F-4D97-AF65-F5344CB8AC3E}">
        <p14:creationId xmlns:p14="http://schemas.microsoft.com/office/powerpoint/2010/main" val="656805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03B0D12-B2A3-45D7-93D5-3459BDAF2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기능 점수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BCB88C6-3B2F-4D40-8DD2-55393A36E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eaLnBrk="1" hangingPunct="1"/>
            <a:r>
              <a:rPr lang="ko-KR" altLang="en-US"/>
              <a:t>기능 점수</a:t>
            </a:r>
            <a:r>
              <a:rPr lang="en-US" altLang="ko-KR"/>
              <a:t>(function points)</a:t>
            </a:r>
          </a:p>
          <a:p>
            <a:pPr lvl="1" eaLnBrk="1" hangingPunct="1"/>
            <a:r>
              <a:rPr lang="ko-KR" altLang="en-US"/>
              <a:t>정확한 라인수는 예측 불가능</a:t>
            </a:r>
          </a:p>
          <a:p>
            <a:pPr lvl="1" eaLnBrk="1" hangingPunct="1"/>
            <a:r>
              <a:rPr lang="ko-KR" altLang="en-US"/>
              <a:t>입력</a:t>
            </a:r>
            <a:r>
              <a:rPr lang="en-US" altLang="ko-KR"/>
              <a:t>, 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질의</a:t>
            </a:r>
            <a:r>
              <a:rPr lang="en-US" altLang="ko-KR"/>
              <a:t>, </a:t>
            </a:r>
            <a:r>
              <a:rPr lang="ko-KR" altLang="en-US"/>
              <a:t>화일</a:t>
            </a:r>
            <a:r>
              <a:rPr lang="en-US" altLang="ko-KR"/>
              <a:t>, </a:t>
            </a:r>
            <a:r>
              <a:rPr lang="ko-KR" altLang="en-US"/>
              <a:t>인터페이스의 개수로 소프트웨어의 규모를 나타냄</a:t>
            </a:r>
          </a:p>
          <a:p>
            <a:pPr lvl="1" eaLnBrk="1" hangingPunct="1"/>
            <a:r>
              <a:rPr lang="ko-KR" altLang="en-US"/>
              <a:t>각 기능에 가중값</a:t>
            </a:r>
            <a:endParaRPr lang="en-US" altLang="ko-KR"/>
          </a:p>
          <a:p>
            <a:pPr lvl="1" eaLnBrk="1" hangingPunct="1"/>
            <a:r>
              <a:rPr lang="ko-KR" altLang="en-US"/>
              <a:t>기능 점수 </a:t>
            </a:r>
            <a:r>
              <a:rPr lang="en-US" altLang="ko-KR"/>
              <a:t>1</a:t>
            </a:r>
            <a:r>
              <a:rPr lang="ko-KR" altLang="en-US"/>
              <a:t>을 구현하기 위한 </a:t>
            </a:r>
            <a:r>
              <a:rPr lang="en-US" altLang="ko-KR"/>
              <a:t>LOC</a:t>
            </a:r>
          </a:p>
          <a:p>
            <a:pPr lvl="2" eaLnBrk="1" hangingPunct="1"/>
            <a:r>
              <a:rPr lang="ko-KR" altLang="en-US"/>
              <a:t>어셈블리 언어</a:t>
            </a:r>
            <a:r>
              <a:rPr lang="en-US" altLang="ko-KR"/>
              <a:t>(324), C</a:t>
            </a:r>
            <a:r>
              <a:rPr lang="ko-KR" altLang="en-US"/>
              <a:t>언어</a:t>
            </a:r>
            <a:r>
              <a:rPr lang="en-US" altLang="ko-KR"/>
              <a:t>(150), Pascal(91), Ada(71), APL(32)</a:t>
            </a:r>
          </a:p>
          <a:p>
            <a:pPr eaLnBrk="1" hangingPunct="1"/>
            <a:r>
              <a:rPr lang="ko-KR" altLang="en-US"/>
              <a:t>복합 가중값을 이용한 기능점수 산출</a:t>
            </a:r>
            <a:endParaRPr lang="en-US" altLang="ko-KR"/>
          </a:p>
          <a:p>
            <a:pPr eaLnBrk="1" hangingPunct="1"/>
            <a:r>
              <a:rPr lang="ko-KR" altLang="en-US"/>
              <a:t>총 라인수 </a:t>
            </a:r>
            <a:r>
              <a:rPr lang="en-US" altLang="ko-KR"/>
              <a:t>= FP * </a:t>
            </a:r>
            <a:r>
              <a:rPr lang="ko-KR" altLang="en-US"/>
              <a:t>원하는 언어의 </a:t>
            </a:r>
            <a:r>
              <a:rPr lang="en-US" altLang="ko-KR"/>
              <a:t>1</a:t>
            </a:r>
            <a:r>
              <a:rPr lang="ko-KR" altLang="en-US"/>
              <a:t>점 당 </a:t>
            </a:r>
            <a:r>
              <a:rPr lang="en-US" altLang="ko-KR"/>
              <a:t>LOC</a:t>
            </a:r>
          </a:p>
          <a:p>
            <a:pPr eaLnBrk="1" hangingPunct="1"/>
            <a:r>
              <a:rPr lang="ko-KR" altLang="en-US"/>
              <a:t>개발 노력 </a:t>
            </a:r>
            <a:r>
              <a:rPr lang="en-US" altLang="ko-KR"/>
              <a:t>= </a:t>
            </a:r>
            <a:r>
              <a:rPr lang="ko-KR" altLang="en-US"/>
              <a:t>총라인수 </a:t>
            </a:r>
            <a:r>
              <a:rPr lang="en-US" altLang="ko-KR"/>
              <a:t>/ </a:t>
            </a:r>
            <a:r>
              <a:rPr lang="ko-KR" altLang="en-US"/>
              <a:t>생산성</a:t>
            </a:r>
            <a:r>
              <a:rPr lang="en-US" altLang="ko-KR"/>
              <a:t>(LOC/MM)</a:t>
            </a:r>
          </a:p>
        </p:txBody>
      </p:sp>
      <p:sp>
        <p:nvSpPr>
          <p:cNvPr id="27652" name="슬라이드 번호 개체 틀 7">
            <a:extLst>
              <a:ext uri="{FF2B5EF4-FFF2-40B4-BE49-F238E27FC236}">
                <a16:creationId xmlns:a16="http://schemas.microsoft.com/office/drawing/2014/main" id="{6D410E41-4AA8-4ACF-BE78-22D616071CA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EF10558D-AF55-4E62-9375-23B5B8C805AD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42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9AE1AC92-18FC-4BE3-BC2B-C8180A24E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기능 점수 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8E7FD-8FC3-4803-AFF7-0F13E9EA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기능 점수는 총 기능 점수</a:t>
            </a:r>
            <a:r>
              <a:rPr lang="en-US" altLang="ko-KR" dirty="0"/>
              <a:t>(Gross Function Point)</a:t>
            </a:r>
            <a:r>
              <a:rPr lang="ko-KR" altLang="en-US" dirty="0"/>
              <a:t>와 처리 복잡도 보정 계수</a:t>
            </a:r>
            <a:r>
              <a:rPr lang="en-US" altLang="ko-KR" dirty="0"/>
              <a:t>(Processing Complexity Adjustment)</a:t>
            </a:r>
            <a:r>
              <a:rPr lang="ko-KR" altLang="en-US" dirty="0"/>
              <a:t>를 곱한 것이다</a:t>
            </a:r>
            <a:r>
              <a:rPr lang="en-US" altLang="ko-KR" dirty="0"/>
              <a:t>. </a:t>
            </a:r>
          </a:p>
          <a:p>
            <a:pPr marL="0" indent="0">
              <a:buNone/>
              <a:defRPr/>
            </a:pPr>
            <a:r>
              <a:rPr lang="en-US" altLang="ko-KR" dirty="0"/>
              <a:t>		FP = GFP  ⅹ PCA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기능 점수는 구현되는 언어에 관계없는 </a:t>
            </a:r>
            <a:r>
              <a:rPr lang="ko-KR" altLang="en-US" dirty="0" err="1"/>
              <a:t>메트릭이다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기능 점수 방법은 모든 항목에 일률적인 가중치가 적용되므로 문제가 있을 수 있다</a:t>
            </a:r>
            <a:r>
              <a:rPr lang="en-US" altLang="ko-KR" dirty="0"/>
              <a:t>.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B1C9610E-69B4-453D-AF56-099D41912F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DB8B1B23-9006-4A59-BE36-2D68E9F26239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43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A287F0DB-C303-4B06-9463-DE5B76E35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기능 점수 구하는 방법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0864D781-439E-4E56-8256-D97D244E7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dirty="0"/>
              <a:t>다섯 가지 기능 분야에 해당되는 개수를 파악</a:t>
            </a:r>
          </a:p>
          <a:p>
            <a:pPr marL="457200" indent="-457200">
              <a:buFontTx/>
              <a:buAutoNum type="arabicPeriod"/>
            </a:pPr>
            <a:r>
              <a:rPr lang="ko-KR" altLang="en-US" dirty="0"/>
              <a:t>다섯 각 기능에 대한 복잡도</a:t>
            </a:r>
            <a:r>
              <a:rPr lang="en-US" altLang="ko-KR" dirty="0"/>
              <a:t>(</a:t>
            </a:r>
            <a:r>
              <a:rPr lang="ko-KR" altLang="en-US" dirty="0"/>
              <a:t>단순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복잡</a:t>
            </a:r>
            <a:r>
              <a:rPr lang="en-US" altLang="ko-KR" dirty="0"/>
              <a:t>)</a:t>
            </a:r>
            <a:r>
              <a:rPr lang="ko-KR" altLang="en-US" dirty="0"/>
              <a:t>를 결정</a:t>
            </a:r>
          </a:p>
          <a:p>
            <a:pPr marL="457200" indent="-457200">
              <a:buFontTx/>
              <a:buAutoNum type="arabicPeriod"/>
            </a:pPr>
            <a:r>
              <a:rPr lang="ko-KR" altLang="en-US" dirty="0"/>
              <a:t>각 기능 분야의 개수와 복잡도 가중치를 곱하여 총 기능 점수</a:t>
            </a:r>
            <a:r>
              <a:rPr lang="en-US" altLang="ko-KR" dirty="0"/>
              <a:t>(GFP)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en-US" altLang="ko-KR" dirty="0"/>
              <a:t>14</a:t>
            </a:r>
            <a:r>
              <a:rPr lang="ko-KR" altLang="en-US" dirty="0"/>
              <a:t>개의 질문을 이용하여 각 처리 복잡도의 정도에 따라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까지 할당한다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>
              <a:buFontTx/>
              <a:buAutoNum type="arabicPeriod"/>
            </a:pPr>
            <a:r>
              <a:rPr lang="ko-KR" altLang="en-US" dirty="0"/>
              <a:t>처리 복잡도 보정계수</a:t>
            </a:r>
            <a:r>
              <a:rPr lang="en-US" altLang="ko-KR" dirty="0"/>
              <a:t>(PCA)</a:t>
            </a:r>
            <a:r>
              <a:rPr lang="ko-KR" altLang="en-US" dirty="0"/>
              <a:t>를 다음 식을 이용하여 구한다</a:t>
            </a:r>
            <a:r>
              <a:rPr lang="en-US" altLang="ko-KR" dirty="0"/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 dirty="0"/>
              <a:t>다음 식에 넣어 기능 점수를 구한다</a:t>
            </a:r>
            <a:r>
              <a:rPr lang="en-US" altLang="ko-KR" dirty="0"/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endParaRPr lang="ko-KR" altLang="en-US" dirty="0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183AD68-6E08-4229-9DD2-DF799650F6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FA4408EC-6DA7-4EC4-8C25-A0EB07436896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44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701" name="Picture 3">
            <a:extLst>
              <a:ext uri="{FF2B5EF4-FFF2-40B4-BE49-F238E27FC236}">
                <a16:creationId xmlns:a16="http://schemas.microsoft.com/office/drawing/2014/main" id="{2545BA0D-3B72-44F4-91B5-946E49198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956" y="3122613"/>
            <a:ext cx="40671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>
            <a:extLst>
              <a:ext uri="{FF2B5EF4-FFF2-40B4-BE49-F238E27FC236}">
                <a16:creationId xmlns:a16="http://schemas.microsoft.com/office/drawing/2014/main" id="{64BBCE2E-A782-45E2-A972-4C6A47AC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4983163"/>
            <a:ext cx="3238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5">
            <a:extLst>
              <a:ext uri="{FF2B5EF4-FFF2-40B4-BE49-F238E27FC236}">
                <a16:creationId xmlns:a16="http://schemas.microsoft.com/office/drawing/2014/main" id="{37BECDEF-D43F-47D3-B398-2CA9E362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6230939"/>
            <a:ext cx="236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역사자료 수집 시 고려사항</a:t>
            </a:r>
          </a:p>
          <a:p>
            <a:pPr lvl="1" eaLnBrk="1" hangingPunct="1"/>
            <a:r>
              <a:rPr lang="ko-KR" altLang="en-US"/>
              <a:t>정확하게 기록된 프로젝트로부터 수집</a:t>
            </a:r>
          </a:p>
          <a:p>
            <a:pPr lvl="1" eaLnBrk="1" hangingPunct="1"/>
            <a:r>
              <a:rPr lang="ko-KR" altLang="en-US"/>
              <a:t>가능한 많은 프로젝트에서 수집</a:t>
            </a:r>
          </a:p>
          <a:p>
            <a:pPr lvl="1" eaLnBrk="1" hangingPunct="1"/>
            <a:r>
              <a:rPr lang="ko-KR" altLang="en-US"/>
              <a:t>일관성 있는 측정에 의한 수집</a:t>
            </a:r>
          </a:p>
          <a:p>
            <a:pPr lvl="1" eaLnBrk="1" hangingPunct="1"/>
            <a:r>
              <a:rPr lang="ko-KR" altLang="en-US"/>
              <a:t>예측하고자 하는 프로젝트와 유사한 응용분야에서 수집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소프트웨어 측도의 예측</a:t>
            </a:r>
          </a:p>
        </p:txBody>
      </p:sp>
      <p:grpSp>
        <p:nvGrpSpPr>
          <p:cNvPr id="26628" name="Group 14"/>
          <p:cNvGrpSpPr>
            <a:grpSpLocks/>
          </p:cNvGrpSpPr>
          <p:nvPr/>
        </p:nvGrpSpPr>
        <p:grpSpPr bwMode="auto">
          <a:xfrm>
            <a:off x="2566988" y="3656013"/>
            <a:ext cx="6265862" cy="2520950"/>
            <a:chOff x="657" y="2251"/>
            <a:chExt cx="3947" cy="1588"/>
          </a:xfrm>
        </p:grpSpPr>
        <p:sp>
          <p:nvSpPr>
            <p:cNvPr id="26629" name="Rectangle 4"/>
            <p:cNvSpPr>
              <a:spLocks noChangeArrowheads="1"/>
            </p:cNvSpPr>
            <p:nvPr/>
          </p:nvSpPr>
          <p:spPr bwMode="auto">
            <a:xfrm>
              <a:off x="657" y="2251"/>
              <a:ext cx="1044" cy="13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800" dirty="0"/>
                <a:t>소프트웨어</a:t>
              </a:r>
            </a:p>
            <a:p>
              <a:pPr algn="ctr" eaLnBrk="1" hangingPunct="1"/>
              <a:r>
                <a:rPr lang="ko-KR" altLang="en-US" sz="1800" dirty="0"/>
                <a:t>개발과정</a:t>
              </a:r>
            </a:p>
            <a:p>
              <a:pPr algn="ctr" eaLnBrk="1" hangingPunct="1"/>
              <a:endParaRPr lang="ko-KR" altLang="en-US" sz="1800" dirty="0"/>
            </a:p>
            <a:p>
              <a:pPr algn="ctr" eaLnBrk="1" hangingPunct="1"/>
              <a:endParaRPr lang="ko-KR" altLang="en-US" sz="1800" dirty="0"/>
            </a:p>
            <a:p>
              <a:pPr algn="ctr" eaLnBrk="1" hangingPunct="1"/>
              <a:endParaRPr lang="ko-KR" altLang="en-US" sz="1800" dirty="0"/>
            </a:p>
            <a:p>
              <a:pPr algn="ctr" eaLnBrk="1" hangingPunct="1"/>
              <a:r>
                <a:rPr lang="ko-KR" altLang="en-US" sz="1800" dirty="0"/>
                <a:t>소프트웨어</a:t>
              </a:r>
            </a:p>
          </p:txBody>
        </p: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3560" y="2251"/>
              <a:ext cx="1044" cy="13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800" dirty="0"/>
                <a:t>소프트웨어</a:t>
              </a:r>
            </a:p>
            <a:p>
              <a:pPr algn="ctr" eaLnBrk="1" hangingPunct="1"/>
              <a:r>
                <a:rPr lang="ko-KR" altLang="en-US" sz="1800" dirty="0"/>
                <a:t>개발과정</a:t>
              </a:r>
            </a:p>
            <a:p>
              <a:pPr algn="ctr" eaLnBrk="1" hangingPunct="1"/>
              <a:endParaRPr lang="ko-KR" altLang="en-US" sz="1800" dirty="0"/>
            </a:p>
            <a:p>
              <a:pPr algn="ctr" eaLnBrk="1" hangingPunct="1"/>
              <a:endParaRPr lang="ko-KR" altLang="en-US" sz="1800" dirty="0"/>
            </a:p>
            <a:p>
              <a:pPr algn="ctr" eaLnBrk="1" hangingPunct="1"/>
              <a:endParaRPr lang="ko-KR" altLang="en-US" sz="1800" dirty="0"/>
            </a:p>
            <a:p>
              <a:pPr algn="ctr" eaLnBrk="1" hangingPunct="1"/>
              <a:r>
                <a:rPr lang="ko-KR" altLang="en-US" sz="1800" dirty="0"/>
                <a:t>소프트웨어</a:t>
              </a:r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1565" y="2750"/>
              <a:ext cx="499" cy="499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800" dirty="0"/>
                <a:t>자료</a:t>
              </a:r>
            </a:p>
            <a:p>
              <a:pPr algn="ctr" eaLnBrk="1" hangingPunct="1"/>
              <a:r>
                <a:rPr lang="ko-KR" altLang="en-US" sz="1800" dirty="0"/>
                <a:t>수집</a:t>
              </a:r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2381" y="2750"/>
              <a:ext cx="499" cy="49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800" b="1"/>
                <a:t>측도</a:t>
              </a:r>
            </a:p>
            <a:p>
              <a:pPr algn="ctr" eaLnBrk="1" hangingPunct="1"/>
              <a:r>
                <a:rPr lang="ko-KR" altLang="en-US" sz="1800" b="1"/>
                <a:t>계산</a:t>
              </a:r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3198" y="2750"/>
              <a:ext cx="499" cy="499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800"/>
                <a:t>결과</a:t>
              </a:r>
            </a:p>
            <a:p>
              <a:pPr algn="ctr" eaLnBrk="1" hangingPunct="1"/>
              <a:r>
                <a:rPr lang="ko-KR" altLang="en-US" sz="1800"/>
                <a:t>평가</a:t>
              </a: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2064" y="2976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2880" y="2976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 flipV="1">
              <a:off x="1111" y="3657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1111" y="3838"/>
              <a:ext cx="29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4059" y="361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103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소프트웨어를 예측가능한 작은 기능으로 분할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분할된 최하위 기능에 개발자의 경험과 직관에 의해 과거 자료를 토대로 소프트웨어 측도 값을 할당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하한치</a:t>
            </a:r>
            <a:r>
              <a:rPr lang="en-US" altLang="ko-KR"/>
              <a:t>, </a:t>
            </a:r>
            <a:r>
              <a:rPr lang="ko-KR" altLang="en-US"/>
              <a:t>중간치</a:t>
            </a:r>
            <a:r>
              <a:rPr lang="en-US" altLang="ko-KR"/>
              <a:t>, </a:t>
            </a:r>
            <a:r>
              <a:rPr lang="ko-KR" altLang="en-US"/>
              <a:t>상한치 등 </a:t>
            </a:r>
            <a:r>
              <a:rPr lang="en-US" altLang="ko-KR"/>
              <a:t>3</a:t>
            </a:r>
            <a:r>
              <a:rPr lang="ko-KR" altLang="en-US"/>
              <a:t>수준 할당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베타분포에 의한 가중된 평균치를 계산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/>
              <a:t>	평균치</a:t>
            </a:r>
            <a:r>
              <a:rPr lang="en-US" altLang="ko-KR"/>
              <a:t>=(</a:t>
            </a:r>
            <a:r>
              <a:rPr lang="ko-KR" altLang="en-US"/>
              <a:t>하한치</a:t>
            </a:r>
            <a:r>
              <a:rPr lang="en-US" altLang="ko-KR"/>
              <a:t>+4*</a:t>
            </a:r>
            <a:r>
              <a:rPr lang="ko-KR" altLang="en-US"/>
              <a:t>중간치</a:t>
            </a:r>
            <a:r>
              <a:rPr lang="en-US" altLang="ko-KR"/>
              <a:t>+</a:t>
            </a:r>
            <a:r>
              <a:rPr lang="ko-KR" altLang="en-US"/>
              <a:t>하한치</a:t>
            </a:r>
            <a:r>
              <a:rPr lang="en-US" altLang="ko-KR"/>
              <a:t>)/6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최하위 기능으로부터 최상위 기능까지 합산하여 최종 측도를 산출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그 밖의 다른 소프트웨어 측도 계산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분할기법에 의한 예측</a:t>
            </a:r>
          </a:p>
        </p:txBody>
      </p:sp>
    </p:spTree>
    <p:extLst>
      <p:ext uri="{BB962C8B-B14F-4D97-AF65-F5344CB8AC3E}">
        <p14:creationId xmlns:p14="http://schemas.microsoft.com/office/powerpoint/2010/main" val="2040274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/>
              <a:t>다음의 </a:t>
            </a:r>
            <a:r>
              <a:rPr lang="en-US" altLang="ko-KR"/>
              <a:t>CAD </a:t>
            </a:r>
            <a:r>
              <a:rPr lang="ko-KR" altLang="en-US"/>
              <a:t>시스템 고려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사용자 인터페이스 및 제어기능</a:t>
            </a:r>
            <a:r>
              <a:rPr lang="en-US" altLang="ko-KR"/>
              <a:t>(UICF)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ko-KR"/>
              <a:t>2</a:t>
            </a:r>
            <a:r>
              <a:rPr lang="ko-KR" altLang="en-US"/>
              <a:t>차원 기하분석</a:t>
            </a:r>
            <a:r>
              <a:rPr lang="en-US" altLang="ko-KR"/>
              <a:t>(2DGA)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ko-KR"/>
              <a:t>3</a:t>
            </a:r>
            <a:r>
              <a:rPr lang="ko-KR" altLang="en-US"/>
              <a:t>차원 기하 분석</a:t>
            </a:r>
            <a:r>
              <a:rPr lang="en-US" altLang="ko-KR"/>
              <a:t>(3DGA)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자료구조 관리</a:t>
            </a:r>
            <a:r>
              <a:rPr lang="en-US" altLang="ko-KR"/>
              <a:t>(DSM)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컴퓨터 그래픽 기능</a:t>
            </a:r>
            <a:r>
              <a:rPr lang="en-US" altLang="ko-KR"/>
              <a:t>(CGDF)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주변장치 제어</a:t>
            </a:r>
            <a:r>
              <a:rPr lang="en-US" altLang="ko-KR"/>
              <a:t>(PF)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설계 분석 모듈 </a:t>
            </a:r>
            <a:r>
              <a:rPr lang="en-US" altLang="ko-KR"/>
              <a:t>(DAM)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분할기법에 의한 예측 예</a:t>
            </a:r>
          </a:p>
        </p:txBody>
      </p:sp>
    </p:spTree>
    <p:extLst>
      <p:ext uri="{BB962C8B-B14F-4D97-AF65-F5344CB8AC3E}">
        <p14:creationId xmlns:p14="http://schemas.microsoft.com/office/powerpoint/2010/main" val="4059938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030" name="Group 1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611223"/>
              </p:ext>
            </p:extLst>
          </p:nvPr>
        </p:nvGraphicFramePr>
        <p:xfrm>
          <a:off x="707571" y="1914752"/>
          <a:ext cx="10515601" cy="4392615"/>
        </p:xfrm>
        <a:graphic>
          <a:graphicData uri="http://schemas.openxmlformats.org/drawingml/2006/table">
            <a:tbl>
              <a:tblPr/>
              <a:tblGrid>
                <a:gridCol w="1500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0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4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 marL="121407" marR="12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하한치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중간치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상한치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평균치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$/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라인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라인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/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월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UCIF</a:t>
                      </a:r>
                    </a:p>
                  </a:txBody>
                  <a:tcPr marL="121407" marR="12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1,800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2,400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2,650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2,340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14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315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2DGA</a:t>
                      </a:r>
                    </a:p>
                  </a:txBody>
                  <a:tcPr marL="121407" marR="12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4,100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5,200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7,400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5,380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220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3DGA</a:t>
                      </a:r>
                    </a:p>
                  </a:txBody>
                  <a:tcPr marL="121407" marR="12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4,600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6,900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8,600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6,800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220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DSM</a:t>
                      </a:r>
                    </a:p>
                  </a:txBody>
                  <a:tcPr marL="121407" marR="12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2,950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3,400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3,600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3,350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18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240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CGDF</a:t>
                      </a:r>
                    </a:p>
                  </a:txBody>
                  <a:tcPr marL="121407" marR="12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4,050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4,900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6,200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4,950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22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PC</a:t>
                      </a:r>
                    </a:p>
                  </a:txBody>
                  <a:tcPr marL="121407" marR="12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2,000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2,100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2,450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2,140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28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140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DAM</a:t>
                      </a:r>
                    </a:p>
                  </a:txBody>
                  <a:tcPr marL="121407" marR="12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6,000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8,500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9,800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8,400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18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300</a:t>
                      </a:r>
                    </a:p>
                  </a:txBody>
                  <a:tcPr marL="121407" marR="12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분할기법에 의한 예측 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27150"/>
            <a:ext cx="7870825" cy="5302250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과거 코드라인 수 및 그 밖의 자료 값을 수집하여 각 기능에 할당</a:t>
            </a:r>
          </a:p>
        </p:txBody>
      </p:sp>
    </p:spTree>
    <p:extLst>
      <p:ext uri="{BB962C8B-B14F-4D97-AF65-F5344CB8AC3E}">
        <p14:creationId xmlns:p14="http://schemas.microsoft.com/office/powerpoint/2010/main" val="63924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074" name="Group 9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413159"/>
              </p:ext>
            </p:extLst>
          </p:nvPr>
        </p:nvGraphicFramePr>
        <p:xfrm>
          <a:off x="740228" y="2061710"/>
          <a:ext cx="10515600" cy="4248151"/>
        </p:xfrm>
        <a:graphic>
          <a:graphicData uri="http://schemas.openxmlformats.org/drawingml/2006/table">
            <a:tbl>
              <a:tblPr/>
              <a:tblGrid>
                <a:gridCol w="1751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1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평균치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$/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라인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라인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/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월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비용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인력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(PM)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UCIF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2,340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14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315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32,760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7.4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2DGA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5,380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220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107,600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24.4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3DGA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6,800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220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136,000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30.9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DSM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3,350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18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240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60,000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13.9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CGDF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4,950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22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108,900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13.9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PC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2,140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28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140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59,920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15.2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DAM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8,400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18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151,200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28.0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계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33,360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656,680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144.5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분할기법에 의한 예측 예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55750"/>
            <a:ext cx="7870825" cy="5302250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그 밖의 다른 소프트웨어 측도 계산</a:t>
            </a:r>
          </a:p>
        </p:txBody>
      </p:sp>
    </p:spTree>
    <p:extLst>
      <p:ext uri="{BB962C8B-B14F-4D97-AF65-F5344CB8AC3E}">
        <p14:creationId xmlns:p14="http://schemas.microsoft.com/office/powerpoint/2010/main" val="149976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수입과 지출에 직결되는 경제 관련 작업</a:t>
            </a:r>
            <a:r>
              <a:rPr lang="en-US" altLang="ko-KR" dirty="0"/>
              <a:t>(economic activity)</a:t>
            </a:r>
          </a:p>
          <a:p>
            <a:pPr lvl="1"/>
            <a:r>
              <a:rPr lang="ko-KR" altLang="en-US" dirty="0"/>
              <a:t>기술 외적인 부분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)</a:t>
            </a:r>
            <a:r>
              <a:rPr lang="ko-KR" altLang="en-US" dirty="0"/>
              <a:t>이 많음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 관리가 잘된 프로젝트도 실패하는 경우가 있음</a:t>
            </a:r>
            <a:r>
              <a:rPr lang="en-US" altLang="ko-KR" dirty="0"/>
              <a:t>. </a:t>
            </a:r>
            <a:r>
              <a:rPr lang="ko-KR" altLang="en-US" dirty="0"/>
              <a:t>관리가 잘 안 되는 프로젝트는 실패로 끝날 가능성이 많음</a:t>
            </a:r>
          </a:p>
          <a:p>
            <a:endParaRPr lang="ko-KR" altLang="en-US" dirty="0"/>
          </a:p>
          <a:p>
            <a:r>
              <a:rPr lang="ko-KR" altLang="en-US" dirty="0"/>
              <a:t>관리 작업에 대한 방법을 일부 이론적으로 다룸</a:t>
            </a:r>
          </a:p>
          <a:p>
            <a:pPr lvl="1"/>
            <a:r>
              <a:rPr lang="ko-KR" altLang="en-US" dirty="0"/>
              <a:t>관리를 실제 배우는 일은 현장감이 중요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관리가</a:t>
            </a:r>
            <a:r>
              <a:rPr lang="en-US" altLang="ko-KR" dirty="0"/>
              <a:t> </a:t>
            </a:r>
            <a:r>
              <a:rPr lang="ko-KR" altLang="en-US" dirty="0"/>
              <a:t>중요한 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0567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79" name="Group 7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909574"/>
              </p:ext>
            </p:extLst>
          </p:nvPr>
        </p:nvGraphicFramePr>
        <p:xfrm>
          <a:off x="821872" y="1980066"/>
          <a:ext cx="10515600" cy="4248151"/>
        </p:xfrm>
        <a:graphic>
          <a:graphicData uri="http://schemas.openxmlformats.org/drawingml/2006/table">
            <a:tbl>
              <a:tblPr/>
              <a:tblGrid>
                <a:gridCol w="1751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1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요구분석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설계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코딩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테스트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총합계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UCIF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0.5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7.0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2DGA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10.0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9.5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26.0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3DGA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20.0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11.0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31.5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DSM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15.0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CGDF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11.0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10.5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27.0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PC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16.0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DAM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14.0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7.0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30.0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계</a:t>
                      </a:r>
                    </a:p>
                  </a:txBody>
                  <a:tcPr marL="125977" marR="1259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14.5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61.0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26.5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50.5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152.5</a:t>
                      </a:r>
                    </a:p>
                  </a:txBody>
                  <a:tcPr marL="125977" marR="1259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분할기법에 의한 예측 예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3025"/>
            <a:ext cx="7870825" cy="5302250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개발 단계별 과거 인력 자료를 수집하여 각 기능에 할당</a:t>
            </a:r>
          </a:p>
        </p:txBody>
      </p:sp>
    </p:spTree>
    <p:extLst>
      <p:ext uri="{BB962C8B-B14F-4D97-AF65-F5344CB8AC3E}">
        <p14:creationId xmlns:p14="http://schemas.microsoft.com/office/powerpoint/2010/main" val="2181817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127" name="Group 10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1154"/>
              </p:ext>
            </p:extLst>
          </p:nvPr>
        </p:nvGraphicFramePr>
        <p:xfrm>
          <a:off x="838200" y="2241324"/>
          <a:ext cx="10515602" cy="936626"/>
        </p:xfrm>
        <a:graphic>
          <a:graphicData uri="http://schemas.openxmlformats.org/drawingml/2006/table">
            <a:tbl>
              <a:tblPr/>
              <a:tblGrid>
                <a:gridCol w="2633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요구분석</a:t>
                      </a:r>
                    </a:p>
                  </a:txBody>
                  <a:tcPr marL="160876" marR="1608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설계</a:t>
                      </a:r>
                    </a:p>
                  </a:txBody>
                  <a:tcPr marL="160876" marR="1608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코딩</a:t>
                      </a:r>
                    </a:p>
                  </a:txBody>
                  <a:tcPr marL="160876" marR="1608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테스트</a:t>
                      </a:r>
                    </a:p>
                  </a:txBody>
                  <a:tcPr marL="160876" marR="1608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5,200</a:t>
                      </a:r>
                    </a:p>
                  </a:txBody>
                  <a:tcPr marL="160876" marR="1608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4,800</a:t>
                      </a:r>
                    </a:p>
                  </a:txBody>
                  <a:tcPr marL="160876" marR="1608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4,200</a:t>
                      </a:r>
                    </a:p>
                  </a:txBody>
                  <a:tcPr marL="160876" marR="1608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4,250</a:t>
                      </a:r>
                    </a:p>
                  </a:txBody>
                  <a:tcPr marL="160876" marR="1608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분할기법에 의한 예측 예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55750"/>
            <a:ext cx="7150100" cy="5302250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각 단계별 과거 인력</a:t>
            </a:r>
            <a:r>
              <a:rPr lang="en-US" altLang="ko-KR" sz="2000" dirty="0"/>
              <a:t>(PM) </a:t>
            </a:r>
            <a:r>
              <a:rPr lang="ko-KR" altLang="en-US" sz="2000" dirty="0"/>
              <a:t>당 비용 수집</a:t>
            </a:r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/>
            <a:r>
              <a:rPr lang="ko-KR" altLang="en-US" sz="2000" dirty="0"/>
              <a:t>각 단계별 비용 및 총비용 계산</a:t>
            </a:r>
          </a:p>
          <a:p>
            <a:pPr eaLnBrk="1" hangingPunct="1"/>
            <a:endParaRPr lang="en-US" altLang="ko-KR" sz="2000" dirty="0"/>
          </a:p>
        </p:txBody>
      </p:sp>
      <p:graphicFrame>
        <p:nvGraphicFramePr>
          <p:cNvPr id="129126" name="Group 10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15323606"/>
              </p:ext>
            </p:extLst>
          </p:nvPr>
        </p:nvGraphicFramePr>
        <p:xfrm>
          <a:off x="805544" y="4529138"/>
          <a:ext cx="10548256" cy="939799"/>
        </p:xfrm>
        <a:graphic>
          <a:graphicData uri="http://schemas.openxmlformats.org/drawingml/2006/table">
            <a:tbl>
              <a:tblPr/>
              <a:tblGrid>
                <a:gridCol w="211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509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요구분석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설계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코딩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테스트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총합계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90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75,400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292,800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112,625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227,250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708,075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73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예측 값의 평가</a:t>
            </a:r>
          </a:p>
          <a:p>
            <a:pPr lvl="1" eaLnBrk="1" hangingPunct="1"/>
            <a:r>
              <a:rPr lang="ko-KR" altLang="en-US" dirty="0"/>
              <a:t>코드 라인 수에 의한 비용 및 인력 예측</a:t>
            </a:r>
          </a:p>
          <a:p>
            <a:pPr lvl="2" eaLnBrk="1" hangingPunct="1"/>
            <a:r>
              <a:rPr lang="ko-KR" altLang="en-US" dirty="0"/>
              <a:t>총 </a:t>
            </a:r>
            <a:r>
              <a:rPr lang="en-US" altLang="ko-KR" dirty="0"/>
              <a:t>LOC:33,360</a:t>
            </a:r>
          </a:p>
          <a:p>
            <a:pPr lvl="2" eaLnBrk="1" hangingPunct="1"/>
            <a:r>
              <a:rPr lang="ko-KR" altLang="en-US" dirty="0"/>
              <a:t>총 비용</a:t>
            </a:r>
            <a:r>
              <a:rPr lang="en-US" altLang="ko-KR" dirty="0"/>
              <a:t>:656,680</a:t>
            </a:r>
          </a:p>
          <a:p>
            <a:pPr lvl="2" eaLnBrk="1" hangingPunct="1"/>
            <a:r>
              <a:rPr lang="ko-KR" altLang="en-US" dirty="0"/>
              <a:t>총 </a:t>
            </a:r>
            <a:r>
              <a:rPr lang="en-US" altLang="ko-KR" dirty="0"/>
              <a:t>PM:144.5</a:t>
            </a:r>
          </a:p>
          <a:p>
            <a:pPr lvl="1" eaLnBrk="1" hangingPunct="1"/>
            <a:r>
              <a:rPr lang="ko-KR" altLang="en-US" dirty="0"/>
              <a:t>인력에 의한 비용예측</a:t>
            </a:r>
          </a:p>
          <a:p>
            <a:pPr lvl="2" eaLnBrk="1" hangingPunct="1"/>
            <a:r>
              <a:rPr lang="ko-KR" altLang="en-US" dirty="0"/>
              <a:t>총 비용</a:t>
            </a:r>
            <a:r>
              <a:rPr lang="en-US" altLang="ko-KR" dirty="0"/>
              <a:t>:708,075</a:t>
            </a:r>
          </a:p>
          <a:p>
            <a:pPr lvl="2" eaLnBrk="1" hangingPunct="1"/>
            <a:r>
              <a:rPr lang="ko-KR" altLang="en-US" dirty="0"/>
              <a:t>총 </a:t>
            </a:r>
            <a:r>
              <a:rPr lang="en-US" altLang="ko-KR" dirty="0"/>
              <a:t>PM:152.5</a:t>
            </a:r>
          </a:p>
          <a:p>
            <a:pPr lvl="1" eaLnBrk="1" hangingPunct="1"/>
            <a:r>
              <a:rPr lang="ko-KR" altLang="en-US" dirty="0"/>
              <a:t>두 예측 값의 비교</a:t>
            </a:r>
          </a:p>
          <a:p>
            <a:pPr lvl="2" eaLnBrk="1" hangingPunct="1"/>
            <a:r>
              <a:rPr lang="ko-KR" altLang="en-US" dirty="0"/>
              <a:t>비용 오차</a:t>
            </a:r>
            <a:r>
              <a:rPr lang="en-US" altLang="ko-KR" dirty="0"/>
              <a:t>:7%</a:t>
            </a:r>
          </a:p>
          <a:p>
            <a:pPr lvl="2" eaLnBrk="1" hangingPunct="1"/>
            <a:r>
              <a:rPr lang="ko-KR" altLang="en-US" dirty="0"/>
              <a:t>인력 오차</a:t>
            </a:r>
            <a:r>
              <a:rPr lang="en-US" altLang="ko-KR" dirty="0"/>
              <a:t>:5%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분할기법에 의한 예측 예</a:t>
            </a:r>
          </a:p>
        </p:txBody>
      </p:sp>
    </p:spTree>
    <p:extLst>
      <p:ext uri="{BB962C8B-B14F-4D97-AF65-F5344CB8AC3E}">
        <p14:creationId xmlns:p14="http://schemas.microsoft.com/office/powerpoint/2010/main" val="2450101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C8185CEF-1900-4862-9AF6-54677875D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COCOMO-81 </a:t>
            </a:r>
            <a:endParaRPr lang="ko-KR" altLang="en-US"/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342F352A-FA8D-4C61-BBF9-4E3071013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규모를 기반으로 하는 수학적 공식 사용</a:t>
            </a:r>
            <a:endParaRPr lang="en-US" altLang="ko-KR"/>
          </a:p>
          <a:p>
            <a:r>
              <a:rPr lang="ko-KR" altLang="en-US"/>
              <a:t>개발 소프트웨어의 유형이나 팀</a:t>
            </a:r>
            <a:r>
              <a:rPr lang="en-US" altLang="ko-KR"/>
              <a:t>, </a:t>
            </a:r>
            <a:r>
              <a:rPr lang="ko-KR" altLang="en-US"/>
              <a:t>프로젝트 프로세스</a:t>
            </a:r>
            <a:r>
              <a:rPr lang="en-US" altLang="ko-KR"/>
              <a:t>, </a:t>
            </a:r>
            <a:r>
              <a:rPr lang="ko-KR" altLang="en-US"/>
              <a:t>등 프로덕트에 영향을 주는 요인을 고려</a:t>
            </a:r>
            <a:endParaRPr lang="en-US" altLang="ko-KR"/>
          </a:p>
          <a:p>
            <a:r>
              <a:rPr lang="ko-KR" altLang="en-US"/>
              <a:t>노력 </a:t>
            </a:r>
            <a:r>
              <a:rPr lang="en-US" altLang="ko-KR"/>
              <a:t>= A × (Size)</a:t>
            </a:r>
            <a:r>
              <a:rPr lang="en-US" altLang="ko-KR" baseline="30000"/>
              <a:t>B</a:t>
            </a:r>
            <a:r>
              <a:rPr lang="en-US" altLang="ko-KR"/>
              <a:t> × M</a:t>
            </a:r>
          </a:p>
          <a:p>
            <a:endParaRPr lang="ko-KR" altLang="en-US"/>
          </a:p>
        </p:txBody>
      </p:sp>
      <p:pic>
        <p:nvPicPr>
          <p:cNvPr id="21508" name="그림 3">
            <a:extLst>
              <a:ext uri="{FF2B5EF4-FFF2-40B4-BE49-F238E27FC236}">
                <a16:creationId xmlns:a16="http://schemas.microsoft.com/office/drawing/2014/main" id="{B1382710-102B-4F4C-BC73-50F2BB3F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4" y="3429000"/>
            <a:ext cx="75596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Boehm</a:t>
            </a:r>
            <a:r>
              <a:rPr lang="ko-KR" altLang="en-US" dirty="0"/>
              <a:t>이 개발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TRW</a:t>
            </a:r>
            <a:r>
              <a:rPr lang="ko-KR" altLang="en-US" dirty="0"/>
              <a:t>의 </a:t>
            </a:r>
            <a:r>
              <a:rPr lang="en-US" altLang="ko-KR" dirty="0"/>
              <a:t>2K-32K </a:t>
            </a:r>
            <a:r>
              <a:rPr lang="ko-KR" altLang="en-US" dirty="0"/>
              <a:t>정도의 많은 프로젝트의 기록을 통계 분석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표준 산정 공식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dirty="0"/>
              <a:t>		</a:t>
            </a:r>
            <a:r>
              <a:rPr lang="ko-KR" altLang="en-US" dirty="0"/>
              <a:t>		  노력</a:t>
            </a:r>
            <a:r>
              <a:rPr lang="en-US" altLang="ko-KR" dirty="0"/>
              <a:t>(MM)		</a:t>
            </a:r>
            <a:r>
              <a:rPr lang="ko-KR" altLang="en-US" dirty="0"/>
              <a:t>기간</a:t>
            </a:r>
            <a:r>
              <a:rPr lang="en-US" altLang="ko-KR" dirty="0"/>
              <a:t>(D)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Organic </a:t>
            </a:r>
            <a:r>
              <a:rPr lang="ko-KR" altLang="en-US" dirty="0"/>
              <a:t>유형	</a:t>
            </a:r>
            <a:r>
              <a:rPr lang="en-US" altLang="ko-KR" dirty="0"/>
              <a:t>PM = 2.4*(KDSI)**1.05	TDEV=2.5*(PM)**0.38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Semidetached  </a:t>
            </a:r>
            <a:r>
              <a:rPr lang="ko-KR" altLang="en-US" dirty="0"/>
              <a:t>유형	</a:t>
            </a:r>
            <a:r>
              <a:rPr lang="en-US" altLang="ko-KR" dirty="0"/>
              <a:t>PM = 3.0*(KDSI)**1.12	TDEV=2.5*(PM)**0.35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Embedded </a:t>
            </a:r>
            <a:r>
              <a:rPr lang="ko-KR" altLang="en-US" dirty="0"/>
              <a:t>유형	</a:t>
            </a:r>
            <a:r>
              <a:rPr lang="en-US" altLang="ko-KR" dirty="0"/>
              <a:t>PM = 3.6*(KDSI)**1.20	TDEV=2.5*(PM)**0.32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예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CAD </a:t>
            </a:r>
            <a:r>
              <a:rPr lang="ko-KR" altLang="en-US" sz="2000" dirty="0"/>
              <a:t>시스템	예상 규모</a:t>
            </a:r>
            <a:r>
              <a:rPr lang="en-US" altLang="ko-KR" sz="2000" dirty="0"/>
              <a:t>: 33360 LOC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ko-KR" dirty="0"/>
              <a:t>PM = 3.0*(KDSI)**1.12 = 3.0*(3.33)**1.12 = 152MM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ko-KR" dirty="0"/>
              <a:t>TDEV = 2.5*(PM)**0.35 = 2.5*(152)**0.35 = 14.5 M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ko-KR" dirty="0"/>
              <a:t>N=E/D = 152/14.5 ~ 11 </a:t>
            </a:r>
            <a:r>
              <a:rPr lang="ko-KR" altLang="en-US" dirty="0"/>
              <a:t>명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보정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COCOMO</a:t>
            </a:r>
            <a:r>
              <a:rPr lang="ko-KR" altLang="en-US" dirty="0"/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1422693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223A6BA-E369-43CC-BFA5-86E750B3E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COCOMO</a:t>
            </a:r>
            <a:r>
              <a:rPr lang="ko-KR" altLang="en-US"/>
              <a:t>에 의한 비용 예측</a:t>
            </a:r>
          </a:p>
        </p:txBody>
      </p:sp>
      <p:sp>
        <p:nvSpPr>
          <p:cNvPr id="22531" name="슬라이드 번호 개체 틀 7">
            <a:extLst>
              <a:ext uri="{FF2B5EF4-FFF2-40B4-BE49-F238E27FC236}">
                <a16:creationId xmlns:a16="http://schemas.microsoft.com/office/drawing/2014/main" id="{DFB53D51-ED84-4A04-9FBC-4ADFED2B65C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AD08380C-855B-45DA-AF7F-23394C31B87F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55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91E6A996-0FC3-494A-A68A-C128377D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412876"/>
            <a:ext cx="6697662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CFE6642-C0FF-4875-8932-A79E1430B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COCOMO </a:t>
            </a:r>
            <a:r>
              <a:rPr lang="ko-KR" altLang="en-US"/>
              <a:t>노력 승수</a:t>
            </a:r>
          </a:p>
        </p:txBody>
      </p:sp>
      <p:sp>
        <p:nvSpPr>
          <p:cNvPr id="23555" name="슬라이드 번호 개체 틀 7">
            <a:extLst>
              <a:ext uri="{FF2B5EF4-FFF2-40B4-BE49-F238E27FC236}">
                <a16:creationId xmlns:a16="http://schemas.microsoft.com/office/drawing/2014/main" id="{B5CCB628-C735-40C7-84D9-A90C38EA561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2DA182BB-6614-405E-A951-BC6920111613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56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A24A1A35-A379-4212-BFD1-644F95F577C2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1435100"/>
            <a:ext cx="8458200" cy="4802188"/>
            <a:chOff x="-3" y="-3"/>
            <a:chExt cx="4147" cy="6630"/>
          </a:xfrm>
        </p:grpSpPr>
        <p:grpSp>
          <p:nvGrpSpPr>
            <p:cNvPr id="23557" name="Group 5">
              <a:extLst>
                <a:ext uri="{FF2B5EF4-FFF2-40B4-BE49-F238E27FC236}">
                  <a16:creationId xmlns:a16="http://schemas.microsoft.com/office/drawing/2014/main" id="{057A5434-EF51-4F33-B94C-F9619579C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141" cy="6624"/>
              <a:chOff x="0" y="0"/>
              <a:chExt cx="4141" cy="6624"/>
            </a:xfrm>
          </p:grpSpPr>
          <p:grpSp>
            <p:nvGrpSpPr>
              <p:cNvPr id="23559" name="Group 6">
                <a:extLst>
                  <a:ext uri="{FF2B5EF4-FFF2-40B4-BE49-F238E27FC236}">
                    <a16:creationId xmlns:a16="http://schemas.microsoft.com/office/drawing/2014/main" id="{96ED8A3E-4BFA-4C50-9CE0-500F47F5A5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76" cy="864"/>
                <a:chOff x="0" y="0"/>
                <a:chExt cx="576" cy="864"/>
              </a:xfrm>
            </p:grpSpPr>
            <p:sp>
              <p:nvSpPr>
                <p:cNvPr id="23927" name="Rectangle 7">
                  <a:extLst>
                    <a:ext uri="{FF2B5EF4-FFF2-40B4-BE49-F238E27FC236}">
                      <a16:creationId xmlns:a16="http://schemas.microsoft.com/office/drawing/2014/main" id="{A1C97E55-561C-4D49-AF7E-D00F2439C8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384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28" name="Group 8">
                  <a:extLst>
                    <a:ext uri="{FF2B5EF4-FFF2-40B4-BE49-F238E27FC236}">
                      <a16:creationId xmlns:a16="http://schemas.microsoft.com/office/drawing/2014/main" id="{D886908C-614B-4E68-A4F2-1ADA059E7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" cy="864"/>
                  <a:chOff x="0" y="0"/>
                  <a:chExt cx="576" cy="864"/>
                </a:xfrm>
              </p:grpSpPr>
              <p:sp>
                <p:nvSpPr>
                  <p:cNvPr id="23929" name="Rectangle 9">
                    <a:extLst>
                      <a:ext uri="{FF2B5EF4-FFF2-40B4-BE49-F238E27FC236}">
                        <a16:creationId xmlns:a16="http://schemas.microsoft.com/office/drawing/2014/main" id="{400FD966-0534-4E80-BA81-3F1716D3CF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" y="0"/>
                    <a:ext cx="496" cy="864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just"/>
                    <a:r>
                      <a:rPr lang="en-US" altLang="ko-KR" sz="1600">
                        <a:latin typeface="Times New Roman" panose="02020603050405020304" pitchFamily="18" charset="0"/>
                        <a:ea typeface="HY그래픽M" panose="02030600000101010101" pitchFamily="18" charset="-127"/>
                      </a:rPr>
                      <a:t> </a:t>
                    </a:r>
                    <a:endPara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just"/>
                    <a:endPara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930" name="Rectangle 10">
                    <a:extLst>
                      <a:ext uri="{FF2B5EF4-FFF2-40B4-BE49-F238E27FC236}">
                        <a16:creationId xmlns:a16="http://schemas.microsoft.com/office/drawing/2014/main" id="{0E90849B-0016-4208-B626-0E0CF86F2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" cy="86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0" name="Group 11">
                <a:extLst>
                  <a:ext uri="{FF2B5EF4-FFF2-40B4-BE49-F238E27FC236}">
                    <a16:creationId xmlns:a16="http://schemas.microsoft.com/office/drawing/2014/main" id="{6C996627-9257-4F11-832A-77AF726BC7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0"/>
                <a:ext cx="576" cy="864"/>
                <a:chOff x="576" y="0"/>
                <a:chExt cx="576" cy="864"/>
              </a:xfrm>
            </p:grpSpPr>
            <p:sp>
              <p:nvSpPr>
                <p:cNvPr id="23923" name="Rectangle 12">
                  <a:extLst>
                    <a:ext uri="{FF2B5EF4-FFF2-40B4-BE49-F238E27FC236}">
                      <a16:creationId xmlns:a16="http://schemas.microsoft.com/office/drawing/2014/main" id="{BB1862DE-792B-40C2-8825-5B38C8227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576" cy="384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24" name="Group 13">
                  <a:extLst>
                    <a:ext uri="{FF2B5EF4-FFF2-40B4-BE49-F238E27FC236}">
                      <a16:creationId xmlns:a16="http://schemas.microsoft.com/office/drawing/2014/main" id="{A5287BC8-3A4A-4BEB-B784-F080DB9264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0"/>
                  <a:ext cx="576" cy="864"/>
                  <a:chOff x="576" y="0"/>
                  <a:chExt cx="576" cy="864"/>
                </a:xfrm>
              </p:grpSpPr>
              <p:sp>
                <p:nvSpPr>
                  <p:cNvPr id="23925" name="Rectangle 14">
                    <a:extLst>
                      <a:ext uri="{FF2B5EF4-FFF2-40B4-BE49-F238E27FC236}">
                        <a16:creationId xmlns:a16="http://schemas.microsoft.com/office/drawing/2014/main" id="{5BD01DA6-DC7E-4756-83F9-CE93D15E18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0"/>
                    <a:ext cx="496" cy="864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비용</a:t>
                    </a:r>
                    <a:endPara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드라이버</a:t>
                    </a:r>
                    <a:endPara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926" name="Rectangle 15">
                    <a:extLst>
                      <a:ext uri="{FF2B5EF4-FFF2-40B4-BE49-F238E27FC236}">
                        <a16:creationId xmlns:a16="http://schemas.microsoft.com/office/drawing/2014/main" id="{0143D157-53C4-42C5-ACCF-56DE8100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0"/>
                    <a:ext cx="576" cy="86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1" name="Group 16">
                <a:extLst>
                  <a:ext uri="{FF2B5EF4-FFF2-40B4-BE49-F238E27FC236}">
                    <a16:creationId xmlns:a16="http://schemas.microsoft.com/office/drawing/2014/main" id="{03F228FD-FECA-4857-97D4-B4CDDFA1A4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0"/>
                <a:ext cx="2989" cy="384"/>
                <a:chOff x="1152" y="0"/>
                <a:chExt cx="2989" cy="384"/>
              </a:xfrm>
            </p:grpSpPr>
            <p:sp>
              <p:nvSpPr>
                <p:cNvPr id="23919" name="Rectangle 17">
                  <a:extLst>
                    <a:ext uri="{FF2B5EF4-FFF2-40B4-BE49-F238E27FC236}">
                      <a16:creationId xmlns:a16="http://schemas.microsoft.com/office/drawing/2014/main" id="{7E49DD97-4BCD-4999-891E-4B6CE5B58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0"/>
                  <a:ext cx="2989" cy="384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20" name="Group 18">
                  <a:extLst>
                    <a:ext uri="{FF2B5EF4-FFF2-40B4-BE49-F238E27FC236}">
                      <a16:creationId xmlns:a16="http://schemas.microsoft.com/office/drawing/2014/main" id="{7ABFF3EF-D8B5-407D-A430-CB2B0EFBFD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0"/>
                  <a:ext cx="2989" cy="384"/>
                  <a:chOff x="1152" y="0"/>
                  <a:chExt cx="2989" cy="384"/>
                </a:xfrm>
              </p:grpSpPr>
              <p:sp>
                <p:nvSpPr>
                  <p:cNvPr id="23921" name="Rectangle 19">
                    <a:extLst>
                      <a:ext uri="{FF2B5EF4-FFF2-40B4-BE49-F238E27FC236}">
                        <a16:creationId xmlns:a16="http://schemas.microsoft.com/office/drawing/2014/main" id="{95C322B4-9F42-4B92-A5C8-9105465519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2" y="0"/>
                    <a:ext cx="2909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비율</a:t>
                    </a:r>
                    <a:endPara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922" name="Rectangle 20">
                    <a:extLst>
                      <a:ext uri="{FF2B5EF4-FFF2-40B4-BE49-F238E27FC236}">
                        <a16:creationId xmlns:a16="http://schemas.microsoft.com/office/drawing/2014/main" id="{2DCF07EE-127C-45D7-B0B1-19EDC8E465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0"/>
                    <a:ext cx="2989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2" name="Group 21">
                <a:extLst>
                  <a:ext uri="{FF2B5EF4-FFF2-40B4-BE49-F238E27FC236}">
                    <a16:creationId xmlns:a16="http://schemas.microsoft.com/office/drawing/2014/main" id="{DCF15DE2-1621-4D3D-B273-C6FB5C4E2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84"/>
                <a:ext cx="512" cy="480"/>
                <a:chOff x="1152" y="384"/>
                <a:chExt cx="512" cy="480"/>
              </a:xfrm>
            </p:grpSpPr>
            <p:sp>
              <p:nvSpPr>
                <p:cNvPr id="23915" name="Rectangle 22">
                  <a:extLst>
                    <a:ext uri="{FF2B5EF4-FFF2-40B4-BE49-F238E27FC236}">
                      <a16:creationId xmlns:a16="http://schemas.microsoft.com/office/drawing/2014/main" id="{C5FF31AA-C540-4195-AD64-0F107E213D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84"/>
                  <a:ext cx="512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16" name="Group 23">
                  <a:extLst>
                    <a:ext uri="{FF2B5EF4-FFF2-40B4-BE49-F238E27FC236}">
                      <a16:creationId xmlns:a16="http://schemas.microsoft.com/office/drawing/2014/main" id="{4A0254D5-9EA5-4CAB-99B1-F4C9E7432B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384"/>
                  <a:ext cx="512" cy="480"/>
                  <a:chOff x="1152" y="384"/>
                  <a:chExt cx="512" cy="480"/>
                </a:xfrm>
              </p:grpSpPr>
              <p:sp>
                <p:nvSpPr>
                  <p:cNvPr id="23917" name="Rectangle 24">
                    <a:extLst>
                      <a:ext uri="{FF2B5EF4-FFF2-40B4-BE49-F238E27FC236}">
                        <a16:creationId xmlns:a16="http://schemas.microsoft.com/office/drawing/2014/main" id="{208E60C1-D295-4EFF-A2C0-A92C40BE1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2" y="384"/>
                    <a:ext cx="432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4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매우낮음</a:t>
                    </a:r>
                    <a:endParaRPr lang="ko-KR" altLang="en-US" sz="14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endParaRPr lang="en-US" altLang="ko-KR" sz="14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918" name="Rectangle 25">
                    <a:extLst>
                      <a:ext uri="{FF2B5EF4-FFF2-40B4-BE49-F238E27FC236}">
                        <a16:creationId xmlns:a16="http://schemas.microsoft.com/office/drawing/2014/main" id="{2AB00306-24BB-41AB-973E-F948484881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84"/>
                    <a:ext cx="512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3" name="Group 26">
                <a:extLst>
                  <a:ext uri="{FF2B5EF4-FFF2-40B4-BE49-F238E27FC236}">
                    <a16:creationId xmlns:a16="http://schemas.microsoft.com/office/drawing/2014/main" id="{953F6490-D779-4E99-8DA0-81A558FE2A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384"/>
                <a:ext cx="440" cy="480"/>
                <a:chOff x="1664" y="384"/>
                <a:chExt cx="440" cy="480"/>
              </a:xfrm>
            </p:grpSpPr>
            <p:sp>
              <p:nvSpPr>
                <p:cNvPr id="23911" name="Rectangle 27">
                  <a:extLst>
                    <a:ext uri="{FF2B5EF4-FFF2-40B4-BE49-F238E27FC236}">
                      <a16:creationId xmlns:a16="http://schemas.microsoft.com/office/drawing/2014/main" id="{64D63326-8801-4EA9-80B5-4FF3961A1B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384"/>
                  <a:ext cx="440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12" name="Group 28">
                  <a:extLst>
                    <a:ext uri="{FF2B5EF4-FFF2-40B4-BE49-F238E27FC236}">
                      <a16:creationId xmlns:a16="http://schemas.microsoft.com/office/drawing/2014/main" id="{DAFD5061-F38B-466F-9C81-1FA72AD55B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64" y="384"/>
                  <a:ext cx="440" cy="480"/>
                  <a:chOff x="1664" y="384"/>
                  <a:chExt cx="440" cy="480"/>
                </a:xfrm>
              </p:grpSpPr>
              <p:sp>
                <p:nvSpPr>
                  <p:cNvPr id="23913" name="Rectangle 29">
                    <a:extLst>
                      <a:ext uri="{FF2B5EF4-FFF2-40B4-BE49-F238E27FC236}">
                        <a16:creationId xmlns:a16="http://schemas.microsoft.com/office/drawing/2014/main" id="{6B016E04-D29D-4A04-B6CF-4C557586CB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4" y="384"/>
                    <a:ext cx="360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낮음</a:t>
                    </a:r>
                    <a:endPara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914" name="Rectangle 30">
                    <a:extLst>
                      <a:ext uri="{FF2B5EF4-FFF2-40B4-BE49-F238E27FC236}">
                        <a16:creationId xmlns:a16="http://schemas.microsoft.com/office/drawing/2014/main" id="{9511F0FD-3FF3-45DD-A75A-5BF7DA6CB6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4" y="384"/>
                    <a:ext cx="440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4" name="Group 31">
                <a:extLst>
                  <a:ext uri="{FF2B5EF4-FFF2-40B4-BE49-F238E27FC236}">
                    <a16:creationId xmlns:a16="http://schemas.microsoft.com/office/drawing/2014/main" id="{876A94C0-3898-478C-A81E-1CD0052ADE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384"/>
                <a:ext cx="394" cy="480"/>
                <a:chOff x="2104" y="384"/>
                <a:chExt cx="394" cy="480"/>
              </a:xfrm>
            </p:grpSpPr>
            <p:sp>
              <p:nvSpPr>
                <p:cNvPr id="23907" name="Rectangle 32">
                  <a:extLst>
                    <a:ext uri="{FF2B5EF4-FFF2-40B4-BE49-F238E27FC236}">
                      <a16:creationId xmlns:a16="http://schemas.microsoft.com/office/drawing/2014/main" id="{5E93AA8E-FBE4-4834-BC64-6A9082C895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384"/>
                  <a:ext cx="394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08" name="Group 33">
                  <a:extLst>
                    <a:ext uri="{FF2B5EF4-FFF2-40B4-BE49-F238E27FC236}">
                      <a16:creationId xmlns:a16="http://schemas.microsoft.com/office/drawing/2014/main" id="{0DF09D6F-DD9D-496F-8212-362EE0A289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04" y="384"/>
                  <a:ext cx="394" cy="480"/>
                  <a:chOff x="2104" y="384"/>
                  <a:chExt cx="394" cy="480"/>
                </a:xfrm>
              </p:grpSpPr>
              <p:sp>
                <p:nvSpPr>
                  <p:cNvPr id="23909" name="Rectangle 34">
                    <a:extLst>
                      <a:ext uri="{FF2B5EF4-FFF2-40B4-BE49-F238E27FC236}">
                        <a16:creationId xmlns:a16="http://schemas.microsoft.com/office/drawing/2014/main" id="{3663F2BE-7D0E-4F1D-BF36-D8EDB2AB13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84"/>
                    <a:ext cx="314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보통</a:t>
                    </a:r>
                    <a:endPara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910" name="Rectangle 35">
                    <a:extLst>
                      <a:ext uri="{FF2B5EF4-FFF2-40B4-BE49-F238E27FC236}">
                        <a16:creationId xmlns:a16="http://schemas.microsoft.com/office/drawing/2014/main" id="{F0CD822A-F243-40BA-B787-86EF697EC4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4" y="384"/>
                    <a:ext cx="39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5" name="Group 36">
                <a:extLst>
                  <a:ext uri="{FF2B5EF4-FFF2-40B4-BE49-F238E27FC236}">
                    <a16:creationId xmlns:a16="http://schemas.microsoft.com/office/drawing/2014/main" id="{72779F85-A7FD-48F4-B891-7372E060C6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384"/>
                <a:ext cx="394" cy="480"/>
                <a:chOff x="2498" y="384"/>
                <a:chExt cx="394" cy="480"/>
              </a:xfrm>
            </p:grpSpPr>
            <p:sp>
              <p:nvSpPr>
                <p:cNvPr id="23903" name="Rectangle 37">
                  <a:extLst>
                    <a:ext uri="{FF2B5EF4-FFF2-40B4-BE49-F238E27FC236}">
                      <a16:creationId xmlns:a16="http://schemas.microsoft.com/office/drawing/2014/main" id="{097F35D9-AB2A-4D5E-AFC5-AD987AC172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384"/>
                  <a:ext cx="394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04" name="Group 38">
                  <a:extLst>
                    <a:ext uri="{FF2B5EF4-FFF2-40B4-BE49-F238E27FC236}">
                      <a16:creationId xmlns:a16="http://schemas.microsoft.com/office/drawing/2014/main" id="{F0565D01-1E03-45B0-9F2D-8CE63C8E95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8" y="384"/>
                  <a:ext cx="394" cy="480"/>
                  <a:chOff x="2498" y="384"/>
                  <a:chExt cx="394" cy="480"/>
                </a:xfrm>
              </p:grpSpPr>
              <p:sp>
                <p:nvSpPr>
                  <p:cNvPr id="23905" name="Rectangle 39">
                    <a:extLst>
                      <a:ext uri="{FF2B5EF4-FFF2-40B4-BE49-F238E27FC236}">
                        <a16:creationId xmlns:a16="http://schemas.microsoft.com/office/drawing/2014/main" id="{733DE2B4-C250-4BB3-B459-911511F17C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38" y="384"/>
                    <a:ext cx="314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높음</a:t>
                    </a:r>
                    <a:endPara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906" name="Rectangle 40">
                    <a:extLst>
                      <a:ext uri="{FF2B5EF4-FFF2-40B4-BE49-F238E27FC236}">
                        <a16:creationId xmlns:a16="http://schemas.microsoft.com/office/drawing/2014/main" id="{9CB3A232-1723-416C-A1F5-3DF53661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8" y="384"/>
                    <a:ext cx="39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6" name="Group 41">
                <a:extLst>
                  <a:ext uri="{FF2B5EF4-FFF2-40B4-BE49-F238E27FC236}">
                    <a16:creationId xmlns:a16="http://schemas.microsoft.com/office/drawing/2014/main" id="{1245AF86-762A-4307-8B02-F2B415203D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384"/>
                <a:ext cx="548" cy="480"/>
                <a:chOff x="2892" y="384"/>
                <a:chExt cx="548" cy="480"/>
              </a:xfrm>
            </p:grpSpPr>
            <p:sp>
              <p:nvSpPr>
                <p:cNvPr id="23899" name="Rectangle 42">
                  <a:extLst>
                    <a:ext uri="{FF2B5EF4-FFF2-40B4-BE49-F238E27FC236}">
                      <a16:creationId xmlns:a16="http://schemas.microsoft.com/office/drawing/2014/main" id="{41FAAA84-23FD-433D-B3AF-246FD1936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384"/>
                  <a:ext cx="548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00" name="Group 43">
                  <a:extLst>
                    <a:ext uri="{FF2B5EF4-FFF2-40B4-BE49-F238E27FC236}">
                      <a16:creationId xmlns:a16="http://schemas.microsoft.com/office/drawing/2014/main" id="{535E7361-0EA5-4704-AD72-42040E6DD9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2" y="384"/>
                  <a:ext cx="548" cy="480"/>
                  <a:chOff x="2892" y="384"/>
                  <a:chExt cx="548" cy="480"/>
                </a:xfrm>
              </p:grpSpPr>
              <p:sp>
                <p:nvSpPr>
                  <p:cNvPr id="23901" name="Rectangle 44">
                    <a:extLst>
                      <a:ext uri="{FF2B5EF4-FFF2-40B4-BE49-F238E27FC236}">
                        <a16:creationId xmlns:a16="http://schemas.microsoft.com/office/drawing/2014/main" id="{A2F9C958-67D4-447A-9707-3BF9EE23B9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384"/>
                    <a:ext cx="468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4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매우높음</a:t>
                    </a:r>
                    <a:endParaRPr lang="ko-KR" altLang="en-US" sz="14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endParaRPr lang="en-US" altLang="ko-KR" sz="14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902" name="Rectangle 45">
                    <a:extLst>
                      <a:ext uri="{FF2B5EF4-FFF2-40B4-BE49-F238E27FC236}">
                        <a16:creationId xmlns:a16="http://schemas.microsoft.com/office/drawing/2014/main" id="{356DDC7F-CCF9-4B00-8E7C-70277CC52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384"/>
                    <a:ext cx="54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7" name="Group 46">
                <a:extLst>
                  <a:ext uri="{FF2B5EF4-FFF2-40B4-BE49-F238E27FC236}">
                    <a16:creationId xmlns:a16="http://schemas.microsoft.com/office/drawing/2014/main" id="{6EA4FBD8-C6C6-4FF6-A765-A9685DB70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384"/>
                <a:ext cx="701" cy="480"/>
                <a:chOff x="3440" y="384"/>
                <a:chExt cx="701" cy="480"/>
              </a:xfrm>
            </p:grpSpPr>
            <p:sp>
              <p:nvSpPr>
                <p:cNvPr id="23895" name="Rectangle 47">
                  <a:extLst>
                    <a:ext uri="{FF2B5EF4-FFF2-40B4-BE49-F238E27FC236}">
                      <a16:creationId xmlns:a16="http://schemas.microsoft.com/office/drawing/2014/main" id="{4C493384-0AE5-49B1-BFE9-D7AC33288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384"/>
                  <a:ext cx="701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896" name="Group 48">
                  <a:extLst>
                    <a:ext uri="{FF2B5EF4-FFF2-40B4-BE49-F238E27FC236}">
                      <a16:creationId xmlns:a16="http://schemas.microsoft.com/office/drawing/2014/main" id="{E559CF5D-750B-4DD1-8B23-49D54359FA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40" y="384"/>
                  <a:ext cx="701" cy="480"/>
                  <a:chOff x="3440" y="384"/>
                  <a:chExt cx="701" cy="480"/>
                </a:xfrm>
              </p:grpSpPr>
              <p:sp>
                <p:nvSpPr>
                  <p:cNvPr id="23897" name="Rectangle 49">
                    <a:extLst>
                      <a:ext uri="{FF2B5EF4-FFF2-40B4-BE49-F238E27FC236}">
                        <a16:creationId xmlns:a16="http://schemas.microsoft.com/office/drawing/2014/main" id="{6D372C99-2298-4BC6-B509-A4263A6E72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0" y="384"/>
                    <a:ext cx="621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400">
                        <a:solidFill>
                          <a:srgbClr val="FFFFFF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rPr>
                      <a:t>극히매우높음</a:t>
                    </a:r>
                    <a:endParaRPr lang="ko-KR" altLang="en-US" sz="14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  <a:p>
                    <a:pPr algn="ctr"/>
                    <a:endParaRPr lang="en-US" altLang="ko-KR" sz="1400">
                      <a:latin typeface="HY그래픽M" panose="02030600000101010101" pitchFamily="18" charset="-127"/>
                      <a:ea typeface="HY그래픽M" panose="02030600000101010101" pitchFamily="18" charset="-127"/>
                    </a:endParaRPr>
                  </a:p>
                </p:txBody>
              </p:sp>
              <p:sp>
                <p:nvSpPr>
                  <p:cNvPr id="23898" name="Rectangle 50">
                    <a:extLst>
                      <a:ext uri="{FF2B5EF4-FFF2-40B4-BE49-F238E27FC236}">
                        <a16:creationId xmlns:a16="http://schemas.microsoft.com/office/drawing/2014/main" id="{AD6BA4CF-19B9-4DF6-80ED-1CEF7221E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84"/>
                    <a:ext cx="701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anose="02070309020205020404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8" name="Group 51">
                <a:extLst>
                  <a:ext uri="{FF2B5EF4-FFF2-40B4-BE49-F238E27FC236}">
                    <a16:creationId xmlns:a16="http://schemas.microsoft.com/office/drawing/2014/main" id="{C5695658-BCDF-4837-AFDC-EC68A45C2C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64"/>
                <a:ext cx="576" cy="1152"/>
                <a:chOff x="0" y="864"/>
                <a:chExt cx="576" cy="1152"/>
              </a:xfrm>
            </p:grpSpPr>
            <p:sp>
              <p:nvSpPr>
                <p:cNvPr id="23893" name="Rectangle 52">
                  <a:extLst>
                    <a:ext uri="{FF2B5EF4-FFF2-40B4-BE49-F238E27FC236}">
                      <a16:creationId xmlns:a16="http://schemas.microsoft.com/office/drawing/2014/main" id="{1C9E74F4-FACA-4622-9E91-7637D8916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" y="864"/>
                  <a:ext cx="496" cy="1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제품특성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94" name="Rectangle 53">
                  <a:extLst>
                    <a:ext uri="{FF2B5EF4-FFF2-40B4-BE49-F238E27FC236}">
                      <a16:creationId xmlns:a16="http://schemas.microsoft.com/office/drawing/2014/main" id="{44D7EB07-4C81-4318-860B-CC737473C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76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69" name="Group 54">
                <a:extLst>
                  <a:ext uri="{FF2B5EF4-FFF2-40B4-BE49-F238E27FC236}">
                    <a16:creationId xmlns:a16="http://schemas.microsoft.com/office/drawing/2014/main" id="{AE63805E-7B22-4EB3-8FA9-E4E53DFD7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864"/>
                <a:ext cx="576" cy="384"/>
                <a:chOff x="576" y="864"/>
                <a:chExt cx="576" cy="384"/>
              </a:xfrm>
            </p:grpSpPr>
            <p:sp>
              <p:nvSpPr>
                <p:cNvPr id="23891" name="Rectangle 55">
                  <a:extLst>
                    <a:ext uri="{FF2B5EF4-FFF2-40B4-BE49-F238E27FC236}">
                      <a16:creationId xmlns:a16="http://schemas.microsoft.com/office/drawing/2014/main" id="{18EABE37-6F85-4C87-AF44-7202A5300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864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RELY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92" name="Rectangle 56">
                  <a:extLst>
                    <a:ext uri="{FF2B5EF4-FFF2-40B4-BE49-F238E27FC236}">
                      <a16:creationId xmlns:a16="http://schemas.microsoft.com/office/drawing/2014/main" id="{3D6B0BCB-8B6D-4E79-95B1-38B769CE2D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86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0" name="Group 57">
                <a:extLst>
                  <a:ext uri="{FF2B5EF4-FFF2-40B4-BE49-F238E27FC236}">
                    <a16:creationId xmlns:a16="http://schemas.microsoft.com/office/drawing/2014/main" id="{87E2183B-B587-4584-AFF3-1D7CA9661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864"/>
                <a:ext cx="512" cy="384"/>
                <a:chOff x="1152" y="864"/>
                <a:chExt cx="512" cy="384"/>
              </a:xfrm>
            </p:grpSpPr>
            <p:sp>
              <p:nvSpPr>
                <p:cNvPr id="23889" name="Rectangle 58">
                  <a:extLst>
                    <a:ext uri="{FF2B5EF4-FFF2-40B4-BE49-F238E27FC236}">
                      <a16:creationId xmlns:a16="http://schemas.microsoft.com/office/drawing/2014/main" id="{8E8DD987-0733-4852-94F9-89EF97A3D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86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0.75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90" name="Rectangle 59">
                  <a:extLst>
                    <a:ext uri="{FF2B5EF4-FFF2-40B4-BE49-F238E27FC236}">
                      <a16:creationId xmlns:a16="http://schemas.microsoft.com/office/drawing/2014/main" id="{7D305B66-DAC7-4A75-9C38-4EEF723C7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86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1" name="Group 60">
                <a:extLst>
                  <a:ext uri="{FF2B5EF4-FFF2-40B4-BE49-F238E27FC236}">
                    <a16:creationId xmlns:a16="http://schemas.microsoft.com/office/drawing/2014/main" id="{0C5D2E8F-6AE4-4BC9-A3B0-BC4B2AD6E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864"/>
                <a:ext cx="440" cy="384"/>
                <a:chOff x="1664" y="864"/>
                <a:chExt cx="440" cy="384"/>
              </a:xfrm>
            </p:grpSpPr>
            <p:sp>
              <p:nvSpPr>
                <p:cNvPr id="23887" name="Rectangle 61">
                  <a:extLst>
                    <a:ext uri="{FF2B5EF4-FFF2-40B4-BE49-F238E27FC236}">
                      <a16:creationId xmlns:a16="http://schemas.microsoft.com/office/drawing/2014/main" id="{20A8CDD0-C116-472C-85C8-3D2F4886B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86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0.88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88" name="Rectangle 62">
                  <a:extLst>
                    <a:ext uri="{FF2B5EF4-FFF2-40B4-BE49-F238E27FC236}">
                      <a16:creationId xmlns:a16="http://schemas.microsoft.com/office/drawing/2014/main" id="{75F02F3C-A24B-468F-9D01-7FAAF9F74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86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2" name="Group 63">
                <a:extLst>
                  <a:ext uri="{FF2B5EF4-FFF2-40B4-BE49-F238E27FC236}">
                    <a16:creationId xmlns:a16="http://schemas.microsoft.com/office/drawing/2014/main" id="{C1A86C66-9B77-4B04-9B9F-E46A6BF05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864"/>
                <a:ext cx="394" cy="384"/>
                <a:chOff x="2104" y="864"/>
                <a:chExt cx="394" cy="384"/>
              </a:xfrm>
            </p:grpSpPr>
            <p:sp>
              <p:nvSpPr>
                <p:cNvPr id="23885" name="Rectangle 64">
                  <a:extLst>
                    <a:ext uri="{FF2B5EF4-FFF2-40B4-BE49-F238E27FC236}">
                      <a16:creationId xmlns:a16="http://schemas.microsoft.com/office/drawing/2014/main" id="{A02254D8-EC76-4E33-8AD4-282561425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86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86" name="Rectangle 65">
                  <a:extLst>
                    <a:ext uri="{FF2B5EF4-FFF2-40B4-BE49-F238E27FC236}">
                      <a16:creationId xmlns:a16="http://schemas.microsoft.com/office/drawing/2014/main" id="{95F23C6F-4787-44D6-A665-9AFF581A1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86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3" name="Group 66">
                <a:extLst>
                  <a:ext uri="{FF2B5EF4-FFF2-40B4-BE49-F238E27FC236}">
                    <a16:creationId xmlns:a16="http://schemas.microsoft.com/office/drawing/2014/main" id="{E163B98A-D766-453C-AD2E-74D41A3880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864"/>
                <a:ext cx="394" cy="384"/>
                <a:chOff x="2498" y="864"/>
                <a:chExt cx="394" cy="384"/>
              </a:xfrm>
            </p:grpSpPr>
            <p:sp>
              <p:nvSpPr>
                <p:cNvPr id="23883" name="Rectangle 67">
                  <a:extLst>
                    <a:ext uri="{FF2B5EF4-FFF2-40B4-BE49-F238E27FC236}">
                      <a16:creationId xmlns:a16="http://schemas.microsoft.com/office/drawing/2014/main" id="{EA45183E-B1EF-4EDC-99D9-116774D51B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86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1.15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84" name="Rectangle 68">
                  <a:extLst>
                    <a:ext uri="{FF2B5EF4-FFF2-40B4-BE49-F238E27FC236}">
                      <a16:creationId xmlns:a16="http://schemas.microsoft.com/office/drawing/2014/main" id="{7D9B8F81-0C72-4F82-9204-3373E0EB78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86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4" name="Group 69">
                <a:extLst>
                  <a:ext uri="{FF2B5EF4-FFF2-40B4-BE49-F238E27FC236}">
                    <a16:creationId xmlns:a16="http://schemas.microsoft.com/office/drawing/2014/main" id="{B2C7D6D5-22E3-46C1-88F5-8C84834D07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864"/>
                <a:ext cx="548" cy="384"/>
                <a:chOff x="2892" y="864"/>
                <a:chExt cx="548" cy="384"/>
              </a:xfrm>
            </p:grpSpPr>
            <p:sp>
              <p:nvSpPr>
                <p:cNvPr id="23881" name="Rectangle 70">
                  <a:extLst>
                    <a:ext uri="{FF2B5EF4-FFF2-40B4-BE49-F238E27FC236}">
                      <a16:creationId xmlns:a16="http://schemas.microsoft.com/office/drawing/2014/main" id="{D0A9B38F-5A7F-4C37-822D-20AA55E35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864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1.4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82" name="Rectangle 71">
                  <a:extLst>
                    <a:ext uri="{FF2B5EF4-FFF2-40B4-BE49-F238E27FC236}">
                      <a16:creationId xmlns:a16="http://schemas.microsoft.com/office/drawing/2014/main" id="{3CC18FDA-F2DE-446C-8159-9592B1D01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86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5" name="Group 72">
                <a:extLst>
                  <a:ext uri="{FF2B5EF4-FFF2-40B4-BE49-F238E27FC236}">
                    <a16:creationId xmlns:a16="http://schemas.microsoft.com/office/drawing/2014/main" id="{C8072F32-763A-4719-9820-A6738F423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864"/>
                <a:ext cx="701" cy="384"/>
                <a:chOff x="3440" y="864"/>
                <a:chExt cx="701" cy="384"/>
              </a:xfrm>
            </p:grpSpPr>
            <p:sp>
              <p:nvSpPr>
                <p:cNvPr id="23879" name="Rectangle 73">
                  <a:extLst>
                    <a:ext uri="{FF2B5EF4-FFF2-40B4-BE49-F238E27FC236}">
                      <a16:creationId xmlns:a16="http://schemas.microsoft.com/office/drawing/2014/main" id="{2F779421-2F40-4C19-A152-173BCFFCED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864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80" name="Rectangle 74">
                  <a:extLst>
                    <a:ext uri="{FF2B5EF4-FFF2-40B4-BE49-F238E27FC236}">
                      <a16:creationId xmlns:a16="http://schemas.microsoft.com/office/drawing/2014/main" id="{CF673B11-F07C-44D3-B16D-F4B017DA2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86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6" name="Group 75">
                <a:extLst>
                  <a:ext uri="{FF2B5EF4-FFF2-40B4-BE49-F238E27FC236}">
                    <a16:creationId xmlns:a16="http://schemas.microsoft.com/office/drawing/2014/main" id="{C4409ECC-8B66-41C3-B1F3-911A70B1EC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248"/>
                <a:ext cx="576" cy="384"/>
                <a:chOff x="576" y="1248"/>
                <a:chExt cx="576" cy="384"/>
              </a:xfrm>
            </p:grpSpPr>
            <p:sp>
              <p:nvSpPr>
                <p:cNvPr id="23877" name="Rectangle 76">
                  <a:extLst>
                    <a:ext uri="{FF2B5EF4-FFF2-40B4-BE49-F238E27FC236}">
                      <a16:creationId xmlns:a16="http://schemas.microsoft.com/office/drawing/2014/main" id="{2C3A7E33-75F3-4F61-8485-0A34DCC1B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248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DATA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78" name="Rectangle 77">
                  <a:extLst>
                    <a:ext uri="{FF2B5EF4-FFF2-40B4-BE49-F238E27FC236}">
                      <a16:creationId xmlns:a16="http://schemas.microsoft.com/office/drawing/2014/main" id="{85AC832E-5433-4B8C-9F15-A224CCB54E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124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7" name="Group 78">
                <a:extLst>
                  <a:ext uri="{FF2B5EF4-FFF2-40B4-BE49-F238E27FC236}">
                    <a16:creationId xmlns:a16="http://schemas.microsoft.com/office/drawing/2014/main" id="{7D974E0E-38E4-48C4-94AB-A7224B78D1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248"/>
                <a:ext cx="512" cy="384"/>
                <a:chOff x="1152" y="1248"/>
                <a:chExt cx="512" cy="384"/>
              </a:xfrm>
            </p:grpSpPr>
            <p:sp>
              <p:nvSpPr>
                <p:cNvPr id="23875" name="Rectangle 79">
                  <a:extLst>
                    <a:ext uri="{FF2B5EF4-FFF2-40B4-BE49-F238E27FC236}">
                      <a16:creationId xmlns:a16="http://schemas.microsoft.com/office/drawing/2014/main" id="{4F3260B5-144A-4048-B083-909CF3AD3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12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76" name="Rectangle 80">
                  <a:extLst>
                    <a:ext uri="{FF2B5EF4-FFF2-40B4-BE49-F238E27FC236}">
                      <a16:creationId xmlns:a16="http://schemas.microsoft.com/office/drawing/2014/main" id="{8051D710-5A72-4EC8-B376-B3ED3004BD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24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8" name="Group 81">
                <a:extLst>
                  <a:ext uri="{FF2B5EF4-FFF2-40B4-BE49-F238E27FC236}">
                    <a16:creationId xmlns:a16="http://schemas.microsoft.com/office/drawing/2014/main" id="{327F86A8-F2F4-4E7F-BAC8-0258C97B56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1248"/>
                <a:ext cx="440" cy="384"/>
                <a:chOff x="1664" y="1248"/>
                <a:chExt cx="440" cy="384"/>
              </a:xfrm>
            </p:grpSpPr>
            <p:sp>
              <p:nvSpPr>
                <p:cNvPr id="23873" name="Rectangle 82">
                  <a:extLst>
                    <a:ext uri="{FF2B5EF4-FFF2-40B4-BE49-F238E27FC236}">
                      <a16:creationId xmlns:a16="http://schemas.microsoft.com/office/drawing/2014/main" id="{C470F3F7-9CD4-4786-8604-D5B267F816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124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0.94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74" name="Rectangle 83">
                  <a:extLst>
                    <a:ext uri="{FF2B5EF4-FFF2-40B4-BE49-F238E27FC236}">
                      <a16:creationId xmlns:a16="http://schemas.microsoft.com/office/drawing/2014/main" id="{37C2602F-4627-4CDE-9549-6A593F815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124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9" name="Group 84">
                <a:extLst>
                  <a:ext uri="{FF2B5EF4-FFF2-40B4-BE49-F238E27FC236}">
                    <a16:creationId xmlns:a16="http://schemas.microsoft.com/office/drawing/2014/main" id="{3859BB93-02A7-40EC-99F4-C0C26D000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1248"/>
                <a:ext cx="394" cy="384"/>
                <a:chOff x="2104" y="1248"/>
                <a:chExt cx="394" cy="384"/>
              </a:xfrm>
            </p:grpSpPr>
            <p:sp>
              <p:nvSpPr>
                <p:cNvPr id="23871" name="Rectangle 85">
                  <a:extLst>
                    <a:ext uri="{FF2B5EF4-FFF2-40B4-BE49-F238E27FC236}">
                      <a16:creationId xmlns:a16="http://schemas.microsoft.com/office/drawing/2014/main" id="{0B09F911-86FF-49C4-AFE2-44A0FC701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124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72" name="Rectangle 86">
                  <a:extLst>
                    <a:ext uri="{FF2B5EF4-FFF2-40B4-BE49-F238E27FC236}">
                      <a16:creationId xmlns:a16="http://schemas.microsoft.com/office/drawing/2014/main" id="{44B42BF6-C148-4C66-A71E-439A706F7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124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0" name="Group 87">
                <a:extLst>
                  <a:ext uri="{FF2B5EF4-FFF2-40B4-BE49-F238E27FC236}">
                    <a16:creationId xmlns:a16="http://schemas.microsoft.com/office/drawing/2014/main" id="{3F73D870-01DE-4560-A099-A3EE872A86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1248"/>
                <a:ext cx="394" cy="384"/>
                <a:chOff x="2498" y="1248"/>
                <a:chExt cx="394" cy="384"/>
              </a:xfrm>
            </p:grpSpPr>
            <p:sp>
              <p:nvSpPr>
                <p:cNvPr id="23869" name="Rectangle 88">
                  <a:extLst>
                    <a:ext uri="{FF2B5EF4-FFF2-40B4-BE49-F238E27FC236}">
                      <a16:creationId xmlns:a16="http://schemas.microsoft.com/office/drawing/2014/main" id="{BCB992FA-D1A5-4511-ABFB-E0EEC52BF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124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1.08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70" name="Rectangle 89">
                  <a:extLst>
                    <a:ext uri="{FF2B5EF4-FFF2-40B4-BE49-F238E27FC236}">
                      <a16:creationId xmlns:a16="http://schemas.microsoft.com/office/drawing/2014/main" id="{784B6A6E-D906-4A44-A832-579D8AB63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124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1" name="Group 90">
                <a:extLst>
                  <a:ext uri="{FF2B5EF4-FFF2-40B4-BE49-F238E27FC236}">
                    <a16:creationId xmlns:a16="http://schemas.microsoft.com/office/drawing/2014/main" id="{AD8D0D84-AFFD-4297-A514-9988E1AB4E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1248"/>
                <a:ext cx="548" cy="384"/>
                <a:chOff x="2892" y="1248"/>
                <a:chExt cx="548" cy="384"/>
              </a:xfrm>
            </p:grpSpPr>
            <p:sp>
              <p:nvSpPr>
                <p:cNvPr id="23867" name="Rectangle 91">
                  <a:extLst>
                    <a:ext uri="{FF2B5EF4-FFF2-40B4-BE49-F238E27FC236}">
                      <a16:creationId xmlns:a16="http://schemas.microsoft.com/office/drawing/2014/main" id="{E47EB29E-9BDA-479A-BFFC-03C3D089A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248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1.16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68" name="Rectangle 92">
                  <a:extLst>
                    <a:ext uri="{FF2B5EF4-FFF2-40B4-BE49-F238E27FC236}">
                      <a16:creationId xmlns:a16="http://schemas.microsoft.com/office/drawing/2014/main" id="{3255AEC4-69A8-47A6-B93D-D251DF767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124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2" name="Group 93">
                <a:extLst>
                  <a:ext uri="{FF2B5EF4-FFF2-40B4-BE49-F238E27FC236}">
                    <a16:creationId xmlns:a16="http://schemas.microsoft.com/office/drawing/2014/main" id="{7CB13C2F-17CB-441E-B433-3F586AD7BD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1248"/>
                <a:ext cx="701" cy="384"/>
                <a:chOff x="3440" y="1248"/>
                <a:chExt cx="701" cy="384"/>
              </a:xfrm>
            </p:grpSpPr>
            <p:sp>
              <p:nvSpPr>
                <p:cNvPr id="23865" name="Rectangle 94">
                  <a:extLst>
                    <a:ext uri="{FF2B5EF4-FFF2-40B4-BE49-F238E27FC236}">
                      <a16:creationId xmlns:a16="http://schemas.microsoft.com/office/drawing/2014/main" id="{0C7A678E-77CF-40F7-B476-08794DC60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1248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66" name="Rectangle 95">
                  <a:extLst>
                    <a:ext uri="{FF2B5EF4-FFF2-40B4-BE49-F238E27FC236}">
                      <a16:creationId xmlns:a16="http://schemas.microsoft.com/office/drawing/2014/main" id="{B119C54C-A442-4910-B482-4EA8E6BE5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124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3" name="Group 96">
                <a:extLst>
                  <a:ext uri="{FF2B5EF4-FFF2-40B4-BE49-F238E27FC236}">
                    <a16:creationId xmlns:a16="http://schemas.microsoft.com/office/drawing/2014/main" id="{FF993B25-F06F-4D39-A23D-73FF0950BE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632"/>
                <a:ext cx="576" cy="384"/>
                <a:chOff x="576" y="1632"/>
                <a:chExt cx="576" cy="384"/>
              </a:xfrm>
            </p:grpSpPr>
            <p:sp>
              <p:nvSpPr>
                <p:cNvPr id="23863" name="Rectangle 97">
                  <a:extLst>
                    <a:ext uri="{FF2B5EF4-FFF2-40B4-BE49-F238E27FC236}">
                      <a16:creationId xmlns:a16="http://schemas.microsoft.com/office/drawing/2014/main" id="{4E55D0B8-630B-419A-A740-BA19C687A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632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CPLX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64" name="Rectangle 98">
                  <a:extLst>
                    <a:ext uri="{FF2B5EF4-FFF2-40B4-BE49-F238E27FC236}">
                      <a16:creationId xmlns:a16="http://schemas.microsoft.com/office/drawing/2014/main" id="{658C2D6D-51E8-42F6-80BD-10A577292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163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4" name="Group 99">
                <a:extLst>
                  <a:ext uri="{FF2B5EF4-FFF2-40B4-BE49-F238E27FC236}">
                    <a16:creationId xmlns:a16="http://schemas.microsoft.com/office/drawing/2014/main" id="{35C6A64F-2976-47C0-9718-28B53C19B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632"/>
                <a:ext cx="512" cy="384"/>
                <a:chOff x="1152" y="1632"/>
                <a:chExt cx="512" cy="384"/>
              </a:xfrm>
            </p:grpSpPr>
            <p:sp>
              <p:nvSpPr>
                <p:cNvPr id="23861" name="Rectangle 100">
                  <a:extLst>
                    <a:ext uri="{FF2B5EF4-FFF2-40B4-BE49-F238E27FC236}">
                      <a16:creationId xmlns:a16="http://schemas.microsoft.com/office/drawing/2014/main" id="{E54B2A41-AC91-4522-815B-A55E19849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16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0.7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62" name="Rectangle 101">
                  <a:extLst>
                    <a:ext uri="{FF2B5EF4-FFF2-40B4-BE49-F238E27FC236}">
                      <a16:creationId xmlns:a16="http://schemas.microsoft.com/office/drawing/2014/main" id="{D99FFC61-48F8-4235-BD6A-DCD55868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63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5" name="Group 102">
                <a:extLst>
                  <a:ext uri="{FF2B5EF4-FFF2-40B4-BE49-F238E27FC236}">
                    <a16:creationId xmlns:a16="http://schemas.microsoft.com/office/drawing/2014/main" id="{0364B355-4907-45E0-BF6F-B69CE68A56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1632"/>
                <a:ext cx="440" cy="384"/>
                <a:chOff x="1664" y="1632"/>
                <a:chExt cx="440" cy="384"/>
              </a:xfrm>
            </p:grpSpPr>
            <p:sp>
              <p:nvSpPr>
                <p:cNvPr id="23859" name="Rectangle 103">
                  <a:extLst>
                    <a:ext uri="{FF2B5EF4-FFF2-40B4-BE49-F238E27FC236}">
                      <a16:creationId xmlns:a16="http://schemas.microsoft.com/office/drawing/2014/main" id="{F41B7762-D2A5-45CE-9927-49EC70E25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163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0.85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60" name="Rectangle 104">
                  <a:extLst>
                    <a:ext uri="{FF2B5EF4-FFF2-40B4-BE49-F238E27FC236}">
                      <a16:creationId xmlns:a16="http://schemas.microsoft.com/office/drawing/2014/main" id="{20DEBF49-77CC-48FD-BF21-25D78C4F7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163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6" name="Group 105">
                <a:extLst>
                  <a:ext uri="{FF2B5EF4-FFF2-40B4-BE49-F238E27FC236}">
                    <a16:creationId xmlns:a16="http://schemas.microsoft.com/office/drawing/2014/main" id="{957E7C7C-54D2-4EF4-8FAC-7EC53CE430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1632"/>
                <a:ext cx="394" cy="384"/>
                <a:chOff x="2104" y="1632"/>
                <a:chExt cx="394" cy="384"/>
              </a:xfrm>
            </p:grpSpPr>
            <p:sp>
              <p:nvSpPr>
                <p:cNvPr id="23857" name="Rectangle 106">
                  <a:extLst>
                    <a:ext uri="{FF2B5EF4-FFF2-40B4-BE49-F238E27FC236}">
                      <a16:creationId xmlns:a16="http://schemas.microsoft.com/office/drawing/2014/main" id="{428D4B07-D68F-4742-992E-2BB325945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163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58" name="Rectangle 107">
                  <a:extLst>
                    <a:ext uri="{FF2B5EF4-FFF2-40B4-BE49-F238E27FC236}">
                      <a16:creationId xmlns:a16="http://schemas.microsoft.com/office/drawing/2014/main" id="{FB9B4CE8-3A8B-4CBF-BF7A-F934401D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163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7" name="Group 108">
                <a:extLst>
                  <a:ext uri="{FF2B5EF4-FFF2-40B4-BE49-F238E27FC236}">
                    <a16:creationId xmlns:a16="http://schemas.microsoft.com/office/drawing/2014/main" id="{B98A3692-7FF1-4DFF-8309-0C56B898C2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1632"/>
                <a:ext cx="394" cy="384"/>
                <a:chOff x="2498" y="1632"/>
                <a:chExt cx="394" cy="384"/>
              </a:xfrm>
            </p:grpSpPr>
            <p:sp>
              <p:nvSpPr>
                <p:cNvPr id="23855" name="Rectangle 109">
                  <a:extLst>
                    <a:ext uri="{FF2B5EF4-FFF2-40B4-BE49-F238E27FC236}">
                      <a16:creationId xmlns:a16="http://schemas.microsoft.com/office/drawing/2014/main" id="{E3FF8E89-25F2-4A4F-B335-2FC519B66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163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1.15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56" name="Rectangle 110">
                  <a:extLst>
                    <a:ext uri="{FF2B5EF4-FFF2-40B4-BE49-F238E27FC236}">
                      <a16:creationId xmlns:a16="http://schemas.microsoft.com/office/drawing/2014/main" id="{724EBDB1-C4B5-4337-9F5C-A424FB2BE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163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8" name="Group 111">
                <a:extLst>
                  <a:ext uri="{FF2B5EF4-FFF2-40B4-BE49-F238E27FC236}">
                    <a16:creationId xmlns:a16="http://schemas.microsoft.com/office/drawing/2014/main" id="{DBC1C0A6-B61C-4AFE-BB2A-5CDD4B41FB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1632"/>
                <a:ext cx="548" cy="384"/>
                <a:chOff x="2892" y="1632"/>
                <a:chExt cx="548" cy="384"/>
              </a:xfrm>
            </p:grpSpPr>
            <p:sp>
              <p:nvSpPr>
                <p:cNvPr id="23853" name="Rectangle 112">
                  <a:extLst>
                    <a:ext uri="{FF2B5EF4-FFF2-40B4-BE49-F238E27FC236}">
                      <a16:creationId xmlns:a16="http://schemas.microsoft.com/office/drawing/2014/main" id="{94A21F06-28F6-4DF9-9113-C43B18A4CD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632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1.3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54" name="Rectangle 113">
                  <a:extLst>
                    <a:ext uri="{FF2B5EF4-FFF2-40B4-BE49-F238E27FC236}">
                      <a16:creationId xmlns:a16="http://schemas.microsoft.com/office/drawing/2014/main" id="{B52A761F-3987-4E2E-A6A2-3609EF23E1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163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9" name="Group 114">
                <a:extLst>
                  <a:ext uri="{FF2B5EF4-FFF2-40B4-BE49-F238E27FC236}">
                    <a16:creationId xmlns:a16="http://schemas.microsoft.com/office/drawing/2014/main" id="{748C59F5-F8E9-4160-82D6-577261AEC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1632"/>
                <a:ext cx="701" cy="384"/>
                <a:chOff x="3440" y="1632"/>
                <a:chExt cx="701" cy="384"/>
              </a:xfrm>
            </p:grpSpPr>
            <p:sp>
              <p:nvSpPr>
                <p:cNvPr id="23851" name="Rectangle 115">
                  <a:extLst>
                    <a:ext uri="{FF2B5EF4-FFF2-40B4-BE49-F238E27FC236}">
                      <a16:creationId xmlns:a16="http://schemas.microsoft.com/office/drawing/2014/main" id="{7D3B341A-D8E9-4E77-BE7D-9FA26BCE2A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1632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1.65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52" name="Rectangle 116">
                  <a:extLst>
                    <a:ext uri="{FF2B5EF4-FFF2-40B4-BE49-F238E27FC236}">
                      <a16:creationId xmlns:a16="http://schemas.microsoft.com/office/drawing/2014/main" id="{CB4A3637-1FEC-4E4F-94F5-10F8076A1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163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0" name="Group 117">
                <a:extLst>
                  <a:ext uri="{FF2B5EF4-FFF2-40B4-BE49-F238E27FC236}">
                    <a16:creationId xmlns:a16="http://schemas.microsoft.com/office/drawing/2014/main" id="{81978EE6-C1D7-4EB1-BE7B-96CAA4CE64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6"/>
                <a:ext cx="576" cy="1536"/>
                <a:chOff x="0" y="2016"/>
                <a:chExt cx="576" cy="1536"/>
              </a:xfrm>
            </p:grpSpPr>
            <p:sp>
              <p:nvSpPr>
                <p:cNvPr id="23849" name="Rectangle 118">
                  <a:extLst>
                    <a:ext uri="{FF2B5EF4-FFF2-40B4-BE49-F238E27FC236}">
                      <a16:creationId xmlns:a16="http://schemas.microsoft.com/office/drawing/2014/main" id="{7B9AC2D5-E1C9-4212-B244-405B7E594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" y="2016"/>
                  <a:ext cx="496" cy="1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H/W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50" name="Rectangle 119">
                  <a:extLst>
                    <a:ext uri="{FF2B5EF4-FFF2-40B4-BE49-F238E27FC236}">
                      <a16:creationId xmlns:a16="http://schemas.microsoft.com/office/drawing/2014/main" id="{3D75D9B9-616F-47CF-938E-0279D9998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76" cy="153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1" name="Group 120">
                <a:extLst>
                  <a:ext uri="{FF2B5EF4-FFF2-40B4-BE49-F238E27FC236}">
                    <a16:creationId xmlns:a16="http://schemas.microsoft.com/office/drawing/2014/main" id="{ACFA7D8F-EFAA-4D97-BD69-B0F1E3FFE7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16"/>
                <a:ext cx="576" cy="384"/>
                <a:chOff x="576" y="2016"/>
                <a:chExt cx="576" cy="384"/>
              </a:xfrm>
            </p:grpSpPr>
            <p:sp>
              <p:nvSpPr>
                <p:cNvPr id="23847" name="Rectangle 121">
                  <a:extLst>
                    <a:ext uri="{FF2B5EF4-FFF2-40B4-BE49-F238E27FC236}">
                      <a16:creationId xmlns:a16="http://schemas.microsoft.com/office/drawing/2014/main" id="{14BE8758-E0EB-4550-BF39-2B48A63BC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016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TIME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48" name="Rectangle 122">
                  <a:extLst>
                    <a:ext uri="{FF2B5EF4-FFF2-40B4-BE49-F238E27FC236}">
                      <a16:creationId xmlns:a16="http://schemas.microsoft.com/office/drawing/2014/main" id="{4CBF8E06-CD0E-4641-8A5E-D63C08AA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2" name="Group 123">
                <a:extLst>
                  <a:ext uri="{FF2B5EF4-FFF2-40B4-BE49-F238E27FC236}">
                    <a16:creationId xmlns:a16="http://schemas.microsoft.com/office/drawing/2014/main" id="{439AF345-303C-4956-AA7A-D0AAABE9DD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016"/>
                <a:ext cx="512" cy="384"/>
                <a:chOff x="1152" y="2016"/>
                <a:chExt cx="512" cy="384"/>
              </a:xfrm>
            </p:grpSpPr>
            <p:sp>
              <p:nvSpPr>
                <p:cNvPr id="23845" name="Rectangle 124">
                  <a:extLst>
                    <a:ext uri="{FF2B5EF4-FFF2-40B4-BE49-F238E27FC236}">
                      <a16:creationId xmlns:a16="http://schemas.microsoft.com/office/drawing/2014/main" id="{E18462FE-B44C-46E5-A455-5C51AB6C1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201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46" name="Rectangle 125">
                  <a:extLst>
                    <a:ext uri="{FF2B5EF4-FFF2-40B4-BE49-F238E27FC236}">
                      <a16:creationId xmlns:a16="http://schemas.microsoft.com/office/drawing/2014/main" id="{FB442C44-5CFF-4EBF-AFB4-D1E60E853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3" name="Group 126">
                <a:extLst>
                  <a:ext uri="{FF2B5EF4-FFF2-40B4-BE49-F238E27FC236}">
                    <a16:creationId xmlns:a16="http://schemas.microsoft.com/office/drawing/2014/main" id="{21F31FCC-6C43-4EED-BA31-8E7A716A2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2016"/>
                <a:ext cx="440" cy="384"/>
                <a:chOff x="1664" y="2016"/>
                <a:chExt cx="440" cy="384"/>
              </a:xfrm>
            </p:grpSpPr>
            <p:sp>
              <p:nvSpPr>
                <p:cNvPr id="23843" name="Rectangle 127">
                  <a:extLst>
                    <a:ext uri="{FF2B5EF4-FFF2-40B4-BE49-F238E27FC236}">
                      <a16:creationId xmlns:a16="http://schemas.microsoft.com/office/drawing/2014/main" id="{A5AA370D-2A7A-475F-8C6B-F83A5C7D5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201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44" name="Rectangle 128">
                  <a:extLst>
                    <a:ext uri="{FF2B5EF4-FFF2-40B4-BE49-F238E27FC236}">
                      <a16:creationId xmlns:a16="http://schemas.microsoft.com/office/drawing/2014/main" id="{8BE4FE4F-8FC8-472D-BB05-2781B29A4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201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4" name="Group 129">
                <a:extLst>
                  <a:ext uri="{FF2B5EF4-FFF2-40B4-BE49-F238E27FC236}">
                    <a16:creationId xmlns:a16="http://schemas.microsoft.com/office/drawing/2014/main" id="{393AD8AF-01DE-48A8-86F0-F63FC2B50F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2016"/>
                <a:ext cx="394" cy="384"/>
                <a:chOff x="2104" y="2016"/>
                <a:chExt cx="394" cy="384"/>
              </a:xfrm>
            </p:grpSpPr>
            <p:sp>
              <p:nvSpPr>
                <p:cNvPr id="23841" name="Rectangle 130">
                  <a:extLst>
                    <a:ext uri="{FF2B5EF4-FFF2-40B4-BE49-F238E27FC236}">
                      <a16:creationId xmlns:a16="http://schemas.microsoft.com/office/drawing/2014/main" id="{9712E699-0D4F-4442-BC09-83508D1D6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201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42" name="Rectangle 131">
                  <a:extLst>
                    <a:ext uri="{FF2B5EF4-FFF2-40B4-BE49-F238E27FC236}">
                      <a16:creationId xmlns:a16="http://schemas.microsoft.com/office/drawing/2014/main" id="{A0D567FE-8FCE-498F-9014-F0A1646A9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201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5" name="Group 132">
                <a:extLst>
                  <a:ext uri="{FF2B5EF4-FFF2-40B4-BE49-F238E27FC236}">
                    <a16:creationId xmlns:a16="http://schemas.microsoft.com/office/drawing/2014/main" id="{0CAD9A80-3A0A-4DD4-8D0C-260D759B8F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2016"/>
                <a:ext cx="394" cy="384"/>
                <a:chOff x="2498" y="2016"/>
                <a:chExt cx="394" cy="384"/>
              </a:xfrm>
            </p:grpSpPr>
            <p:sp>
              <p:nvSpPr>
                <p:cNvPr id="23839" name="Rectangle 133">
                  <a:extLst>
                    <a:ext uri="{FF2B5EF4-FFF2-40B4-BE49-F238E27FC236}">
                      <a16:creationId xmlns:a16="http://schemas.microsoft.com/office/drawing/2014/main" id="{B1FFF878-84FB-499D-86BB-C0A080BA9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201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40" name="Rectangle 134">
                  <a:extLst>
                    <a:ext uri="{FF2B5EF4-FFF2-40B4-BE49-F238E27FC236}">
                      <a16:creationId xmlns:a16="http://schemas.microsoft.com/office/drawing/2014/main" id="{FC6AEDD1-842F-4CF7-A262-9A627D734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201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6" name="Group 135">
                <a:extLst>
                  <a:ext uri="{FF2B5EF4-FFF2-40B4-BE49-F238E27FC236}">
                    <a16:creationId xmlns:a16="http://schemas.microsoft.com/office/drawing/2014/main" id="{ABDC720A-11A0-4504-A50E-EA172738CB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2016"/>
                <a:ext cx="548" cy="384"/>
                <a:chOff x="2892" y="2016"/>
                <a:chExt cx="548" cy="384"/>
              </a:xfrm>
            </p:grpSpPr>
            <p:sp>
              <p:nvSpPr>
                <p:cNvPr id="23837" name="Rectangle 136">
                  <a:extLst>
                    <a:ext uri="{FF2B5EF4-FFF2-40B4-BE49-F238E27FC236}">
                      <a16:creationId xmlns:a16="http://schemas.microsoft.com/office/drawing/2014/main" id="{45DCA276-63AC-43CD-89C5-A977079E3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2016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1.3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38" name="Rectangle 137">
                  <a:extLst>
                    <a:ext uri="{FF2B5EF4-FFF2-40B4-BE49-F238E27FC236}">
                      <a16:creationId xmlns:a16="http://schemas.microsoft.com/office/drawing/2014/main" id="{3811A828-AC94-409E-972E-D76B29B33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201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7" name="Group 138">
                <a:extLst>
                  <a:ext uri="{FF2B5EF4-FFF2-40B4-BE49-F238E27FC236}">
                    <a16:creationId xmlns:a16="http://schemas.microsoft.com/office/drawing/2014/main" id="{B2EF7E41-0C4F-4A3F-B8DA-7968052F65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2016"/>
                <a:ext cx="701" cy="384"/>
                <a:chOff x="3440" y="2016"/>
                <a:chExt cx="701" cy="384"/>
              </a:xfrm>
            </p:grpSpPr>
            <p:sp>
              <p:nvSpPr>
                <p:cNvPr id="23835" name="Rectangle 139">
                  <a:extLst>
                    <a:ext uri="{FF2B5EF4-FFF2-40B4-BE49-F238E27FC236}">
                      <a16:creationId xmlns:a16="http://schemas.microsoft.com/office/drawing/2014/main" id="{44DCBE34-D3CD-4C9C-93B0-97EDFD620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2016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1.66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36" name="Rectangle 140">
                  <a:extLst>
                    <a:ext uri="{FF2B5EF4-FFF2-40B4-BE49-F238E27FC236}">
                      <a16:creationId xmlns:a16="http://schemas.microsoft.com/office/drawing/2014/main" id="{82A71DA8-B68F-4219-AA78-BE53434DC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201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8" name="Group 141">
                <a:extLst>
                  <a:ext uri="{FF2B5EF4-FFF2-40B4-BE49-F238E27FC236}">
                    <a16:creationId xmlns:a16="http://schemas.microsoft.com/office/drawing/2014/main" id="{1ABC9A02-84AC-4C8B-B6D8-605B1E5CF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400"/>
                <a:ext cx="576" cy="384"/>
                <a:chOff x="576" y="2400"/>
                <a:chExt cx="576" cy="384"/>
              </a:xfrm>
            </p:grpSpPr>
            <p:sp>
              <p:nvSpPr>
                <p:cNvPr id="23833" name="Rectangle 142">
                  <a:extLst>
                    <a:ext uri="{FF2B5EF4-FFF2-40B4-BE49-F238E27FC236}">
                      <a16:creationId xmlns:a16="http://schemas.microsoft.com/office/drawing/2014/main" id="{1D33ACE1-B0DC-47F9-A2B8-C4595D4F4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400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STOR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34" name="Rectangle 143">
                  <a:extLst>
                    <a:ext uri="{FF2B5EF4-FFF2-40B4-BE49-F238E27FC236}">
                      <a16:creationId xmlns:a16="http://schemas.microsoft.com/office/drawing/2014/main" id="{9F3A45FC-0A85-479D-B1D4-70B219AB8D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40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9" name="Group 144">
                <a:extLst>
                  <a:ext uri="{FF2B5EF4-FFF2-40B4-BE49-F238E27FC236}">
                    <a16:creationId xmlns:a16="http://schemas.microsoft.com/office/drawing/2014/main" id="{3F17C6D9-D17D-45C8-BD66-DFE65E955B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400"/>
                <a:ext cx="512" cy="384"/>
                <a:chOff x="1152" y="2400"/>
                <a:chExt cx="512" cy="384"/>
              </a:xfrm>
            </p:grpSpPr>
            <p:sp>
              <p:nvSpPr>
                <p:cNvPr id="23831" name="Rectangle 145">
                  <a:extLst>
                    <a:ext uri="{FF2B5EF4-FFF2-40B4-BE49-F238E27FC236}">
                      <a16:creationId xmlns:a16="http://schemas.microsoft.com/office/drawing/2014/main" id="{8CE963AC-5901-4A39-A8E6-E31EFB613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240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32" name="Rectangle 146">
                  <a:extLst>
                    <a:ext uri="{FF2B5EF4-FFF2-40B4-BE49-F238E27FC236}">
                      <a16:creationId xmlns:a16="http://schemas.microsoft.com/office/drawing/2014/main" id="{093992B0-E1BE-4EF2-9B14-40D3FA114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0" name="Group 147">
                <a:extLst>
                  <a:ext uri="{FF2B5EF4-FFF2-40B4-BE49-F238E27FC236}">
                    <a16:creationId xmlns:a16="http://schemas.microsoft.com/office/drawing/2014/main" id="{9F879F06-0FFA-4B8F-989F-F7110FFE4C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2400"/>
                <a:ext cx="440" cy="384"/>
                <a:chOff x="1664" y="2400"/>
                <a:chExt cx="440" cy="384"/>
              </a:xfrm>
            </p:grpSpPr>
            <p:sp>
              <p:nvSpPr>
                <p:cNvPr id="23829" name="Rectangle 148">
                  <a:extLst>
                    <a:ext uri="{FF2B5EF4-FFF2-40B4-BE49-F238E27FC236}">
                      <a16:creationId xmlns:a16="http://schemas.microsoft.com/office/drawing/2014/main" id="{6E36F7F2-39BE-4E65-A7AC-D72B1CB82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240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30" name="Rectangle 149">
                  <a:extLst>
                    <a:ext uri="{FF2B5EF4-FFF2-40B4-BE49-F238E27FC236}">
                      <a16:creationId xmlns:a16="http://schemas.microsoft.com/office/drawing/2014/main" id="{43E0D1B3-85DF-4FA9-BC9D-7D50A471CA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240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1" name="Group 150">
                <a:extLst>
                  <a:ext uri="{FF2B5EF4-FFF2-40B4-BE49-F238E27FC236}">
                    <a16:creationId xmlns:a16="http://schemas.microsoft.com/office/drawing/2014/main" id="{BEA3C079-B369-468E-B62A-1811F019FC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2400"/>
                <a:ext cx="394" cy="384"/>
                <a:chOff x="2104" y="2400"/>
                <a:chExt cx="394" cy="384"/>
              </a:xfrm>
            </p:grpSpPr>
            <p:sp>
              <p:nvSpPr>
                <p:cNvPr id="23827" name="Rectangle 151">
                  <a:extLst>
                    <a:ext uri="{FF2B5EF4-FFF2-40B4-BE49-F238E27FC236}">
                      <a16:creationId xmlns:a16="http://schemas.microsoft.com/office/drawing/2014/main" id="{3C0C5F8B-F200-431E-BBAF-EED40222B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240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28" name="Rectangle 152">
                  <a:extLst>
                    <a:ext uri="{FF2B5EF4-FFF2-40B4-BE49-F238E27FC236}">
                      <a16:creationId xmlns:a16="http://schemas.microsoft.com/office/drawing/2014/main" id="{26939F82-D4DA-423E-8BCE-20EF4AB1D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240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2" name="Group 153">
                <a:extLst>
                  <a:ext uri="{FF2B5EF4-FFF2-40B4-BE49-F238E27FC236}">
                    <a16:creationId xmlns:a16="http://schemas.microsoft.com/office/drawing/2014/main" id="{A593078A-35A4-48CA-A63D-E1D97D3410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2400"/>
                <a:ext cx="394" cy="384"/>
                <a:chOff x="2498" y="2400"/>
                <a:chExt cx="394" cy="384"/>
              </a:xfrm>
            </p:grpSpPr>
            <p:sp>
              <p:nvSpPr>
                <p:cNvPr id="23825" name="Rectangle 154">
                  <a:extLst>
                    <a:ext uri="{FF2B5EF4-FFF2-40B4-BE49-F238E27FC236}">
                      <a16:creationId xmlns:a16="http://schemas.microsoft.com/office/drawing/2014/main" id="{C9D34424-A23B-41D2-8761-1B6BC53C2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240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1.06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26" name="Rectangle 155">
                  <a:extLst>
                    <a:ext uri="{FF2B5EF4-FFF2-40B4-BE49-F238E27FC236}">
                      <a16:creationId xmlns:a16="http://schemas.microsoft.com/office/drawing/2014/main" id="{E58AF7CD-4B9E-402E-9457-1F0D17889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240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3" name="Group 156">
                <a:extLst>
                  <a:ext uri="{FF2B5EF4-FFF2-40B4-BE49-F238E27FC236}">
                    <a16:creationId xmlns:a16="http://schemas.microsoft.com/office/drawing/2014/main" id="{3C141CC4-34BB-4EF3-8CD3-2FD2F6BB6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2400"/>
                <a:ext cx="548" cy="384"/>
                <a:chOff x="2892" y="2400"/>
                <a:chExt cx="548" cy="384"/>
              </a:xfrm>
            </p:grpSpPr>
            <p:sp>
              <p:nvSpPr>
                <p:cNvPr id="23823" name="Rectangle 157">
                  <a:extLst>
                    <a:ext uri="{FF2B5EF4-FFF2-40B4-BE49-F238E27FC236}">
                      <a16:creationId xmlns:a16="http://schemas.microsoft.com/office/drawing/2014/main" id="{5B96C999-7060-48D0-AF5F-DA616AA5F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2400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1.21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24" name="Rectangle 158">
                  <a:extLst>
                    <a:ext uri="{FF2B5EF4-FFF2-40B4-BE49-F238E27FC236}">
                      <a16:creationId xmlns:a16="http://schemas.microsoft.com/office/drawing/2014/main" id="{96E8C60F-7860-4334-8EB2-B9D02597A8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240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4" name="Group 159">
                <a:extLst>
                  <a:ext uri="{FF2B5EF4-FFF2-40B4-BE49-F238E27FC236}">
                    <a16:creationId xmlns:a16="http://schemas.microsoft.com/office/drawing/2014/main" id="{92C1B493-94EC-4338-8AEC-2F5EC4AD60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2400"/>
                <a:ext cx="701" cy="384"/>
                <a:chOff x="3440" y="2400"/>
                <a:chExt cx="701" cy="384"/>
              </a:xfrm>
            </p:grpSpPr>
            <p:sp>
              <p:nvSpPr>
                <p:cNvPr id="23821" name="Rectangle 160">
                  <a:extLst>
                    <a:ext uri="{FF2B5EF4-FFF2-40B4-BE49-F238E27FC236}">
                      <a16:creationId xmlns:a16="http://schemas.microsoft.com/office/drawing/2014/main" id="{8B6E68E9-7186-41F7-AB63-B5D6347D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2400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1.56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22" name="Rectangle 161">
                  <a:extLst>
                    <a:ext uri="{FF2B5EF4-FFF2-40B4-BE49-F238E27FC236}">
                      <a16:creationId xmlns:a16="http://schemas.microsoft.com/office/drawing/2014/main" id="{B9519837-3044-4903-80C3-0BD448F2C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240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5" name="Group 162">
                <a:extLst>
                  <a:ext uri="{FF2B5EF4-FFF2-40B4-BE49-F238E27FC236}">
                    <a16:creationId xmlns:a16="http://schemas.microsoft.com/office/drawing/2014/main" id="{72C399B0-C20C-49F1-92E7-B050E993ED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784"/>
                <a:ext cx="576" cy="384"/>
                <a:chOff x="576" y="2784"/>
                <a:chExt cx="576" cy="384"/>
              </a:xfrm>
            </p:grpSpPr>
            <p:sp>
              <p:nvSpPr>
                <p:cNvPr id="23819" name="Rectangle 163">
                  <a:extLst>
                    <a:ext uri="{FF2B5EF4-FFF2-40B4-BE49-F238E27FC236}">
                      <a16:creationId xmlns:a16="http://schemas.microsoft.com/office/drawing/2014/main" id="{79E6B104-6B63-4D30-B45B-02F836AEF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784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VIRT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20" name="Rectangle 164">
                  <a:extLst>
                    <a:ext uri="{FF2B5EF4-FFF2-40B4-BE49-F238E27FC236}">
                      <a16:creationId xmlns:a16="http://schemas.microsoft.com/office/drawing/2014/main" id="{88F239BB-68AE-432E-B928-7891AEC9B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6" name="Group 165">
                <a:extLst>
                  <a:ext uri="{FF2B5EF4-FFF2-40B4-BE49-F238E27FC236}">
                    <a16:creationId xmlns:a16="http://schemas.microsoft.com/office/drawing/2014/main" id="{F53DF06F-D003-4E41-A37B-A879383922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784"/>
                <a:ext cx="512" cy="384"/>
                <a:chOff x="1152" y="2784"/>
                <a:chExt cx="512" cy="384"/>
              </a:xfrm>
            </p:grpSpPr>
            <p:sp>
              <p:nvSpPr>
                <p:cNvPr id="23817" name="Rectangle 166">
                  <a:extLst>
                    <a:ext uri="{FF2B5EF4-FFF2-40B4-BE49-F238E27FC236}">
                      <a16:creationId xmlns:a16="http://schemas.microsoft.com/office/drawing/2014/main" id="{35874CAB-1D7B-4646-B039-E927424EF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27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18" name="Rectangle 167">
                  <a:extLst>
                    <a:ext uri="{FF2B5EF4-FFF2-40B4-BE49-F238E27FC236}">
                      <a16:creationId xmlns:a16="http://schemas.microsoft.com/office/drawing/2014/main" id="{77DAF6E0-C309-43CB-A155-8B343AB33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78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7" name="Group 168">
                <a:extLst>
                  <a:ext uri="{FF2B5EF4-FFF2-40B4-BE49-F238E27FC236}">
                    <a16:creationId xmlns:a16="http://schemas.microsoft.com/office/drawing/2014/main" id="{9E9DC3DB-4883-42CF-AC8A-C0C81DA57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2784"/>
                <a:ext cx="440" cy="384"/>
                <a:chOff x="1664" y="2784"/>
                <a:chExt cx="440" cy="384"/>
              </a:xfrm>
            </p:grpSpPr>
            <p:sp>
              <p:nvSpPr>
                <p:cNvPr id="23815" name="Rectangle 169">
                  <a:extLst>
                    <a:ext uri="{FF2B5EF4-FFF2-40B4-BE49-F238E27FC236}">
                      <a16:creationId xmlns:a16="http://schemas.microsoft.com/office/drawing/2014/main" id="{FB9C4A9F-153D-4B98-9B85-6CC1C5C0A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27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0.87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16" name="Rectangle 170">
                  <a:extLst>
                    <a:ext uri="{FF2B5EF4-FFF2-40B4-BE49-F238E27FC236}">
                      <a16:creationId xmlns:a16="http://schemas.microsoft.com/office/drawing/2014/main" id="{E48C9525-3709-47E6-B605-6282DA92F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278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8" name="Group 171">
                <a:extLst>
                  <a:ext uri="{FF2B5EF4-FFF2-40B4-BE49-F238E27FC236}">
                    <a16:creationId xmlns:a16="http://schemas.microsoft.com/office/drawing/2014/main" id="{C2278D06-70BA-40F2-98F3-09464779DA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2784"/>
                <a:ext cx="394" cy="384"/>
                <a:chOff x="2104" y="2784"/>
                <a:chExt cx="394" cy="384"/>
              </a:xfrm>
            </p:grpSpPr>
            <p:sp>
              <p:nvSpPr>
                <p:cNvPr id="23813" name="Rectangle 172">
                  <a:extLst>
                    <a:ext uri="{FF2B5EF4-FFF2-40B4-BE49-F238E27FC236}">
                      <a16:creationId xmlns:a16="http://schemas.microsoft.com/office/drawing/2014/main" id="{48C84B60-0F2C-44B0-9331-68DAD47727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278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14" name="Rectangle 173">
                  <a:extLst>
                    <a:ext uri="{FF2B5EF4-FFF2-40B4-BE49-F238E27FC236}">
                      <a16:creationId xmlns:a16="http://schemas.microsoft.com/office/drawing/2014/main" id="{C1EBD28C-EDB7-46D5-8C73-0F75EEBBC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278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9" name="Group 174">
                <a:extLst>
                  <a:ext uri="{FF2B5EF4-FFF2-40B4-BE49-F238E27FC236}">
                    <a16:creationId xmlns:a16="http://schemas.microsoft.com/office/drawing/2014/main" id="{2FE07D4B-93F6-49A1-89E4-964903EB99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2784"/>
                <a:ext cx="394" cy="384"/>
                <a:chOff x="2498" y="2784"/>
                <a:chExt cx="394" cy="384"/>
              </a:xfrm>
            </p:grpSpPr>
            <p:sp>
              <p:nvSpPr>
                <p:cNvPr id="23811" name="Rectangle 175">
                  <a:extLst>
                    <a:ext uri="{FF2B5EF4-FFF2-40B4-BE49-F238E27FC236}">
                      <a16:creationId xmlns:a16="http://schemas.microsoft.com/office/drawing/2014/main" id="{B8DB04B7-DF20-4B0F-A0B0-3B4A028F0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278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1.15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12" name="Rectangle 176">
                  <a:extLst>
                    <a:ext uri="{FF2B5EF4-FFF2-40B4-BE49-F238E27FC236}">
                      <a16:creationId xmlns:a16="http://schemas.microsoft.com/office/drawing/2014/main" id="{68F1B76A-C312-41B4-9086-1534008ED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278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0" name="Group 177">
                <a:extLst>
                  <a:ext uri="{FF2B5EF4-FFF2-40B4-BE49-F238E27FC236}">
                    <a16:creationId xmlns:a16="http://schemas.microsoft.com/office/drawing/2014/main" id="{9D6A9C90-0370-4BE2-8852-51C556DCF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2784"/>
                <a:ext cx="548" cy="384"/>
                <a:chOff x="2892" y="2784"/>
                <a:chExt cx="548" cy="384"/>
              </a:xfrm>
            </p:grpSpPr>
            <p:sp>
              <p:nvSpPr>
                <p:cNvPr id="23809" name="Rectangle 178">
                  <a:extLst>
                    <a:ext uri="{FF2B5EF4-FFF2-40B4-BE49-F238E27FC236}">
                      <a16:creationId xmlns:a16="http://schemas.microsoft.com/office/drawing/2014/main" id="{1808013D-061A-453B-873D-B25AF96DA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2784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1.3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10" name="Rectangle 179">
                  <a:extLst>
                    <a:ext uri="{FF2B5EF4-FFF2-40B4-BE49-F238E27FC236}">
                      <a16:creationId xmlns:a16="http://schemas.microsoft.com/office/drawing/2014/main" id="{499D64D1-DDF9-46E0-B8A8-3D65EE683A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278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1" name="Group 180">
                <a:extLst>
                  <a:ext uri="{FF2B5EF4-FFF2-40B4-BE49-F238E27FC236}">
                    <a16:creationId xmlns:a16="http://schemas.microsoft.com/office/drawing/2014/main" id="{71A9EA16-3FAA-4E89-9D8B-6C94F5717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2784"/>
                <a:ext cx="701" cy="384"/>
                <a:chOff x="3440" y="2784"/>
                <a:chExt cx="701" cy="384"/>
              </a:xfrm>
            </p:grpSpPr>
            <p:sp>
              <p:nvSpPr>
                <p:cNvPr id="23807" name="Rectangle 181">
                  <a:extLst>
                    <a:ext uri="{FF2B5EF4-FFF2-40B4-BE49-F238E27FC236}">
                      <a16:creationId xmlns:a16="http://schemas.microsoft.com/office/drawing/2014/main" id="{04F4F9B3-0BDE-4E75-85F3-41A068FAC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2784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08" name="Rectangle 182">
                  <a:extLst>
                    <a:ext uri="{FF2B5EF4-FFF2-40B4-BE49-F238E27FC236}">
                      <a16:creationId xmlns:a16="http://schemas.microsoft.com/office/drawing/2014/main" id="{0F9A30BF-D399-4C5E-8C59-B184EF989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278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2" name="Group 183">
                <a:extLst>
                  <a:ext uri="{FF2B5EF4-FFF2-40B4-BE49-F238E27FC236}">
                    <a16:creationId xmlns:a16="http://schemas.microsoft.com/office/drawing/2014/main" id="{F8FC5C12-3CEF-4803-B4EB-955CF910F4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168"/>
                <a:ext cx="576" cy="384"/>
                <a:chOff x="576" y="3168"/>
                <a:chExt cx="576" cy="384"/>
              </a:xfrm>
            </p:grpSpPr>
            <p:sp>
              <p:nvSpPr>
                <p:cNvPr id="23805" name="Rectangle 184">
                  <a:extLst>
                    <a:ext uri="{FF2B5EF4-FFF2-40B4-BE49-F238E27FC236}">
                      <a16:creationId xmlns:a16="http://schemas.microsoft.com/office/drawing/2014/main" id="{83BE1E9E-3A56-4124-8C70-303669C7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3168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TURN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06" name="Rectangle 185">
                  <a:extLst>
                    <a:ext uri="{FF2B5EF4-FFF2-40B4-BE49-F238E27FC236}">
                      <a16:creationId xmlns:a16="http://schemas.microsoft.com/office/drawing/2014/main" id="{18A002B4-EF38-46DA-A3A2-7A8D24F1B0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16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3" name="Group 186">
                <a:extLst>
                  <a:ext uri="{FF2B5EF4-FFF2-40B4-BE49-F238E27FC236}">
                    <a16:creationId xmlns:a16="http://schemas.microsoft.com/office/drawing/2014/main" id="{295CF03F-4317-4C18-9212-096F9F2D18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168"/>
                <a:ext cx="512" cy="384"/>
                <a:chOff x="1152" y="3168"/>
                <a:chExt cx="512" cy="384"/>
              </a:xfrm>
            </p:grpSpPr>
            <p:sp>
              <p:nvSpPr>
                <p:cNvPr id="23803" name="Rectangle 187">
                  <a:extLst>
                    <a:ext uri="{FF2B5EF4-FFF2-40B4-BE49-F238E27FC236}">
                      <a16:creationId xmlns:a16="http://schemas.microsoft.com/office/drawing/2014/main" id="{0C47498B-1AEE-4BB8-A600-685CC9A3F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31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04" name="Rectangle 188">
                  <a:extLst>
                    <a:ext uri="{FF2B5EF4-FFF2-40B4-BE49-F238E27FC236}">
                      <a16:creationId xmlns:a16="http://schemas.microsoft.com/office/drawing/2014/main" id="{6FD2C654-4429-4456-8913-AB80F2C29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6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4" name="Group 189">
                <a:extLst>
                  <a:ext uri="{FF2B5EF4-FFF2-40B4-BE49-F238E27FC236}">
                    <a16:creationId xmlns:a16="http://schemas.microsoft.com/office/drawing/2014/main" id="{9CDFEA5F-1E21-4CA9-8E7E-F92D90652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3168"/>
                <a:ext cx="440" cy="384"/>
                <a:chOff x="1664" y="3168"/>
                <a:chExt cx="440" cy="384"/>
              </a:xfrm>
            </p:grpSpPr>
            <p:sp>
              <p:nvSpPr>
                <p:cNvPr id="23801" name="Rectangle 190">
                  <a:extLst>
                    <a:ext uri="{FF2B5EF4-FFF2-40B4-BE49-F238E27FC236}">
                      <a16:creationId xmlns:a16="http://schemas.microsoft.com/office/drawing/2014/main" id="{C825A012-FDC0-481E-89DA-FDA82D3A0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31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0.87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02" name="Rectangle 191">
                  <a:extLst>
                    <a:ext uri="{FF2B5EF4-FFF2-40B4-BE49-F238E27FC236}">
                      <a16:creationId xmlns:a16="http://schemas.microsoft.com/office/drawing/2014/main" id="{8C4EDAC4-1ABD-4816-B239-6E127085A0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316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5" name="Group 192">
                <a:extLst>
                  <a:ext uri="{FF2B5EF4-FFF2-40B4-BE49-F238E27FC236}">
                    <a16:creationId xmlns:a16="http://schemas.microsoft.com/office/drawing/2014/main" id="{607D3A74-2C30-42A2-8226-360E583CC7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3168"/>
                <a:ext cx="394" cy="384"/>
                <a:chOff x="2104" y="3168"/>
                <a:chExt cx="394" cy="384"/>
              </a:xfrm>
            </p:grpSpPr>
            <p:sp>
              <p:nvSpPr>
                <p:cNvPr id="23799" name="Rectangle 193">
                  <a:extLst>
                    <a:ext uri="{FF2B5EF4-FFF2-40B4-BE49-F238E27FC236}">
                      <a16:creationId xmlns:a16="http://schemas.microsoft.com/office/drawing/2014/main" id="{8A42ECA1-1B7A-44D9-89FF-6FB26A654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316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800" name="Rectangle 194">
                  <a:extLst>
                    <a:ext uri="{FF2B5EF4-FFF2-40B4-BE49-F238E27FC236}">
                      <a16:creationId xmlns:a16="http://schemas.microsoft.com/office/drawing/2014/main" id="{26D1BA85-C74F-4D73-92B3-67CB782C3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316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6" name="Group 195">
                <a:extLst>
                  <a:ext uri="{FF2B5EF4-FFF2-40B4-BE49-F238E27FC236}">
                    <a16:creationId xmlns:a16="http://schemas.microsoft.com/office/drawing/2014/main" id="{92A134CB-2256-44B9-A10E-F0B538371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3168"/>
                <a:ext cx="394" cy="384"/>
                <a:chOff x="2498" y="3168"/>
                <a:chExt cx="394" cy="384"/>
              </a:xfrm>
            </p:grpSpPr>
            <p:sp>
              <p:nvSpPr>
                <p:cNvPr id="23797" name="Rectangle 196">
                  <a:extLst>
                    <a:ext uri="{FF2B5EF4-FFF2-40B4-BE49-F238E27FC236}">
                      <a16:creationId xmlns:a16="http://schemas.microsoft.com/office/drawing/2014/main" id="{DD0EE49A-2A75-4D05-BB68-60D6FCB71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316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1.07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98" name="Rectangle 197">
                  <a:extLst>
                    <a:ext uri="{FF2B5EF4-FFF2-40B4-BE49-F238E27FC236}">
                      <a16:creationId xmlns:a16="http://schemas.microsoft.com/office/drawing/2014/main" id="{AD7193FF-B829-41A5-A8EB-F382EA1DC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316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7" name="Group 198">
                <a:extLst>
                  <a:ext uri="{FF2B5EF4-FFF2-40B4-BE49-F238E27FC236}">
                    <a16:creationId xmlns:a16="http://schemas.microsoft.com/office/drawing/2014/main" id="{54A91D5B-DE00-47F2-A4DA-5E4B4E6EC4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3168"/>
                <a:ext cx="548" cy="384"/>
                <a:chOff x="2892" y="3168"/>
                <a:chExt cx="548" cy="384"/>
              </a:xfrm>
            </p:grpSpPr>
            <p:sp>
              <p:nvSpPr>
                <p:cNvPr id="23795" name="Rectangle 199">
                  <a:extLst>
                    <a:ext uri="{FF2B5EF4-FFF2-40B4-BE49-F238E27FC236}">
                      <a16:creationId xmlns:a16="http://schemas.microsoft.com/office/drawing/2014/main" id="{B6F052DB-46B2-42D6-8A82-B065C0443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3168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1.15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96" name="Rectangle 200">
                  <a:extLst>
                    <a:ext uri="{FF2B5EF4-FFF2-40B4-BE49-F238E27FC236}">
                      <a16:creationId xmlns:a16="http://schemas.microsoft.com/office/drawing/2014/main" id="{E545A982-8F00-4545-9D9F-8DABDE4DC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316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8" name="Group 201">
                <a:extLst>
                  <a:ext uri="{FF2B5EF4-FFF2-40B4-BE49-F238E27FC236}">
                    <a16:creationId xmlns:a16="http://schemas.microsoft.com/office/drawing/2014/main" id="{51127D16-00DA-4E99-B60E-2D1A39A5E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3168"/>
                <a:ext cx="701" cy="384"/>
                <a:chOff x="3440" y="3168"/>
                <a:chExt cx="701" cy="384"/>
              </a:xfrm>
            </p:grpSpPr>
            <p:sp>
              <p:nvSpPr>
                <p:cNvPr id="23793" name="Rectangle 202">
                  <a:extLst>
                    <a:ext uri="{FF2B5EF4-FFF2-40B4-BE49-F238E27FC236}">
                      <a16:creationId xmlns:a16="http://schemas.microsoft.com/office/drawing/2014/main" id="{CF541C17-7D55-457C-8023-577E60E02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3168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94" name="Rectangle 203">
                  <a:extLst>
                    <a:ext uri="{FF2B5EF4-FFF2-40B4-BE49-F238E27FC236}">
                      <a16:creationId xmlns:a16="http://schemas.microsoft.com/office/drawing/2014/main" id="{34687363-6EA1-4938-BFB8-17EF0106A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316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9" name="Group 204">
                <a:extLst>
                  <a:ext uri="{FF2B5EF4-FFF2-40B4-BE49-F238E27FC236}">
                    <a16:creationId xmlns:a16="http://schemas.microsoft.com/office/drawing/2014/main" id="{0055EDB0-1201-47BB-9159-0332DA49D3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552"/>
                <a:ext cx="576" cy="1920"/>
                <a:chOff x="0" y="3552"/>
                <a:chExt cx="576" cy="1920"/>
              </a:xfrm>
            </p:grpSpPr>
            <p:sp>
              <p:nvSpPr>
                <p:cNvPr id="23791" name="Rectangle 205">
                  <a:extLst>
                    <a:ext uri="{FF2B5EF4-FFF2-40B4-BE49-F238E27FC236}">
                      <a16:creationId xmlns:a16="http://schemas.microsoft.com/office/drawing/2014/main" id="{13656A70-3879-4C74-A47B-05E6CA975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" y="3552"/>
                  <a:ext cx="496" cy="19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개인특성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92" name="Rectangle 206">
                  <a:extLst>
                    <a:ext uri="{FF2B5EF4-FFF2-40B4-BE49-F238E27FC236}">
                      <a16:creationId xmlns:a16="http://schemas.microsoft.com/office/drawing/2014/main" id="{FEC9DBE0-DC1C-4616-B565-FDED91ABD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76" cy="192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0" name="Group 207">
                <a:extLst>
                  <a:ext uri="{FF2B5EF4-FFF2-40B4-BE49-F238E27FC236}">
                    <a16:creationId xmlns:a16="http://schemas.microsoft.com/office/drawing/2014/main" id="{8D98E6DB-FA83-4829-9027-041DEE051B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52"/>
                <a:ext cx="576" cy="384"/>
                <a:chOff x="576" y="3552"/>
                <a:chExt cx="576" cy="384"/>
              </a:xfrm>
            </p:grpSpPr>
            <p:sp>
              <p:nvSpPr>
                <p:cNvPr id="23789" name="Rectangle 208">
                  <a:extLst>
                    <a:ext uri="{FF2B5EF4-FFF2-40B4-BE49-F238E27FC236}">
                      <a16:creationId xmlns:a16="http://schemas.microsoft.com/office/drawing/2014/main" id="{ED0C2323-A7CF-4DEB-B700-3C27B21FA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3552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ACAP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90" name="Rectangle 209">
                  <a:extLst>
                    <a:ext uri="{FF2B5EF4-FFF2-40B4-BE49-F238E27FC236}">
                      <a16:creationId xmlns:a16="http://schemas.microsoft.com/office/drawing/2014/main" id="{92322727-4810-465E-A20B-4D3C868D54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55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1" name="Group 210">
                <a:extLst>
                  <a:ext uri="{FF2B5EF4-FFF2-40B4-BE49-F238E27FC236}">
                    <a16:creationId xmlns:a16="http://schemas.microsoft.com/office/drawing/2014/main" id="{8E974D83-F199-46A1-B570-50EAC64D3F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552"/>
                <a:ext cx="512" cy="384"/>
                <a:chOff x="1152" y="3552"/>
                <a:chExt cx="512" cy="384"/>
              </a:xfrm>
            </p:grpSpPr>
            <p:sp>
              <p:nvSpPr>
                <p:cNvPr id="23787" name="Rectangle 211">
                  <a:extLst>
                    <a:ext uri="{FF2B5EF4-FFF2-40B4-BE49-F238E27FC236}">
                      <a16:creationId xmlns:a16="http://schemas.microsoft.com/office/drawing/2014/main" id="{9E8C6BF2-40F2-4489-907B-017398324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35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1.46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88" name="Rectangle 212">
                  <a:extLst>
                    <a:ext uri="{FF2B5EF4-FFF2-40B4-BE49-F238E27FC236}">
                      <a16:creationId xmlns:a16="http://schemas.microsoft.com/office/drawing/2014/main" id="{28ABEFEA-548B-478B-8B86-0BCF9A188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55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2" name="Group 213">
                <a:extLst>
                  <a:ext uri="{FF2B5EF4-FFF2-40B4-BE49-F238E27FC236}">
                    <a16:creationId xmlns:a16="http://schemas.microsoft.com/office/drawing/2014/main" id="{D570E5CF-A884-4906-B3CC-022335B90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3552"/>
                <a:ext cx="440" cy="384"/>
                <a:chOff x="1664" y="3552"/>
                <a:chExt cx="440" cy="384"/>
              </a:xfrm>
            </p:grpSpPr>
            <p:sp>
              <p:nvSpPr>
                <p:cNvPr id="23785" name="Rectangle 214">
                  <a:extLst>
                    <a:ext uri="{FF2B5EF4-FFF2-40B4-BE49-F238E27FC236}">
                      <a16:creationId xmlns:a16="http://schemas.microsoft.com/office/drawing/2014/main" id="{EFDDB44B-7633-4907-B1C5-37FA543F9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35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1.19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86" name="Rectangle 215">
                  <a:extLst>
                    <a:ext uri="{FF2B5EF4-FFF2-40B4-BE49-F238E27FC236}">
                      <a16:creationId xmlns:a16="http://schemas.microsoft.com/office/drawing/2014/main" id="{DA2C2F35-D19E-4E12-B9F6-AC92F72C4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355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3" name="Group 216">
                <a:extLst>
                  <a:ext uri="{FF2B5EF4-FFF2-40B4-BE49-F238E27FC236}">
                    <a16:creationId xmlns:a16="http://schemas.microsoft.com/office/drawing/2014/main" id="{240C4396-26EC-4DEE-B301-966FF4491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3552"/>
                <a:ext cx="394" cy="384"/>
                <a:chOff x="2104" y="3552"/>
                <a:chExt cx="394" cy="384"/>
              </a:xfrm>
            </p:grpSpPr>
            <p:sp>
              <p:nvSpPr>
                <p:cNvPr id="23783" name="Rectangle 217">
                  <a:extLst>
                    <a:ext uri="{FF2B5EF4-FFF2-40B4-BE49-F238E27FC236}">
                      <a16:creationId xmlns:a16="http://schemas.microsoft.com/office/drawing/2014/main" id="{B6482598-29EF-4010-B8C1-3D8AE7850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355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84" name="Rectangle 218">
                  <a:extLst>
                    <a:ext uri="{FF2B5EF4-FFF2-40B4-BE49-F238E27FC236}">
                      <a16:creationId xmlns:a16="http://schemas.microsoft.com/office/drawing/2014/main" id="{A5CCB00F-30E7-40FF-81B0-03C76DF4F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355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4" name="Group 219">
                <a:extLst>
                  <a:ext uri="{FF2B5EF4-FFF2-40B4-BE49-F238E27FC236}">
                    <a16:creationId xmlns:a16="http://schemas.microsoft.com/office/drawing/2014/main" id="{CDA16914-8406-4261-B8CF-BFD1479D5E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3552"/>
                <a:ext cx="394" cy="384"/>
                <a:chOff x="2498" y="3552"/>
                <a:chExt cx="394" cy="384"/>
              </a:xfrm>
            </p:grpSpPr>
            <p:sp>
              <p:nvSpPr>
                <p:cNvPr id="23781" name="Rectangle 220">
                  <a:extLst>
                    <a:ext uri="{FF2B5EF4-FFF2-40B4-BE49-F238E27FC236}">
                      <a16:creationId xmlns:a16="http://schemas.microsoft.com/office/drawing/2014/main" id="{8C92B6D0-F880-4003-99EF-32C17EE84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355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0.86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82" name="Rectangle 221">
                  <a:extLst>
                    <a:ext uri="{FF2B5EF4-FFF2-40B4-BE49-F238E27FC236}">
                      <a16:creationId xmlns:a16="http://schemas.microsoft.com/office/drawing/2014/main" id="{3BE82DDA-751E-49F7-B84A-4CC9D350C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355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5" name="Group 222">
                <a:extLst>
                  <a:ext uri="{FF2B5EF4-FFF2-40B4-BE49-F238E27FC236}">
                    <a16:creationId xmlns:a16="http://schemas.microsoft.com/office/drawing/2014/main" id="{800AB6C9-894C-40FD-8393-18D0794A37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3552"/>
                <a:ext cx="548" cy="384"/>
                <a:chOff x="2892" y="3552"/>
                <a:chExt cx="548" cy="384"/>
              </a:xfrm>
            </p:grpSpPr>
            <p:sp>
              <p:nvSpPr>
                <p:cNvPr id="23779" name="Rectangle 223">
                  <a:extLst>
                    <a:ext uri="{FF2B5EF4-FFF2-40B4-BE49-F238E27FC236}">
                      <a16:creationId xmlns:a16="http://schemas.microsoft.com/office/drawing/2014/main" id="{88958BFB-D823-45D7-B761-F18EBEDE1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3552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0.71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80" name="Rectangle 224">
                  <a:extLst>
                    <a:ext uri="{FF2B5EF4-FFF2-40B4-BE49-F238E27FC236}">
                      <a16:creationId xmlns:a16="http://schemas.microsoft.com/office/drawing/2014/main" id="{95606E43-1D0C-4868-90AF-5D89540A1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355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6" name="Group 225">
                <a:extLst>
                  <a:ext uri="{FF2B5EF4-FFF2-40B4-BE49-F238E27FC236}">
                    <a16:creationId xmlns:a16="http://schemas.microsoft.com/office/drawing/2014/main" id="{AB7D9830-5D3F-4C26-A8F4-665194B50D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3552"/>
                <a:ext cx="701" cy="384"/>
                <a:chOff x="3440" y="3552"/>
                <a:chExt cx="701" cy="384"/>
              </a:xfrm>
            </p:grpSpPr>
            <p:sp>
              <p:nvSpPr>
                <p:cNvPr id="23777" name="Rectangle 226">
                  <a:extLst>
                    <a:ext uri="{FF2B5EF4-FFF2-40B4-BE49-F238E27FC236}">
                      <a16:creationId xmlns:a16="http://schemas.microsoft.com/office/drawing/2014/main" id="{E4E54A82-00CD-41B1-9E89-9E95DCAFC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3552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78" name="Rectangle 227">
                  <a:extLst>
                    <a:ext uri="{FF2B5EF4-FFF2-40B4-BE49-F238E27FC236}">
                      <a16:creationId xmlns:a16="http://schemas.microsoft.com/office/drawing/2014/main" id="{8003BE72-C306-4561-900E-F37E9D00F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355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7" name="Group 228">
                <a:extLst>
                  <a:ext uri="{FF2B5EF4-FFF2-40B4-BE49-F238E27FC236}">
                    <a16:creationId xmlns:a16="http://schemas.microsoft.com/office/drawing/2014/main" id="{C00C6D7C-8F94-47E9-935E-7A80CB0A32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936"/>
                <a:ext cx="576" cy="384"/>
                <a:chOff x="576" y="3936"/>
                <a:chExt cx="576" cy="384"/>
              </a:xfrm>
            </p:grpSpPr>
            <p:sp>
              <p:nvSpPr>
                <p:cNvPr id="23775" name="Rectangle 229">
                  <a:extLst>
                    <a:ext uri="{FF2B5EF4-FFF2-40B4-BE49-F238E27FC236}">
                      <a16:creationId xmlns:a16="http://schemas.microsoft.com/office/drawing/2014/main" id="{13B252B1-9EF8-4829-99D0-AD3BE4381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3936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AEXP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76" name="Rectangle 230">
                  <a:extLst>
                    <a:ext uri="{FF2B5EF4-FFF2-40B4-BE49-F238E27FC236}">
                      <a16:creationId xmlns:a16="http://schemas.microsoft.com/office/drawing/2014/main" id="{DFD2A22F-5137-4637-8A33-6DD29E574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93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8" name="Group 231">
                <a:extLst>
                  <a:ext uri="{FF2B5EF4-FFF2-40B4-BE49-F238E27FC236}">
                    <a16:creationId xmlns:a16="http://schemas.microsoft.com/office/drawing/2014/main" id="{168E270B-92B0-41F9-AC23-14073C73EE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936"/>
                <a:ext cx="512" cy="384"/>
                <a:chOff x="1152" y="3936"/>
                <a:chExt cx="512" cy="384"/>
              </a:xfrm>
            </p:grpSpPr>
            <p:sp>
              <p:nvSpPr>
                <p:cNvPr id="23773" name="Rectangle 232">
                  <a:extLst>
                    <a:ext uri="{FF2B5EF4-FFF2-40B4-BE49-F238E27FC236}">
                      <a16:creationId xmlns:a16="http://schemas.microsoft.com/office/drawing/2014/main" id="{8D3ED9EC-F45C-4E7B-99EB-ED7E32A49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393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1.29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74" name="Rectangle 233">
                  <a:extLst>
                    <a:ext uri="{FF2B5EF4-FFF2-40B4-BE49-F238E27FC236}">
                      <a16:creationId xmlns:a16="http://schemas.microsoft.com/office/drawing/2014/main" id="{0C1F99CE-2D34-491E-941A-0D96699A4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93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9" name="Group 234">
                <a:extLst>
                  <a:ext uri="{FF2B5EF4-FFF2-40B4-BE49-F238E27FC236}">
                    <a16:creationId xmlns:a16="http://schemas.microsoft.com/office/drawing/2014/main" id="{A0C7DA34-2378-4EF3-8E81-E38D32C01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3936"/>
                <a:ext cx="440" cy="384"/>
                <a:chOff x="1664" y="3936"/>
                <a:chExt cx="440" cy="384"/>
              </a:xfrm>
            </p:grpSpPr>
            <p:sp>
              <p:nvSpPr>
                <p:cNvPr id="23771" name="Rectangle 235">
                  <a:extLst>
                    <a:ext uri="{FF2B5EF4-FFF2-40B4-BE49-F238E27FC236}">
                      <a16:creationId xmlns:a16="http://schemas.microsoft.com/office/drawing/2014/main" id="{D4F53A21-2EE7-4990-866E-5C24875A69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393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1.13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72" name="Rectangle 236">
                  <a:extLst>
                    <a:ext uri="{FF2B5EF4-FFF2-40B4-BE49-F238E27FC236}">
                      <a16:creationId xmlns:a16="http://schemas.microsoft.com/office/drawing/2014/main" id="{68DC4A0A-B10F-49D7-AE53-C3FB407DF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393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0" name="Group 237">
                <a:extLst>
                  <a:ext uri="{FF2B5EF4-FFF2-40B4-BE49-F238E27FC236}">
                    <a16:creationId xmlns:a16="http://schemas.microsoft.com/office/drawing/2014/main" id="{B303A15F-6C74-4D6F-A150-79475332F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3936"/>
                <a:ext cx="394" cy="384"/>
                <a:chOff x="2104" y="3936"/>
                <a:chExt cx="394" cy="384"/>
              </a:xfrm>
            </p:grpSpPr>
            <p:sp>
              <p:nvSpPr>
                <p:cNvPr id="23769" name="Rectangle 238">
                  <a:extLst>
                    <a:ext uri="{FF2B5EF4-FFF2-40B4-BE49-F238E27FC236}">
                      <a16:creationId xmlns:a16="http://schemas.microsoft.com/office/drawing/2014/main" id="{C4A35797-4FFA-4DD2-A5E5-5BBA3ECB6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393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70" name="Rectangle 239">
                  <a:extLst>
                    <a:ext uri="{FF2B5EF4-FFF2-40B4-BE49-F238E27FC236}">
                      <a16:creationId xmlns:a16="http://schemas.microsoft.com/office/drawing/2014/main" id="{CD2D9CE0-FD32-4B35-9F2B-CC8CD05D91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393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1" name="Group 240">
                <a:extLst>
                  <a:ext uri="{FF2B5EF4-FFF2-40B4-BE49-F238E27FC236}">
                    <a16:creationId xmlns:a16="http://schemas.microsoft.com/office/drawing/2014/main" id="{49943E6E-C13A-4F6A-89A8-ECE0B2412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3936"/>
                <a:ext cx="394" cy="384"/>
                <a:chOff x="2498" y="3936"/>
                <a:chExt cx="394" cy="384"/>
              </a:xfrm>
            </p:grpSpPr>
            <p:sp>
              <p:nvSpPr>
                <p:cNvPr id="23767" name="Rectangle 241">
                  <a:extLst>
                    <a:ext uri="{FF2B5EF4-FFF2-40B4-BE49-F238E27FC236}">
                      <a16:creationId xmlns:a16="http://schemas.microsoft.com/office/drawing/2014/main" id="{3DABB9B8-06EF-44DB-8212-020ED9BF5E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393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0.91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68" name="Rectangle 242">
                  <a:extLst>
                    <a:ext uri="{FF2B5EF4-FFF2-40B4-BE49-F238E27FC236}">
                      <a16:creationId xmlns:a16="http://schemas.microsoft.com/office/drawing/2014/main" id="{6C76C690-FBBF-4121-8610-0A4AAE320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393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2" name="Group 243">
                <a:extLst>
                  <a:ext uri="{FF2B5EF4-FFF2-40B4-BE49-F238E27FC236}">
                    <a16:creationId xmlns:a16="http://schemas.microsoft.com/office/drawing/2014/main" id="{C81CFC64-198B-4E24-AB31-8FEE76198C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3936"/>
                <a:ext cx="548" cy="384"/>
                <a:chOff x="2892" y="3936"/>
                <a:chExt cx="548" cy="384"/>
              </a:xfrm>
            </p:grpSpPr>
            <p:sp>
              <p:nvSpPr>
                <p:cNvPr id="23765" name="Rectangle 244">
                  <a:extLst>
                    <a:ext uri="{FF2B5EF4-FFF2-40B4-BE49-F238E27FC236}">
                      <a16:creationId xmlns:a16="http://schemas.microsoft.com/office/drawing/2014/main" id="{EB5ED602-F1CF-4EA9-BFDC-4A1F9F73F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3936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0.82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66" name="Rectangle 245">
                  <a:extLst>
                    <a:ext uri="{FF2B5EF4-FFF2-40B4-BE49-F238E27FC236}">
                      <a16:creationId xmlns:a16="http://schemas.microsoft.com/office/drawing/2014/main" id="{E9AD04C9-53F6-4F7E-8198-1C56A55D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393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3" name="Group 246">
                <a:extLst>
                  <a:ext uri="{FF2B5EF4-FFF2-40B4-BE49-F238E27FC236}">
                    <a16:creationId xmlns:a16="http://schemas.microsoft.com/office/drawing/2014/main" id="{9E0EC308-D2FD-4C4E-941E-3D281A7CC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3936"/>
                <a:ext cx="701" cy="384"/>
                <a:chOff x="3440" y="3936"/>
                <a:chExt cx="701" cy="384"/>
              </a:xfrm>
            </p:grpSpPr>
            <p:sp>
              <p:nvSpPr>
                <p:cNvPr id="23763" name="Rectangle 247">
                  <a:extLst>
                    <a:ext uri="{FF2B5EF4-FFF2-40B4-BE49-F238E27FC236}">
                      <a16:creationId xmlns:a16="http://schemas.microsoft.com/office/drawing/2014/main" id="{F017DB9A-C6A0-4FDA-B0DA-3C0101065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3936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64" name="Rectangle 248">
                  <a:extLst>
                    <a:ext uri="{FF2B5EF4-FFF2-40B4-BE49-F238E27FC236}">
                      <a16:creationId xmlns:a16="http://schemas.microsoft.com/office/drawing/2014/main" id="{D9A04800-B8F4-48C2-92F6-687C11073B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393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4" name="Group 249">
                <a:extLst>
                  <a:ext uri="{FF2B5EF4-FFF2-40B4-BE49-F238E27FC236}">
                    <a16:creationId xmlns:a16="http://schemas.microsoft.com/office/drawing/2014/main" id="{274F9FA9-8D84-47FD-AB8B-10D6307FD3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4320"/>
                <a:ext cx="576" cy="384"/>
                <a:chOff x="576" y="4320"/>
                <a:chExt cx="576" cy="384"/>
              </a:xfrm>
            </p:grpSpPr>
            <p:sp>
              <p:nvSpPr>
                <p:cNvPr id="23761" name="Rectangle 250">
                  <a:extLst>
                    <a:ext uri="{FF2B5EF4-FFF2-40B4-BE49-F238E27FC236}">
                      <a16:creationId xmlns:a16="http://schemas.microsoft.com/office/drawing/2014/main" id="{2ED2B639-EE7A-4C89-B3A4-B607F295C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4320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PCAP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62" name="Rectangle 251">
                  <a:extLst>
                    <a:ext uri="{FF2B5EF4-FFF2-40B4-BE49-F238E27FC236}">
                      <a16:creationId xmlns:a16="http://schemas.microsoft.com/office/drawing/2014/main" id="{DE7089A7-0EAB-4B67-B589-05C729768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432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5" name="Group 252">
                <a:extLst>
                  <a:ext uri="{FF2B5EF4-FFF2-40B4-BE49-F238E27FC236}">
                    <a16:creationId xmlns:a16="http://schemas.microsoft.com/office/drawing/2014/main" id="{4E93D98A-2260-4A07-8DA5-543A8299B7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4320"/>
                <a:ext cx="512" cy="384"/>
                <a:chOff x="1152" y="4320"/>
                <a:chExt cx="512" cy="384"/>
              </a:xfrm>
            </p:grpSpPr>
            <p:sp>
              <p:nvSpPr>
                <p:cNvPr id="23759" name="Rectangle 253">
                  <a:extLst>
                    <a:ext uri="{FF2B5EF4-FFF2-40B4-BE49-F238E27FC236}">
                      <a16:creationId xmlns:a16="http://schemas.microsoft.com/office/drawing/2014/main" id="{CDA7B414-FD5E-4EE7-BF84-77047A504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432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1.42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60" name="Rectangle 254">
                  <a:extLst>
                    <a:ext uri="{FF2B5EF4-FFF2-40B4-BE49-F238E27FC236}">
                      <a16:creationId xmlns:a16="http://schemas.microsoft.com/office/drawing/2014/main" id="{3ED9B7A2-47FC-4116-AB17-1DE7635EC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432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6" name="Group 255">
                <a:extLst>
                  <a:ext uri="{FF2B5EF4-FFF2-40B4-BE49-F238E27FC236}">
                    <a16:creationId xmlns:a16="http://schemas.microsoft.com/office/drawing/2014/main" id="{B4938DED-F191-4B88-B400-AF9158482A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4320"/>
                <a:ext cx="440" cy="384"/>
                <a:chOff x="1664" y="4320"/>
                <a:chExt cx="440" cy="384"/>
              </a:xfrm>
            </p:grpSpPr>
            <p:sp>
              <p:nvSpPr>
                <p:cNvPr id="23757" name="Rectangle 256">
                  <a:extLst>
                    <a:ext uri="{FF2B5EF4-FFF2-40B4-BE49-F238E27FC236}">
                      <a16:creationId xmlns:a16="http://schemas.microsoft.com/office/drawing/2014/main" id="{ED19CF77-03BC-48E1-94CA-1BAD632C2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432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1.17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58" name="Rectangle 257">
                  <a:extLst>
                    <a:ext uri="{FF2B5EF4-FFF2-40B4-BE49-F238E27FC236}">
                      <a16:creationId xmlns:a16="http://schemas.microsoft.com/office/drawing/2014/main" id="{55D84CEC-44D4-471D-920B-1C559D6D6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432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7" name="Group 258">
                <a:extLst>
                  <a:ext uri="{FF2B5EF4-FFF2-40B4-BE49-F238E27FC236}">
                    <a16:creationId xmlns:a16="http://schemas.microsoft.com/office/drawing/2014/main" id="{9A8E9D71-251E-447B-BABC-CBAD31A40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4320"/>
                <a:ext cx="394" cy="384"/>
                <a:chOff x="2104" y="4320"/>
                <a:chExt cx="394" cy="384"/>
              </a:xfrm>
            </p:grpSpPr>
            <p:sp>
              <p:nvSpPr>
                <p:cNvPr id="23755" name="Rectangle 259">
                  <a:extLst>
                    <a:ext uri="{FF2B5EF4-FFF2-40B4-BE49-F238E27FC236}">
                      <a16:creationId xmlns:a16="http://schemas.microsoft.com/office/drawing/2014/main" id="{1F4099C2-DD5B-4975-8DFF-1776E7EB2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432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56" name="Rectangle 260">
                  <a:extLst>
                    <a:ext uri="{FF2B5EF4-FFF2-40B4-BE49-F238E27FC236}">
                      <a16:creationId xmlns:a16="http://schemas.microsoft.com/office/drawing/2014/main" id="{E541B024-C9C2-4769-A26D-DA9C8EBB6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432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8" name="Group 261">
                <a:extLst>
                  <a:ext uri="{FF2B5EF4-FFF2-40B4-BE49-F238E27FC236}">
                    <a16:creationId xmlns:a16="http://schemas.microsoft.com/office/drawing/2014/main" id="{1B3FEDF0-10AF-4224-A73C-02A2051FF0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4320"/>
                <a:ext cx="394" cy="384"/>
                <a:chOff x="2498" y="4320"/>
                <a:chExt cx="394" cy="384"/>
              </a:xfrm>
            </p:grpSpPr>
            <p:sp>
              <p:nvSpPr>
                <p:cNvPr id="23753" name="Rectangle 262">
                  <a:extLst>
                    <a:ext uri="{FF2B5EF4-FFF2-40B4-BE49-F238E27FC236}">
                      <a16:creationId xmlns:a16="http://schemas.microsoft.com/office/drawing/2014/main" id="{FA9883DD-D150-4C03-83F2-EE6F3BDA12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432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0.86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54" name="Rectangle 263">
                  <a:extLst>
                    <a:ext uri="{FF2B5EF4-FFF2-40B4-BE49-F238E27FC236}">
                      <a16:creationId xmlns:a16="http://schemas.microsoft.com/office/drawing/2014/main" id="{02E31936-3AB1-4125-918B-2F0605576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432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9" name="Group 264">
                <a:extLst>
                  <a:ext uri="{FF2B5EF4-FFF2-40B4-BE49-F238E27FC236}">
                    <a16:creationId xmlns:a16="http://schemas.microsoft.com/office/drawing/2014/main" id="{E7CA4840-4CDF-4B4A-AE00-A85FB702D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4320"/>
                <a:ext cx="548" cy="384"/>
                <a:chOff x="2892" y="4320"/>
                <a:chExt cx="548" cy="384"/>
              </a:xfrm>
            </p:grpSpPr>
            <p:sp>
              <p:nvSpPr>
                <p:cNvPr id="23751" name="Rectangle 265">
                  <a:extLst>
                    <a:ext uri="{FF2B5EF4-FFF2-40B4-BE49-F238E27FC236}">
                      <a16:creationId xmlns:a16="http://schemas.microsoft.com/office/drawing/2014/main" id="{AA78FAEA-90FC-49A7-BC6E-02B69B4C0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4320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0.7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52" name="Rectangle 266">
                  <a:extLst>
                    <a:ext uri="{FF2B5EF4-FFF2-40B4-BE49-F238E27FC236}">
                      <a16:creationId xmlns:a16="http://schemas.microsoft.com/office/drawing/2014/main" id="{6DEF0537-E0BE-4293-B316-6D03890E9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432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0" name="Group 267">
                <a:extLst>
                  <a:ext uri="{FF2B5EF4-FFF2-40B4-BE49-F238E27FC236}">
                    <a16:creationId xmlns:a16="http://schemas.microsoft.com/office/drawing/2014/main" id="{3D4FD227-8B03-43E2-9714-ED8309247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4320"/>
                <a:ext cx="701" cy="384"/>
                <a:chOff x="3440" y="4320"/>
                <a:chExt cx="701" cy="384"/>
              </a:xfrm>
            </p:grpSpPr>
            <p:sp>
              <p:nvSpPr>
                <p:cNvPr id="23749" name="Rectangle 268">
                  <a:extLst>
                    <a:ext uri="{FF2B5EF4-FFF2-40B4-BE49-F238E27FC236}">
                      <a16:creationId xmlns:a16="http://schemas.microsoft.com/office/drawing/2014/main" id="{463D9841-4C89-424D-B1C2-077BA2D85E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4320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50" name="Rectangle 269">
                  <a:extLst>
                    <a:ext uri="{FF2B5EF4-FFF2-40B4-BE49-F238E27FC236}">
                      <a16:creationId xmlns:a16="http://schemas.microsoft.com/office/drawing/2014/main" id="{42489DC4-C3E3-476D-AE50-E046AB7A5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432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1" name="Group 270">
                <a:extLst>
                  <a:ext uri="{FF2B5EF4-FFF2-40B4-BE49-F238E27FC236}">
                    <a16:creationId xmlns:a16="http://schemas.microsoft.com/office/drawing/2014/main" id="{02F08D75-9E45-4A9D-B6AF-D9E3E351E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4704"/>
                <a:ext cx="576" cy="384"/>
                <a:chOff x="576" y="4704"/>
                <a:chExt cx="576" cy="384"/>
              </a:xfrm>
            </p:grpSpPr>
            <p:sp>
              <p:nvSpPr>
                <p:cNvPr id="23747" name="Rectangle 271">
                  <a:extLst>
                    <a:ext uri="{FF2B5EF4-FFF2-40B4-BE49-F238E27FC236}">
                      <a16:creationId xmlns:a16="http://schemas.microsoft.com/office/drawing/2014/main" id="{37889B7F-DC57-4F2F-9AA7-03E602F332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4704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VEXP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48" name="Rectangle 272">
                  <a:extLst>
                    <a:ext uri="{FF2B5EF4-FFF2-40B4-BE49-F238E27FC236}">
                      <a16:creationId xmlns:a16="http://schemas.microsoft.com/office/drawing/2014/main" id="{6D04E1DE-D1F1-406E-AC75-29085828D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470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2" name="Group 273">
                <a:extLst>
                  <a:ext uri="{FF2B5EF4-FFF2-40B4-BE49-F238E27FC236}">
                    <a16:creationId xmlns:a16="http://schemas.microsoft.com/office/drawing/2014/main" id="{BB0132AB-E2EB-4A8C-81F0-C05B684AF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4704"/>
                <a:ext cx="512" cy="384"/>
                <a:chOff x="1152" y="4704"/>
                <a:chExt cx="512" cy="384"/>
              </a:xfrm>
            </p:grpSpPr>
            <p:sp>
              <p:nvSpPr>
                <p:cNvPr id="23745" name="Rectangle 274">
                  <a:extLst>
                    <a:ext uri="{FF2B5EF4-FFF2-40B4-BE49-F238E27FC236}">
                      <a16:creationId xmlns:a16="http://schemas.microsoft.com/office/drawing/2014/main" id="{DDDF4E73-43CD-4AA6-B5FA-F3F0499096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470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1.21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46" name="Rectangle 275">
                  <a:extLst>
                    <a:ext uri="{FF2B5EF4-FFF2-40B4-BE49-F238E27FC236}">
                      <a16:creationId xmlns:a16="http://schemas.microsoft.com/office/drawing/2014/main" id="{184B28A5-0C6E-4C2E-B256-BFE8FEC59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470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3" name="Group 276">
                <a:extLst>
                  <a:ext uri="{FF2B5EF4-FFF2-40B4-BE49-F238E27FC236}">
                    <a16:creationId xmlns:a16="http://schemas.microsoft.com/office/drawing/2014/main" id="{F40A84D6-7795-4EE2-AB52-81879D57C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4704"/>
                <a:ext cx="440" cy="384"/>
                <a:chOff x="1664" y="4704"/>
                <a:chExt cx="440" cy="384"/>
              </a:xfrm>
            </p:grpSpPr>
            <p:sp>
              <p:nvSpPr>
                <p:cNvPr id="23743" name="Rectangle 277">
                  <a:extLst>
                    <a:ext uri="{FF2B5EF4-FFF2-40B4-BE49-F238E27FC236}">
                      <a16:creationId xmlns:a16="http://schemas.microsoft.com/office/drawing/2014/main" id="{36FD0062-EE71-489F-A4E4-FF3E66543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470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44" name="Rectangle 278">
                  <a:extLst>
                    <a:ext uri="{FF2B5EF4-FFF2-40B4-BE49-F238E27FC236}">
                      <a16:creationId xmlns:a16="http://schemas.microsoft.com/office/drawing/2014/main" id="{513DB444-C855-4347-A126-CE827F943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470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4" name="Group 279">
                <a:extLst>
                  <a:ext uri="{FF2B5EF4-FFF2-40B4-BE49-F238E27FC236}">
                    <a16:creationId xmlns:a16="http://schemas.microsoft.com/office/drawing/2014/main" id="{05BD8EDB-8285-453D-A510-0B0CA2B48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4704"/>
                <a:ext cx="394" cy="384"/>
                <a:chOff x="2104" y="4704"/>
                <a:chExt cx="394" cy="384"/>
              </a:xfrm>
            </p:grpSpPr>
            <p:sp>
              <p:nvSpPr>
                <p:cNvPr id="23741" name="Rectangle 280">
                  <a:extLst>
                    <a:ext uri="{FF2B5EF4-FFF2-40B4-BE49-F238E27FC236}">
                      <a16:creationId xmlns:a16="http://schemas.microsoft.com/office/drawing/2014/main" id="{BCBDA334-535F-4CA5-8880-7E790852C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470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42" name="Rectangle 281">
                  <a:extLst>
                    <a:ext uri="{FF2B5EF4-FFF2-40B4-BE49-F238E27FC236}">
                      <a16:creationId xmlns:a16="http://schemas.microsoft.com/office/drawing/2014/main" id="{3C957027-FDC7-499F-A5D5-DF740EE20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470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5" name="Group 282">
                <a:extLst>
                  <a:ext uri="{FF2B5EF4-FFF2-40B4-BE49-F238E27FC236}">
                    <a16:creationId xmlns:a16="http://schemas.microsoft.com/office/drawing/2014/main" id="{8184619C-FB6F-4FC4-9E86-81DF4362B3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4704"/>
                <a:ext cx="394" cy="384"/>
                <a:chOff x="2498" y="4704"/>
                <a:chExt cx="394" cy="384"/>
              </a:xfrm>
            </p:grpSpPr>
            <p:sp>
              <p:nvSpPr>
                <p:cNvPr id="23739" name="Rectangle 283">
                  <a:extLst>
                    <a:ext uri="{FF2B5EF4-FFF2-40B4-BE49-F238E27FC236}">
                      <a16:creationId xmlns:a16="http://schemas.microsoft.com/office/drawing/2014/main" id="{859BAB4C-21A8-4648-8B37-B8D1C3F8C6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470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0.9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40" name="Rectangle 284">
                  <a:extLst>
                    <a:ext uri="{FF2B5EF4-FFF2-40B4-BE49-F238E27FC236}">
                      <a16:creationId xmlns:a16="http://schemas.microsoft.com/office/drawing/2014/main" id="{D10877BC-04A3-469F-8077-81BF4CDA1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470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6" name="Group 285">
                <a:extLst>
                  <a:ext uri="{FF2B5EF4-FFF2-40B4-BE49-F238E27FC236}">
                    <a16:creationId xmlns:a16="http://schemas.microsoft.com/office/drawing/2014/main" id="{18472E23-D684-4058-BD0F-6CFE2A30A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4704"/>
                <a:ext cx="548" cy="384"/>
                <a:chOff x="2892" y="4704"/>
                <a:chExt cx="548" cy="384"/>
              </a:xfrm>
            </p:grpSpPr>
            <p:sp>
              <p:nvSpPr>
                <p:cNvPr id="23737" name="Rectangle 286">
                  <a:extLst>
                    <a:ext uri="{FF2B5EF4-FFF2-40B4-BE49-F238E27FC236}">
                      <a16:creationId xmlns:a16="http://schemas.microsoft.com/office/drawing/2014/main" id="{1D946DB7-B48B-406A-94C0-52AAAA35B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4704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38" name="Rectangle 287">
                  <a:extLst>
                    <a:ext uri="{FF2B5EF4-FFF2-40B4-BE49-F238E27FC236}">
                      <a16:creationId xmlns:a16="http://schemas.microsoft.com/office/drawing/2014/main" id="{B622E263-2169-442E-9E8B-755FC1BEE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470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7" name="Group 288">
                <a:extLst>
                  <a:ext uri="{FF2B5EF4-FFF2-40B4-BE49-F238E27FC236}">
                    <a16:creationId xmlns:a16="http://schemas.microsoft.com/office/drawing/2014/main" id="{20381762-5BE0-4485-83B0-E16C2AB4A5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4704"/>
                <a:ext cx="701" cy="384"/>
                <a:chOff x="3440" y="4704"/>
                <a:chExt cx="701" cy="384"/>
              </a:xfrm>
            </p:grpSpPr>
            <p:sp>
              <p:nvSpPr>
                <p:cNvPr id="23735" name="Rectangle 289">
                  <a:extLst>
                    <a:ext uri="{FF2B5EF4-FFF2-40B4-BE49-F238E27FC236}">
                      <a16:creationId xmlns:a16="http://schemas.microsoft.com/office/drawing/2014/main" id="{C107D9C9-7F0F-41F6-AA1A-FF6F97E71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4704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36" name="Rectangle 290">
                  <a:extLst>
                    <a:ext uri="{FF2B5EF4-FFF2-40B4-BE49-F238E27FC236}">
                      <a16:creationId xmlns:a16="http://schemas.microsoft.com/office/drawing/2014/main" id="{9D8FABB7-6853-4DB1-9220-D49A2ABA5E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470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8" name="Group 291">
                <a:extLst>
                  <a:ext uri="{FF2B5EF4-FFF2-40B4-BE49-F238E27FC236}">
                    <a16:creationId xmlns:a16="http://schemas.microsoft.com/office/drawing/2014/main" id="{415230F5-51D4-40F7-9C7A-E757AC795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5088"/>
                <a:ext cx="576" cy="384"/>
                <a:chOff x="576" y="5088"/>
                <a:chExt cx="576" cy="384"/>
              </a:xfrm>
            </p:grpSpPr>
            <p:sp>
              <p:nvSpPr>
                <p:cNvPr id="23733" name="Rectangle 292">
                  <a:extLst>
                    <a:ext uri="{FF2B5EF4-FFF2-40B4-BE49-F238E27FC236}">
                      <a16:creationId xmlns:a16="http://schemas.microsoft.com/office/drawing/2014/main" id="{36432BA0-1581-4445-9D01-3FA5BA182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5088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LEXP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34" name="Rectangle 293">
                  <a:extLst>
                    <a:ext uri="{FF2B5EF4-FFF2-40B4-BE49-F238E27FC236}">
                      <a16:creationId xmlns:a16="http://schemas.microsoft.com/office/drawing/2014/main" id="{91C0FB84-3253-40F8-A2FE-32ABE0D91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508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9" name="Group 294">
                <a:extLst>
                  <a:ext uri="{FF2B5EF4-FFF2-40B4-BE49-F238E27FC236}">
                    <a16:creationId xmlns:a16="http://schemas.microsoft.com/office/drawing/2014/main" id="{9660F108-F5DF-4C22-9ACB-3BB787626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5088"/>
                <a:ext cx="512" cy="384"/>
                <a:chOff x="1152" y="5088"/>
                <a:chExt cx="512" cy="384"/>
              </a:xfrm>
            </p:grpSpPr>
            <p:sp>
              <p:nvSpPr>
                <p:cNvPr id="23731" name="Rectangle 295">
                  <a:extLst>
                    <a:ext uri="{FF2B5EF4-FFF2-40B4-BE49-F238E27FC236}">
                      <a16:creationId xmlns:a16="http://schemas.microsoft.com/office/drawing/2014/main" id="{CD7A72D3-F455-4DE0-840A-D8F8C7104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508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1.14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32" name="Rectangle 296">
                  <a:extLst>
                    <a:ext uri="{FF2B5EF4-FFF2-40B4-BE49-F238E27FC236}">
                      <a16:creationId xmlns:a16="http://schemas.microsoft.com/office/drawing/2014/main" id="{8484166F-25B2-4C23-95C1-EEEA33222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508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0" name="Group 297">
                <a:extLst>
                  <a:ext uri="{FF2B5EF4-FFF2-40B4-BE49-F238E27FC236}">
                    <a16:creationId xmlns:a16="http://schemas.microsoft.com/office/drawing/2014/main" id="{BCAF4DE4-2F4D-40AF-A06D-56929CE419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5088"/>
                <a:ext cx="440" cy="384"/>
                <a:chOff x="1664" y="5088"/>
                <a:chExt cx="440" cy="384"/>
              </a:xfrm>
            </p:grpSpPr>
            <p:sp>
              <p:nvSpPr>
                <p:cNvPr id="23729" name="Rectangle 298">
                  <a:extLst>
                    <a:ext uri="{FF2B5EF4-FFF2-40B4-BE49-F238E27FC236}">
                      <a16:creationId xmlns:a16="http://schemas.microsoft.com/office/drawing/2014/main" id="{210FDD00-B867-4754-9965-9CEB255503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508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1.07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30" name="Rectangle 299">
                  <a:extLst>
                    <a:ext uri="{FF2B5EF4-FFF2-40B4-BE49-F238E27FC236}">
                      <a16:creationId xmlns:a16="http://schemas.microsoft.com/office/drawing/2014/main" id="{99D48084-6C64-48D9-9FE1-31BD4DFEF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508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1" name="Group 300">
                <a:extLst>
                  <a:ext uri="{FF2B5EF4-FFF2-40B4-BE49-F238E27FC236}">
                    <a16:creationId xmlns:a16="http://schemas.microsoft.com/office/drawing/2014/main" id="{94A9ABCC-4796-4280-A936-0048BDBC1A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5088"/>
                <a:ext cx="394" cy="384"/>
                <a:chOff x="2104" y="5088"/>
                <a:chExt cx="394" cy="384"/>
              </a:xfrm>
            </p:grpSpPr>
            <p:sp>
              <p:nvSpPr>
                <p:cNvPr id="23727" name="Rectangle 301">
                  <a:extLst>
                    <a:ext uri="{FF2B5EF4-FFF2-40B4-BE49-F238E27FC236}">
                      <a16:creationId xmlns:a16="http://schemas.microsoft.com/office/drawing/2014/main" id="{28D59EFA-16D9-4BB8-8F95-6D0B52A18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508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28" name="Rectangle 302">
                  <a:extLst>
                    <a:ext uri="{FF2B5EF4-FFF2-40B4-BE49-F238E27FC236}">
                      <a16:creationId xmlns:a16="http://schemas.microsoft.com/office/drawing/2014/main" id="{89B0DBA8-654B-4140-AB4D-1C3F48B79F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508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2" name="Group 303">
                <a:extLst>
                  <a:ext uri="{FF2B5EF4-FFF2-40B4-BE49-F238E27FC236}">
                    <a16:creationId xmlns:a16="http://schemas.microsoft.com/office/drawing/2014/main" id="{68378428-7DB5-44CB-80F2-266D051C9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5088"/>
                <a:ext cx="394" cy="384"/>
                <a:chOff x="2498" y="5088"/>
                <a:chExt cx="394" cy="384"/>
              </a:xfrm>
            </p:grpSpPr>
            <p:sp>
              <p:nvSpPr>
                <p:cNvPr id="23725" name="Rectangle 304">
                  <a:extLst>
                    <a:ext uri="{FF2B5EF4-FFF2-40B4-BE49-F238E27FC236}">
                      <a16:creationId xmlns:a16="http://schemas.microsoft.com/office/drawing/2014/main" id="{F4422161-AB5D-4534-8016-99C45BF68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508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0.95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26" name="Rectangle 305">
                  <a:extLst>
                    <a:ext uri="{FF2B5EF4-FFF2-40B4-BE49-F238E27FC236}">
                      <a16:creationId xmlns:a16="http://schemas.microsoft.com/office/drawing/2014/main" id="{7DEE06D9-2F23-49D1-867C-CFDE3E86A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508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3" name="Group 306">
                <a:extLst>
                  <a:ext uri="{FF2B5EF4-FFF2-40B4-BE49-F238E27FC236}">
                    <a16:creationId xmlns:a16="http://schemas.microsoft.com/office/drawing/2014/main" id="{95677291-3DDA-4856-AE9F-463D4C42ED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5088"/>
                <a:ext cx="548" cy="384"/>
                <a:chOff x="2892" y="5088"/>
                <a:chExt cx="548" cy="384"/>
              </a:xfrm>
            </p:grpSpPr>
            <p:sp>
              <p:nvSpPr>
                <p:cNvPr id="23723" name="Rectangle 307">
                  <a:extLst>
                    <a:ext uri="{FF2B5EF4-FFF2-40B4-BE49-F238E27FC236}">
                      <a16:creationId xmlns:a16="http://schemas.microsoft.com/office/drawing/2014/main" id="{5C480E65-6CB9-4803-A31F-EE5EED85F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5088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24" name="Rectangle 308">
                  <a:extLst>
                    <a:ext uri="{FF2B5EF4-FFF2-40B4-BE49-F238E27FC236}">
                      <a16:creationId xmlns:a16="http://schemas.microsoft.com/office/drawing/2014/main" id="{690E30CA-C548-46E6-BB9A-A67A21798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508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4" name="Group 309">
                <a:extLst>
                  <a:ext uri="{FF2B5EF4-FFF2-40B4-BE49-F238E27FC236}">
                    <a16:creationId xmlns:a16="http://schemas.microsoft.com/office/drawing/2014/main" id="{61186310-8666-4988-8A79-EBA753767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5088"/>
                <a:ext cx="701" cy="384"/>
                <a:chOff x="3440" y="5088"/>
                <a:chExt cx="701" cy="384"/>
              </a:xfrm>
            </p:grpSpPr>
            <p:sp>
              <p:nvSpPr>
                <p:cNvPr id="23721" name="Rectangle 310">
                  <a:extLst>
                    <a:ext uri="{FF2B5EF4-FFF2-40B4-BE49-F238E27FC236}">
                      <a16:creationId xmlns:a16="http://schemas.microsoft.com/office/drawing/2014/main" id="{7FC7902D-3E77-4C7B-ACC2-750C7ADC4B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5088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22" name="Rectangle 311">
                  <a:extLst>
                    <a:ext uri="{FF2B5EF4-FFF2-40B4-BE49-F238E27FC236}">
                      <a16:creationId xmlns:a16="http://schemas.microsoft.com/office/drawing/2014/main" id="{FE1A8184-E950-4429-AB93-9D4535E91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508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5" name="Group 312">
                <a:extLst>
                  <a:ext uri="{FF2B5EF4-FFF2-40B4-BE49-F238E27FC236}">
                    <a16:creationId xmlns:a16="http://schemas.microsoft.com/office/drawing/2014/main" id="{6323D621-2C2B-4B60-A458-0BB489CF28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472"/>
                <a:ext cx="576" cy="1152"/>
                <a:chOff x="0" y="5472"/>
                <a:chExt cx="576" cy="1152"/>
              </a:xfrm>
            </p:grpSpPr>
            <p:sp>
              <p:nvSpPr>
                <p:cNvPr id="23719" name="Rectangle 313">
                  <a:extLst>
                    <a:ext uri="{FF2B5EF4-FFF2-40B4-BE49-F238E27FC236}">
                      <a16:creationId xmlns:a16="http://schemas.microsoft.com/office/drawing/2014/main" id="{786D2230-0CA7-43FA-BF34-6DF7DB358D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" y="5472"/>
                  <a:ext cx="496" cy="1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PROJECT</a:t>
                  </a:r>
                </a:p>
                <a:p>
                  <a:pPr algn="ctr"/>
                  <a:r>
                    <a:rPr lang="ko-KR" altLang="en-US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특성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20" name="Rectangle 314">
                  <a:extLst>
                    <a:ext uri="{FF2B5EF4-FFF2-40B4-BE49-F238E27FC236}">
                      <a16:creationId xmlns:a16="http://schemas.microsoft.com/office/drawing/2014/main" id="{7C5253DF-C561-4BC5-BA98-B8D008BC4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472"/>
                  <a:ext cx="576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6" name="Group 315">
                <a:extLst>
                  <a:ext uri="{FF2B5EF4-FFF2-40B4-BE49-F238E27FC236}">
                    <a16:creationId xmlns:a16="http://schemas.microsoft.com/office/drawing/2014/main" id="{638D9ECB-F277-42BE-ABE2-37500C2B30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5472"/>
                <a:ext cx="576" cy="384"/>
                <a:chOff x="576" y="5472"/>
                <a:chExt cx="576" cy="384"/>
              </a:xfrm>
            </p:grpSpPr>
            <p:sp>
              <p:nvSpPr>
                <p:cNvPr id="23717" name="Rectangle 316">
                  <a:extLst>
                    <a:ext uri="{FF2B5EF4-FFF2-40B4-BE49-F238E27FC236}">
                      <a16:creationId xmlns:a16="http://schemas.microsoft.com/office/drawing/2014/main" id="{9913DEE5-1410-4D84-94F0-8BBF89800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5472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MODP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18" name="Rectangle 317">
                  <a:extLst>
                    <a:ext uri="{FF2B5EF4-FFF2-40B4-BE49-F238E27FC236}">
                      <a16:creationId xmlns:a16="http://schemas.microsoft.com/office/drawing/2014/main" id="{52E3C825-45B6-4B5F-8A5B-F3E12D0CA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547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7" name="Group 318">
                <a:extLst>
                  <a:ext uri="{FF2B5EF4-FFF2-40B4-BE49-F238E27FC236}">
                    <a16:creationId xmlns:a16="http://schemas.microsoft.com/office/drawing/2014/main" id="{B246AE27-E896-40F1-B0B1-9167C7AB0E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5472"/>
                <a:ext cx="512" cy="384"/>
                <a:chOff x="1152" y="5472"/>
                <a:chExt cx="512" cy="384"/>
              </a:xfrm>
            </p:grpSpPr>
            <p:sp>
              <p:nvSpPr>
                <p:cNvPr id="23715" name="Rectangle 319">
                  <a:extLst>
                    <a:ext uri="{FF2B5EF4-FFF2-40B4-BE49-F238E27FC236}">
                      <a16:creationId xmlns:a16="http://schemas.microsoft.com/office/drawing/2014/main" id="{3B6738A6-4B20-43CC-9388-A4FEA95A1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547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1.24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16" name="Rectangle 320">
                  <a:extLst>
                    <a:ext uri="{FF2B5EF4-FFF2-40B4-BE49-F238E27FC236}">
                      <a16:creationId xmlns:a16="http://schemas.microsoft.com/office/drawing/2014/main" id="{A607A57F-4736-43ED-93FF-8465D7D85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547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8" name="Group 321">
                <a:extLst>
                  <a:ext uri="{FF2B5EF4-FFF2-40B4-BE49-F238E27FC236}">
                    <a16:creationId xmlns:a16="http://schemas.microsoft.com/office/drawing/2014/main" id="{A474BC77-9D18-49CA-8D59-5CBA04DDD5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5472"/>
                <a:ext cx="440" cy="384"/>
                <a:chOff x="1664" y="5472"/>
                <a:chExt cx="440" cy="384"/>
              </a:xfrm>
            </p:grpSpPr>
            <p:sp>
              <p:nvSpPr>
                <p:cNvPr id="23713" name="Rectangle 322">
                  <a:extLst>
                    <a:ext uri="{FF2B5EF4-FFF2-40B4-BE49-F238E27FC236}">
                      <a16:creationId xmlns:a16="http://schemas.microsoft.com/office/drawing/2014/main" id="{D6F670FC-9641-4315-B163-2CD0820C1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547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14" name="Rectangle 323">
                  <a:extLst>
                    <a:ext uri="{FF2B5EF4-FFF2-40B4-BE49-F238E27FC236}">
                      <a16:creationId xmlns:a16="http://schemas.microsoft.com/office/drawing/2014/main" id="{121313FA-1D6A-47F1-A0E3-0BBF6CF4B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547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9" name="Group 324">
                <a:extLst>
                  <a:ext uri="{FF2B5EF4-FFF2-40B4-BE49-F238E27FC236}">
                    <a16:creationId xmlns:a16="http://schemas.microsoft.com/office/drawing/2014/main" id="{779FABDD-352A-4B67-8367-1A09DDF07F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5472"/>
                <a:ext cx="394" cy="384"/>
                <a:chOff x="2104" y="5472"/>
                <a:chExt cx="394" cy="384"/>
              </a:xfrm>
            </p:grpSpPr>
            <p:sp>
              <p:nvSpPr>
                <p:cNvPr id="23711" name="Rectangle 325">
                  <a:extLst>
                    <a:ext uri="{FF2B5EF4-FFF2-40B4-BE49-F238E27FC236}">
                      <a16:creationId xmlns:a16="http://schemas.microsoft.com/office/drawing/2014/main" id="{4FBCD15C-4C11-468D-A100-B291B69E4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547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12" name="Rectangle 326">
                  <a:extLst>
                    <a:ext uri="{FF2B5EF4-FFF2-40B4-BE49-F238E27FC236}">
                      <a16:creationId xmlns:a16="http://schemas.microsoft.com/office/drawing/2014/main" id="{E206CAA3-2DFA-4015-8C74-1A21A3352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547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0" name="Group 327">
                <a:extLst>
                  <a:ext uri="{FF2B5EF4-FFF2-40B4-BE49-F238E27FC236}">
                    <a16:creationId xmlns:a16="http://schemas.microsoft.com/office/drawing/2014/main" id="{C994102B-1A2C-4043-A9A2-B096C68E79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5472"/>
                <a:ext cx="394" cy="384"/>
                <a:chOff x="2498" y="5472"/>
                <a:chExt cx="394" cy="384"/>
              </a:xfrm>
            </p:grpSpPr>
            <p:sp>
              <p:nvSpPr>
                <p:cNvPr id="23709" name="Rectangle 328">
                  <a:extLst>
                    <a:ext uri="{FF2B5EF4-FFF2-40B4-BE49-F238E27FC236}">
                      <a16:creationId xmlns:a16="http://schemas.microsoft.com/office/drawing/2014/main" id="{D6A1E799-6C09-4A72-B238-F2B3C8D746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547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0.91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10" name="Rectangle 329">
                  <a:extLst>
                    <a:ext uri="{FF2B5EF4-FFF2-40B4-BE49-F238E27FC236}">
                      <a16:creationId xmlns:a16="http://schemas.microsoft.com/office/drawing/2014/main" id="{6436CCB5-77C8-4DFB-AB69-82BF9B47CD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547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1" name="Group 330">
                <a:extLst>
                  <a:ext uri="{FF2B5EF4-FFF2-40B4-BE49-F238E27FC236}">
                    <a16:creationId xmlns:a16="http://schemas.microsoft.com/office/drawing/2014/main" id="{8DB6F4ED-D2A5-4E5D-90CE-EA17A316A5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5472"/>
                <a:ext cx="548" cy="384"/>
                <a:chOff x="2892" y="5472"/>
                <a:chExt cx="548" cy="384"/>
              </a:xfrm>
            </p:grpSpPr>
            <p:sp>
              <p:nvSpPr>
                <p:cNvPr id="23707" name="Rectangle 331">
                  <a:extLst>
                    <a:ext uri="{FF2B5EF4-FFF2-40B4-BE49-F238E27FC236}">
                      <a16:creationId xmlns:a16="http://schemas.microsoft.com/office/drawing/2014/main" id="{C742A315-735B-4FD1-B69F-8C18B07DC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5472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0.82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08" name="Rectangle 332">
                  <a:extLst>
                    <a:ext uri="{FF2B5EF4-FFF2-40B4-BE49-F238E27FC236}">
                      <a16:creationId xmlns:a16="http://schemas.microsoft.com/office/drawing/2014/main" id="{B80BE0A9-26CE-4284-AB2B-5196284E5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547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2" name="Group 333">
                <a:extLst>
                  <a:ext uri="{FF2B5EF4-FFF2-40B4-BE49-F238E27FC236}">
                    <a16:creationId xmlns:a16="http://schemas.microsoft.com/office/drawing/2014/main" id="{392A4BF5-75FB-473A-9B1F-B47F15DC80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5472"/>
                <a:ext cx="701" cy="384"/>
                <a:chOff x="3440" y="5472"/>
                <a:chExt cx="701" cy="384"/>
              </a:xfrm>
            </p:grpSpPr>
            <p:sp>
              <p:nvSpPr>
                <p:cNvPr id="23705" name="Rectangle 334">
                  <a:extLst>
                    <a:ext uri="{FF2B5EF4-FFF2-40B4-BE49-F238E27FC236}">
                      <a16:creationId xmlns:a16="http://schemas.microsoft.com/office/drawing/2014/main" id="{6E5C53E0-F929-4157-A0AA-A5E2AEEE9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5472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06" name="Rectangle 335">
                  <a:extLst>
                    <a:ext uri="{FF2B5EF4-FFF2-40B4-BE49-F238E27FC236}">
                      <a16:creationId xmlns:a16="http://schemas.microsoft.com/office/drawing/2014/main" id="{716EFF15-7C7E-459A-A1CC-0FC97AD44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547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3" name="Group 336">
                <a:extLst>
                  <a:ext uri="{FF2B5EF4-FFF2-40B4-BE49-F238E27FC236}">
                    <a16:creationId xmlns:a16="http://schemas.microsoft.com/office/drawing/2014/main" id="{72D4D868-D6A3-453D-8C7C-64CBA6015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5856"/>
                <a:ext cx="576" cy="384"/>
                <a:chOff x="576" y="5856"/>
                <a:chExt cx="576" cy="384"/>
              </a:xfrm>
            </p:grpSpPr>
            <p:sp>
              <p:nvSpPr>
                <p:cNvPr id="23703" name="Rectangle 337">
                  <a:extLst>
                    <a:ext uri="{FF2B5EF4-FFF2-40B4-BE49-F238E27FC236}">
                      <a16:creationId xmlns:a16="http://schemas.microsoft.com/office/drawing/2014/main" id="{60C83BC6-937C-4F30-9996-20DC2A23B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5856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TOOL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04" name="Rectangle 338">
                  <a:extLst>
                    <a:ext uri="{FF2B5EF4-FFF2-40B4-BE49-F238E27FC236}">
                      <a16:creationId xmlns:a16="http://schemas.microsoft.com/office/drawing/2014/main" id="{72023B77-266F-4CC6-B489-6CD23B0A83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585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4" name="Group 339">
                <a:extLst>
                  <a:ext uri="{FF2B5EF4-FFF2-40B4-BE49-F238E27FC236}">
                    <a16:creationId xmlns:a16="http://schemas.microsoft.com/office/drawing/2014/main" id="{FDB62514-1B64-4567-851C-13A455F8BA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5856"/>
                <a:ext cx="512" cy="384"/>
                <a:chOff x="1152" y="5856"/>
                <a:chExt cx="512" cy="384"/>
              </a:xfrm>
            </p:grpSpPr>
            <p:sp>
              <p:nvSpPr>
                <p:cNvPr id="23701" name="Rectangle 340">
                  <a:extLst>
                    <a:ext uri="{FF2B5EF4-FFF2-40B4-BE49-F238E27FC236}">
                      <a16:creationId xmlns:a16="http://schemas.microsoft.com/office/drawing/2014/main" id="{DC7E9C60-61A2-44A0-BB09-11E0E305E9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585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1.24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02" name="Rectangle 341">
                  <a:extLst>
                    <a:ext uri="{FF2B5EF4-FFF2-40B4-BE49-F238E27FC236}">
                      <a16:creationId xmlns:a16="http://schemas.microsoft.com/office/drawing/2014/main" id="{4000B886-FB2E-4584-9085-5ED16C5BF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585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5" name="Group 342">
                <a:extLst>
                  <a:ext uri="{FF2B5EF4-FFF2-40B4-BE49-F238E27FC236}">
                    <a16:creationId xmlns:a16="http://schemas.microsoft.com/office/drawing/2014/main" id="{95C18E3F-869C-4534-B750-2AF602B5C6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5856"/>
                <a:ext cx="440" cy="384"/>
                <a:chOff x="1664" y="5856"/>
                <a:chExt cx="440" cy="384"/>
              </a:xfrm>
            </p:grpSpPr>
            <p:sp>
              <p:nvSpPr>
                <p:cNvPr id="23699" name="Rectangle 343">
                  <a:extLst>
                    <a:ext uri="{FF2B5EF4-FFF2-40B4-BE49-F238E27FC236}">
                      <a16:creationId xmlns:a16="http://schemas.microsoft.com/office/drawing/2014/main" id="{F98F80B6-A735-4053-834E-5D8469E12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585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700" name="Rectangle 344">
                  <a:extLst>
                    <a:ext uri="{FF2B5EF4-FFF2-40B4-BE49-F238E27FC236}">
                      <a16:creationId xmlns:a16="http://schemas.microsoft.com/office/drawing/2014/main" id="{1B2FBFDD-B50A-4B5C-A7EB-79A15B7DF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585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6" name="Group 345">
                <a:extLst>
                  <a:ext uri="{FF2B5EF4-FFF2-40B4-BE49-F238E27FC236}">
                    <a16:creationId xmlns:a16="http://schemas.microsoft.com/office/drawing/2014/main" id="{ECC721F8-2AE2-47BF-B0DD-86A6E9CF46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5856"/>
                <a:ext cx="394" cy="384"/>
                <a:chOff x="2104" y="5856"/>
                <a:chExt cx="394" cy="384"/>
              </a:xfrm>
            </p:grpSpPr>
            <p:sp>
              <p:nvSpPr>
                <p:cNvPr id="23697" name="Rectangle 346">
                  <a:extLst>
                    <a:ext uri="{FF2B5EF4-FFF2-40B4-BE49-F238E27FC236}">
                      <a16:creationId xmlns:a16="http://schemas.microsoft.com/office/drawing/2014/main" id="{666C037D-6C77-4F39-A218-92B21D9F1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585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98" name="Rectangle 347">
                  <a:extLst>
                    <a:ext uri="{FF2B5EF4-FFF2-40B4-BE49-F238E27FC236}">
                      <a16:creationId xmlns:a16="http://schemas.microsoft.com/office/drawing/2014/main" id="{52E607B9-6A47-46B3-81B3-38A2D49567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585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7" name="Group 348">
                <a:extLst>
                  <a:ext uri="{FF2B5EF4-FFF2-40B4-BE49-F238E27FC236}">
                    <a16:creationId xmlns:a16="http://schemas.microsoft.com/office/drawing/2014/main" id="{A543E402-8C9D-4A82-B2AE-7692C57DF0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5856"/>
                <a:ext cx="394" cy="384"/>
                <a:chOff x="2498" y="5856"/>
                <a:chExt cx="394" cy="384"/>
              </a:xfrm>
            </p:grpSpPr>
            <p:sp>
              <p:nvSpPr>
                <p:cNvPr id="23695" name="Rectangle 349">
                  <a:extLst>
                    <a:ext uri="{FF2B5EF4-FFF2-40B4-BE49-F238E27FC236}">
                      <a16:creationId xmlns:a16="http://schemas.microsoft.com/office/drawing/2014/main" id="{3F207674-A633-4470-96F6-A2AF2BC20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585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0.91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96" name="Rectangle 350">
                  <a:extLst>
                    <a:ext uri="{FF2B5EF4-FFF2-40B4-BE49-F238E27FC236}">
                      <a16:creationId xmlns:a16="http://schemas.microsoft.com/office/drawing/2014/main" id="{B3A0CE97-F703-4A58-A503-71ABB6D13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585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8" name="Group 351">
                <a:extLst>
                  <a:ext uri="{FF2B5EF4-FFF2-40B4-BE49-F238E27FC236}">
                    <a16:creationId xmlns:a16="http://schemas.microsoft.com/office/drawing/2014/main" id="{FC59D0C3-6E95-4780-BF7B-584D8D2A86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5856"/>
                <a:ext cx="548" cy="384"/>
                <a:chOff x="2892" y="5856"/>
                <a:chExt cx="548" cy="384"/>
              </a:xfrm>
            </p:grpSpPr>
            <p:sp>
              <p:nvSpPr>
                <p:cNvPr id="23693" name="Rectangle 352">
                  <a:extLst>
                    <a:ext uri="{FF2B5EF4-FFF2-40B4-BE49-F238E27FC236}">
                      <a16:creationId xmlns:a16="http://schemas.microsoft.com/office/drawing/2014/main" id="{73B7FF0C-2B52-440A-94BC-0C36E54E7B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5856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0.83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94" name="Rectangle 353">
                  <a:extLst>
                    <a:ext uri="{FF2B5EF4-FFF2-40B4-BE49-F238E27FC236}">
                      <a16:creationId xmlns:a16="http://schemas.microsoft.com/office/drawing/2014/main" id="{30655DE7-D774-4E86-9B3B-1C2217D2D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585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9" name="Group 354">
                <a:extLst>
                  <a:ext uri="{FF2B5EF4-FFF2-40B4-BE49-F238E27FC236}">
                    <a16:creationId xmlns:a16="http://schemas.microsoft.com/office/drawing/2014/main" id="{61EE8689-7813-4564-B1FC-7263F30206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5856"/>
                <a:ext cx="701" cy="384"/>
                <a:chOff x="3440" y="5856"/>
                <a:chExt cx="701" cy="384"/>
              </a:xfrm>
            </p:grpSpPr>
            <p:sp>
              <p:nvSpPr>
                <p:cNvPr id="23691" name="Rectangle 355">
                  <a:extLst>
                    <a:ext uri="{FF2B5EF4-FFF2-40B4-BE49-F238E27FC236}">
                      <a16:creationId xmlns:a16="http://schemas.microsoft.com/office/drawing/2014/main" id="{28081626-4D25-4EF6-9F15-01C63ECA8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5856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92" name="Rectangle 356">
                  <a:extLst>
                    <a:ext uri="{FF2B5EF4-FFF2-40B4-BE49-F238E27FC236}">
                      <a16:creationId xmlns:a16="http://schemas.microsoft.com/office/drawing/2014/main" id="{D0A327E0-FCCB-42A6-919E-4F8791A3E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585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0" name="Group 357">
                <a:extLst>
                  <a:ext uri="{FF2B5EF4-FFF2-40B4-BE49-F238E27FC236}">
                    <a16:creationId xmlns:a16="http://schemas.microsoft.com/office/drawing/2014/main" id="{4ADC509E-377D-48CF-B773-E82C040F6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6240"/>
                <a:ext cx="576" cy="384"/>
                <a:chOff x="576" y="6240"/>
                <a:chExt cx="576" cy="384"/>
              </a:xfrm>
            </p:grpSpPr>
            <p:sp>
              <p:nvSpPr>
                <p:cNvPr id="23689" name="Rectangle 358">
                  <a:extLst>
                    <a:ext uri="{FF2B5EF4-FFF2-40B4-BE49-F238E27FC236}">
                      <a16:creationId xmlns:a16="http://schemas.microsoft.com/office/drawing/2014/main" id="{0EA07C33-505B-4184-BCAF-5976A55E4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6240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SCED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90" name="Rectangle 359">
                  <a:extLst>
                    <a:ext uri="{FF2B5EF4-FFF2-40B4-BE49-F238E27FC236}">
                      <a16:creationId xmlns:a16="http://schemas.microsoft.com/office/drawing/2014/main" id="{6213D165-74CC-4EF2-B68B-A77FA915B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624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1" name="Group 360">
                <a:extLst>
                  <a:ext uri="{FF2B5EF4-FFF2-40B4-BE49-F238E27FC236}">
                    <a16:creationId xmlns:a16="http://schemas.microsoft.com/office/drawing/2014/main" id="{AFBDB269-9BF2-4210-A2EA-05A90BF1A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6240"/>
                <a:ext cx="512" cy="384"/>
                <a:chOff x="1152" y="6240"/>
                <a:chExt cx="512" cy="384"/>
              </a:xfrm>
            </p:grpSpPr>
            <p:sp>
              <p:nvSpPr>
                <p:cNvPr id="23687" name="Rectangle 361">
                  <a:extLst>
                    <a:ext uri="{FF2B5EF4-FFF2-40B4-BE49-F238E27FC236}">
                      <a16:creationId xmlns:a16="http://schemas.microsoft.com/office/drawing/2014/main" id="{10D64AEC-02C0-4DC3-99D9-40FD1B8F5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" y="624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1.23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88" name="Rectangle 362">
                  <a:extLst>
                    <a:ext uri="{FF2B5EF4-FFF2-40B4-BE49-F238E27FC236}">
                      <a16:creationId xmlns:a16="http://schemas.microsoft.com/office/drawing/2014/main" id="{0FCD96E6-C45F-4F77-9779-01E6DC180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624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2" name="Group 363">
                <a:extLst>
                  <a:ext uri="{FF2B5EF4-FFF2-40B4-BE49-F238E27FC236}">
                    <a16:creationId xmlns:a16="http://schemas.microsoft.com/office/drawing/2014/main" id="{B9EE35E5-C090-4987-9572-6C8555C8C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4" y="6240"/>
                <a:ext cx="440" cy="384"/>
                <a:chOff x="1664" y="6240"/>
                <a:chExt cx="440" cy="384"/>
              </a:xfrm>
            </p:grpSpPr>
            <p:sp>
              <p:nvSpPr>
                <p:cNvPr id="23685" name="Rectangle 364">
                  <a:extLst>
                    <a:ext uri="{FF2B5EF4-FFF2-40B4-BE49-F238E27FC236}">
                      <a16:creationId xmlns:a16="http://schemas.microsoft.com/office/drawing/2014/main" id="{9E25DFF0-EE29-447D-9017-6B343B846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624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1.08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86" name="Rectangle 365">
                  <a:extLst>
                    <a:ext uri="{FF2B5EF4-FFF2-40B4-BE49-F238E27FC236}">
                      <a16:creationId xmlns:a16="http://schemas.microsoft.com/office/drawing/2014/main" id="{EA16F89C-BB5C-4369-8947-13639B9BA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624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3" name="Group 366">
                <a:extLst>
                  <a:ext uri="{FF2B5EF4-FFF2-40B4-BE49-F238E27FC236}">
                    <a16:creationId xmlns:a16="http://schemas.microsoft.com/office/drawing/2014/main" id="{86E3B36A-90A6-4120-9497-EF0042F5A5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6240"/>
                <a:ext cx="394" cy="384"/>
                <a:chOff x="2104" y="6240"/>
                <a:chExt cx="394" cy="384"/>
              </a:xfrm>
            </p:grpSpPr>
            <p:sp>
              <p:nvSpPr>
                <p:cNvPr id="23683" name="Rectangle 367">
                  <a:extLst>
                    <a:ext uri="{FF2B5EF4-FFF2-40B4-BE49-F238E27FC236}">
                      <a16:creationId xmlns:a16="http://schemas.microsoft.com/office/drawing/2014/main" id="{E40AD406-89CA-4527-A9A5-FE5CC0260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4" y="624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84" name="Rectangle 368">
                  <a:extLst>
                    <a:ext uri="{FF2B5EF4-FFF2-40B4-BE49-F238E27FC236}">
                      <a16:creationId xmlns:a16="http://schemas.microsoft.com/office/drawing/2014/main" id="{6796AFE5-CCD0-4E50-A762-8B2B1DAA3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624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4" name="Group 369">
                <a:extLst>
                  <a:ext uri="{FF2B5EF4-FFF2-40B4-BE49-F238E27FC236}">
                    <a16:creationId xmlns:a16="http://schemas.microsoft.com/office/drawing/2014/main" id="{50202EF7-F221-4C1B-903D-8C718FC454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6240"/>
                <a:ext cx="394" cy="384"/>
                <a:chOff x="2498" y="6240"/>
                <a:chExt cx="394" cy="384"/>
              </a:xfrm>
            </p:grpSpPr>
            <p:sp>
              <p:nvSpPr>
                <p:cNvPr id="23681" name="Rectangle 370">
                  <a:extLst>
                    <a:ext uri="{FF2B5EF4-FFF2-40B4-BE49-F238E27FC236}">
                      <a16:creationId xmlns:a16="http://schemas.microsoft.com/office/drawing/2014/main" id="{D30A388C-9BA7-4F39-B951-D97151B67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8" y="624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1.04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82" name="Rectangle 371">
                  <a:extLst>
                    <a:ext uri="{FF2B5EF4-FFF2-40B4-BE49-F238E27FC236}">
                      <a16:creationId xmlns:a16="http://schemas.microsoft.com/office/drawing/2014/main" id="{E4828033-94B3-4CC3-8BB5-1C16D79C9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624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5" name="Group 372">
                <a:extLst>
                  <a:ext uri="{FF2B5EF4-FFF2-40B4-BE49-F238E27FC236}">
                    <a16:creationId xmlns:a16="http://schemas.microsoft.com/office/drawing/2014/main" id="{62D8C81A-7FF7-4091-8BEB-8AE1378706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2" y="6240"/>
                <a:ext cx="548" cy="384"/>
                <a:chOff x="2892" y="6240"/>
                <a:chExt cx="548" cy="384"/>
              </a:xfrm>
            </p:grpSpPr>
            <p:sp>
              <p:nvSpPr>
                <p:cNvPr id="23679" name="Rectangle 373">
                  <a:extLst>
                    <a:ext uri="{FF2B5EF4-FFF2-40B4-BE49-F238E27FC236}">
                      <a16:creationId xmlns:a16="http://schemas.microsoft.com/office/drawing/2014/main" id="{5CF4E796-D052-44BF-B04D-4DA2105E72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6240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anose="02030600000101010101" pitchFamily="18" charset="-127"/>
                      <a:ea typeface="HY그래픽M" panose="02030600000101010101" pitchFamily="18" charset="-127"/>
                    </a:rPr>
                    <a:t>1.1</a:t>
                  </a: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80" name="Rectangle 374">
                  <a:extLst>
                    <a:ext uri="{FF2B5EF4-FFF2-40B4-BE49-F238E27FC236}">
                      <a16:creationId xmlns:a16="http://schemas.microsoft.com/office/drawing/2014/main" id="{58923E4B-0D2F-454E-8420-648FEBCA4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624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6" name="Group 375">
                <a:extLst>
                  <a:ext uri="{FF2B5EF4-FFF2-40B4-BE49-F238E27FC236}">
                    <a16:creationId xmlns:a16="http://schemas.microsoft.com/office/drawing/2014/main" id="{27D45A8D-4562-4BC2-AC90-A4BC70C55A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6240"/>
                <a:ext cx="701" cy="384"/>
                <a:chOff x="3440" y="6240"/>
                <a:chExt cx="701" cy="384"/>
              </a:xfrm>
            </p:grpSpPr>
            <p:sp>
              <p:nvSpPr>
                <p:cNvPr id="23677" name="Rectangle 376">
                  <a:extLst>
                    <a:ext uri="{FF2B5EF4-FFF2-40B4-BE49-F238E27FC236}">
                      <a16:creationId xmlns:a16="http://schemas.microsoft.com/office/drawing/2014/main" id="{19774394-AA24-4AF9-AF62-C0D080799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6240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anose="02020603050405020304" pitchFamily="18" charset="0"/>
                      <a:ea typeface="HY그래픽M" panose="02030600000101010101" pitchFamily="18" charset="-127"/>
                    </a:rPr>
                    <a:t> </a:t>
                  </a:r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  <a:p>
                  <a:pPr algn="ctr"/>
                  <a:endParaRPr lang="en-US" altLang="ko-KR" sz="1600">
                    <a:latin typeface="HY그래픽M" panose="02030600000101010101" pitchFamily="18" charset="-127"/>
                    <a:ea typeface="HY그래픽M" panose="02030600000101010101" pitchFamily="18" charset="-127"/>
                  </a:endParaRPr>
                </a:p>
              </p:txBody>
            </p:sp>
            <p:sp>
              <p:nvSpPr>
                <p:cNvPr id="23678" name="Rectangle 377">
                  <a:extLst>
                    <a:ext uri="{FF2B5EF4-FFF2-40B4-BE49-F238E27FC236}">
                      <a16:creationId xmlns:a16="http://schemas.microsoft.com/office/drawing/2014/main" id="{8CD4EC36-6EAD-4F0F-B21D-F56237DA6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624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sp>
          <p:nvSpPr>
            <p:cNvPr id="23558" name="Rectangle 378">
              <a:extLst>
                <a:ext uri="{FF2B5EF4-FFF2-40B4-BE49-F238E27FC236}">
                  <a16:creationId xmlns:a16="http://schemas.microsoft.com/office/drawing/2014/main" id="{483D64F4-11B1-4A0D-8A2A-31EFE10A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147" cy="663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B11EADD-43DF-4DF0-9F9B-2878B78CA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COCOMO-81 </a:t>
            </a:r>
            <a:endParaRPr lang="ko-KR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D8C5D84-D85F-437F-BCF7-6B3EA68B8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eaLnBrk="1" hangingPunct="1"/>
            <a:r>
              <a:rPr lang="ko-KR" altLang="en-US"/>
              <a:t>단점</a:t>
            </a:r>
          </a:p>
          <a:p>
            <a:pPr lvl="1"/>
            <a:r>
              <a:rPr lang="ko-KR" altLang="en-US"/>
              <a:t>프로젝트의 초기 단계에서 </a:t>
            </a:r>
            <a:r>
              <a:rPr lang="en-US" altLang="ko-KR"/>
              <a:t>Size </a:t>
            </a:r>
            <a:r>
              <a:rPr lang="ko-KR" altLang="en-US"/>
              <a:t>값을 예측하는 것이 어려움</a:t>
            </a:r>
            <a:endParaRPr lang="en-US" altLang="ko-KR"/>
          </a:p>
          <a:p>
            <a:pPr lvl="1"/>
            <a:r>
              <a:rPr lang="ko-KR" altLang="en-US"/>
              <a:t>기본 예측 모델에서 </a:t>
            </a:r>
            <a:r>
              <a:rPr lang="en-US" altLang="ko-KR"/>
              <a:t>B</a:t>
            </a:r>
            <a:r>
              <a:rPr lang="ko-KR" altLang="en-US"/>
              <a:t>와 </a:t>
            </a:r>
            <a:r>
              <a:rPr lang="en-US" altLang="ko-KR"/>
              <a:t>M</a:t>
            </a:r>
            <a:r>
              <a:rPr lang="ko-KR" altLang="en-US"/>
              <a:t>의 값에 영향을 주는 요소들이 주관적</a:t>
            </a:r>
            <a:endParaRPr lang="en-US" altLang="ko-KR"/>
          </a:p>
          <a:p>
            <a:pPr lvl="1"/>
            <a:r>
              <a:rPr lang="ko-KR" altLang="en-US"/>
              <a:t>보정</a:t>
            </a:r>
            <a:r>
              <a:rPr lang="en-US" altLang="ko-KR"/>
              <a:t>(calibration)</a:t>
            </a:r>
            <a:endParaRPr lang="en-US" altLang="ko-KR" sz="5400"/>
          </a:p>
        </p:txBody>
      </p:sp>
      <p:sp>
        <p:nvSpPr>
          <p:cNvPr id="24580" name="슬라이드 번호 개체 틀 7">
            <a:extLst>
              <a:ext uri="{FF2B5EF4-FFF2-40B4-BE49-F238E27FC236}">
                <a16:creationId xmlns:a16="http://schemas.microsoft.com/office/drawing/2014/main" id="{03991A2E-7DCF-4968-A3CD-B8BC73E1151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0AA9E86A-1837-486E-A247-A50894CC3C50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57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77404E4-C9EA-496C-B20D-B52737440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COCOMO II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9BDB624-2C45-4554-8DCE-60C2FFCBB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algn="just" eaLnBrk="1" hangingPunct="1"/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1995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년에 발표 </a:t>
            </a: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휴먼명조"/>
            </a:endParaRPr>
          </a:p>
          <a:p>
            <a:pPr algn="just" eaLnBrk="1" hangingPunct="1"/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소프트웨어 개발 프로젝트가 진행된 정도에 따라 세가지 다른 모델을 제시 </a:t>
            </a:r>
          </a:p>
          <a:p>
            <a:pPr lvl="1"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단계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프로토타입 만드는 단계</a:t>
            </a:r>
          </a:p>
          <a:p>
            <a:pPr lvl="2" eaLnBrk="1" hangingPunct="1"/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화면이나 출력 등 사용자 인터페이스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, 3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세대 언어 컴포넌트 개수를 세어 응용 점수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(application points)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를 계산</a:t>
            </a:r>
          </a:p>
          <a:p>
            <a:pPr lvl="2" eaLnBrk="1" hangingPunct="1"/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"/>
              </a:rPr>
              <a:t>이를 바탕으로 노력을 추정 </a:t>
            </a:r>
          </a:p>
          <a:p>
            <a:pPr lvl="1"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초기 설계 단계</a:t>
            </a:r>
          </a:p>
          <a:p>
            <a:pPr lvl="2" eaLnBrk="1" hangingPunct="1"/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구조와 기능을 탐구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구조 설계 이후 단계</a:t>
            </a:r>
          </a:p>
          <a:p>
            <a:pPr lvl="2" eaLnBrk="1" hangingPunct="1"/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대한 자세한 이해 </a:t>
            </a:r>
          </a:p>
          <a:p>
            <a:pPr eaLnBrk="1" hangingPunct="1"/>
            <a:endParaRPr lang="en-US" altLang="ko-KR"/>
          </a:p>
        </p:txBody>
      </p:sp>
      <p:sp>
        <p:nvSpPr>
          <p:cNvPr id="25604" name="슬라이드 번호 개체 틀 7">
            <a:extLst>
              <a:ext uri="{FF2B5EF4-FFF2-40B4-BE49-F238E27FC236}">
                <a16:creationId xmlns:a16="http://schemas.microsoft.com/office/drawing/2014/main" id="{D1C0029A-75AE-4C3C-B610-2A106B69811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05B78914-A3A6-4EC3-B74D-E9FD2271FA2A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58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6023872-C82B-436B-B6AA-63C47E00B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추정 과정</a:t>
            </a:r>
          </a:p>
        </p:txBody>
      </p:sp>
      <p:sp>
        <p:nvSpPr>
          <p:cNvPr id="26627" name="슬라이드 번호 개체 틀 7">
            <a:extLst>
              <a:ext uri="{FF2B5EF4-FFF2-40B4-BE49-F238E27FC236}">
                <a16:creationId xmlns:a16="http://schemas.microsoft.com/office/drawing/2014/main" id="{D9CFDCEF-4B1F-45C9-B20D-28820A9EB2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26AB71FB-846E-426B-9ABB-834F5AA507FB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59</a:t>
            </a:fld>
            <a:endParaRPr kumimoji="1" lang="en-US" altLang="ko-KR" sz="1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8" name="내용 개체 틀 2">
            <a:extLst>
              <a:ext uri="{FF2B5EF4-FFF2-40B4-BE49-F238E27FC236}">
                <a16:creationId xmlns:a16="http://schemas.microsoft.com/office/drawing/2014/main" id="{F003FC5E-629A-4B5A-9504-2C4FAA48E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41439"/>
            <a:ext cx="8229600" cy="475138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/>
              <a:t>애플리케이션을 구성하는 화면</a:t>
            </a:r>
            <a:r>
              <a:rPr lang="en-US" altLang="ko-KR"/>
              <a:t>, </a:t>
            </a:r>
            <a:r>
              <a:rPr lang="ko-KR" altLang="en-US"/>
              <a:t>보고서</a:t>
            </a:r>
            <a:r>
              <a:rPr lang="en-US" altLang="ko-KR"/>
              <a:t>, 3</a:t>
            </a:r>
            <a:r>
              <a:rPr lang="ko-KR" altLang="en-US"/>
              <a:t>세대 언어 컴포넌트의 숫자를 카운트</a:t>
            </a: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/>
              <a:t>화면과 보고서의 복잡도 수준을 결정</a:t>
            </a: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/>
              <a:t>화면과 보고서</a:t>
            </a:r>
            <a:r>
              <a:rPr lang="en-US" altLang="ko-KR"/>
              <a:t>, 3</a:t>
            </a:r>
            <a:r>
              <a:rPr lang="ko-KR" altLang="en-US"/>
              <a:t>세대 언어 컴포넌트를 위한 복잡도 가중치를 찾음</a:t>
            </a: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/>
              <a:t>화면</a:t>
            </a:r>
            <a:r>
              <a:rPr lang="en-US" altLang="ko-KR"/>
              <a:t>, </a:t>
            </a:r>
            <a:r>
              <a:rPr lang="ko-KR" altLang="en-US"/>
              <a:t>보고서</a:t>
            </a:r>
            <a:r>
              <a:rPr lang="en-US" altLang="ko-KR"/>
              <a:t>, 3</a:t>
            </a:r>
            <a:r>
              <a:rPr lang="ko-KR" altLang="en-US"/>
              <a:t>세대 언어 컴포넌트의 개수에 가중치를 곱하여 객체 점수</a:t>
            </a:r>
            <a:r>
              <a:rPr lang="en-US" altLang="ko-KR"/>
              <a:t>(Object Point)</a:t>
            </a:r>
            <a:r>
              <a:rPr lang="ko-KR" altLang="en-US"/>
              <a:t>를 계산</a:t>
            </a: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/>
              <a:t>재사용률</a:t>
            </a:r>
            <a:r>
              <a:rPr lang="en-US" altLang="ko-KR"/>
              <a:t>(reuse)</a:t>
            </a:r>
            <a:r>
              <a:rPr lang="ko-KR" altLang="en-US"/>
              <a:t>을 예측하여 공식에 대입하여 </a:t>
            </a:r>
            <a:r>
              <a:rPr lang="en-US" altLang="ko-KR"/>
              <a:t>NOP(New Object Point)</a:t>
            </a:r>
            <a:r>
              <a:rPr lang="ko-KR" altLang="en-US"/>
              <a:t>를 구함</a:t>
            </a: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/>
              <a:t>객체 점수 생산성</a:t>
            </a:r>
            <a:r>
              <a:rPr lang="en-US" altLang="ko-KR"/>
              <a:t>(PROD)</a:t>
            </a:r>
            <a:r>
              <a:rPr lang="ko-KR" altLang="en-US"/>
              <a:t>을 결정</a:t>
            </a: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/>
              <a:t>객체 점수 생산성을 식 </a:t>
            </a:r>
            <a:r>
              <a:rPr lang="en-US" altLang="ko-KR"/>
              <a:t>PM = NOP/PROD </a:t>
            </a:r>
            <a:r>
              <a:rPr lang="ko-KR" altLang="en-US"/>
              <a:t>에 대입하여 최종 </a:t>
            </a:r>
            <a:r>
              <a:rPr lang="en-US" altLang="ko-KR"/>
              <a:t>PM(Person Month)</a:t>
            </a:r>
            <a:r>
              <a:rPr lang="ko-KR" altLang="en-US"/>
              <a:t>값을 구함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3EE8D27-0DB5-40A4-8458-AE8E0D894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3.1 </a:t>
            </a:r>
            <a:r>
              <a:rPr lang="ko-KR" altLang="en-US"/>
              <a:t>프로젝트 시작</a:t>
            </a:r>
          </a:p>
        </p:txBody>
      </p:sp>
      <p:sp>
        <p:nvSpPr>
          <p:cNvPr id="12291" name="슬라이드 번호 개체 틀 7">
            <a:extLst>
              <a:ext uri="{FF2B5EF4-FFF2-40B4-BE49-F238E27FC236}">
                <a16:creationId xmlns:a16="http://schemas.microsoft.com/office/drawing/2014/main" id="{53A413B8-B439-4A86-802B-BE89C5A3EFC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44B8D501-9642-4D53-80EE-3CE9576F0432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589705-A6E1-4775-A0E8-5AB81F77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목표를 세우고 가치와 리스크를 이해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결정 요인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프로젝트가 제공할 가치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프로젝트와 관련된 리스크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가치를 평가하는 방법</a:t>
            </a:r>
            <a:endParaRPr lang="en-US" altLang="ko-KR" dirty="0"/>
          </a:p>
          <a:p>
            <a:pPr marL="400050" lvl="1" indent="0">
              <a:buNone/>
              <a:defRPr/>
            </a:pPr>
            <a:r>
              <a:rPr lang="en-US" altLang="ko-KR" dirty="0"/>
              <a:t>1) </a:t>
            </a:r>
            <a:r>
              <a:rPr lang="ko-KR" altLang="en-US" dirty="0"/>
              <a:t>투자 회수 기간</a:t>
            </a:r>
            <a:endParaRPr lang="en-US" altLang="ko-KR" dirty="0"/>
          </a:p>
          <a:p>
            <a:pPr marL="400050" lvl="1" indent="0">
              <a:buNone/>
              <a:defRPr/>
            </a:pPr>
            <a:r>
              <a:rPr lang="en-US" altLang="ko-KR" dirty="0"/>
              <a:t>2) ROI(Return of Investment)</a:t>
            </a:r>
            <a:endParaRPr lang="ko-KR" altLang="en-US" dirty="0"/>
          </a:p>
          <a:p>
            <a:pPr marL="400050" lvl="1" indent="0">
              <a:buNone/>
              <a:defRPr/>
            </a:pPr>
            <a:r>
              <a:rPr lang="en-US" altLang="ko-KR" dirty="0"/>
              <a:t>3) </a:t>
            </a:r>
            <a:r>
              <a:rPr lang="ko-KR" altLang="en-US" dirty="0"/>
              <a:t>순수 현재 가치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4) </a:t>
            </a:r>
            <a:r>
              <a:rPr lang="ko-KR" altLang="en-US" dirty="0"/>
              <a:t>평가표 </a:t>
            </a:r>
            <a:endParaRPr lang="en-US" altLang="ko-KR" dirty="0"/>
          </a:p>
          <a:p>
            <a:pPr marL="400050" lvl="1" indent="0">
              <a:buNone/>
              <a:defRPr/>
            </a:pPr>
            <a:r>
              <a:rPr lang="en-US" altLang="ko-KR" dirty="0"/>
              <a:t>5) SWOT (</a:t>
            </a:r>
            <a:r>
              <a:rPr lang="ko-KR" altLang="en-US" dirty="0"/>
              <a:t>강점</a:t>
            </a:r>
            <a:r>
              <a:rPr lang="en-US" altLang="ko-KR" dirty="0"/>
              <a:t>(</a:t>
            </a:r>
            <a:r>
              <a:rPr lang="en-US" altLang="ko-KR" b="1" dirty="0"/>
              <a:t>s</a:t>
            </a:r>
            <a:r>
              <a:rPr lang="en-US" altLang="ko-KR" dirty="0"/>
              <a:t>trength), </a:t>
            </a:r>
            <a:r>
              <a:rPr lang="ko-KR" altLang="en-US" dirty="0"/>
              <a:t>약점</a:t>
            </a:r>
            <a:r>
              <a:rPr lang="en-US" altLang="ko-KR" dirty="0"/>
              <a:t>(</a:t>
            </a:r>
            <a:r>
              <a:rPr lang="en-US" altLang="ko-KR" b="1" dirty="0"/>
              <a:t>w</a:t>
            </a:r>
            <a:r>
              <a:rPr lang="en-US" altLang="ko-KR" dirty="0"/>
              <a:t>eakness), </a:t>
            </a:r>
            <a:r>
              <a:rPr lang="ko-KR" altLang="en-US" dirty="0"/>
              <a:t>기회</a:t>
            </a:r>
            <a:r>
              <a:rPr lang="en-US" altLang="ko-KR" dirty="0"/>
              <a:t>(</a:t>
            </a:r>
            <a:r>
              <a:rPr lang="en-US" altLang="ko-KR" b="1" dirty="0"/>
              <a:t>o</a:t>
            </a:r>
            <a:r>
              <a:rPr lang="en-US" altLang="ko-KR" dirty="0"/>
              <a:t>pportunity), </a:t>
            </a:r>
            <a:r>
              <a:rPr lang="ko-KR" altLang="en-US" dirty="0"/>
              <a:t>위기</a:t>
            </a:r>
            <a:r>
              <a:rPr lang="en-US" altLang="ko-KR" dirty="0"/>
              <a:t>(</a:t>
            </a:r>
            <a:r>
              <a:rPr lang="en-US" altLang="ko-KR" b="1" dirty="0"/>
              <a:t>t</a:t>
            </a:r>
            <a:r>
              <a:rPr lang="en-US" altLang="ko-KR" dirty="0"/>
              <a:t>hreat))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588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8A5FB496-7CC5-4958-8B9F-141C7ED11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국내 기능 점수 산정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DE32A-A059-4073-B914-6EF222D0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정보통신연구진흥원의 소프트웨어 공학에서 산정 기준을 제시</a:t>
            </a:r>
            <a:r>
              <a:rPr lang="en-US" altLang="ko-KR" dirty="0"/>
              <a:t>[</a:t>
            </a:r>
            <a:r>
              <a:rPr lang="ko-KR" altLang="en-US" dirty="0"/>
              <a:t>소프트웨어공학 센터</a:t>
            </a:r>
            <a:r>
              <a:rPr lang="en-US" altLang="ko-KR" dirty="0"/>
              <a:t>, 2010]</a:t>
            </a:r>
          </a:p>
          <a:p>
            <a:pPr>
              <a:defRPr/>
            </a:pPr>
            <a:r>
              <a:rPr lang="ko-KR" altLang="en-US" dirty="0"/>
              <a:t>산정 기준의 큰 틀은 </a:t>
            </a:r>
            <a:r>
              <a:rPr lang="en-US" altLang="ko-KR" dirty="0"/>
              <a:t>COCOMOII</a:t>
            </a:r>
            <a:r>
              <a:rPr lang="ko-KR" altLang="en-US" dirty="0"/>
              <a:t>의 초기 설계 모델을 따른다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외부 입력</a:t>
            </a:r>
            <a:r>
              <a:rPr lang="en-US" altLang="ko-KR" dirty="0"/>
              <a:t>(External Input)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외부 출력</a:t>
            </a:r>
            <a:r>
              <a:rPr lang="en-US" altLang="ko-KR" dirty="0"/>
              <a:t>(External Output)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논리 파일</a:t>
            </a:r>
            <a:r>
              <a:rPr lang="en-US" altLang="ko-KR" dirty="0"/>
              <a:t>(Internal Logical File)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외부 인터페이스 파일</a:t>
            </a:r>
            <a:r>
              <a:rPr lang="en-US" altLang="ko-KR" dirty="0"/>
              <a:t>(External Interface File)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외부 조회</a:t>
            </a:r>
            <a:r>
              <a:rPr lang="en-US" altLang="ko-KR" dirty="0"/>
              <a:t>(External Query)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2361F240-9D87-4ED1-85E5-05A7F3B00B6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5F7B48B0-BB54-4539-8060-0BD251BB1749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60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44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98" name="Group 9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783981"/>
              </p:ext>
            </p:extLst>
          </p:nvPr>
        </p:nvGraphicFramePr>
        <p:xfrm>
          <a:off x="805543" y="1522867"/>
          <a:ext cx="10515600" cy="4105529"/>
        </p:xfrm>
        <a:graphic>
          <a:graphicData uri="http://schemas.openxmlformats.org/drawingml/2006/table">
            <a:tbl>
              <a:tblPr/>
              <a:tblGrid>
                <a:gridCol w="373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산정 절차</a:t>
                      </a:r>
                    </a:p>
                  </a:txBody>
                  <a:tcPr marL="119232" marR="1192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예</a:t>
                      </a:r>
                    </a:p>
                  </a:txBody>
                  <a:tcPr marL="119232" marR="119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LOC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예측</a:t>
                      </a:r>
                    </a:p>
                  </a:txBody>
                  <a:tcPr marL="119232" marR="1192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10K, C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언어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사무처리용</a:t>
                      </a:r>
                    </a:p>
                  </a:txBody>
                  <a:tcPr marL="119232" marR="119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보정표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(on-line/batch,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언어별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규모별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유형별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보고 보정</a:t>
                      </a:r>
                    </a:p>
                  </a:txBody>
                  <a:tcPr marL="119232" marR="1192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10K*1.3(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언어보정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)*1(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정보처리형태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= 13K</a:t>
                      </a:r>
                    </a:p>
                  </a:txBody>
                  <a:tcPr marL="119232" marR="119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공정별 전문요원 생산기준표에 의하여 기초소요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계산</a:t>
                      </a:r>
                    </a:p>
                  </a:txBody>
                  <a:tcPr marL="119232" marR="1192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4318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205.04(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총소요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PM /100K)*0.13 = 26.6 PM</a:t>
                      </a:r>
                    </a:p>
                  </a:txBody>
                  <a:tcPr marL="119232" marR="119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 유형별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규모별 보정계수에 의하여 실질소요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PM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계산</a:t>
                      </a:r>
                    </a:p>
                  </a:txBody>
                  <a:tcPr marL="119232" marR="1192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4318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26.6*0.6(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규모별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= 15.96 PM 5.96*1.0(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유형별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= 15.96 PM</a:t>
                      </a:r>
                    </a:p>
                  </a:txBody>
                  <a:tcPr marL="119232" marR="119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 노임 단가 적용하여 직접 인건비 산정</a:t>
                      </a:r>
                    </a:p>
                  </a:txBody>
                  <a:tcPr marL="119232" marR="1192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15.96 *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노임 단가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=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직접인건비</a:t>
                      </a:r>
                    </a:p>
                  </a:txBody>
                  <a:tcPr marL="119232" marR="119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총 개발비 계산</a:t>
                      </a:r>
                    </a:p>
                  </a:txBody>
                  <a:tcPr marL="119232" marR="1192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인건비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직접경비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여비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특수자료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인쇄 등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+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 경비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임원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서무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경리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소모품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비품 등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+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기술료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조사연구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기술훈련비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=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총 개발비</a:t>
                      </a:r>
                    </a:p>
                  </a:txBody>
                  <a:tcPr marL="119232" marR="119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defRPr/>
            </a:pPr>
            <a:r>
              <a:rPr lang="ko-KR" altLang="en-US" sz="2800"/>
              <a:t>과기처 산정 기준</a:t>
            </a:r>
          </a:p>
        </p:txBody>
      </p:sp>
    </p:spTree>
    <p:extLst>
      <p:ext uri="{BB962C8B-B14F-4D97-AF65-F5344CB8AC3E}">
        <p14:creationId xmlns:p14="http://schemas.microsoft.com/office/powerpoint/2010/main" val="2634501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8728"/>
            <a:ext cx="10883900" cy="489823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ko-KR" altLang="en-US" dirty="0"/>
              <a:t>초기의 예측이 실비용의 </a:t>
            </a:r>
            <a:r>
              <a:rPr lang="en-US" altLang="ko-KR" dirty="0"/>
              <a:t>±30%</a:t>
            </a:r>
            <a:r>
              <a:rPr lang="ko-KR" altLang="en-US" dirty="0"/>
              <a:t>내에 존재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방법 자체가 수명주기 동안 계속 예측 값을 수정할 수 있도록 보장하여야 함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예측자가 쉽게 사용할 수 있어야 함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방법상의 규칙들이 관련된 모든 사람들에게 이해되어야 함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방법은 자동화 도구에 의해 지원되어야 하며 문서화되어야 함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예측과정이 소프트웨어 개발팀과 관리자에게 신뢰를 주어야 함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성공적인 예측방법</a:t>
            </a:r>
          </a:p>
        </p:txBody>
      </p:sp>
    </p:spTree>
    <p:extLst>
      <p:ext uri="{BB962C8B-B14F-4D97-AF65-F5344CB8AC3E}">
        <p14:creationId xmlns:p14="http://schemas.microsoft.com/office/powerpoint/2010/main" val="3202908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1A834FD-AB45-475D-A07B-CFB1BFBE4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3.4 </a:t>
            </a:r>
            <a:r>
              <a:rPr lang="ko-KR" altLang="en-US"/>
              <a:t>프로젝트 팀 조직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7BBCA90-1030-4742-A804-88EC0B063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조직의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/>
              <a:t>소프트웨어 개발 생산성에 큰 영향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/>
              <a:t>작업의 특성과 팀 구성원 사이의 의사교류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프로젝트 팀 조직 정의</a:t>
            </a:r>
          </a:p>
          <a:p>
            <a:pPr lvl="1"/>
            <a:r>
              <a:rPr lang="ko-KR" altLang="en-US" sz="1800" dirty="0"/>
              <a:t>역할과 책임이 어디에 있는가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어떤 통로로 정보가 전달되고 결정되는가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어떻게 갈등을 해소할 것인가</a:t>
            </a:r>
            <a:r>
              <a:rPr lang="en-US" altLang="ko-KR" sz="1800" dirty="0"/>
              <a:t>?</a:t>
            </a:r>
          </a:p>
          <a:p>
            <a:r>
              <a:rPr lang="ko-KR" altLang="en-US" dirty="0"/>
              <a:t>팀 역할 나누기</a:t>
            </a:r>
            <a:endParaRPr lang="en-US" altLang="ko-KR" dirty="0"/>
          </a:p>
          <a:p>
            <a:pPr lvl="1"/>
            <a:r>
              <a:rPr lang="ko-KR" altLang="en-US" sz="1800" dirty="0"/>
              <a:t>프로젝트 관리자</a:t>
            </a:r>
            <a:r>
              <a:rPr lang="en-US" altLang="ko-KR" sz="1800" dirty="0"/>
              <a:t>(project manager), </a:t>
            </a:r>
            <a:r>
              <a:rPr lang="ko-KR" altLang="en-US" sz="1800" dirty="0"/>
              <a:t>시스템 운영자</a:t>
            </a:r>
            <a:r>
              <a:rPr lang="en-US" altLang="ko-KR" sz="1800" dirty="0"/>
              <a:t>(system administrator) </a:t>
            </a:r>
            <a:r>
              <a:rPr lang="ko-KR" altLang="en-US" sz="1800" dirty="0"/>
              <a:t>시스템 분석가</a:t>
            </a:r>
            <a:r>
              <a:rPr lang="en-US" altLang="ko-KR" sz="1800" dirty="0"/>
              <a:t>(system analyst), </a:t>
            </a:r>
            <a:r>
              <a:rPr lang="ko-KR" altLang="en-US" sz="1800" dirty="0"/>
              <a:t>시스템 개발자</a:t>
            </a:r>
            <a:r>
              <a:rPr lang="en-US" altLang="ko-KR" sz="1800" dirty="0"/>
              <a:t>(software engineer),  </a:t>
            </a:r>
            <a:r>
              <a:rPr lang="ko-KR" altLang="en-US" sz="1800" dirty="0"/>
              <a:t>데이터베이스 엔지니어</a:t>
            </a:r>
            <a:r>
              <a:rPr lang="en-US" altLang="ko-KR" sz="1800" dirty="0"/>
              <a:t>(database engineer),  QA </a:t>
            </a:r>
            <a:r>
              <a:rPr lang="ko-KR" altLang="en-US" sz="1800" dirty="0"/>
              <a:t>관리자</a:t>
            </a:r>
            <a:r>
              <a:rPr lang="en-US" altLang="ko-KR" sz="1800" dirty="0"/>
              <a:t>(QA manager),  </a:t>
            </a:r>
            <a:r>
              <a:rPr lang="ko-KR" altLang="en-US" sz="1800" dirty="0"/>
              <a:t>기술 지원</a:t>
            </a:r>
            <a:r>
              <a:rPr lang="en-US" altLang="ko-KR" sz="1800" dirty="0"/>
              <a:t>(technical support), </a:t>
            </a:r>
            <a:r>
              <a:rPr lang="ko-KR" altLang="en-US" sz="1800" dirty="0"/>
              <a:t>하드웨어 엔지니어</a:t>
            </a:r>
            <a:r>
              <a:rPr lang="en-US" altLang="ko-KR" sz="1800" dirty="0"/>
              <a:t>(hardware engineer),  </a:t>
            </a:r>
            <a:r>
              <a:rPr lang="ko-KR" altLang="en-US" sz="1800" dirty="0"/>
              <a:t>웹 개발자 및 디자이너</a:t>
            </a:r>
            <a:endParaRPr lang="en-US" altLang="ko-KR" sz="1800" dirty="0"/>
          </a:p>
        </p:txBody>
      </p:sp>
      <p:sp>
        <p:nvSpPr>
          <p:cNvPr id="31748" name="슬라이드 번호 개체 틀 7">
            <a:extLst>
              <a:ext uri="{FF2B5EF4-FFF2-40B4-BE49-F238E27FC236}">
                <a16:creationId xmlns:a16="http://schemas.microsoft.com/office/drawing/2014/main" id="{B08A1606-9C54-4165-B936-E22C81833C6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1A608390-25F2-4A2D-9129-322929DF1653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63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080DDEB-C00B-4BF6-99B5-186D9103C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직능별 조직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DD0073C-086B-4341-900A-9F1537E77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4724400"/>
            <a:ext cx="8229600" cy="14414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ko-KR" altLang="en-US"/>
              <a:t>서로 다른 부서가 한 프로젝트의 다른 단계에 들어와 작업을 수행</a:t>
            </a:r>
            <a:endParaRPr lang="en-US" altLang="ko-KR"/>
          </a:p>
          <a:p>
            <a:pPr eaLnBrk="1" hangingPunct="1">
              <a:lnSpc>
                <a:spcPct val="110000"/>
              </a:lnSpc>
            </a:pPr>
            <a:r>
              <a:rPr lang="ko-KR" altLang="en-US"/>
              <a:t>팀원은 한 부서에 소속</a:t>
            </a:r>
            <a:r>
              <a:rPr lang="en-US" altLang="ko-KR"/>
              <a:t>, </a:t>
            </a:r>
            <a:r>
              <a:rPr lang="ko-KR" altLang="en-US"/>
              <a:t>프로젝트의 협력은 부서별로</a:t>
            </a:r>
            <a:endParaRPr lang="ko-KR" altLang="en-US" sz="2000"/>
          </a:p>
        </p:txBody>
      </p:sp>
      <p:sp>
        <p:nvSpPr>
          <p:cNvPr id="32772" name="슬라이드 번호 개체 틀 7">
            <a:extLst>
              <a:ext uri="{FF2B5EF4-FFF2-40B4-BE49-F238E27FC236}">
                <a16:creationId xmlns:a16="http://schemas.microsoft.com/office/drawing/2014/main" id="{B52E5FE4-7A8A-4639-9990-0082D5F80A7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EEA1C242-A6B9-4022-88A8-375F0952CCA8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64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773" name="그림 1">
            <a:extLst>
              <a:ext uri="{FF2B5EF4-FFF2-40B4-BE49-F238E27FC236}">
                <a16:creationId xmlns:a16="http://schemas.microsoft.com/office/drawing/2014/main" id="{A374C20F-CB0D-44A3-9C38-887C96F9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400175"/>
            <a:ext cx="69469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D742C6C-73CB-4F4B-AA94-4A158980F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프로젝트별 조직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535AA9C-FA5A-4D26-A09D-5AD4160DE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4724400"/>
            <a:ext cx="8229600" cy="1441450"/>
          </a:xfrm>
        </p:spPr>
        <p:txBody>
          <a:bodyPr/>
          <a:lstStyle/>
          <a:p>
            <a:pPr eaLnBrk="1" hangingPunct="1"/>
            <a:r>
              <a:rPr lang="ko-KR" altLang="en-US"/>
              <a:t>직능별 개발자들이 프로젝트에 배정</a:t>
            </a:r>
            <a:endParaRPr lang="en-US" altLang="ko-KR"/>
          </a:p>
          <a:p>
            <a:r>
              <a:rPr lang="ko-KR" altLang="en-US"/>
              <a:t>의사 전달 경로가 짧으며 인력</a:t>
            </a:r>
            <a:r>
              <a:rPr lang="en-US" altLang="ko-KR"/>
              <a:t>, </a:t>
            </a:r>
            <a:r>
              <a:rPr lang="ko-KR" altLang="en-US"/>
              <a:t>진도 등 프로젝트 관리가 수월</a:t>
            </a:r>
            <a:endParaRPr lang="en-US" altLang="ko-KR"/>
          </a:p>
        </p:txBody>
      </p:sp>
      <p:sp>
        <p:nvSpPr>
          <p:cNvPr id="33796" name="슬라이드 번호 개체 틀 7">
            <a:extLst>
              <a:ext uri="{FF2B5EF4-FFF2-40B4-BE49-F238E27FC236}">
                <a16:creationId xmlns:a16="http://schemas.microsoft.com/office/drawing/2014/main" id="{C64A9A7E-0905-4B58-94C5-B9BCC912501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6848C6A1-62D4-49F7-B3F7-78122DED0FC1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65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97" name="그림 2">
            <a:extLst>
              <a:ext uri="{FF2B5EF4-FFF2-40B4-BE49-F238E27FC236}">
                <a16:creationId xmlns:a16="http://schemas.microsoft.com/office/drawing/2014/main" id="{507163F2-E07C-45A4-9F9B-42007EE3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485901"/>
            <a:ext cx="69850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8AA7A3-AB2D-43D6-B7FF-81DA04CC2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매트릭스 조직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C77F7C8-A79A-4ECC-9751-0EFD15C12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4652964"/>
            <a:ext cx="8229600" cy="1512887"/>
          </a:xfrm>
        </p:spPr>
        <p:txBody>
          <a:bodyPr>
            <a:normAutofit fontScale="92500"/>
          </a:bodyPr>
          <a:lstStyle/>
          <a:p>
            <a:r>
              <a:rPr lang="ko-KR" altLang="en-US"/>
              <a:t>직능별 조직의 관리자가 프로젝트 책임을 맡고 직능별 조직 부서에 소속된 개발자가 프로젝트에 참여</a:t>
            </a:r>
            <a:endParaRPr lang="en-US" altLang="ko-KR" sz="2000"/>
          </a:p>
          <a:p>
            <a:pPr lvl="1"/>
            <a:r>
              <a:rPr lang="ko-KR" altLang="en-US" sz="2000"/>
              <a:t>강한 메트릭스</a:t>
            </a:r>
            <a:endParaRPr lang="en-US" altLang="ko-KR" sz="2000"/>
          </a:p>
          <a:p>
            <a:pPr lvl="1"/>
            <a:r>
              <a:rPr lang="ko-KR" altLang="en-US" sz="2000"/>
              <a:t>약한 메트릭스</a:t>
            </a:r>
            <a:endParaRPr lang="en-US" altLang="ko-KR"/>
          </a:p>
        </p:txBody>
      </p:sp>
      <p:sp>
        <p:nvSpPr>
          <p:cNvPr id="34820" name="슬라이드 번호 개체 틀 7">
            <a:extLst>
              <a:ext uri="{FF2B5EF4-FFF2-40B4-BE49-F238E27FC236}">
                <a16:creationId xmlns:a16="http://schemas.microsoft.com/office/drawing/2014/main" id="{228DDC96-92C6-4BE3-819B-AEBAFE06838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8E4819D0-5EAF-4CA3-9F86-90EAEE94461D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66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821" name="그림 2">
            <a:extLst>
              <a:ext uri="{FF2B5EF4-FFF2-40B4-BE49-F238E27FC236}">
                <a16:creationId xmlns:a16="http://schemas.microsoft.com/office/drawing/2014/main" id="{8DBB04E8-03D6-4484-A442-245933B3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550988"/>
            <a:ext cx="68961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0FAF05B-BF24-4086-8F9E-4353643FF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애자일 조직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75A09BF-4977-4DCF-92D3-A996A577A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서로 밀접하게 협력하는 </a:t>
            </a:r>
            <a:r>
              <a:rPr lang="en-US" altLang="ko-KR"/>
              <a:t>5~9</a:t>
            </a:r>
            <a:r>
              <a:rPr lang="ko-KR" altLang="en-US"/>
              <a:t>명의 팀</a:t>
            </a:r>
            <a:endParaRPr lang="en-US" altLang="ko-KR"/>
          </a:p>
          <a:p>
            <a:r>
              <a:rPr lang="ko-KR" altLang="en-US"/>
              <a:t>결과와 이슈에 대한 오너쉽을 공유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5844" name="슬라이드 번호 개체 틀 7">
            <a:extLst>
              <a:ext uri="{FF2B5EF4-FFF2-40B4-BE49-F238E27FC236}">
                <a16:creationId xmlns:a16="http://schemas.microsoft.com/office/drawing/2014/main" id="{BBB2E68B-A7AE-4898-A87E-F732761FB99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2B0091A9-278F-4D84-BEA2-41C8DAB84A8C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67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845" name="그림 2">
            <a:extLst>
              <a:ext uri="{FF2B5EF4-FFF2-40B4-BE49-F238E27FC236}">
                <a16:creationId xmlns:a16="http://schemas.microsoft.com/office/drawing/2014/main" id="{F5571EFF-357C-4D13-8768-C0041125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2406650"/>
            <a:ext cx="45608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D6AEDE1D-62EE-4D82-B315-588BC19CF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3.5 </a:t>
            </a:r>
            <a:r>
              <a:rPr lang="ko-KR" altLang="en-US"/>
              <a:t>실행과 모니터링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9464379C-C5BB-48F0-9902-EB459A71E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프로젝트 실행</a:t>
            </a:r>
            <a:endParaRPr lang="en-US" altLang="ko-KR"/>
          </a:p>
          <a:p>
            <a:pPr lvl="1"/>
            <a:r>
              <a:rPr lang="ko-KR" altLang="en-US"/>
              <a:t>작업 시작 미팅</a:t>
            </a:r>
            <a:endParaRPr lang="en-US" altLang="ko-KR"/>
          </a:p>
          <a:p>
            <a:pPr lvl="1"/>
            <a:r>
              <a:rPr lang="ko-KR" altLang="en-US"/>
              <a:t>작업 결과 수집</a:t>
            </a:r>
            <a:endParaRPr lang="en-US" altLang="ko-KR"/>
          </a:p>
          <a:p>
            <a:r>
              <a:rPr lang="ko-KR" altLang="en-US"/>
              <a:t>프로젝트 모니터링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36868" name="그림 3">
            <a:extLst>
              <a:ext uri="{FF2B5EF4-FFF2-40B4-BE49-F238E27FC236}">
                <a16:creationId xmlns:a16="http://schemas.microsoft.com/office/drawing/2014/main" id="{DD8CC052-7112-49A6-BE85-5464B61E4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3429001"/>
            <a:ext cx="804386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DDDFC987-4EF2-42C3-9B6D-D4AF22538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모니터링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45D4AD12-D067-4F6A-8CCB-A7832EEDF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일정 모니터링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어닝 밸류 분석</a:t>
            </a:r>
          </a:p>
        </p:txBody>
      </p:sp>
      <p:pic>
        <p:nvPicPr>
          <p:cNvPr id="37892" name="그림 3">
            <a:extLst>
              <a:ext uri="{FF2B5EF4-FFF2-40B4-BE49-F238E27FC236}">
                <a16:creationId xmlns:a16="http://schemas.microsoft.com/office/drawing/2014/main" id="{10F290F2-9968-4648-A35E-4D855DF3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1412875"/>
            <a:ext cx="4103687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그림 4">
            <a:extLst>
              <a:ext uri="{FF2B5EF4-FFF2-40B4-BE49-F238E27FC236}">
                <a16:creationId xmlns:a16="http://schemas.microsoft.com/office/drawing/2014/main" id="{C2514B23-9156-42BA-9E41-D1D5980E1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9" y="3697289"/>
            <a:ext cx="4764087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B53FAFCA-F98C-4382-B7F5-5C36E0545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리스크와 타당성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3E324-E9C7-4E09-8A9D-51E52ED1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위험 요인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자원</a:t>
            </a:r>
            <a:r>
              <a:rPr lang="en-US" altLang="ko-KR" dirty="0"/>
              <a:t>, </a:t>
            </a:r>
            <a:r>
              <a:rPr lang="ko-KR" altLang="en-US" dirty="0"/>
              <a:t>현재 사용량과 가용성</a:t>
            </a:r>
            <a:r>
              <a:rPr lang="en-US" altLang="ko-KR" dirty="0"/>
              <a:t>, </a:t>
            </a:r>
            <a:r>
              <a:rPr lang="ko-KR" altLang="en-US" dirty="0"/>
              <a:t>예상 사용량과 가용성</a:t>
            </a:r>
            <a:r>
              <a:rPr lang="en-US" altLang="ko-KR" dirty="0"/>
              <a:t>, </a:t>
            </a:r>
            <a:r>
              <a:rPr lang="ko-KR" altLang="en-US" dirty="0"/>
              <a:t>프로젝트의 우선 순위 및 중요도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기술적 어려움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타당성 분석</a:t>
            </a:r>
            <a:endParaRPr lang="en-US" altLang="ko-KR" dirty="0"/>
          </a:p>
          <a:p>
            <a:pPr marL="400050" lvl="1" indent="0">
              <a:buNone/>
              <a:defRPr/>
            </a:pPr>
            <a:r>
              <a:rPr lang="en-US" altLang="ko-KR" sz="1800" dirty="0"/>
              <a:t>1. SOW(Statement</a:t>
            </a:r>
            <a:r>
              <a:rPr lang="ko-KR" altLang="en-US" sz="1800" dirty="0"/>
              <a:t> </a:t>
            </a:r>
            <a:r>
              <a:rPr lang="en-US" altLang="ko-KR" sz="1800" dirty="0"/>
              <a:t>Of Work) – </a:t>
            </a:r>
            <a:r>
              <a:rPr lang="ko-KR" altLang="en-US" sz="1800" dirty="0"/>
              <a:t>프로젝트가 성취하여야 할 일</a:t>
            </a:r>
          </a:p>
          <a:p>
            <a:pPr marL="400050" lvl="1" indent="0">
              <a:buNone/>
              <a:defRPr/>
            </a:pPr>
            <a:r>
              <a:rPr lang="en-US" altLang="ko-KR" sz="1800" dirty="0"/>
              <a:t>2. </a:t>
            </a:r>
            <a:r>
              <a:rPr lang="ko-KR" altLang="en-US" sz="1800" dirty="0"/>
              <a:t>비즈니스 목표</a:t>
            </a:r>
            <a:r>
              <a:rPr lang="en-US" altLang="ko-KR" sz="1800" dirty="0"/>
              <a:t>(</a:t>
            </a:r>
            <a:r>
              <a:rPr lang="ko-KR" altLang="en-US" sz="1800" dirty="0"/>
              <a:t>가치</a:t>
            </a:r>
            <a:r>
              <a:rPr lang="en-US" altLang="ko-KR" sz="1800" dirty="0"/>
              <a:t>) - </a:t>
            </a:r>
            <a:r>
              <a:rPr lang="ko-KR" altLang="en-US" sz="1800" dirty="0"/>
              <a:t>프로젝트의 결과물</a:t>
            </a:r>
          </a:p>
          <a:p>
            <a:pPr marL="400050" lvl="1" indent="0">
              <a:buNone/>
              <a:defRPr/>
            </a:pPr>
            <a:r>
              <a:rPr lang="en-US" altLang="ko-KR" sz="1800" dirty="0"/>
              <a:t>3. </a:t>
            </a:r>
            <a:r>
              <a:rPr lang="ko-KR" altLang="en-US" sz="1800" dirty="0"/>
              <a:t>예산 </a:t>
            </a:r>
            <a:r>
              <a:rPr lang="en-US" altLang="ko-KR" sz="1800" dirty="0"/>
              <a:t>– </a:t>
            </a:r>
            <a:r>
              <a:rPr lang="ko-KR" altLang="en-US" sz="1800" dirty="0"/>
              <a:t>비용과 수익의 요약</a:t>
            </a:r>
          </a:p>
          <a:p>
            <a:pPr marL="400050" lvl="1" indent="0">
              <a:buNone/>
              <a:defRPr/>
            </a:pPr>
            <a:r>
              <a:rPr lang="en-US" altLang="ko-KR" sz="1800" dirty="0"/>
              <a:t>4. </a:t>
            </a:r>
            <a:r>
              <a:rPr lang="ko-KR" altLang="en-US" sz="1800" dirty="0"/>
              <a:t>프로젝트 일정 </a:t>
            </a:r>
            <a:r>
              <a:rPr lang="en-US" altLang="ko-KR" sz="1800" dirty="0"/>
              <a:t>– </a:t>
            </a:r>
            <a:r>
              <a:rPr lang="ko-KR" altLang="en-US" sz="1800" dirty="0"/>
              <a:t>대략적인 일정</a:t>
            </a:r>
          </a:p>
          <a:p>
            <a:pPr marL="400050" lvl="1" indent="0">
              <a:buNone/>
              <a:defRPr/>
            </a:pPr>
            <a:r>
              <a:rPr lang="en-US" altLang="ko-KR" sz="1800" dirty="0"/>
              <a:t>5. </a:t>
            </a:r>
            <a:r>
              <a:rPr lang="ko-KR" altLang="en-US" sz="1800" dirty="0"/>
              <a:t>프로젝트 리스크 </a:t>
            </a:r>
            <a:r>
              <a:rPr lang="en-US" altLang="ko-KR" sz="1800" dirty="0"/>
              <a:t>– </a:t>
            </a:r>
            <a:r>
              <a:rPr lang="ko-KR" altLang="en-US" sz="1800" dirty="0"/>
              <a:t>위험 요소</a:t>
            </a:r>
          </a:p>
          <a:p>
            <a:pPr marL="400050" lvl="1" indent="0">
              <a:buNone/>
              <a:defRPr/>
            </a:pPr>
            <a:r>
              <a:rPr lang="en-US" altLang="ko-KR" sz="1800" dirty="0"/>
              <a:t>6. </a:t>
            </a:r>
            <a:r>
              <a:rPr lang="ko-KR" altLang="en-US" sz="1800" dirty="0"/>
              <a:t>대안 </a:t>
            </a:r>
            <a:r>
              <a:rPr lang="en-US" altLang="ko-KR" sz="1800" dirty="0"/>
              <a:t>– </a:t>
            </a:r>
            <a:r>
              <a:rPr lang="ko-KR" altLang="en-US" sz="1800" dirty="0"/>
              <a:t>구축</a:t>
            </a:r>
            <a:r>
              <a:rPr lang="en-US" altLang="ko-KR" sz="1800" dirty="0"/>
              <a:t>, </a:t>
            </a:r>
            <a:r>
              <a:rPr lang="ko-KR" altLang="en-US" sz="1800" dirty="0"/>
              <a:t>구매 등의 방법</a:t>
            </a:r>
          </a:p>
          <a:p>
            <a:pPr marL="400050" lvl="1" indent="0">
              <a:buNone/>
              <a:defRPr/>
            </a:pPr>
            <a:r>
              <a:rPr lang="en-US" altLang="ko-KR" sz="1800" dirty="0"/>
              <a:t>7. </a:t>
            </a:r>
            <a:r>
              <a:rPr lang="ko-KR" altLang="en-US" sz="1800" dirty="0"/>
              <a:t>평가 </a:t>
            </a:r>
            <a:r>
              <a:rPr lang="en-US" altLang="ko-KR" sz="1800" dirty="0"/>
              <a:t>– </a:t>
            </a:r>
            <a:r>
              <a:rPr lang="ko-KR" altLang="en-US" sz="1800" dirty="0"/>
              <a:t>프로젝트 가치에 대한 평가 결과</a:t>
            </a: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B64F49A0-5379-4DAD-9001-2ED5DC40389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5D33D316-EBAF-456C-A43F-CEDBA156EB4D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A9855B33-BC30-4593-AFBA-76DC656B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77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A68817F4-4D35-4933-AA5B-73D36768B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3.6 </a:t>
            </a:r>
            <a:r>
              <a:rPr lang="ko-KR" altLang="en-US"/>
              <a:t>리스크 관리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5545F43E-E975-4549-808F-EAEBA22C1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eaLnBrk="1" hangingPunct="1"/>
            <a:r>
              <a:rPr lang="ko-KR" altLang="en-US"/>
              <a:t>리스크 관리의 목적</a:t>
            </a:r>
            <a:endParaRPr lang="en-US" altLang="ko-KR"/>
          </a:p>
          <a:p>
            <a:pPr lvl="1" eaLnBrk="1" hangingPunct="1"/>
            <a:r>
              <a:rPr lang="ko-KR" altLang="en-US"/>
              <a:t>위험이 발생되었을 때의 영향을 줄이는 것</a:t>
            </a:r>
            <a:endParaRPr lang="en-US" altLang="ko-KR"/>
          </a:p>
          <a:p>
            <a:pPr eaLnBrk="1" hangingPunct="1"/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F8EB4C64-15EE-48AE-B82D-E7D8DCDE97D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73FA9F5A-BA15-4AE1-BACB-2F074AD91750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70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917" name="그림 4">
            <a:extLst>
              <a:ext uri="{FF2B5EF4-FFF2-40B4-BE49-F238E27FC236}">
                <a16:creationId xmlns:a16="http://schemas.microsoft.com/office/drawing/2014/main" id="{55485876-9F11-4001-839B-F2CCCC76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852739"/>
            <a:ext cx="82486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A2F29A8-1D4F-4CC8-A72C-83AD85569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리스크 파악</a:t>
            </a:r>
          </a:p>
        </p:txBody>
      </p:sp>
      <p:sp>
        <p:nvSpPr>
          <p:cNvPr id="39939" name="슬라이드 번호 개체 틀 7">
            <a:extLst>
              <a:ext uri="{FF2B5EF4-FFF2-40B4-BE49-F238E27FC236}">
                <a16:creationId xmlns:a16="http://schemas.microsoft.com/office/drawing/2014/main" id="{9D1DEF43-859E-42FC-9655-9A44BAA5026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F3A2FE62-127D-4027-B067-4AAC5447960B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71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940" name="내용 개체 틀 1">
            <a:extLst>
              <a:ext uri="{FF2B5EF4-FFF2-40B4-BE49-F238E27FC236}">
                <a16:creationId xmlns:a16="http://schemas.microsoft.com/office/drawing/2014/main" id="{D556B6F2-D5EB-4E38-9A25-933024ABB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리스크 찾는 방법</a:t>
            </a:r>
            <a:endParaRPr lang="en-US" altLang="ko-KR"/>
          </a:p>
          <a:p>
            <a:pPr lvl="1"/>
            <a:r>
              <a:rPr lang="ko-KR" altLang="en-US" sz="1800"/>
              <a:t>회의 </a:t>
            </a:r>
            <a:endParaRPr lang="en-US" altLang="ko-KR" sz="1800"/>
          </a:p>
          <a:p>
            <a:pPr lvl="1"/>
            <a:r>
              <a:rPr lang="ko-KR" altLang="en-US" sz="1800"/>
              <a:t>문서 분석</a:t>
            </a:r>
            <a:endParaRPr lang="en-US" altLang="ko-KR" sz="1800"/>
          </a:p>
          <a:p>
            <a:pPr lvl="1"/>
            <a:r>
              <a:rPr lang="ko-KR" altLang="en-US" sz="1800"/>
              <a:t>리스크 분할 구조</a:t>
            </a:r>
            <a:r>
              <a:rPr lang="en-US" altLang="ko-KR" sz="1800"/>
              <a:t>, </a:t>
            </a:r>
            <a:r>
              <a:rPr lang="ko-KR" altLang="en-US" sz="1800"/>
              <a:t>체크리스트</a:t>
            </a:r>
            <a:endParaRPr lang="en-US" altLang="ko-KR" sz="1800"/>
          </a:p>
          <a:p>
            <a:pPr lvl="1"/>
            <a:r>
              <a:rPr lang="ko-KR" altLang="en-US" sz="1800"/>
              <a:t>유추</a:t>
            </a:r>
          </a:p>
        </p:txBody>
      </p:sp>
      <p:pic>
        <p:nvPicPr>
          <p:cNvPr id="39941" name="그림 2">
            <a:extLst>
              <a:ext uri="{FF2B5EF4-FFF2-40B4-BE49-F238E27FC236}">
                <a16:creationId xmlns:a16="http://schemas.microsoft.com/office/drawing/2014/main" id="{430F3FC6-EA81-4D75-BCEE-C2EDDBB8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3263900"/>
            <a:ext cx="77057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473AB87C-CCD1-445D-9F43-AF4C9205C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리스크 평가</a:t>
            </a:r>
          </a:p>
        </p:txBody>
      </p:sp>
      <p:sp>
        <p:nvSpPr>
          <p:cNvPr id="40963" name="슬라이드 번호 개체 틀 7">
            <a:extLst>
              <a:ext uri="{FF2B5EF4-FFF2-40B4-BE49-F238E27FC236}">
                <a16:creationId xmlns:a16="http://schemas.microsoft.com/office/drawing/2014/main" id="{035BBFF2-22F6-4B65-AD82-DA87F171C54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56C8452D-8083-44DF-8FCC-E3A2E8187FC4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72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64" name="내용 개체 틀 1">
            <a:extLst>
              <a:ext uri="{FF2B5EF4-FFF2-40B4-BE49-F238E27FC236}">
                <a16:creationId xmlns:a16="http://schemas.microsoft.com/office/drawing/2014/main" id="{E1455FCA-18AD-40D2-A2CD-F48AE026D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영향도에 따라 평가하고 우선순위를 매김</a:t>
            </a:r>
            <a:endParaRPr lang="en-US" altLang="ko-KR"/>
          </a:p>
          <a:p>
            <a:pPr lvl="1"/>
            <a:r>
              <a:rPr lang="ko-KR" altLang="en-US"/>
              <a:t>확률과 리스크가 발생했을 때 미치는 영향이 우선 순위 좌우</a:t>
            </a:r>
            <a:endParaRPr lang="en-US" altLang="ko-KR"/>
          </a:p>
          <a:p>
            <a:r>
              <a:rPr lang="ko-KR" altLang="en-US"/>
              <a:t>정성적 방법</a:t>
            </a:r>
            <a:endParaRPr lang="en-US" altLang="ko-KR"/>
          </a:p>
          <a:p>
            <a:pPr lvl="1"/>
            <a:r>
              <a:rPr lang="ko-KR" altLang="en-US"/>
              <a:t>확률을 모를 때</a:t>
            </a:r>
          </a:p>
        </p:txBody>
      </p:sp>
      <p:pic>
        <p:nvPicPr>
          <p:cNvPr id="40965" name="그림 2">
            <a:extLst>
              <a:ext uri="{FF2B5EF4-FFF2-40B4-BE49-F238E27FC236}">
                <a16:creationId xmlns:a16="http://schemas.microsoft.com/office/drawing/2014/main" id="{30E6D8D8-0E40-409B-8D35-B0B1DA8B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3500439"/>
            <a:ext cx="651351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5E47ECDC-6AA4-40F1-8FF1-E9F2EED4A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리스크 관리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6A47672F-800E-4306-BAF3-E9A5180F0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 dirty="0"/>
              <a:t>위험 요소를 해소하기 위한 방법을 강구하고 프로젝트 실행하는 동안 이를 적용</a:t>
            </a:r>
            <a:endParaRPr lang="en-US" altLang="ko-KR" dirty="0"/>
          </a:p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리스크를 피하기 위하여 계획을 변경</a:t>
            </a:r>
          </a:p>
          <a:p>
            <a:pPr lvl="1"/>
            <a:r>
              <a:rPr lang="ko-KR" altLang="en-US" dirty="0"/>
              <a:t>책임을 다른 기관에 맡김</a:t>
            </a:r>
            <a:endParaRPr lang="en-US" altLang="ko-KR" dirty="0"/>
          </a:p>
          <a:p>
            <a:pPr lvl="1"/>
            <a:r>
              <a:rPr lang="ko-KR" altLang="en-US" dirty="0"/>
              <a:t>프로토타이핑</a:t>
            </a:r>
            <a:endParaRPr lang="en-US" altLang="ko-KR" dirty="0"/>
          </a:p>
          <a:p>
            <a:pPr lvl="1"/>
            <a:r>
              <a:rPr lang="ko-KR" altLang="en-US" dirty="0"/>
              <a:t>유능한 인재를 등용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자와 협업</a:t>
            </a: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57764606-4726-4ABC-9930-8045D5C8DE1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83563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latinLnBrk="1" hangingPunct="0">
              <a:spcBef>
                <a:spcPct val="0"/>
              </a:spcBef>
              <a:buFontTx/>
              <a:buNone/>
            </a:pPr>
            <a:fld id="{2ADCE1C2-E9BD-42D1-9F3E-AEF0EA7FE8AC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0" latinLnBrk="1" hangingPunct="0">
                <a:spcBef>
                  <a:spcPct val="0"/>
                </a:spcBef>
                <a:buFontTx/>
                <a:buNone/>
              </a:pPr>
              <a:t>73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277938"/>
          <a:ext cx="10515599" cy="5078413"/>
        </p:xfrm>
        <a:graphic>
          <a:graphicData uri="http://schemas.openxmlformats.org/drawingml/2006/table">
            <a:tbl>
              <a:tblPr/>
              <a:tblGrid>
                <a:gridCol w="341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68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위험 요소	</a:t>
                      </a:r>
                    </a:p>
                  </a:txBody>
                  <a:tcPr marL="91343" marR="91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위험 관리 기법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343" marR="91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0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인력 부족</a:t>
                      </a:r>
                    </a:p>
                  </a:txBody>
                  <a:tcPr marL="91343" marR="91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유능한 인력모집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팀 구성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요원 배치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교차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교육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유능 인력 사전 확보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343" marR="91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672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비현실적 일정 및 예산 </a:t>
                      </a:r>
                    </a:p>
                  </a:txBody>
                  <a:tcPr marL="91343" marR="91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더 자세한 비용 및 일정의 예측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원가 분석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점증적 개발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소프트웨어 재사용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: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요구를 줄임</a:t>
                      </a:r>
                    </a:p>
                  </a:txBody>
                  <a:tcPr marL="91343" marR="91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542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잘못된 기능의 소프트웨어 개발 </a:t>
                      </a:r>
                    </a:p>
                  </a:txBody>
                  <a:tcPr marL="91343" marR="91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사용자 회람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프로토타이핑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사용자 지침서를 조기에 작성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조직 분석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직능 분석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343" marR="91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959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잘못된 인터페이스의 개발 </a:t>
                      </a:r>
                    </a:p>
                  </a:txBody>
                  <a:tcPr marL="91343" marR="91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프로토타이핑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시나리오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태스크 분석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사용자 분류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(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기능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스타일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업무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)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343" marR="91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542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과포장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HY견고딕" pitchFamily="18" charset="-127"/>
                      </a:endParaRPr>
                    </a:p>
                  </a:txBody>
                  <a:tcPr marL="91343" marR="91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요구 삭감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프로토타이핑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비용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수익 분석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원가 분석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343" marR="91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일반적인 위험요소</a:t>
            </a:r>
          </a:p>
        </p:txBody>
      </p:sp>
    </p:spTree>
    <p:extLst>
      <p:ext uri="{BB962C8B-B14F-4D97-AF65-F5344CB8AC3E}">
        <p14:creationId xmlns:p14="http://schemas.microsoft.com/office/powerpoint/2010/main" val="1748773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4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277938"/>
          <a:ext cx="10515600" cy="4502374"/>
        </p:xfrm>
        <a:graphic>
          <a:graphicData uri="http://schemas.openxmlformats.org/drawingml/2006/table">
            <a:tbl>
              <a:tblPr/>
              <a:tblGrid>
                <a:gridCol w="341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930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위험 요소	</a:t>
                      </a:r>
                    </a:p>
                  </a:txBody>
                  <a:tcPr marL="87681" marR="87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위험 관리 기법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7681" marR="87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78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계속적인 요구 변경 </a:t>
                      </a:r>
                    </a:p>
                  </a:txBody>
                  <a:tcPr marL="87681" marR="87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최대 변경 상한선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정보 은닉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점증적 개발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(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다음 버전까지 변경을 연기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)</a:t>
                      </a:r>
                    </a:p>
                  </a:txBody>
                  <a:tcPr marL="87681" marR="87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80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외부 모양의 빈약</a:t>
                      </a:r>
                    </a:p>
                  </a:txBody>
                  <a:tcPr marL="87681" marR="87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벤치마킹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;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검사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;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대조 확인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;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성숙도 분석</a:t>
                      </a:r>
                    </a:p>
                  </a:txBody>
                  <a:tcPr marL="87681" marR="87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930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외부 기능의 빈약</a:t>
                      </a:r>
                    </a:p>
                  </a:txBody>
                  <a:tcPr marL="87681" marR="87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대조 확인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;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사전 검증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;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설계 경연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;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팀 작업   </a:t>
                      </a:r>
                    </a:p>
                  </a:txBody>
                  <a:tcPr marL="87681" marR="87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378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실시간 성능의 빈약</a:t>
                      </a:r>
                    </a:p>
                  </a:txBody>
                  <a:tcPr marL="87681" marR="87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시뮬레이션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벤치마킹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모델링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프로토타이핑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튜닝</a:t>
                      </a:r>
                    </a:p>
                  </a:txBody>
                  <a:tcPr marL="87681" marR="87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378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기술적 취약</a:t>
                      </a:r>
                    </a:p>
                  </a:txBody>
                  <a:tcPr marL="87681" marR="87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기술 분석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비용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-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수익 분석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프로토타이핑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;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HY견고딕" pitchFamily="18" charset="-127"/>
                        </a:rPr>
                        <a:t>점검</a:t>
                      </a:r>
                    </a:p>
                  </a:txBody>
                  <a:tcPr marL="87681" marR="87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일반적인 위험요소</a:t>
            </a:r>
          </a:p>
        </p:txBody>
      </p:sp>
    </p:spTree>
    <p:extLst>
      <p:ext uri="{BB962C8B-B14F-4D97-AF65-F5344CB8AC3E}">
        <p14:creationId xmlns:p14="http://schemas.microsoft.com/office/powerpoint/2010/main" val="38342135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marL="266700" indent="-266700">
              <a:buNone/>
            </a:pPr>
            <a:r>
              <a:rPr lang="en-US" altLang="ko-KR"/>
              <a:t>1  </a:t>
            </a:r>
            <a:r>
              <a:rPr lang="ko-KR" altLang="en-US"/>
              <a:t>프로젝트 개요</a:t>
            </a:r>
          </a:p>
          <a:p>
            <a:pPr marL="628650" lvl="1" indent="7938">
              <a:buNone/>
            </a:pPr>
            <a:r>
              <a:rPr lang="ko-KR" altLang="en-US"/>
              <a:t>프로젝트 명</a:t>
            </a:r>
            <a:r>
              <a:rPr lang="en-US" altLang="ko-KR"/>
              <a:t>, </a:t>
            </a:r>
            <a:r>
              <a:rPr lang="ko-KR" altLang="en-US"/>
              <a:t>목표</a:t>
            </a:r>
            <a:r>
              <a:rPr lang="en-US" altLang="ko-KR"/>
              <a:t>, </a:t>
            </a:r>
            <a:r>
              <a:rPr lang="ko-KR" altLang="en-US"/>
              <a:t>책임자</a:t>
            </a:r>
            <a:r>
              <a:rPr lang="en-US" altLang="ko-KR"/>
              <a:t>, </a:t>
            </a:r>
            <a:r>
              <a:rPr lang="ko-KR" altLang="en-US"/>
              <a:t>비용</a:t>
            </a:r>
            <a:r>
              <a:rPr lang="en-US" altLang="ko-KR"/>
              <a:t>, </a:t>
            </a:r>
            <a:r>
              <a:rPr lang="ko-KR" altLang="en-US"/>
              <a:t>일정 등을 개괄적으로 기술</a:t>
            </a:r>
          </a:p>
          <a:p>
            <a:pPr marL="266700" indent="-266700">
              <a:buFont typeface="Wingdings" panose="05000000000000000000" pitchFamily="2" charset="2"/>
              <a:buAutoNum type="arabicPlain" startAt="2"/>
            </a:pPr>
            <a:r>
              <a:rPr lang="ko-KR" altLang="en-US"/>
              <a:t>시스템 개략 명세서</a:t>
            </a:r>
          </a:p>
          <a:p>
            <a:pPr marL="628650" lvl="1" indent="7938">
              <a:buNone/>
            </a:pPr>
            <a:r>
              <a:rPr lang="ko-KR" altLang="en-US"/>
              <a:t>소프트웨어 개발 대상 시스템의 개략적인 기능</a:t>
            </a:r>
            <a:r>
              <a:rPr lang="en-US" altLang="ko-KR"/>
              <a:t>, </a:t>
            </a:r>
            <a:r>
              <a:rPr lang="ko-KR" altLang="en-US"/>
              <a:t>문제점</a:t>
            </a:r>
            <a:r>
              <a:rPr lang="en-US" altLang="ko-KR"/>
              <a:t>, </a:t>
            </a:r>
            <a:r>
              <a:rPr lang="ko-KR" altLang="en-US"/>
              <a:t>새로운 요구사항 등을 기술</a:t>
            </a:r>
          </a:p>
          <a:p>
            <a:pPr marL="266700" indent="-266700">
              <a:buFont typeface="Wingdings" panose="05000000000000000000" pitchFamily="2" charset="2"/>
              <a:buAutoNum type="arabicPlain" startAt="2"/>
            </a:pPr>
            <a:r>
              <a:rPr lang="ko-KR" altLang="en-US"/>
              <a:t>개발 자원</a:t>
            </a:r>
          </a:p>
          <a:p>
            <a:pPr marL="628650" lvl="1" indent="7938">
              <a:buNone/>
            </a:pPr>
            <a:r>
              <a:rPr lang="ko-KR" altLang="en-US"/>
              <a:t>프로젝트 수행에 필요한 인적 물적 자원에 대해 기술</a:t>
            </a:r>
          </a:p>
          <a:p>
            <a:pPr marL="266700" indent="-266700">
              <a:buFont typeface="Wingdings" panose="05000000000000000000" pitchFamily="2" charset="2"/>
              <a:buAutoNum type="arabicPlain" startAt="2"/>
            </a:pPr>
            <a:r>
              <a:rPr lang="ko-KR" altLang="en-US"/>
              <a:t>개발 일정</a:t>
            </a:r>
          </a:p>
          <a:p>
            <a:pPr marL="628650" lvl="1" indent="7938">
              <a:buNone/>
            </a:pPr>
            <a:r>
              <a:rPr lang="ko-KR" altLang="en-US"/>
              <a:t>시스템 개발을 위한 세부적인 일정 계획을 수립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계획서 작성</a:t>
            </a:r>
          </a:p>
        </p:txBody>
      </p:sp>
    </p:spTree>
    <p:extLst>
      <p:ext uri="{BB962C8B-B14F-4D97-AF65-F5344CB8AC3E}">
        <p14:creationId xmlns:p14="http://schemas.microsoft.com/office/powerpoint/2010/main" val="22600870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ko-KR" altLang="en-US" sz="2000"/>
              <a:t>프로젝트 명</a:t>
            </a:r>
          </a:p>
          <a:p>
            <a:pPr marL="765175" lvl="1" indent="-307975"/>
            <a:r>
              <a:rPr lang="ko-KR" altLang="en-US" sz="1800"/>
              <a:t>프로젝트의 공식적인 명칭 기술</a:t>
            </a:r>
          </a:p>
          <a:p>
            <a:pPr marL="457200" indent="-457200">
              <a:lnSpc>
                <a:spcPct val="110000"/>
              </a:lnSpc>
            </a:pPr>
            <a:r>
              <a:rPr lang="ko-KR" altLang="en-US" sz="2000"/>
              <a:t>프로젝트 목표</a:t>
            </a:r>
          </a:p>
          <a:p>
            <a:pPr marL="765175" lvl="1" indent="-307975"/>
            <a:r>
              <a:rPr lang="ko-KR" altLang="en-US" sz="1800"/>
              <a:t>소프트웨어 개발 프로젝트를 수행하는 본래의 목표를 기술</a:t>
            </a:r>
          </a:p>
          <a:p>
            <a:pPr marL="457200" indent="-457200">
              <a:lnSpc>
                <a:spcPct val="110000"/>
              </a:lnSpc>
            </a:pPr>
            <a:r>
              <a:rPr lang="ko-KR" altLang="en-US" sz="2000"/>
              <a:t>책임 사용자</a:t>
            </a:r>
          </a:p>
          <a:p>
            <a:pPr marL="765175" lvl="1" indent="-307975"/>
            <a:r>
              <a:rPr lang="ko-KR" altLang="en-US" sz="1800"/>
              <a:t>프로젝트 수행을 위한 예산 지원의 책임을 가지며</a:t>
            </a:r>
            <a:r>
              <a:rPr lang="en-US" altLang="ko-KR" sz="1800"/>
              <a:t>, </a:t>
            </a:r>
            <a:r>
              <a:rPr lang="ko-KR" altLang="en-US" sz="1800"/>
              <a:t>프로젝트 수행 후 구현된 시스템을 평가 승인하여 이를 소유하는 조직 또는 개인</a:t>
            </a:r>
          </a:p>
          <a:p>
            <a:pPr marL="457200" indent="-457200">
              <a:lnSpc>
                <a:spcPct val="110000"/>
              </a:lnSpc>
            </a:pPr>
            <a:r>
              <a:rPr lang="ko-KR" altLang="en-US" sz="2000"/>
              <a:t>프로젝트 범위</a:t>
            </a:r>
          </a:p>
          <a:p>
            <a:pPr marL="765175" lvl="1" indent="-307975"/>
            <a:r>
              <a:rPr lang="ko-KR" altLang="en-US" sz="1800"/>
              <a:t>프로젝트 대상업무를 간략하게 기술</a:t>
            </a:r>
          </a:p>
          <a:p>
            <a:pPr marL="457200" indent="-457200">
              <a:lnSpc>
                <a:spcPct val="110000"/>
              </a:lnSpc>
            </a:pPr>
            <a:r>
              <a:rPr lang="ko-KR" altLang="en-US" sz="2000"/>
              <a:t>프로젝트 기간</a:t>
            </a:r>
          </a:p>
          <a:p>
            <a:pPr marL="765175" lvl="1" indent="-307975"/>
            <a:r>
              <a:rPr lang="ko-KR" altLang="en-US" sz="1800"/>
              <a:t>유지보수 기간을 제외한 개발 기간</a:t>
            </a:r>
          </a:p>
          <a:p>
            <a:pPr marL="457200" indent="-457200">
              <a:lnSpc>
                <a:spcPct val="110000"/>
              </a:lnSpc>
            </a:pPr>
            <a:r>
              <a:rPr lang="ko-KR" altLang="en-US" sz="2000"/>
              <a:t>프로젝트 예산</a:t>
            </a:r>
          </a:p>
          <a:p>
            <a:pPr marL="765175" lvl="1" indent="-307975"/>
            <a:r>
              <a:rPr lang="ko-KR" altLang="en-US" sz="1800"/>
              <a:t>타당성 조사 등을 통해 공식적으로 책정된 예산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프로젝트 개요의 내용</a:t>
            </a:r>
          </a:p>
        </p:txBody>
      </p:sp>
    </p:spTree>
    <p:extLst>
      <p:ext uri="{BB962C8B-B14F-4D97-AF65-F5344CB8AC3E}">
        <p14:creationId xmlns:p14="http://schemas.microsoft.com/office/powerpoint/2010/main" val="39610339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457200" indent="-457200"/>
            <a:r>
              <a:rPr lang="ko-KR" altLang="en-US" sz="2000"/>
              <a:t>업무 개요</a:t>
            </a:r>
          </a:p>
          <a:p>
            <a:pPr marL="765175" lvl="1" indent="-307975">
              <a:lnSpc>
                <a:spcPct val="100000"/>
              </a:lnSpc>
            </a:pPr>
            <a:r>
              <a:rPr lang="ko-KR" altLang="en-US" sz="1800"/>
              <a:t>소프트웨어 개발 대상 업무를 개략적으로 설명</a:t>
            </a:r>
          </a:p>
          <a:p>
            <a:pPr marL="457200" indent="-457200"/>
            <a:r>
              <a:rPr lang="ko-KR" altLang="en-US" sz="2000"/>
              <a:t>관련 조직 및 기능</a:t>
            </a:r>
          </a:p>
          <a:p>
            <a:pPr marL="765175" lvl="1" indent="-307975">
              <a:lnSpc>
                <a:spcPct val="100000"/>
              </a:lnSpc>
            </a:pPr>
            <a:r>
              <a:rPr lang="ko-KR" altLang="en-US" sz="1800"/>
              <a:t>소프트웨어 개발 대상 범위와 관련된 조직</a:t>
            </a:r>
            <a:r>
              <a:rPr lang="en-US" altLang="ko-KR" sz="1800"/>
              <a:t>, </a:t>
            </a:r>
            <a:r>
              <a:rPr lang="ko-KR" altLang="en-US" sz="1800"/>
              <a:t>사람 등과의 업무관련도와 개발 대상 업무를 수행하는 조직 또는 사람에 대한 개략적인 수행 기능을 기술</a:t>
            </a:r>
          </a:p>
          <a:p>
            <a:pPr marL="457200" indent="-457200"/>
            <a:r>
              <a:rPr lang="ko-KR" altLang="en-US" sz="2000"/>
              <a:t>현 시스템의 문제점</a:t>
            </a:r>
          </a:p>
          <a:p>
            <a:pPr marL="765175" lvl="1" indent="-307975">
              <a:lnSpc>
                <a:spcPct val="100000"/>
              </a:lnSpc>
            </a:pPr>
            <a:r>
              <a:rPr lang="ko-KR" altLang="en-US" sz="1800"/>
              <a:t>소프트웨어 개발을 수행하게 된 동기가 되는 문제점들을 기술</a:t>
            </a:r>
          </a:p>
          <a:p>
            <a:pPr marL="457200" indent="-457200"/>
            <a:r>
              <a:rPr lang="ko-KR" altLang="en-US" sz="2000"/>
              <a:t>새로운 요구사항</a:t>
            </a:r>
          </a:p>
          <a:p>
            <a:pPr marL="765175" lvl="1" indent="-307975">
              <a:lnSpc>
                <a:spcPct val="100000"/>
              </a:lnSpc>
            </a:pPr>
            <a:r>
              <a:rPr lang="ko-KR" altLang="en-US" sz="1800"/>
              <a:t>현재 수행하지 않는 새롭게 수행하고자 하는 기능을 기술</a:t>
            </a:r>
          </a:p>
          <a:p>
            <a:pPr marL="457200" indent="-457200"/>
            <a:r>
              <a:rPr lang="ko-KR" altLang="en-US" sz="2000"/>
              <a:t>성능 요구사항</a:t>
            </a:r>
          </a:p>
          <a:p>
            <a:pPr marL="765175" lvl="1" indent="-307975">
              <a:lnSpc>
                <a:spcPct val="100000"/>
              </a:lnSpc>
            </a:pPr>
            <a:r>
              <a:rPr lang="ko-KR" altLang="en-US" sz="1800"/>
              <a:t>기능적인 요구사항이 아닌 시스템 성능에 대한 요구사항을 기술</a:t>
            </a:r>
          </a:p>
          <a:p>
            <a:pPr marL="457200" indent="-457200"/>
            <a:r>
              <a:rPr lang="ko-KR" altLang="en-US" sz="2000"/>
              <a:t>제약사항</a:t>
            </a:r>
          </a:p>
          <a:p>
            <a:pPr marL="765175" lvl="1" indent="-307975">
              <a:lnSpc>
                <a:spcPct val="100000"/>
              </a:lnSpc>
            </a:pPr>
            <a:r>
              <a:rPr lang="ko-KR" altLang="en-US" sz="1800"/>
              <a:t>시스템 개발시 고려해야 할 하드웨어</a:t>
            </a:r>
            <a:r>
              <a:rPr lang="en-US" altLang="ko-KR" sz="1800"/>
              <a:t>, </a:t>
            </a:r>
            <a:r>
              <a:rPr lang="ko-KR" altLang="en-US" sz="1800"/>
              <a:t>소프트웨어에 대한 제약사항</a:t>
            </a:r>
            <a:r>
              <a:rPr lang="en-US" altLang="ko-KR" sz="1800"/>
              <a:t>, </a:t>
            </a:r>
            <a:r>
              <a:rPr lang="ko-KR" altLang="en-US" sz="1800"/>
              <a:t>타 시스템과의 접속시 고려사항 등을 기술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시스템 개략 명세서의 내용</a:t>
            </a:r>
          </a:p>
        </p:txBody>
      </p:sp>
    </p:spTree>
    <p:extLst>
      <p:ext uri="{BB962C8B-B14F-4D97-AF65-F5344CB8AC3E}">
        <p14:creationId xmlns:p14="http://schemas.microsoft.com/office/powerpoint/2010/main" val="5508691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marL="457200" indent="-457200">
              <a:lnSpc>
                <a:spcPct val="130000"/>
              </a:lnSpc>
            </a:pPr>
            <a:r>
              <a:rPr lang="ko-KR" altLang="en-US" dirty="0"/>
              <a:t>개발팀</a:t>
            </a:r>
          </a:p>
          <a:p>
            <a:pPr marL="765175" lvl="1" indent="-307975">
              <a:lnSpc>
                <a:spcPct val="130000"/>
              </a:lnSpc>
            </a:pPr>
            <a:r>
              <a:rPr lang="ko-KR" altLang="en-US" dirty="0"/>
              <a:t>시스템 개발 </a:t>
            </a:r>
            <a:r>
              <a:rPr lang="ko-KR" altLang="en-US" dirty="0" err="1"/>
              <a:t>소요인원을</a:t>
            </a:r>
            <a:r>
              <a:rPr lang="ko-KR" altLang="en-US" dirty="0"/>
              <a:t> 각 개발 단계별로 기술</a:t>
            </a:r>
          </a:p>
          <a:p>
            <a:pPr marL="457200" indent="-457200">
              <a:lnSpc>
                <a:spcPct val="130000"/>
              </a:lnSpc>
            </a:pPr>
            <a:r>
              <a:rPr lang="ko-KR" altLang="en-US" dirty="0"/>
              <a:t>하드웨어 도구</a:t>
            </a:r>
          </a:p>
          <a:p>
            <a:pPr marL="765175" lvl="1" indent="-307975">
              <a:lnSpc>
                <a:spcPct val="130000"/>
              </a:lnSpc>
            </a:pPr>
            <a:r>
              <a:rPr lang="ko-KR" altLang="en-US"/>
              <a:t>프로젝트 수행을 위해 필요한 하드웨어 자원 내역을 기술</a:t>
            </a:r>
          </a:p>
          <a:p>
            <a:pPr marL="457200" indent="-457200">
              <a:lnSpc>
                <a:spcPct val="130000"/>
              </a:lnSpc>
            </a:pPr>
            <a:r>
              <a:rPr lang="ko-KR" altLang="en-US" dirty="0"/>
              <a:t>소프트웨어 도구</a:t>
            </a:r>
          </a:p>
          <a:p>
            <a:pPr marL="765175" lvl="1" indent="-307975">
              <a:lnSpc>
                <a:spcPct val="130000"/>
              </a:lnSpc>
            </a:pPr>
            <a:r>
              <a:rPr lang="ko-KR" altLang="en-US" dirty="0"/>
              <a:t>프로젝트 수행을 위해 필요한 소프트웨어 자원 내역을 기술</a:t>
            </a:r>
          </a:p>
          <a:p>
            <a:pPr marL="457200" indent="-457200">
              <a:lnSpc>
                <a:spcPct val="130000"/>
              </a:lnSpc>
            </a:pPr>
            <a:r>
              <a:rPr lang="ko-KR" altLang="en-US" dirty="0" err="1"/>
              <a:t>개발일정</a:t>
            </a:r>
            <a:endParaRPr lang="ko-KR" altLang="en-US" dirty="0"/>
          </a:p>
          <a:p>
            <a:pPr marL="765175" lvl="1" indent="-307975">
              <a:lnSpc>
                <a:spcPct val="130000"/>
              </a:lnSpc>
            </a:pPr>
            <a:r>
              <a:rPr lang="ko-KR" altLang="en-US" dirty="0"/>
              <a:t>개발 단계 및 산출물</a:t>
            </a:r>
            <a:r>
              <a:rPr lang="en-US" altLang="ko-KR" dirty="0"/>
              <a:t>, </a:t>
            </a:r>
            <a:r>
              <a:rPr lang="ko-KR" altLang="en-US" dirty="0"/>
              <a:t>각 단계별 세부 업무 내역을 정의하고 일정계획을 수립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개발 자원 및 일정</a:t>
            </a:r>
          </a:p>
        </p:txBody>
      </p:sp>
    </p:spTree>
    <p:extLst>
      <p:ext uri="{BB962C8B-B14F-4D97-AF65-F5344CB8AC3E}">
        <p14:creationId xmlns:p14="http://schemas.microsoft.com/office/powerpoint/2010/main" val="50909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ko-KR" altLang="en-US" dirty="0"/>
              <a:t>시스템 공학과정의 첫 활동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dirty="0"/>
              <a:t>시스템 개발을 위한 종합계획서 제공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dirty="0"/>
              <a:t>정의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dirty="0"/>
              <a:t>개발 시스템의 범위</a:t>
            </a:r>
            <a:r>
              <a:rPr lang="en-US" altLang="ko-KR" dirty="0"/>
              <a:t>(Scope)</a:t>
            </a:r>
            <a:r>
              <a:rPr lang="ko-KR" altLang="en-US" dirty="0"/>
              <a:t>를 결정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인터페이스를 정의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dirty="0"/>
              <a:t>예측</a:t>
            </a:r>
            <a:r>
              <a:rPr lang="en-US" altLang="ko-KR" dirty="0"/>
              <a:t>(Estimation)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dirty="0"/>
              <a:t>개발자원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일정 예측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ko-KR" altLang="en-US"/>
              <a:t>프로젝트 계획 단계</a:t>
            </a:r>
          </a:p>
        </p:txBody>
      </p:sp>
    </p:spTree>
    <p:extLst>
      <p:ext uri="{BB962C8B-B14F-4D97-AF65-F5344CB8AC3E}">
        <p14:creationId xmlns:p14="http://schemas.microsoft.com/office/powerpoint/2010/main" val="1548732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397328" y="1262400"/>
            <a:ext cx="4093029" cy="4898235"/>
          </a:xfrm>
          <a:noFill/>
          <a:ln>
            <a:solidFill>
              <a:schemeClr val="tx1"/>
            </a:solidFill>
          </a:ln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1  </a:t>
            </a:r>
            <a:r>
              <a:rPr lang="ko-KR" altLang="en-US" dirty="0"/>
              <a:t>개 요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1.1 </a:t>
            </a:r>
            <a:r>
              <a:rPr lang="ko-KR" altLang="en-US" sz="2000" dirty="0"/>
              <a:t>프로젝트 개요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1.2 </a:t>
            </a:r>
            <a:r>
              <a:rPr lang="ko-KR" altLang="en-US" sz="2000" dirty="0"/>
              <a:t>프로젝트의 산출물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1.3 </a:t>
            </a:r>
            <a:r>
              <a:rPr lang="ko-KR" altLang="en-US" sz="2000" dirty="0"/>
              <a:t>정의</a:t>
            </a:r>
            <a:r>
              <a:rPr lang="en-US" altLang="ko-KR" sz="2000" dirty="0"/>
              <a:t>, </a:t>
            </a:r>
            <a:r>
              <a:rPr lang="ko-KR" altLang="en-US" sz="2000" dirty="0"/>
              <a:t>약어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2  </a:t>
            </a:r>
            <a:r>
              <a:rPr lang="ko-KR" altLang="en-US" dirty="0"/>
              <a:t>자원 및 일정 예측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2.1 </a:t>
            </a:r>
            <a:r>
              <a:rPr lang="ko-KR" altLang="en-US" sz="2000" dirty="0"/>
              <a:t>자원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인력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비용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2.2 </a:t>
            </a:r>
            <a:r>
              <a:rPr lang="ko-KR" altLang="en-US" sz="2000" dirty="0"/>
              <a:t>일정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3  </a:t>
            </a:r>
            <a:r>
              <a:rPr lang="ko-KR" altLang="en-US" dirty="0"/>
              <a:t>조직 구성 및 인력 배치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3.1 </a:t>
            </a:r>
            <a:r>
              <a:rPr lang="ko-KR" altLang="en-US" sz="2000" dirty="0"/>
              <a:t>조직 구성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3.2 </a:t>
            </a:r>
            <a:r>
              <a:rPr lang="ko-KR" altLang="en-US" sz="2000" dirty="0"/>
              <a:t>직무 기술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계획서 작성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06683" y="1262400"/>
            <a:ext cx="3603171" cy="489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2075" tIns="46038" rIns="92075" bIns="46038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4  WBS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5  </a:t>
            </a:r>
            <a:r>
              <a:rPr lang="ko-KR" altLang="en-US" dirty="0"/>
              <a:t>기술관리 방법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5.1 </a:t>
            </a:r>
            <a:r>
              <a:rPr lang="ko-KR" altLang="en-US" sz="2000" dirty="0"/>
              <a:t>변경 관리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5.2 </a:t>
            </a:r>
            <a:r>
              <a:rPr lang="ko-KR" altLang="en-US" sz="2000" dirty="0"/>
              <a:t>위험 관리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5.3 </a:t>
            </a:r>
            <a:r>
              <a:rPr lang="ko-KR" altLang="en-US" sz="2000" dirty="0"/>
              <a:t>비용 및 진도 관리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5.4 </a:t>
            </a:r>
            <a:r>
              <a:rPr lang="ko-KR" altLang="en-US" sz="2000" dirty="0"/>
              <a:t>문제점 해결 방안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6  </a:t>
            </a:r>
            <a:r>
              <a:rPr lang="ko-KR" altLang="en-US" dirty="0"/>
              <a:t>표준 및 개발 절차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6.1 </a:t>
            </a:r>
            <a:r>
              <a:rPr lang="ko-KR" altLang="en-US" sz="2000" dirty="0"/>
              <a:t>개발 방법론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7  </a:t>
            </a:r>
            <a:r>
              <a:rPr lang="ko-KR" altLang="en-US" dirty="0"/>
              <a:t>검토 회의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7.1 </a:t>
            </a:r>
            <a:r>
              <a:rPr lang="ko-KR" altLang="en-US" sz="2000" dirty="0" err="1"/>
              <a:t>검토회</a:t>
            </a:r>
            <a:r>
              <a:rPr lang="ko-KR" altLang="en-US" sz="2000" dirty="0"/>
              <a:t> 일정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7.2 </a:t>
            </a:r>
            <a:r>
              <a:rPr lang="ko-KR" altLang="en-US" sz="2000" dirty="0" err="1"/>
              <a:t>검토회</a:t>
            </a:r>
            <a:r>
              <a:rPr lang="ko-KR" altLang="en-US" sz="2000" dirty="0"/>
              <a:t> 진행 방법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000" dirty="0"/>
              <a:t>7.3 </a:t>
            </a:r>
            <a:r>
              <a:rPr lang="ko-KR" altLang="en-US" sz="2000" dirty="0" err="1"/>
              <a:t>검토회</a:t>
            </a:r>
            <a:r>
              <a:rPr lang="ko-KR" altLang="en-US" sz="2000" dirty="0"/>
              <a:t> 후속 조치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135254" y="1262400"/>
            <a:ext cx="3376388" cy="489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/>
              <a:t>8  </a:t>
            </a:r>
            <a:r>
              <a:rPr lang="ko-KR" altLang="en-US" sz="2400" dirty="0"/>
              <a:t>개발 환경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/>
              <a:t>9  </a:t>
            </a:r>
            <a:r>
              <a:rPr lang="ko-KR" altLang="en-US" sz="2400" dirty="0"/>
              <a:t>성능 시험 방법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/>
              <a:t>10 </a:t>
            </a:r>
            <a:r>
              <a:rPr lang="ko-KR" altLang="en-US" sz="2400" dirty="0"/>
              <a:t>문서화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/>
              <a:t>11 </a:t>
            </a:r>
            <a:r>
              <a:rPr lang="ko-KR" altLang="en-US" sz="2400" dirty="0"/>
              <a:t>유지보수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/>
              <a:t>12 </a:t>
            </a:r>
            <a:r>
              <a:rPr lang="ko-KR" altLang="en-US" sz="2400" dirty="0"/>
              <a:t>설치</a:t>
            </a:r>
            <a:r>
              <a:rPr lang="en-US" altLang="ko-KR" sz="2400" dirty="0"/>
              <a:t>, </a:t>
            </a:r>
            <a:r>
              <a:rPr lang="ko-KR" altLang="en-US" sz="2400" dirty="0"/>
              <a:t>인수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/>
              <a:t>13 </a:t>
            </a:r>
            <a:r>
              <a:rPr lang="ko-KR" altLang="en-US" sz="2400" dirty="0"/>
              <a:t>참고문헌 및 부록</a:t>
            </a:r>
          </a:p>
        </p:txBody>
      </p:sp>
    </p:spTree>
    <p:extLst>
      <p:ext uri="{BB962C8B-B14F-4D97-AF65-F5344CB8AC3E}">
        <p14:creationId xmlns:p14="http://schemas.microsoft.com/office/powerpoint/2010/main" val="113442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1230707"/>
            <a:ext cx="11353800" cy="5125643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계획의 부재</a:t>
            </a:r>
          </a:p>
          <a:p>
            <a:pPr lvl="1">
              <a:lnSpc>
                <a:spcPct val="110000"/>
              </a:lnSpc>
              <a:buSzPct val="85000"/>
            </a:pPr>
            <a:r>
              <a:rPr lang="ko-KR" altLang="en-US" dirty="0"/>
              <a:t>불확실성</a:t>
            </a:r>
          </a:p>
          <a:p>
            <a:pPr lvl="1">
              <a:lnSpc>
                <a:spcPct val="110000"/>
              </a:lnSpc>
              <a:buSzPct val="85000"/>
            </a:pPr>
            <a:r>
              <a:rPr lang="ko-KR" altLang="en-US" dirty="0"/>
              <a:t>일정의 차질</a:t>
            </a:r>
            <a:r>
              <a:rPr lang="en-US" altLang="ko-KR" dirty="0"/>
              <a:t>, </a:t>
            </a:r>
            <a:r>
              <a:rPr lang="ko-KR" altLang="en-US" dirty="0"/>
              <a:t>경비의 초과</a:t>
            </a:r>
            <a:r>
              <a:rPr lang="en-US" altLang="ko-KR" dirty="0"/>
              <a:t>, </a:t>
            </a:r>
            <a:r>
              <a:rPr lang="ko-KR" altLang="en-US" dirty="0" err="1"/>
              <a:t>저품질</a:t>
            </a:r>
            <a:r>
              <a:rPr lang="en-US" altLang="ko-KR" dirty="0"/>
              <a:t>, </a:t>
            </a:r>
            <a:r>
              <a:rPr lang="ko-KR" altLang="en-US" dirty="0"/>
              <a:t>높은 유지보수 비용</a:t>
            </a:r>
          </a:p>
          <a:p>
            <a:pPr lvl="1">
              <a:lnSpc>
                <a:spcPct val="110000"/>
              </a:lnSpc>
              <a:buSzPct val="85000"/>
            </a:pPr>
            <a:r>
              <a:rPr lang="en-US" altLang="ko-KR" dirty="0"/>
              <a:t>Risk</a:t>
            </a:r>
          </a:p>
          <a:p>
            <a:pPr lvl="1">
              <a:lnSpc>
                <a:spcPct val="120000"/>
              </a:lnSpc>
              <a:buSzPct val="85000"/>
            </a:pPr>
            <a:r>
              <a:rPr lang="ko-KR" altLang="en-US" dirty="0"/>
              <a:t>프로젝트의 실패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소프트웨어 프로젝트 계획 수립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latin typeface="Times New Roman" panose="02020603050405020304" pitchFamily="18" charset="0"/>
              </a:rPr>
              <a:t>“</a:t>
            </a:r>
            <a:r>
              <a:rPr lang="ko-KR" altLang="en-US" dirty="0"/>
              <a:t>소프트웨어 개발 과정과 일정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생산 제품에 대하여 사전에 계획</a:t>
            </a:r>
            <a:r>
              <a:rPr lang="ko-KR" altLang="en-US" dirty="0">
                <a:latin typeface="Times New Roman" panose="02020603050405020304" pitchFamily="18" charset="0"/>
              </a:rPr>
              <a:t>”</a:t>
            </a:r>
            <a:endParaRPr lang="ko-KR" altLang="en-US" dirty="0"/>
          </a:p>
          <a:p>
            <a:pPr lvl="1">
              <a:lnSpc>
                <a:spcPct val="110000"/>
              </a:lnSpc>
              <a:buSzPct val="85000"/>
            </a:pPr>
            <a:r>
              <a:rPr lang="ko-KR" altLang="en-US" dirty="0"/>
              <a:t>문제를 이해하고 정의</a:t>
            </a:r>
          </a:p>
          <a:p>
            <a:pPr lvl="1">
              <a:lnSpc>
                <a:spcPct val="110000"/>
              </a:lnSpc>
              <a:buSzPct val="85000"/>
            </a:pPr>
            <a:r>
              <a:rPr lang="ko-KR" altLang="en-US" dirty="0"/>
              <a:t>필요한 </a:t>
            </a:r>
            <a:r>
              <a:rPr lang="ko-KR" altLang="en-US" dirty="0" err="1"/>
              <a:t>소작업을</a:t>
            </a:r>
            <a:r>
              <a:rPr lang="ko-KR" altLang="en-US" dirty="0"/>
              <a:t> 정의하고 순서를 결정            </a:t>
            </a:r>
            <a:endParaRPr lang="en-US" altLang="ko-KR" dirty="0"/>
          </a:p>
          <a:p>
            <a:pPr lvl="1">
              <a:lnSpc>
                <a:spcPct val="110000"/>
              </a:lnSpc>
              <a:buSzPct val="85000"/>
            </a:pPr>
            <a:r>
              <a:rPr lang="ko-KR" altLang="en-US" dirty="0"/>
              <a:t>일정 예측</a:t>
            </a:r>
            <a:r>
              <a:rPr lang="en-US" altLang="ko-KR" dirty="0"/>
              <a:t>						=&gt;  </a:t>
            </a:r>
            <a:r>
              <a:rPr lang="ko-KR" altLang="en-US" dirty="0"/>
              <a:t>계획서</a:t>
            </a:r>
          </a:p>
          <a:p>
            <a:pPr lvl="1">
              <a:lnSpc>
                <a:spcPct val="110000"/>
              </a:lnSpc>
              <a:buSzPct val="85000"/>
            </a:pPr>
            <a:r>
              <a:rPr lang="ko-KR" altLang="en-US" dirty="0"/>
              <a:t>비용 예측</a:t>
            </a:r>
          </a:p>
          <a:p>
            <a:pPr lvl="1">
              <a:lnSpc>
                <a:spcPct val="110000"/>
              </a:lnSpc>
              <a:buSzPct val="85000"/>
            </a:pPr>
            <a:r>
              <a:rPr lang="ko-KR" altLang="en-US" dirty="0"/>
              <a:t>위험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Planning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계      획</a:t>
            </a:r>
          </a:p>
        </p:txBody>
      </p:sp>
      <p:sp>
        <p:nvSpPr>
          <p:cNvPr id="111622" name="AutoShape 6"/>
          <p:cNvSpPr>
            <a:spLocks/>
          </p:cNvSpPr>
          <p:nvPr/>
        </p:nvSpPr>
        <p:spPr bwMode="auto">
          <a:xfrm>
            <a:off x="7391400" y="4445000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85336"/>
      </p:ext>
    </p:extLst>
  </p:cSld>
  <p:clrMapOvr>
    <a:masterClrMapping/>
  </p:clrMapOvr>
</p:sld>
</file>

<file path=ppt/theme/theme1.xml><?xml version="1.0" encoding="utf-8"?>
<a:theme xmlns:a="http://schemas.openxmlformats.org/drawingml/2006/main" name="교통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교통대</Template>
  <TotalTime>620</TotalTime>
  <Words>4348</Words>
  <Application>Microsoft Office PowerPoint</Application>
  <PresentationFormat>와이드스크린</PresentationFormat>
  <Paragraphs>1243</Paragraphs>
  <Slides>80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96" baseType="lpstr">
      <vt:lpstr>HCI Tulip</vt:lpstr>
      <vt:lpstr>HY견고딕</vt:lpstr>
      <vt:lpstr>HY그래픽M</vt:lpstr>
      <vt:lpstr>굴림</vt:lpstr>
      <vt:lpstr>굴림체</vt:lpstr>
      <vt:lpstr>돋움</vt:lpstr>
      <vt:lpstr>맑은 고딕</vt:lpstr>
      <vt:lpstr>명조</vt:lpstr>
      <vt:lpstr>바탕체</vt:lpstr>
      <vt:lpstr>휴먼명조</vt:lpstr>
      <vt:lpstr>Arial</vt:lpstr>
      <vt:lpstr>Courier New</vt:lpstr>
      <vt:lpstr>Times New Roman</vt:lpstr>
      <vt:lpstr>Wingdings</vt:lpstr>
      <vt:lpstr>교통대</vt:lpstr>
      <vt:lpstr>Document</vt:lpstr>
      <vt:lpstr>관리와 계획 (Project Planning)</vt:lpstr>
      <vt:lpstr>목 차</vt:lpstr>
      <vt:lpstr>프로젝트 관리(Management)</vt:lpstr>
      <vt:lpstr>프로젝트 관리 활동</vt:lpstr>
      <vt:lpstr>프로젝트 관리가 중요한 이유</vt:lpstr>
      <vt:lpstr>3.1 프로젝트 시작</vt:lpstr>
      <vt:lpstr>리스크와 타당성</vt:lpstr>
      <vt:lpstr>프로젝트 계획 단계</vt:lpstr>
      <vt:lpstr>계      획</vt:lpstr>
      <vt:lpstr>계      획</vt:lpstr>
      <vt:lpstr>문제 정의</vt:lpstr>
      <vt:lpstr>문제 정의</vt:lpstr>
      <vt:lpstr>타당성 조사(Feasibility Analysis)</vt:lpstr>
      <vt:lpstr>인력자원의 예측</vt:lpstr>
      <vt:lpstr>하드웨어 자원의 예측</vt:lpstr>
      <vt:lpstr>소프트웨어 자원의 예측</vt:lpstr>
      <vt:lpstr>3.2 프로젝트 계획과 스케줄링</vt:lpstr>
      <vt:lpstr>프로젝트 범위 정하기</vt:lpstr>
      <vt:lpstr>WBS</vt:lpstr>
      <vt:lpstr>스케줄링</vt:lpstr>
      <vt:lpstr>CPM 네트워크</vt:lpstr>
      <vt:lpstr>자원 할당과 간트차트</vt:lpstr>
      <vt:lpstr>일정계획(Scheduling)</vt:lpstr>
      <vt:lpstr>작업분해(Decomposition)</vt:lpstr>
      <vt:lpstr>작업순서 결정 및 소요기간 예측</vt:lpstr>
      <vt:lpstr>Activity Network</vt:lpstr>
      <vt:lpstr>CP/M 네트워크</vt:lpstr>
      <vt:lpstr>CP/M 네트워크</vt:lpstr>
      <vt:lpstr>CP/M 네트워크</vt:lpstr>
      <vt:lpstr>CP/M 네트워크</vt:lpstr>
      <vt:lpstr>CPM Network</vt:lpstr>
      <vt:lpstr>프로젝트 일정표</vt:lpstr>
      <vt:lpstr>프로젝트 일정표</vt:lpstr>
      <vt:lpstr>프로젝트 일정표</vt:lpstr>
      <vt:lpstr>Staff Allocation</vt:lpstr>
      <vt:lpstr>일정 계획 시 고려사항</vt:lpstr>
      <vt:lpstr>예산 계획 </vt:lpstr>
      <vt:lpstr>비용에 영향을 주는 요소</vt:lpstr>
      <vt:lpstr>소프트웨어의 측정</vt:lpstr>
      <vt:lpstr>크기 중심의 측도</vt:lpstr>
      <vt:lpstr>기능중심의 측도</vt:lpstr>
      <vt:lpstr>기능 점수</vt:lpstr>
      <vt:lpstr>기능 점수 기본 개념</vt:lpstr>
      <vt:lpstr>기능 점수 구하는 방법</vt:lpstr>
      <vt:lpstr>소프트웨어 측도의 예측</vt:lpstr>
      <vt:lpstr>분할기법에 의한 예측</vt:lpstr>
      <vt:lpstr>분할기법에 의한 예측 예</vt:lpstr>
      <vt:lpstr>분할기법에 의한 예측 예</vt:lpstr>
      <vt:lpstr>분할기법에 의한 예측 예</vt:lpstr>
      <vt:lpstr>분할기법에 의한 예측 예</vt:lpstr>
      <vt:lpstr>분할기법에 의한 예측 예</vt:lpstr>
      <vt:lpstr>분할기법에 의한 예측 예</vt:lpstr>
      <vt:lpstr>COCOMO-81 </vt:lpstr>
      <vt:lpstr>COCOMO방법</vt:lpstr>
      <vt:lpstr>COCOMO에 의한 비용 예측</vt:lpstr>
      <vt:lpstr>COCOMO 노력 승수</vt:lpstr>
      <vt:lpstr>COCOMO-81 </vt:lpstr>
      <vt:lpstr>COCOMO II</vt:lpstr>
      <vt:lpstr>추정 과정</vt:lpstr>
      <vt:lpstr>국내 기능 점수 산정 가이드</vt:lpstr>
      <vt:lpstr>과기처 산정 기준</vt:lpstr>
      <vt:lpstr>성공적인 예측방법</vt:lpstr>
      <vt:lpstr>3.4 프로젝트 팀 조직</vt:lpstr>
      <vt:lpstr>직능별 조직</vt:lpstr>
      <vt:lpstr>프로젝트별 조직</vt:lpstr>
      <vt:lpstr>매트릭스 조직</vt:lpstr>
      <vt:lpstr>애자일 조직</vt:lpstr>
      <vt:lpstr>3.5 실행과 모니터링</vt:lpstr>
      <vt:lpstr>모니터링</vt:lpstr>
      <vt:lpstr>3.6 리스크 관리</vt:lpstr>
      <vt:lpstr>리스크 파악</vt:lpstr>
      <vt:lpstr>리스크 평가</vt:lpstr>
      <vt:lpstr>리스크 관리</vt:lpstr>
      <vt:lpstr>일반적인 위험요소</vt:lpstr>
      <vt:lpstr>일반적인 위험요소</vt:lpstr>
      <vt:lpstr>계획서 작성</vt:lpstr>
      <vt:lpstr>프로젝트 개요의 내용</vt:lpstr>
      <vt:lpstr>시스템 개략 명세서의 내용</vt:lpstr>
      <vt:lpstr>개발 자원 및 일정</vt:lpstr>
      <vt:lpstr>계획서 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bgsung</cp:lastModifiedBy>
  <cp:revision>53</cp:revision>
  <dcterms:created xsi:type="dcterms:W3CDTF">2014-09-01T02:23:18Z</dcterms:created>
  <dcterms:modified xsi:type="dcterms:W3CDTF">2022-09-13T06:07:19Z</dcterms:modified>
</cp:coreProperties>
</file>