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323" r:id="rId2"/>
    <p:sldId id="376" r:id="rId3"/>
    <p:sldId id="464" r:id="rId4"/>
    <p:sldId id="439" r:id="rId5"/>
    <p:sldId id="495" r:id="rId6"/>
    <p:sldId id="496" r:id="rId7"/>
    <p:sldId id="505" r:id="rId8"/>
    <p:sldId id="507" r:id="rId9"/>
    <p:sldId id="533" r:id="rId10"/>
    <p:sldId id="534" r:id="rId11"/>
    <p:sldId id="535" r:id="rId12"/>
    <p:sldId id="536" r:id="rId13"/>
    <p:sldId id="514" r:id="rId14"/>
    <p:sldId id="515" r:id="rId15"/>
    <p:sldId id="517" r:id="rId16"/>
    <p:sldId id="51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520" r:id="rId29"/>
    <p:sldId id="521" r:id="rId30"/>
    <p:sldId id="522" r:id="rId31"/>
    <p:sldId id="281" r:id="rId32"/>
    <p:sldId id="282" r:id="rId33"/>
    <p:sldId id="283" r:id="rId34"/>
    <p:sldId id="284" r:id="rId35"/>
    <p:sldId id="523" r:id="rId36"/>
    <p:sldId id="524" r:id="rId37"/>
    <p:sldId id="52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527" r:id="rId48"/>
    <p:sldId id="528" r:id="rId49"/>
    <p:sldId id="53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9A4A-48B2-499C-BE97-0D9AB5A27A9A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5CE29-237D-4D6A-B8BD-3062E8641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F57077E-93C7-4072-A2A2-589353DE4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4AFE331-B99B-4A05-92BA-21D53C5F79F4}" type="slidenum">
              <a:rPr lang="en-US" altLang="ko-KR" b="0" smtClean="0">
                <a:latin typeface="Arial" panose="020B0604020202020204" pitchFamily="34" charset="0"/>
              </a:rPr>
              <a:pPr/>
              <a:t>1</a:t>
            </a:fld>
            <a:endParaRPr lang="en-US" altLang="ko-KR" b="0"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86E2D23-B6F8-40CA-868F-224A9156C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924162-1A09-46A3-945A-B2F1D319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6F64-68BB-4CBE-BC37-24D3A52FD853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OO Analysis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3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B35F-42BA-424C-A51E-3D106A63AC40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0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F528-0186-4E86-A096-333E715D9E87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0BC-2419-4C6B-AB47-C01C3FEDC770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OO Analysis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6100" y="441324"/>
            <a:ext cx="1117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7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5A5-D266-4D19-A12E-251062C00112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0896-2178-4367-8E4E-06FA87560456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OO Analysis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8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769C-4E8C-4D8F-9A89-70D686E75994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ko-KR" dirty="0"/>
              <a:t>OO Analysis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7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B389-C971-46AB-9041-FD28C66D23E5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5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D9A8-2D3A-4CD9-BEB3-EF7B7E56F560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720A-292B-4D03-9BD4-5F23A343DCAD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CB6B-9533-4B7F-89C9-34D600E70FE5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9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78728"/>
            <a:ext cx="10515600" cy="4898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80A7-1ACB-402F-A0FD-3C9507DAB459}" type="datetime1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OO Analysis </a:t>
            </a:r>
            <a:fld id="{A2A662DE-6E5C-4347-ACF7-C820EB400D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25" y="35719"/>
            <a:ext cx="1666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1048542"/>
            <a:ext cx="12192000" cy="83345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4F26A4-57BF-4814-928A-8BD23345ED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ko-KR" sz="4000" b="1"/>
              <a:t>Chap 04   </a:t>
            </a:r>
            <a:r>
              <a:rPr lang="ko-KR" altLang="en-US" sz="4000" b="1"/>
              <a:t>요구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4E95F3-CCF1-4CB0-A2E5-7F15453B2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3C081258-645D-4CFB-925C-187AD65EB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요구 분석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851DC439-867B-4E96-9756-EF0D374CE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요구 후보를 분석하고 결정하여 요구로 확정</a:t>
            </a:r>
            <a:endParaRPr lang="en-US" altLang="ko-KR"/>
          </a:p>
          <a:p>
            <a:r>
              <a:rPr lang="ko-KR" altLang="en-US"/>
              <a:t>요구 품질</a:t>
            </a:r>
            <a:endParaRPr lang="en-US" altLang="ko-KR"/>
          </a:p>
          <a:p>
            <a:pPr lvl="1"/>
            <a:r>
              <a:rPr lang="ko-KR" altLang="en-US"/>
              <a:t>원자적</a:t>
            </a:r>
            <a:r>
              <a:rPr lang="en-US" altLang="ko-KR"/>
              <a:t>(atomic)</a:t>
            </a:r>
          </a:p>
          <a:p>
            <a:pPr lvl="1"/>
            <a:r>
              <a:rPr lang="ko-KR" altLang="en-US"/>
              <a:t>완전성</a:t>
            </a:r>
            <a:r>
              <a:rPr lang="en-US" altLang="ko-KR"/>
              <a:t>(complete</a:t>
            </a:r>
          </a:p>
          <a:p>
            <a:pPr lvl="1"/>
            <a:r>
              <a:rPr lang="ko-KR" altLang="en-US"/>
              <a:t>비모호성</a:t>
            </a:r>
            <a:r>
              <a:rPr lang="en-US" altLang="ko-KR"/>
              <a:t>(unambiguous)</a:t>
            </a:r>
            <a:r>
              <a:rPr lang="ko-KR" altLang="en-US"/>
              <a:t>과 통일성</a:t>
            </a:r>
            <a:r>
              <a:rPr lang="en-US" altLang="ko-KR"/>
              <a:t>(consistent) </a:t>
            </a:r>
          </a:p>
          <a:p>
            <a:pPr lvl="1"/>
            <a:r>
              <a:rPr lang="ko-KR" altLang="en-US"/>
              <a:t>추적성</a:t>
            </a:r>
            <a:r>
              <a:rPr lang="en-US" altLang="ko-KR"/>
              <a:t>(traceable)</a:t>
            </a:r>
          </a:p>
          <a:p>
            <a:pPr lvl="1"/>
            <a:r>
              <a:rPr lang="ko-KR" altLang="en-US"/>
              <a:t>우선순위화</a:t>
            </a:r>
            <a:r>
              <a:rPr lang="en-US" altLang="ko-KR"/>
              <a:t>(prioritize)</a:t>
            </a:r>
          </a:p>
          <a:p>
            <a:pPr lvl="1"/>
            <a:r>
              <a:rPr lang="ko-KR" altLang="en-US"/>
              <a:t>테스트 가능성</a:t>
            </a:r>
            <a:r>
              <a:rPr lang="en-US" altLang="ko-KR"/>
              <a:t>(testable) </a:t>
            </a:r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92AF1BE6-2DBB-4AA5-AB2C-A030A081F9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EC965BDB-0D04-46B0-B733-C511D7DF0C2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10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4E7D6F0B-DF21-4686-88D4-B5FCE1EDD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도메인 분석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44DEA959-188A-4380-BB98-0CB12B28C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도메인이란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요구의 배경</a:t>
            </a:r>
            <a:endParaRPr lang="en-US" altLang="ko-KR"/>
          </a:p>
          <a:p>
            <a:r>
              <a:rPr lang="ko-KR" altLang="en-US"/>
              <a:t>설계 모델링에 필요한 여러 개념과 비즈니스 룰을 파악</a:t>
            </a:r>
            <a:endParaRPr lang="en-US" altLang="ko-KR"/>
          </a:p>
          <a:p>
            <a:r>
              <a:rPr lang="ko-KR" altLang="en-US"/>
              <a:t>응용 분야에 존재하는 개념을 잘 정의하고 분석하여 시스템에 존재하는 개념으로 정립하는 단계</a:t>
            </a:r>
            <a:endParaRPr lang="en-US" altLang="ko-KR"/>
          </a:p>
          <a:p>
            <a:r>
              <a:rPr lang="ko-KR" altLang="en-US"/>
              <a:t>방법</a:t>
            </a:r>
            <a:endParaRPr lang="en-US" altLang="ko-KR"/>
          </a:p>
          <a:p>
            <a:pPr lvl="1"/>
            <a:r>
              <a:rPr lang="ko-KR" altLang="en-US"/>
              <a:t>도메인 개념 찾기</a:t>
            </a:r>
            <a:endParaRPr lang="en-US" altLang="ko-KR"/>
          </a:p>
          <a:p>
            <a:pPr lvl="1"/>
            <a:r>
              <a:rPr lang="ko-KR" altLang="en-US"/>
              <a:t>도메인 사전 작성</a:t>
            </a:r>
            <a:endParaRPr lang="en-US" altLang="ko-KR"/>
          </a:p>
          <a:p>
            <a:pPr lvl="1"/>
            <a:r>
              <a:rPr lang="ko-KR" altLang="en-US"/>
              <a:t>비즈니스 규칙 정리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294898D8-1C2A-469C-8F5D-A5E8866CB15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67CB1BB8-8D73-4F3A-BF2B-245B42820ABC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11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828F16A0-BA74-456D-8A36-27AA1A4E9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시나리오 기반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5C2FC-9FBB-4E3F-ABA4-CE876F25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다양한 사람들이 참여하여 다양한 용어와 개념을 전달하여 요구를 도출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커뮤니케이션의 장벽 해소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시나리오 기반</a:t>
            </a:r>
            <a:r>
              <a:rPr lang="en-US" altLang="ko-KR" dirty="0"/>
              <a:t>(5H1W)</a:t>
            </a:r>
          </a:p>
          <a:p>
            <a:pPr>
              <a:defRPr/>
            </a:pPr>
            <a:r>
              <a:rPr lang="ko-KR" altLang="en-US" dirty="0"/>
              <a:t>사용자 스토리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dirty="0"/>
              <a:t>&lt; </a:t>
            </a:r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역할</a:t>
            </a:r>
            <a:r>
              <a:rPr lang="en-US" altLang="ko-KR" dirty="0"/>
              <a:t>(who) &gt;</a:t>
            </a:r>
            <a:r>
              <a:rPr lang="ko-KR" altLang="en-US" dirty="0"/>
              <a:t>는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&lt; </a:t>
            </a:r>
            <a:r>
              <a:rPr lang="ko-KR" altLang="en-US" dirty="0"/>
              <a:t>목표</a:t>
            </a:r>
            <a:r>
              <a:rPr lang="en-US" altLang="ko-KR" dirty="0"/>
              <a:t>/</a:t>
            </a:r>
            <a:r>
              <a:rPr lang="ko-KR" altLang="en-US" dirty="0"/>
              <a:t>혜택</a:t>
            </a:r>
            <a:r>
              <a:rPr lang="en-US" altLang="ko-KR" dirty="0"/>
              <a:t>/</a:t>
            </a:r>
            <a:r>
              <a:rPr lang="ko-KR" altLang="en-US" dirty="0"/>
              <a:t>이익</a:t>
            </a:r>
            <a:r>
              <a:rPr lang="en-US" altLang="ko-KR" dirty="0"/>
              <a:t>(why) &gt;</a:t>
            </a:r>
            <a:r>
              <a:rPr lang="ko-KR" altLang="en-US" dirty="0"/>
              <a:t>를 얻기 위하여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&lt; </a:t>
            </a:r>
            <a:r>
              <a:rPr lang="ko-KR" altLang="en-US" dirty="0"/>
              <a:t>행위</a:t>
            </a:r>
            <a:r>
              <a:rPr lang="en-US" altLang="ko-KR" dirty="0"/>
              <a:t>/</a:t>
            </a:r>
            <a:r>
              <a:rPr lang="ko-KR" altLang="en-US" dirty="0"/>
              <a:t>작업</a:t>
            </a:r>
            <a:r>
              <a:rPr lang="en-US" altLang="ko-KR" dirty="0"/>
              <a:t>(what) &gt;</a:t>
            </a:r>
            <a:r>
              <a:rPr lang="ko-KR" altLang="en-US" dirty="0"/>
              <a:t>을 원한다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216273C1-AC48-40F2-88DB-D6296870C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4.4 </a:t>
            </a:r>
            <a:r>
              <a:rPr lang="ko-KR" altLang="en-US"/>
              <a:t>유스케이스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34FECCDD-5C8E-4F54-AB3A-7739CDAFB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도메인 분석과 모델링 사이의 관문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도메인 분석의 결과를 액터</a:t>
            </a:r>
            <a:r>
              <a:rPr lang="en-US" altLang="ko-KR"/>
              <a:t>, </a:t>
            </a:r>
            <a:r>
              <a:rPr lang="ko-KR" altLang="en-US"/>
              <a:t>사용사례 </a:t>
            </a:r>
            <a:r>
              <a:rPr lang="en-US" altLang="ko-KR"/>
              <a:t>, </a:t>
            </a:r>
            <a:r>
              <a:rPr lang="ko-KR" altLang="en-US"/>
              <a:t>관계들로 구성된 시스템 명세로 매핑하는 작업</a:t>
            </a: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FC2C931D-E711-44ED-B9B3-16F798C6A68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634322B4-C0EF-4CA9-A8D9-E6AEC63F99BF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AEAF8326-754F-4828-88D9-163C7C59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13101"/>
            <a:ext cx="6624638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8677AEC-0122-4555-B872-04A0F92C8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유스케이스 소개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95ABE27B-AD6B-4CE2-8BC6-4194BD621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요소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시스템 범위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분석 과정</a:t>
            </a: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액터</a:t>
            </a:r>
            <a:r>
              <a:rPr lang="ko-KR" altLang="en-US" dirty="0"/>
              <a:t> 찾기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2) </a:t>
            </a:r>
            <a:r>
              <a:rPr lang="ko-KR" altLang="en-US" dirty="0" err="1"/>
              <a:t>유스케이스</a:t>
            </a:r>
            <a:r>
              <a:rPr lang="ko-KR" altLang="en-US" dirty="0"/>
              <a:t> 찾기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3)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관계 찾기</a:t>
            </a:r>
            <a:endParaRPr lang="en-US" altLang="ko-KR" dirty="0"/>
          </a:p>
          <a:p>
            <a:pPr marL="400050" lvl="1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 err="1"/>
              <a:t>유스케이스</a:t>
            </a:r>
            <a:r>
              <a:rPr lang="ko-KR" altLang="en-US" dirty="0"/>
              <a:t> 명세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시스템이 제공하여야 할 서비스를 시간이 경과되는 순서로 정렬하여 기술한 것</a:t>
            </a:r>
            <a:endParaRPr lang="en-US" altLang="ko-KR" dirty="0"/>
          </a:p>
        </p:txBody>
      </p:sp>
      <p:sp>
        <p:nvSpPr>
          <p:cNvPr id="26628" name="슬라이드 번호 개체 틀 3">
            <a:extLst>
              <a:ext uri="{FF2B5EF4-FFF2-40B4-BE49-F238E27FC236}">
                <a16:creationId xmlns:a16="http://schemas.microsoft.com/office/drawing/2014/main" id="{C57A703C-C350-4E34-B677-9C6674FF112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684A82EB-4A3E-4A4D-B752-F6A925F095F3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14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9737CA76-84AF-45B7-8B8B-322FA09E9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유스케이스 다이어그램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E2FED9A6-4A1F-426B-AB54-9A6BB59B1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시스템의 기능을 나타내기 위하여 사용자의 요구를 추출하고 분석하는데 사용</a:t>
            </a:r>
            <a:endParaRPr lang="en-US" altLang="ko-KR"/>
          </a:p>
          <a:p>
            <a:r>
              <a:rPr lang="ko-KR" altLang="en-US"/>
              <a:t>구성</a:t>
            </a:r>
            <a:endParaRPr lang="en-US" altLang="ko-KR"/>
          </a:p>
          <a:p>
            <a:pPr lvl="1"/>
            <a:r>
              <a:rPr lang="ko-KR" altLang="en-US"/>
              <a:t>사용 사례</a:t>
            </a:r>
            <a:r>
              <a:rPr lang="en-US" altLang="ko-KR"/>
              <a:t>(use case): </a:t>
            </a:r>
            <a:r>
              <a:rPr lang="ko-KR" altLang="en-US"/>
              <a:t>시스템 기능</a:t>
            </a:r>
            <a:endParaRPr lang="en-US" altLang="ko-KR"/>
          </a:p>
          <a:p>
            <a:pPr lvl="1"/>
            <a:r>
              <a:rPr lang="ko-KR" altLang="en-US"/>
              <a:t>액터</a:t>
            </a:r>
            <a:r>
              <a:rPr lang="en-US" altLang="ko-KR"/>
              <a:t>(actor): </a:t>
            </a:r>
            <a:r>
              <a:rPr lang="ko-KR" altLang="en-US"/>
              <a:t>시스템과 상호작용 하는 것</a:t>
            </a:r>
            <a:r>
              <a:rPr lang="en-US" altLang="ko-KR"/>
              <a:t>(</a:t>
            </a:r>
            <a:r>
              <a:rPr lang="ko-KR" altLang="en-US"/>
              <a:t>사용자</a:t>
            </a:r>
            <a:r>
              <a:rPr lang="en-US" altLang="ko-KR"/>
              <a:t>, </a:t>
            </a:r>
            <a:r>
              <a:rPr lang="ko-KR" altLang="en-US"/>
              <a:t>시스템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D557A118-7F63-4EE2-9F6B-88ACD8CE40B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F4063446-4304-49BF-92A4-26DC6079F93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15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3015D1E2-FE09-45C0-8707-2B40F615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4" y="3602038"/>
            <a:ext cx="4408487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13F67B68-2F9B-4CA8-8827-D7B5DC478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액터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F6211AEF-5819-4D43-A362-E1D397EBF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액터</a:t>
            </a:r>
            <a:endParaRPr lang="en-US" altLang="ko-KR"/>
          </a:p>
          <a:p>
            <a:pPr lvl="1"/>
            <a:r>
              <a:rPr lang="ko-KR" altLang="en-US"/>
              <a:t>시스템과 상호작용 하는 외부 엔티티</a:t>
            </a:r>
            <a:endParaRPr lang="en-US" altLang="ko-KR"/>
          </a:p>
          <a:p>
            <a:pPr lvl="1"/>
            <a:r>
              <a:rPr lang="ko-KR" altLang="en-US"/>
              <a:t>구별되는 이름과 설명이 필요</a:t>
            </a:r>
            <a:endParaRPr lang="en-US" altLang="ko-KR"/>
          </a:p>
          <a:p>
            <a:r>
              <a:rPr lang="ko-KR" altLang="en-US"/>
              <a:t>액터가 될 수 있는 것</a:t>
            </a:r>
            <a:endParaRPr lang="en-US" altLang="ko-KR"/>
          </a:p>
          <a:p>
            <a:pPr lvl="1"/>
            <a:r>
              <a:rPr lang="ko-KR" altLang="en-US"/>
              <a:t>사용자가 맡은 일</a:t>
            </a:r>
            <a:endParaRPr lang="en-US" altLang="ko-KR"/>
          </a:p>
          <a:p>
            <a:pPr lvl="1"/>
            <a:r>
              <a:rPr lang="ko-KR" altLang="en-US"/>
              <a:t>다른 시스템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8676" name="슬라이드 번호 개체 틀 3">
            <a:extLst>
              <a:ext uri="{FF2B5EF4-FFF2-40B4-BE49-F238E27FC236}">
                <a16:creationId xmlns:a16="http://schemas.microsoft.com/office/drawing/2014/main" id="{0E9960CF-FA79-4053-9BC1-136AF4D915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87B9D38F-5F00-4280-9EA0-761B99B77B20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16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677" name="그림 1">
            <a:extLst>
              <a:ext uri="{FF2B5EF4-FFF2-40B4-BE49-F238E27FC236}">
                <a16:creationId xmlns:a16="http://schemas.microsoft.com/office/drawing/2014/main" id="{312B34BA-30F7-450A-AD07-983F53A1C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4292600"/>
            <a:ext cx="83883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447800"/>
            <a:ext cx="5791200" cy="4648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ko-KR" altLang="en-US"/>
              <a:t>액터</a:t>
            </a:r>
            <a:r>
              <a:rPr lang="en-US" altLang="ko-KR"/>
              <a:t>(actor)</a:t>
            </a:r>
          </a:p>
          <a:p>
            <a:pPr lvl="1"/>
            <a:r>
              <a:rPr lang="ko-KR" altLang="en-US"/>
              <a:t>시스템과 작용하는 외부 엔티티</a:t>
            </a:r>
          </a:p>
          <a:p>
            <a:pPr lvl="1"/>
            <a:r>
              <a:rPr lang="ko-KR" altLang="en-US"/>
              <a:t>외부 엔티티는 사람이 될 수도 있고 하드웨어</a:t>
            </a:r>
            <a:r>
              <a:rPr lang="en-US" altLang="ko-KR"/>
              <a:t>, </a:t>
            </a:r>
            <a:r>
              <a:rPr lang="ko-KR" altLang="en-US"/>
              <a:t>다른 자동화 시스템이 될 수도 있음</a:t>
            </a:r>
          </a:p>
          <a:p>
            <a:pPr lvl="1"/>
            <a:r>
              <a:rPr lang="ko-KR" altLang="en-US"/>
              <a:t>예</a:t>
            </a:r>
            <a:r>
              <a:rPr lang="en-US" altLang="ko-KR"/>
              <a:t>: Banking System</a:t>
            </a:r>
          </a:p>
          <a:p>
            <a:pPr lvl="2"/>
            <a:r>
              <a:rPr lang="ko-KR" altLang="en-US"/>
              <a:t>대출 담당 직원</a:t>
            </a:r>
          </a:p>
          <a:p>
            <a:pPr lvl="2"/>
            <a:r>
              <a:rPr lang="ko-KR" altLang="en-US"/>
              <a:t>고객</a:t>
            </a:r>
          </a:p>
          <a:p>
            <a:r>
              <a:rPr lang="ko-KR" altLang="en-US"/>
              <a:t>사용 사례는</a:t>
            </a:r>
          </a:p>
          <a:p>
            <a:pPr lvl="1"/>
            <a:r>
              <a:rPr lang="ko-KR" altLang="en-US"/>
              <a:t>구동시키는 액터를 가짐</a:t>
            </a:r>
          </a:p>
          <a:p>
            <a:pPr lvl="1"/>
            <a:r>
              <a:rPr lang="ko-KR" altLang="en-US"/>
              <a:t>여러 개의 참여 액터를 가질 수 있음</a:t>
            </a:r>
          </a:p>
        </p:txBody>
      </p:sp>
      <p:sp>
        <p:nvSpPr>
          <p:cNvPr id="364548" name="Oval 4"/>
          <p:cNvSpPr>
            <a:spLocks noChangeArrowheads="1"/>
          </p:cNvSpPr>
          <p:nvPr/>
        </p:nvSpPr>
        <p:spPr bwMode="auto">
          <a:xfrm>
            <a:off x="8686800" y="3619500"/>
            <a:ext cx="514350" cy="533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 flipV="1">
            <a:off x="8591550" y="4514850"/>
            <a:ext cx="8001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4550" name="Line 6"/>
          <p:cNvSpPr>
            <a:spLocks noChangeShapeType="1"/>
          </p:cNvSpPr>
          <p:nvPr/>
        </p:nvSpPr>
        <p:spPr bwMode="auto">
          <a:xfrm>
            <a:off x="8972550" y="417195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4551" name="Line 7"/>
          <p:cNvSpPr>
            <a:spLocks noChangeShapeType="1"/>
          </p:cNvSpPr>
          <p:nvPr/>
        </p:nvSpPr>
        <p:spPr bwMode="auto">
          <a:xfrm flipH="1">
            <a:off x="8705850" y="4895850"/>
            <a:ext cx="26670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4552" name="Line 8"/>
          <p:cNvSpPr>
            <a:spLocks noChangeShapeType="1"/>
          </p:cNvSpPr>
          <p:nvPr/>
        </p:nvSpPr>
        <p:spPr bwMode="auto">
          <a:xfrm>
            <a:off x="8991600" y="4895850"/>
            <a:ext cx="381000" cy="381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8347075" y="5403851"/>
            <a:ext cx="1398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액터의 이름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찾기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06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8401050" y="1962150"/>
            <a:ext cx="647700" cy="1219200"/>
            <a:chOff x="4332" y="1236"/>
            <a:chExt cx="504" cy="1044"/>
          </a:xfrm>
        </p:grpSpPr>
        <p:sp>
          <p:nvSpPr>
            <p:cNvPr id="365572" name="Oval 4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73" name="Line 5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74" name="Line 6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75" name="Line 7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76" name="Line 8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8404226" y="3270251"/>
            <a:ext cx="588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GPS</a:t>
            </a:r>
          </a:p>
        </p:txBody>
      </p:sp>
      <p:grpSp>
        <p:nvGrpSpPr>
          <p:cNvPr id="365578" name="Group 10"/>
          <p:cNvGrpSpPr>
            <a:grpSpLocks/>
          </p:cNvGrpSpPr>
          <p:nvPr/>
        </p:nvGrpSpPr>
        <p:grpSpPr bwMode="auto">
          <a:xfrm>
            <a:off x="3257550" y="2971800"/>
            <a:ext cx="647700" cy="1219200"/>
            <a:chOff x="4332" y="1236"/>
            <a:chExt cx="504" cy="1044"/>
          </a:xfrm>
        </p:grpSpPr>
        <p:sp>
          <p:nvSpPr>
            <p:cNvPr id="365579" name="Oval 11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0" name="Line 12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3" name="Line 15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2955926" y="4298951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Watch Owner</a:t>
            </a:r>
          </a:p>
        </p:txBody>
      </p:sp>
      <p:grpSp>
        <p:nvGrpSpPr>
          <p:cNvPr id="365585" name="Group 17"/>
          <p:cNvGrpSpPr>
            <a:grpSpLocks/>
          </p:cNvGrpSpPr>
          <p:nvPr/>
        </p:nvGrpSpPr>
        <p:grpSpPr bwMode="auto">
          <a:xfrm>
            <a:off x="8401050" y="4152900"/>
            <a:ext cx="647700" cy="1219200"/>
            <a:chOff x="4332" y="1236"/>
            <a:chExt cx="504" cy="1044"/>
          </a:xfrm>
        </p:grpSpPr>
        <p:sp>
          <p:nvSpPr>
            <p:cNvPr id="365586" name="Oval 18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7" name="Line 19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8" name="Line 20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89" name="Line 21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5590" name="Line 22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5591" name="Text Box 23"/>
          <p:cNvSpPr txBox="1">
            <a:spLocks noChangeArrowheads="1"/>
          </p:cNvSpPr>
          <p:nvPr/>
        </p:nvSpPr>
        <p:spPr bwMode="auto">
          <a:xfrm>
            <a:off x="8099425" y="5480051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</a:rPr>
              <a:t>WebifyWatch</a:t>
            </a:r>
            <a:endParaRPr lang="en-US" altLang="ko-KR" dirty="0">
              <a:latin typeface="Tahoma" panose="020B0604030504040204" pitchFamily="34" charset="0"/>
            </a:endParaRPr>
          </a:p>
        </p:txBody>
      </p:sp>
      <p:sp>
        <p:nvSpPr>
          <p:cNvPr id="365592" name="Text Box 24"/>
          <p:cNvSpPr txBox="1">
            <a:spLocks noChangeArrowheads="1"/>
          </p:cNvSpPr>
          <p:nvPr/>
        </p:nvSpPr>
        <p:spPr bwMode="auto">
          <a:xfrm>
            <a:off x="5546725" y="3422651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Tahoma" panose="020B0604030504040204" pitchFamily="34" charset="0"/>
              </a:rPr>
              <a:t>SatWatch</a:t>
            </a:r>
            <a:endParaRPr lang="en-US" altLang="ko-KR" dirty="0">
              <a:latin typeface="Tahoma" panose="020B0604030504040204" pitchFamily="34" charset="0"/>
            </a:endParaRPr>
          </a:p>
        </p:txBody>
      </p:sp>
      <p:sp>
        <p:nvSpPr>
          <p:cNvPr id="365593" name="Rectangle 25"/>
          <p:cNvSpPr>
            <a:spLocks noChangeArrowheads="1"/>
          </p:cNvSpPr>
          <p:nvPr/>
        </p:nvSpPr>
        <p:spPr bwMode="auto">
          <a:xfrm>
            <a:off x="5410200" y="3048000"/>
            <a:ext cx="139065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5594" name="Line 26"/>
          <p:cNvSpPr>
            <a:spLocks noChangeShapeType="1"/>
          </p:cNvSpPr>
          <p:nvPr/>
        </p:nvSpPr>
        <p:spPr bwMode="auto">
          <a:xfrm>
            <a:off x="4114800" y="3543300"/>
            <a:ext cx="12763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5595" name="Line 27"/>
          <p:cNvSpPr>
            <a:spLocks noChangeShapeType="1"/>
          </p:cNvSpPr>
          <p:nvPr/>
        </p:nvSpPr>
        <p:spPr bwMode="auto">
          <a:xfrm flipV="1">
            <a:off x="6838950" y="2514600"/>
            <a:ext cx="12954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5596" name="Line 28"/>
          <p:cNvSpPr>
            <a:spLocks noChangeShapeType="1"/>
          </p:cNvSpPr>
          <p:nvPr/>
        </p:nvSpPr>
        <p:spPr bwMode="auto">
          <a:xfrm flipH="1" flipV="1">
            <a:off x="6800850" y="3676650"/>
            <a:ext cx="1276350" cy="11620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사용사례 다이어그램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0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962400"/>
            <a:ext cx="8001000" cy="2133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시스템은 나중에 구체적인 사용 사례로 대치됨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같은 사람이 동시에 두 가지 역할을 할 수도 있지만 다른 </a:t>
            </a:r>
            <a:r>
              <a:rPr lang="ko-KR" altLang="en-US" dirty="0" err="1"/>
              <a:t>액터로</a:t>
            </a:r>
            <a:r>
              <a:rPr lang="ko-KR" altLang="en-US" dirty="0"/>
              <a:t> 표현하여야 함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역할이므로 꼭 사람과 결부시킬 필요는 없음</a:t>
            </a:r>
          </a:p>
        </p:txBody>
      </p:sp>
      <p:grpSp>
        <p:nvGrpSpPr>
          <p:cNvPr id="366596" name="Group 4"/>
          <p:cNvGrpSpPr>
            <a:grpSpLocks/>
          </p:cNvGrpSpPr>
          <p:nvPr/>
        </p:nvGrpSpPr>
        <p:grpSpPr bwMode="auto">
          <a:xfrm>
            <a:off x="3028950" y="1600200"/>
            <a:ext cx="647700" cy="1219200"/>
            <a:chOff x="4332" y="1236"/>
            <a:chExt cx="504" cy="1044"/>
          </a:xfrm>
        </p:grpSpPr>
        <p:sp>
          <p:nvSpPr>
            <p:cNvPr id="366597" name="Oval 5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598" name="Line 6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599" name="Line 7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600" name="Line 8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601" name="Line 9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2727326" y="2927351"/>
            <a:ext cx="1323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FieldOfficer</a:t>
            </a:r>
          </a:p>
        </p:txBody>
      </p:sp>
      <p:grpSp>
        <p:nvGrpSpPr>
          <p:cNvPr id="366603" name="Group 11"/>
          <p:cNvGrpSpPr>
            <a:grpSpLocks/>
          </p:cNvGrpSpPr>
          <p:nvPr/>
        </p:nvGrpSpPr>
        <p:grpSpPr bwMode="auto">
          <a:xfrm>
            <a:off x="8362950" y="1657350"/>
            <a:ext cx="647700" cy="1219200"/>
            <a:chOff x="4332" y="1236"/>
            <a:chExt cx="504" cy="1044"/>
          </a:xfrm>
        </p:grpSpPr>
        <p:sp>
          <p:nvSpPr>
            <p:cNvPr id="366604" name="Oval 12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605" name="Line 13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606" name="Line 14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607" name="Line 15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6608" name="Line 16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7947025" y="2965451"/>
            <a:ext cx="125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Dispatcher</a:t>
            </a:r>
          </a:p>
        </p:txBody>
      </p:sp>
      <p:sp>
        <p:nvSpPr>
          <p:cNvPr id="366610" name="Text Box 18"/>
          <p:cNvSpPr txBox="1">
            <a:spLocks noChangeArrowheads="1"/>
          </p:cNvSpPr>
          <p:nvPr/>
        </p:nvSpPr>
        <p:spPr bwMode="auto">
          <a:xfrm>
            <a:off x="5299075" y="1870075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Tahoma" panose="020B0604030504040204" pitchFamily="34" charset="0"/>
              </a:rPr>
              <a:t>사건관리</a:t>
            </a:r>
          </a:p>
          <a:p>
            <a:pPr algn="ctr"/>
            <a:r>
              <a:rPr lang="ko-KR" altLang="en-US">
                <a:latin typeface="Tahoma" panose="020B0604030504040204" pitchFamily="34" charset="0"/>
              </a:rPr>
              <a:t>시스템</a:t>
            </a:r>
          </a:p>
        </p:txBody>
      </p:sp>
      <p:sp>
        <p:nvSpPr>
          <p:cNvPr id="366611" name="Rectangle 19"/>
          <p:cNvSpPr>
            <a:spLocks noChangeArrowheads="1"/>
          </p:cNvSpPr>
          <p:nvPr/>
        </p:nvSpPr>
        <p:spPr bwMode="auto">
          <a:xfrm>
            <a:off x="5181600" y="1676400"/>
            <a:ext cx="139065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6612" name="Line 20"/>
          <p:cNvSpPr>
            <a:spLocks noChangeShapeType="1"/>
          </p:cNvSpPr>
          <p:nvPr/>
        </p:nvSpPr>
        <p:spPr bwMode="auto">
          <a:xfrm>
            <a:off x="3886200" y="2171700"/>
            <a:ext cx="127635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6613" name="Line 21"/>
          <p:cNvSpPr>
            <a:spLocks noChangeShapeType="1"/>
          </p:cNvSpPr>
          <p:nvPr/>
        </p:nvSpPr>
        <p:spPr bwMode="auto">
          <a:xfrm flipH="1" flipV="1">
            <a:off x="6572250" y="2228850"/>
            <a:ext cx="1409700" cy="190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사건관리 시스템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4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3DD4B0A-68E1-49AC-977D-416C6CCB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82551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목표</a:t>
            </a:r>
            <a:endParaRPr lang="en-US" altLang="ko-KR" sz="2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1B00EB0-CDF6-4132-82EB-76A5E7AD4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1" y="1285875"/>
            <a:ext cx="3643313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lang="en-US" altLang="ko-KR" sz="1400" dirty="0">
              <a:latin typeface="+mn-ea"/>
              <a:cs typeface="Arial" pitchFamily="34" charset="0"/>
            </a:endParaRPr>
          </a:p>
        </p:txBody>
      </p:sp>
      <p:sp>
        <p:nvSpPr>
          <p:cNvPr id="8196" name="내용 개체 틀 2">
            <a:extLst>
              <a:ext uri="{FF2B5EF4-FFF2-40B4-BE49-F238E27FC236}">
                <a16:creationId xmlns:a16="http://schemas.microsoft.com/office/drawing/2014/main" id="{D06A1BF1-D167-48C9-BED9-41147D0EB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512888"/>
            <a:ext cx="8229600" cy="46529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4.1 </a:t>
            </a:r>
            <a:r>
              <a:rPr lang="ko-KR" altLang="en-US"/>
              <a:t>요구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4.2 </a:t>
            </a:r>
            <a:r>
              <a:rPr lang="ko-KR" altLang="en-US"/>
              <a:t>요구 추출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4.3 </a:t>
            </a:r>
            <a:r>
              <a:rPr lang="ko-KR" altLang="en-US"/>
              <a:t>요구 분석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4.4 </a:t>
            </a:r>
            <a:r>
              <a:rPr lang="ko-KR" altLang="en-US"/>
              <a:t>유스케이스 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4.5 </a:t>
            </a:r>
            <a:r>
              <a:rPr lang="ko-KR" altLang="en-US"/>
              <a:t>요구 명세</a:t>
            </a:r>
            <a:endParaRPr lang="en-US" altLang="ko-KR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4.6 </a:t>
            </a:r>
            <a:r>
              <a:rPr lang="ko-KR" altLang="en-US"/>
              <a:t>요구 검증</a:t>
            </a:r>
          </a:p>
        </p:txBody>
      </p:sp>
      <p:sp>
        <p:nvSpPr>
          <p:cNvPr id="8197" name="제목 1">
            <a:extLst>
              <a:ext uri="{FF2B5EF4-FFF2-40B4-BE49-F238E27FC236}">
                <a16:creationId xmlns:a16="http://schemas.microsoft.com/office/drawing/2014/main" id="{C6B076F0-AC8C-492E-B8C0-4504F8DCB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17489"/>
            <a:ext cx="8229600" cy="922337"/>
          </a:xfrm>
        </p:spPr>
        <p:txBody>
          <a:bodyPr/>
          <a:lstStyle/>
          <a:p>
            <a:r>
              <a:rPr lang="ko-KR" altLang="en-US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295400"/>
            <a:ext cx="8037513" cy="4800600"/>
          </a:xfrm>
          <a:noFill/>
          <a:ln/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액터를 찾기 위한 질문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어떤 </a:t>
            </a: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사용자 그룹이 작업을 수행하기 위하여 시스템의 지원을 받는가</a:t>
            </a:r>
            <a:r>
              <a:rPr lang="en-US" altLang="ko-KR">
                <a:latin typeface="신명조"/>
              </a:rPr>
              <a:t>?</a:t>
            </a:r>
            <a:endParaRPr lang="en-US" altLang="ko-KR"/>
          </a:p>
          <a:p>
            <a:pPr lvl="1">
              <a:lnSpc>
                <a:spcPct val="140000"/>
              </a:lnSpc>
            </a:pP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어떤 사용자 그룹이 시스템의 주요 기능을 사용하는가</a:t>
            </a:r>
            <a:r>
              <a:rPr lang="en-US" altLang="ko-KR">
                <a:latin typeface="신명조"/>
              </a:rPr>
              <a:t>?</a:t>
            </a:r>
          </a:p>
          <a:p>
            <a:pPr lvl="1">
              <a:lnSpc>
                <a:spcPct val="140000"/>
              </a:lnSpc>
            </a:pP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어떤 사용자 그룹이 유지보수와 관리 등의 부수적 기능을 사용하는가</a:t>
            </a:r>
            <a:r>
              <a:rPr lang="en-US" altLang="ko-KR">
                <a:latin typeface="신명조"/>
              </a:rPr>
              <a:t>?</a:t>
            </a:r>
          </a:p>
          <a:p>
            <a:pPr lvl="1">
              <a:lnSpc>
                <a:spcPct val="140000"/>
              </a:lnSpc>
            </a:pPr>
            <a:r>
              <a:rPr lang="ko-KR" altLang="en-US">
                <a:latin typeface="휴먼명조" panose="02010504000101010101" pitchFamily="2" charset="-127"/>
                <a:ea typeface="휴먼명조" panose="02010504000101010101" pitchFamily="2" charset="-127"/>
              </a:rPr>
              <a:t>시스템이 다른 외부 하드웨어나 소프트웨어 시스템과 동작하는가</a:t>
            </a:r>
            <a:r>
              <a:rPr lang="en-US" altLang="ko-KR">
                <a:latin typeface="신명조"/>
              </a:rPr>
              <a:t>? </a:t>
            </a:r>
            <a:endParaRPr lang="en-US" altLang="ko-KR"/>
          </a:p>
          <a:p>
            <a:pPr>
              <a:lnSpc>
                <a:spcPct val="140000"/>
              </a:lnSpc>
            </a:pPr>
            <a:r>
              <a:rPr lang="ko-KR" altLang="en-US"/>
              <a:t>액터를 찾음으로 인하여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시스템의 범위를 정할 수 있음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시스템에 필요한 사실을 발견할 수 있음</a:t>
            </a:r>
          </a:p>
          <a:p>
            <a:pPr>
              <a:lnSpc>
                <a:spcPct val="140000"/>
              </a:lnSpc>
            </a:pPr>
            <a:endParaRPr lang="en-US" altLang="ko-KR" b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액터를</a:t>
            </a:r>
            <a:r>
              <a:rPr lang="ko-KR" altLang="en-US" dirty="0"/>
              <a:t> 찾는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278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572000"/>
            <a:ext cx="7772400" cy="1676400"/>
          </a:xfrm>
        </p:spPr>
        <p:txBody>
          <a:bodyPr/>
          <a:lstStyle/>
          <a:p>
            <a:r>
              <a:rPr lang="ko-KR" altLang="en-US"/>
              <a:t>관련 액터를 그루핑</a:t>
            </a:r>
          </a:p>
          <a:p>
            <a:pPr lvl="1"/>
            <a:r>
              <a:rPr lang="ko-KR" altLang="en-US"/>
              <a:t>소방관</a:t>
            </a:r>
            <a:r>
              <a:rPr lang="en-US" altLang="ko-KR"/>
              <a:t>, </a:t>
            </a:r>
            <a:r>
              <a:rPr lang="ko-KR" altLang="en-US"/>
              <a:t>경찰관 </a:t>
            </a:r>
            <a:r>
              <a:rPr lang="en-US" altLang="ko-KR"/>
              <a:t>-&gt; FieldOfficer</a:t>
            </a:r>
          </a:p>
          <a:p>
            <a:pPr lvl="1"/>
            <a:r>
              <a:rPr lang="ko-KR" altLang="en-US"/>
              <a:t>사고처리 본부 </a:t>
            </a:r>
            <a:r>
              <a:rPr lang="en-US" altLang="ko-KR"/>
              <a:t>-&gt; Dispatcher</a:t>
            </a:r>
          </a:p>
          <a:p>
            <a:pPr lvl="1"/>
            <a:r>
              <a:rPr lang="ko-KR" altLang="en-US"/>
              <a:t>시장이나 행정관리 </a:t>
            </a:r>
            <a:r>
              <a:rPr lang="en-US" altLang="ko-KR"/>
              <a:t>-&gt; </a:t>
            </a:r>
            <a:r>
              <a:rPr lang="ko-KR" altLang="en-US"/>
              <a:t>액터가 아님</a:t>
            </a:r>
          </a:p>
        </p:txBody>
      </p:sp>
      <p:grpSp>
        <p:nvGrpSpPr>
          <p:cNvPr id="368644" name="Group 4"/>
          <p:cNvGrpSpPr>
            <a:grpSpLocks/>
          </p:cNvGrpSpPr>
          <p:nvPr/>
        </p:nvGrpSpPr>
        <p:grpSpPr bwMode="auto">
          <a:xfrm>
            <a:off x="2609850" y="1866900"/>
            <a:ext cx="476250" cy="857250"/>
            <a:chOff x="4332" y="1236"/>
            <a:chExt cx="504" cy="1044"/>
          </a:xfrm>
        </p:grpSpPr>
        <p:sp>
          <p:nvSpPr>
            <p:cNvPr id="368645" name="Oval 5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46" name="Line 6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47" name="Line 7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48" name="Line 8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49" name="Line 9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365375" y="2822576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소방관</a:t>
            </a:r>
          </a:p>
        </p:txBody>
      </p:sp>
      <p:grpSp>
        <p:nvGrpSpPr>
          <p:cNvPr id="368651" name="Group 11"/>
          <p:cNvGrpSpPr>
            <a:grpSpLocks/>
          </p:cNvGrpSpPr>
          <p:nvPr/>
        </p:nvGrpSpPr>
        <p:grpSpPr bwMode="auto">
          <a:xfrm>
            <a:off x="4171950" y="1638300"/>
            <a:ext cx="476250" cy="857250"/>
            <a:chOff x="4332" y="1236"/>
            <a:chExt cx="504" cy="1044"/>
          </a:xfrm>
        </p:grpSpPr>
        <p:sp>
          <p:nvSpPr>
            <p:cNvPr id="368652" name="Oval 12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53" name="Line 13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54" name="Line 14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55" name="Line 15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56" name="Line 16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3927475" y="2593976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경찰관</a:t>
            </a:r>
          </a:p>
        </p:txBody>
      </p:sp>
      <p:grpSp>
        <p:nvGrpSpPr>
          <p:cNvPr id="368658" name="Group 18"/>
          <p:cNvGrpSpPr>
            <a:grpSpLocks/>
          </p:cNvGrpSpPr>
          <p:nvPr/>
        </p:nvGrpSpPr>
        <p:grpSpPr bwMode="auto">
          <a:xfrm>
            <a:off x="3619500" y="3181350"/>
            <a:ext cx="476250" cy="857250"/>
            <a:chOff x="4332" y="1236"/>
            <a:chExt cx="504" cy="1044"/>
          </a:xfrm>
        </p:grpSpPr>
        <p:sp>
          <p:nvSpPr>
            <p:cNvPr id="368659" name="Oval 19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0" name="Line 20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1" name="Line 21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2" name="Line 22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3" name="Line 23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64" name="Text Box 24"/>
          <p:cNvSpPr txBox="1">
            <a:spLocks noChangeArrowheads="1"/>
          </p:cNvSpPr>
          <p:nvPr/>
        </p:nvSpPr>
        <p:spPr bwMode="auto">
          <a:xfrm>
            <a:off x="3736975" y="3984626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사고처리본부</a:t>
            </a:r>
          </a:p>
        </p:txBody>
      </p:sp>
      <p:grpSp>
        <p:nvGrpSpPr>
          <p:cNvPr id="368665" name="Group 25"/>
          <p:cNvGrpSpPr>
            <a:grpSpLocks/>
          </p:cNvGrpSpPr>
          <p:nvPr/>
        </p:nvGrpSpPr>
        <p:grpSpPr bwMode="auto">
          <a:xfrm>
            <a:off x="5715000" y="1752600"/>
            <a:ext cx="476250" cy="857250"/>
            <a:chOff x="4332" y="1236"/>
            <a:chExt cx="504" cy="1044"/>
          </a:xfrm>
        </p:grpSpPr>
        <p:sp>
          <p:nvSpPr>
            <p:cNvPr id="368666" name="Oval 26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7" name="Line 27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8" name="Line 28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69" name="Line 29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70" name="Line 30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71" name="Text Box 31"/>
          <p:cNvSpPr txBox="1">
            <a:spLocks noChangeArrowheads="1"/>
          </p:cNvSpPr>
          <p:nvPr/>
        </p:nvSpPr>
        <p:spPr bwMode="auto">
          <a:xfrm>
            <a:off x="5680075" y="2746376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시장</a:t>
            </a:r>
          </a:p>
        </p:txBody>
      </p:sp>
      <p:grpSp>
        <p:nvGrpSpPr>
          <p:cNvPr id="368672" name="Group 32"/>
          <p:cNvGrpSpPr>
            <a:grpSpLocks/>
          </p:cNvGrpSpPr>
          <p:nvPr/>
        </p:nvGrpSpPr>
        <p:grpSpPr bwMode="auto">
          <a:xfrm>
            <a:off x="6858000" y="1981200"/>
            <a:ext cx="476250" cy="857250"/>
            <a:chOff x="4332" y="1236"/>
            <a:chExt cx="504" cy="1044"/>
          </a:xfrm>
        </p:grpSpPr>
        <p:sp>
          <p:nvSpPr>
            <p:cNvPr id="368673" name="Oval 33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74" name="Line 34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75" name="Line 35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76" name="Line 36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77" name="Line 37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78" name="Text Box 38"/>
          <p:cNvSpPr txBox="1">
            <a:spLocks noChangeArrowheads="1"/>
          </p:cNvSpPr>
          <p:nvPr/>
        </p:nvSpPr>
        <p:spPr bwMode="auto">
          <a:xfrm>
            <a:off x="6613525" y="2936876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조사관</a:t>
            </a:r>
          </a:p>
        </p:txBody>
      </p: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8534400" y="1847850"/>
            <a:ext cx="476250" cy="857250"/>
            <a:chOff x="4332" y="1236"/>
            <a:chExt cx="504" cy="1044"/>
          </a:xfrm>
        </p:grpSpPr>
        <p:sp>
          <p:nvSpPr>
            <p:cNvPr id="368680" name="Oval 40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1" name="Line 41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2" name="Line 42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3" name="Line 43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4" name="Line 44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85" name="Text Box 45"/>
          <p:cNvSpPr txBox="1">
            <a:spLocks noChangeArrowheads="1"/>
          </p:cNvSpPr>
          <p:nvPr/>
        </p:nvSpPr>
        <p:spPr bwMode="auto">
          <a:xfrm>
            <a:off x="8289925" y="280352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조난구출장비</a:t>
            </a:r>
          </a:p>
          <a:p>
            <a:r>
              <a:rPr lang="ko-KR" altLang="en-US">
                <a:latin typeface="Tahoma" panose="020B0604030504040204" pitchFamily="34" charset="0"/>
              </a:rPr>
              <a:t>데이터베이스</a:t>
            </a:r>
          </a:p>
        </p:txBody>
      </p:sp>
      <p:grpSp>
        <p:nvGrpSpPr>
          <p:cNvPr id="368686" name="Group 46"/>
          <p:cNvGrpSpPr>
            <a:grpSpLocks/>
          </p:cNvGrpSpPr>
          <p:nvPr/>
        </p:nvGrpSpPr>
        <p:grpSpPr bwMode="auto">
          <a:xfrm>
            <a:off x="7620000" y="3009900"/>
            <a:ext cx="476250" cy="857250"/>
            <a:chOff x="4332" y="1236"/>
            <a:chExt cx="504" cy="1044"/>
          </a:xfrm>
        </p:grpSpPr>
        <p:sp>
          <p:nvSpPr>
            <p:cNvPr id="368687" name="Oval 47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8" name="Line 48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89" name="Line 49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90" name="Line 50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8691" name="Line 51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5525" y="396557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시스템</a:t>
            </a:r>
          </a:p>
          <a:p>
            <a:r>
              <a:rPr lang="ko-KR" altLang="en-US">
                <a:latin typeface="Tahoma" panose="020B0604030504040204" pitchFamily="34" charset="0"/>
              </a:rPr>
              <a:t>관리자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사건관리 시스템의 </a:t>
            </a:r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07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시나리오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시스템을 사용할 때 무엇을 하고 경험하는지 글로 표현한 것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단일 액터의 관점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단일 기능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구체적인 </a:t>
            </a:r>
            <a:r>
              <a:rPr lang="en-US" altLang="ko-KR"/>
              <a:t>(</a:t>
            </a:r>
            <a:r>
              <a:rPr lang="ko-KR" altLang="en-US"/>
              <a:t>액터와 시스템 사이의</a:t>
            </a:r>
            <a:r>
              <a:rPr lang="en-US" altLang="ko-KR"/>
              <a:t>) </a:t>
            </a:r>
            <a:r>
              <a:rPr lang="ko-KR" altLang="en-US"/>
              <a:t>상호작용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시나리오는 사용 사례의 인스턴스이다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사용 사례</a:t>
            </a:r>
            <a:r>
              <a:rPr lang="en-US" altLang="ko-KR"/>
              <a:t>: </a:t>
            </a:r>
            <a:r>
              <a:rPr lang="ko-KR" altLang="en-US"/>
              <a:t>비디오 대여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시나리오 </a:t>
            </a:r>
            <a:r>
              <a:rPr lang="en-US" altLang="ko-KR"/>
              <a:t>1: </a:t>
            </a:r>
            <a:r>
              <a:rPr lang="ko-KR" altLang="en-US"/>
              <a:t>홍길동이 본인의 이름으로 </a:t>
            </a:r>
            <a:r>
              <a:rPr lang="ko-KR" altLang="en-US">
                <a:latin typeface="Times New Roman" panose="02020603050405020304" pitchFamily="18" charset="0"/>
              </a:rPr>
              <a:t>‘</a:t>
            </a:r>
            <a:r>
              <a:rPr lang="en-US" altLang="ko-KR"/>
              <a:t>Vertical Limit</a:t>
            </a:r>
            <a:r>
              <a:rPr lang="en-US" altLang="ko-KR">
                <a:latin typeface="Times New Roman" panose="02020603050405020304" pitchFamily="18" charset="0"/>
              </a:rPr>
              <a:t>’</a:t>
            </a:r>
            <a:r>
              <a:rPr lang="ko-KR" altLang="en-US"/>
              <a:t>을 대여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시나리오 </a:t>
            </a:r>
            <a:r>
              <a:rPr lang="en-US" altLang="ko-KR"/>
              <a:t>2: </a:t>
            </a:r>
            <a:r>
              <a:rPr lang="ko-KR" altLang="en-US"/>
              <a:t>김한국이 너무 많은 연체 테이프로 대여에 실패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찾기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77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en-US"/>
              <a:t>시나리오 이름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간단한 단어로 시나리오 이름을 표현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참여 객체 인스턴스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시나리오에 참여하는 객체들과 소속 클래스</a:t>
            </a:r>
          </a:p>
          <a:p>
            <a:pPr>
              <a:lnSpc>
                <a:spcPct val="140000"/>
              </a:lnSpc>
            </a:pPr>
            <a:r>
              <a:rPr lang="ko-KR" altLang="en-US"/>
              <a:t>사건의 흐름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사건을 순서대로 기술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순서 다이어그램이 시나리오의 동적인 면을 잘 나타냄</a:t>
            </a:r>
          </a:p>
          <a:p>
            <a:pPr lvl="1">
              <a:lnSpc>
                <a:spcPct val="140000"/>
              </a:lnSpc>
            </a:pPr>
            <a:r>
              <a:rPr lang="ko-KR" altLang="en-US"/>
              <a:t>시나리오는 전체 디자인을 검증하거나 테스트 사례를 개발하는 데 중요한 자료임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시나리오의 정의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01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19200"/>
            <a:ext cx="8001000" cy="49530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/>
              <a:t>시나리오 이름	</a:t>
            </a:r>
            <a:r>
              <a:rPr lang="en-US" altLang="ko-KR" sz="1800" u="sng"/>
              <a:t>warehouseOnFire</a:t>
            </a:r>
            <a:endParaRPr lang="en-US" altLang="ko-KR" sz="180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/>
              <a:t>참여 객체 인스턴스 </a:t>
            </a:r>
            <a:r>
              <a:rPr lang="en-US" altLang="ko-KR" sz="1800"/>
              <a:t>kim, lee: FieldOfficer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ko-KR" sz="1800"/>
              <a:t>			park: Dispatcher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ko-KR" altLang="en-US" sz="1800"/>
              <a:t>사건의 흐름	</a:t>
            </a:r>
            <a:r>
              <a:rPr lang="en-US" altLang="ko-KR" sz="1800"/>
              <a:t>1. </a:t>
            </a:r>
            <a:r>
              <a:rPr lang="ko-KR" altLang="en-US" sz="1800"/>
              <a:t>경관 </a:t>
            </a:r>
            <a:r>
              <a:rPr lang="en-US" altLang="ko-KR" sz="1800"/>
              <a:t>Kim</a:t>
            </a:r>
            <a:r>
              <a:rPr lang="ko-KR" altLang="en-US" sz="1800"/>
              <a:t>이 순찰차를 타고 순회하는 중 창고 건물에서 		    연기가 나오는 것을 보았다</a:t>
            </a:r>
            <a:r>
              <a:rPr lang="en-US" altLang="ko-KR" sz="1800"/>
              <a:t>. </a:t>
            </a:r>
            <a:r>
              <a:rPr lang="ko-KR" altLang="en-US" sz="1800"/>
              <a:t>동료 </a:t>
            </a:r>
            <a:r>
              <a:rPr lang="en-US" altLang="ko-KR" sz="1800"/>
              <a:t>Lee </a:t>
            </a:r>
            <a:r>
              <a:rPr lang="ko-KR" altLang="en-US" sz="1800"/>
              <a:t>경관이 순찰차 안		    에 있는 컴퓨터를 이용 갧</a:t>
            </a:r>
            <a:r>
              <a:rPr lang="en-US" altLang="ko-KR" sz="1800"/>
              <a:t>eport Emergency?</a:t>
            </a:r>
            <a:r>
              <a:rPr lang="ko-KR" altLang="en-US" sz="1800"/>
              <a:t>기능을 구		    동시킨다</a:t>
            </a:r>
            <a:r>
              <a:rPr lang="en-US" altLang="ko-KR" sz="1800"/>
              <a:t>.</a:t>
            </a:r>
          </a:p>
          <a:p>
            <a:pPr lvl="4" algn="just">
              <a:lnSpc>
                <a:spcPct val="90000"/>
              </a:lnSpc>
              <a:buFontTx/>
              <a:buNone/>
            </a:pPr>
            <a:r>
              <a:rPr lang="en-US" altLang="ko-KR"/>
              <a:t>2. Lee </a:t>
            </a:r>
            <a:r>
              <a:rPr lang="ko-KR" altLang="en-US"/>
              <a:t>경관이 빌딩의 주소 및 위치를 간단히 기술한 후 응급 수준을 입력한다</a:t>
            </a:r>
            <a:r>
              <a:rPr lang="en-US" altLang="ko-KR"/>
              <a:t>. </a:t>
            </a:r>
            <a:r>
              <a:rPr lang="ko-KR" altLang="en-US"/>
              <a:t>소방장비뿐만 아니라 응급처리를 위한 장비도 요청한다</a:t>
            </a:r>
            <a:r>
              <a:rPr lang="en-US" altLang="ko-KR"/>
              <a:t>. </a:t>
            </a:r>
            <a:r>
              <a:rPr lang="ko-KR" altLang="en-US"/>
              <a:t>입력된 것을 재확인시키고 응답을 기다린다</a:t>
            </a:r>
            <a:r>
              <a:rPr lang="en-US" altLang="ko-KR"/>
              <a:t>.</a:t>
            </a:r>
          </a:p>
          <a:p>
            <a:pPr lvl="4" algn="just">
              <a:lnSpc>
                <a:spcPct val="90000"/>
              </a:lnSpc>
              <a:buFontTx/>
              <a:buNone/>
            </a:pPr>
            <a:r>
              <a:rPr lang="en-US" altLang="ko-KR"/>
              <a:t>3. Dispatcher</a:t>
            </a:r>
            <a:r>
              <a:rPr lang="ko-KR" altLang="en-US"/>
              <a:t>인 </a:t>
            </a:r>
            <a:r>
              <a:rPr lang="en-US" altLang="ko-KR"/>
              <a:t>Park</a:t>
            </a:r>
            <a:r>
              <a:rPr lang="ko-KR" altLang="en-US"/>
              <a:t>은 워크스테이션의 알람 기능에 의하여 응급 상황을 알게 된다</a:t>
            </a:r>
            <a:r>
              <a:rPr lang="en-US" altLang="ko-KR"/>
              <a:t>. Lee </a:t>
            </a:r>
            <a:r>
              <a:rPr lang="ko-KR" altLang="en-US"/>
              <a:t>경관이 입력한 정보를 살펴본 후 보고로 회신한다</a:t>
            </a:r>
            <a:r>
              <a:rPr lang="en-US" altLang="ko-KR"/>
              <a:t>. </a:t>
            </a:r>
            <a:r>
              <a:rPr lang="ko-KR" altLang="en-US"/>
              <a:t>소방장비와 응급장비를 </a:t>
            </a:r>
            <a:r>
              <a:rPr lang="en-US" altLang="ko-KR"/>
              <a:t>Incident </a:t>
            </a:r>
            <a:r>
              <a:rPr lang="ko-KR" altLang="en-US"/>
              <a:t>사이트에 배정하고 예정된 도착시각을 </a:t>
            </a:r>
            <a:r>
              <a:rPr lang="en-US" altLang="ko-KR"/>
              <a:t>Lee</a:t>
            </a:r>
            <a:r>
              <a:rPr lang="ko-KR" altLang="en-US"/>
              <a:t>에게 알린다</a:t>
            </a:r>
            <a:r>
              <a:rPr lang="en-US" altLang="ko-KR"/>
              <a:t>.</a:t>
            </a:r>
          </a:p>
          <a:p>
            <a:pPr lvl="4" algn="just">
              <a:lnSpc>
                <a:spcPct val="90000"/>
              </a:lnSpc>
              <a:buFontTx/>
              <a:buNone/>
            </a:pPr>
            <a:r>
              <a:rPr lang="en-US" altLang="ko-KR"/>
              <a:t>4. Lee </a:t>
            </a:r>
            <a:r>
              <a:rPr lang="ko-KR" altLang="en-US"/>
              <a:t>경관이 응답과 예정 도착시각을 받는다</a:t>
            </a:r>
            <a:r>
              <a:rPr lang="en-US" altLang="ko-KR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시나리오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27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153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/>
              <a:t>요구 추출 과정</a:t>
            </a:r>
          </a:p>
          <a:p>
            <a:pPr lvl="1">
              <a:lnSpc>
                <a:spcPct val="170000"/>
              </a:lnSpc>
            </a:pPr>
            <a:r>
              <a:rPr lang="ko-KR" altLang="en-US"/>
              <a:t>사용자와 개발될 시스템에 대하여 이해를 같이 함</a:t>
            </a:r>
          </a:p>
          <a:p>
            <a:pPr>
              <a:lnSpc>
                <a:spcPct val="170000"/>
              </a:lnSpc>
            </a:pPr>
            <a:r>
              <a:rPr lang="ko-KR" altLang="en-US"/>
              <a:t>리엔지니어링을 위한 시스템 이해</a:t>
            </a:r>
          </a:p>
          <a:p>
            <a:pPr>
              <a:lnSpc>
                <a:spcPct val="170000"/>
              </a:lnSpc>
            </a:pPr>
            <a:r>
              <a:rPr lang="ko-KR" altLang="en-US"/>
              <a:t>미래에 개발될 시스템에 대한 아이디어 정리</a:t>
            </a:r>
          </a:p>
          <a:p>
            <a:pPr>
              <a:lnSpc>
                <a:spcPct val="170000"/>
              </a:lnSpc>
            </a:pPr>
            <a:r>
              <a:rPr lang="ko-KR" altLang="en-US"/>
              <a:t>구현된 시스템을 평가</a:t>
            </a:r>
          </a:p>
          <a:p>
            <a:pPr>
              <a:lnSpc>
                <a:spcPct val="170000"/>
              </a:lnSpc>
            </a:pPr>
            <a:r>
              <a:rPr lang="ko-KR" altLang="en-US"/>
              <a:t>교육에서 단계적으로 사용 사례를 보여줌</a:t>
            </a:r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용도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91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9248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/>
              <a:t>액터가</a:t>
            </a:r>
            <a:r>
              <a:rPr lang="ko-KR" altLang="en-US" dirty="0"/>
              <a:t> 시스템이 어떤 작업을 수행하기 원하는가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액터가</a:t>
            </a:r>
            <a:r>
              <a:rPr lang="ko-KR" altLang="en-US" dirty="0"/>
              <a:t> 원하는 정보는 무엇인가</a:t>
            </a:r>
            <a:r>
              <a:rPr lang="en-US" altLang="ko-KR" dirty="0"/>
              <a:t>? </a:t>
            </a:r>
            <a:r>
              <a:rPr lang="ko-KR" altLang="en-US" dirty="0"/>
              <a:t>누가 데이터를 생성하는가</a:t>
            </a:r>
            <a:r>
              <a:rPr lang="en-US" altLang="ko-KR" dirty="0"/>
              <a:t>? </a:t>
            </a:r>
            <a:r>
              <a:rPr lang="ko-KR" altLang="en-US" dirty="0"/>
              <a:t>데이터는 조작</a:t>
            </a:r>
            <a:r>
              <a:rPr lang="en-US" altLang="ko-KR" dirty="0"/>
              <a:t>, </a:t>
            </a:r>
            <a:r>
              <a:rPr lang="ko-KR" altLang="en-US" dirty="0"/>
              <a:t>삭제될 수 있는가</a:t>
            </a:r>
            <a:r>
              <a:rPr lang="en-US" altLang="ko-KR" dirty="0"/>
              <a:t>? </a:t>
            </a:r>
            <a:r>
              <a:rPr lang="ko-KR" altLang="en-US" dirty="0"/>
              <a:t>이런 작업이 누구에 의하여 행해지는가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액터가</a:t>
            </a:r>
            <a:r>
              <a:rPr lang="ko-KR" altLang="en-US" dirty="0"/>
              <a:t> 시스템에 정보를 알리는데 필요한 것은 무엇인가</a:t>
            </a:r>
            <a:r>
              <a:rPr lang="en-US" altLang="ko-KR" dirty="0"/>
              <a:t>? </a:t>
            </a:r>
            <a:r>
              <a:rPr lang="ko-KR" altLang="en-US" dirty="0"/>
              <a:t>얼마나 자주 또 언제 이런 작업이 일어나는가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액터가</a:t>
            </a:r>
            <a:r>
              <a:rPr lang="ko-KR" altLang="en-US" dirty="0"/>
              <a:t> 시스템으로부터 정보를 알아내는데 필요한 이벤트는 무엇인가</a:t>
            </a:r>
            <a:r>
              <a:rPr lang="en-US" altLang="ko-KR" dirty="0"/>
              <a:t>? </a:t>
            </a:r>
            <a:r>
              <a:rPr lang="ko-KR" altLang="en-US" dirty="0"/>
              <a:t>이런 사건의 빈도는</a:t>
            </a:r>
            <a:r>
              <a:rPr lang="en-US" altLang="ko-KR" dirty="0"/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작성을 위한 질문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30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사용자 지침서</a:t>
            </a:r>
          </a:p>
          <a:p>
            <a:endParaRPr lang="ko-KR" altLang="en-US"/>
          </a:p>
          <a:p>
            <a:r>
              <a:rPr lang="ko-KR" altLang="en-US"/>
              <a:t>절차를 설명한 매뉴얼</a:t>
            </a:r>
          </a:p>
          <a:p>
            <a:endParaRPr lang="ko-KR" altLang="en-US"/>
          </a:p>
          <a:p>
            <a:r>
              <a:rPr lang="ko-KR" altLang="en-US"/>
              <a:t>회사 표준 규격</a:t>
            </a:r>
          </a:p>
          <a:p>
            <a:endParaRPr lang="ko-KR" altLang="en-US"/>
          </a:p>
          <a:p>
            <a:r>
              <a:rPr lang="ko-KR" altLang="en-US"/>
              <a:t>사용자 노트 및 양식</a:t>
            </a:r>
          </a:p>
          <a:p>
            <a:endParaRPr lang="ko-KR" altLang="en-US"/>
          </a:p>
          <a:p>
            <a:r>
              <a:rPr lang="ko-KR" altLang="en-US"/>
              <a:t>사용자와의 인터뷰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작성에 도움이 되는 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00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6A61C927-1134-4484-8FCC-199F3EDBA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유스케이스 찾기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E25EA839-8744-4E61-810C-6672BE615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여러 개별 시나리오를 묶은 것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정상적인 흐름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오류</a:t>
            </a:r>
            <a:r>
              <a:rPr lang="en-US" altLang="ko-KR" dirty="0"/>
              <a:t>, </a:t>
            </a:r>
            <a:r>
              <a:rPr lang="ko-KR" altLang="en-US" dirty="0"/>
              <a:t>예외 케이스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시나리오로부터 </a:t>
            </a:r>
            <a:r>
              <a:rPr lang="ko-KR" altLang="en-US" dirty="0" err="1"/>
              <a:t>유스케이스</a:t>
            </a:r>
            <a:r>
              <a:rPr lang="ko-KR" altLang="en-US" dirty="0"/>
              <a:t> 형성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30724" name="슬라이드 번호 개체 틀 3">
            <a:extLst>
              <a:ext uri="{FF2B5EF4-FFF2-40B4-BE49-F238E27FC236}">
                <a16:creationId xmlns:a16="http://schemas.microsoft.com/office/drawing/2014/main" id="{3628B7DE-9D47-439A-A07D-59B75A83C1B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A59E9FD0-65BC-4CB8-88EC-FE8B534785BE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28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25" name="그림 1">
            <a:extLst>
              <a:ext uri="{FF2B5EF4-FFF2-40B4-BE49-F238E27FC236}">
                <a16:creationId xmlns:a16="http://schemas.microsoft.com/office/drawing/2014/main" id="{72448763-94CB-4595-B84B-A3FC5DAD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4005264"/>
            <a:ext cx="8531225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9E89F8F4-3EAA-4F53-AEF6-210DCE199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유스케이스 찾기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52667B34-9419-432A-9560-B5023B186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개발자와 사용자가 함께 작성</a:t>
            </a:r>
            <a:endParaRPr lang="en-US" altLang="ko-KR"/>
          </a:p>
          <a:p>
            <a:r>
              <a:rPr lang="ko-KR" altLang="en-US"/>
              <a:t>현재의 응용 도메인에 대하여 기술한 여러 문서를 이용</a:t>
            </a:r>
            <a:r>
              <a:rPr lang="en-US" altLang="ko-KR"/>
              <a:t>(</a:t>
            </a:r>
            <a:r>
              <a:rPr lang="ko-KR" altLang="en-US"/>
              <a:t>지침서</a:t>
            </a:r>
            <a:r>
              <a:rPr lang="en-US" altLang="ko-KR"/>
              <a:t>, </a:t>
            </a:r>
            <a:r>
              <a:rPr lang="ko-KR" altLang="en-US"/>
              <a:t>절차 매뉴얼 등</a:t>
            </a:r>
            <a:r>
              <a:rPr lang="en-US" altLang="ko-KR"/>
              <a:t>)</a:t>
            </a:r>
          </a:p>
          <a:p>
            <a:r>
              <a:rPr lang="ko-KR" altLang="en-US"/>
              <a:t>필요한 질문</a:t>
            </a:r>
            <a:endParaRPr lang="en-US" altLang="ko-KR"/>
          </a:p>
          <a:p>
            <a:pPr lvl="1"/>
            <a:r>
              <a:rPr lang="ko-KR" altLang="en-US"/>
              <a:t>시스템이 어떤 작업을 수행하기를 액터가 원하는가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액터가 원하는 정보는 무엇인가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누가 데이터를 생성하는가</a:t>
            </a:r>
            <a:r>
              <a:rPr lang="en-US" altLang="ko-KR"/>
              <a:t>?  </a:t>
            </a:r>
            <a:r>
              <a:rPr lang="ko-KR" altLang="en-US"/>
              <a:t>데이터는 조작</a:t>
            </a:r>
            <a:r>
              <a:rPr lang="en-US" altLang="ko-KR"/>
              <a:t>, </a:t>
            </a:r>
            <a:r>
              <a:rPr lang="ko-KR" altLang="en-US"/>
              <a:t>삭제될 수 있는가</a:t>
            </a:r>
            <a:r>
              <a:rPr lang="en-US" altLang="ko-KR"/>
              <a:t>? </a:t>
            </a:r>
            <a:r>
              <a:rPr lang="ko-KR" altLang="en-US"/>
              <a:t>이런 작업이 누구에 의하여 행해지는가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액터가 시스템에 정보를 알리는데 필요한 것은</a:t>
            </a:r>
            <a:r>
              <a:rPr lang="en-US" altLang="ko-KR"/>
              <a:t>?  </a:t>
            </a:r>
            <a:r>
              <a:rPr lang="ko-KR" altLang="en-US"/>
              <a:t>얼마나 자주 또 언제 이런 작업이 일어나는가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액터가 시스템으로부터 정보를 알아내는데 필요한 이벤트는</a:t>
            </a:r>
            <a:r>
              <a:rPr lang="en-US" altLang="ko-KR"/>
              <a:t>? </a:t>
            </a:r>
            <a:r>
              <a:rPr lang="ko-KR" altLang="en-US"/>
              <a:t>이런 사건의 빈도는</a:t>
            </a:r>
            <a:r>
              <a:rPr lang="en-US" altLang="ko-KR"/>
              <a:t>?</a:t>
            </a: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2C26A682-3962-42E8-ACB6-757ADCE4972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02A10B94-729A-46B8-95E2-814D56E50CED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29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22C7345A-5DD6-43C3-8CDA-4D3C08A4F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요구 분석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F9298944-2680-4A0F-8ACF-77400C8AF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소프트웨어 개발의 실질적인 첫 단계</a:t>
            </a:r>
            <a:endParaRPr lang="en-US" altLang="ko-KR"/>
          </a:p>
          <a:p>
            <a:r>
              <a:rPr lang="ko-KR" altLang="en-US"/>
              <a:t>사용자의 요구에 대하여 이해하고 정리하는 작업</a:t>
            </a:r>
            <a:endParaRPr lang="en-US" altLang="ko-KR"/>
          </a:p>
          <a:p>
            <a:r>
              <a:rPr lang="ko-KR" altLang="en-US"/>
              <a:t>세 가지 작업</a:t>
            </a:r>
            <a:endParaRPr lang="en-US" altLang="ko-KR"/>
          </a:p>
          <a:p>
            <a:pPr lvl="1"/>
            <a:r>
              <a:rPr lang="ko-KR" altLang="en-US"/>
              <a:t>요구 추출</a:t>
            </a:r>
            <a:endParaRPr lang="en-US" altLang="ko-KR"/>
          </a:p>
          <a:p>
            <a:pPr lvl="1"/>
            <a:r>
              <a:rPr lang="ko-KR" altLang="en-US"/>
              <a:t>요구 분석 및 정의</a:t>
            </a:r>
            <a:endParaRPr lang="en-US" altLang="ko-KR"/>
          </a:p>
          <a:p>
            <a:pPr lvl="1"/>
            <a:r>
              <a:rPr lang="ko-KR" altLang="en-US"/>
              <a:t>요구 확인</a:t>
            </a: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22CC659E-EBB6-4117-8282-9A22CA4D56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487D0B60-3E45-4A0C-B5CD-DFF24926089C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21" name="그림 4">
            <a:extLst>
              <a:ext uri="{FF2B5EF4-FFF2-40B4-BE49-F238E27FC236}">
                <a16:creationId xmlns:a16="http://schemas.microsoft.com/office/drawing/2014/main" id="{D25DBBCE-7206-4EA0-A700-4A47745B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3906838"/>
            <a:ext cx="52959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D737D33B-8968-464C-97BC-10C1ED6F0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유스케이스 명세</a:t>
            </a:r>
          </a:p>
        </p:txBody>
      </p:sp>
      <p:sp>
        <p:nvSpPr>
          <p:cNvPr id="32771" name="슬라이드 번호 개체 틀 3">
            <a:extLst>
              <a:ext uri="{FF2B5EF4-FFF2-40B4-BE49-F238E27FC236}">
                <a16:creationId xmlns:a16="http://schemas.microsoft.com/office/drawing/2014/main" id="{A1C18028-7C6C-416E-98B6-72B86D0254A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D68AA090-7AE2-4E5C-80DC-F2DB44379F6A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30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772" name="Rectangle 1">
            <a:extLst>
              <a:ext uri="{FF2B5EF4-FFF2-40B4-BE49-F238E27FC236}">
                <a16:creationId xmlns:a16="http://schemas.microsoft.com/office/drawing/2014/main" id="{4469F021-CFE1-4BD3-8878-E79FE607D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</a:pPr>
            <a:endParaRPr kumimoji="1" lang="ko-KR" altLang="ko-KR" sz="1800">
              <a:latin typeface="굴림" panose="020B0600000101010101" pitchFamily="50" charset="-127"/>
            </a:endParaRPr>
          </a:p>
        </p:txBody>
      </p:sp>
      <p:sp>
        <p:nvSpPr>
          <p:cNvPr id="32773" name="내용 개체 틀 2">
            <a:extLst>
              <a:ext uri="{FF2B5EF4-FFF2-40B4-BE49-F238E27FC236}">
                <a16:creationId xmlns:a16="http://schemas.microsoft.com/office/drawing/2014/main" id="{3975712B-5B2F-449B-A25B-F13426B3F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32774" name="그림 3">
            <a:extLst>
              <a:ext uri="{FF2B5EF4-FFF2-40B4-BE49-F238E27FC236}">
                <a16:creationId xmlns:a16="http://schemas.microsoft.com/office/drawing/2014/main" id="{58D15B73-5549-4E74-83AB-4ADE907E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4" y="1190625"/>
            <a:ext cx="740727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/>
              <a:t>사용 사례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시스템의 </a:t>
            </a:r>
            <a:r>
              <a:rPr lang="en-US" altLang="ko-KR"/>
              <a:t>process, workflow, </a:t>
            </a:r>
            <a:r>
              <a:rPr lang="ko-KR" altLang="en-US"/>
              <a:t>시나리오 등을 나타내는 높은 수준의 표현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사용자가 요구하는 시스템의 동작을 나타낸 것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액터가 구동 후 발생되는 일련의 상호작용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사용자가 이야기 한 것을 정리한 것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정확한 시스템 스펙은 아님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프로젝트의 범위 파악에 도움</a:t>
            </a:r>
          </a:p>
          <a:p>
            <a:pPr lvl="1">
              <a:lnSpc>
                <a:spcPct val="130000"/>
              </a:lnSpc>
            </a:pPr>
            <a:r>
              <a:rPr lang="ko-KR" altLang="en-US"/>
              <a:t>시스템 기능의 단위</a:t>
            </a:r>
          </a:p>
          <a:p>
            <a:pPr lvl="1">
              <a:lnSpc>
                <a:spcPct val="130000"/>
              </a:lnSpc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사용사례 찾기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997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43900" cy="47244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사용사례 이름	</a:t>
            </a:r>
            <a:r>
              <a:rPr lang="en-US" altLang="ko-KR" sz="1800"/>
              <a:t>ReportEmergency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참여 액터	</a:t>
            </a:r>
            <a:r>
              <a:rPr lang="en-US" altLang="ko-KR" sz="1800"/>
              <a:t>FieldOfficer</a:t>
            </a:r>
            <a:r>
              <a:rPr lang="ko-KR" altLang="en-US" sz="1800"/>
              <a:t>에 의하여 구동됨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			</a:t>
            </a:r>
            <a:r>
              <a:rPr lang="en-US" altLang="ko-KR" sz="1800"/>
              <a:t>Dispatcher</a:t>
            </a:r>
            <a:r>
              <a:rPr lang="ko-KR" altLang="en-US" sz="1800"/>
              <a:t>와 통신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시작 조건	</a:t>
            </a:r>
            <a:r>
              <a:rPr lang="en-US" altLang="ko-KR" sz="1800"/>
              <a:t>1. FieldOfficer</a:t>
            </a:r>
            <a:r>
              <a:rPr lang="ko-KR" altLang="en-US" sz="1800"/>
              <a:t>가 자신의 터미널에서 </a:t>
            </a:r>
            <a:r>
              <a:rPr lang="en-US" altLang="ko-KR" sz="1800"/>
              <a:t>Report Emergency </a:t>
            </a:r>
            <a:r>
              <a:rPr lang="ko-KR" altLang="en-US" sz="1800"/>
              <a:t>기능		   을 활성시킨다</a:t>
            </a:r>
            <a:r>
              <a:rPr lang="en-US" altLang="ko-KR" sz="1800"/>
              <a:t>. </a:t>
            </a:r>
            <a:r>
              <a:rPr lang="ko-KR" altLang="en-US" sz="1800"/>
              <a:t>시스템이 입력양식을 화면에 제시하여 경찰		   관에게 반응한다</a:t>
            </a:r>
            <a:r>
              <a:rPr lang="en-US" altLang="ko-KR" sz="1800"/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사건의 흐름	</a:t>
            </a:r>
            <a:r>
              <a:rPr lang="en-US" altLang="ko-KR" sz="1800"/>
              <a:t>2. FieldOfficer</a:t>
            </a:r>
            <a:r>
              <a:rPr lang="ko-KR" altLang="en-US" sz="1800"/>
              <a:t>가 응급 정도</a:t>
            </a:r>
            <a:r>
              <a:rPr lang="en-US" altLang="ko-KR" sz="1800"/>
              <a:t>, </a:t>
            </a:r>
            <a:r>
              <a:rPr lang="ko-KR" altLang="en-US" sz="1800"/>
              <a:t>종류</a:t>
            </a:r>
            <a:r>
              <a:rPr lang="en-US" altLang="ko-KR" sz="1800"/>
              <a:t>, </a:t>
            </a:r>
            <a:r>
              <a:rPr lang="ko-KR" altLang="en-US" sz="1800"/>
              <a:t>위치</a:t>
            </a:r>
            <a:r>
              <a:rPr lang="en-US" altLang="ko-KR" sz="1800"/>
              <a:t>, </a:t>
            </a:r>
            <a:r>
              <a:rPr lang="ko-KR" altLang="en-US" sz="1800"/>
              <a:t>상황의 간단한 설명		   을  양식에 입력한다</a:t>
            </a:r>
            <a:r>
              <a:rPr lang="en-US" altLang="ko-KR" sz="1800"/>
              <a:t>. </a:t>
            </a:r>
            <a:r>
              <a:rPr lang="ko-KR" altLang="en-US" sz="1800"/>
              <a:t>또한 </a:t>
            </a:r>
            <a:r>
              <a:rPr lang="en-US" altLang="ko-KR" sz="1800"/>
              <a:t>FieldOfficer</a:t>
            </a:r>
            <a:r>
              <a:rPr lang="ko-KR" altLang="en-US" sz="1800"/>
              <a:t>는 응급사태의 상황		   에 적절히 대응한 것을 기술할 수 있다</a:t>
            </a:r>
            <a:r>
              <a:rPr lang="en-US" altLang="ko-KR" sz="1800"/>
              <a:t>. </a:t>
            </a:r>
            <a:r>
              <a:rPr lang="ko-KR" altLang="en-US" sz="1800"/>
              <a:t>양식이 일단 완성되		   면 </a:t>
            </a:r>
            <a:r>
              <a:rPr lang="en-US" altLang="ko-KR" sz="1800"/>
              <a:t>FieldOfficer</a:t>
            </a:r>
            <a:r>
              <a:rPr lang="ko-KR" altLang="en-US" sz="1800"/>
              <a:t>는 양식을 제출하고 </a:t>
            </a:r>
            <a:r>
              <a:rPr lang="en-US" altLang="ko-KR" sz="1800"/>
              <a:t>Dispatcher</a:t>
            </a:r>
            <a:r>
              <a:rPr lang="ko-KR" altLang="en-US" sz="1800"/>
              <a:t>에게 알린다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			</a:t>
            </a:r>
            <a:r>
              <a:rPr lang="en-US" altLang="ko-KR" sz="1800"/>
              <a:t>3. Dispatcher</a:t>
            </a:r>
            <a:r>
              <a:rPr lang="ko-KR" altLang="en-US" sz="1800"/>
              <a:t>가 보고된 정보를 살펴보고 </a:t>
            </a:r>
            <a:r>
              <a:rPr lang="en-US" altLang="ko-KR" sz="1800"/>
              <a:t>OpenIncident </a:t>
            </a:r>
            <a:r>
              <a:rPr lang="ko-KR" altLang="en-US" sz="1800"/>
              <a:t>사용		  사례를 구동시켜 데이터베이스에 </a:t>
            </a:r>
            <a:r>
              <a:rPr lang="en-US" altLang="ko-KR" sz="1800"/>
              <a:t>Incicent</a:t>
            </a:r>
            <a:r>
              <a:rPr lang="ko-KR" altLang="en-US" sz="1800"/>
              <a:t>를 생성한다</a:t>
            </a:r>
            <a:r>
              <a:rPr lang="en-US" altLang="ko-KR" sz="1800"/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종료 조건	</a:t>
            </a:r>
            <a:r>
              <a:rPr lang="en-US" altLang="ko-KR" sz="1800"/>
              <a:t>4. FieldOfficer</a:t>
            </a:r>
            <a:r>
              <a:rPr lang="ko-KR" altLang="en-US" sz="1800"/>
              <a:t>가 회신과 선택된 응답을 받는다</a:t>
            </a:r>
            <a:r>
              <a:rPr lang="en-US" altLang="ko-KR" sz="1800"/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ko-KR" altLang="en-US" sz="1800"/>
              <a:t>특수 요구	</a:t>
            </a:r>
            <a:r>
              <a:rPr lang="en-US" altLang="ko-KR" sz="1800"/>
              <a:t>FieldOfficer</a:t>
            </a:r>
            <a:r>
              <a:rPr lang="ko-KR" altLang="en-US" sz="1800"/>
              <a:t>의 보고는 </a:t>
            </a:r>
            <a:r>
              <a:rPr lang="en-US" altLang="ko-KR" sz="1800"/>
              <a:t>30</a:t>
            </a:r>
            <a:r>
              <a:rPr lang="ko-KR" altLang="en-US" sz="1800"/>
              <a:t>초 안에 응답되어야 한다</a:t>
            </a:r>
            <a:r>
              <a:rPr lang="en-US" altLang="ko-KR" sz="1800"/>
              <a:t>. 			Dispatcher</a:t>
            </a:r>
            <a:r>
              <a:rPr lang="ko-KR" altLang="en-US" sz="1800"/>
              <a:t>에 의하여 응답이 보내진 후 </a:t>
            </a:r>
            <a:r>
              <a:rPr lang="en-US" altLang="ko-KR" sz="1800"/>
              <a:t>30</a:t>
            </a:r>
            <a:r>
              <a:rPr lang="ko-KR" altLang="en-US" sz="1800"/>
              <a:t>초 이내로 선택된 			응답을 받는다</a:t>
            </a:r>
            <a:r>
              <a:rPr lang="en-US" altLang="ko-KR" sz="180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사용사례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92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8229600" cy="4876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600"/>
              <a:t>위  치		사용사례 설명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600"/>
              <a:t>현장 스테이션	</a:t>
            </a:r>
            <a:r>
              <a:rPr lang="en-US" altLang="ko-KR" sz="1600"/>
              <a:t>1. FieldOfficer</a:t>
            </a:r>
            <a:r>
              <a:rPr lang="ko-KR" altLang="en-US" sz="1600"/>
              <a:t>가 터미널에서 </a:t>
            </a:r>
            <a:r>
              <a:rPr lang="ko-KR" altLang="en-US" sz="1600">
                <a:latin typeface="½Å¸íÁ¶"/>
              </a:rPr>
              <a:t>“</a:t>
            </a:r>
            <a:r>
              <a:rPr lang="en-US" altLang="ko-KR" sz="1600"/>
              <a:t>Report Emergency" </a:t>
            </a:r>
            <a:r>
              <a:rPr lang="ko-KR" altLang="en-US" sz="1600"/>
              <a:t>기능을 구		   동시킨다</a:t>
            </a:r>
            <a:r>
              <a:rPr lang="en-US" altLang="ko-KR" sz="1600"/>
              <a:t>.</a:t>
            </a:r>
          </a:p>
          <a:p>
            <a:pPr lvl="4" algn="just">
              <a:lnSpc>
                <a:spcPct val="110000"/>
              </a:lnSpc>
              <a:buFontTx/>
              <a:buNone/>
            </a:pPr>
            <a:r>
              <a:rPr lang="en-US" altLang="ko-KR" sz="1600"/>
              <a:t>2. </a:t>
            </a:r>
            <a:r>
              <a:rPr lang="ko-KR" altLang="en-US" sz="1600"/>
              <a:t>시스템이 입력양식을 화면에 제시하여 현장에 반응한다</a:t>
            </a:r>
            <a:r>
              <a:rPr lang="en-US" altLang="ko-KR" sz="1600"/>
              <a:t>. </a:t>
            </a:r>
            <a:r>
              <a:rPr lang="ko-KR" altLang="en-US" sz="1600"/>
              <a:t>양식은 응급 종류</a:t>
            </a:r>
            <a:r>
              <a:rPr lang="en-US" altLang="ko-KR" sz="1600"/>
              <a:t>(</a:t>
            </a:r>
            <a:r>
              <a:rPr lang="ko-KR" altLang="en-US" sz="1600"/>
              <a:t>일반 응급</a:t>
            </a:r>
            <a:r>
              <a:rPr lang="en-US" altLang="ko-KR" sz="1600"/>
              <a:t>, </a:t>
            </a:r>
            <a:r>
              <a:rPr lang="ko-KR" altLang="en-US" sz="1600"/>
              <a:t>화재</a:t>
            </a:r>
            <a:r>
              <a:rPr lang="en-US" altLang="ko-KR" sz="1600"/>
              <a:t>, </a:t>
            </a:r>
            <a:r>
              <a:rPr lang="ko-KR" altLang="en-US" sz="1600"/>
              <a:t>교통사고</a:t>
            </a:r>
            <a:r>
              <a:rPr lang="en-US" altLang="ko-KR" sz="1600"/>
              <a:t>)</a:t>
            </a:r>
            <a:r>
              <a:rPr lang="ko-KR" altLang="en-US" sz="1600"/>
              <a:t>를 선택하는 메뉴</a:t>
            </a:r>
            <a:r>
              <a:rPr lang="en-US" altLang="ko-KR" sz="1600"/>
              <a:t>, </a:t>
            </a:r>
            <a:r>
              <a:rPr lang="ko-KR" altLang="en-US" sz="1600"/>
              <a:t>위치</a:t>
            </a:r>
            <a:r>
              <a:rPr lang="en-US" altLang="ko-KR" sz="1600"/>
              <a:t>, </a:t>
            </a:r>
            <a:r>
              <a:rPr lang="ko-KR" altLang="en-US" sz="1600"/>
              <a:t>사건 설명</a:t>
            </a:r>
            <a:r>
              <a:rPr lang="en-US" altLang="ko-KR" sz="1600"/>
              <a:t>, </a:t>
            </a:r>
            <a:r>
              <a:rPr lang="ko-KR" altLang="en-US" sz="1600"/>
              <a:t>자원 요구</a:t>
            </a:r>
            <a:r>
              <a:rPr lang="en-US" altLang="ko-KR" sz="1600"/>
              <a:t>, </a:t>
            </a:r>
            <a:r>
              <a:rPr lang="ko-KR" altLang="en-US" sz="1600"/>
              <a:t>위험 장비를 입력하는 필드가 있다</a:t>
            </a:r>
            <a:r>
              <a:rPr lang="en-US" altLang="ko-KR" sz="1600"/>
              <a:t>.</a:t>
            </a:r>
          </a:p>
          <a:p>
            <a:pPr lvl="4" algn="just">
              <a:lnSpc>
                <a:spcPct val="110000"/>
              </a:lnSpc>
              <a:buFontTx/>
              <a:buNone/>
            </a:pPr>
            <a:r>
              <a:rPr lang="en-US" altLang="ko-KR" sz="1600"/>
              <a:t>3. FieldOfficer</a:t>
            </a:r>
            <a:r>
              <a:rPr lang="ko-KR" altLang="en-US" sz="1600"/>
              <a:t>가 응급 정도</a:t>
            </a:r>
            <a:r>
              <a:rPr lang="en-US" altLang="ko-KR" sz="1600"/>
              <a:t>, </a:t>
            </a:r>
            <a:r>
              <a:rPr lang="ko-KR" altLang="en-US" sz="1600"/>
              <a:t>종류</a:t>
            </a:r>
            <a:r>
              <a:rPr lang="en-US" altLang="ko-KR" sz="1600"/>
              <a:t>, </a:t>
            </a:r>
            <a:r>
              <a:rPr lang="ko-KR" altLang="en-US" sz="1600"/>
              <a:t>위치</a:t>
            </a:r>
            <a:r>
              <a:rPr lang="en-US" altLang="ko-KR" sz="1600"/>
              <a:t>, </a:t>
            </a:r>
            <a:r>
              <a:rPr lang="ko-KR" altLang="en-US" sz="1600"/>
              <a:t>상황의 간단한 설명을 양식에 입력한다</a:t>
            </a:r>
            <a:r>
              <a:rPr lang="en-US" altLang="ko-KR" sz="1600"/>
              <a:t>. </a:t>
            </a:r>
            <a:r>
              <a:rPr lang="ko-KR" altLang="en-US" sz="1600"/>
              <a:t>또한 </a:t>
            </a:r>
            <a:r>
              <a:rPr lang="en-US" altLang="ko-KR" sz="1600"/>
              <a:t>FieldOfficer</a:t>
            </a:r>
            <a:r>
              <a:rPr lang="ko-KR" altLang="en-US" sz="1600"/>
              <a:t>는 응급사태의 상황에 적절히 대응한 것과 특수장비의 요구를 기술할 수 있다</a:t>
            </a:r>
            <a:r>
              <a:rPr lang="en-US" altLang="ko-KR" sz="1600"/>
              <a:t>. </a:t>
            </a:r>
            <a:r>
              <a:rPr lang="ko-KR" altLang="en-US" sz="1600"/>
              <a:t>양식이 일단 완성되면 </a:t>
            </a:r>
            <a:r>
              <a:rPr lang="en-US" altLang="ko-KR" sz="1600"/>
              <a:t>FieldOfficer</a:t>
            </a:r>
            <a:r>
              <a:rPr lang="ko-KR" altLang="en-US" sz="1600"/>
              <a:t>는 양식을 제출하고 </a:t>
            </a:r>
            <a:r>
              <a:rPr lang="en-US" altLang="ko-KR" sz="1600"/>
              <a:t>Dispatcher</a:t>
            </a:r>
            <a:r>
              <a:rPr lang="ko-KR" altLang="en-US" sz="1600"/>
              <a:t>에게 알린다</a:t>
            </a:r>
            <a:r>
              <a:rPr lang="en-US" altLang="ko-KR" sz="1600"/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ko-KR" altLang="en-US" sz="1600"/>
              <a:t>본부 스테이션	</a:t>
            </a:r>
            <a:r>
              <a:rPr lang="en-US" altLang="ko-KR" sz="1600"/>
              <a:t>4. Dispatcher</a:t>
            </a:r>
            <a:r>
              <a:rPr lang="ko-KR" altLang="en-US" sz="1600"/>
              <a:t>는 팝업 화면으로 새로운 사건이 일어났음을 보고 		   받는다</a:t>
            </a:r>
            <a:r>
              <a:rPr lang="en-US" altLang="ko-KR" sz="1600"/>
              <a:t>. Dispatcher</a:t>
            </a:r>
            <a:r>
              <a:rPr lang="ko-KR" altLang="en-US" sz="1600"/>
              <a:t>가 보고된 정보를 살펴보고 				   </a:t>
            </a:r>
            <a:r>
              <a:rPr lang="en-US" altLang="ko-KR" sz="1600"/>
              <a:t>OpenIncident </a:t>
            </a:r>
            <a:r>
              <a:rPr lang="ko-KR" altLang="en-US" sz="1600"/>
              <a:t>사용사례를 구동시켜 데이터베이스에 			   </a:t>
            </a:r>
            <a:r>
              <a:rPr lang="en-US" altLang="ko-KR" sz="1600"/>
              <a:t>Incicent</a:t>
            </a:r>
            <a:r>
              <a:rPr lang="ko-KR" altLang="en-US" sz="1600"/>
              <a:t>를 생성한다</a:t>
            </a:r>
            <a:r>
              <a:rPr lang="en-US" altLang="ko-KR" sz="1600"/>
              <a:t>. FieldOfficer </a:t>
            </a:r>
            <a:r>
              <a:rPr lang="ko-KR" altLang="en-US" sz="1600"/>
              <a:t>양식에 포함된 모든 정보	   	   는 </a:t>
            </a:r>
            <a:r>
              <a:rPr lang="en-US" altLang="ko-KR" sz="1600"/>
              <a:t>Incident</a:t>
            </a:r>
            <a:r>
              <a:rPr lang="ko-KR" altLang="en-US" sz="1600"/>
              <a:t>에 지동적으로 포함된다</a:t>
            </a:r>
            <a:r>
              <a:rPr lang="en-US" altLang="ko-KR" sz="1600"/>
              <a:t>. Dispatcher</a:t>
            </a:r>
            <a:r>
              <a:rPr lang="ko-KR" altLang="en-US" sz="1600"/>
              <a:t>는 </a:t>
            </a:r>
            <a:r>
              <a:rPr lang="en-US" altLang="ko-KR" sz="1600"/>
              <a:t>Incident		   </a:t>
            </a:r>
            <a:r>
              <a:rPr lang="ko-KR" altLang="en-US" sz="1600"/>
              <a:t>에 자원을 배치하고 </a:t>
            </a:r>
            <a:r>
              <a:rPr lang="en-US" altLang="ko-KR" sz="1600"/>
              <a:t>FieldOfficer</a:t>
            </a:r>
            <a:r>
              <a:rPr lang="ko-KR" altLang="en-US" sz="1600"/>
              <a:t>에게 간단한 메시지를 남김		   으로 사건보고에 대하여  응답한다</a:t>
            </a:r>
            <a:r>
              <a:rPr lang="en-US" altLang="ko-KR" sz="160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사례 상세화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88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ko-KR" altLang="en-US"/>
              <a:t>휴리스틱</a:t>
            </a:r>
          </a:p>
          <a:p>
            <a:pPr lvl="1" algn="just">
              <a:lnSpc>
                <a:spcPct val="130000"/>
              </a:lnSpc>
            </a:pPr>
            <a:r>
              <a:rPr lang="ko-KR" altLang="en-US"/>
              <a:t>시나리오를 사용하여 사용자와 의견을 교환하고 기능을 검증</a:t>
            </a:r>
          </a:p>
          <a:p>
            <a:pPr lvl="1" algn="just">
              <a:lnSpc>
                <a:spcPct val="130000"/>
              </a:lnSpc>
            </a:pPr>
            <a:r>
              <a:rPr lang="ko-KR" altLang="en-US"/>
              <a:t>사용자가 선호하는 상호작용을 이해하기 위하여 처음에는 아주 세분된 수직 시나리오를 작성</a:t>
            </a:r>
          </a:p>
          <a:p>
            <a:pPr lvl="1" algn="just">
              <a:lnSpc>
                <a:spcPct val="130000"/>
              </a:lnSpc>
            </a:pPr>
            <a:r>
              <a:rPr lang="ko-KR" altLang="en-US"/>
              <a:t>다음으로 시스템의 범위를 정하기 위한 포괄적인 수평 시나리오를 작성하고 사용자와 검사</a:t>
            </a:r>
          </a:p>
          <a:p>
            <a:pPr lvl="1" algn="just">
              <a:lnSpc>
                <a:spcPct val="130000"/>
              </a:lnSpc>
            </a:pPr>
            <a:r>
              <a:rPr lang="ko-KR" altLang="en-US"/>
              <a:t>모의 인터페이스는 시각 보조용으로만 사용하고 사용자 인터페이스의 설계는 시스템의 기능이 안정적으로 파악되었을 때 별도로 설계</a:t>
            </a:r>
          </a:p>
          <a:p>
            <a:pPr lvl="1" algn="just">
              <a:lnSpc>
                <a:spcPct val="130000"/>
              </a:lnSpc>
            </a:pPr>
            <a:r>
              <a:rPr lang="ko-KR" altLang="en-US"/>
              <a:t>사용자에게 다양한 대안을 제시</a:t>
            </a:r>
          </a:p>
          <a:p>
            <a:pPr lvl="1" algn="just">
              <a:lnSpc>
                <a:spcPct val="130000"/>
              </a:lnSpc>
            </a:pPr>
            <a:r>
              <a:rPr lang="ko-KR" altLang="en-US"/>
              <a:t>시스템의 범위와 사용자의 선택이 결정되었을 때 광범위한 수직 슬라이스의 시나리오를 작성하고 사용자의 의견을 묻는다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사용사례 작성방법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5015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7BC97D46-0247-41C8-A1BD-9F5C37E9D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유스케이스 관계 찾기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5399ADC7-145D-4596-95F0-9E7DDA1E3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관계를 이용하여 모형의 복잡도를 줄이고 이해도를 높인다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관계 종류</a:t>
            </a:r>
            <a:endParaRPr lang="en-US" altLang="ko-KR"/>
          </a:p>
          <a:p>
            <a:pPr lvl="1"/>
            <a:r>
              <a:rPr lang="ko-KR" altLang="en-US"/>
              <a:t>대안 흐름</a:t>
            </a:r>
            <a:r>
              <a:rPr lang="en-US" altLang="ko-KR"/>
              <a:t>: </a:t>
            </a:r>
            <a:r>
              <a:rPr lang="ko-KR" altLang="en-US"/>
              <a:t>기본 유스케이스에서 이벤트의 흐름이 역간 변형되거나 선택</a:t>
            </a:r>
            <a:r>
              <a:rPr lang="en-US" altLang="ko-KR"/>
              <a:t>, </a:t>
            </a:r>
            <a:r>
              <a:rPr lang="ko-KR" altLang="en-US"/>
              <a:t>예외인 경우</a:t>
            </a:r>
            <a:endParaRPr lang="en-US" altLang="ko-KR"/>
          </a:p>
          <a:p>
            <a:pPr lvl="1"/>
            <a:r>
              <a:rPr lang="ko-KR" altLang="en-US"/>
              <a:t>포함 관계</a:t>
            </a:r>
            <a:r>
              <a:rPr lang="en-US" altLang="ko-KR"/>
              <a:t>:  </a:t>
            </a:r>
            <a:r>
              <a:rPr lang="ko-KR" altLang="en-US"/>
              <a:t>다른 유스케이스에서 재사용 할 수 있도록 캡슐화하려는 경우 </a:t>
            </a:r>
            <a:endParaRPr lang="en-US" altLang="ko-KR"/>
          </a:p>
          <a:p>
            <a:pPr lvl="1"/>
            <a:r>
              <a:rPr lang="ko-KR" altLang="en-US"/>
              <a:t>확장 관계</a:t>
            </a:r>
            <a:r>
              <a:rPr lang="en-US" altLang="ko-KR"/>
              <a:t>: </a:t>
            </a:r>
            <a:r>
              <a:rPr lang="ko-KR" altLang="en-US"/>
              <a:t>기본 유스케이스의 기본 이벤트 흐름이 특정 조건에 만족되었을 때 분리 확장된 것</a:t>
            </a: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95EDD189-D3A3-481D-ABB8-F2F4B7B9020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EDF5938B-45CA-4416-86C8-E4C7081E054A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35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C22C02F1-BE12-4CBF-8ED2-669AD6A99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포함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0AC64-F4DD-4925-822B-FEC13ACA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유스케이스 사이의 중복을 제거함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어떤 유스케이스가 다른 유스케이스를 포함하는 관계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공통된 동작을 떼어 낼 수 있다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  &lt;</a:t>
            </a: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포함 관계의 예</a:t>
            </a:r>
          </a:p>
        </p:txBody>
      </p:sp>
      <p:sp>
        <p:nvSpPr>
          <p:cNvPr id="34820" name="슬라이드 번호 개체 틀 3">
            <a:extLst>
              <a:ext uri="{FF2B5EF4-FFF2-40B4-BE49-F238E27FC236}">
                <a16:creationId xmlns:a16="http://schemas.microsoft.com/office/drawing/2014/main" id="{36E83F22-F9ED-4CCB-B515-7A67CEE9AB8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DAAB636F-BA40-46B0-AD27-C9EDCBDE824C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821" name="Picture 1">
            <a:extLst>
              <a:ext uri="{FF2B5EF4-FFF2-40B4-BE49-F238E27FC236}">
                <a16:creationId xmlns:a16="http://schemas.microsoft.com/office/drawing/2014/main" id="{A058233B-9B7E-43BF-92F9-D72342262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573463"/>
            <a:ext cx="40306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DC2554B1-4119-46C4-B263-5598A974D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확장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BC190-7049-4E41-88BC-F88411C3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유스케이스가 일정한 조건 아래 확장된 동작을 포함한다면 다른 유스케이스를 확장하는 관계에 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&lt;</a:t>
            </a:r>
            <a:r>
              <a:rPr lang="ko-KR" altLang="en-US" dirty="0"/>
              <a:t>예</a:t>
            </a:r>
            <a:r>
              <a:rPr lang="en-US" altLang="ko-KR" dirty="0"/>
              <a:t>&gt; </a:t>
            </a:r>
            <a:r>
              <a:rPr lang="ko-KR" altLang="en-US" dirty="0"/>
              <a:t>결제 과정에 멤버십이 있는 경우 할인 적용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기본 유스케이스인 ‘결제’는 자체로 완전한 유스케이스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멤버쉽에 가입되었다는 조건에 만족하면 ‘멤버쉽 할인’ 유스케이스가 삽입</a:t>
            </a:r>
            <a:endParaRPr lang="en-US" altLang="ko-KR" dirty="0"/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385E8577-A94E-4B52-BD5E-4F11E44C7A7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751C2430-FDCC-4860-8E16-73D637D52E96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37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845" name="Picture 1">
            <a:extLst>
              <a:ext uri="{FF2B5EF4-FFF2-40B4-BE49-F238E27FC236}">
                <a16:creationId xmlns:a16="http://schemas.microsoft.com/office/drawing/2014/main" id="{DEC76A0D-1A8D-4BDE-9D18-284C49A16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3284538"/>
            <a:ext cx="46259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31" name="Group 3"/>
          <p:cNvGrpSpPr>
            <a:grpSpLocks/>
          </p:cNvGrpSpPr>
          <p:nvPr/>
        </p:nvGrpSpPr>
        <p:grpSpPr bwMode="auto">
          <a:xfrm>
            <a:off x="2800350" y="1790700"/>
            <a:ext cx="647700" cy="1219200"/>
            <a:chOff x="4332" y="1236"/>
            <a:chExt cx="504" cy="1044"/>
          </a:xfrm>
        </p:grpSpPr>
        <p:sp>
          <p:nvSpPr>
            <p:cNvPr id="380932" name="Oval 4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33" name="Line 5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34" name="Line 6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35" name="Line 7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36" name="Line 8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2613025" y="3079751"/>
            <a:ext cx="1398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일반 사용자</a:t>
            </a:r>
          </a:p>
        </p:txBody>
      </p:sp>
      <p:grpSp>
        <p:nvGrpSpPr>
          <p:cNvPr id="380938" name="Group 10"/>
          <p:cNvGrpSpPr>
            <a:grpSpLocks/>
          </p:cNvGrpSpPr>
          <p:nvPr/>
        </p:nvGrpSpPr>
        <p:grpSpPr bwMode="auto">
          <a:xfrm>
            <a:off x="2857500" y="4210050"/>
            <a:ext cx="647700" cy="1219200"/>
            <a:chOff x="4332" y="1236"/>
            <a:chExt cx="504" cy="1044"/>
          </a:xfrm>
        </p:grpSpPr>
        <p:sp>
          <p:nvSpPr>
            <p:cNvPr id="380939" name="Oval 11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40" name="Line 12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41" name="Line 13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0944" name="Text Box 16"/>
          <p:cNvSpPr txBox="1">
            <a:spLocks noChangeArrowheads="1"/>
          </p:cNvSpPr>
          <p:nvPr/>
        </p:nvSpPr>
        <p:spPr bwMode="auto">
          <a:xfrm>
            <a:off x="2479675" y="5556251"/>
            <a:ext cx="1627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Tahoma" panose="020B0604030504040204" pitchFamily="34" charset="0"/>
              </a:rPr>
              <a:t>시스템 관리자</a:t>
            </a:r>
          </a:p>
        </p:txBody>
      </p:sp>
      <p:sp>
        <p:nvSpPr>
          <p:cNvPr id="380945" name="Oval 17"/>
          <p:cNvSpPr>
            <a:spLocks noChangeArrowheads="1"/>
          </p:cNvSpPr>
          <p:nvPr/>
        </p:nvSpPr>
        <p:spPr bwMode="auto">
          <a:xfrm>
            <a:off x="4572000" y="16764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46" name="Text Box 18"/>
          <p:cNvSpPr txBox="1">
            <a:spLocks noChangeArrowheads="1"/>
          </p:cNvSpPr>
          <p:nvPr/>
        </p:nvSpPr>
        <p:spPr bwMode="auto">
          <a:xfrm>
            <a:off x="4441825" y="2241551"/>
            <a:ext cx="167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Main Workflow</a:t>
            </a:r>
          </a:p>
        </p:txBody>
      </p:sp>
      <p:sp>
        <p:nvSpPr>
          <p:cNvPr id="380947" name="Oval 19"/>
          <p:cNvSpPr>
            <a:spLocks noChangeArrowheads="1"/>
          </p:cNvSpPr>
          <p:nvPr/>
        </p:nvSpPr>
        <p:spPr bwMode="auto">
          <a:xfrm>
            <a:off x="4629150" y="30861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48" name="Text Box 20"/>
          <p:cNvSpPr txBox="1">
            <a:spLocks noChangeArrowheads="1"/>
          </p:cNvSpPr>
          <p:nvPr/>
        </p:nvSpPr>
        <p:spPr bwMode="auto">
          <a:xfrm>
            <a:off x="4384675" y="3498851"/>
            <a:ext cx="2249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Secondary Workflow</a:t>
            </a:r>
          </a:p>
        </p:txBody>
      </p:sp>
      <p:sp>
        <p:nvSpPr>
          <p:cNvPr id="380949" name="Oval 21"/>
          <p:cNvSpPr>
            <a:spLocks noChangeArrowheads="1"/>
          </p:cNvSpPr>
          <p:nvPr/>
        </p:nvSpPr>
        <p:spPr bwMode="auto">
          <a:xfrm>
            <a:off x="4438650" y="432435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4365626" y="4927601"/>
            <a:ext cx="2030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Configure Security</a:t>
            </a:r>
          </a:p>
        </p:txBody>
      </p:sp>
      <p:sp>
        <p:nvSpPr>
          <p:cNvPr id="380951" name="Oval 23"/>
          <p:cNvSpPr>
            <a:spLocks noChangeArrowheads="1"/>
          </p:cNvSpPr>
          <p:nvPr/>
        </p:nvSpPr>
        <p:spPr bwMode="auto">
          <a:xfrm>
            <a:off x="7905750" y="30480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52" name="Oval 24"/>
          <p:cNvSpPr>
            <a:spLocks noChangeArrowheads="1"/>
          </p:cNvSpPr>
          <p:nvPr/>
        </p:nvSpPr>
        <p:spPr bwMode="auto">
          <a:xfrm>
            <a:off x="7962900" y="16764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0953" name="Line 25"/>
          <p:cNvSpPr>
            <a:spLocks noChangeShapeType="1"/>
          </p:cNvSpPr>
          <p:nvPr/>
        </p:nvSpPr>
        <p:spPr bwMode="auto">
          <a:xfrm flipV="1">
            <a:off x="3505200" y="1943100"/>
            <a:ext cx="108585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80954" name="Line 26"/>
          <p:cNvSpPr>
            <a:spLocks noChangeShapeType="1"/>
          </p:cNvSpPr>
          <p:nvPr/>
        </p:nvSpPr>
        <p:spPr bwMode="auto">
          <a:xfrm>
            <a:off x="3600450" y="2571750"/>
            <a:ext cx="1066800" cy="6477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80955" name="Line 27"/>
          <p:cNvSpPr>
            <a:spLocks noChangeShapeType="1"/>
          </p:cNvSpPr>
          <p:nvPr/>
        </p:nvSpPr>
        <p:spPr bwMode="auto">
          <a:xfrm>
            <a:off x="3543300" y="4610100"/>
            <a:ext cx="8763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80956" name="Text Box 28"/>
          <p:cNvSpPr txBox="1">
            <a:spLocks noChangeArrowheads="1"/>
          </p:cNvSpPr>
          <p:nvPr/>
        </p:nvSpPr>
        <p:spPr bwMode="auto">
          <a:xfrm>
            <a:off x="6365876" y="1879601"/>
            <a:ext cx="1535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&lt;&lt;extend&gt;&gt;</a:t>
            </a:r>
          </a:p>
        </p:txBody>
      </p:sp>
      <p:sp>
        <p:nvSpPr>
          <p:cNvPr id="380957" name="Line 29"/>
          <p:cNvSpPr>
            <a:spLocks noChangeShapeType="1"/>
          </p:cNvSpPr>
          <p:nvPr/>
        </p:nvSpPr>
        <p:spPr bwMode="auto">
          <a:xfrm>
            <a:off x="5905500" y="1885950"/>
            <a:ext cx="2038350" cy="19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80958" name="Line 30"/>
          <p:cNvSpPr>
            <a:spLocks noChangeShapeType="1"/>
          </p:cNvSpPr>
          <p:nvPr/>
        </p:nvSpPr>
        <p:spPr bwMode="auto">
          <a:xfrm>
            <a:off x="5943600" y="1981200"/>
            <a:ext cx="207645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80959" name="Line 31"/>
          <p:cNvSpPr>
            <a:spLocks noChangeShapeType="1"/>
          </p:cNvSpPr>
          <p:nvPr/>
        </p:nvSpPr>
        <p:spPr bwMode="auto">
          <a:xfrm>
            <a:off x="6115050" y="3333750"/>
            <a:ext cx="18097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380960" name="Text Box 32"/>
          <p:cNvSpPr txBox="1">
            <a:spLocks noChangeArrowheads="1"/>
          </p:cNvSpPr>
          <p:nvPr/>
        </p:nvSpPr>
        <p:spPr bwMode="auto">
          <a:xfrm>
            <a:off x="6365875" y="2489201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0961" name="Text Box 33"/>
          <p:cNvSpPr txBox="1">
            <a:spLocks noChangeArrowheads="1"/>
          </p:cNvSpPr>
          <p:nvPr/>
        </p:nvSpPr>
        <p:spPr bwMode="auto">
          <a:xfrm>
            <a:off x="6556375" y="3327401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0962" name="Text Box 34"/>
          <p:cNvSpPr txBox="1">
            <a:spLocks noChangeArrowheads="1"/>
          </p:cNvSpPr>
          <p:nvPr/>
        </p:nvSpPr>
        <p:spPr bwMode="auto">
          <a:xfrm>
            <a:off x="7394575" y="2260601"/>
            <a:ext cx="269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Optional Workflow Detail</a:t>
            </a:r>
          </a:p>
        </p:txBody>
      </p:sp>
      <p:sp>
        <p:nvSpPr>
          <p:cNvPr id="380963" name="Text Box 35"/>
          <p:cNvSpPr txBox="1">
            <a:spLocks noChangeArrowheads="1"/>
          </p:cNvSpPr>
          <p:nvPr/>
        </p:nvSpPr>
        <p:spPr bwMode="auto">
          <a:xfrm>
            <a:off x="7921626" y="3956051"/>
            <a:ext cx="2746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Common Workflow Detail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사용 사례의 표현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65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1905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통신관계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사용사례에 대한 정보의 흐름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구동시키는 액터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사용사례와 통신하는 액터</a:t>
            </a:r>
          </a:p>
        </p:txBody>
      </p:sp>
      <p:grpSp>
        <p:nvGrpSpPr>
          <p:cNvPr id="381956" name="Group 4"/>
          <p:cNvGrpSpPr>
            <a:grpSpLocks/>
          </p:cNvGrpSpPr>
          <p:nvPr/>
        </p:nvGrpSpPr>
        <p:grpSpPr bwMode="auto">
          <a:xfrm>
            <a:off x="3219450" y="3562350"/>
            <a:ext cx="647700" cy="1219200"/>
            <a:chOff x="4332" y="1236"/>
            <a:chExt cx="504" cy="1044"/>
          </a:xfrm>
        </p:grpSpPr>
        <p:sp>
          <p:nvSpPr>
            <p:cNvPr id="381957" name="Oval 5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58" name="Line 6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59" name="Line 7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60" name="Line 8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61" name="Line 9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2879726" y="4813301"/>
            <a:ext cx="1323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FieldOfficer</a:t>
            </a:r>
          </a:p>
        </p:txBody>
      </p:sp>
      <p:sp>
        <p:nvSpPr>
          <p:cNvPr id="381963" name="Oval 11"/>
          <p:cNvSpPr>
            <a:spLocks noChangeArrowheads="1"/>
          </p:cNvSpPr>
          <p:nvPr/>
        </p:nvSpPr>
        <p:spPr bwMode="auto">
          <a:xfrm>
            <a:off x="4914900" y="455295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1964" name="Oval 12"/>
          <p:cNvSpPr>
            <a:spLocks noChangeArrowheads="1"/>
          </p:cNvSpPr>
          <p:nvPr/>
        </p:nvSpPr>
        <p:spPr bwMode="auto">
          <a:xfrm>
            <a:off x="8591550" y="35052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1965" name="Oval 13"/>
          <p:cNvSpPr>
            <a:spLocks noChangeArrowheads="1"/>
          </p:cNvSpPr>
          <p:nvPr/>
        </p:nvSpPr>
        <p:spPr bwMode="auto">
          <a:xfrm>
            <a:off x="8610600" y="51054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6724650" y="3390900"/>
            <a:ext cx="647700" cy="1219200"/>
            <a:chOff x="4332" y="1236"/>
            <a:chExt cx="504" cy="1044"/>
          </a:xfrm>
        </p:grpSpPr>
        <p:sp>
          <p:nvSpPr>
            <p:cNvPr id="381967" name="Oval 15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68" name="Line 16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69" name="Line 17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70" name="Line 18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1971" name="Line 19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1972" name="Text Box 20"/>
          <p:cNvSpPr txBox="1">
            <a:spLocks noChangeArrowheads="1"/>
          </p:cNvSpPr>
          <p:nvPr/>
        </p:nvSpPr>
        <p:spPr bwMode="auto">
          <a:xfrm>
            <a:off x="6594475" y="4718051"/>
            <a:ext cx="125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Dispatcher</a:t>
            </a:r>
          </a:p>
        </p:txBody>
      </p:sp>
      <p:sp>
        <p:nvSpPr>
          <p:cNvPr id="381973" name="Text Box 21"/>
          <p:cNvSpPr txBox="1">
            <a:spLocks noChangeArrowheads="1"/>
          </p:cNvSpPr>
          <p:nvPr/>
        </p:nvSpPr>
        <p:spPr bwMode="auto">
          <a:xfrm>
            <a:off x="4632326" y="5137151"/>
            <a:ext cx="197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ReportEmergency</a:t>
            </a: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8651876" y="4089401"/>
            <a:ext cx="154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OpenIncident</a:t>
            </a: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8213725" y="5651501"/>
            <a:ext cx="199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AllocateResources</a:t>
            </a:r>
          </a:p>
        </p:txBody>
      </p:sp>
      <p:sp>
        <p:nvSpPr>
          <p:cNvPr id="381976" name="Line 24"/>
          <p:cNvSpPr>
            <a:spLocks noChangeShapeType="1"/>
          </p:cNvSpPr>
          <p:nvPr/>
        </p:nvSpPr>
        <p:spPr bwMode="auto">
          <a:xfrm>
            <a:off x="4019550" y="4324350"/>
            <a:ext cx="8763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1977" name="Line 25"/>
          <p:cNvSpPr>
            <a:spLocks noChangeShapeType="1"/>
          </p:cNvSpPr>
          <p:nvPr/>
        </p:nvSpPr>
        <p:spPr bwMode="auto">
          <a:xfrm flipV="1">
            <a:off x="6019800" y="4171950"/>
            <a:ext cx="666750" cy="419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1978" name="Line 26"/>
          <p:cNvSpPr>
            <a:spLocks noChangeShapeType="1"/>
          </p:cNvSpPr>
          <p:nvPr/>
        </p:nvSpPr>
        <p:spPr bwMode="auto">
          <a:xfrm flipV="1">
            <a:off x="7429500" y="3810000"/>
            <a:ext cx="1162050" cy="3429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1979" name="Line 27"/>
          <p:cNvSpPr>
            <a:spLocks noChangeShapeType="1"/>
          </p:cNvSpPr>
          <p:nvPr/>
        </p:nvSpPr>
        <p:spPr bwMode="auto">
          <a:xfrm>
            <a:off x="7467600" y="4419600"/>
            <a:ext cx="1162050" cy="8763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1980" name="Text Box 28"/>
          <p:cNvSpPr txBox="1">
            <a:spLocks noChangeArrowheads="1"/>
          </p:cNvSpPr>
          <p:nvPr/>
        </p:nvSpPr>
        <p:spPr bwMode="auto">
          <a:xfrm>
            <a:off x="3927476" y="3822701"/>
            <a:ext cx="1528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&lt;&lt;initiate&gt;&gt;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액터와</a:t>
            </a:r>
            <a:r>
              <a:rPr lang="ko-KR" altLang="en-US" dirty="0"/>
              <a:t> 사용사례의 관계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91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E038693E-9997-40AD-801D-AE193322CC4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534400" y="6324600"/>
            <a:ext cx="1905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93F2BCD7-A974-4ED4-A1C6-88ECECF8FC0C}" type="slidenum">
              <a:rPr lang="en-US" altLang="ko-KR" sz="1800"/>
              <a:pPr algn="l" eaLnBrk="0" hangingPunct="0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800"/>
          </a:p>
        </p:txBody>
      </p:sp>
      <p:sp>
        <p:nvSpPr>
          <p:cNvPr id="10243" name="Rectangle 2055">
            <a:extLst>
              <a:ext uri="{FF2B5EF4-FFF2-40B4-BE49-F238E27FC236}">
                <a16:creationId xmlns:a16="http://schemas.microsoft.com/office/drawing/2014/main" id="{9EECF4D2-2907-448E-8A3D-2F3561CED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en-US" altLang="ko-KR"/>
              <a:t>4.1 </a:t>
            </a:r>
            <a:r>
              <a:rPr lang="ko-KR" altLang="en-US"/>
              <a:t>요구</a:t>
            </a:r>
            <a:r>
              <a:rPr lang="en-US" altLang="ko-KR"/>
              <a:t>(Requirements)</a:t>
            </a:r>
          </a:p>
        </p:txBody>
      </p:sp>
      <p:sp>
        <p:nvSpPr>
          <p:cNvPr id="10244" name="Rectangle 2056">
            <a:extLst>
              <a:ext uri="{FF2B5EF4-FFF2-40B4-BE49-F238E27FC236}">
                <a16:creationId xmlns:a16="http://schemas.microsoft.com/office/drawing/2014/main" id="{F7B6E8B8-7512-4980-9C6D-9B159F0A2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 eaLnBrk="1" hangingPunct="1"/>
            <a:r>
              <a:rPr lang="ko-KR" altLang="en-US">
                <a:latin typeface="Times New Roman" panose="02020603050405020304" pitchFamily="18" charset="0"/>
              </a:rPr>
              <a:t>요구</a:t>
            </a:r>
            <a:endParaRPr lang="en-US" altLang="ko-KR">
              <a:latin typeface="Times New Roman" panose="02020603050405020304" pitchFamily="18" charset="0"/>
            </a:endParaRPr>
          </a:p>
          <a:p>
            <a:pPr lvl="1" eaLnBrk="1" hangingPunct="1"/>
            <a:r>
              <a:rPr lang="ko-KR" altLang="en-US"/>
              <a:t>시스템에 대한 고객의 요청을 확정한 것</a:t>
            </a:r>
            <a:endParaRPr lang="en-US" altLang="ko-KR"/>
          </a:p>
          <a:p>
            <a:pPr eaLnBrk="1" hangingPunct="1"/>
            <a:r>
              <a:rPr lang="ko-KR" altLang="en-US"/>
              <a:t>진정한 요구를 찾는 일</a:t>
            </a:r>
            <a:endParaRPr lang="en-US" altLang="ko-KR"/>
          </a:p>
          <a:p>
            <a:pPr lvl="1" eaLnBrk="1" hangingPunct="1"/>
            <a:r>
              <a:rPr lang="ko-KR" altLang="en-US"/>
              <a:t>프로젝트 성공의 필수 조건</a:t>
            </a:r>
            <a:endParaRPr lang="en-US" altLang="ko-KR"/>
          </a:p>
          <a:p>
            <a:pPr lvl="1" eaLnBrk="1" hangingPunct="1"/>
            <a:r>
              <a:rPr lang="ko-KR" altLang="en-US"/>
              <a:t>여러 이해 당사자</a:t>
            </a:r>
            <a:r>
              <a:rPr lang="en-US" altLang="ko-KR"/>
              <a:t>(stakeholder)</a:t>
            </a:r>
            <a:r>
              <a:rPr lang="ko-KR" altLang="en-US"/>
              <a:t>의 이해 관계와 관련</a:t>
            </a:r>
            <a:endParaRPr lang="en-US" altLang="ko-KR"/>
          </a:p>
          <a:p>
            <a:pPr eaLnBrk="1" hangingPunct="1"/>
            <a:r>
              <a:rPr lang="ko-KR" altLang="en-US"/>
              <a:t>제약 사항</a:t>
            </a:r>
            <a:endParaRPr lang="en-US" altLang="ko-KR"/>
          </a:p>
          <a:p>
            <a:pPr lvl="1"/>
            <a:r>
              <a:rPr lang="ko-KR" altLang="en-US"/>
              <a:t>특정한 프로그래밍 언어</a:t>
            </a:r>
            <a:r>
              <a:rPr lang="en-US" altLang="ko-KR"/>
              <a:t>, </a:t>
            </a:r>
            <a:r>
              <a:rPr lang="ko-KR" altLang="en-US"/>
              <a:t>특정한 제품 사용</a:t>
            </a:r>
            <a:endParaRPr lang="en-US" altLang="ko-KR"/>
          </a:p>
          <a:p>
            <a:pPr lvl="1"/>
            <a:r>
              <a:rPr lang="ko-KR" altLang="en-US"/>
              <a:t>소프트웨어 시스템의 해결책을 제한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10245" name="슬라이드 번호 개체 틀 3">
            <a:extLst>
              <a:ext uri="{FF2B5EF4-FFF2-40B4-BE49-F238E27FC236}">
                <a16:creationId xmlns:a16="http://schemas.microsoft.com/office/drawing/2014/main" id="{47BE9C8D-716C-48BA-950E-B121BE7A64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256588" y="623728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latinLnBrk="1">
              <a:spcBef>
                <a:spcPct val="0"/>
              </a:spcBef>
              <a:buFontTx/>
              <a:buNone/>
            </a:pPr>
            <a:fld id="{FAB919CF-A4B8-4B31-858D-B9979BA9A6F3}" type="slidenum">
              <a:rPr kumimoji="1"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latinLnBrk="1"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ko-KR" sz="18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기본 사용사례에 추가 행위가 생기면 사용 사례를 확장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기본 사용 사례는 독립적으로 존재할 수 있는 </a:t>
            </a:r>
            <a:r>
              <a:rPr lang="en-US" altLang="ko-KR"/>
              <a:t>stand-alone </a:t>
            </a:r>
            <a:r>
              <a:rPr lang="ko-KR" altLang="en-US"/>
              <a:t>사용 사례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기본 사용 사례는 </a:t>
            </a:r>
            <a:r>
              <a:rPr lang="en-US" altLang="ko-KR"/>
              <a:t>extension point</a:t>
            </a:r>
            <a:r>
              <a:rPr lang="ko-KR" altLang="en-US"/>
              <a:t>에서 확장 됨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선택적으로 일어나는 행위와 반드시 일어나는 행위를 분리할 때 사용 가능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예외 상황에 수행되는 별도의 플로우를 표시하는데 사용</a:t>
            </a:r>
          </a:p>
          <a:p>
            <a:pPr lvl="1">
              <a:lnSpc>
                <a:spcPct val="120000"/>
              </a:lnSpc>
            </a:pPr>
            <a:endParaRPr lang="en-US" altLang="ko-KR"/>
          </a:p>
        </p:txBody>
      </p:sp>
      <p:grpSp>
        <p:nvGrpSpPr>
          <p:cNvPr id="382980" name="Group 4"/>
          <p:cNvGrpSpPr>
            <a:grpSpLocks/>
          </p:cNvGrpSpPr>
          <p:nvPr/>
        </p:nvGrpSpPr>
        <p:grpSpPr bwMode="auto">
          <a:xfrm>
            <a:off x="3536950" y="4510878"/>
            <a:ext cx="647700" cy="1219200"/>
            <a:chOff x="4332" y="1236"/>
            <a:chExt cx="504" cy="1044"/>
          </a:xfrm>
        </p:grpSpPr>
        <p:sp>
          <p:nvSpPr>
            <p:cNvPr id="382981" name="Oval 5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2982" name="Line 6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2983" name="Line 7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2984" name="Line 8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2985" name="Line 9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2986" name="Text Box 10"/>
          <p:cNvSpPr txBox="1">
            <a:spLocks noChangeArrowheads="1"/>
          </p:cNvSpPr>
          <p:nvPr/>
        </p:nvSpPr>
        <p:spPr bwMode="auto">
          <a:xfrm>
            <a:off x="3197226" y="5761829"/>
            <a:ext cx="1323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FieldOfficer</a:t>
            </a:r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5232400" y="5501478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2988" name="Text Box 12"/>
          <p:cNvSpPr txBox="1">
            <a:spLocks noChangeArrowheads="1"/>
          </p:cNvSpPr>
          <p:nvPr/>
        </p:nvSpPr>
        <p:spPr bwMode="auto">
          <a:xfrm>
            <a:off x="4949826" y="6085679"/>
            <a:ext cx="1973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ReportEmergency</a:t>
            </a:r>
          </a:p>
        </p:txBody>
      </p:sp>
      <p:sp>
        <p:nvSpPr>
          <p:cNvPr id="382989" name="Line 13"/>
          <p:cNvSpPr>
            <a:spLocks noChangeShapeType="1"/>
          </p:cNvSpPr>
          <p:nvPr/>
        </p:nvSpPr>
        <p:spPr bwMode="auto">
          <a:xfrm>
            <a:off x="4337050" y="5272878"/>
            <a:ext cx="8763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7670800" y="4682328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2991" name="Text Box 15"/>
          <p:cNvSpPr txBox="1">
            <a:spLocks noChangeArrowheads="1"/>
          </p:cNvSpPr>
          <p:nvPr/>
        </p:nvSpPr>
        <p:spPr bwMode="auto">
          <a:xfrm>
            <a:off x="7521575" y="5171279"/>
            <a:ext cx="187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ConnectionDown</a:t>
            </a:r>
          </a:p>
        </p:txBody>
      </p:sp>
      <p:sp>
        <p:nvSpPr>
          <p:cNvPr id="382992" name="Line 16"/>
          <p:cNvSpPr>
            <a:spLocks noChangeShapeType="1"/>
          </p:cNvSpPr>
          <p:nvPr/>
        </p:nvSpPr>
        <p:spPr bwMode="auto">
          <a:xfrm flipH="1">
            <a:off x="6508750" y="4968078"/>
            <a:ext cx="114300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확장관계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53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49488" y="2017713"/>
            <a:ext cx="405765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ReportEmergency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1. </a:t>
            </a:r>
            <a:r>
              <a:rPr lang="en-US" altLang="ko-KR" sz="1600">
                <a:latin typeface="Times New Roman" panose="02020603050405020304" pitchFamily="18" charset="0"/>
              </a:rPr>
              <a:t>…</a:t>
            </a:r>
            <a:endParaRPr lang="en-US" altLang="ko-KR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2. </a:t>
            </a:r>
            <a:r>
              <a:rPr lang="en-US" altLang="ko-KR" sz="1600">
                <a:latin typeface="Times New Roman" panose="02020603050405020304" pitchFamily="18" charset="0"/>
              </a:rPr>
              <a:t>…</a:t>
            </a:r>
            <a:endParaRPr lang="en-US" altLang="ko-KR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3. FieldOfficer</a:t>
            </a:r>
            <a:r>
              <a:rPr lang="ko-KR" altLang="en-US" sz="1600"/>
              <a:t>가 응급 정도</a:t>
            </a:r>
            <a:r>
              <a:rPr lang="en-US" altLang="ko-KR" sz="1600"/>
              <a:t>, </a:t>
            </a:r>
            <a:r>
              <a:rPr lang="ko-KR" altLang="en-US" sz="1600"/>
              <a:t>종류</a:t>
            </a:r>
            <a:r>
              <a:rPr lang="en-US" altLang="ko-KR" sz="1600"/>
              <a:t>, </a:t>
            </a:r>
            <a:r>
              <a:rPr lang="ko-KR" altLang="en-US" sz="1600"/>
              <a:t>위치</a:t>
            </a:r>
            <a:r>
              <a:rPr lang="en-US" altLang="ko-KR" sz="1600"/>
              <a:t>, </a:t>
            </a:r>
            <a:r>
              <a:rPr lang="ko-KR" altLang="en-US" sz="1600"/>
              <a:t>상황의 간단한 설명을 양식에 입력한다</a:t>
            </a:r>
            <a:r>
              <a:rPr lang="en-US" altLang="ko-KR" sz="1600"/>
              <a:t>. </a:t>
            </a:r>
            <a:r>
              <a:rPr lang="ko-KR" altLang="en-US" sz="1600"/>
              <a:t>또한 </a:t>
            </a:r>
            <a:r>
              <a:rPr lang="en-US" altLang="ko-KR" sz="1600"/>
              <a:t>FieldOffice</a:t>
            </a:r>
            <a:r>
              <a:rPr lang="ko-KR" altLang="en-US" sz="1600"/>
              <a:t>는 응급사태의 상황에 적절히 대응한 것을 기술할 수 있다</a:t>
            </a:r>
            <a:r>
              <a:rPr lang="en-US" altLang="ko-KR" sz="1600"/>
              <a:t>. </a:t>
            </a:r>
            <a:r>
              <a:rPr lang="ko-KR" altLang="en-US" sz="1600"/>
              <a:t>양식이 일단 완성되면 </a:t>
            </a:r>
            <a:r>
              <a:rPr lang="en-US" altLang="ko-KR" sz="1600"/>
              <a:t>FieldOfficer</a:t>
            </a:r>
            <a:r>
              <a:rPr lang="ko-KR" altLang="en-US" sz="1600"/>
              <a:t>는 양식을 제출하고 </a:t>
            </a:r>
            <a:r>
              <a:rPr lang="en-US" altLang="ko-KR" sz="1600"/>
              <a:t>Dispatcher</a:t>
            </a:r>
            <a:r>
              <a:rPr lang="ko-KR" altLang="en-US" sz="1600"/>
              <a:t>에게 알린다</a:t>
            </a:r>
            <a:r>
              <a:rPr lang="en-US" altLang="ko-KR" sz="16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4. Dispatcher</a:t>
            </a:r>
            <a:r>
              <a:rPr lang="ko-KR" altLang="en-US" sz="1600"/>
              <a:t>가 보고된 정보를 살펴보고 </a:t>
            </a:r>
            <a:r>
              <a:rPr lang="en-US" altLang="ko-KR" sz="1600"/>
              <a:t>OpenIncident </a:t>
            </a:r>
            <a:r>
              <a:rPr lang="ko-KR" altLang="en-US" sz="1600"/>
              <a:t>사용사례를 구동시켜 데이터베이스에 </a:t>
            </a:r>
            <a:r>
              <a:rPr lang="en-US" altLang="ko-KR" sz="1600"/>
              <a:t>Inident</a:t>
            </a:r>
            <a:r>
              <a:rPr lang="ko-KR" altLang="en-US" sz="1600"/>
              <a:t>를 생성한다</a:t>
            </a:r>
            <a:r>
              <a:rPr lang="en-US" altLang="ko-KR" sz="1600"/>
              <a:t>. Dispatcher</a:t>
            </a:r>
            <a:r>
              <a:rPr lang="ko-KR" altLang="en-US" sz="1600"/>
              <a:t>가 반응을 선택하고 응급보고에 대하여 응답한다</a:t>
            </a:r>
            <a:r>
              <a:rPr lang="en-US" altLang="ko-KR" sz="18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5. ...  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76938" y="1371600"/>
            <a:ext cx="4157662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ko-KR" sz="1800"/>
              <a:t>ConnectionDown(</a:t>
            </a:r>
            <a:r>
              <a:rPr lang="ko-KR" altLang="en-US" sz="1800"/>
              <a:t>확장괸계</a:t>
            </a:r>
            <a:r>
              <a:rPr lang="en-US" altLang="ko-KR" sz="18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i="1"/>
              <a:t>FieldOfficer</a:t>
            </a:r>
            <a:r>
              <a:rPr lang="ko-KR" altLang="en-US" sz="1600" i="1"/>
              <a:t>와 </a:t>
            </a:r>
            <a:r>
              <a:rPr lang="en-US" altLang="ko-KR" sz="1600" i="1"/>
              <a:t>Dispatcher </a:t>
            </a:r>
            <a:r>
              <a:rPr lang="ko-KR" altLang="en-US" sz="1600" i="1"/>
              <a:t>사이의 통신 두</a:t>
            </a:r>
          </a:p>
          <a:p>
            <a:pPr>
              <a:buFont typeface="Wingdings" panose="05000000000000000000" pitchFamily="2" charset="2"/>
              <a:buNone/>
            </a:pPr>
            <a:r>
              <a:rPr lang="ko-KR" altLang="en-US" sz="1600" i="1"/>
              <a:t>절되면 </a:t>
            </a:r>
            <a:r>
              <a:rPr lang="en-US" altLang="ko-KR" sz="1600" i="1"/>
              <a:t>ConnectionDown </a:t>
            </a:r>
            <a:r>
              <a:rPr lang="ko-KR" altLang="en-US" sz="1600" i="1"/>
              <a:t>사용사례는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i="1"/>
              <a:t>ReportEmergency</a:t>
            </a:r>
            <a:r>
              <a:rPr lang="ko-KR" altLang="en-US" sz="1600" i="1"/>
              <a:t>로 확장된다</a:t>
            </a:r>
            <a:r>
              <a:rPr lang="en-US" altLang="ko-KR" sz="1600" i="1"/>
              <a:t>.</a:t>
            </a:r>
            <a:r>
              <a:rPr lang="en-US" altLang="ko-KR" sz="16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1. </a:t>
            </a:r>
            <a:r>
              <a:rPr lang="ko-KR" altLang="en-US" sz="1600"/>
              <a:t>통신이 두절되었다는 것이 </a:t>
            </a:r>
            <a:r>
              <a:rPr lang="en-US" altLang="ko-KR" sz="1600"/>
              <a:t>FieldOfficer</a:t>
            </a:r>
            <a:r>
              <a:rPr lang="ko-KR" altLang="en-US" sz="1600"/>
              <a:t>와 </a:t>
            </a:r>
            <a:r>
              <a:rPr lang="en-US" altLang="ko-KR" sz="1600"/>
              <a:t>Dispatcher</a:t>
            </a:r>
            <a:r>
              <a:rPr lang="ko-KR" altLang="en-US" sz="1600"/>
              <a:t>에게 알려진다</a:t>
            </a:r>
            <a:r>
              <a:rPr lang="en-US" altLang="ko-KR" sz="1600"/>
              <a:t>. </a:t>
            </a:r>
            <a:r>
              <a:rPr lang="ko-KR" altLang="en-US" sz="1600"/>
              <a:t>왜 두절되었는지 이유가 알려진다</a:t>
            </a:r>
            <a:r>
              <a:rPr lang="en-US" altLang="ko-KR" sz="1600"/>
              <a:t>(</a:t>
            </a:r>
            <a:r>
              <a:rPr lang="ko-KR" altLang="en-US" sz="1600"/>
              <a:t>예를 들면 </a:t>
            </a:r>
            <a:r>
              <a:rPr lang="ko-KR" altLang="en-US" sz="1600">
                <a:latin typeface="Times New Roman" panose="02020603050405020304" pitchFamily="18" charset="0"/>
              </a:rPr>
              <a:t>“</a:t>
            </a:r>
            <a:r>
              <a:rPr lang="ko-KR" altLang="en-US" sz="1600"/>
              <a:t>터널 안으로 진입</a:t>
            </a:r>
            <a:r>
              <a:rPr lang="ko-KR" altLang="en-US" sz="1600">
                <a:latin typeface="Times New Roman" panose="02020603050405020304" pitchFamily="18" charset="0"/>
              </a:rPr>
              <a:t>”</a:t>
            </a:r>
            <a:r>
              <a:rPr lang="en-US" altLang="ko-KR" sz="16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2. </a:t>
            </a:r>
            <a:r>
              <a:rPr lang="ko-KR" altLang="en-US" sz="1600"/>
              <a:t>시스템에 상황이 기록되고 연결이 재개된 후 회복된다</a:t>
            </a:r>
            <a:r>
              <a:rPr lang="en-US" altLang="ko-KR" sz="16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/>
              <a:t>3. FieldOfficer</a:t>
            </a:r>
            <a:r>
              <a:rPr lang="ko-KR" altLang="en-US" sz="1600"/>
              <a:t>와 </a:t>
            </a:r>
            <a:r>
              <a:rPr lang="en-US" altLang="ko-KR" sz="1600"/>
              <a:t>Dispatcher</a:t>
            </a:r>
            <a:r>
              <a:rPr lang="ko-KR" altLang="en-US" sz="1600"/>
              <a:t>가 다른 수단으로 연결되고 </a:t>
            </a:r>
            <a:r>
              <a:rPr lang="en-US" altLang="ko-KR" sz="1600"/>
              <a:t>Dispatcher</a:t>
            </a:r>
            <a:r>
              <a:rPr lang="ko-KR" altLang="en-US" sz="1600"/>
              <a:t>가 </a:t>
            </a:r>
            <a:r>
              <a:rPr lang="en-US" altLang="ko-KR" sz="1600"/>
              <a:t>Dispatcher </a:t>
            </a:r>
            <a:r>
              <a:rPr lang="ko-KR" altLang="en-US" sz="1600"/>
              <a:t>스테이션에서 </a:t>
            </a:r>
            <a:r>
              <a:rPr lang="en-US" altLang="ko-KR" sz="1600"/>
              <a:t>ReportEmergency</a:t>
            </a:r>
            <a:r>
              <a:rPr lang="ko-KR" altLang="en-US" sz="1600"/>
              <a:t>를 구동시킨다</a:t>
            </a:r>
            <a:r>
              <a:rPr lang="en-US" altLang="ko-KR" sz="1600"/>
              <a:t>.</a:t>
            </a: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확장관계의 시나리오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16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8001000" cy="1727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/>
              <a:t>사용 사례는 특정한 위치에 다른 사용 사례를 포함할 수 있음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여러 사용 사례에 같은 이벤트 플로우가 중복되는 것을 피할 수 있음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포함된 사용사례는 </a:t>
            </a:r>
            <a:r>
              <a:rPr lang="en-US" altLang="ko-KR"/>
              <a:t>stand-alone </a:t>
            </a:r>
            <a:r>
              <a:rPr lang="ko-KR" altLang="en-US"/>
              <a:t>사용 사례가 아님 </a:t>
            </a:r>
          </a:p>
        </p:txBody>
      </p:sp>
      <p:sp>
        <p:nvSpPr>
          <p:cNvPr id="385028" name="Oval 4"/>
          <p:cNvSpPr>
            <a:spLocks noChangeArrowheads="1"/>
          </p:cNvSpPr>
          <p:nvPr/>
        </p:nvSpPr>
        <p:spPr bwMode="auto">
          <a:xfrm>
            <a:off x="3330575" y="35306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5029" name="Oval 5"/>
          <p:cNvSpPr>
            <a:spLocks noChangeArrowheads="1"/>
          </p:cNvSpPr>
          <p:nvPr/>
        </p:nvSpPr>
        <p:spPr bwMode="auto">
          <a:xfrm>
            <a:off x="4606925" y="480695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5030" name="Oval 6"/>
          <p:cNvSpPr>
            <a:spLocks noChangeArrowheads="1"/>
          </p:cNvSpPr>
          <p:nvPr/>
        </p:nvSpPr>
        <p:spPr bwMode="auto">
          <a:xfrm>
            <a:off x="6950075" y="38735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5031" name="Text Box 7"/>
          <p:cNvSpPr txBox="1">
            <a:spLocks noChangeArrowheads="1"/>
          </p:cNvSpPr>
          <p:nvPr/>
        </p:nvSpPr>
        <p:spPr bwMode="auto">
          <a:xfrm>
            <a:off x="3333751" y="3962401"/>
            <a:ext cx="1541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OpenIncident</a:t>
            </a:r>
          </a:p>
        </p:txBody>
      </p:sp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7067550" y="4362451"/>
            <a:ext cx="10874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ViewMap</a:t>
            </a:r>
          </a:p>
        </p:txBody>
      </p: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4457700" y="5334001"/>
            <a:ext cx="199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AllocateResources</a:t>
            </a:r>
          </a:p>
        </p:txBody>
      </p:sp>
      <p:sp>
        <p:nvSpPr>
          <p:cNvPr id="385034" name="Line 10"/>
          <p:cNvSpPr>
            <a:spLocks noChangeShapeType="1"/>
          </p:cNvSpPr>
          <p:nvPr/>
        </p:nvSpPr>
        <p:spPr bwMode="auto">
          <a:xfrm>
            <a:off x="4702175" y="3759200"/>
            <a:ext cx="2266950" cy="3619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5035" name="Line 11"/>
          <p:cNvSpPr>
            <a:spLocks noChangeShapeType="1"/>
          </p:cNvSpPr>
          <p:nvPr/>
        </p:nvSpPr>
        <p:spPr bwMode="auto">
          <a:xfrm flipV="1">
            <a:off x="5940425" y="4254500"/>
            <a:ext cx="1066800" cy="7429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5181600" y="3429001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5037" name="Text Box 13"/>
          <p:cNvSpPr txBox="1">
            <a:spLocks noChangeArrowheads="1"/>
          </p:cNvSpPr>
          <p:nvPr/>
        </p:nvSpPr>
        <p:spPr bwMode="auto">
          <a:xfrm>
            <a:off x="6096000" y="4800601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포함관계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343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1981200" y="1524000"/>
            <a:ext cx="4057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m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/>
              <a:t>ReportEmergency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1. </a:t>
            </a:r>
            <a:r>
              <a:rPr lang="en-US" altLang="ko-KR" sz="1600" b="0">
                <a:latin typeface="Times New Roman" panose="02020603050405020304" pitchFamily="18" charset="0"/>
              </a:rPr>
              <a:t>…</a:t>
            </a:r>
            <a:endParaRPr lang="en-US" altLang="ko-KR" sz="1600" b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2. </a:t>
            </a:r>
            <a:r>
              <a:rPr lang="en-US" altLang="ko-KR" sz="1600" b="0">
                <a:latin typeface="Times New Roman" panose="02020603050405020304" pitchFamily="18" charset="0"/>
              </a:rPr>
              <a:t>…</a:t>
            </a:r>
            <a:endParaRPr lang="en-US" altLang="ko-KR" sz="1600" b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3. FieldOfficer</a:t>
            </a:r>
            <a:r>
              <a:rPr lang="ko-KR" altLang="en-US" sz="1600" b="0"/>
              <a:t>가 응급 정도</a:t>
            </a:r>
            <a:r>
              <a:rPr lang="en-US" altLang="ko-KR" sz="1600" b="0"/>
              <a:t>, </a:t>
            </a:r>
            <a:r>
              <a:rPr lang="ko-KR" altLang="en-US" sz="1600" b="0"/>
              <a:t>종류</a:t>
            </a:r>
            <a:r>
              <a:rPr lang="en-US" altLang="ko-KR" sz="1600" b="0"/>
              <a:t>, </a:t>
            </a:r>
            <a:r>
              <a:rPr lang="ko-KR" altLang="en-US" sz="1600" b="0"/>
              <a:t>위치</a:t>
            </a:r>
            <a:r>
              <a:rPr lang="en-US" altLang="ko-KR" sz="1600" b="0"/>
              <a:t>, </a:t>
            </a:r>
            <a:r>
              <a:rPr lang="ko-KR" altLang="en-US" sz="1600" b="0"/>
              <a:t>상황의 간단한 설명을 양식에 입력한다</a:t>
            </a:r>
            <a:r>
              <a:rPr lang="en-US" altLang="ko-KR" sz="1600" b="0"/>
              <a:t>. </a:t>
            </a:r>
            <a:r>
              <a:rPr lang="ko-KR" altLang="en-US" sz="1600" b="0"/>
              <a:t>또한 </a:t>
            </a:r>
            <a:r>
              <a:rPr lang="en-US" altLang="ko-KR" sz="1600" b="0"/>
              <a:t>FieldOffice</a:t>
            </a:r>
            <a:r>
              <a:rPr lang="ko-KR" altLang="en-US" sz="1600" b="0"/>
              <a:t>는 응급사태의 상황에 적절히 대응한 것을 기술할 수 있다</a:t>
            </a:r>
            <a:r>
              <a:rPr lang="en-US" altLang="ko-KR" sz="1600" b="0"/>
              <a:t>. </a:t>
            </a:r>
            <a:r>
              <a:rPr lang="ko-KR" altLang="en-US" sz="1600" b="0"/>
              <a:t>양식이 일단 완성되면 </a:t>
            </a:r>
            <a:r>
              <a:rPr lang="en-US" altLang="ko-KR" sz="1600" b="0"/>
              <a:t>FieldOfficer</a:t>
            </a:r>
            <a:r>
              <a:rPr lang="ko-KR" altLang="en-US" sz="1600" b="0"/>
              <a:t>는 양식을 제출하고 </a:t>
            </a:r>
            <a:r>
              <a:rPr lang="en-US" altLang="ko-KR" sz="1600" b="0"/>
              <a:t>Dispatcher</a:t>
            </a:r>
            <a:r>
              <a:rPr lang="ko-KR" altLang="en-US" sz="1600" b="0"/>
              <a:t>에게 알린다</a:t>
            </a:r>
            <a:r>
              <a:rPr lang="en-US" altLang="ko-KR" sz="1600" b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     </a:t>
            </a:r>
            <a:r>
              <a:rPr lang="ko-KR" altLang="en-US" sz="1600" b="0" i="1"/>
              <a:t>만일 </a:t>
            </a:r>
            <a:r>
              <a:rPr lang="en-US" altLang="ko-KR" sz="1600" b="0" i="1"/>
              <a:t>Dispatcher</a:t>
            </a:r>
            <a:r>
              <a:rPr lang="ko-KR" altLang="en-US" sz="1600" b="0" i="1"/>
              <a:t>와의 연결이 안되면 </a:t>
            </a:r>
            <a:r>
              <a:rPr lang="en-US" altLang="ko-KR" sz="1600" b="0" i="1"/>
              <a:t>ConnectionDown </a:t>
            </a:r>
            <a:r>
              <a:rPr lang="ko-KR" altLang="en-US" sz="1600" b="0" i="1"/>
              <a:t>사용 사례가 사용됨</a:t>
            </a:r>
            <a:endParaRPr lang="ko-KR" altLang="en-US" sz="1600" b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4. Dispatcher</a:t>
            </a:r>
            <a:r>
              <a:rPr lang="ko-KR" altLang="en-US" sz="1600" b="0"/>
              <a:t>가 보고된 정보를 살펴보고 </a:t>
            </a:r>
            <a:r>
              <a:rPr lang="en-US" altLang="ko-KR" sz="1600" b="0"/>
              <a:t>OpenIncident </a:t>
            </a:r>
            <a:r>
              <a:rPr lang="ko-KR" altLang="en-US" sz="1600" b="0"/>
              <a:t>사용사례를 구동시켜 데이터베이스에 </a:t>
            </a:r>
            <a:r>
              <a:rPr lang="en-US" altLang="ko-KR" sz="1600" b="0"/>
              <a:t>Inident</a:t>
            </a:r>
            <a:r>
              <a:rPr lang="ko-KR" altLang="en-US" sz="1600" b="0"/>
              <a:t>를 생성한다</a:t>
            </a:r>
            <a:r>
              <a:rPr lang="en-US" altLang="ko-KR" sz="1600" b="0"/>
              <a:t>. Dispatcher</a:t>
            </a:r>
            <a:r>
              <a:rPr lang="ko-KR" altLang="en-US" sz="1600" b="0"/>
              <a:t>가 반응을 선택하고 응급보고에 대하여 응답한다</a:t>
            </a:r>
            <a:r>
              <a:rPr lang="en-US" altLang="ko-KR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5. ...  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6248400" y="1600200"/>
            <a:ext cx="403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m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/>
              <a:t>ConnectionDown(</a:t>
            </a:r>
            <a:r>
              <a:rPr lang="ko-KR" altLang="en-US"/>
              <a:t>포함괸계</a:t>
            </a:r>
            <a:r>
              <a:rPr lang="en-US" altLang="ko-KR"/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b="0"/>
          </a:p>
          <a:p>
            <a:pPr>
              <a:buFont typeface="Wingdings" panose="05000000000000000000" pitchFamily="2" charset="2"/>
              <a:buNone/>
            </a:pPr>
            <a:endParaRPr lang="en-US" altLang="ko-KR" sz="1600" b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1. </a:t>
            </a:r>
            <a:r>
              <a:rPr lang="ko-KR" altLang="en-US" sz="1600" b="0"/>
              <a:t>통신이 두절되었다는 것이 </a:t>
            </a:r>
            <a:r>
              <a:rPr lang="en-US" altLang="ko-KR" sz="1600" b="0"/>
              <a:t>FieldOfficer</a:t>
            </a:r>
            <a:r>
              <a:rPr lang="ko-KR" altLang="en-US" sz="1600" b="0"/>
              <a:t>와 </a:t>
            </a:r>
            <a:r>
              <a:rPr lang="en-US" altLang="ko-KR" sz="1600" b="0"/>
              <a:t>Dispatcher</a:t>
            </a:r>
            <a:r>
              <a:rPr lang="ko-KR" altLang="en-US" sz="1600" b="0"/>
              <a:t>에게 알려진다</a:t>
            </a:r>
            <a:r>
              <a:rPr lang="en-US" altLang="ko-KR" sz="1600" b="0"/>
              <a:t>. </a:t>
            </a:r>
            <a:r>
              <a:rPr lang="ko-KR" altLang="en-US" sz="1600" b="0"/>
              <a:t>왜 두절되었는지 이유가 알려진다</a:t>
            </a:r>
            <a:r>
              <a:rPr lang="en-US" altLang="ko-KR" sz="1600" b="0"/>
              <a:t>(</a:t>
            </a:r>
            <a:r>
              <a:rPr lang="ko-KR" altLang="en-US" sz="1600" b="0"/>
              <a:t>예를 들면 </a:t>
            </a:r>
            <a:r>
              <a:rPr lang="ko-KR" altLang="en-US" sz="1600" b="0">
                <a:latin typeface="Times New Roman" panose="02020603050405020304" pitchFamily="18" charset="0"/>
              </a:rPr>
              <a:t>“</a:t>
            </a:r>
            <a:r>
              <a:rPr lang="ko-KR" altLang="en-US" sz="1600" b="0"/>
              <a:t>터널 안으로 진입</a:t>
            </a:r>
            <a:r>
              <a:rPr lang="ko-KR" altLang="en-US" sz="1600" b="0">
                <a:latin typeface="Times New Roman" panose="02020603050405020304" pitchFamily="18" charset="0"/>
              </a:rPr>
              <a:t>”</a:t>
            </a:r>
            <a:r>
              <a:rPr lang="en-US" altLang="ko-KR" sz="1600" b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2. </a:t>
            </a:r>
            <a:r>
              <a:rPr lang="ko-KR" altLang="en-US" sz="1600" b="0"/>
              <a:t>시스템에 상황이 기록되고 연결이 재개된 후 회복된다</a:t>
            </a:r>
            <a:r>
              <a:rPr lang="en-US" altLang="ko-KR" sz="1600" b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0"/>
              <a:t>3. FieldOfficer</a:t>
            </a:r>
            <a:r>
              <a:rPr lang="ko-KR" altLang="en-US" sz="1600" b="0"/>
              <a:t>와 </a:t>
            </a:r>
            <a:r>
              <a:rPr lang="en-US" altLang="ko-KR" sz="1600" b="0"/>
              <a:t>Dispatcher</a:t>
            </a:r>
            <a:r>
              <a:rPr lang="ko-KR" altLang="en-US" sz="1600" b="0"/>
              <a:t>가 다른 수단으로 연결되고 </a:t>
            </a:r>
            <a:r>
              <a:rPr lang="en-US" altLang="ko-KR" sz="1600" b="0"/>
              <a:t>Dispatcher</a:t>
            </a:r>
            <a:r>
              <a:rPr lang="ko-KR" altLang="en-US" sz="1600" b="0"/>
              <a:t>가 </a:t>
            </a:r>
            <a:r>
              <a:rPr lang="en-US" altLang="ko-KR" sz="1600" b="0"/>
              <a:t>Dispatcher </a:t>
            </a:r>
            <a:r>
              <a:rPr lang="ko-KR" altLang="en-US" sz="1600" b="0"/>
              <a:t>스테이션에서 </a:t>
            </a:r>
            <a:r>
              <a:rPr lang="en-US" altLang="ko-KR" sz="1600" b="0"/>
              <a:t>ReportEmergency</a:t>
            </a:r>
            <a:r>
              <a:rPr lang="ko-KR" altLang="en-US" sz="1600" b="0"/>
              <a:t>를 구동시킨다</a:t>
            </a:r>
            <a:r>
              <a:rPr lang="en-US" altLang="ko-KR" sz="1600" b="0"/>
              <a:t>.</a:t>
            </a:r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279400"/>
            <a:ext cx="10515600" cy="6731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포함관계의 시나리오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62DE-6E5C-4347-ACF7-C820EB400D6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64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차이점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관계의 방향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포함관계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출발 사용 사례 </a:t>
            </a:r>
            <a:r>
              <a:rPr lang="en-US" altLang="ko-KR" dirty="0"/>
              <a:t>----&gt; </a:t>
            </a:r>
            <a:r>
              <a:rPr lang="ko-KR" altLang="en-US" dirty="0"/>
              <a:t>목표 사용 사례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구동되는 조건이 출발 사용 사례에 기록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확장관계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기본 사용 사례 </a:t>
            </a:r>
            <a:r>
              <a:rPr lang="en-US" altLang="ko-KR" dirty="0"/>
              <a:t>&lt;---- </a:t>
            </a:r>
            <a:r>
              <a:rPr lang="ko-KR" altLang="en-US" dirty="0"/>
              <a:t>확장 사례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확장에 적용되는 조건이 확장 사용 사례의 시작 조건으로 기록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선택 방법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예외적이며 선택적이며 가의 발생되지 않는 경우</a:t>
            </a:r>
            <a:r>
              <a:rPr lang="en-US" altLang="ko-KR" dirty="0"/>
              <a:t>---&gt; </a:t>
            </a:r>
            <a:r>
              <a:rPr lang="ko-KR" altLang="en-US" dirty="0"/>
              <a:t>확장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두 개 이상의 사용 사례가 공유하는 동작 </a:t>
            </a:r>
            <a:r>
              <a:rPr lang="en-US" altLang="ko-KR" dirty="0"/>
              <a:t>--------&gt; </a:t>
            </a:r>
            <a:r>
              <a:rPr lang="ko-KR" altLang="en-US" dirty="0"/>
              <a:t>포함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</a:t>
            </a:r>
            <a:r>
              <a:rPr lang="en-US" altLang="ko-KR" dirty="0"/>
              <a:t>vs </a:t>
            </a:r>
            <a:r>
              <a:rPr lang="ko-KR" altLang="en-US" dirty="0"/>
              <a:t>포함 관계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72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99" name="Group 3"/>
          <p:cNvGrpSpPr>
            <a:grpSpLocks/>
          </p:cNvGrpSpPr>
          <p:nvPr/>
        </p:nvGrpSpPr>
        <p:grpSpPr bwMode="auto">
          <a:xfrm>
            <a:off x="3848100" y="3028950"/>
            <a:ext cx="476250" cy="819150"/>
            <a:chOff x="4332" y="1236"/>
            <a:chExt cx="504" cy="1044"/>
          </a:xfrm>
        </p:grpSpPr>
        <p:sp>
          <p:nvSpPr>
            <p:cNvPr id="388100" name="Oval 4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101" name="Line 5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3794126" y="3917951"/>
            <a:ext cx="63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388106" name="Oval 10"/>
          <p:cNvSpPr>
            <a:spLocks noChangeArrowheads="1"/>
          </p:cNvSpPr>
          <p:nvPr/>
        </p:nvSpPr>
        <p:spPr bwMode="auto">
          <a:xfrm>
            <a:off x="5486400" y="18288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5565776" y="2355851"/>
            <a:ext cx="1281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Rent Video</a:t>
            </a:r>
          </a:p>
        </p:txBody>
      </p:sp>
      <p:sp>
        <p:nvSpPr>
          <p:cNvPr id="388108" name="Oval 12"/>
          <p:cNvSpPr>
            <a:spLocks noChangeArrowheads="1"/>
          </p:cNvSpPr>
          <p:nvPr/>
        </p:nvSpPr>
        <p:spPr bwMode="auto">
          <a:xfrm>
            <a:off x="5505450" y="287655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5584826" y="3403601"/>
            <a:ext cx="1490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Return Video</a:t>
            </a:r>
          </a:p>
        </p:txBody>
      </p:sp>
      <p:sp>
        <p:nvSpPr>
          <p:cNvPr id="388110" name="Oval 14"/>
          <p:cNvSpPr>
            <a:spLocks noChangeArrowheads="1"/>
          </p:cNvSpPr>
          <p:nvPr/>
        </p:nvSpPr>
        <p:spPr bwMode="auto">
          <a:xfrm>
            <a:off x="5505450" y="388620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5584826" y="4413251"/>
            <a:ext cx="1192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Buy Video</a:t>
            </a:r>
          </a:p>
        </p:txBody>
      </p:sp>
      <p:sp>
        <p:nvSpPr>
          <p:cNvPr id="388112" name="Oval 16"/>
          <p:cNvSpPr>
            <a:spLocks noChangeArrowheads="1"/>
          </p:cNvSpPr>
          <p:nvPr/>
        </p:nvSpPr>
        <p:spPr bwMode="auto">
          <a:xfrm>
            <a:off x="5543550" y="5010150"/>
            <a:ext cx="1371600" cy="47625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5318126" y="5518151"/>
            <a:ext cx="1763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Tahoma" panose="020B0604030504040204" pitchFamily="34" charset="0"/>
              </a:rPr>
              <a:t>Authorize Video</a:t>
            </a:r>
          </a:p>
        </p:txBody>
      </p:sp>
      <p:sp>
        <p:nvSpPr>
          <p:cNvPr id="388114" name="Line 18"/>
          <p:cNvSpPr>
            <a:spLocks noChangeShapeType="1"/>
          </p:cNvSpPr>
          <p:nvPr/>
        </p:nvSpPr>
        <p:spPr bwMode="auto">
          <a:xfrm flipV="1">
            <a:off x="4324350" y="2152650"/>
            <a:ext cx="1181100" cy="11239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 flipV="1">
            <a:off x="4438650" y="3143250"/>
            <a:ext cx="1028700" cy="2857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16" name="Line 20"/>
          <p:cNvSpPr>
            <a:spLocks noChangeShapeType="1"/>
          </p:cNvSpPr>
          <p:nvPr/>
        </p:nvSpPr>
        <p:spPr bwMode="auto">
          <a:xfrm>
            <a:off x="4438650" y="3676650"/>
            <a:ext cx="1066800" cy="4381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8117" name="Line 21"/>
          <p:cNvSpPr>
            <a:spLocks noChangeShapeType="1"/>
          </p:cNvSpPr>
          <p:nvPr/>
        </p:nvSpPr>
        <p:spPr bwMode="auto">
          <a:xfrm>
            <a:off x="4419600" y="4038600"/>
            <a:ext cx="1123950" cy="1143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비디오 대여점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78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3" name="Group 3"/>
          <p:cNvGrpSpPr>
            <a:grpSpLocks/>
          </p:cNvGrpSpPr>
          <p:nvPr/>
        </p:nvGrpSpPr>
        <p:grpSpPr bwMode="auto">
          <a:xfrm>
            <a:off x="2990850" y="1962150"/>
            <a:ext cx="476250" cy="819150"/>
            <a:chOff x="4332" y="1236"/>
            <a:chExt cx="504" cy="1044"/>
          </a:xfrm>
        </p:grpSpPr>
        <p:sp>
          <p:nvSpPr>
            <p:cNvPr id="389124" name="Oval 4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25" name="Line 5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26" name="Line 6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27" name="Line 7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28" name="Line 8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129" name="Text Box 9"/>
          <p:cNvSpPr txBox="1">
            <a:spLocks noChangeArrowheads="1"/>
          </p:cNvSpPr>
          <p:nvPr/>
        </p:nvSpPr>
        <p:spPr bwMode="auto">
          <a:xfrm>
            <a:off x="2879725" y="2811464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대여점</a:t>
            </a:r>
          </a:p>
          <a:p>
            <a:r>
              <a:rPr lang="ko-KR" altLang="en-US" sz="1600">
                <a:latin typeface="Tahoma" panose="020B0604030504040204" pitchFamily="34" charset="0"/>
              </a:rPr>
              <a:t>점원</a:t>
            </a:r>
          </a:p>
        </p:txBody>
      </p:sp>
      <p:sp>
        <p:nvSpPr>
          <p:cNvPr id="389130" name="Oval 10"/>
          <p:cNvSpPr>
            <a:spLocks noChangeArrowheads="1"/>
          </p:cNvSpPr>
          <p:nvPr/>
        </p:nvSpPr>
        <p:spPr bwMode="auto">
          <a:xfrm>
            <a:off x="4953000" y="1600200"/>
            <a:ext cx="100965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31" name="Text Box 11"/>
          <p:cNvSpPr txBox="1">
            <a:spLocks noChangeArrowheads="1"/>
          </p:cNvSpPr>
          <p:nvPr/>
        </p:nvSpPr>
        <p:spPr bwMode="auto">
          <a:xfrm>
            <a:off x="4727575" y="1865313"/>
            <a:ext cx="1466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고객정보 갱신</a:t>
            </a:r>
          </a:p>
        </p:txBody>
      </p:sp>
      <p:sp>
        <p:nvSpPr>
          <p:cNvPr id="389132" name="Oval 12"/>
          <p:cNvSpPr>
            <a:spLocks noChangeArrowheads="1"/>
          </p:cNvSpPr>
          <p:nvPr/>
        </p:nvSpPr>
        <p:spPr bwMode="auto">
          <a:xfrm>
            <a:off x="6134100" y="2647950"/>
            <a:ext cx="1123950" cy="3429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6042025" y="2989263"/>
            <a:ext cx="1263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비디오 판매</a:t>
            </a:r>
          </a:p>
        </p:txBody>
      </p:sp>
      <p:sp>
        <p:nvSpPr>
          <p:cNvPr id="389134" name="Oval 14"/>
          <p:cNvSpPr>
            <a:spLocks noChangeArrowheads="1"/>
          </p:cNvSpPr>
          <p:nvPr/>
        </p:nvSpPr>
        <p:spPr bwMode="auto">
          <a:xfrm>
            <a:off x="5162550" y="3219450"/>
            <a:ext cx="1104900" cy="3429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35" name="Text Box 15"/>
          <p:cNvSpPr txBox="1">
            <a:spLocks noChangeArrowheads="1"/>
          </p:cNvSpPr>
          <p:nvPr/>
        </p:nvSpPr>
        <p:spPr bwMode="auto">
          <a:xfrm>
            <a:off x="5184775" y="3560763"/>
            <a:ext cx="1263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비디오 반납</a:t>
            </a:r>
          </a:p>
        </p:txBody>
      </p: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4362450" y="3943350"/>
            <a:ext cx="102870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4156075" y="4284663"/>
            <a:ext cx="1263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비디오 대여</a:t>
            </a:r>
          </a:p>
        </p:txBody>
      </p:sp>
      <p:sp>
        <p:nvSpPr>
          <p:cNvPr id="389138" name="Line 18"/>
          <p:cNvSpPr>
            <a:spLocks noChangeShapeType="1"/>
          </p:cNvSpPr>
          <p:nvPr/>
        </p:nvSpPr>
        <p:spPr bwMode="auto">
          <a:xfrm flipV="1">
            <a:off x="3505200" y="1790700"/>
            <a:ext cx="1390650" cy="7429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39" name="Line 19"/>
          <p:cNvSpPr>
            <a:spLocks noChangeShapeType="1"/>
          </p:cNvSpPr>
          <p:nvPr/>
        </p:nvSpPr>
        <p:spPr bwMode="auto">
          <a:xfrm>
            <a:off x="3505200" y="2590800"/>
            <a:ext cx="2590800" cy="209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40" name="Line 20"/>
          <p:cNvSpPr>
            <a:spLocks noChangeShapeType="1"/>
          </p:cNvSpPr>
          <p:nvPr/>
        </p:nvSpPr>
        <p:spPr bwMode="auto">
          <a:xfrm>
            <a:off x="3524250" y="2647950"/>
            <a:ext cx="1638300" cy="6667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41" name="Line 21"/>
          <p:cNvSpPr>
            <a:spLocks noChangeShapeType="1"/>
          </p:cNvSpPr>
          <p:nvPr/>
        </p:nvSpPr>
        <p:spPr bwMode="auto">
          <a:xfrm>
            <a:off x="3524250" y="2800350"/>
            <a:ext cx="1123950" cy="1143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42" name="Oval 22"/>
          <p:cNvSpPr>
            <a:spLocks noChangeArrowheads="1"/>
          </p:cNvSpPr>
          <p:nvPr/>
        </p:nvSpPr>
        <p:spPr bwMode="auto">
          <a:xfrm>
            <a:off x="7162800" y="1619250"/>
            <a:ext cx="1123950" cy="3429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43" name="Text Box 23"/>
          <p:cNvSpPr txBox="1">
            <a:spLocks noChangeArrowheads="1"/>
          </p:cNvSpPr>
          <p:nvPr/>
        </p:nvSpPr>
        <p:spPr bwMode="auto">
          <a:xfrm>
            <a:off x="7280275" y="2627313"/>
            <a:ext cx="1263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연체료 징수</a:t>
            </a:r>
          </a:p>
        </p:txBody>
      </p:sp>
      <p:sp>
        <p:nvSpPr>
          <p:cNvPr id="389144" name="Line 24"/>
          <p:cNvSpPr>
            <a:spLocks noChangeShapeType="1"/>
          </p:cNvSpPr>
          <p:nvPr/>
        </p:nvSpPr>
        <p:spPr bwMode="auto">
          <a:xfrm>
            <a:off x="5962650" y="1752600"/>
            <a:ext cx="1200150" cy="19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45" name="Text Box 25"/>
          <p:cNvSpPr txBox="1">
            <a:spLocks noChangeArrowheads="1"/>
          </p:cNvSpPr>
          <p:nvPr/>
        </p:nvSpPr>
        <p:spPr bwMode="auto">
          <a:xfrm>
            <a:off x="7280275" y="1903413"/>
            <a:ext cx="106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부모 승낙</a:t>
            </a:r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5946776" y="1446213"/>
            <a:ext cx="1381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&lt;&lt;extend&gt;&gt;</a:t>
            </a:r>
          </a:p>
        </p:txBody>
      </p:sp>
      <p:sp>
        <p:nvSpPr>
          <p:cNvPr id="389147" name="Line 27"/>
          <p:cNvSpPr>
            <a:spLocks noChangeShapeType="1"/>
          </p:cNvSpPr>
          <p:nvPr/>
        </p:nvSpPr>
        <p:spPr bwMode="auto">
          <a:xfrm flipV="1">
            <a:off x="3619500" y="2438400"/>
            <a:ext cx="3695700" cy="133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48" name="Oval 28"/>
          <p:cNvSpPr>
            <a:spLocks noChangeArrowheads="1"/>
          </p:cNvSpPr>
          <p:nvPr/>
        </p:nvSpPr>
        <p:spPr bwMode="auto">
          <a:xfrm>
            <a:off x="7334250" y="2305050"/>
            <a:ext cx="1123950" cy="3429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9149" name="Group 29"/>
          <p:cNvGrpSpPr>
            <a:grpSpLocks/>
          </p:cNvGrpSpPr>
          <p:nvPr/>
        </p:nvGrpSpPr>
        <p:grpSpPr bwMode="auto">
          <a:xfrm>
            <a:off x="3048000" y="4800600"/>
            <a:ext cx="476250" cy="819150"/>
            <a:chOff x="4332" y="1236"/>
            <a:chExt cx="504" cy="1044"/>
          </a:xfrm>
        </p:grpSpPr>
        <p:sp>
          <p:nvSpPr>
            <p:cNvPr id="389150" name="Oval 30"/>
            <p:cNvSpPr>
              <a:spLocks noChangeArrowheads="1"/>
            </p:cNvSpPr>
            <p:nvPr/>
          </p:nvSpPr>
          <p:spPr bwMode="auto">
            <a:xfrm>
              <a:off x="4392" y="1236"/>
              <a:ext cx="324" cy="3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51" name="Line 31"/>
            <p:cNvSpPr>
              <a:spLocks noChangeShapeType="1"/>
            </p:cNvSpPr>
            <p:nvPr/>
          </p:nvSpPr>
          <p:spPr bwMode="auto">
            <a:xfrm flipV="1">
              <a:off x="4332" y="1800"/>
              <a:ext cx="5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52" name="Line 32"/>
            <p:cNvSpPr>
              <a:spLocks noChangeShapeType="1"/>
            </p:cNvSpPr>
            <p:nvPr/>
          </p:nvSpPr>
          <p:spPr bwMode="auto">
            <a:xfrm>
              <a:off x="4572" y="1584"/>
              <a:ext cx="1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53" name="Line 33"/>
            <p:cNvSpPr>
              <a:spLocks noChangeShapeType="1"/>
            </p:cNvSpPr>
            <p:nvPr/>
          </p:nvSpPr>
          <p:spPr bwMode="auto">
            <a:xfrm flipH="1">
              <a:off x="4404" y="2040"/>
              <a:ext cx="16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54" name="Line 34"/>
            <p:cNvSpPr>
              <a:spLocks noChangeShapeType="1"/>
            </p:cNvSpPr>
            <p:nvPr/>
          </p:nvSpPr>
          <p:spPr bwMode="auto">
            <a:xfrm>
              <a:off x="4584" y="204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155" name="Oval 35"/>
          <p:cNvSpPr>
            <a:spLocks noChangeArrowheads="1"/>
          </p:cNvSpPr>
          <p:nvPr/>
        </p:nvSpPr>
        <p:spPr bwMode="auto">
          <a:xfrm>
            <a:off x="4914900" y="4648200"/>
            <a:ext cx="102870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6" name="Text Box 36"/>
          <p:cNvSpPr txBox="1">
            <a:spLocks noChangeArrowheads="1"/>
          </p:cNvSpPr>
          <p:nvPr/>
        </p:nvSpPr>
        <p:spPr bwMode="auto">
          <a:xfrm>
            <a:off x="4651375" y="4970463"/>
            <a:ext cx="159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새 비디오 출시 </a:t>
            </a:r>
            <a:endParaRPr lang="ko-KR" altLang="en-US">
              <a:latin typeface="Tahoma" panose="020B0604030504040204" pitchFamily="34" charset="0"/>
            </a:endParaRPr>
          </a:p>
        </p:txBody>
      </p:sp>
      <p:sp>
        <p:nvSpPr>
          <p:cNvPr id="389157" name="Oval 37"/>
          <p:cNvSpPr>
            <a:spLocks noChangeArrowheads="1"/>
          </p:cNvSpPr>
          <p:nvPr/>
        </p:nvSpPr>
        <p:spPr bwMode="auto">
          <a:xfrm>
            <a:off x="4610100" y="5467350"/>
            <a:ext cx="102870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8" name="Text Box 38"/>
          <p:cNvSpPr txBox="1">
            <a:spLocks noChangeArrowheads="1"/>
          </p:cNvSpPr>
          <p:nvPr/>
        </p:nvSpPr>
        <p:spPr bwMode="auto">
          <a:xfrm>
            <a:off x="4403725" y="5903913"/>
            <a:ext cx="1530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헌 비디오 폐기</a:t>
            </a:r>
          </a:p>
        </p:txBody>
      </p:sp>
      <p:sp>
        <p:nvSpPr>
          <p:cNvPr id="389159" name="Text Box 39"/>
          <p:cNvSpPr txBox="1">
            <a:spLocks noChangeArrowheads="1"/>
          </p:cNvSpPr>
          <p:nvPr/>
        </p:nvSpPr>
        <p:spPr bwMode="auto">
          <a:xfrm>
            <a:off x="8023226" y="3827463"/>
            <a:ext cx="1541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비디오 </a:t>
            </a:r>
            <a:r>
              <a:rPr lang="en-US" altLang="ko-KR" sz="1600">
                <a:latin typeface="Tahoma" panose="020B0604030504040204" pitchFamily="34" charset="0"/>
              </a:rPr>
              <a:t>ID </a:t>
            </a:r>
            <a:r>
              <a:rPr lang="ko-KR" altLang="en-US" sz="1600">
                <a:latin typeface="Tahoma" panose="020B0604030504040204" pitchFamily="34" charset="0"/>
              </a:rPr>
              <a:t>찾기</a:t>
            </a:r>
          </a:p>
        </p:txBody>
      </p:sp>
      <p:sp>
        <p:nvSpPr>
          <p:cNvPr id="389160" name="Oval 40"/>
          <p:cNvSpPr>
            <a:spLocks noChangeArrowheads="1"/>
          </p:cNvSpPr>
          <p:nvPr/>
        </p:nvSpPr>
        <p:spPr bwMode="auto">
          <a:xfrm>
            <a:off x="8248650" y="3505200"/>
            <a:ext cx="102870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1" name="Oval 41"/>
          <p:cNvSpPr>
            <a:spLocks noChangeArrowheads="1"/>
          </p:cNvSpPr>
          <p:nvPr/>
        </p:nvSpPr>
        <p:spPr bwMode="auto">
          <a:xfrm>
            <a:off x="7829550" y="4629150"/>
            <a:ext cx="102870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2" name="Oval 42"/>
          <p:cNvSpPr>
            <a:spLocks noChangeArrowheads="1"/>
          </p:cNvSpPr>
          <p:nvPr/>
        </p:nvSpPr>
        <p:spPr bwMode="auto">
          <a:xfrm>
            <a:off x="8591550" y="5391150"/>
            <a:ext cx="1028700" cy="3048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3" name="Text Box 43"/>
          <p:cNvSpPr txBox="1">
            <a:spLocks noChangeArrowheads="1"/>
          </p:cNvSpPr>
          <p:nvPr/>
        </p:nvSpPr>
        <p:spPr bwMode="auto">
          <a:xfrm>
            <a:off x="7623175" y="4951413"/>
            <a:ext cx="1263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바코드 스캔</a:t>
            </a:r>
          </a:p>
        </p:txBody>
      </p:sp>
      <p:sp>
        <p:nvSpPr>
          <p:cNvPr id="389164" name="Text Box 44"/>
          <p:cNvSpPr txBox="1">
            <a:spLocks noChangeArrowheads="1"/>
          </p:cNvSpPr>
          <p:nvPr/>
        </p:nvSpPr>
        <p:spPr bwMode="auto">
          <a:xfrm>
            <a:off x="8613776" y="5713413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ID </a:t>
            </a:r>
            <a:r>
              <a:rPr lang="ko-KR" altLang="en-US" sz="1600">
                <a:latin typeface="Tahoma" panose="020B0604030504040204" pitchFamily="34" charset="0"/>
              </a:rPr>
              <a:t>타이핑</a:t>
            </a:r>
          </a:p>
        </p:txBody>
      </p:sp>
      <p:sp>
        <p:nvSpPr>
          <p:cNvPr id="389165" name="Line 45"/>
          <p:cNvSpPr>
            <a:spLocks noChangeShapeType="1"/>
          </p:cNvSpPr>
          <p:nvPr/>
        </p:nvSpPr>
        <p:spPr bwMode="auto">
          <a:xfrm flipV="1">
            <a:off x="8401050" y="4171950"/>
            <a:ext cx="285750" cy="4381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6" name="Line 46"/>
          <p:cNvSpPr>
            <a:spLocks noChangeShapeType="1"/>
          </p:cNvSpPr>
          <p:nvPr/>
        </p:nvSpPr>
        <p:spPr bwMode="auto">
          <a:xfrm flipH="1" flipV="1">
            <a:off x="8877300" y="4171950"/>
            <a:ext cx="247650" cy="1181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7" name="Line 47"/>
          <p:cNvSpPr>
            <a:spLocks noChangeShapeType="1"/>
          </p:cNvSpPr>
          <p:nvPr/>
        </p:nvSpPr>
        <p:spPr bwMode="auto">
          <a:xfrm>
            <a:off x="7258050" y="2895600"/>
            <a:ext cx="114300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8" name="Line 48"/>
          <p:cNvSpPr>
            <a:spLocks noChangeShapeType="1"/>
          </p:cNvSpPr>
          <p:nvPr/>
        </p:nvSpPr>
        <p:spPr bwMode="auto">
          <a:xfrm>
            <a:off x="6248400" y="3429000"/>
            <a:ext cx="2000250" cy="1905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69" name="Line 49"/>
          <p:cNvSpPr>
            <a:spLocks noChangeShapeType="1"/>
          </p:cNvSpPr>
          <p:nvPr/>
        </p:nvSpPr>
        <p:spPr bwMode="auto">
          <a:xfrm flipV="1">
            <a:off x="5372100" y="3695700"/>
            <a:ext cx="2857500" cy="4191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0" name="Line 50"/>
          <p:cNvSpPr>
            <a:spLocks noChangeShapeType="1"/>
          </p:cNvSpPr>
          <p:nvPr/>
        </p:nvSpPr>
        <p:spPr bwMode="auto">
          <a:xfrm flipV="1">
            <a:off x="5924550" y="3829050"/>
            <a:ext cx="2152650" cy="9715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1" name="Line 51"/>
          <p:cNvSpPr>
            <a:spLocks noChangeShapeType="1"/>
          </p:cNvSpPr>
          <p:nvPr/>
        </p:nvSpPr>
        <p:spPr bwMode="auto">
          <a:xfrm flipV="1">
            <a:off x="5638800" y="4019550"/>
            <a:ext cx="2400300" cy="1638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2" name="Line 52"/>
          <p:cNvSpPr>
            <a:spLocks noChangeShapeType="1"/>
          </p:cNvSpPr>
          <p:nvPr/>
        </p:nvSpPr>
        <p:spPr bwMode="auto">
          <a:xfrm flipV="1">
            <a:off x="3733800" y="4838700"/>
            <a:ext cx="1143000" cy="419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3" name="Line 53"/>
          <p:cNvSpPr>
            <a:spLocks noChangeShapeType="1"/>
          </p:cNvSpPr>
          <p:nvPr/>
        </p:nvSpPr>
        <p:spPr bwMode="auto">
          <a:xfrm>
            <a:off x="3771900" y="5429250"/>
            <a:ext cx="819150" cy="209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74" name="Text Box 54"/>
          <p:cNvSpPr txBox="1">
            <a:spLocks noChangeArrowheads="1"/>
          </p:cNvSpPr>
          <p:nvPr/>
        </p:nvSpPr>
        <p:spPr bwMode="auto">
          <a:xfrm>
            <a:off x="6327775" y="327501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9175" name="Text Box 55"/>
          <p:cNvSpPr txBox="1">
            <a:spLocks noChangeArrowheads="1"/>
          </p:cNvSpPr>
          <p:nvPr/>
        </p:nvSpPr>
        <p:spPr bwMode="auto">
          <a:xfrm>
            <a:off x="7813675" y="306546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9176" name="Text Box 56"/>
          <p:cNvSpPr txBox="1">
            <a:spLocks noChangeArrowheads="1"/>
          </p:cNvSpPr>
          <p:nvPr/>
        </p:nvSpPr>
        <p:spPr bwMode="auto">
          <a:xfrm>
            <a:off x="6175375" y="380841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9177" name="Text Box 57"/>
          <p:cNvSpPr txBox="1">
            <a:spLocks noChangeArrowheads="1"/>
          </p:cNvSpPr>
          <p:nvPr/>
        </p:nvSpPr>
        <p:spPr bwMode="auto">
          <a:xfrm>
            <a:off x="6022975" y="430371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9178" name="Text Box 58"/>
          <p:cNvSpPr txBox="1">
            <a:spLocks noChangeArrowheads="1"/>
          </p:cNvSpPr>
          <p:nvPr/>
        </p:nvSpPr>
        <p:spPr bwMode="auto">
          <a:xfrm>
            <a:off x="6442075" y="4913313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anose="020B0604030504040204" pitchFamily="34" charset="0"/>
              </a:rPr>
              <a:t>&lt;&lt;include&gt;&gt;</a:t>
            </a:r>
          </a:p>
        </p:txBody>
      </p:sp>
      <p:sp>
        <p:nvSpPr>
          <p:cNvPr id="389179" name="Text Box 59"/>
          <p:cNvSpPr txBox="1">
            <a:spLocks noChangeArrowheads="1"/>
          </p:cNvSpPr>
          <p:nvPr/>
        </p:nvSpPr>
        <p:spPr bwMode="auto">
          <a:xfrm>
            <a:off x="2917825" y="5554664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latin typeface="Tahoma" panose="020B0604030504040204" pitchFamily="34" charset="0"/>
              </a:rPr>
              <a:t>대여점</a:t>
            </a:r>
          </a:p>
          <a:p>
            <a:r>
              <a:rPr lang="ko-KR" altLang="en-US" sz="1600">
                <a:latin typeface="Tahoma" panose="020B0604030504040204" pitchFamily="34" charset="0"/>
              </a:rPr>
              <a:t>매니저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비디오대여점 사용사례도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OO Analysis </a:t>
            </a:r>
            <a:fld id="{A2A662DE-6E5C-4347-ACF7-C820EB400D63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227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57A1CBEF-B395-4DC7-A618-EDC85AA5E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4.5 </a:t>
            </a:r>
            <a:r>
              <a:rPr lang="ko-KR" altLang="en-US"/>
              <a:t>요구 명세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906AA97A-1F38-4FBC-9A5A-C2FD4E9DE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en-US" altLang="ko-KR"/>
              <a:t>IEEE 830</a:t>
            </a:r>
            <a:endParaRPr lang="ko-KR" altLang="en-US"/>
          </a:p>
        </p:txBody>
      </p:sp>
      <p:sp>
        <p:nvSpPr>
          <p:cNvPr id="36868" name="슬라이드 번호 개체 틀 3">
            <a:extLst>
              <a:ext uri="{FF2B5EF4-FFF2-40B4-BE49-F238E27FC236}">
                <a16:creationId xmlns:a16="http://schemas.microsoft.com/office/drawing/2014/main" id="{D1D0CC57-BCE0-4BA5-8164-CCD267D094F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73564D2A-4766-4B41-9595-6E0FFE7E5998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47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E727100-E509-4589-BCCE-F38E52D6CE1C}"/>
              </a:ext>
            </a:extLst>
          </p:cNvPr>
          <p:cNvGraphicFramePr>
            <a:graphicFrameLocks/>
          </p:cNvGraphicFramePr>
          <p:nvPr/>
        </p:nvGraphicFramePr>
        <p:xfrm>
          <a:off x="4079875" y="1311276"/>
          <a:ext cx="5905500" cy="5199063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9063">
                <a:tc>
                  <a:txBody>
                    <a:bodyPr/>
                    <a:lstStyle>
                      <a:lvl1pPr marL="508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 요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시스템의 목적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1.2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범위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1.3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약어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1.4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참조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기능적 요구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인터페이스 요구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2.1.1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인터페이스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2.1.2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하드웨어 인터페이스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2.1.3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 및 통신 인터페이스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2.2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요구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2.2.1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#1(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사례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#1)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2.2.2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#2(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사례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#2)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...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 요구 및 제약 사항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성능 요구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반응 시간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처리 소요 시간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처리율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3.2 H/W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요구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기억 장치 규모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통신수용도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3.3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예외 조건 및 이의 처리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3.4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자원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인력에 대한 제약 조건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인수 조건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시험 및 성능 시험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5.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참고 자료</a:t>
                      </a:r>
                    </a:p>
                  </a:txBody>
                  <a:tcPr marL="17907" marR="17907" marT="18028" marB="18028" anchor="ctr" horzOverflow="overflow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953D02F0-DDE8-4A4D-8DDA-09A956520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작성 방법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1F32D56B-9529-4046-9D8A-D2611C425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사용자와 개발자간의 이해를 돕기위함</a:t>
            </a:r>
            <a:endParaRPr lang="en-US" altLang="ko-KR"/>
          </a:p>
          <a:p>
            <a:r>
              <a:rPr lang="en-US" altLang="ko-KR"/>
              <a:t>Gilbert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제안한 요구 분석서 작성시 주의사항</a:t>
            </a:r>
            <a:endParaRPr lang="en-US" altLang="ko-KR"/>
          </a:p>
          <a:p>
            <a:pPr lvl="1"/>
            <a:r>
              <a:rPr lang="ko-KR" altLang="en-US" sz="1800"/>
              <a:t>요구 분석서는 사용자와 개발자 모두가 쉽게 이해할 수 있도록 써야 한다</a:t>
            </a:r>
            <a:endParaRPr lang="en-US" altLang="ko-KR" sz="1800"/>
          </a:p>
          <a:p>
            <a:pPr lvl="1"/>
            <a:r>
              <a:rPr lang="ko-KR" altLang="en-US" sz="1800"/>
              <a:t>요구 분석서에 기술된 조건은 개발자와 사용자가 모두 동의한 것이어야 한다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요구 분석서는 목표 시스템에 의하여 수행될 모든 기능을 정확히 기술하여야 한다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요구 분석서는 목표 시스템에 영향을 주는 모든 제약 조건을 기술한다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요구 분석서는 시스템의 인수를 위한 테스트 기준을 제공하여야 한다</a:t>
            </a:r>
            <a:r>
              <a:rPr lang="en-US" altLang="ko-KR" sz="1800"/>
              <a:t>.</a:t>
            </a:r>
          </a:p>
          <a:p>
            <a:pPr lvl="1"/>
            <a:r>
              <a:rPr lang="ko-KR" altLang="en-US" sz="1800"/>
              <a:t>요구 분석서는 원하는 시스템의 품질과 상대적인 중요도 및 품질을 재는 방법이 기술 되어야 한다</a:t>
            </a:r>
            <a:r>
              <a:rPr lang="en-US" altLang="ko-KR" sz="1800"/>
              <a:t>.</a:t>
            </a: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94D07BD2-ADAC-432E-BFBC-8BCFDA54D7B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D10A3749-BF7F-4CA9-86EA-EE5765B90F46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48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574221D5-0ACE-4C09-A0ED-2B4090794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요구 검증</a:t>
            </a:r>
          </a:p>
        </p:txBody>
      </p:sp>
      <p:sp>
        <p:nvSpPr>
          <p:cNvPr id="38915" name="슬라이드 번호 개체 틀 3">
            <a:extLst>
              <a:ext uri="{FF2B5EF4-FFF2-40B4-BE49-F238E27FC236}">
                <a16:creationId xmlns:a16="http://schemas.microsoft.com/office/drawing/2014/main" id="{5678F516-53A8-42D4-B644-0447899F84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AF4C0FF3-72B6-4793-B445-2C240452508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49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16" name="Content Placeholder 1">
            <a:extLst>
              <a:ext uri="{FF2B5EF4-FFF2-40B4-BE49-F238E27FC236}">
                <a16:creationId xmlns:a16="http://schemas.microsoft.com/office/drawing/2014/main" id="{6040F3A9-E0A0-425C-85E6-CC1CE553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endParaRPr lang="en-US" altLang="ko-KR"/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0BCD300D-3EE6-4C9A-B485-D0A946FB8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677988"/>
            <a:ext cx="829945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80A8B39-C6FD-440C-8280-DAFB7C727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pPr eaLnBrk="1" hangingPunct="1"/>
            <a:r>
              <a:rPr lang="ko-KR" altLang="en-US"/>
              <a:t>요구의 분류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E9F75BD1-78E7-4951-B44A-AF3AB830F6B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7EA174FA-12C9-46BA-BB94-D8E8FC40BB69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5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68" name="내용 개체 틀 1">
            <a:extLst>
              <a:ext uri="{FF2B5EF4-FFF2-40B4-BE49-F238E27FC236}">
                <a16:creationId xmlns:a16="http://schemas.microsoft.com/office/drawing/2014/main" id="{3D820D14-9FD4-445C-A9B2-5D1E84581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1269" name="그림 2">
            <a:extLst>
              <a:ext uri="{FF2B5EF4-FFF2-40B4-BE49-F238E27FC236}">
                <a16:creationId xmlns:a16="http://schemas.microsoft.com/office/drawing/2014/main" id="{9096D28C-2D10-48B3-A7F6-1E168FE1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97064"/>
            <a:ext cx="8288337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7FDB3DA8-DE00-4DAA-AE72-ABE50E562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기능의 종류</a:t>
            </a:r>
          </a:p>
        </p:txBody>
      </p:sp>
      <p:sp>
        <p:nvSpPr>
          <p:cNvPr id="13315" name="슬라이드 번호 개체 틀 3">
            <a:extLst>
              <a:ext uri="{FF2B5EF4-FFF2-40B4-BE49-F238E27FC236}">
                <a16:creationId xmlns:a16="http://schemas.microsoft.com/office/drawing/2014/main" id="{BEFA40A7-3BF0-45E5-8C68-0972A56552B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E7D7E727-04AD-4E00-AFAB-BB70735FA064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6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내용 개체 틀 4">
            <a:extLst>
              <a:ext uri="{FF2B5EF4-FFF2-40B4-BE49-F238E27FC236}">
                <a16:creationId xmlns:a16="http://schemas.microsoft.com/office/drawing/2014/main" id="{5F66EE14-AB63-44E7-837F-40EB48AA9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3317" name="그림 5">
            <a:extLst>
              <a:ext uri="{FF2B5EF4-FFF2-40B4-BE49-F238E27FC236}">
                <a16:creationId xmlns:a16="http://schemas.microsoft.com/office/drawing/2014/main" id="{6D17BF1C-67C7-41DA-A583-E4062984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1185864"/>
            <a:ext cx="726757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3C081258-645D-4CFB-925C-187AD65EB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en-US" altLang="ko-KR"/>
              <a:t>4.3 </a:t>
            </a:r>
            <a:r>
              <a:rPr lang="ko-KR" altLang="en-US"/>
              <a:t>요구 분석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851DC439-867B-4E96-9756-EF0D374CE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요구 후보를 분석하고 결정하여 요구로 확정</a:t>
            </a:r>
            <a:endParaRPr lang="en-US" altLang="ko-KR"/>
          </a:p>
          <a:p>
            <a:r>
              <a:rPr lang="ko-KR" altLang="en-US"/>
              <a:t>요구 품질</a:t>
            </a:r>
            <a:endParaRPr lang="en-US" altLang="ko-KR"/>
          </a:p>
          <a:p>
            <a:pPr lvl="1"/>
            <a:r>
              <a:rPr lang="ko-KR" altLang="en-US"/>
              <a:t>원자적</a:t>
            </a:r>
            <a:r>
              <a:rPr lang="en-US" altLang="ko-KR"/>
              <a:t>(atomic)</a:t>
            </a:r>
          </a:p>
          <a:p>
            <a:pPr lvl="1"/>
            <a:r>
              <a:rPr lang="ko-KR" altLang="en-US"/>
              <a:t>완전성</a:t>
            </a:r>
            <a:r>
              <a:rPr lang="en-US" altLang="ko-KR"/>
              <a:t>(complete</a:t>
            </a:r>
          </a:p>
          <a:p>
            <a:pPr lvl="1"/>
            <a:r>
              <a:rPr lang="ko-KR" altLang="en-US"/>
              <a:t>비모호성</a:t>
            </a:r>
            <a:r>
              <a:rPr lang="en-US" altLang="ko-KR"/>
              <a:t>(unambiguous)</a:t>
            </a:r>
            <a:r>
              <a:rPr lang="ko-KR" altLang="en-US"/>
              <a:t>과 통일성</a:t>
            </a:r>
            <a:r>
              <a:rPr lang="en-US" altLang="ko-KR"/>
              <a:t>(consistent) </a:t>
            </a:r>
          </a:p>
          <a:p>
            <a:pPr lvl="1"/>
            <a:r>
              <a:rPr lang="ko-KR" altLang="en-US"/>
              <a:t>추적성</a:t>
            </a:r>
            <a:r>
              <a:rPr lang="en-US" altLang="ko-KR"/>
              <a:t>(traceable)</a:t>
            </a:r>
          </a:p>
          <a:p>
            <a:pPr lvl="1"/>
            <a:r>
              <a:rPr lang="ko-KR" altLang="en-US"/>
              <a:t>우선순위화</a:t>
            </a:r>
            <a:r>
              <a:rPr lang="en-US" altLang="ko-KR"/>
              <a:t>(prioritize)</a:t>
            </a:r>
          </a:p>
          <a:p>
            <a:pPr lvl="1"/>
            <a:r>
              <a:rPr lang="ko-KR" altLang="en-US"/>
              <a:t>테스트 가능성</a:t>
            </a:r>
            <a:r>
              <a:rPr lang="en-US" altLang="ko-KR"/>
              <a:t>(testable) </a:t>
            </a:r>
            <a:endParaRPr lang="ko-KR" altLang="en-US"/>
          </a:p>
        </p:txBody>
      </p:sp>
      <p:sp>
        <p:nvSpPr>
          <p:cNvPr id="22532" name="슬라이드 번호 개체 틀 3">
            <a:extLst>
              <a:ext uri="{FF2B5EF4-FFF2-40B4-BE49-F238E27FC236}">
                <a16:creationId xmlns:a16="http://schemas.microsoft.com/office/drawing/2014/main" id="{92AF1BE6-2DBB-4AA5-AB2C-A030A081F95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EC965BDB-0D04-46B0-B733-C511D7DF0C2B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7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4E7D6F0B-DF21-4686-88D4-B5FCE1EDD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도메인 분석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44DEA959-188A-4380-BB98-0CB12B28C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r>
              <a:rPr lang="ko-KR" altLang="en-US"/>
              <a:t>도메인이란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요구의 배경</a:t>
            </a:r>
            <a:endParaRPr lang="en-US" altLang="ko-KR"/>
          </a:p>
          <a:p>
            <a:r>
              <a:rPr lang="ko-KR" altLang="en-US"/>
              <a:t>설계 모델링에 필요한 여러 개념과 비즈니스 룰을 파악</a:t>
            </a:r>
            <a:endParaRPr lang="en-US" altLang="ko-KR"/>
          </a:p>
          <a:p>
            <a:r>
              <a:rPr lang="ko-KR" altLang="en-US"/>
              <a:t>응용 분야에 존재하는 개념을 잘 정의하고 분석하여 시스템에 존재하는 개념으로 정립하는 단계</a:t>
            </a:r>
            <a:endParaRPr lang="en-US" altLang="ko-KR"/>
          </a:p>
          <a:p>
            <a:r>
              <a:rPr lang="ko-KR" altLang="en-US"/>
              <a:t>방법</a:t>
            </a:r>
            <a:endParaRPr lang="en-US" altLang="ko-KR"/>
          </a:p>
          <a:p>
            <a:pPr lvl="1"/>
            <a:r>
              <a:rPr lang="ko-KR" altLang="en-US"/>
              <a:t>도메인 개념 찾기</a:t>
            </a:r>
            <a:endParaRPr lang="en-US" altLang="ko-KR"/>
          </a:p>
          <a:p>
            <a:pPr lvl="1"/>
            <a:r>
              <a:rPr lang="ko-KR" altLang="en-US"/>
              <a:t>도메인 사전 작성</a:t>
            </a:r>
            <a:endParaRPr lang="en-US" altLang="ko-KR"/>
          </a:p>
          <a:p>
            <a:pPr lvl="1"/>
            <a:r>
              <a:rPr lang="ko-KR" altLang="en-US"/>
              <a:t>비즈니스 규칙 정리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294898D8-1C2A-469C-8F5D-A5E8866CB15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56588" y="6237288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latinLnBrk="1" hangingPunct="0">
              <a:spcBef>
                <a:spcPct val="0"/>
              </a:spcBef>
              <a:buFontTx/>
              <a:buNone/>
            </a:pPr>
            <a:fld id="{67CB1BB8-8D73-4F3A-BF2B-245B42820ABC}" type="slidenum">
              <a:rPr kumimoji="1" lang="en-US" altLang="ko-KR" sz="1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l" eaLnBrk="0" latinLnBrk="1" hangingPunct="0">
                <a:spcBef>
                  <a:spcPct val="0"/>
                </a:spcBef>
                <a:buFontTx/>
                <a:buNone/>
              </a:pPr>
              <a:t>8</a:t>
            </a:fld>
            <a:endParaRPr kumimoji="1" lang="en-US" altLang="ko-KR" sz="18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828F16A0-BA74-456D-8A36-27AA1A4E9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0976"/>
            <a:ext cx="8229600" cy="727075"/>
          </a:xfrm>
        </p:spPr>
        <p:txBody>
          <a:bodyPr/>
          <a:lstStyle/>
          <a:p>
            <a:r>
              <a:rPr lang="ko-KR" altLang="en-US"/>
              <a:t>시나리오 기반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5C2FC-9FBB-4E3F-ABA4-CE876F25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1412876"/>
            <a:ext cx="8229600" cy="4752975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다양한 사람들이 참여하여 다양한 용어와 개념을 전달하여 요구를 도출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커뮤니케이션의 장벽 해소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시나리오 기반</a:t>
            </a:r>
            <a:r>
              <a:rPr lang="en-US" altLang="ko-KR" dirty="0"/>
              <a:t>(5H1W)</a:t>
            </a:r>
          </a:p>
          <a:p>
            <a:pPr>
              <a:defRPr/>
            </a:pPr>
            <a:r>
              <a:rPr lang="ko-KR" altLang="en-US" dirty="0"/>
              <a:t>사용자 스토리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400050" lvl="1" indent="0">
              <a:buNone/>
              <a:defRPr/>
            </a:pPr>
            <a:r>
              <a:rPr lang="en-US" altLang="ko-KR" dirty="0"/>
              <a:t>&lt; </a:t>
            </a:r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역할</a:t>
            </a:r>
            <a:r>
              <a:rPr lang="en-US" altLang="ko-KR" dirty="0"/>
              <a:t>(who) &gt;</a:t>
            </a:r>
            <a:r>
              <a:rPr lang="ko-KR" altLang="en-US" dirty="0"/>
              <a:t>는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&lt; </a:t>
            </a:r>
            <a:r>
              <a:rPr lang="ko-KR" altLang="en-US" dirty="0"/>
              <a:t>목표</a:t>
            </a:r>
            <a:r>
              <a:rPr lang="en-US" altLang="ko-KR" dirty="0"/>
              <a:t>/</a:t>
            </a:r>
            <a:r>
              <a:rPr lang="ko-KR" altLang="en-US" dirty="0"/>
              <a:t>혜택</a:t>
            </a:r>
            <a:r>
              <a:rPr lang="en-US" altLang="ko-KR" dirty="0"/>
              <a:t>/</a:t>
            </a:r>
            <a:r>
              <a:rPr lang="ko-KR" altLang="en-US" dirty="0"/>
              <a:t>이익</a:t>
            </a:r>
            <a:r>
              <a:rPr lang="en-US" altLang="ko-KR" dirty="0"/>
              <a:t>(why) &gt;</a:t>
            </a:r>
            <a:r>
              <a:rPr lang="ko-KR" altLang="en-US" dirty="0"/>
              <a:t>를 얻기 위하여</a:t>
            </a:r>
          </a:p>
          <a:p>
            <a:pPr marL="400050" lvl="1" indent="0">
              <a:buNone/>
              <a:defRPr/>
            </a:pPr>
            <a:r>
              <a:rPr lang="en-US" altLang="ko-KR" dirty="0"/>
              <a:t>&lt; </a:t>
            </a:r>
            <a:r>
              <a:rPr lang="ko-KR" altLang="en-US" dirty="0"/>
              <a:t>행위</a:t>
            </a:r>
            <a:r>
              <a:rPr lang="en-US" altLang="ko-KR" dirty="0"/>
              <a:t>/</a:t>
            </a:r>
            <a:r>
              <a:rPr lang="ko-KR" altLang="en-US" dirty="0"/>
              <a:t>작업</a:t>
            </a:r>
            <a:r>
              <a:rPr lang="en-US" altLang="ko-KR" dirty="0"/>
              <a:t>(what) &gt;</a:t>
            </a:r>
            <a:r>
              <a:rPr lang="ko-KR" altLang="en-US" dirty="0"/>
              <a:t>을 원한다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2506</Words>
  <Application>Microsoft Office PowerPoint</Application>
  <PresentationFormat>와이드스크린</PresentationFormat>
  <Paragraphs>466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½Å¸íÁ¶</vt:lpstr>
      <vt:lpstr>굴림</vt:lpstr>
      <vt:lpstr>맑은 고딕</vt:lpstr>
      <vt:lpstr>신명조</vt:lpstr>
      <vt:lpstr>휴먼명조</vt:lpstr>
      <vt:lpstr>Arial</vt:lpstr>
      <vt:lpstr>Tahoma</vt:lpstr>
      <vt:lpstr>Times New Roman</vt:lpstr>
      <vt:lpstr>Wingdings</vt:lpstr>
      <vt:lpstr>Office 테마</vt:lpstr>
      <vt:lpstr>Chap 04   요구 분석</vt:lpstr>
      <vt:lpstr>목 차</vt:lpstr>
      <vt:lpstr>요구 분석</vt:lpstr>
      <vt:lpstr>4.1 요구(Requirements)</vt:lpstr>
      <vt:lpstr>요구의 분류</vt:lpstr>
      <vt:lpstr>기능의 종류</vt:lpstr>
      <vt:lpstr>4.3 요구 분석</vt:lpstr>
      <vt:lpstr>도메인 분석</vt:lpstr>
      <vt:lpstr>시나리오 기반 분석</vt:lpstr>
      <vt:lpstr>4.3 요구 분석</vt:lpstr>
      <vt:lpstr>도메인 분석</vt:lpstr>
      <vt:lpstr>시나리오 기반 분석</vt:lpstr>
      <vt:lpstr>4.4 유스케이스</vt:lpstr>
      <vt:lpstr>유스케이스 소개</vt:lpstr>
      <vt:lpstr>유스케이스 다이어그램</vt:lpstr>
      <vt:lpstr>액터</vt:lpstr>
      <vt:lpstr>액터 찾기</vt:lpstr>
      <vt:lpstr>사용사례 다이어그램</vt:lpstr>
      <vt:lpstr>예: 사건관리 시스템</vt:lpstr>
      <vt:lpstr>액터를 찾는 방법</vt:lpstr>
      <vt:lpstr>사건관리 시스템의 액터</vt:lpstr>
      <vt:lpstr>시나리오 찾기</vt:lpstr>
      <vt:lpstr>시나리오의 정의</vt:lpstr>
      <vt:lpstr>예: 시나리오</vt:lpstr>
      <vt:lpstr>시나리오 용도</vt:lpstr>
      <vt:lpstr>시나리오 작성을 위한 질문</vt:lpstr>
      <vt:lpstr>시나리오 작성에 도움이 되는 문서</vt:lpstr>
      <vt:lpstr>유스케이스 찾기</vt:lpstr>
      <vt:lpstr>유스케이스 찾기</vt:lpstr>
      <vt:lpstr>유스케이스 명세</vt:lpstr>
      <vt:lpstr>사용사례 찾기</vt:lpstr>
      <vt:lpstr>예: 사용사례</vt:lpstr>
      <vt:lpstr>사용 사례 상세화</vt:lpstr>
      <vt:lpstr>사용사례 작성방법</vt:lpstr>
      <vt:lpstr>유스케이스 관계 찾기</vt:lpstr>
      <vt:lpstr>포함 관계</vt:lpstr>
      <vt:lpstr>확장 관계</vt:lpstr>
      <vt:lpstr>사용 사례의 표현</vt:lpstr>
      <vt:lpstr>액터와 사용사례의 관계</vt:lpstr>
      <vt:lpstr>확장관계</vt:lpstr>
      <vt:lpstr>예: 확장관계의 시나리오</vt:lpstr>
      <vt:lpstr>포함관계</vt:lpstr>
      <vt:lpstr>PowerPoint 프레젠테이션</vt:lpstr>
      <vt:lpstr>확장 vs 포함 관계</vt:lpstr>
      <vt:lpstr>예 : 비디오 대여점</vt:lpstr>
      <vt:lpstr>비디오대여점 사용사례도</vt:lpstr>
      <vt:lpstr>4.5 요구 명세</vt:lpstr>
      <vt:lpstr>작성 방법</vt:lpstr>
      <vt:lpstr>요구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bgsung</dc:creator>
  <cp:lastModifiedBy>bgsung</cp:lastModifiedBy>
  <cp:revision>74</cp:revision>
  <dcterms:created xsi:type="dcterms:W3CDTF">2014-09-01T02:23:18Z</dcterms:created>
  <dcterms:modified xsi:type="dcterms:W3CDTF">2022-09-27T23:32:38Z</dcterms:modified>
</cp:coreProperties>
</file>