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8"/>
  </p:notesMasterIdLst>
  <p:sldIdLst>
    <p:sldId id="256" r:id="rId2"/>
    <p:sldId id="260" r:id="rId3"/>
    <p:sldId id="511" r:id="rId4"/>
    <p:sldId id="514" r:id="rId5"/>
    <p:sldId id="265" r:id="rId6"/>
    <p:sldId id="512" r:id="rId7"/>
    <p:sldId id="513" r:id="rId8"/>
    <p:sldId id="534" r:id="rId9"/>
    <p:sldId id="535" r:id="rId10"/>
    <p:sldId id="537" r:id="rId11"/>
    <p:sldId id="270" r:id="rId12"/>
    <p:sldId id="271" r:id="rId13"/>
    <p:sldId id="539" r:id="rId14"/>
    <p:sldId id="272" r:id="rId15"/>
    <p:sldId id="533" r:id="rId16"/>
    <p:sldId id="515" r:id="rId17"/>
    <p:sldId id="516" r:id="rId18"/>
    <p:sldId id="273" r:id="rId19"/>
    <p:sldId id="521" r:id="rId20"/>
    <p:sldId id="522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540" r:id="rId31"/>
    <p:sldId id="546" r:id="rId32"/>
    <p:sldId id="523" r:id="rId33"/>
    <p:sldId id="274" r:id="rId34"/>
    <p:sldId id="550" r:id="rId35"/>
    <p:sldId id="275" r:id="rId36"/>
    <p:sldId id="547" r:id="rId37"/>
    <p:sldId id="548" r:id="rId38"/>
    <p:sldId id="553" r:id="rId39"/>
    <p:sldId id="305" r:id="rId40"/>
    <p:sldId id="306" r:id="rId41"/>
    <p:sldId id="307" r:id="rId42"/>
    <p:sldId id="308" r:id="rId43"/>
    <p:sldId id="309" r:id="rId44"/>
    <p:sldId id="310" r:id="rId45"/>
    <p:sldId id="524" r:id="rId46"/>
    <p:sldId id="549" r:id="rId47"/>
    <p:sldId id="554" r:id="rId48"/>
    <p:sldId id="552" r:id="rId49"/>
    <p:sldId id="276" r:id="rId50"/>
    <p:sldId id="277" r:id="rId51"/>
    <p:sldId id="278" r:id="rId52"/>
    <p:sldId id="551" r:id="rId53"/>
    <p:sldId id="525" r:id="rId54"/>
    <p:sldId id="542" r:id="rId55"/>
    <p:sldId id="280" r:id="rId56"/>
    <p:sldId id="541" r:id="rId57"/>
    <p:sldId id="279" r:id="rId58"/>
    <p:sldId id="526" r:id="rId59"/>
    <p:sldId id="545" r:id="rId60"/>
    <p:sldId id="544" r:id="rId61"/>
    <p:sldId id="528" r:id="rId62"/>
    <p:sldId id="527" r:id="rId63"/>
    <p:sldId id="529" r:id="rId64"/>
    <p:sldId id="538" r:id="rId65"/>
    <p:sldId id="532" r:id="rId66"/>
    <p:sldId id="530" r:id="rId6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0" y="2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84"/>
    </p:cViewPr>
  </p:sorterViewPr>
  <p:notesViewPr>
    <p:cSldViewPr snapToGrid="0"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09A4A-48B2-499C-BE97-0D9AB5A27A9A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5CE29-237D-4D6A-B8BD-3062E864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72227C-C87D-41B0-A8FA-2BE909B248B4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UML  </a:t>
            </a:r>
            <a:r>
              <a:rPr lang="ko-KR" altLang="en-US" dirty="0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9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6B9B7A-725E-4875-93C9-36DE3C8C5F86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2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9A987-BDB8-44EA-AD51-6D9D3571A9FC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9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02F4-3063-4D8C-A630-C80E75B68DA1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UML  </a:t>
            </a:r>
            <a:r>
              <a:rPr lang="ko-KR" altLang="en-US" dirty="0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41324"/>
            <a:ext cx="1117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70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278728"/>
            <a:ext cx="10515600" cy="4898235"/>
          </a:xfrm>
        </p:spPr>
        <p:txBody>
          <a:bodyPr/>
          <a:lstStyle>
            <a:lvl1pPr marL="228600" indent="-228600">
              <a:buClr>
                <a:schemeClr val="tx2"/>
              </a:buClr>
              <a:buFont typeface="맑은 고딕" panose="020B0503020000020004" pitchFamily="50" charset="-127"/>
              <a:buChar char="□"/>
              <a:defRPr/>
            </a:lvl1pPr>
            <a:lvl2pPr marL="685800" indent="-228600">
              <a:buFont typeface="맑은 고딕" panose="020B0503020000020004" pitchFamily="50" charset="-127"/>
              <a:buChar char="○"/>
              <a:defRPr/>
            </a:lvl2pPr>
            <a:lvl3pPr marL="1143000" indent="-228600">
              <a:buFont typeface="맑은 고딕" panose="020B0503020000020004" pitchFamily="50" charset="-127"/>
              <a:buChar char="■"/>
              <a:defRPr/>
            </a:lvl3pPr>
            <a:lvl4pPr marL="1600200" indent="-228600">
              <a:buFont typeface="Wingdings" panose="05000000000000000000" pitchFamily="2" charset="2"/>
              <a:buChar char="l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CA17874-212D-4493-BDDA-CC331C2C18B6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UML  </a:t>
            </a:r>
            <a:r>
              <a:rPr lang="ko-KR" altLang="en-US" dirty="0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41324"/>
            <a:ext cx="1117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2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15557A-B1E1-45B7-ABFC-F4F1685DDAEE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77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CDBCF4-0CE8-470A-9897-25C09A7EA7D4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A3B35B-35DC-4F4C-99D4-D24115A2CFFB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3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EC63C6-6094-48F9-B6DB-B795E8F0B4E0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BDAB7B-462F-468C-8BCF-E21B47C8EEC4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1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EF48FB-4EB1-4338-9F09-BDAE187962CA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60C9B5-3027-4567-893F-95FEA626836E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01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78728"/>
            <a:ext cx="10515600" cy="489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16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18674-2893-428B-9512-E9CB392A2689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1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UML  </a:t>
            </a:r>
            <a:r>
              <a:rPr lang="ko-KR" altLang="en-US" dirty="0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025" y="35719"/>
            <a:ext cx="1666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1048542"/>
            <a:ext cx="12192000" cy="8334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025" y="35719"/>
            <a:ext cx="1666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1048542"/>
            <a:ext cx="12192000" cy="8334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5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843C0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>
            <a:lumMod val="50000"/>
          </a:schemeClr>
        </a:buClr>
        <a:buFont typeface="맑은 고딕" panose="020B0503020000020004" pitchFamily="50" charset="-127"/>
        <a:buChar char="□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맑은 고딕" panose="020B0503020000020004" pitchFamily="50" charset="-127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Unified Modeling Language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8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UML</a:t>
            </a:r>
            <a:r>
              <a:rPr lang="ko-KR" altLang="en-US" dirty="0"/>
              <a:t> 소개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D38EEB-0E06-4B6E-A8AE-4D9BA73A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54" y="1853395"/>
            <a:ext cx="7224492" cy="4563281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8E4E783-192A-4F41-B314-5C12D0A4D227}"/>
              </a:ext>
            </a:extLst>
          </p:cNvPr>
          <p:cNvSpPr txBox="1">
            <a:spLocks noChangeArrowheads="1"/>
          </p:cNvSpPr>
          <p:nvPr/>
        </p:nvSpPr>
        <p:spPr>
          <a:xfrm>
            <a:off x="1344705" y="1295400"/>
            <a:ext cx="9561893" cy="4051948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맑은 고딕" panose="020B0503020000020004" pitchFamily="50" charset="-127"/>
              <a:buChar char="□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맑은 고딕" panose="020B0503020000020004" pitchFamily="50" charset="-127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맑은 고딕" panose="020B0503020000020004" pitchFamily="50" charset="-127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UML</a:t>
            </a:r>
            <a:r>
              <a:rPr lang="ko-KR" altLang="en-US" dirty="0"/>
              <a:t>의 분류</a:t>
            </a:r>
            <a:r>
              <a:rPr lang="en-US" altLang="ko-KR" dirty="0"/>
              <a:t> </a:t>
            </a:r>
          </a:p>
          <a:p>
            <a:pPr>
              <a:lnSpc>
                <a:spcPct val="120000"/>
              </a:lnSpc>
            </a:pPr>
            <a:endParaRPr lang="en-US" altLang="ko-KR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3A1BC2-E08B-43F7-A086-BF14A253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55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6AD9D-A5C3-4DDB-BFAE-7390ABDEE83D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/>
              <a:t>정의</a:t>
            </a:r>
          </a:p>
          <a:p>
            <a:pPr lvl="1">
              <a:lnSpc>
                <a:spcPct val="110000"/>
              </a:lnSpc>
            </a:pPr>
            <a:r>
              <a:rPr lang="ko-KR" altLang="en-US">
                <a:latin typeface="Times New Roman" panose="02020603050405020304" pitchFamily="18" charset="0"/>
              </a:rPr>
              <a:t>“</a:t>
            </a:r>
            <a:r>
              <a:rPr lang="ko-KR" altLang="en-US"/>
              <a:t>순서 있는 액션의 집합을 기술한 것으로 액터에게 해택이 있는 결과를 제공하여야 함</a:t>
            </a:r>
            <a:r>
              <a:rPr lang="ko-KR" altLang="en-US">
                <a:latin typeface="Times New Roman" panose="02020603050405020304" pitchFamily="18" charset="0"/>
              </a:rPr>
              <a:t>”</a:t>
            </a:r>
            <a:r>
              <a:rPr lang="en-US" altLang="ko-KR"/>
              <a:t>(UML User guide, pp.220) </a:t>
            </a:r>
          </a:p>
          <a:p>
            <a:pPr>
              <a:lnSpc>
                <a:spcPct val="110000"/>
              </a:lnSpc>
            </a:pPr>
            <a:r>
              <a:rPr lang="ko-KR" altLang="en-US"/>
              <a:t>목적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시스템의 외부 기능을 나타냄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사용자의 요구를 추출하고 분석</a:t>
            </a:r>
          </a:p>
          <a:p>
            <a:pPr>
              <a:lnSpc>
                <a:spcPct val="110000"/>
              </a:lnSpc>
            </a:pPr>
            <a:r>
              <a:rPr lang="ko-KR" altLang="en-US"/>
              <a:t>구성 요소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사용사례</a:t>
            </a:r>
            <a:r>
              <a:rPr lang="en-US" altLang="ko-KR"/>
              <a:t>(use case) </a:t>
            </a:r>
            <a:r>
              <a:rPr lang="en-US" altLang="ko-KR">
                <a:latin typeface="Times New Roman" panose="02020603050405020304" pitchFamily="18" charset="0"/>
              </a:rPr>
              <a:t>–</a:t>
            </a:r>
            <a:r>
              <a:rPr lang="en-US" altLang="ko-KR"/>
              <a:t> </a:t>
            </a:r>
            <a:r>
              <a:rPr lang="ko-KR" altLang="en-US"/>
              <a:t>액터에게 보이는 시스템의 기능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액터</a:t>
            </a:r>
            <a:r>
              <a:rPr lang="en-US" altLang="ko-KR"/>
              <a:t>(actor) </a:t>
            </a:r>
            <a:r>
              <a:rPr lang="en-US" altLang="ko-KR">
                <a:latin typeface="Times New Roman" panose="02020603050405020304" pitchFamily="18" charset="0"/>
              </a:rPr>
              <a:t>–</a:t>
            </a:r>
            <a:r>
              <a:rPr lang="en-US" altLang="ko-KR"/>
              <a:t> </a:t>
            </a:r>
            <a:r>
              <a:rPr lang="ko-KR" altLang="en-US"/>
              <a:t>시스템과 상호작용하는 사람이나 다른 시스템</a:t>
            </a:r>
            <a:r>
              <a:rPr lang="en-US" altLang="ko-KR"/>
              <a:t>, </a:t>
            </a:r>
            <a:r>
              <a:rPr lang="ko-KR" altLang="en-US"/>
              <a:t>하드웨어</a:t>
            </a:r>
          </a:p>
          <a:p>
            <a:pPr>
              <a:lnSpc>
                <a:spcPct val="110000"/>
              </a:lnSpc>
            </a:pPr>
            <a:r>
              <a:rPr lang="ko-KR" altLang="en-US"/>
              <a:t>의미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시스템의 범위를 정함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Use-Case Diagram</a:t>
            </a:r>
          </a:p>
        </p:txBody>
      </p:sp>
    </p:spTree>
    <p:extLst>
      <p:ext uri="{BB962C8B-B14F-4D97-AF65-F5344CB8AC3E}">
        <p14:creationId xmlns:p14="http://schemas.microsoft.com/office/powerpoint/2010/main" val="102978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001000" cy="985838"/>
          </a:xfrm>
        </p:spPr>
        <p:txBody>
          <a:bodyPr>
            <a:normAutofit fontScale="92500"/>
          </a:bodyPr>
          <a:lstStyle/>
          <a:p>
            <a:r>
              <a:rPr lang="ko-KR" altLang="en-US"/>
              <a:t>시스템이 어떤 기능을 수행하고</a:t>
            </a:r>
            <a:r>
              <a:rPr lang="en-US" altLang="ko-KR"/>
              <a:t>(Use Cases), </a:t>
            </a:r>
            <a:r>
              <a:rPr lang="ko-KR" altLang="en-US"/>
              <a:t>주위에 어떤 것이 관련되는지</a:t>
            </a:r>
            <a:r>
              <a:rPr lang="en-US" altLang="ko-KR"/>
              <a:t>(Actors)</a:t>
            </a:r>
            <a:r>
              <a:rPr lang="ko-KR" altLang="en-US"/>
              <a:t>를 나타낸 모형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6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Use-Case Diagram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8DBEF877-3DEA-4E98-B766-08E4E25EC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3030537"/>
            <a:ext cx="2952750" cy="3276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Oval 4">
            <a:extLst>
              <a:ext uri="{FF2B5EF4-FFF2-40B4-BE49-F238E27FC236}">
                <a16:creationId xmlns:a16="http://schemas.microsoft.com/office/drawing/2014/main" id="{9492B1A6-867B-44F0-AA60-AAF0E5661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278187"/>
            <a:ext cx="1371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Oval 5">
            <a:extLst>
              <a:ext uri="{FF2B5EF4-FFF2-40B4-BE49-F238E27FC236}">
                <a16:creationId xmlns:a16="http://schemas.microsoft.com/office/drawing/2014/main" id="{5A1E20C7-FE9B-41CF-9F4F-1839CCCDC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4344987"/>
            <a:ext cx="13716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Oval 6">
            <a:extLst>
              <a:ext uri="{FF2B5EF4-FFF2-40B4-BE49-F238E27FC236}">
                <a16:creationId xmlns:a16="http://schemas.microsoft.com/office/drawing/2014/main" id="{8EBE4223-E92D-4602-869D-5048D0E5A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925" y="5297487"/>
            <a:ext cx="13716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1" name="Group 7">
            <a:extLst>
              <a:ext uri="{FF2B5EF4-FFF2-40B4-BE49-F238E27FC236}">
                <a16:creationId xmlns:a16="http://schemas.microsoft.com/office/drawing/2014/main" id="{8A1CBEBA-3451-4B07-AD9F-FEDA9C2F5803}"/>
              </a:ext>
            </a:extLst>
          </p:cNvPr>
          <p:cNvGrpSpPr>
            <a:grpSpLocks/>
          </p:cNvGrpSpPr>
          <p:nvPr/>
        </p:nvGrpSpPr>
        <p:grpSpPr bwMode="auto">
          <a:xfrm>
            <a:off x="2587625" y="3506787"/>
            <a:ext cx="533400" cy="971550"/>
            <a:chOff x="960" y="1968"/>
            <a:chExt cx="336" cy="576"/>
          </a:xfrm>
        </p:grpSpPr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FD8CD811-B882-4403-9328-6AF125871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A0CDC20F-4656-437F-B01D-0D85C8A28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DA90DB43-6DE5-4570-B861-A1D66E69D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6B590F2B-7A98-4B2A-9A58-60575EE2F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" name="Oval 12">
              <a:extLst>
                <a:ext uri="{FF2B5EF4-FFF2-40B4-BE49-F238E27FC236}">
                  <a16:creationId xmlns:a16="http://schemas.microsoft.com/office/drawing/2014/main" id="{159F2568-26D1-449D-AB58-122B96130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7" name="Group 13">
            <a:extLst>
              <a:ext uri="{FF2B5EF4-FFF2-40B4-BE49-F238E27FC236}">
                <a16:creationId xmlns:a16="http://schemas.microsoft.com/office/drawing/2014/main" id="{91125813-C92C-40ED-9E2D-91D363952B55}"/>
              </a:ext>
            </a:extLst>
          </p:cNvPr>
          <p:cNvGrpSpPr>
            <a:grpSpLocks/>
          </p:cNvGrpSpPr>
          <p:nvPr/>
        </p:nvGrpSpPr>
        <p:grpSpPr bwMode="auto">
          <a:xfrm>
            <a:off x="8531225" y="4344987"/>
            <a:ext cx="533400" cy="914400"/>
            <a:chOff x="960" y="1968"/>
            <a:chExt cx="336" cy="576"/>
          </a:xfrm>
        </p:grpSpPr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F1AF5CA4-E254-4B55-8530-F3A14683C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5E20BA4A-DF6A-462E-9094-C30CC6095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80F5B4B1-E78C-4712-9E10-0953E6392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D2622079-4B0F-4C28-88DB-BCDD2A012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" name="Oval 18">
              <a:extLst>
                <a:ext uri="{FF2B5EF4-FFF2-40B4-BE49-F238E27FC236}">
                  <a16:creationId xmlns:a16="http://schemas.microsoft.com/office/drawing/2014/main" id="{4E41D5F5-9266-49D3-80B6-F5E06A9DD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3" name="Text Box 19">
            <a:extLst>
              <a:ext uri="{FF2B5EF4-FFF2-40B4-BE49-F238E27FC236}">
                <a16:creationId xmlns:a16="http://schemas.microsoft.com/office/drawing/2014/main" id="{733402FD-B6FA-499B-AD9C-1BD1A42B5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025" y="2357438"/>
            <a:ext cx="196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 b="1">
                <a:latin typeface="Times New Roman" panose="02020603050405020304" pitchFamily="18" charset="0"/>
              </a:rPr>
              <a:t>사건관리시스템</a:t>
            </a:r>
          </a:p>
        </p:txBody>
      </p:sp>
      <p:sp>
        <p:nvSpPr>
          <p:cNvPr id="64" name="Text Box 20">
            <a:extLst>
              <a:ext uri="{FF2B5EF4-FFF2-40B4-BE49-F238E27FC236}">
                <a16:creationId xmlns:a16="http://schemas.microsoft.com/office/drawing/2014/main" id="{1F10FAB9-C5BE-49DE-AF43-1A422793C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6" y="3897313"/>
            <a:ext cx="2093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</a:rPr>
              <a:t>Report Emergency</a:t>
            </a:r>
          </a:p>
        </p:txBody>
      </p:sp>
      <p:sp>
        <p:nvSpPr>
          <p:cNvPr id="65" name="Line 21">
            <a:extLst>
              <a:ext uri="{FF2B5EF4-FFF2-40B4-BE49-F238E27FC236}">
                <a16:creationId xmlns:a16="http://schemas.microsoft.com/office/drawing/2014/main" id="{9C9F9F8C-E4C6-4704-A8D5-C113C34F2A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1525" y="3563937"/>
            <a:ext cx="200025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8DB1CDF1-779D-4BA7-BC89-DAA1BB389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6" y="4868863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</a:rPr>
              <a:t>Open Incident</a:t>
            </a:r>
          </a:p>
        </p:txBody>
      </p:sp>
      <p:sp>
        <p:nvSpPr>
          <p:cNvPr id="67" name="Text Box 23">
            <a:extLst>
              <a:ext uri="{FF2B5EF4-FFF2-40B4-BE49-F238E27FC236}">
                <a16:creationId xmlns:a16="http://schemas.microsoft.com/office/drawing/2014/main" id="{578F00B2-8BB1-43B3-B930-EC57F319D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6" y="5878513"/>
            <a:ext cx="214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</a:rPr>
              <a:t>Allocate Resources</a:t>
            </a:r>
          </a:p>
        </p:txBody>
      </p:sp>
      <p:sp>
        <p:nvSpPr>
          <p:cNvPr id="68" name="Line 24">
            <a:extLst>
              <a:ext uri="{FF2B5EF4-FFF2-40B4-BE49-F238E27FC236}">
                <a16:creationId xmlns:a16="http://schemas.microsoft.com/office/drawing/2014/main" id="{C63BF407-2C0A-4318-A1DE-829817135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3375" y="3621087"/>
            <a:ext cx="1771650" cy="1104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6FF50709-466A-4025-BCAF-8190DB9A2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950" y="5197476"/>
            <a:ext cx="128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</a:rPr>
              <a:t>Dispatcher</a:t>
            </a:r>
          </a:p>
        </p:txBody>
      </p:sp>
      <p:sp>
        <p:nvSpPr>
          <p:cNvPr id="70" name="Text Box 26">
            <a:extLst>
              <a:ext uri="{FF2B5EF4-FFF2-40B4-BE49-F238E27FC236}">
                <a16:creationId xmlns:a16="http://schemas.microsoft.com/office/drawing/2014/main" id="{3E2A2B1C-7B72-462B-94B0-232C85F0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694238"/>
            <a:ext cx="1449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Tahoma" panose="020B0604030504040204" pitchFamily="34" charset="0"/>
              </a:rPr>
              <a:t>FieldOfficer</a:t>
            </a:r>
          </a:p>
        </p:txBody>
      </p:sp>
      <p:sp>
        <p:nvSpPr>
          <p:cNvPr id="71" name="Line 27">
            <a:extLst>
              <a:ext uri="{FF2B5EF4-FFF2-40B4-BE49-F238E27FC236}">
                <a16:creationId xmlns:a16="http://schemas.microsoft.com/office/drawing/2014/main" id="{9DE4A095-5474-42DC-90E9-BC6E52EDA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2425" y="4649787"/>
            <a:ext cx="169545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" name="Line 28">
            <a:extLst>
              <a:ext uri="{FF2B5EF4-FFF2-40B4-BE49-F238E27FC236}">
                <a16:creationId xmlns:a16="http://schemas.microsoft.com/office/drawing/2014/main" id="{AA2F406F-0A5C-436D-836E-CD78B334F9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9575" y="5087937"/>
            <a:ext cx="1600200" cy="476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4A3A9F-2A4B-4332-931D-E6AEE40C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88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001000" cy="985838"/>
          </a:xfrm>
        </p:spPr>
        <p:txBody>
          <a:bodyPr>
            <a:normAutofit fontScale="92500"/>
          </a:bodyPr>
          <a:lstStyle/>
          <a:p>
            <a:r>
              <a:rPr lang="ko-KR" altLang="en-US"/>
              <a:t>시스템이 어떤 기능을 수행하고</a:t>
            </a:r>
            <a:r>
              <a:rPr lang="en-US" altLang="ko-KR"/>
              <a:t>(Use Cases), </a:t>
            </a:r>
            <a:r>
              <a:rPr lang="ko-KR" altLang="en-US"/>
              <a:t>주위에 어떤 것이 관련되는지</a:t>
            </a:r>
            <a:r>
              <a:rPr lang="en-US" altLang="ko-KR"/>
              <a:t>(Actors)</a:t>
            </a:r>
            <a:r>
              <a:rPr lang="ko-KR" altLang="en-US"/>
              <a:t>를 나타낸 모형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98C93F-DF09-40E0-8BC8-DA4F642BEAE4}"/>
              </a:ext>
            </a:extLst>
          </p:cNvPr>
          <p:cNvGrpSpPr/>
          <p:nvPr/>
        </p:nvGrpSpPr>
        <p:grpSpPr>
          <a:xfrm>
            <a:off x="2414587" y="2362200"/>
            <a:ext cx="7223126" cy="3657600"/>
            <a:chOff x="2414587" y="2362200"/>
            <a:chExt cx="7223126" cy="3657600"/>
          </a:xfrm>
        </p:grpSpPr>
        <p:sp>
          <p:nvSpPr>
            <p:cNvPr id="287748" name="Rectangle 4"/>
            <p:cNvSpPr>
              <a:spLocks noChangeArrowheads="1"/>
            </p:cNvSpPr>
            <p:nvPr/>
          </p:nvSpPr>
          <p:spPr bwMode="auto">
            <a:xfrm>
              <a:off x="4495800" y="2743200"/>
              <a:ext cx="3429000" cy="3276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287749" name="Oval 5"/>
            <p:cNvSpPr>
              <a:spLocks noChangeArrowheads="1"/>
            </p:cNvSpPr>
            <p:nvPr/>
          </p:nvSpPr>
          <p:spPr bwMode="auto">
            <a:xfrm>
              <a:off x="4876800" y="3581400"/>
              <a:ext cx="1371600" cy="533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287750" name="Oval 6"/>
            <p:cNvSpPr>
              <a:spLocks noChangeArrowheads="1"/>
            </p:cNvSpPr>
            <p:nvPr/>
          </p:nvSpPr>
          <p:spPr bwMode="auto">
            <a:xfrm>
              <a:off x="4876800" y="2895600"/>
              <a:ext cx="1371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287751" name="Oval 7"/>
            <p:cNvSpPr>
              <a:spLocks noChangeArrowheads="1"/>
            </p:cNvSpPr>
            <p:nvPr/>
          </p:nvSpPr>
          <p:spPr bwMode="auto">
            <a:xfrm>
              <a:off x="4876800" y="4419600"/>
              <a:ext cx="1371600" cy="533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287752" name="Oval 8"/>
            <p:cNvSpPr>
              <a:spLocks noChangeArrowheads="1"/>
            </p:cNvSpPr>
            <p:nvPr/>
          </p:nvSpPr>
          <p:spPr bwMode="auto">
            <a:xfrm>
              <a:off x="4876800" y="5181600"/>
              <a:ext cx="1371600" cy="533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287753" name="Oval 9"/>
            <p:cNvSpPr>
              <a:spLocks noChangeArrowheads="1"/>
            </p:cNvSpPr>
            <p:nvPr/>
          </p:nvSpPr>
          <p:spPr bwMode="auto">
            <a:xfrm>
              <a:off x="6477000" y="3048000"/>
              <a:ext cx="1143000" cy="533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287754" name="Oval 10"/>
            <p:cNvSpPr>
              <a:spLocks noChangeArrowheads="1"/>
            </p:cNvSpPr>
            <p:nvPr/>
          </p:nvSpPr>
          <p:spPr bwMode="auto">
            <a:xfrm>
              <a:off x="6553200" y="4191000"/>
              <a:ext cx="1143000" cy="533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/>
            </a:p>
          </p:txBody>
        </p:sp>
        <p:grpSp>
          <p:nvGrpSpPr>
            <p:cNvPr id="287755" name="Group 11"/>
            <p:cNvGrpSpPr>
              <a:grpSpLocks/>
            </p:cNvGrpSpPr>
            <p:nvPr/>
          </p:nvGrpSpPr>
          <p:grpSpPr bwMode="auto">
            <a:xfrm>
              <a:off x="2971800" y="2743200"/>
              <a:ext cx="533400" cy="914400"/>
              <a:chOff x="960" y="1968"/>
              <a:chExt cx="336" cy="576"/>
            </a:xfrm>
          </p:grpSpPr>
          <p:sp>
            <p:nvSpPr>
              <p:cNvPr id="287756" name="Line 12"/>
              <p:cNvSpPr>
                <a:spLocks noChangeShapeType="1"/>
              </p:cNvSpPr>
              <p:nvPr/>
            </p:nvSpPr>
            <p:spPr bwMode="auto">
              <a:xfrm>
                <a:off x="960" y="225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757" name="Line 13"/>
              <p:cNvSpPr>
                <a:spLocks noChangeShapeType="1"/>
              </p:cNvSpPr>
              <p:nvPr/>
            </p:nvSpPr>
            <p:spPr bwMode="auto">
              <a:xfrm>
                <a:off x="1104" y="21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758" name="Line 14"/>
              <p:cNvSpPr>
                <a:spLocks noChangeShapeType="1"/>
              </p:cNvSpPr>
              <p:nvPr/>
            </p:nvSpPr>
            <p:spPr bwMode="auto">
              <a:xfrm flipH="1">
                <a:off x="960" y="2400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759" name="Line 15"/>
              <p:cNvSpPr>
                <a:spLocks noChangeShapeType="1"/>
              </p:cNvSpPr>
              <p:nvPr/>
            </p:nvSpPr>
            <p:spPr bwMode="auto">
              <a:xfrm>
                <a:off x="1104" y="2400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760" name="Oval 1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192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87761" name="Group 17"/>
            <p:cNvGrpSpPr>
              <a:grpSpLocks/>
            </p:cNvGrpSpPr>
            <p:nvPr/>
          </p:nvGrpSpPr>
          <p:grpSpPr bwMode="auto">
            <a:xfrm>
              <a:off x="8839200" y="2514600"/>
              <a:ext cx="533400" cy="914400"/>
              <a:chOff x="960" y="1968"/>
              <a:chExt cx="336" cy="576"/>
            </a:xfrm>
          </p:grpSpPr>
          <p:sp>
            <p:nvSpPr>
              <p:cNvPr id="287762" name="Line 18"/>
              <p:cNvSpPr>
                <a:spLocks noChangeShapeType="1"/>
              </p:cNvSpPr>
              <p:nvPr/>
            </p:nvSpPr>
            <p:spPr bwMode="auto">
              <a:xfrm>
                <a:off x="960" y="225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763" name="Line 19"/>
              <p:cNvSpPr>
                <a:spLocks noChangeShapeType="1"/>
              </p:cNvSpPr>
              <p:nvPr/>
            </p:nvSpPr>
            <p:spPr bwMode="auto">
              <a:xfrm>
                <a:off x="1104" y="21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764" name="Line 20"/>
              <p:cNvSpPr>
                <a:spLocks noChangeShapeType="1"/>
              </p:cNvSpPr>
              <p:nvPr/>
            </p:nvSpPr>
            <p:spPr bwMode="auto">
              <a:xfrm flipH="1">
                <a:off x="960" y="2400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765" name="Line 21"/>
              <p:cNvSpPr>
                <a:spLocks noChangeShapeType="1"/>
              </p:cNvSpPr>
              <p:nvPr/>
            </p:nvSpPr>
            <p:spPr bwMode="auto">
              <a:xfrm>
                <a:off x="1104" y="2400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766" name="Oval 22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192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87767" name="Group 23"/>
            <p:cNvGrpSpPr>
              <a:grpSpLocks/>
            </p:cNvGrpSpPr>
            <p:nvPr/>
          </p:nvGrpSpPr>
          <p:grpSpPr bwMode="auto">
            <a:xfrm>
              <a:off x="8763000" y="3962400"/>
              <a:ext cx="533400" cy="914400"/>
              <a:chOff x="960" y="1968"/>
              <a:chExt cx="336" cy="576"/>
            </a:xfrm>
          </p:grpSpPr>
          <p:sp>
            <p:nvSpPr>
              <p:cNvPr id="287768" name="Line 24"/>
              <p:cNvSpPr>
                <a:spLocks noChangeShapeType="1"/>
              </p:cNvSpPr>
              <p:nvPr/>
            </p:nvSpPr>
            <p:spPr bwMode="auto">
              <a:xfrm>
                <a:off x="960" y="225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769" name="Line 25"/>
              <p:cNvSpPr>
                <a:spLocks noChangeShapeType="1"/>
              </p:cNvSpPr>
              <p:nvPr/>
            </p:nvSpPr>
            <p:spPr bwMode="auto">
              <a:xfrm>
                <a:off x="1104" y="21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770" name="Line 26"/>
              <p:cNvSpPr>
                <a:spLocks noChangeShapeType="1"/>
              </p:cNvSpPr>
              <p:nvPr/>
            </p:nvSpPr>
            <p:spPr bwMode="auto">
              <a:xfrm flipH="1">
                <a:off x="960" y="2400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771" name="Line 27"/>
              <p:cNvSpPr>
                <a:spLocks noChangeShapeType="1"/>
              </p:cNvSpPr>
              <p:nvPr/>
            </p:nvSpPr>
            <p:spPr bwMode="auto">
              <a:xfrm>
                <a:off x="1104" y="2400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772" name="Oval 28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192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87773" name="Text Box 29"/>
            <p:cNvSpPr txBox="1">
              <a:spLocks noChangeArrowheads="1"/>
            </p:cNvSpPr>
            <p:nvPr/>
          </p:nvSpPr>
          <p:spPr bwMode="auto">
            <a:xfrm>
              <a:off x="5715001" y="2362200"/>
              <a:ext cx="8731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latin typeface="Times New Roman" panose="02020603050405020304" pitchFamily="18" charset="0"/>
                </a:rPr>
                <a:t>Library</a:t>
              </a:r>
              <a:endParaRPr lang="en-US" altLang="ko-KR" sz="1600">
                <a:latin typeface="Times New Roman" panose="02020603050405020304" pitchFamily="18" charset="0"/>
              </a:endParaRPr>
            </a:p>
          </p:txBody>
        </p:sp>
        <p:sp>
          <p:nvSpPr>
            <p:cNvPr id="287774" name="Text Box 30"/>
            <p:cNvSpPr txBox="1">
              <a:spLocks noChangeArrowheads="1"/>
            </p:cNvSpPr>
            <p:nvPr/>
          </p:nvSpPr>
          <p:spPr bwMode="auto">
            <a:xfrm>
              <a:off x="5017177" y="3037701"/>
              <a:ext cx="106952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latin typeface="Times New Roman" panose="02020603050405020304" pitchFamily="18" charset="0"/>
                </a:rPr>
                <a:t>Reserve book</a:t>
              </a:r>
              <a:endParaRPr lang="en-US" altLang="ko-KR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287775" name="Line 31"/>
            <p:cNvSpPr>
              <a:spLocks noChangeShapeType="1"/>
            </p:cNvSpPr>
            <p:nvPr/>
          </p:nvSpPr>
          <p:spPr bwMode="auto">
            <a:xfrm>
              <a:off x="3581400" y="32004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776" name="Line 32"/>
            <p:cNvSpPr>
              <a:spLocks noChangeShapeType="1"/>
            </p:cNvSpPr>
            <p:nvPr/>
          </p:nvSpPr>
          <p:spPr bwMode="auto">
            <a:xfrm>
              <a:off x="3657600" y="3429000"/>
              <a:ext cx="12192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777" name="Line 33"/>
            <p:cNvSpPr>
              <a:spLocks noChangeShapeType="1"/>
            </p:cNvSpPr>
            <p:nvPr/>
          </p:nvSpPr>
          <p:spPr bwMode="auto">
            <a:xfrm>
              <a:off x="3825874" y="3886200"/>
              <a:ext cx="1050925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778" name="Line 34"/>
            <p:cNvSpPr>
              <a:spLocks noChangeShapeType="1"/>
            </p:cNvSpPr>
            <p:nvPr/>
          </p:nvSpPr>
          <p:spPr bwMode="auto">
            <a:xfrm>
              <a:off x="3551464" y="4016374"/>
              <a:ext cx="1325336" cy="13938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779" name="Text Box 35"/>
            <p:cNvSpPr txBox="1">
              <a:spLocks noChangeArrowheads="1"/>
            </p:cNvSpPr>
            <p:nvPr/>
          </p:nvSpPr>
          <p:spPr bwMode="auto">
            <a:xfrm>
              <a:off x="5062897" y="3617267"/>
              <a:ext cx="10331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</a:rPr>
                <a:t>Borrow copy</a:t>
              </a:r>
            </a:p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</a:rPr>
                <a:t>of book</a:t>
              </a:r>
            </a:p>
          </p:txBody>
        </p:sp>
        <p:sp>
          <p:nvSpPr>
            <p:cNvPr id="287780" name="Text Box 36"/>
            <p:cNvSpPr txBox="1">
              <a:spLocks noChangeArrowheads="1"/>
            </p:cNvSpPr>
            <p:nvPr/>
          </p:nvSpPr>
          <p:spPr bwMode="auto">
            <a:xfrm>
              <a:off x="5111290" y="4457700"/>
              <a:ext cx="100059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</a:rPr>
                <a:t>Return copy</a:t>
              </a:r>
            </a:p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</a:rPr>
                <a:t>of book</a:t>
              </a:r>
            </a:p>
          </p:txBody>
        </p:sp>
        <p:sp>
          <p:nvSpPr>
            <p:cNvPr id="287781" name="Text Box 37"/>
            <p:cNvSpPr txBox="1">
              <a:spLocks noChangeArrowheads="1"/>
            </p:cNvSpPr>
            <p:nvPr/>
          </p:nvSpPr>
          <p:spPr bwMode="auto">
            <a:xfrm>
              <a:off x="5061536" y="5305127"/>
              <a:ext cx="97494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latin typeface="Times New Roman" panose="02020603050405020304" pitchFamily="18" charset="0"/>
                </a:rPr>
                <a:t>Extend loan</a:t>
              </a:r>
            </a:p>
          </p:txBody>
        </p:sp>
        <p:sp>
          <p:nvSpPr>
            <p:cNvPr id="287782" name="Text Box 38"/>
            <p:cNvSpPr txBox="1">
              <a:spLocks noChangeArrowheads="1"/>
            </p:cNvSpPr>
            <p:nvPr/>
          </p:nvSpPr>
          <p:spPr bwMode="auto">
            <a:xfrm>
              <a:off x="6730467" y="3154043"/>
              <a:ext cx="66922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latin typeface="Times New Roman" panose="02020603050405020304" pitchFamily="18" charset="0"/>
                </a:rPr>
                <a:t>Browse</a:t>
              </a:r>
              <a:endParaRPr lang="en-US" altLang="ko-KR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287783" name="Text Box 39"/>
            <p:cNvSpPr txBox="1">
              <a:spLocks noChangeArrowheads="1"/>
            </p:cNvSpPr>
            <p:nvPr/>
          </p:nvSpPr>
          <p:spPr bwMode="auto">
            <a:xfrm>
              <a:off x="6793519" y="4226867"/>
              <a:ext cx="66236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latin typeface="Times New Roman" panose="02020603050405020304" pitchFamily="18" charset="0"/>
                </a:rPr>
                <a:t>Update</a:t>
              </a:r>
            </a:p>
            <a:p>
              <a:r>
                <a:rPr lang="en-US" altLang="ko-KR" sz="1200" b="1" dirty="0">
                  <a:latin typeface="Times New Roman" panose="02020603050405020304" pitchFamily="18" charset="0"/>
                </a:rPr>
                <a:t>catalog</a:t>
              </a:r>
              <a:endParaRPr lang="en-US" altLang="ko-KR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287784" name="Line 40"/>
            <p:cNvSpPr>
              <a:spLocks noChangeShapeType="1"/>
            </p:cNvSpPr>
            <p:nvPr/>
          </p:nvSpPr>
          <p:spPr bwMode="auto">
            <a:xfrm flipV="1">
              <a:off x="7620000" y="2895600"/>
              <a:ext cx="11430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785" name="Line 41"/>
            <p:cNvSpPr>
              <a:spLocks noChangeShapeType="1"/>
            </p:cNvSpPr>
            <p:nvPr/>
          </p:nvSpPr>
          <p:spPr bwMode="auto">
            <a:xfrm flipV="1">
              <a:off x="7696200" y="4343400"/>
              <a:ext cx="99060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786" name="Text Box 42"/>
            <p:cNvSpPr txBox="1">
              <a:spLocks noChangeArrowheads="1"/>
            </p:cNvSpPr>
            <p:nvPr/>
          </p:nvSpPr>
          <p:spPr bwMode="auto">
            <a:xfrm>
              <a:off x="2414587" y="3603624"/>
              <a:ext cx="15097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latin typeface="Times New Roman" panose="02020603050405020304" pitchFamily="18" charset="0"/>
                </a:rPr>
                <a:t>Book borrower</a:t>
              </a:r>
            </a:p>
          </p:txBody>
        </p:sp>
        <p:sp>
          <p:nvSpPr>
            <p:cNvPr id="287787" name="Text Box 43"/>
            <p:cNvSpPr txBox="1">
              <a:spLocks noChangeArrowheads="1"/>
            </p:cNvSpPr>
            <p:nvPr/>
          </p:nvSpPr>
          <p:spPr bwMode="auto">
            <a:xfrm>
              <a:off x="8670926" y="3414713"/>
              <a:ext cx="917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latin typeface="Times New Roman" panose="02020603050405020304" pitchFamily="18" charset="0"/>
                </a:rPr>
                <a:t>Browser</a:t>
              </a:r>
            </a:p>
          </p:txBody>
        </p:sp>
        <p:sp>
          <p:nvSpPr>
            <p:cNvPr id="287788" name="Text Box 44"/>
            <p:cNvSpPr txBox="1">
              <a:spLocks noChangeArrowheads="1"/>
            </p:cNvSpPr>
            <p:nvPr/>
          </p:nvSpPr>
          <p:spPr bwMode="auto">
            <a:xfrm>
              <a:off x="8594725" y="4862513"/>
              <a:ext cx="10429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latin typeface="Times New Roman" panose="02020603050405020304" pitchFamily="18" charset="0"/>
                </a:rPr>
                <a:t>Librarian</a:t>
              </a:r>
              <a:endParaRPr lang="en-US" altLang="ko-KR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46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Use-Case Diagram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8CA4C9-1518-4DB0-81C2-E7003D1A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23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Use-Case Diagram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9276C8-F2CE-4567-A3E1-4D8229CE4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136" y="2532184"/>
            <a:ext cx="2680241" cy="23270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761B63-FA17-4120-AD89-C0A6AD415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32" y="2156923"/>
            <a:ext cx="4005154" cy="385489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DE6025-17BA-43B9-A759-C95202EF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58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4267200" y="1905000"/>
            <a:ext cx="3429000" cy="39433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8772" name="Oval 4"/>
          <p:cNvSpPr>
            <a:spLocks noChangeArrowheads="1"/>
          </p:cNvSpPr>
          <p:nvPr/>
        </p:nvSpPr>
        <p:spPr bwMode="auto">
          <a:xfrm>
            <a:off x="4953000" y="2209800"/>
            <a:ext cx="1981200" cy="6667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8773" name="Oval 5"/>
          <p:cNvSpPr>
            <a:spLocks noChangeArrowheads="1"/>
          </p:cNvSpPr>
          <p:nvPr/>
        </p:nvSpPr>
        <p:spPr bwMode="auto">
          <a:xfrm>
            <a:off x="4991100" y="4648200"/>
            <a:ext cx="2057400" cy="647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88774" name="Group 6"/>
          <p:cNvGrpSpPr>
            <a:grpSpLocks/>
          </p:cNvGrpSpPr>
          <p:nvPr/>
        </p:nvGrpSpPr>
        <p:grpSpPr bwMode="auto">
          <a:xfrm>
            <a:off x="2724150" y="2647950"/>
            <a:ext cx="533400" cy="914400"/>
            <a:chOff x="960" y="1968"/>
            <a:chExt cx="336" cy="576"/>
          </a:xfrm>
        </p:grpSpPr>
        <p:sp>
          <p:nvSpPr>
            <p:cNvPr id="288775" name="Line 7"/>
            <p:cNvSpPr>
              <a:spLocks noChangeShapeType="1"/>
            </p:cNvSpPr>
            <p:nvPr/>
          </p:nvSpPr>
          <p:spPr bwMode="auto">
            <a:xfrm>
              <a:off x="9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76" name="Line 8"/>
            <p:cNvSpPr>
              <a:spLocks noChangeShapeType="1"/>
            </p:cNvSpPr>
            <p:nvPr/>
          </p:nvSpPr>
          <p:spPr bwMode="auto">
            <a:xfrm>
              <a:off x="1104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77" name="Line 9"/>
            <p:cNvSpPr>
              <a:spLocks noChangeShapeType="1"/>
            </p:cNvSpPr>
            <p:nvPr/>
          </p:nvSpPr>
          <p:spPr bwMode="auto">
            <a:xfrm flipH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78" name="Line 10"/>
            <p:cNvSpPr>
              <a:spLocks noChangeShapeType="1"/>
            </p:cNvSpPr>
            <p:nvPr/>
          </p:nvSpPr>
          <p:spPr bwMode="auto">
            <a:xfrm>
              <a:off x="1104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79" name="Oval 11"/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8780" name="Group 12"/>
          <p:cNvGrpSpPr>
            <a:grpSpLocks/>
          </p:cNvGrpSpPr>
          <p:nvPr/>
        </p:nvGrpSpPr>
        <p:grpSpPr bwMode="auto">
          <a:xfrm>
            <a:off x="8743950" y="2895600"/>
            <a:ext cx="533400" cy="914400"/>
            <a:chOff x="960" y="1968"/>
            <a:chExt cx="336" cy="576"/>
          </a:xfrm>
        </p:grpSpPr>
        <p:sp>
          <p:nvSpPr>
            <p:cNvPr id="288781" name="Line 13"/>
            <p:cNvSpPr>
              <a:spLocks noChangeShapeType="1"/>
            </p:cNvSpPr>
            <p:nvPr/>
          </p:nvSpPr>
          <p:spPr bwMode="auto">
            <a:xfrm>
              <a:off x="960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82" name="Line 14"/>
            <p:cNvSpPr>
              <a:spLocks noChangeShapeType="1"/>
            </p:cNvSpPr>
            <p:nvPr/>
          </p:nvSpPr>
          <p:spPr bwMode="auto">
            <a:xfrm>
              <a:off x="1104" y="216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83" name="Line 15"/>
            <p:cNvSpPr>
              <a:spLocks noChangeShapeType="1"/>
            </p:cNvSpPr>
            <p:nvPr/>
          </p:nvSpPr>
          <p:spPr bwMode="auto">
            <a:xfrm flipH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84" name="Line 16"/>
            <p:cNvSpPr>
              <a:spLocks noChangeShapeType="1"/>
            </p:cNvSpPr>
            <p:nvPr/>
          </p:nvSpPr>
          <p:spPr bwMode="auto">
            <a:xfrm>
              <a:off x="1104" y="240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85" name="Oval 17"/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8786" name="Text Box 18"/>
          <p:cNvSpPr txBox="1">
            <a:spLocks noChangeArrowheads="1"/>
          </p:cNvSpPr>
          <p:nvPr/>
        </p:nvSpPr>
        <p:spPr bwMode="auto">
          <a:xfrm>
            <a:off x="5467351" y="1524000"/>
            <a:ext cx="715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anose="02020603050405020304" pitchFamily="18" charset="0"/>
              </a:rPr>
              <a:t>Watch</a:t>
            </a:r>
          </a:p>
        </p:txBody>
      </p:sp>
      <p:sp>
        <p:nvSpPr>
          <p:cNvPr id="288787" name="Text Box 19"/>
          <p:cNvSpPr txBox="1">
            <a:spLocks noChangeArrowheads="1"/>
          </p:cNvSpPr>
          <p:nvPr/>
        </p:nvSpPr>
        <p:spPr bwMode="auto">
          <a:xfrm>
            <a:off x="5467351" y="233045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dirty="0" err="1">
                <a:latin typeface="Times New Roman" panose="02020603050405020304" pitchFamily="18" charset="0"/>
              </a:rPr>
              <a:t>ReadTime</a:t>
            </a:r>
            <a:endParaRPr lang="en-US" altLang="ko-KR" sz="1600" dirty="0">
              <a:latin typeface="Times New Roman" panose="02020603050405020304" pitchFamily="18" charset="0"/>
            </a:endParaRPr>
          </a:p>
        </p:txBody>
      </p:sp>
      <p:sp>
        <p:nvSpPr>
          <p:cNvPr id="288788" name="Line 20"/>
          <p:cNvSpPr>
            <a:spLocks noChangeShapeType="1"/>
          </p:cNvSpPr>
          <p:nvPr/>
        </p:nvSpPr>
        <p:spPr bwMode="auto">
          <a:xfrm flipV="1">
            <a:off x="3333750" y="2552700"/>
            <a:ext cx="1543050" cy="552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8789" name="Line 21"/>
          <p:cNvSpPr>
            <a:spLocks noChangeShapeType="1"/>
          </p:cNvSpPr>
          <p:nvPr/>
        </p:nvSpPr>
        <p:spPr bwMode="auto">
          <a:xfrm>
            <a:off x="3409950" y="3333750"/>
            <a:ext cx="154305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8790" name="Line 22"/>
          <p:cNvSpPr>
            <a:spLocks noChangeShapeType="1"/>
          </p:cNvSpPr>
          <p:nvPr/>
        </p:nvSpPr>
        <p:spPr bwMode="auto">
          <a:xfrm>
            <a:off x="3295650" y="3676650"/>
            <a:ext cx="1714500" cy="1390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8791" name="Line 23"/>
          <p:cNvSpPr>
            <a:spLocks noChangeShapeType="1"/>
          </p:cNvSpPr>
          <p:nvPr/>
        </p:nvSpPr>
        <p:spPr bwMode="auto">
          <a:xfrm flipV="1">
            <a:off x="7048500" y="3486150"/>
            <a:ext cx="1581150" cy="1504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8792" name="Text Box 24"/>
          <p:cNvSpPr txBox="1">
            <a:spLocks noChangeArrowheads="1"/>
          </p:cNvSpPr>
          <p:nvPr/>
        </p:nvSpPr>
        <p:spPr bwMode="auto">
          <a:xfrm>
            <a:off x="2038351" y="3486150"/>
            <a:ext cx="1166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Times New Roman" panose="02020603050405020304" pitchFamily="18" charset="0"/>
              </a:rPr>
              <a:t>WatchUser</a:t>
            </a:r>
          </a:p>
        </p:txBody>
      </p:sp>
      <p:sp>
        <p:nvSpPr>
          <p:cNvPr id="288793" name="Text Box 25"/>
          <p:cNvSpPr txBox="1">
            <a:spLocks noChangeArrowheads="1"/>
          </p:cNvSpPr>
          <p:nvPr/>
        </p:nvSpPr>
        <p:spPr bwMode="auto">
          <a:xfrm>
            <a:off x="8175625" y="4062413"/>
            <a:ext cx="1957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Times New Roman" panose="02020603050405020304" pitchFamily="18" charset="0"/>
              </a:rPr>
              <a:t>WatchRepairPerson</a:t>
            </a:r>
          </a:p>
        </p:txBody>
      </p:sp>
      <p:sp>
        <p:nvSpPr>
          <p:cNvPr id="288794" name="Oval 26"/>
          <p:cNvSpPr>
            <a:spLocks noChangeArrowheads="1"/>
          </p:cNvSpPr>
          <p:nvPr/>
        </p:nvSpPr>
        <p:spPr bwMode="auto">
          <a:xfrm>
            <a:off x="4914900" y="3429000"/>
            <a:ext cx="2057400" cy="647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8795" name="Text Box 27"/>
          <p:cNvSpPr txBox="1">
            <a:spLocks noChangeArrowheads="1"/>
          </p:cNvSpPr>
          <p:nvPr/>
        </p:nvSpPr>
        <p:spPr bwMode="auto">
          <a:xfrm>
            <a:off x="5357132" y="4756150"/>
            <a:ext cx="1404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dirty="0" err="1">
                <a:latin typeface="Times New Roman" panose="02020603050405020304" pitchFamily="18" charset="0"/>
              </a:rPr>
              <a:t>ChangeBattery</a:t>
            </a:r>
            <a:endParaRPr lang="en-US" altLang="ko-KR" sz="1600" dirty="0">
              <a:latin typeface="Times New Roman" panose="02020603050405020304" pitchFamily="18" charset="0"/>
            </a:endParaRPr>
          </a:p>
        </p:txBody>
      </p:sp>
      <p:sp>
        <p:nvSpPr>
          <p:cNvPr id="288796" name="Text Box 28"/>
          <p:cNvSpPr txBox="1">
            <a:spLocks noChangeArrowheads="1"/>
          </p:cNvSpPr>
          <p:nvPr/>
        </p:nvSpPr>
        <p:spPr bwMode="auto">
          <a:xfrm>
            <a:off x="5516562" y="3540125"/>
            <a:ext cx="874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dirty="0" err="1">
                <a:latin typeface="Times New Roman" panose="02020603050405020304" pitchFamily="18" charset="0"/>
              </a:rPr>
              <a:t>SetTime</a:t>
            </a:r>
            <a:endParaRPr lang="en-US" altLang="ko-KR" sz="1600" dirty="0">
              <a:latin typeface="Times New Roman" panose="02020603050405020304" pitchFamily="18" charset="0"/>
            </a:endParaRPr>
          </a:p>
        </p:txBody>
      </p:sp>
      <p:sp>
        <p:nvSpPr>
          <p:cNvPr id="30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Use-Case 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15500D-5834-4231-B6BE-54118B77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746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Use-Case Diagram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60B109-2470-4E73-9646-A9D79E328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478075"/>
            <a:ext cx="7003596" cy="436470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157D97-AA45-4516-9C31-5C1B8F5F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015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Use-Case Diagram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1E9B68-A705-4E74-9D37-8D9F073E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24" y="1837355"/>
            <a:ext cx="7858898" cy="450166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82080D-A54A-4C16-B4DF-0B269ECB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53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정의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시스템을 구성하는 클래스의 구조를 나타냄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객체들의 공통 구조와 동작들을 추상화 한 것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목적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시스템을 구현할 때 어떤 클래스가 필요한지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클래스 사이의 관계를 나타냄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구성요소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오퍼레이션</a:t>
            </a:r>
            <a:r>
              <a:rPr lang="en-US" altLang="ko-KR" dirty="0"/>
              <a:t>,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연관관계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의미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클래스 다이어그램은 객체지향 프로그램의 골격</a:t>
            </a:r>
            <a:r>
              <a:rPr lang="en-US" altLang="ko-KR" dirty="0"/>
              <a:t>(</a:t>
            </a:r>
            <a:r>
              <a:rPr lang="ko-KR" altLang="en-US" dirty="0"/>
              <a:t>즉 클래스의 정의</a:t>
            </a:r>
            <a:r>
              <a:rPr lang="en-US" altLang="ko-KR" dirty="0"/>
              <a:t>)</a:t>
            </a:r>
            <a:r>
              <a:rPr lang="ko-KR" altLang="en-US" dirty="0"/>
              <a:t>을 나타냄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DC4AAD-3ADA-4082-AF18-5D2C9FF9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06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클래스 다이어그램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소프트웨어의 기본 구성 단위인 시스템에서 사용하는 클래스를 정의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클래스들이 서로 어떻게 연결되어 있고 어떤 역할을 하는지 다이어그램으로 표현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클래스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와 메서드를 묶어 놓은 것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세 칸의 직사각형 모양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첫 번째 칸에는 클래스 이름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두 번째 칸에는 클래스의 속성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마지막 칸은 클래스가 제공하는 기능인 메서드를 나타냄</a:t>
            </a:r>
            <a:endParaRPr lang="en-US" altLang="ko-KR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 Diagram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65D8C5-149E-4E52-B907-DD3E970D1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392" y="2644346"/>
            <a:ext cx="1735764" cy="255463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00F601-8C24-4807-B6C4-3EB1379D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64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810001" y="533400"/>
            <a:ext cx="4359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ko-KR" altLang="ko-KR" sz="4400" b="1">
              <a:solidFill>
                <a:schemeClr val="tx2"/>
              </a:solidFill>
            </a:endParaRP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강의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2133600" y="1447800"/>
            <a:ext cx="8001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UML </a:t>
            </a:r>
            <a:r>
              <a:rPr lang="ko-KR" altLang="en-US" sz="2400" dirty="0"/>
              <a:t>소개</a:t>
            </a:r>
            <a:endParaRPr lang="en-US" altLang="ko-KR" sz="2400" dirty="0"/>
          </a:p>
          <a:p>
            <a:r>
              <a:rPr lang="en-US" altLang="ko-KR" sz="2400" dirty="0"/>
              <a:t>Use</a:t>
            </a:r>
            <a:r>
              <a:rPr lang="ko-KR" altLang="en-US" sz="2400" dirty="0"/>
              <a:t> </a:t>
            </a:r>
            <a:r>
              <a:rPr lang="en-US" altLang="ko-KR" sz="2400" dirty="0"/>
              <a:t>case diagram</a:t>
            </a:r>
          </a:p>
          <a:p>
            <a:r>
              <a:rPr lang="en-US" altLang="ko-KR" sz="2400" dirty="0"/>
              <a:t>Class diagram</a:t>
            </a:r>
            <a:endParaRPr lang="ko-KR" altLang="en-US" sz="2400" dirty="0"/>
          </a:p>
          <a:p>
            <a:r>
              <a:rPr lang="en-US" altLang="ko-KR" sz="2400" dirty="0"/>
              <a:t>Sequence diagram</a:t>
            </a:r>
            <a:endParaRPr lang="ko-KR" altLang="en-US" sz="2400" dirty="0"/>
          </a:p>
          <a:p>
            <a:r>
              <a:rPr lang="en-US" altLang="ko-KR" sz="2400" dirty="0"/>
              <a:t>State diagram</a:t>
            </a:r>
            <a:endParaRPr lang="ko-KR" altLang="en-US" sz="2400" dirty="0"/>
          </a:p>
          <a:p>
            <a:r>
              <a:rPr lang="en-US" altLang="ko-KR" sz="2400" dirty="0"/>
              <a:t>Activity diagram</a:t>
            </a:r>
            <a:endParaRPr lang="ko-KR" altLang="en-US" sz="2400" dirty="0"/>
          </a:p>
          <a:p>
            <a:r>
              <a:rPr lang="en-US" altLang="ko-KR" sz="2400" dirty="0"/>
              <a:t>Component diagram</a:t>
            </a:r>
            <a:endParaRPr lang="ko-KR" altLang="en-US" sz="2400" dirty="0"/>
          </a:p>
          <a:p>
            <a:r>
              <a:rPr lang="en-US" altLang="ko-KR" sz="2400" dirty="0"/>
              <a:t>Activity diagram</a:t>
            </a:r>
          </a:p>
          <a:p>
            <a:r>
              <a:rPr lang="en-US" altLang="ko-KR" sz="2400" dirty="0"/>
              <a:t>Deployment diagram</a:t>
            </a:r>
            <a:endParaRPr lang="ko-KR" altLang="en-US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FDF30A-010D-4C31-B6CA-235317AA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820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 dirty="0"/>
              <a:t>클래스 이름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클래스는 다른 클래스와 구별되는 유일한 이름을 가짐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이름에 명사나 명사구를 사용하며 두 단어를 사용할 때는 붙여 쓰되 각 단어의 첫 글자는 대문자로 씀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 </a:t>
            </a:r>
            <a:r>
              <a:rPr lang="ko-KR" altLang="en-US" dirty="0"/>
              <a:t>복수형</a:t>
            </a:r>
            <a:r>
              <a:rPr lang="en-US" altLang="ko-KR" dirty="0"/>
              <a:t>, </a:t>
            </a:r>
            <a:r>
              <a:rPr lang="ko-KR" altLang="en-US" dirty="0"/>
              <a:t>소유격</a:t>
            </a:r>
            <a:r>
              <a:rPr lang="en-US" altLang="ko-KR" dirty="0"/>
              <a:t>, </a:t>
            </a:r>
            <a:r>
              <a:rPr lang="ko-KR" altLang="en-US" dirty="0"/>
              <a:t>형용사는 가급적 쓰지 않음</a:t>
            </a:r>
            <a:endParaRPr lang="en-US" altLang="ko-KR" dirty="0"/>
          </a:p>
          <a:p>
            <a:pPr lvl="1">
              <a:defRPr/>
            </a:pPr>
            <a:endParaRPr lang="en-US" altLang="ko-KR" sz="700" dirty="0"/>
          </a:p>
          <a:p>
            <a:pPr>
              <a:defRPr/>
            </a:pPr>
            <a:r>
              <a:rPr lang="ko-KR" altLang="en-US" dirty="0"/>
              <a:t>속성 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클래스가 갖는 정적인 특성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속성의 이름은 소문자로 나타내며 두 단어를 사용 할 때는 두 번째 단어의 첫 글자는 대문자로 씀</a:t>
            </a:r>
            <a:endParaRPr lang="en-US" altLang="ko-KR" dirty="0"/>
          </a:p>
          <a:p>
            <a:pPr lvl="1">
              <a:defRPr/>
            </a:pPr>
            <a:endParaRPr lang="en-US" altLang="ko-KR" sz="700" dirty="0"/>
          </a:p>
          <a:p>
            <a:pPr>
              <a:defRPr/>
            </a:pPr>
            <a:r>
              <a:rPr lang="ko-KR" altLang="en-US" dirty="0"/>
              <a:t>메서드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클래스가 외부의 다른 객체에게 제공할 서비스와 기능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외부 클래스는 메서드를 통해 해당 클래스에 접근할 수 있음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외부에서 이 기능을 요구하는지에 따라 메서드로 도출할지 판단</a:t>
            </a:r>
            <a:endParaRPr lang="en-US" altLang="ko-KR" dirty="0"/>
          </a:p>
          <a:p>
            <a:pPr lvl="1">
              <a:defRPr/>
            </a:pPr>
            <a:endParaRPr lang="en-US" altLang="ko-KR" sz="700" dirty="0"/>
          </a:p>
          <a:p>
            <a:pPr>
              <a:defRPr/>
            </a:pPr>
            <a:r>
              <a:rPr lang="ko-KR" altLang="en-US" dirty="0"/>
              <a:t>가시성 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속성과 메서드의 접근 권한을 지정하는 방식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Public, private, protected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 Diagram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65D8C5-149E-4E52-B907-DD3E970D1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262" y="3801720"/>
            <a:ext cx="1735764" cy="255463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5FE6BA-5212-46A6-B278-E9F560E9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008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연관관계와 링크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연관 관계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두개 이상의 클래스 사이의 의존관계를 나타냄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한 클래스에서 다른 클래스를 사용함</a:t>
            </a:r>
            <a:r>
              <a:rPr lang="en-US" altLang="ko-KR" dirty="0"/>
              <a:t>(reference)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클래스 </a:t>
            </a:r>
            <a:r>
              <a:rPr lang="en-US" altLang="ko-KR" dirty="0"/>
              <a:t>Person</a:t>
            </a:r>
            <a:r>
              <a:rPr lang="ko-KR" altLang="en-US" dirty="0"/>
              <a:t>와 </a:t>
            </a:r>
            <a:r>
              <a:rPr lang="en-US" altLang="ko-KR" dirty="0"/>
              <a:t>Employer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연관관계는 관계를 서술하는 동사로 표현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문제 정의에서 직접 목적어를 가진 동사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문제 정의에서 생략된 관계도 찾아냄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도메인에 관한 지식에서 찾아냄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6446313" y="3549679"/>
            <a:ext cx="13716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2468039" y="3560793"/>
            <a:ext cx="11492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Employee</a:t>
            </a: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2331513" y="3549679"/>
            <a:ext cx="13716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6598713" y="3549680"/>
            <a:ext cx="11572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Copperplate Gothic Bold" panose="020E0705020206020404" pitchFamily="34" charset="0"/>
              </a:rPr>
              <a:t>Employer</a:t>
            </a:r>
          </a:p>
        </p:txBody>
      </p:sp>
      <p:sp>
        <p:nvSpPr>
          <p:cNvPr id="334856" name="Line 8"/>
          <p:cNvSpPr>
            <a:spLocks noChangeShapeType="1"/>
          </p:cNvSpPr>
          <p:nvPr/>
        </p:nvSpPr>
        <p:spPr bwMode="auto">
          <a:xfrm>
            <a:off x="3703113" y="3702079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3687239" y="3713193"/>
            <a:ext cx="8429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role A</a:t>
            </a:r>
          </a:p>
        </p:txBody>
      </p:sp>
      <p:sp>
        <p:nvSpPr>
          <p:cNvPr id="334858" name="Text Box 10"/>
          <p:cNvSpPr txBox="1">
            <a:spLocks noChangeArrowheads="1"/>
          </p:cNvSpPr>
          <p:nvPr/>
        </p:nvSpPr>
        <p:spPr bwMode="auto">
          <a:xfrm>
            <a:off x="5744639" y="3713193"/>
            <a:ext cx="8413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role B</a:t>
            </a:r>
          </a:p>
        </p:txBody>
      </p:sp>
      <p:sp>
        <p:nvSpPr>
          <p:cNvPr id="334859" name="Text Box 11"/>
          <p:cNvSpPr txBox="1">
            <a:spLocks noChangeArrowheads="1"/>
          </p:cNvSpPr>
          <p:nvPr/>
        </p:nvSpPr>
        <p:spPr bwMode="auto">
          <a:xfrm>
            <a:off x="4388913" y="3473480"/>
            <a:ext cx="11324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latin typeface="Copperplate Gothic Bold" panose="020E0705020206020404" pitchFamily="34" charset="0"/>
              </a:rPr>
              <a:t>work for</a:t>
            </a:r>
          </a:p>
        </p:txBody>
      </p:sp>
      <p:sp>
        <p:nvSpPr>
          <p:cNvPr id="13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AA9599-33AA-402E-82BE-399A61F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43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</a:t>
            </a:r>
            <a:r>
              <a:rPr lang="en-US" altLang="ko-KR" dirty="0"/>
              <a:t>(Role)</a:t>
            </a:r>
          </a:p>
          <a:p>
            <a:pPr lvl="1"/>
            <a:r>
              <a:rPr lang="ko-KR" altLang="en-US" dirty="0"/>
              <a:t>관계에서의 역할</a:t>
            </a:r>
          </a:p>
          <a:p>
            <a:pPr lvl="1"/>
            <a:r>
              <a:rPr lang="ko-KR" altLang="en-US" dirty="0"/>
              <a:t>방향성이 있음</a:t>
            </a:r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3505200" y="2971800"/>
            <a:ext cx="1447800" cy="685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7315200" y="3124200"/>
            <a:ext cx="1586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latin typeface="Copperplate Gothic Bold" panose="020E0705020206020404" pitchFamily="34" charset="0"/>
              </a:rPr>
              <a:t>Order line</a:t>
            </a:r>
            <a:endParaRPr lang="en-US" altLang="ko-KR" sz="1400" b="1">
              <a:latin typeface="Copperplate Gothic Bold" panose="020E0705020206020404" pitchFamily="34" charset="0"/>
            </a:endParaRPr>
          </a:p>
        </p:txBody>
      </p:sp>
      <p:sp>
        <p:nvSpPr>
          <p:cNvPr id="335878" name="Rectangle 6"/>
          <p:cNvSpPr>
            <a:spLocks noChangeArrowheads="1"/>
          </p:cNvSpPr>
          <p:nvPr/>
        </p:nvSpPr>
        <p:spPr bwMode="auto">
          <a:xfrm>
            <a:off x="7239000" y="2971800"/>
            <a:ext cx="1447800" cy="685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3810001" y="3124200"/>
            <a:ext cx="10090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latin typeface="Copperplate Gothic Bold" panose="020E0705020206020404" pitchFamily="34" charset="0"/>
              </a:rPr>
              <a:t>Order</a:t>
            </a:r>
            <a:endParaRPr lang="en-US" altLang="ko-KR" sz="1400" b="1">
              <a:latin typeface="Copperplate Gothic Bold" panose="020E0705020206020404" pitchFamily="34" charset="0"/>
            </a:endParaRP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3505200" y="4724400"/>
            <a:ext cx="1447800" cy="685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5881" name="Text Box 9"/>
          <p:cNvSpPr txBox="1">
            <a:spLocks noChangeArrowheads="1"/>
          </p:cNvSpPr>
          <p:nvPr/>
        </p:nvSpPr>
        <p:spPr bwMode="auto">
          <a:xfrm>
            <a:off x="3565526" y="4913313"/>
            <a:ext cx="14736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latin typeface="Copperplate Gothic Bold" panose="020E0705020206020404" pitchFamily="34" charset="0"/>
              </a:rPr>
              <a:t>Customer</a:t>
            </a:r>
          </a:p>
        </p:txBody>
      </p:sp>
      <p:sp>
        <p:nvSpPr>
          <p:cNvPr id="335882" name="Line 10"/>
          <p:cNvSpPr>
            <a:spLocks noChangeShapeType="1"/>
          </p:cNvSpPr>
          <p:nvPr/>
        </p:nvSpPr>
        <p:spPr bwMode="auto">
          <a:xfrm>
            <a:off x="4191000" y="3657600"/>
            <a:ext cx="0" cy="1066800"/>
          </a:xfrm>
          <a:prstGeom prst="line">
            <a:avLst/>
          </a:prstGeom>
          <a:noFill/>
          <a:ln w="19050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5883" name="Line 11"/>
          <p:cNvSpPr>
            <a:spLocks noChangeShapeType="1"/>
          </p:cNvSpPr>
          <p:nvPr/>
        </p:nvSpPr>
        <p:spPr bwMode="auto">
          <a:xfrm>
            <a:off x="4953000" y="3200400"/>
            <a:ext cx="2286000" cy="0"/>
          </a:xfrm>
          <a:prstGeom prst="line">
            <a:avLst/>
          </a:prstGeom>
          <a:noFill/>
          <a:ln w="19050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5884" name="Line 12"/>
          <p:cNvSpPr>
            <a:spLocks noChangeShapeType="1"/>
          </p:cNvSpPr>
          <p:nvPr/>
        </p:nvSpPr>
        <p:spPr bwMode="auto">
          <a:xfrm flipH="1">
            <a:off x="4953000" y="3505200"/>
            <a:ext cx="2286000" cy="0"/>
          </a:xfrm>
          <a:prstGeom prst="line">
            <a:avLst/>
          </a:prstGeom>
          <a:noFill/>
          <a:ln w="19050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5885" name="Text Box 13"/>
          <p:cNvSpPr txBox="1">
            <a:spLocks noChangeArrowheads="1"/>
          </p:cNvSpPr>
          <p:nvPr/>
        </p:nvSpPr>
        <p:spPr bwMode="auto">
          <a:xfrm>
            <a:off x="4251326" y="4430714"/>
            <a:ext cx="11878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latin typeface="Copperplate Gothic Bold" panose="020E0705020206020404" pitchFamily="34" charset="0"/>
              </a:rPr>
              <a:t>Customer</a:t>
            </a:r>
          </a:p>
        </p:txBody>
      </p:sp>
      <p:sp>
        <p:nvSpPr>
          <p:cNvPr id="335886" name="Text Box 14"/>
          <p:cNvSpPr txBox="1">
            <a:spLocks noChangeArrowheads="1"/>
          </p:cNvSpPr>
          <p:nvPr/>
        </p:nvSpPr>
        <p:spPr bwMode="auto">
          <a:xfrm>
            <a:off x="6308726" y="2830514"/>
            <a:ext cx="10498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latin typeface="Copperplate Gothic Bold" panose="020E0705020206020404" pitchFamily="34" charset="0"/>
              </a:rPr>
              <a:t>line item</a:t>
            </a:r>
          </a:p>
        </p:txBody>
      </p:sp>
      <p:sp>
        <p:nvSpPr>
          <p:cNvPr id="335887" name="Text Box 15"/>
          <p:cNvSpPr txBox="1">
            <a:spLocks noChangeArrowheads="1"/>
          </p:cNvSpPr>
          <p:nvPr/>
        </p:nvSpPr>
        <p:spPr bwMode="auto">
          <a:xfrm>
            <a:off x="2574925" y="3135314"/>
            <a:ext cx="9279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solidFill>
                  <a:srgbClr val="B23642"/>
                </a:solidFill>
                <a:latin typeface="Copperplate Gothic Bold" panose="020E0705020206020404" pitchFamily="34" charset="0"/>
              </a:rPr>
              <a:t>Source</a:t>
            </a:r>
          </a:p>
        </p:txBody>
      </p:sp>
      <p:sp>
        <p:nvSpPr>
          <p:cNvPr id="335888" name="Text Box 16"/>
          <p:cNvSpPr txBox="1">
            <a:spLocks noChangeArrowheads="1"/>
          </p:cNvSpPr>
          <p:nvPr/>
        </p:nvSpPr>
        <p:spPr bwMode="auto">
          <a:xfrm>
            <a:off x="2590801" y="4876801"/>
            <a:ext cx="8855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solidFill>
                  <a:srgbClr val="B23642"/>
                </a:solidFill>
                <a:latin typeface="Copperplate Gothic Bold" panose="020E0705020206020404" pitchFamily="34" charset="0"/>
              </a:rPr>
              <a:t>Target</a:t>
            </a:r>
            <a:endParaRPr lang="en-US" altLang="ko-KR" sz="1400" b="1">
              <a:latin typeface="Copperplate Gothic Bold" panose="020E0705020206020404" pitchFamily="34" charset="0"/>
            </a:endParaRPr>
          </a:p>
        </p:txBody>
      </p:sp>
      <p:sp>
        <p:nvSpPr>
          <p:cNvPr id="335889" name="Text Box 17"/>
          <p:cNvSpPr txBox="1">
            <a:spLocks noChangeArrowheads="1"/>
          </p:cNvSpPr>
          <p:nvPr/>
        </p:nvSpPr>
        <p:spPr bwMode="auto">
          <a:xfrm>
            <a:off x="6232526" y="4278314"/>
            <a:ext cx="364740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solidFill>
                  <a:srgbClr val="B23642"/>
                </a:solidFill>
                <a:latin typeface="Copperplate Gothic Bold" panose="020E0705020206020404" pitchFamily="34" charset="0"/>
              </a:rPr>
              <a:t>Class Order {</a:t>
            </a:r>
          </a:p>
          <a:p>
            <a:r>
              <a:rPr lang="en-US" altLang="ko-KR" sz="1400" b="1">
                <a:solidFill>
                  <a:srgbClr val="B23642"/>
                </a:solidFill>
                <a:latin typeface="Copperplate Gothic Bold" panose="020E0705020206020404" pitchFamily="34" charset="0"/>
              </a:rPr>
              <a:t>     private  Customer   _customer;</a:t>
            </a:r>
          </a:p>
          <a:p>
            <a:r>
              <a:rPr lang="en-US" altLang="ko-KR" sz="1400" b="1">
                <a:solidFill>
                  <a:srgbClr val="B23642"/>
                </a:solidFill>
                <a:latin typeface="Copperplate Gothic Bold" panose="020E0705020206020404" pitchFamily="34" charset="0"/>
              </a:rPr>
              <a:t>     private  Vector         _orderlines;</a:t>
            </a:r>
          </a:p>
          <a:p>
            <a:r>
              <a:rPr lang="en-US" altLang="ko-KR" sz="1400" b="1">
                <a:solidFill>
                  <a:srgbClr val="B23642"/>
                </a:solidFill>
                <a:latin typeface="Copperplate Gothic Bold" panose="020E0705020206020404" pitchFamily="34" charset="0"/>
              </a:rPr>
              <a:t>     ...</a:t>
            </a:r>
          </a:p>
          <a:p>
            <a:r>
              <a:rPr lang="en-US" altLang="ko-KR" sz="1400" b="1">
                <a:solidFill>
                  <a:srgbClr val="B23642"/>
                </a:solidFill>
                <a:latin typeface="Copperplate Gothic Bold" panose="020E0705020206020404" pitchFamily="34" charset="0"/>
              </a:rPr>
              <a:t>};</a:t>
            </a:r>
          </a:p>
        </p:txBody>
      </p:sp>
      <p:sp>
        <p:nvSpPr>
          <p:cNvPr id="19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C432F5-441C-484B-862D-16FA651F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009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다중도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클래스 인스턴스에서 연관된 링크의 개수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몇 개의 객체가 연관관계를 구성하는지 나타냄 </a:t>
            </a:r>
          </a:p>
        </p:txBody>
      </p:sp>
      <p:grpSp>
        <p:nvGrpSpPr>
          <p:cNvPr id="336900" name="Group 4"/>
          <p:cNvGrpSpPr>
            <a:grpSpLocks/>
          </p:cNvGrpSpPr>
          <p:nvPr/>
        </p:nvGrpSpPr>
        <p:grpSpPr bwMode="auto">
          <a:xfrm>
            <a:off x="3372798" y="3200400"/>
            <a:ext cx="2819400" cy="457200"/>
            <a:chOff x="1344" y="1968"/>
            <a:chExt cx="1776" cy="288"/>
          </a:xfrm>
        </p:grpSpPr>
        <p:sp>
          <p:nvSpPr>
            <p:cNvPr id="336901" name="Rectangle 5"/>
            <p:cNvSpPr>
              <a:spLocks noChangeArrowheads="1"/>
            </p:cNvSpPr>
            <p:nvPr/>
          </p:nvSpPr>
          <p:spPr bwMode="auto">
            <a:xfrm>
              <a:off x="2352" y="1968"/>
              <a:ext cx="768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6902" name="Text Box 6"/>
            <p:cNvSpPr txBox="1">
              <a:spLocks noChangeArrowheads="1"/>
            </p:cNvSpPr>
            <p:nvPr/>
          </p:nvSpPr>
          <p:spPr bwMode="auto">
            <a:xfrm>
              <a:off x="2496" y="1999"/>
              <a:ext cx="5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latin typeface="Copperplate Gothic Bold" panose="020E0705020206020404" pitchFamily="34" charset="0"/>
                </a:rPr>
                <a:t>Class</a:t>
              </a:r>
              <a:endParaRPr lang="en-US" altLang="ko-KR" sz="1400" b="1">
                <a:latin typeface="Copperplate Gothic Bold" panose="020E0705020206020404" pitchFamily="34" charset="0"/>
              </a:endParaRPr>
            </a:p>
          </p:txBody>
        </p:sp>
        <p:sp>
          <p:nvSpPr>
            <p:cNvPr id="336903" name="Line 7"/>
            <p:cNvSpPr>
              <a:spLocks noChangeShapeType="1"/>
            </p:cNvSpPr>
            <p:nvPr/>
          </p:nvSpPr>
          <p:spPr bwMode="auto">
            <a:xfrm>
              <a:off x="1344" y="211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6904" name="Group 8"/>
          <p:cNvGrpSpPr>
            <a:grpSpLocks/>
          </p:cNvGrpSpPr>
          <p:nvPr/>
        </p:nvGrpSpPr>
        <p:grpSpPr bwMode="auto">
          <a:xfrm>
            <a:off x="3372798" y="3886200"/>
            <a:ext cx="2819400" cy="457200"/>
            <a:chOff x="1344" y="1968"/>
            <a:chExt cx="1776" cy="288"/>
          </a:xfrm>
        </p:grpSpPr>
        <p:sp>
          <p:nvSpPr>
            <p:cNvPr id="336905" name="Rectangle 9"/>
            <p:cNvSpPr>
              <a:spLocks noChangeArrowheads="1"/>
            </p:cNvSpPr>
            <p:nvPr/>
          </p:nvSpPr>
          <p:spPr bwMode="auto">
            <a:xfrm>
              <a:off x="2352" y="1968"/>
              <a:ext cx="768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6906" name="Text Box 10"/>
            <p:cNvSpPr txBox="1">
              <a:spLocks noChangeArrowheads="1"/>
            </p:cNvSpPr>
            <p:nvPr/>
          </p:nvSpPr>
          <p:spPr bwMode="auto">
            <a:xfrm>
              <a:off x="2496" y="1999"/>
              <a:ext cx="5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latin typeface="Copperplate Gothic Bold" panose="020E0705020206020404" pitchFamily="34" charset="0"/>
                </a:rPr>
                <a:t>Class</a:t>
              </a:r>
              <a:endParaRPr lang="en-US" altLang="ko-KR" sz="1400" b="1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336907" name="Line 11"/>
            <p:cNvSpPr>
              <a:spLocks noChangeShapeType="1"/>
            </p:cNvSpPr>
            <p:nvPr/>
          </p:nvSpPr>
          <p:spPr bwMode="auto">
            <a:xfrm>
              <a:off x="1344" y="211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6908" name="Group 12"/>
          <p:cNvGrpSpPr>
            <a:grpSpLocks/>
          </p:cNvGrpSpPr>
          <p:nvPr/>
        </p:nvGrpSpPr>
        <p:grpSpPr bwMode="auto">
          <a:xfrm>
            <a:off x="3372798" y="4495800"/>
            <a:ext cx="2819400" cy="457200"/>
            <a:chOff x="1344" y="1968"/>
            <a:chExt cx="1776" cy="288"/>
          </a:xfrm>
        </p:grpSpPr>
        <p:sp>
          <p:nvSpPr>
            <p:cNvPr id="336909" name="Rectangle 13"/>
            <p:cNvSpPr>
              <a:spLocks noChangeArrowheads="1"/>
            </p:cNvSpPr>
            <p:nvPr/>
          </p:nvSpPr>
          <p:spPr bwMode="auto">
            <a:xfrm>
              <a:off x="2352" y="1968"/>
              <a:ext cx="768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6910" name="Text Box 14"/>
            <p:cNvSpPr txBox="1">
              <a:spLocks noChangeArrowheads="1"/>
            </p:cNvSpPr>
            <p:nvPr/>
          </p:nvSpPr>
          <p:spPr bwMode="auto">
            <a:xfrm>
              <a:off x="2496" y="1999"/>
              <a:ext cx="5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latin typeface="Copperplate Gothic Bold" panose="020E0705020206020404" pitchFamily="34" charset="0"/>
                </a:rPr>
                <a:t>Class</a:t>
              </a:r>
              <a:endParaRPr lang="en-US" altLang="ko-KR" sz="1400" b="1">
                <a:latin typeface="Copperplate Gothic Bold" panose="020E0705020206020404" pitchFamily="34" charset="0"/>
              </a:endParaRPr>
            </a:p>
          </p:txBody>
        </p:sp>
        <p:sp>
          <p:nvSpPr>
            <p:cNvPr id="336911" name="Line 15"/>
            <p:cNvSpPr>
              <a:spLocks noChangeShapeType="1"/>
            </p:cNvSpPr>
            <p:nvPr/>
          </p:nvSpPr>
          <p:spPr bwMode="auto">
            <a:xfrm>
              <a:off x="1344" y="211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6912" name="Group 16"/>
          <p:cNvGrpSpPr>
            <a:grpSpLocks/>
          </p:cNvGrpSpPr>
          <p:nvPr/>
        </p:nvGrpSpPr>
        <p:grpSpPr bwMode="auto">
          <a:xfrm>
            <a:off x="3372798" y="5181600"/>
            <a:ext cx="2819400" cy="457200"/>
            <a:chOff x="1344" y="1968"/>
            <a:chExt cx="1776" cy="288"/>
          </a:xfrm>
        </p:grpSpPr>
        <p:sp>
          <p:nvSpPr>
            <p:cNvPr id="336913" name="Rectangle 17"/>
            <p:cNvSpPr>
              <a:spLocks noChangeArrowheads="1"/>
            </p:cNvSpPr>
            <p:nvPr/>
          </p:nvSpPr>
          <p:spPr bwMode="auto">
            <a:xfrm>
              <a:off x="2352" y="1968"/>
              <a:ext cx="768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6914" name="Text Box 18"/>
            <p:cNvSpPr txBox="1">
              <a:spLocks noChangeArrowheads="1"/>
            </p:cNvSpPr>
            <p:nvPr/>
          </p:nvSpPr>
          <p:spPr bwMode="auto">
            <a:xfrm>
              <a:off x="2496" y="1999"/>
              <a:ext cx="5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latin typeface="Copperplate Gothic Bold" panose="020E0705020206020404" pitchFamily="34" charset="0"/>
                </a:rPr>
                <a:t>Class</a:t>
              </a:r>
              <a:endParaRPr lang="en-US" altLang="ko-KR" sz="1400" b="1">
                <a:latin typeface="Copperplate Gothic Bold" panose="020E0705020206020404" pitchFamily="34" charset="0"/>
              </a:endParaRPr>
            </a:p>
          </p:txBody>
        </p:sp>
        <p:sp>
          <p:nvSpPr>
            <p:cNvPr id="336915" name="Line 19"/>
            <p:cNvSpPr>
              <a:spLocks noChangeShapeType="1"/>
            </p:cNvSpPr>
            <p:nvPr/>
          </p:nvSpPr>
          <p:spPr bwMode="auto">
            <a:xfrm>
              <a:off x="1344" y="211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36916" name="Text Box 20"/>
          <p:cNvSpPr txBox="1">
            <a:spLocks noChangeArrowheads="1"/>
          </p:cNvSpPr>
          <p:nvPr/>
        </p:nvSpPr>
        <p:spPr bwMode="auto">
          <a:xfrm>
            <a:off x="4668198" y="3124201"/>
            <a:ext cx="312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1</a:t>
            </a:r>
          </a:p>
        </p:txBody>
      </p:sp>
      <p:sp>
        <p:nvSpPr>
          <p:cNvPr id="336917" name="Text Box 21"/>
          <p:cNvSpPr txBox="1">
            <a:spLocks noChangeArrowheads="1"/>
          </p:cNvSpPr>
          <p:nvPr/>
        </p:nvSpPr>
        <p:spPr bwMode="auto">
          <a:xfrm>
            <a:off x="4728523" y="3821114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*</a:t>
            </a:r>
          </a:p>
        </p:txBody>
      </p:sp>
      <p:sp>
        <p:nvSpPr>
          <p:cNvPr id="336918" name="Text Box 22"/>
          <p:cNvSpPr txBox="1">
            <a:spLocks noChangeArrowheads="1"/>
          </p:cNvSpPr>
          <p:nvPr/>
        </p:nvSpPr>
        <p:spPr bwMode="auto">
          <a:xfrm>
            <a:off x="4423724" y="4430714"/>
            <a:ext cx="5311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0..1</a:t>
            </a:r>
          </a:p>
        </p:txBody>
      </p:sp>
      <p:sp>
        <p:nvSpPr>
          <p:cNvPr id="336919" name="Text Box 23"/>
          <p:cNvSpPr txBox="1">
            <a:spLocks noChangeArrowheads="1"/>
          </p:cNvSpPr>
          <p:nvPr/>
        </p:nvSpPr>
        <p:spPr bwMode="auto">
          <a:xfrm>
            <a:off x="4499924" y="5116514"/>
            <a:ext cx="4989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1..*</a:t>
            </a:r>
          </a:p>
        </p:txBody>
      </p:sp>
      <p:sp>
        <p:nvSpPr>
          <p:cNvPr id="336920" name="Text Box 24"/>
          <p:cNvSpPr txBox="1">
            <a:spLocks noChangeArrowheads="1"/>
          </p:cNvSpPr>
          <p:nvPr/>
        </p:nvSpPr>
        <p:spPr bwMode="auto">
          <a:xfrm>
            <a:off x="6496998" y="4495800"/>
            <a:ext cx="1723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Copperplate Gothic Bold" panose="020E0705020206020404" pitchFamily="34" charset="0"/>
              </a:rPr>
              <a:t>Zero or more</a:t>
            </a:r>
          </a:p>
        </p:txBody>
      </p:sp>
      <p:sp>
        <p:nvSpPr>
          <p:cNvPr id="336921" name="Text Box 25"/>
          <p:cNvSpPr txBox="1">
            <a:spLocks noChangeArrowheads="1"/>
          </p:cNvSpPr>
          <p:nvPr/>
        </p:nvSpPr>
        <p:spPr bwMode="auto">
          <a:xfrm>
            <a:off x="6496999" y="3962400"/>
            <a:ext cx="23289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Copperplate Gothic Bold" panose="020E0705020206020404" pitchFamily="34" charset="0"/>
              </a:rPr>
              <a:t>Zero, one, or more</a:t>
            </a:r>
          </a:p>
        </p:txBody>
      </p:sp>
      <p:sp>
        <p:nvSpPr>
          <p:cNvPr id="336922" name="Text Box 26"/>
          <p:cNvSpPr txBox="1">
            <a:spLocks noChangeArrowheads="1"/>
          </p:cNvSpPr>
          <p:nvPr/>
        </p:nvSpPr>
        <p:spPr bwMode="auto">
          <a:xfrm>
            <a:off x="6496998" y="3276600"/>
            <a:ext cx="15874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Copperplate Gothic Bold" panose="020E0705020206020404" pitchFamily="34" charset="0"/>
              </a:rPr>
              <a:t>Exactly one</a:t>
            </a:r>
          </a:p>
        </p:txBody>
      </p:sp>
      <p:sp>
        <p:nvSpPr>
          <p:cNvPr id="336923" name="Text Box 27"/>
          <p:cNvSpPr txBox="1">
            <a:spLocks noChangeArrowheads="1"/>
          </p:cNvSpPr>
          <p:nvPr/>
        </p:nvSpPr>
        <p:spPr bwMode="auto">
          <a:xfrm>
            <a:off x="6496999" y="5181600"/>
            <a:ext cx="16213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Copperplate Gothic Bold" panose="020E0705020206020404" pitchFamily="34" charset="0"/>
              </a:rPr>
              <a:t>One or more</a:t>
            </a:r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27FD1B-C18A-44F6-A5CA-F2C36FAC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049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599"/>
            <a:ext cx="8446132" cy="148748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연관 클래스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속성과 오퍼레이션이 없이 클래스 사이의 관계만을 나타내는 클래스</a:t>
            </a:r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2178510" y="4096181"/>
            <a:ext cx="2166938" cy="14938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2616660" y="4096181"/>
            <a:ext cx="16884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Copperplate Gothic Bold" panose="020E0705020206020404" pitchFamily="34" charset="0"/>
              </a:rPr>
              <a:t>FieldOfficer</a:t>
            </a:r>
          </a:p>
        </p:txBody>
      </p:sp>
      <p:sp>
        <p:nvSpPr>
          <p:cNvPr id="337926" name="Line 6"/>
          <p:cNvSpPr>
            <a:spLocks noChangeShapeType="1"/>
          </p:cNvSpPr>
          <p:nvPr/>
        </p:nvSpPr>
        <p:spPr bwMode="auto">
          <a:xfrm>
            <a:off x="2178510" y="4400982"/>
            <a:ext cx="2166938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27" name="Line 7"/>
          <p:cNvSpPr>
            <a:spLocks noChangeShapeType="1"/>
          </p:cNvSpPr>
          <p:nvPr/>
        </p:nvSpPr>
        <p:spPr bwMode="auto">
          <a:xfrm>
            <a:off x="2216610" y="5086782"/>
            <a:ext cx="2109788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28" name="Text Box 8"/>
          <p:cNvSpPr txBox="1">
            <a:spLocks noChangeArrowheads="1"/>
          </p:cNvSpPr>
          <p:nvPr/>
        </p:nvSpPr>
        <p:spPr bwMode="auto">
          <a:xfrm>
            <a:off x="2219785" y="4418445"/>
            <a:ext cx="21732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name:String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badgeNumber:Integer</a:t>
            </a:r>
          </a:p>
        </p:txBody>
      </p:sp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4410536" y="5004232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1..*</a:t>
            </a:r>
          </a:p>
        </p:txBody>
      </p:sp>
      <p:sp>
        <p:nvSpPr>
          <p:cNvPr id="337930" name="Rectangle 10"/>
          <p:cNvSpPr>
            <a:spLocks noChangeArrowheads="1"/>
          </p:cNvSpPr>
          <p:nvPr/>
        </p:nvSpPr>
        <p:spPr bwMode="auto">
          <a:xfrm>
            <a:off x="5169360" y="3010331"/>
            <a:ext cx="2071688" cy="11128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31" name="Line 11"/>
          <p:cNvSpPr>
            <a:spLocks noChangeShapeType="1"/>
          </p:cNvSpPr>
          <p:nvPr/>
        </p:nvSpPr>
        <p:spPr bwMode="auto">
          <a:xfrm>
            <a:off x="5169360" y="3315132"/>
            <a:ext cx="2090738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32" name="Text Box 12"/>
          <p:cNvSpPr txBox="1">
            <a:spLocks noChangeArrowheads="1"/>
          </p:cNvSpPr>
          <p:nvPr/>
        </p:nvSpPr>
        <p:spPr bwMode="auto">
          <a:xfrm>
            <a:off x="5683710" y="3010331"/>
            <a:ext cx="13962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Copperplate Gothic Bold" panose="020E0705020206020404" pitchFamily="34" charset="0"/>
              </a:rPr>
              <a:t>Allocates</a:t>
            </a:r>
          </a:p>
        </p:txBody>
      </p:sp>
      <p:sp>
        <p:nvSpPr>
          <p:cNvPr id="337933" name="Text Box 13"/>
          <p:cNvSpPr txBox="1">
            <a:spLocks noChangeArrowheads="1"/>
          </p:cNvSpPr>
          <p:nvPr/>
        </p:nvSpPr>
        <p:spPr bwMode="auto">
          <a:xfrm>
            <a:off x="5172535" y="3332595"/>
            <a:ext cx="21288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Role:String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notificationTime:Time</a:t>
            </a:r>
          </a:p>
        </p:txBody>
      </p:sp>
      <p:sp>
        <p:nvSpPr>
          <p:cNvPr id="337934" name="Line 14"/>
          <p:cNvSpPr>
            <a:spLocks noChangeShapeType="1"/>
          </p:cNvSpPr>
          <p:nvPr/>
        </p:nvSpPr>
        <p:spPr bwMode="auto">
          <a:xfrm>
            <a:off x="5188410" y="3905682"/>
            <a:ext cx="2090738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35" name="Line 15"/>
          <p:cNvSpPr>
            <a:spLocks noChangeShapeType="1"/>
          </p:cNvSpPr>
          <p:nvPr/>
        </p:nvSpPr>
        <p:spPr bwMode="auto">
          <a:xfrm>
            <a:off x="4369260" y="4991531"/>
            <a:ext cx="4533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7936" name="Line 16"/>
          <p:cNvSpPr>
            <a:spLocks noChangeShapeType="1"/>
          </p:cNvSpPr>
          <p:nvPr/>
        </p:nvSpPr>
        <p:spPr bwMode="auto">
          <a:xfrm flipV="1">
            <a:off x="8903160" y="4572431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7937" name="Rectangle 17"/>
          <p:cNvSpPr>
            <a:spLocks noChangeArrowheads="1"/>
          </p:cNvSpPr>
          <p:nvPr/>
        </p:nvSpPr>
        <p:spPr bwMode="auto">
          <a:xfrm>
            <a:off x="7931610" y="4153331"/>
            <a:ext cx="18478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38" name="Text Box 18"/>
          <p:cNvSpPr txBox="1">
            <a:spLocks noChangeArrowheads="1"/>
          </p:cNvSpPr>
          <p:nvPr/>
        </p:nvSpPr>
        <p:spPr bwMode="auto">
          <a:xfrm>
            <a:off x="8391985" y="4185082"/>
            <a:ext cx="1004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Incident</a:t>
            </a:r>
          </a:p>
        </p:txBody>
      </p:sp>
      <p:sp>
        <p:nvSpPr>
          <p:cNvPr id="337939" name="Line 19"/>
          <p:cNvSpPr>
            <a:spLocks noChangeShapeType="1"/>
          </p:cNvSpPr>
          <p:nvPr/>
        </p:nvSpPr>
        <p:spPr bwMode="auto">
          <a:xfrm flipV="1">
            <a:off x="6159960" y="4115231"/>
            <a:ext cx="0" cy="895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7940" name="Text Box 20"/>
          <p:cNvSpPr txBox="1">
            <a:spLocks noChangeArrowheads="1"/>
          </p:cNvSpPr>
          <p:nvPr/>
        </p:nvSpPr>
        <p:spPr bwMode="auto">
          <a:xfrm>
            <a:off x="4372436" y="4604182"/>
            <a:ext cx="841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author</a:t>
            </a:r>
          </a:p>
        </p:txBody>
      </p:sp>
      <p:sp>
        <p:nvSpPr>
          <p:cNvPr id="337941" name="Text Box 21"/>
          <p:cNvSpPr txBox="1">
            <a:spLocks noChangeArrowheads="1"/>
          </p:cNvSpPr>
          <p:nvPr/>
        </p:nvSpPr>
        <p:spPr bwMode="auto">
          <a:xfrm>
            <a:off x="8239585" y="4966132"/>
            <a:ext cx="947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initiator</a:t>
            </a:r>
          </a:p>
        </p:txBody>
      </p:sp>
      <p:sp>
        <p:nvSpPr>
          <p:cNvPr id="337942" name="Text Box 22"/>
          <p:cNvSpPr txBox="1">
            <a:spLocks noChangeArrowheads="1"/>
          </p:cNvSpPr>
          <p:nvPr/>
        </p:nvSpPr>
        <p:spPr bwMode="auto">
          <a:xfrm>
            <a:off x="8601536" y="4604182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4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3820AF-E47C-4463-AC11-D6C19B43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824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001000" cy="144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Aggregation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전체 개념의 클래스</a:t>
            </a:r>
            <a:r>
              <a:rPr lang="en-US" altLang="ko-KR" dirty="0"/>
              <a:t>: </a:t>
            </a:r>
            <a:r>
              <a:rPr lang="ko-KR" altLang="en-US" dirty="0"/>
              <a:t>도</a:t>
            </a:r>
            <a:r>
              <a:rPr lang="en-US" altLang="ko-KR" dirty="0"/>
              <a:t>(state)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부분 개념의 클래스</a:t>
            </a:r>
            <a:r>
              <a:rPr lang="en-US" altLang="ko-KR" dirty="0"/>
              <a:t>: </a:t>
            </a:r>
            <a:r>
              <a:rPr lang="ko-KR" altLang="en-US" dirty="0"/>
              <a:t>시</a:t>
            </a:r>
            <a:r>
              <a:rPr lang="en-US" altLang="ko-KR" dirty="0"/>
              <a:t>(city)</a:t>
            </a: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8286750" y="3028950"/>
            <a:ext cx="18478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8537576" y="3060701"/>
            <a:ext cx="1146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Township</a:t>
            </a:r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5181600" y="3048000"/>
            <a:ext cx="18478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5641975" y="3079751"/>
            <a:ext cx="88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County</a:t>
            </a:r>
          </a:p>
        </p:txBody>
      </p:sp>
      <p:sp>
        <p:nvSpPr>
          <p:cNvPr id="338952" name="Rectangle 8"/>
          <p:cNvSpPr>
            <a:spLocks noChangeArrowheads="1"/>
          </p:cNvSpPr>
          <p:nvPr/>
        </p:nvSpPr>
        <p:spPr bwMode="auto">
          <a:xfrm>
            <a:off x="2286000" y="3086100"/>
            <a:ext cx="16192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53" name="Text Box 9"/>
          <p:cNvSpPr txBox="1">
            <a:spLocks noChangeArrowheads="1"/>
          </p:cNvSpPr>
          <p:nvPr/>
        </p:nvSpPr>
        <p:spPr bwMode="auto">
          <a:xfrm>
            <a:off x="2727325" y="3155951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State</a:t>
            </a:r>
          </a:p>
        </p:txBody>
      </p:sp>
      <p:sp>
        <p:nvSpPr>
          <p:cNvPr id="338954" name="AutoShape 10"/>
          <p:cNvSpPr>
            <a:spLocks noChangeArrowheads="1"/>
          </p:cNvSpPr>
          <p:nvPr/>
        </p:nvSpPr>
        <p:spPr bwMode="auto">
          <a:xfrm>
            <a:off x="3943350" y="3219450"/>
            <a:ext cx="361950" cy="2095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55" name="AutoShape 11"/>
          <p:cNvSpPr>
            <a:spLocks noChangeArrowheads="1"/>
          </p:cNvSpPr>
          <p:nvPr/>
        </p:nvSpPr>
        <p:spPr bwMode="auto">
          <a:xfrm>
            <a:off x="7048500" y="3181350"/>
            <a:ext cx="361950" cy="2095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56" name="Line 12"/>
          <p:cNvSpPr>
            <a:spLocks noChangeShapeType="1"/>
          </p:cNvSpPr>
          <p:nvPr/>
        </p:nvSpPr>
        <p:spPr bwMode="auto">
          <a:xfrm>
            <a:off x="4324350" y="3314700"/>
            <a:ext cx="8763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8957" name="Line 13"/>
          <p:cNvSpPr>
            <a:spLocks noChangeShapeType="1"/>
          </p:cNvSpPr>
          <p:nvPr/>
        </p:nvSpPr>
        <p:spPr bwMode="auto">
          <a:xfrm>
            <a:off x="7410450" y="3276600"/>
            <a:ext cx="8763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8958" name="Rectangle 14"/>
          <p:cNvSpPr>
            <a:spLocks noChangeArrowheads="1"/>
          </p:cNvSpPr>
          <p:nvPr/>
        </p:nvSpPr>
        <p:spPr bwMode="auto">
          <a:xfrm>
            <a:off x="5200650" y="4286250"/>
            <a:ext cx="18478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59" name="Text Box 15"/>
          <p:cNvSpPr txBox="1">
            <a:spLocks noChangeArrowheads="1"/>
          </p:cNvSpPr>
          <p:nvPr/>
        </p:nvSpPr>
        <p:spPr bwMode="auto">
          <a:xfrm>
            <a:off x="5337176" y="4318001"/>
            <a:ext cx="1431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PoliceOfficer</a:t>
            </a:r>
          </a:p>
        </p:txBody>
      </p:sp>
      <p:sp>
        <p:nvSpPr>
          <p:cNvPr id="338960" name="Rectangle 16"/>
          <p:cNvSpPr>
            <a:spLocks noChangeArrowheads="1"/>
          </p:cNvSpPr>
          <p:nvPr/>
        </p:nvSpPr>
        <p:spPr bwMode="auto">
          <a:xfrm>
            <a:off x="2305050" y="4324350"/>
            <a:ext cx="16192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61" name="Text Box 17"/>
          <p:cNvSpPr txBox="1">
            <a:spLocks noChangeArrowheads="1"/>
          </p:cNvSpPr>
          <p:nvPr/>
        </p:nvSpPr>
        <p:spPr bwMode="auto">
          <a:xfrm>
            <a:off x="2403475" y="4375151"/>
            <a:ext cx="144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Policestation</a:t>
            </a:r>
          </a:p>
        </p:txBody>
      </p:sp>
      <p:sp>
        <p:nvSpPr>
          <p:cNvPr id="338962" name="AutoShape 18"/>
          <p:cNvSpPr>
            <a:spLocks noChangeArrowheads="1"/>
          </p:cNvSpPr>
          <p:nvPr/>
        </p:nvSpPr>
        <p:spPr bwMode="auto">
          <a:xfrm>
            <a:off x="3962400" y="4457700"/>
            <a:ext cx="361950" cy="2095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63" name="Line 19"/>
          <p:cNvSpPr>
            <a:spLocks noChangeShapeType="1"/>
          </p:cNvSpPr>
          <p:nvPr/>
        </p:nvSpPr>
        <p:spPr bwMode="auto">
          <a:xfrm>
            <a:off x="4343400" y="4552950"/>
            <a:ext cx="8763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8964" name="Rectangle 20"/>
          <p:cNvSpPr>
            <a:spLocks noChangeArrowheads="1"/>
          </p:cNvSpPr>
          <p:nvPr/>
        </p:nvSpPr>
        <p:spPr bwMode="auto">
          <a:xfrm>
            <a:off x="5200650" y="5448300"/>
            <a:ext cx="18478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65" name="Text Box 21"/>
          <p:cNvSpPr txBox="1">
            <a:spLocks noChangeArrowheads="1"/>
          </p:cNvSpPr>
          <p:nvPr/>
        </p:nvSpPr>
        <p:spPr bwMode="auto">
          <a:xfrm>
            <a:off x="5661025" y="5480051"/>
            <a:ext cx="528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File</a:t>
            </a:r>
          </a:p>
        </p:txBody>
      </p:sp>
      <p:sp>
        <p:nvSpPr>
          <p:cNvPr id="338966" name="Rectangle 22"/>
          <p:cNvSpPr>
            <a:spLocks noChangeArrowheads="1"/>
          </p:cNvSpPr>
          <p:nvPr/>
        </p:nvSpPr>
        <p:spPr bwMode="auto">
          <a:xfrm>
            <a:off x="2305050" y="5486400"/>
            <a:ext cx="16192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67" name="Text Box 23"/>
          <p:cNvSpPr txBox="1">
            <a:spLocks noChangeArrowheads="1"/>
          </p:cNvSpPr>
          <p:nvPr/>
        </p:nvSpPr>
        <p:spPr bwMode="auto">
          <a:xfrm>
            <a:off x="2498726" y="5499101"/>
            <a:ext cx="1096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Directory</a:t>
            </a:r>
          </a:p>
        </p:txBody>
      </p:sp>
      <p:sp>
        <p:nvSpPr>
          <p:cNvPr id="338968" name="AutoShape 24"/>
          <p:cNvSpPr>
            <a:spLocks noChangeArrowheads="1"/>
          </p:cNvSpPr>
          <p:nvPr/>
        </p:nvSpPr>
        <p:spPr bwMode="auto">
          <a:xfrm>
            <a:off x="3962400" y="5619750"/>
            <a:ext cx="361950" cy="2095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69" name="Line 25"/>
          <p:cNvSpPr>
            <a:spLocks noChangeShapeType="1"/>
          </p:cNvSpPr>
          <p:nvPr/>
        </p:nvSpPr>
        <p:spPr bwMode="auto">
          <a:xfrm>
            <a:off x="4343400" y="5715000"/>
            <a:ext cx="8763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8970" name="Text Box 26"/>
          <p:cNvSpPr txBox="1">
            <a:spLocks noChangeArrowheads="1"/>
          </p:cNvSpPr>
          <p:nvPr/>
        </p:nvSpPr>
        <p:spPr bwMode="auto">
          <a:xfrm>
            <a:off x="3908426" y="281305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38971" name="Text Box 27"/>
          <p:cNvSpPr txBox="1">
            <a:spLocks noChangeArrowheads="1"/>
          </p:cNvSpPr>
          <p:nvPr/>
        </p:nvSpPr>
        <p:spPr bwMode="auto">
          <a:xfrm>
            <a:off x="4879976" y="2794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338972" name="Text Box 28"/>
          <p:cNvSpPr txBox="1">
            <a:spLocks noChangeArrowheads="1"/>
          </p:cNvSpPr>
          <p:nvPr/>
        </p:nvSpPr>
        <p:spPr bwMode="auto">
          <a:xfrm>
            <a:off x="3908426" y="41275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38973" name="Text Box 29"/>
          <p:cNvSpPr txBox="1">
            <a:spLocks noChangeArrowheads="1"/>
          </p:cNvSpPr>
          <p:nvPr/>
        </p:nvSpPr>
        <p:spPr bwMode="auto">
          <a:xfrm>
            <a:off x="4879976" y="41275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338974" name="Text Box 30"/>
          <p:cNvSpPr txBox="1">
            <a:spLocks noChangeArrowheads="1"/>
          </p:cNvSpPr>
          <p:nvPr/>
        </p:nvSpPr>
        <p:spPr bwMode="auto">
          <a:xfrm>
            <a:off x="3946526" y="528955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38975" name="Text Box 31"/>
          <p:cNvSpPr txBox="1">
            <a:spLocks noChangeArrowheads="1"/>
          </p:cNvSpPr>
          <p:nvPr/>
        </p:nvSpPr>
        <p:spPr bwMode="auto">
          <a:xfrm>
            <a:off x="4918076" y="525145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33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0DB5DC-DB56-4D86-A30E-0B1995D8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354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001000" cy="2573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일반화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공통 속성과 오퍼레이션을 사용하기 위하여 상속 개념으로 클래스를 구성하는 것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현재 존재하는 유사한 클래스의 공통적인 면을 추출하여 슈퍼클래스로 일반화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상향식 접근 방법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객체의 대치가능</a:t>
            </a:r>
          </a:p>
          <a:p>
            <a:endParaRPr lang="en-US" altLang="ko-KR" dirty="0"/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5638800" y="4648200"/>
            <a:ext cx="1905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400" b="1">
              <a:latin typeface="Copperplate Gothic Bold" panose="020E0705020206020404" pitchFamily="34" charset="0"/>
            </a:endParaRP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7848600" y="4648200"/>
            <a:ext cx="1676400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400" b="1">
              <a:latin typeface="Copperplate Gothic Bold" panose="020E0705020206020404" pitchFamily="34" charset="0"/>
            </a:endParaRP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5638800" y="4648201"/>
            <a:ext cx="23528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Corporate Customer</a:t>
            </a:r>
          </a:p>
        </p:txBody>
      </p:sp>
      <p:sp>
        <p:nvSpPr>
          <p:cNvPr id="339975" name="Line 7"/>
          <p:cNvSpPr>
            <a:spLocks noChangeShapeType="1"/>
          </p:cNvSpPr>
          <p:nvPr/>
        </p:nvSpPr>
        <p:spPr bwMode="auto">
          <a:xfrm>
            <a:off x="5638800" y="49530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5622925" y="4887913"/>
            <a:ext cx="158735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ContactName</a:t>
            </a:r>
          </a:p>
          <a:p>
            <a:r>
              <a:rPr lang="en-US" altLang="ko-KR" sz="1400" b="1">
                <a:latin typeface="Copperplate Gothic Bold" panose="020E0705020206020404" pitchFamily="34" charset="0"/>
              </a:rPr>
              <a:t>CreditRating</a:t>
            </a:r>
          </a:p>
          <a:p>
            <a:r>
              <a:rPr lang="en-US" altLang="ko-KR" sz="1400" b="1">
                <a:latin typeface="Copperplate Gothic Bold" panose="020E0705020206020404" pitchFamily="34" charset="0"/>
              </a:rPr>
              <a:t>CreditLimit</a:t>
            </a:r>
          </a:p>
        </p:txBody>
      </p:sp>
      <p:sp>
        <p:nvSpPr>
          <p:cNvPr id="339977" name="Line 9"/>
          <p:cNvSpPr>
            <a:spLocks noChangeShapeType="1"/>
          </p:cNvSpPr>
          <p:nvPr/>
        </p:nvSpPr>
        <p:spPr bwMode="auto">
          <a:xfrm>
            <a:off x="5638800" y="55626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5638800" y="5562601"/>
            <a:ext cx="2493888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b="1">
                <a:latin typeface="Copperplate Gothic Bold" panose="020E0705020206020404" pitchFamily="34" charset="0"/>
              </a:rPr>
              <a:t>remind()</a:t>
            </a:r>
          </a:p>
          <a:p>
            <a:pPr>
              <a:lnSpc>
                <a:spcPct val="90000"/>
              </a:lnSpc>
            </a:pPr>
            <a:r>
              <a:rPr lang="en-US" altLang="ko-KR" sz="1400" b="1">
                <a:latin typeface="Copperplate Gothic Bold" panose="020E0705020206020404" pitchFamily="34" charset="0"/>
              </a:rPr>
              <a:t>billForMonth(integer)</a:t>
            </a:r>
          </a:p>
        </p:txBody>
      </p:sp>
      <p:sp>
        <p:nvSpPr>
          <p:cNvPr id="339979" name="Line 11"/>
          <p:cNvSpPr>
            <a:spLocks noChangeShapeType="1"/>
          </p:cNvSpPr>
          <p:nvPr/>
        </p:nvSpPr>
        <p:spPr bwMode="auto">
          <a:xfrm>
            <a:off x="6477000" y="44196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80" name="Line 12"/>
          <p:cNvSpPr>
            <a:spLocks noChangeShapeType="1"/>
          </p:cNvSpPr>
          <p:nvPr/>
        </p:nvSpPr>
        <p:spPr bwMode="auto">
          <a:xfrm>
            <a:off x="6477000" y="4419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81" name="Line 13"/>
          <p:cNvSpPr>
            <a:spLocks noChangeShapeType="1"/>
          </p:cNvSpPr>
          <p:nvPr/>
        </p:nvSpPr>
        <p:spPr bwMode="auto">
          <a:xfrm>
            <a:off x="8610600" y="4419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82" name="AutoShape 14"/>
          <p:cNvSpPr>
            <a:spLocks noChangeArrowheads="1"/>
          </p:cNvSpPr>
          <p:nvPr/>
        </p:nvSpPr>
        <p:spPr bwMode="auto">
          <a:xfrm>
            <a:off x="7543800" y="4114800"/>
            <a:ext cx="152400" cy="228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83" name="Line 15"/>
          <p:cNvSpPr>
            <a:spLocks noChangeShapeType="1"/>
          </p:cNvSpPr>
          <p:nvPr/>
        </p:nvSpPr>
        <p:spPr bwMode="auto">
          <a:xfrm>
            <a:off x="7620000" y="4343400"/>
            <a:ext cx="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7772400" y="4648201"/>
            <a:ext cx="22067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Personal Customer</a:t>
            </a:r>
          </a:p>
        </p:txBody>
      </p:sp>
      <p:sp>
        <p:nvSpPr>
          <p:cNvPr id="339985" name="Line 17"/>
          <p:cNvSpPr>
            <a:spLocks noChangeShapeType="1"/>
          </p:cNvSpPr>
          <p:nvPr/>
        </p:nvSpPr>
        <p:spPr bwMode="auto">
          <a:xfrm>
            <a:off x="7848600" y="49530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86" name="Text Box 18"/>
          <p:cNvSpPr txBox="1">
            <a:spLocks noChangeArrowheads="1"/>
          </p:cNvSpPr>
          <p:nvPr/>
        </p:nvSpPr>
        <p:spPr bwMode="auto">
          <a:xfrm>
            <a:off x="7772400" y="4953001"/>
            <a:ext cx="1519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CreditCard#</a:t>
            </a:r>
          </a:p>
        </p:txBody>
      </p:sp>
      <p:sp>
        <p:nvSpPr>
          <p:cNvPr id="339987" name="Line 19"/>
          <p:cNvSpPr>
            <a:spLocks noChangeShapeType="1"/>
          </p:cNvSpPr>
          <p:nvPr/>
        </p:nvSpPr>
        <p:spPr bwMode="auto">
          <a:xfrm>
            <a:off x="7848600" y="52578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88" name="Text Box 20"/>
          <p:cNvSpPr txBox="1">
            <a:spLocks noChangeArrowheads="1"/>
          </p:cNvSpPr>
          <p:nvPr/>
        </p:nvSpPr>
        <p:spPr bwMode="auto">
          <a:xfrm>
            <a:off x="6003926" y="4125914"/>
            <a:ext cx="175849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i="1">
                <a:solidFill>
                  <a:srgbClr val="B23642"/>
                </a:solidFill>
                <a:latin typeface="Copperplate Gothic Bold" panose="020E0705020206020404" pitchFamily="34" charset="0"/>
              </a:rPr>
              <a:t>Generalization</a:t>
            </a:r>
          </a:p>
        </p:txBody>
      </p:sp>
      <p:sp>
        <p:nvSpPr>
          <p:cNvPr id="339989" name="Line 21"/>
          <p:cNvSpPr>
            <a:spLocks noChangeShapeType="1"/>
          </p:cNvSpPr>
          <p:nvPr/>
        </p:nvSpPr>
        <p:spPr bwMode="auto">
          <a:xfrm flipV="1">
            <a:off x="7315200" y="4191000"/>
            <a:ext cx="304800" cy="762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90" name="Rectangle 22"/>
          <p:cNvSpPr>
            <a:spLocks noChangeArrowheads="1"/>
          </p:cNvSpPr>
          <p:nvPr/>
        </p:nvSpPr>
        <p:spPr bwMode="auto">
          <a:xfrm>
            <a:off x="6781800" y="3048000"/>
            <a:ext cx="1828800" cy="1066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400" b="1">
              <a:latin typeface="Copperplate Gothic Bold" panose="020E0705020206020404" pitchFamily="34" charset="0"/>
            </a:endParaRPr>
          </a:p>
        </p:txBody>
      </p:sp>
      <p:sp>
        <p:nvSpPr>
          <p:cNvPr id="339991" name="Text Box 23"/>
          <p:cNvSpPr txBox="1">
            <a:spLocks noChangeArrowheads="1"/>
          </p:cNvSpPr>
          <p:nvPr/>
        </p:nvSpPr>
        <p:spPr bwMode="auto">
          <a:xfrm>
            <a:off x="7070726" y="2982914"/>
            <a:ext cx="11878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Customer</a:t>
            </a:r>
          </a:p>
        </p:txBody>
      </p:sp>
      <p:sp>
        <p:nvSpPr>
          <p:cNvPr id="339992" name="Line 24"/>
          <p:cNvSpPr>
            <a:spLocks noChangeShapeType="1"/>
          </p:cNvSpPr>
          <p:nvPr/>
        </p:nvSpPr>
        <p:spPr bwMode="auto">
          <a:xfrm>
            <a:off x="6781800" y="3276600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993" name="Text Box 25"/>
          <p:cNvSpPr txBox="1">
            <a:spLocks noChangeArrowheads="1"/>
          </p:cNvSpPr>
          <p:nvPr/>
        </p:nvSpPr>
        <p:spPr bwMode="auto">
          <a:xfrm>
            <a:off x="6765926" y="3211513"/>
            <a:ext cx="1023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name</a:t>
            </a:r>
          </a:p>
          <a:p>
            <a:r>
              <a:rPr lang="en-US" altLang="ko-KR" sz="1400" b="1">
                <a:latin typeface="Copperplate Gothic Bold" panose="020E0705020206020404" pitchFamily="34" charset="0"/>
              </a:rPr>
              <a:t>address</a:t>
            </a:r>
          </a:p>
        </p:txBody>
      </p:sp>
      <p:sp>
        <p:nvSpPr>
          <p:cNvPr id="339994" name="Line 26"/>
          <p:cNvSpPr>
            <a:spLocks noChangeShapeType="1"/>
          </p:cNvSpPr>
          <p:nvPr/>
        </p:nvSpPr>
        <p:spPr bwMode="auto">
          <a:xfrm>
            <a:off x="6781800" y="3733800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B8EC1-ECEA-4710-9891-59EBE836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458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속성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속성이란</a:t>
            </a:r>
            <a:r>
              <a:rPr lang="en-US" altLang="ko-KR" dirty="0"/>
              <a:t>?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무게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색상 등과 같이 객체의 성질을 나타내는 것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속성은 객체가 아님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속성을 찾으려면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소유격 구문에 따라 나오는 명사구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차의 색상</a:t>
            </a:r>
            <a:r>
              <a:rPr lang="en-US" altLang="ko-KR" dirty="0"/>
              <a:t>(color of the car)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커서의 위치</a:t>
            </a:r>
            <a:r>
              <a:rPr lang="en-US" altLang="ko-KR" dirty="0"/>
              <a:t>(the position of a cursor)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속성은 문제 정의에 자세히 나오는 경우가 매우 </a:t>
            </a:r>
            <a:r>
              <a:rPr lang="ko-KR" altLang="en-US" dirty="0" err="1"/>
              <a:t>드뭄</a:t>
            </a:r>
            <a:endParaRPr lang="ko-KR" altLang="en-US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속성을 찾아내기 위하여 도메인 지식과 경험이 필요함</a:t>
            </a:r>
            <a:r>
              <a:rPr lang="en-US" altLang="ko-KR" dirty="0"/>
              <a:t>.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365876-7F45-4C39-920A-67F11B8E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912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속성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속성을 나타내는 방법</a:t>
            </a:r>
          </a:p>
          <a:p>
            <a:pPr lvl="2">
              <a:lnSpc>
                <a:spcPct val="130000"/>
              </a:lnSpc>
            </a:pPr>
            <a:r>
              <a:rPr lang="en-US" altLang="ko-KR" i="1" dirty="0"/>
              <a:t>Visibility Name: Type=</a:t>
            </a:r>
            <a:r>
              <a:rPr lang="en-US" altLang="ko-KR" i="1" dirty="0" err="1"/>
              <a:t>DefaultValue</a:t>
            </a:r>
            <a:endParaRPr lang="en-US" altLang="ko-KR" dirty="0"/>
          </a:p>
          <a:p>
            <a:pPr lvl="2">
              <a:lnSpc>
                <a:spcPct val="130000"/>
              </a:lnSpc>
            </a:pPr>
            <a:r>
              <a:rPr lang="en-US" altLang="ko-KR" dirty="0"/>
              <a:t>Visibility</a:t>
            </a:r>
          </a:p>
          <a:p>
            <a:pPr lvl="3">
              <a:lnSpc>
                <a:spcPct val="130000"/>
              </a:lnSpc>
            </a:pPr>
            <a:r>
              <a:rPr lang="en-US" altLang="ko-KR" dirty="0"/>
              <a:t>+ for public</a:t>
            </a:r>
          </a:p>
          <a:p>
            <a:pPr lvl="3">
              <a:lnSpc>
                <a:spcPct val="130000"/>
              </a:lnSpc>
            </a:pPr>
            <a:r>
              <a:rPr lang="en-US" altLang="ko-KR" dirty="0"/>
              <a:t>- for private</a:t>
            </a:r>
          </a:p>
          <a:p>
            <a:pPr lvl="3">
              <a:lnSpc>
                <a:spcPct val="130000"/>
              </a:lnSpc>
            </a:pPr>
            <a:r>
              <a:rPr lang="en-US" altLang="ko-KR" dirty="0"/>
              <a:t># for protected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- </a:t>
            </a:r>
            <a:r>
              <a:rPr lang="en-US" altLang="ko-KR" dirty="0" err="1"/>
              <a:t>xPosition</a:t>
            </a:r>
            <a:r>
              <a:rPr lang="en-US" altLang="ko-KR" dirty="0"/>
              <a:t> : </a:t>
            </a:r>
            <a:r>
              <a:rPr lang="en-US" altLang="ko-KR" dirty="0" err="1"/>
              <a:t>int</a:t>
            </a:r>
            <a:r>
              <a:rPr lang="en-US" altLang="ko-KR" dirty="0"/>
              <a:t> = 0;</a:t>
            </a:r>
          </a:p>
          <a:p>
            <a:pPr lvl="2"/>
            <a:endParaRPr lang="en-US" altLang="ko-KR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069F21-D9D9-45AF-9039-775C981D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475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오퍼레이션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클래스가 수행하여야 할 작업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멤버 함수</a:t>
            </a:r>
          </a:p>
          <a:p>
            <a:pPr lvl="2">
              <a:lnSpc>
                <a:spcPct val="130000"/>
              </a:lnSpc>
            </a:pPr>
            <a:r>
              <a:rPr lang="ko-KR" altLang="en-US" dirty="0" err="1"/>
              <a:t>메소드</a:t>
            </a:r>
            <a:endParaRPr lang="ko-KR" altLang="en-US" i="1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문법</a:t>
            </a:r>
          </a:p>
          <a:p>
            <a:pPr lvl="2">
              <a:lnSpc>
                <a:spcPct val="130000"/>
              </a:lnSpc>
            </a:pPr>
            <a:r>
              <a:rPr lang="en-US" altLang="ko-KR" i="1" dirty="0"/>
              <a:t>Visibility Name(</a:t>
            </a:r>
            <a:r>
              <a:rPr lang="en-US" altLang="ko-KR" i="1" dirty="0" err="1"/>
              <a:t>ParameterList</a:t>
            </a:r>
            <a:r>
              <a:rPr lang="en-US" altLang="ko-KR" i="1" dirty="0"/>
              <a:t>): </a:t>
            </a:r>
            <a:r>
              <a:rPr lang="en-US" altLang="ko-KR" i="1" dirty="0" err="1"/>
              <a:t>ReturnType</a:t>
            </a:r>
            <a:r>
              <a:rPr lang="en-US" altLang="ko-KR" i="1" dirty="0"/>
              <a:t> { Property }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리턴 타입은 </a:t>
            </a:r>
            <a:r>
              <a:rPr lang="en-US" altLang="ko-KR" dirty="0"/>
              <a:t>optional.</a:t>
            </a:r>
          </a:p>
          <a:p>
            <a:pPr lvl="2">
              <a:lnSpc>
                <a:spcPct val="130000"/>
              </a:lnSpc>
            </a:pPr>
            <a:r>
              <a:rPr lang="en-US" altLang="ko-KR" dirty="0"/>
              <a:t>The property indicates property value that apply to the given operation.</a:t>
            </a:r>
          </a:p>
          <a:p>
            <a:pPr lvl="2">
              <a:lnSpc>
                <a:spcPct val="130000"/>
              </a:lnSpc>
            </a:pPr>
            <a:r>
              <a:rPr lang="en-US" altLang="ko-KR" dirty="0"/>
              <a:t>ex) + </a:t>
            </a:r>
            <a:r>
              <a:rPr lang="en-US" altLang="ko-KR" dirty="0" err="1"/>
              <a:t>changeColor</a:t>
            </a:r>
            <a:r>
              <a:rPr lang="en-US" altLang="ko-KR" dirty="0"/>
              <a:t>(</a:t>
            </a:r>
            <a:r>
              <a:rPr lang="en-US" altLang="ko-KR" dirty="0" err="1"/>
              <a:t>ColorType</a:t>
            </a:r>
            <a:r>
              <a:rPr lang="en-US" altLang="ko-KR" dirty="0"/>
              <a:t> c) : Boolean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19AA42-405E-4A46-B117-2B5CDB54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4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2968" y="1289538"/>
            <a:ext cx="9027114" cy="49530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 sz="2400" dirty="0"/>
              <a:t>객체지향 분석 및 설계 방법</a:t>
            </a:r>
          </a:p>
          <a:p>
            <a:pPr lvl="1"/>
            <a:r>
              <a:rPr lang="ko-KR" altLang="en-US" dirty="0"/>
              <a:t>표현 방법에 중점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  <a:r>
              <a:rPr lang="en-US" altLang="ko-KR" dirty="0"/>
              <a:t>) UML</a:t>
            </a:r>
          </a:p>
          <a:p>
            <a:pPr lvl="1"/>
            <a:r>
              <a:rPr lang="ko-KR" altLang="en-US" dirty="0"/>
              <a:t>개발 프로세스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  <a:r>
              <a:rPr lang="en-US" altLang="ko-KR" dirty="0"/>
              <a:t>)Unified Process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ko-KR" dirty="0"/>
          </a:p>
          <a:p>
            <a:r>
              <a:rPr lang="ko-KR" altLang="en-US" sz="2400" dirty="0"/>
              <a:t>개발자</a:t>
            </a:r>
          </a:p>
          <a:p>
            <a:pPr lvl="1"/>
            <a:r>
              <a:rPr lang="en-US" altLang="ko-KR" dirty="0"/>
              <a:t>Grady </a:t>
            </a:r>
            <a:r>
              <a:rPr lang="en-US" altLang="ko-KR" dirty="0" err="1"/>
              <a:t>Booch</a:t>
            </a:r>
            <a:r>
              <a:rPr lang="en-US" altLang="ko-KR" dirty="0"/>
              <a:t>, James Rumbaugh, and Ivar Jacobson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ko-KR" dirty="0"/>
          </a:p>
          <a:p>
            <a:r>
              <a:rPr lang="en-US" altLang="ko-KR" sz="2400" dirty="0"/>
              <a:t>OMG(Object Management Group)</a:t>
            </a:r>
            <a:r>
              <a:rPr lang="ko-KR" altLang="en-US" sz="2400" dirty="0"/>
              <a:t>에 의하여 표준 채택 보급</a:t>
            </a:r>
          </a:p>
          <a:p>
            <a:pPr lvl="1"/>
            <a:r>
              <a:rPr lang="en-US" altLang="ko-KR" dirty="0"/>
              <a:t>Rational Software, Microsoft, Hewlett-Packard, Oracle, Texas Instruments, MCI </a:t>
            </a:r>
            <a:r>
              <a:rPr lang="en-US" altLang="ko-KR" dirty="0" err="1"/>
              <a:t>Systemhouse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  <a:p>
            <a:pPr lvl="1"/>
            <a:endParaRPr lang="ko-KR" altLang="en-US" dirty="0"/>
          </a:p>
          <a:p>
            <a:pPr algn="just"/>
            <a:endParaRPr lang="en-US" altLang="ko-KR" sz="2400" dirty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UML</a:t>
            </a:r>
            <a:r>
              <a:rPr lang="ko-KR" altLang="en-US" dirty="0"/>
              <a:t> 소개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127B54E-3672-4A70-8773-E89D0A4D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715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3" name="Rectangle 3"/>
          <p:cNvSpPr>
            <a:spLocks noChangeArrowheads="1"/>
          </p:cNvSpPr>
          <p:nvPr/>
        </p:nvSpPr>
        <p:spPr bwMode="auto">
          <a:xfrm>
            <a:off x="2378075" y="3536950"/>
            <a:ext cx="2452688" cy="17795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2804" name="Text Box 4"/>
          <p:cNvSpPr txBox="1">
            <a:spLocks noChangeArrowheads="1"/>
          </p:cNvSpPr>
          <p:nvPr/>
        </p:nvSpPr>
        <p:spPr bwMode="auto">
          <a:xfrm>
            <a:off x="2816225" y="3536950"/>
            <a:ext cx="16884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Copperplate Gothic Bold" panose="020E0705020206020404" pitchFamily="34" charset="0"/>
              </a:rPr>
              <a:t>FieldOfficer</a:t>
            </a:r>
          </a:p>
        </p:txBody>
      </p:sp>
      <p:sp>
        <p:nvSpPr>
          <p:cNvPr id="332805" name="Line 5"/>
          <p:cNvSpPr>
            <a:spLocks noChangeShapeType="1"/>
          </p:cNvSpPr>
          <p:nvPr/>
        </p:nvSpPr>
        <p:spPr bwMode="auto">
          <a:xfrm>
            <a:off x="2378075" y="3841751"/>
            <a:ext cx="2452688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2806" name="Line 6"/>
          <p:cNvSpPr>
            <a:spLocks noChangeShapeType="1"/>
          </p:cNvSpPr>
          <p:nvPr/>
        </p:nvSpPr>
        <p:spPr bwMode="auto">
          <a:xfrm>
            <a:off x="2397125" y="4775201"/>
            <a:ext cx="2452688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2807" name="Rectangle 7"/>
          <p:cNvSpPr>
            <a:spLocks noChangeArrowheads="1"/>
          </p:cNvSpPr>
          <p:nvPr/>
        </p:nvSpPr>
        <p:spPr bwMode="auto">
          <a:xfrm>
            <a:off x="6664325" y="3536950"/>
            <a:ext cx="2514600" cy="1841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7140575" y="3536950"/>
            <a:ext cx="14966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Copperplate Gothic Bold" panose="020E0705020206020404" pitchFamily="34" charset="0"/>
              </a:rPr>
              <a:t>Dispatcher</a:t>
            </a:r>
          </a:p>
        </p:txBody>
      </p:sp>
      <p:sp>
        <p:nvSpPr>
          <p:cNvPr id="332809" name="Line 9"/>
          <p:cNvSpPr>
            <a:spLocks noChangeShapeType="1"/>
          </p:cNvSpPr>
          <p:nvPr/>
        </p:nvSpPr>
        <p:spPr bwMode="auto">
          <a:xfrm>
            <a:off x="6664325" y="3841751"/>
            <a:ext cx="25146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2810" name="Line 10"/>
          <p:cNvSpPr>
            <a:spLocks noChangeShapeType="1"/>
          </p:cNvSpPr>
          <p:nvPr/>
        </p:nvSpPr>
        <p:spPr bwMode="auto">
          <a:xfrm>
            <a:off x="6664325" y="4737101"/>
            <a:ext cx="25146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2811" name="Text Box 11"/>
          <p:cNvSpPr txBox="1">
            <a:spLocks noChangeArrowheads="1"/>
          </p:cNvSpPr>
          <p:nvPr/>
        </p:nvSpPr>
        <p:spPr bwMode="auto">
          <a:xfrm>
            <a:off x="2419351" y="3835400"/>
            <a:ext cx="242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name:String</a:t>
            </a:r>
          </a:p>
          <a:p>
            <a:r>
              <a:rPr lang="en-US" altLang="ko-KR">
                <a:latin typeface="Tahoma" panose="020B0604030504040204" pitchFamily="34" charset="0"/>
              </a:rPr>
              <a:t>badgeNumber:Integer</a:t>
            </a:r>
          </a:p>
        </p:txBody>
      </p:sp>
      <p:sp>
        <p:nvSpPr>
          <p:cNvPr id="332812" name="Text Box 12"/>
          <p:cNvSpPr txBox="1">
            <a:spLocks noChangeArrowheads="1"/>
          </p:cNvSpPr>
          <p:nvPr/>
        </p:nvSpPr>
        <p:spPr bwMode="auto">
          <a:xfrm>
            <a:off x="6705601" y="3911600"/>
            <a:ext cx="242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name:String</a:t>
            </a:r>
          </a:p>
          <a:p>
            <a:r>
              <a:rPr lang="en-US" altLang="ko-KR">
                <a:latin typeface="Tahoma" panose="020B0604030504040204" pitchFamily="34" charset="0"/>
              </a:rPr>
              <a:t>badgeNumber:Integer</a:t>
            </a:r>
          </a:p>
        </p:txBody>
      </p:sp>
      <p:sp>
        <p:nvSpPr>
          <p:cNvPr id="332813" name="Rectangle 13"/>
          <p:cNvSpPr>
            <a:spLocks noChangeArrowheads="1"/>
          </p:cNvSpPr>
          <p:nvPr/>
        </p:nvSpPr>
        <p:spPr bwMode="auto">
          <a:xfrm>
            <a:off x="3749675" y="1974850"/>
            <a:ext cx="2438400" cy="55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2814" name="Text Box 14"/>
          <p:cNvSpPr txBox="1">
            <a:spLocks noChangeArrowheads="1"/>
          </p:cNvSpPr>
          <p:nvPr/>
        </p:nvSpPr>
        <p:spPr bwMode="auto">
          <a:xfrm>
            <a:off x="3886201" y="2057401"/>
            <a:ext cx="2170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Tahoma" panose="020B0604030504040204" pitchFamily="34" charset="0"/>
              </a:rPr>
              <a:t>EmergencyReport</a:t>
            </a:r>
          </a:p>
        </p:txBody>
      </p:sp>
      <p:sp>
        <p:nvSpPr>
          <p:cNvPr id="332815" name="Line 15"/>
          <p:cNvSpPr>
            <a:spLocks noChangeShapeType="1"/>
          </p:cNvSpPr>
          <p:nvPr/>
        </p:nvSpPr>
        <p:spPr bwMode="auto">
          <a:xfrm>
            <a:off x="5330825" y="2546350"/>
            <a:ext cx="0" cy="1885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2816" name="Line 16"/>
          <p:cNvSpPr>
            <a:spLocks noChangeShapeType="1"/>
          </p:cNvSpPr>
          <p:nvPr/>
        </p:nvSpPr>
        <p:spPr bwMode="auto">
          <a:xfrm>
            <a:off x="4835525" y="441325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2817" name="Text Box 17"/>
          <p:cNvSpPr txBox="1">
            <a:spLocks noChangeArrowheads="1"/>
          </p:cNvSpPr>
          <p:nvPr/>
        </p:nvSpPr>
        <p:spPr bwMode="auto">
          <a:xfrm>
            <a:off x="3143251" y="2520951"/>
            <a:ext cx="184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reportGenerated</a:t>
            </a:r>
          </a:p>
        </p:txBody>
      </p:sp>
      <p:sp>
        <p:nvSpPr>
          <p:cNvPr id="332818" name="Text Box 18"/>
          <p:cNvSpPr txBox="1">
            <a:spLocks noChangeArrowheads="1"/>
          </p:cNvSpPr>
          <p:nvPr/>
        </p:nvSpPr>
        <p:spPr bwMode="auto">
          <a:xfrm>
            <a:off x="5314951" y="255905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332819" name="Text Box 19"/>
          <p:cNvSpPr txBox="1">
            <a:spLocks noChangeArrowheads="1"/>
          </p:cNvSpPr>
          <p:nvPr/>
        </p:nvSpPr>
        <p:spPr bwMode="auto">
          <a:xfrm>
            <a:off x="4800601" y="404495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4800601" y="4559301"/>
            <a:ext cx="841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author</a:t>
            </a:r>
          </a:p>
        </p:txBody>
      </p:sp>
      <p:sp>
        <p:nvSpPr>
          <p:cNvPr id="332821" name="Rectangle 21"/>
          <p:cNvSpPr>
            <a:spLocks noChangeArrowheads="1"/>
          </p:cNvSpPr>
          <p:nvPr/>
        </p:nvSpPr>
        <p:spPr bwMode="auto">
          <a:xfrm>
            <a:off x="7959725" y="1993900"/>
            <a:ext cx="1809750" cy="55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2822" name="Text Box 22"/>
          <p:cNvSpPr txBox="1">
            <a:spLocks noChangeArrowheads="1"/>
          </p:cNvSpPr>
          <p:nvPr/>
        </p:nvSpPr>
        <p:spPr bwMode="auto">
          <a:xfrm>
            <a:off x="8362951" y="2095501"/>
            <a:ext cx="1096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Tahoma" panose="020B0604030504040204" pitchFamily="34" charset="0"/>
              </a:rPr>
              <a:t>Incident</a:t>
            </a:r>
          </a:p>
        </p:txBody>
      </p:sp>
      <p:sp>
        <p:nvSpPr>
          <p:cNvPr id="332823" name="Line 23"/>
          <p:cNvSpPr>
            <a:spLocks noChangeShapeType="1"/>
          </p:cNvSpPr>
          <p:nvPr/>
        </p:nvSpPr>
        <p:spPr bwMode="auto">
          <a:xfrm>
            <a:off x="6207125" y="2241550"/>
            <a:ext cx="17716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2824" name="Line 24"/>
          <p:cNvSpPr>
            <a:spLocks noChangeShapeType="1"/>
          </p:cNvSpPr>
          <p:nvPr/>
        </p:nvSpPr>
        <p:spPr bwMode="auto">
          <a:xfrm>
            <a:off x="9636125" y="2565400"/>
            <a:ext cx="0" cy="1885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2825" name="Line 25"/>
          <p:cNvSpPr>
            <a:spLocks noChangeShapeType="1"/>
          </p:cNvSpPr>
          <p:nvPr/>
        </p:nvSpPr>
        <p:spPr bwMode="auto">
          <a:xfrm>
            <a:off x="9197975" y="4432300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32826" name="Text Box 26"/>
          <p:cNvSpPr txBox="1">
            <a:spLocks noChangeArrowheads="1"/>
          </p:cNvSpPr>
          <p:nvPr/>
        </p:nvSpPr>
        <p:spPr bwMode="auto">
          <a:xfrm>
            <a:off x="9620251" y="25781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332827" name="Text Box 27"/>
          <p:cNvSpPr txBox="1">
            <a:spLocks noChangeArrowheads="1"/>
          </p:cNvSpPr>
          <p:nvPr/>
        </p:nvSpPr>
        <p:spPr bwMode="auto">
          <a:xfrm>
            <a:off x="8953501" y="4064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32828" name="Text Box 28"/>
          <p:cNvSpPr txBox="1">
            <a:spLocks noChangeArrowheads="1"/>
          </p:cNvSpPr>
          <p:nvPr/>
        </p:nvSpPr>
        <p:spPr bwMode="auto">
          <a:xfrm>
            <a:off x="9105900" y="4578351"/>
            <a:ext cx="947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initiator</a:t>
            </a:r>
          </a:p>
        </p:txBody>
      </p:sp>
      <p:sp>
        <p:nvSpPr>
          <p:cNvPr id="332829" name="Text Box 29"/>
          <p:cNvSpPr txBox="1">
            <a:spLocks noChangeArrowheads="1"/>
          </p:cNvSpPr>
          <p:nvPr/>
        </p:nvSpPr>
        <p:spPr bwMode="auto">
          <a:xfrm>
            <a:off x="7334250" y="2578101"/>
            <a:ext cx="2019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incidentGenerated</a:t>
            </a:r>
          </a:p>
        </p:txBody>
      </p:sp>
      <p:sp>
        <p:nvSpPr>
          <p:cNvPr id="332830" name="Text Box 30"/>
          <p:cNvSpPr txBox="1">
            <a:spLocks noChangeArrowheads="1"/>
          </p:cNvSpPr>
          <p:nvPr/>
        </p:nvSpPr>
        <p:spPr bwMode="auto">
          <a:xfrm>
            <a:off x="7696201" y="183515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32831" name="Text Box 31"/>
          <p:cNvSpPr txBox="1">
            <a:spLocks noChangeArrowheads="1"/>
          </p:cNvSpPr>
          <p:nvPr/>
        </p:nvSpPr>
        <p:spPr bwMode="auto">
          <a:xfrm>
            <a:off x="6191251" y="1835151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1..*</a:t>
            </a:r>
          </a:p>
        </p:txBody>
      </p:sp>
      <p:sp>
        <p:nvSpPr>
          <p:cNvPr id="332832" name="Text Box 32"/>
          <p:cNvSpPr txBox="1">
            <a:spLocks noChangeArrowheads="1"/>
          </p:cNvSpPr>
          <p:nvPr/>
        </p:nvSpPr>
        <p:spPr bwMode="auto">
          <a:xfrm>
            <a:off x="6191251" y="2273301"/>
            <a:ext cx="898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reports</a:t>
            </a:r>
          </a:p>
        </p:txBody>
      </p:sp>
      <p:sp>
        <p:nvSpPr>
          <p:cNvPr id="34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9F9FF7-D280-4907-9B74-C5D4BB01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267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</p:txBody>
      </p:sp>
      <p:pic>
        <p:nvPicPr>
          <p:cNvPr id="35" name="Picture 0">
            <a:extLst>
              <a:ext uri="{FF2B5EF4-FFF2-40B4-BE49-F238E27FC236}">
                <a16:creationId xmlns:a16="http://schemas.microsoft.com/office/drawing/2014/main" id="{972BB6DB-A149-41BC-962A-A751935E3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080" y="1727898"/>
            <a:ext cx="3106674" cy="340220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9AF5C74B-7F54-4481-A40C-3D74771A0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6795" y="1727898"/>
            <a:ext cx="3244088" cy="34016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9E9434C-9F6B-46A4-A0EF-CCDA86CC4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552" y="2358854"/>
            <a:ext cx="1735764" cy="255463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FB25FC-F637-4C59-8E79-D9D9BDB7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373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 Diagram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005595-693E-47F5-8D64-6DCF579F0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743" y="2062162"/>
            <a:ext cx="6553200" cy="27336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26FEA9-F033-4593-9810-C633D1D0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050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4933950" y="1771650"/>
            <a:ext cx="1752600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20" name="Line 4"/>
          <p:cNvSpPr>
            <a:spLocks noChangeShapeType="1"/>
          </p:cNvSpPr>
          <p:nvPr/>
        </p:nvSpPr>
        <p:spPr bwMode="auto">
          <a:xfrm>
            <a:off x="4953000" y="2133600"/>
            <a:ext cx="173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5165726" y="1797050"/>
            <a:ext cx="1255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Simple Watch</a:t>
            </a:r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2000250" y="4381500"/>
            <a:ext cx="1752600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23" name="Line 7"/>
          <p:cNvSpPr>
            <a:spLocks noChangeShapeType="1"/>
          </p:cNvSpPr>
          <p:nvPr/>
        </p:nvSpPr>
        <p:spPr bwMode="auto">
          <a:xfrm>
            <a:off x="2019300" y="4762500"/>
            <a:ext cx="173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24" name="Text Box 8"/>
          <p:cNvSpPr txBox="1">
            <a:spLocks noChangeArrowheads="1"/>
          </p:cNvSpPr>
          <p:nvPr/>
        </p:nvSpPr>
        <p:spPr bwMode="auto">
          <a:xfrm>
            <a:off x="2251075" y="4425950"/>
            <a:ext cx="1074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PushButton</a:t>
            </a:r>
          </a:p>
        </p:txBody>
      </p:sp>
      <p:sp>
        <p:nvSpPr>
          <p:cNvPr id="290825" name="Rectangle 9"/>
          <p:cNvSpPr>
            <a:spLocks noChangeArrowheads="1"/>
          </p:cNvSpPr>
          <p:nvPr/>
        </p:nvSpPr>
        <p:spPr bwMode="auto">
          <a:xfrm>
            <a:off x="4095750" y="4381500"/>
            <a:ext cx="1752600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26" name="Line 10"/>
          <p:cNvSpPr>
            <a:spLocks noChangeShapeType="1"/>
          </p:cNvSpPr>
          <p:nvPr/>
        </p:nvSpPr>
        <p:spPr bwMode="auto">
          <a:xfrm>
            <a:off x="4114800" y="4743450"/>
            <a:ext cx="173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27" name="Text Box 11"/>
          <p:cNvSpPr txBox="1">
            <a:spLocks noChangeArrowheads="1"/>
          </p:cNvSpPr>
          <p:nvPr/>
        </p:nvSpPr>
        <p:spPr bwMode="auto">
          <a:xfrm>
            <a:off x="4556126" y="4406900"/>
            <a:ext cx="747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Display</a:t>
            </a:r>
          </a:p>
        </p:txBody>
      </p:sp>
      <p:sp>
        <p:nvSpPr>
          <p:cNvPr id="290828" name="Rectangle 12"/>
          <p:cNvSpPr>
            <a:spLocks noChangeArrowheads="1"/>
          </p:cNvSpPr>
          <p:nvPr/>
        </p:nvSpPr>
        <p:spPr bwMode="auto">
          <a:xfrm>
            <a:off x="6400800" y="4362450"/>
            <a:ext cx="1752600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29" name="Line 13"/>
          <p:cNvSpPr>
            <a:spLocks noChangeShapeType="1"/>
          </p:cNvSpPr>
          <p:nvPr/>
        </p:nvSpPr>
        <p:spPr bwMode="auto">
          <a:xfrm>
            <a:off x="6419850" y="4724400"/>
            <a:ext cx="173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30" name="Text Box 14"/>
          <p:cNvSpPr txBox="1">
            <a:spLocks noChangeArrowheads="1"/>
          </p:cNvSpPr>
          <p:nvPr/>
        </p:nvSpPr>
        <p:spPr bwMode="auto">
          <a:xfrm>
            <a:off x="7051676" y="440690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Battery</a:t>
            </a:r>
          </a:p>
        </p:txBody>
      </p:sp>
      <p:sp>
        <p:nvSpPr>
          <p:cNvPr id="290831" name="Rectangle 15"/>
          <p:cNvSpPr>
            <a:spLocks noChangeArrowheads="1"/>
          </p:cNvSpPr>
          <p:nvPr/>
        </p:nvSpPr>
        <p:spPr bwMode="auto">
          <a:xfrm>
            <a:off x="8591550" y="4381500"/>
            <a:ext cx="1752600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0832" name="Line 16"/>
          <p:cNvSpPr>
            <a:spLocks noChangeShapeType="1"/>
          </p:cNvSpPr>
          <p:nvPr/>
        </p:nvSpPr>
        <p:spPr bwMode="auto">
          <a:xfrm>
            <a:off x="8610600" y="4743450"/>
            <a:ext cx="173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33" name="Text Box 17"/>
          <p:cNvSpPr txBox="1">
            <a:spLocks noChangeArrowheads="1"/>
          </p:cNvSpPr>
          <p:nvPr/>
        </p:nvSpPr>
        <p:spPr bwMode="auto">
          <a:xfrm>
            <a:off x="9070975" y="4406900"/>
            <a:ext cx="571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Time</a:t>
            </a:r>
          </a:p>
        </p:txBody>
      </p:sp>
      <p:cxnSp>
        <p:nvCxnSpPr>
          <p:cNvPr id="290834" name="AutoShape 18"/>
          <p:cNvCxnSpPr>
            <a:cxnSpLocks noChangeShapeType="1"/>
            <a:endCxn id="290825" idx="0"/>
          </p:cNvCxnSpPr>
          <p:nvPr/>
        </p:nvCxnSpPr>
        <p:spPr bwMode="auto">
          <a:xfrm rot="5400000">
            <a:off x="4600575" y="3590925"/>
            <a:ext cx="1162050" cy="419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0835" name="AutoShape 19"/>
          <p:cNvCxnSpPr>
            <a:cxnSpLocks noChangeShapeType="1"/>
            <a:stCxn id="290819" idx="2"/>
            <a:endCxn id="290828" idx="0"/>
          </p:cNvCxnSpPr>
          <p:nvPr/>
        </p:nvCxnSpPr>
        <p:spPr bwMode="auto">
          <a:xfrm rot="16200000" flipH="1">
            <a:off x="5953125" y="3038475"/>
            <a:ext cx="1181100" cy="146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0836" name="Line 20"/>
          <p:cNvSpPr>
            <a:spLocks noChangeShapeType="1"/>
          </p:cNvSpPr>
          <p:nvPr/>
        </p:nvSpPr>
        <p:spPr bwMode="auto">
          <a:xfrm>
            <a:off x="5048250" y="3200400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37" name="Line 21"/>
          <p:cNvSpPr>
            <a:spLocks noChangeShapeType="1"/>
          </p:cNvSpPr>
          <p:nvPr/>
        </p:nvSpPr>
        <p:spPr bwMode="auto">
          <a:xfrm>
            <a:off x="2800350" y="3505200"/>
            <a:ext cx="2247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38" name="Line 22"/>
          <p:cNvSpPr>
            <a:spLocks noChangeShapeType="1"/>
          </p:cNvSpPr>
          <p:nvPr/>
        </p:nvSpPr>
        <p:spPr bwMode="auto">
          <a:xfrm flipV="1">
            <a:off x="2800350" y="3505200"/>
            <a:ext cx="0" cy="876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39" name="Line 23"/>
          <p:cNvSpPr>
            <a:spLocks noChangeShapeType="1"/>
          </p:cNvSpPr>
          <p:nvPr/>
        </p:nvSpPr>
        <p:spPr bwMode="auto">
          <a:xfrm>
            <a:off x="6419850" y="3505200"/>
            <a:ext cx="30289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40" name="Line 24"/>
          <p:cNvSpPr>
            <a:spLocks noChangeShapeType="1"/>
          </p:cNvSpPr>
          <p:nvPr/>
        </p:nvSpPr>
        <p:spPr bwMode="auto">
          <a:xfrm>
            <a:off x="9410700" y="3524250"/>
            <a:ext cx="0" cy="876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41" name="Line 25"/>
          <p:cNvSpPr>
            <a:spLocks noChangeShapeType="1"/>
          </p:cNvSpPr>
          <p:nvPr/>
        </p:nvSpPr>
        <p:spPr bwMode="auto">
          <a:xfrm flipH="1" flipV="1">
            <a:off x="6419850" y="3162300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0842" name="Text Box 26"/>
          <p:cNvSpPr txBox="1">
            <a:spLocks noChangeArrowheads="1"/>
          </p:cNvSpPr>
          <p:nvPr/>
        </p:nvSpPr>
        <p:spPr bwMode="auto">
          <a:xfrm>
            <a:off x="4575175" y="3149600"/>
            <a:ext cx="280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90843" name="Text Box 27"/>
          <p:cNvSpPr txBox="1">
            <a:spLocks noChangeArrowheads="1"/>
          </p:cNvSpPr>
          <p:nvPr/>
        </p:nvSpPr>
        <p:spPr bwMode="auto">
          <a:xfrm>
            <a:off x="2441575" y="4025900"/>
            <a:ext cx="280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90844" name="Text Box 28"/>
          <p:cNvSpPr txBox="1">
            <a:spLocks noChangeArrowheads="1"/>
          </p:cNvSpPr>
          <p:nvPr/>
        </p:nvSpPr>
        <p:spPr bwMode="auto">
          <a:xfrm>
            <a:off x="5146675" y="3263900"/>
            <a:ext cx="280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90845" name="Text Box 29"/>
          <p:cNvSpPr txBox="1">
            <a:spLocks noChangeArrowheads="1"/>
          </p:cNvSpPr>
          <p:nvPr/>
        </p:nvSpPr>
        <p:spPr bwMode="auto">
          <a:xfrm>
            <a:off x="5832475" y="3244850"/>
            <a:ext cx="280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90846" name="Text Box 30"/>
          <p:cNvSpPr txBox="1">
            <a:spLocks noChangeArrowheads="1"/>
          </p:cNvSpPr>
          <p:nvPr/>
        </p:nvSpPr>
        <p:spPr bwMode="auto">
          <a:xfrm>
            <a:off x="6575425" y="3225800"/>
            <a:ext cx="280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90847" name="Text Box 31"/>
          <p:cNvSpPr txBox="1">
            <a:spLocks noChangeArrowheads="1"/>
          </p:cNvSpPr>
          <p:nvPr/>
        </p:nvSpPr>
        <p:spPr bwMode="auto">
          <a:xfrm>
            <a:off x="4651375" y="4025900"/>
            <a:ext cx="280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90848" name="Text Box 32"/>
          <p:cNvSpPr txBox="1">
            <a:spLocks noChangeArrowheads="1"/>
          </p:cNvSpPr>
          <p:nvPr/>
        </p:nvSpPr>
        <p:spPr bwMode="auto">
          <a:xfrm>
            <a:off x="6956425" y="4064000"/>
            <a:ext cx="280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90849" name="Text Box 33"/>
          <p:cNvSpPr txBox="1">
            <a:spLocks noChangeArrowheads="1"/>
          </p:cNvSpPr>
          <p:nvPr/>
        </p:nvSpPr>
        <p:spPr bwMode="auto">
          <a:xfrm>
            <a:off x="9471025" y="4044950"/>
            <a:ext cx="280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EC680F-794C-423D-9C74-974EBD5B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458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 Diagram</a:t>
            </a:r>
          </a:p>
        </p:txBody>
      </p:sp>
      <p:pic>
        <p:nvPicPr>
          <p:cNvPr id="36" name="Picture 6">
            <a:extLst>
              <a:ext uri="{FF2B5EF4-FFF2-40B4-BE49-F238E27FC236}">
                <a16:creationId xmlns:a16="http://schemas.microsoft.com/office/drawing/2014/main" id="{3935DD13-9CBF-41E4-A49B-DAA17BA35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3595" y="1816118"/>
            <a:ext cx="5417820" cy="35280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17F9F6-8D7F-4428-BAEC-33D6EA1A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575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/>
              <a:t>정의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시스템의 동작을 정형화하고 객체들의 메시지 교환을 시각화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목적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사용 사례 다이어그램에 관련된 객체</a:t>
            </a:r>
            <a:r>
              <a:rPr lang="en-US" altLang="ko-KR"/>
              <a:t>(</a:t>
            </a:r>
            <a:r>
              <a:rPr lang="ko-KR" altLang="en-US"/>
              <a:t>참여 객체</a:t>
            </a:r>
            <a:r>
              <a:rPr lang="en-US" altLang="ko-KR"/>
              <a:t>)</a:t>
            </a:r>
            <a:r>
              <a:rPr lang="ko-KR" altLang="en-US"/>
              <a:t>를 추가로 찾아 내기 위하여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객체 사이에 일어나는 상호 작용을 파악하여 나타냄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의미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클래스가 가져야 할 오퍼레이션을 파악하는 데 사용됨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각 사용 사례에 대하여 하나의 순서 다이어그램을 그림 </a:t>
            </a:r>
          </a:p>
          <a:p>
            <a:pPr lvl="1">
              <a:lnSpc>
                <a:spcPct val="90000"/>
              </a:lnSpc>
            </a:pPr>
            <a:endParaRPr lang="en-US" altLang="ko-KR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7289C0-1780-4542-ABE6-17C8C341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316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구성요소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Lifeline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상호 작용하는 동안 객체의 유효 기간을 나타냄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메시지 흐름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두 객체 사이에 메시지의 전달을 화살표로 표시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메시지 이름과 매개변수</a:t>
            </a:r>
            <a:r>
              <a:rPr lang="en-US" altLang="ko-KR" dirty="0"/>
              <a:t>, </a:t>
            </a:r>
            <a:r>
              <a:rPr lang="ko-KR" altLang="en-US" dirty="0"/>
              <a:t>제어정보를 화살표에 표시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Self-Delegation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객체가 자기 자신에게 보내는 메시지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7C5D2E-27F7-495D-84F5-15276474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240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표현방법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조건</a:t>
            </a:r>
            <a:r>
              <a:rPr lang="en-US" altLang="ko-KR" dirty="0"/>
              <a:t>(Guard)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메시지의 조건이 만족할 때만 보내짐 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[</a:t>
            </a:r>
            <a:r>
              <a:rPr lang="en-US" altLang="ko-KR" i="1" dirty="0" err="1"/>
              <a:t>needToOrder</a:t>
            </a:r>
            <a:r>
              <a:rPr lang="en-US" altLang="ko-KR" i="1" dirty="0"/>
              <a:t>() == true</a:t>
            </a:r>
            <a:r>
              <a:rPr lang="en-US" altLang="ko-KR" dirty="0"/>
              <a:t>]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반복 표시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메시지가 반복하여 다른 객체로 보내지는 경우를 표시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객체의 반복 호출을 하는 </a:t>
            </a:r>
            <a:r>
              <a:rPr lang="en-US" altLang="ko-KR" dirty="0"/>
              <a:t>iterator</a:t>
            </a:r>
            <a:r>
              <a:rPr lang="ko-KR" altLang="en-US" dirty="0"/>
              <a:t>에 필요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리턴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메시지 호출 후 </a:t>
            </a:r>
            <a:r>
              <a:rPr lang="ko-KR" altLang="en-US" dirty="0" err="1"/>
              <a:t>리턴을</a:t>
            </a:r>
            <a:r>
              <a:rPr lang="ko-KR" altLang="en-US" dirty="0"/>
              <a:t> 표시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모든 메시지 호출은 </a:t>
            </a:r>
            <a:r>
              <a:rPr lang="ko-KR" altLang="en-US" dirty="0" err="1"/>
              <a:t>리턴이</a:t>
            </a:r>
            <a:r>
              <a:rPr lang="ko-KR" altLang="en-US" dirty="0"/>
              <a:t> 포함됨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따라서 </a:t>
            </a:r>
            <a:r>
              <a:rPr lang="ko-KR" altLang="en-US" dirty="0" err="1"/>
              <a:t>리턴의</a:t>
            </a:r>
            <a:r>
              <a:rPr lang="ko-KR" altLang="en-US" dirty="0"/>
              <a:t> 표시는 사실상 불필요하나 명확히 하기 위하여 표시</a:t>
            </a:r>
          </a:p>
          <a:p>
            <a:endParaRPr lang="en-US" altLang="ko-KR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BE0264-3EFA-4B47-B81B-DEABA8C5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059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순서 다이어그램 그리기</a:t>
            </a:r>
          </a:p>
          <a:p>
            <a:pPr lvl="1" algn="just"/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첫 열에는 사용사례를 </a:t>
            </a:r>
            <a:r>
              <a:rPr lang="ko-KR" altLang="en-US" dirty="0" err="1">
                <a:latin typeface="휴먼명조" panose="02010504000101010101" pitchFamily="2" charset="-127"/>
                <a:ea typeface="휴먼명조" panose="02010504000101010101" pitchFamily="2" charset="-127"/>
              </a:rPr>
              <a:t>구동시키는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 </a:t>
            </a:r>
            <a:r>
              <a:rPr lang="ko-KR" altLang="en-US" dirty="0" err="1">
                <a:latin typeface="휴먼명조" panose="02010504000101010101" pitchFamily="2" charset="-127"/>
                <a:ea typeface="휴먼명조" panose="02010504000101010101" pitchFamily="2" charset="-127"/>
              </a:rPr>
              <a:t>액터를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 그린다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</a:t>
            </a:r>
          </a:p>
          <a:p>
            <a:pPr lvl="1" algn="just"/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두 번째 열은 </a:t>
            </a:r>
            <a:r>
              <a:rPr lang="ko-KR" altLang="en-US" dirty="0" err="1">
                <a:latin typeface="휴먼명조" panose="02010504000101010101" pitchFamily="2" charset="-127"/>
                <a:ea typeface="휴먼명조" panose="02010504000101010101" pitchFamily="2" charset="-127"/>
              </a:rPr>
              <a:t>액터가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 사용사례를 </a:t>
            </a:r>
            <a:r>
              <a:rPr lang="ko-KR" altLang="en-US" dirty="0" err="1">
                <a:latin typeface="휴먼명조" panose="02010504000101010101" pitchFamily="2" charset="-127"/>
                <a:ea typeface="휴먼명조" panose="02010504000101010101" pitchFamily="2" charset="-127"/>
              </a:rPr>
              <a:t>구동시키기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 위하여 사용하는 경계객체를 그린다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</a:t>
            </a:r>
          </a:p>
          <a:p>
            <a:pPr lvl="1" algn="just"/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세 번째 열부터는 사용사례의 나머지를 구성하는 제어객체를 나타낸다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</a:t>
            </a:r>
          </a:p>
          <a:p>
            <a:pPr lvl="1" algn="just"/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제어객체는 사용사례를 </a:t>
            </a:r>
            <a:r>
              <a:rPr lang="ko-KR" altLang="en-US" dirty="0" err="1">
                <a:latin typeface="휴먼명조" panose="02010504000101010101" pitchFamily="2" charset="-127"/>
                <a:ea typeface="휴먼명조" panose="02010504000101010101" pitchFamily="2" charset="-127"/>
              </a:rPr>
              <a:t>구동시키는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 경계객체에 의하여 생성된다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</a:t>
            </a:r>
          </a:p>
          <a:p>
            <a:pPr lvl="1" algn="just"/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경계객체는 제어객체에 의하여 생성된다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</a:t>
            </a:r>
          </a:p>
          <a:p>
            <a:pPr lvl="1" algn="just"/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엔티티 객체는 제어객체와 경계객체에 의하여 접근된다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</a:t>
            </a:r>
          </a:p>
          <a:p>
            <a:pPr lvl="1" algn="just"/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엔티티 객체가 경계객체와 제어객체를 접근하지 않도록 하면 사용사례 사이에 엔티티 객체가 쉽게 공유된다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 </a:t>
            </a:r>
          </a:p>
          <a:p>
            <a:endParaRPr lang="en-US" altLang="ko-KR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064C49-6549-417F-A3F6-D21C38A6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165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0300" y="1295400"/>
            <a:ext cx="10223500" cy="4876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Emergency</a:t>
            </a:r>
            <a:r>
              <a:rPr lang="ko-KR" altLang="en-US" dirty="0"/>
              <a:t>를 위한 엔티티 객체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latin typeface="+mn-ea"/>
              </a:rPr>
              <a:t>Dispatcher </a:t>
            </a:r>
          </a:p>
          <a:p>
            <a:pPr lvl="2">
              <a:lnSpc>
                <a:spcPct val="120000"/>
              </a:lnSpc>
            </a:pPr>
            <a:r>
              <a:rPr lang="ko-KR" altLang="en-US" dirty="0">
                <a:latin typeface="+mn-ea"/>
              </a:rPr>
              <a:t>사건을 다루는 경찰관</a:t>
            </a:r>
            <a:r>
              <a:rPr lang="en-US" altLang="ko-KR" dirty="0">
                <a:latin typeface="+mn-ea"/>
              </a:rPr>
              <a:t>. 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 err="1">
                <a:latin typeface="+mn-ea"/>
              </a:rPr>
              <a:t>EmergencyReport</a:t>
            </a:r>
            <a:r>
              <a:rPr lang="ko-KR" altLang="en-US" sz="1600" dirty="0">
                <a:latin typeface="+mn-ea"/>
              </a:rPr>
              <a:t>에 의하여 또한 다른 </a:t>
            </a:r>
            <a:r>
              <a:rPr lang="en-US" altLang="ko-KR" sz="1600" dirty="0" err="1">
                <a:latin typeface="+mn-ea"/>
              </a:rPr>
              <a:t>FieldOfficer</a:t>
            </a:r>
            <a:r>
              <a:rPr lang="ko-KR" altLang="en-US" sz="1600" dirty="0">
                <a:latin typeface="+mn-ea"/>
              </a:rPr>
              <a:t>와 통신하여 </a:t>
            </a:r>
            <a:r>
              <a:rPr lang="en-US" altLang="ko-KR" sz="1600" dirty="0">
                <a:latin typeface="+mn-ea"/>
              </a:rPr>
              <a:t>Dispatcher</a:t>
            </a:r>
            <a:r>
              <a:rPr lang="ko-KR" altLang="en-US" sz="1600" dirty="0">
                <a:latin typeface="+mn-ea"/>
              </a:rPr>
              <a:t>는 사건을 접수하고 문서화하고 종료한다</a:t>
            </a:r>
            <a:r>
              <a:rPr lang="en-US" altLang="ko-KR" sz="1600" dirty="0">
                <a:latin typeface="+mn-ea"/>
              </a:rPr>
              <a:t>. Dispatcher</a:t>
            </a:r>
            <a:r>
              <a:rPr lang="ko-KR" altLang="en-US" sz="1600" dirty="0">
                <a:latin typeface="+mn-ea"/>
              </a:rPr>
              <a:t>는 일련 번호가 붙여진다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>
                <a:latin typeface="+mn-ea"/>
              </a:rPr>
              <a:t>EmergencyReport</a:t>
            </a:r>
            <a:r>
              <a:rPr lang="en-US" altLang="ko-KR" dirty="0">
                <a:latin typeface="+mn-ea"/>
              </a:rPr>
              <a:t>	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>
                <a:latin typeface="+mn-ea"/>
              </a:rPr>
              <a:t>FieldOfficer</a:t>
            </a:r>
            <a:r>
              <a:rPr lang="ko-KR" altLang="en-US" dirty="0">
                <a:latin typeface="+mn-ea"/>
              </a:rPr>
              <a:t>로부터 </a:t>
            </a:r>
            <a:r>
              <a:rPr lang="en-US" altLang="ko-KR" dirty="0">
                <a:latin typeface="+mn-ea"/>
              </a:rPr>
              <a:t>Dispatcher</a:t>
            </a:r>
            <a:r>
              <a:rPr lang="ko-KR" altLang="en-US" dirty="0">
                <a:latin typeface="+mn-ea"/>
              </a:rPr>
              <a:t>에게 전해지는 사건 초기 보고서</a:t>
            </a:r>
            <a:r>
              <a:rPr lang="en-US" altLang="ko-KR" dirty="0">
                <a:latin typeface="+mn-ea"/>
              </a:rPr>
              <a:t>. 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 err="1">
                <a:latin typeface="+mn-ea"/>
              </a:rPr>
              <a:t>EmergencyReport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Dispatcher</a:t>
            </a:r>
            <a:r>
              <a:rPr lang="ko-KR" altLang="en-US" sz="1600" dirty="0">
                <a:latin typeface="+mn-ea"/>
              </a:rPr>
              <a:t>가 </a:t>
            </a:r>
            <a:r>
              <a:rPr lang="en-US" altLang="ko-KR" sz="1600" dirty="0">
                <a:latin typeface="+mn-ea"/>
              </a:rPr>
              <a:t>Incident</a:t>
            </a:r>
            <a:r>
              <a:rPr lang="ko-KR" altLang="en-US" sz="1600" dirty="0">
                <a:latin typeface="+mn-ea"/>
              </a:rPr>
              <a:t>를 발생하게 한다</a:t>
            </a:r>
            <a:r>
              <a:rPr lang="en-US" altLang="ko-KR" sz="1600" dirty="0">
                <a:latin typeface="+mn-ea"/>
              </a:rPr>
              <a:t>. </a:t>
            </a:r>
            <a:r>
              <a:rPr lang="en-US" altLang="ko-KR" sz="1600" dirty="0" err="1">
                <a:latin typeface="+mn-ea"/>
              </a:rPr>
              <a:t>EmergencyReport</a:t>
            </a:r>
            <a:r>
              <a:rPr lang="ko-KR" altLang="en-US" sz="1600" dirty="0">
                <a:latin typeface="+mn-ea"/>
              </a:rPr>
              <a:t>는 긴급 수준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종류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화재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교통사고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기타</a:t>
            </a:r>
            <a:r>
              <a:rPr lang="en-US" altLang="ko-KR" sz="1600" dirty="0">
                <a:latin typeface="+mn-ea"/>
              </a:rPr>
              <a:t>), </a:t>
            </a:r>
            <a:r>
              <a:rPr lang="ko-KR" altLang="en-US" sz="1600" dirty="0">
                <a:latin typeface="+mn-ea"/>
              </a:rPr>
              <a:t>위치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간단한 설명으로 구성된다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>
                <a:latin typeface="+mn-ea"/>
              </a:rPr>
              <a:t>FieldOfficer</a:t>
            </a:r>
            <a:r>
              <a:rPr lang="en-US" altLang="ko-KR" dirty="0">
                <a:latin typeface="+mn-ea"/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ko-KR" altLang="en-US" dirty="0">
                <a:latin typeface="+mn-ea"/>
              </a:rPr>
              <a:t>사건을 담당한 경찰관이나 소방관</a:t>
            </a:r>
            <a:r>
              <a:rPr lang="en-US" altLang="ko-KR" dirty="0">
                <a:latin typeface="+mn-ea"/>
              </a:rPr>
              <a:t>. </a:t>
            </a:r>
          </a:p>
          <a:p>
            <a:pPr lvl="2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하나의 사건에 적어도 하나의 </a:t>
            </a:r>
            <a:r>
              <a:rPr lang="en-US" altLang="ko-KR" sz="1600" dirty="0" err="1">
                <a:latin typeface="+mn-ea"/>
              </a:rPr>
              <a:t>FieldOfficer</a:t>
            </a:r>
            <a:r>
              <a:rPr lang="ko-KR" altLang="en-US" sz="1600" dirty="0">
                <a:latin typeface="+mn-ea"/>
              </a:rPr>
              <a:t>가 배당된다</a:t>
            </a:r>
            <a:r>
              <a:rPr lang="en-US" altLang="ko-KR" sz="1600" dirty="0">
                <a:latin typeface="+mn-ea"/>
              </a:rPr>
              <a:t>. Officer</a:t>
            </a:r>
            <a:r>
              <a:rPr lang="ko-KR" altLang="en-US" sz="1600" dirty="0">
                <a:latin typeface="+mn-ea"/>
              </a:rPr>
              <a:t>는 경찰의 일련 번호에 의하여 구별된다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latin typeface="+mn-ea"/>
              </a:rPr>
              <a:t>Incident 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>
                <a:latin typeface="+mn-ea"/>
              </a:rPr>
              <a:t>FieldOfficer</a:t>
            </a:r>
            <a:r>
              <a:rPr lang="ko-KR" altLang="en-US" dirty="0">
                <a:latin typeface="+mn-ea"/>
              </a:rPr>
              <a:t>로부터 처리가 필요한 사고 상황</a:t>
            </a:r>
            <a:r>
              <a:rPr lang="en-US" altLang="ko-KR" dirty="0">
                <a:latin typeface="+mn-ea"/>
              </a:rPr>
              <a:t>. </a:t>
            </a:r>
          </a:p>
          <a:p>
            <a:pPr lvl="2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사고는 </a:t>
            </a:r>
            <a:r>
              <a:rPr lang="en-US" altLang="ko-KR" sz="1600" dirty="0" err="1">
                <a:latin typeface="+mn-ea"/>
              </a:rPr>
              <a:t>FieldOfficer</a:t>
            </a:r>
            <a:r>
              <a:rPr lang="ko-KR" altLang="en-US" sz="1600" dirty="0">
                <a:latin typeface="+mn-ea"/>
              </a:rPr>
              <a:t>가 시스템에 보고할 수도 있고 다른 사람이 보고할 수도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사고에 대한 설명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조치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상황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조치중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조치완료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문서보관</a:t>
            </a:r>
            <a:r>
              <a:rPr lang="en-US" altLang="ko-KR" sz="1600" dirty="0">
                <a:latin typeface="+mn-ea"/>
              </a:rPr>
              <a:t>), </a:t>
            </a:r>
            <a:r>
              <a:rPr lang="ko-KR" altLang="en-US" sz="1600" dirty="0">
                <a:latin typeface="+mn-ea"/>
              </a:rPr>
              <a:t>장소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FieldOfficer</a:t>
            </a:r>
            <a:r>
              <a:rPr lang="ko-KR" altLang="en-US" sz="1600" dirty="0">
                <a:latin typeface="+mn-ea"/>
              </a:rPr>
              <a:t>의 수로 구성된다</a:t>
            </a:r>
            <a:r>
              <a:rPr lang="en-US" altLang="ko-KR" sz="1600" dirty="0">
                <a:latin typeface="+mn-ea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D0D306-EFE7-43A1-89C7-F329ACDC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17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4022B-8EE5-4577-BEB6-17D0CABA6560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UML</a:t>
            </a:r>
            <a:r>
              <a:rPr lang="ko-KR" altLang="en-US" dirty="0"/>
              <a:t> 소개</a:t>
            </a:r>
            <a:endParaRPr lang="en-US" altLang="ko-KR" dirty="0"/>
          </a:p>
        </p:txBody>
      </p:sp>
      <p:pic>
        <p:nvPicPr>
          <p:cNvPr id="11266" name="Picture 2" descr="About UML (Unified Modeling Language) — hyeonsig notes">
            <a:extLst>
              <a:ext uri="{FF2B5EF4-FFF2-40B4-BE49-F238E27FC236}">
                <a16:creationId xmlns:a16="http://schemas.microsoft.com/office/drawing/2014/main" id="{B515124D-3C65-4B6E-9A9F-FC6AAA0AC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206" y="1346511"/>
            <a:ext cx="7141078" cy="507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478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경계객체 찾기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경계 객체</a:t>
            </a:r>
            <a:r>
              <a:rPr lang="en-US" altLang="ko-KR" dirty="0"/>
              <a:t>(Boundary Object)</a:t>
            </a:r>
          </a:p>
          <a:p>
            <a:pPr lvl="2">
              <a:lnSpc>
                <a:spcPct val="130000"/>
              </a:lnSpc>
            </a:pPr>
            <a:r>
              <a:rPr lang="ko-KR" altLang="en-US" dirty="0" err="1"/>
              <a:t>액터와</a:t>
            </a:r>
            <a:r>
              <a:rPr lang="ko-KR" altLang="en-US" dirty="0"/>
              <a:t> 시스템 사이의 </a:t>
            </a:r>
            <a:r>
              <a:rPr lang="ko-KR" altLang="en-US" dirty="0" err="1"/>
              <a:t>인터액션을</a:t>
            </a:r>
            <a:r>
              <a:rPr lang="ko-KR" altLang="en-US" dirty="0"/>
              <a:t> 나타냄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각 사용 사례에서 </a:t>
            </a:r>
            <a:r>
              <a:rPr lang="ko-KR" altLang="en-US" dirty="0" err="1"/>
              <a:t>액터는</a:t>
            </a:r>
            <a:r>
              <a:rPr lang="ko-KR" altLang="en-US" dirty="0"/>
              <a:t> 적어도 하나의 경계 객체와 상호작용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액터로부터 정보를 수집하여 엔티티 객체나 제어객체가 사용할 수 있는 형태로 바꾸어 줌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사용자 인터페이스를 </a:t>
            </a:r>
            <a:r>
              <a:rPr lang="ko-KR" altLang="en-US" dirty="0" err="1"/>
              <a:t>모델링한</a:t>
            </a:r>
            <a:r>
              <a:rPr lang="ko-KR" altLang="en-US" dirty="0"/>
              <a:t> 것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자세한 </a:t>
            </a:r>
            <a:r>
              <a:rPr lang="en-US" altLang="ko-KR" dirty="0"/>
              <a:t>UI</a:t>
            </a:r>
            <a:r>
              <a:rPr lang="ko-KR" altLang="en-US" dirty="0"/>
              <a:t>의 레이아웃을 파악하는 것이 아니라 어떤 인터페이스가 필요한지를 찾아냄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인터페이스 구현 기술에 독립적임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CD3147-333D-4A4A-9F8C-8C8D4F5C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979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경계 객체 찾는 요령</a:t>
            </a:r>
            <a:endParaRPr lang="en-US" altLang="ko-KR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사용자가 자료를 시스템에 입력하기 위하여 필요한 양식과 윈도우를 찾는다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(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예를 들면 </a:t>
            </a: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EmergencyReportForm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, </a:t>
            </a: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ReportEmergencyButton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).</a:t>
            </a:r>
          </a:p>
          <a:p>
            <a:pPr lvl="1" algn="just">
              <a:lnSpc>
                <a:spcPct val="110000"/>
              </a:lnSpc>
            </a:pP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시스템이 사용자에게 반응하는 메시지나 알림을 찾는다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(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예를 들어 </a:t>
            </a: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AcknowledgementNotice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).</a:t>
            </a:r>
          </a:p>
          <a:p>
            <a:pPr lvl="1" algn="just">
              <a:lnSpc>
                <a:spcPct val="110000"/>
              </a:lnSpc>
            </a:pP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인터페이스가 시각적으로 어떻게 보이는지는 경계객체에 모형화하지 않는다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 </a:t>
            </a:r>
          </a:p>
          <a:p>
            <a:pPr lvl="1" algn="just">
              <a:lnSpc>
                <a:spcPct val="110000"/>
              </a:lnSpc>
            </a:pP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인터페이스를 나타내는 사용자 언어는 구현 기술과 관련 없는 용어를 사용한다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67886B-498A-4FDD-981E-6C507802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276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0" y="1295400"/>
            <a:ext cx="10287000" cy="4876800"/>
          </a:xfrm>
          <a:noFill/>
          <a:ln/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 err="1"/>
              <a:t>ReportEmergency</a:t>
            </a:r>
            <a:r>
              <a:rPr lang="en-US" altLang="ko-KR" dirty="0"/>
              <a:t> </a:t>
            </a:r>
            <a:r>
              <a:rPr lang="ko-KR" altLang="en-US" dirty="0"/>
              <a:t>경계 객체</a:t>
            </a:r>
            <a:endParaRPr lang="en-US" altLang="ko-KR" b="1" dirty="0">
              <a:latin typeface="신명조"/>
              <a:ea typeface="휴먼명조" panose="02010504000101010101" pitchFamily="2" charset="-127"/>
            </a:endParaRPr>
          </a:p>
          <a:p>
            <a:pPr lvl="1" algn="just">
              <a:lnSpc>
                <a:spcPct val="120000"/>
              </a:lnSpc>
            </a:pPr>
            <a:r>
              <a:rPr lang="en-US" altLang="ko-KR" b="1" dirty="0" err="1">
                <a:latin typeface="신명조"/>
                <a:ea typeface="휴먼명조" panose="02010504000101010101" pitchFamily="2" charset="-127"/>
              </a:rPr>
              <a:t>AcknowledgeNotice</a:t>
            </a:r>
            <a:r>
              <a:rPr lang="en-US" altLang="ko-KR" b="1" dirty="0">
                <a:latin typeface="신명조"/>
                <a:ea typeface="휴먼명조" panose="02010504000101010101" pitchFamily="2" charset="-127"/>
              </a:rPr>
              <a:t> </a:t>
            </a:r>
          </a:p>
          <a:p>
            <a:pPr lvl="2" algn="just">
              <a:lnSpc>
                <a:spcPct val="120000"/>
              </a:lnSpc>
            </a:pP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FieldOfficer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에 대한 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Dispatcher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의 응답을 화면에 제시할 때 사용되는 메시지</a:t>
            </a:r>
          </a:p>
          <a:p>
            <a:pPr lvl="1" algn="just">
              <a:lnSpc>
                <a:spcPct val="120000"/>
              </a:lnSpc>
            </a:pPr>
            <a:r>
              <a:rPr lang="en-US" altLang="ko-KR" b="1" dirty="0" err="1">
                <a:latin typeface="신명조"/>
                <a:ea typeface="휴먼명조" panose="02010504000101010101" pitchFamily="2" charset="-127"/>
              </a:rPr>
              <a:t>DispatcherStation</a:t>
            </a:r>
            <a:r>
              <a:rPr lang="en-US" altLang="ko-KR" b="1" dirty="0">
                <a:latin typeface="신명조"/>
                <a:ea typeface="휴먼명조" panose="02010504000101010101" pitchFamily="2" charset="-127"/>
              </a:rPr>
              <a:t> </a:t>
            </a:r>
          </a:p>
          <a:p>
            <a:pPr lvl="2" algn="just">
              <a:lnSpc>
                <a:spcPct val="120000"/>
              </a:lnSpc>
            </a:pP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Dispatcer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가 사용하는 컴퓨터</a:t>
            </a:r>
          </a:p>
          <a:p>
            <a:pPr lvl="1" algn="just">
              <a:lnSpc>
                <a:spcPct val="120000"/>
              </a:lnSpc>
            </a:pPr>
            <a:r>
              <a:rPr lang="en-US" altLang="ko-KR" b="1" dirty="0" err="1">
                <a:latin typeface="신명조"/>
                <a:ea typeface="휴먼명조" panose="02010504000101010101" pitchFamily="2" charset="-127"/>
              </a:rPr>
              <a:t>ReportEmergencyButton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 </a:t>
            </a:r>
          </a:p>
          <a:p>
            <a:pPr lvl="2" algn="just">
              <a:lnSpc>
                <a:spcPct val="120000"/>
              </a:lnSpc>
            </a:pP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FieldOfficer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가 </a:t>
            </a: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ReportEmergency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 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사용 사례를 구동하기 위하여 사용하는 버튼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 err="1">
                <a:latin typeface="신명조"/>
                <a:ea typeface="휴먼명조" panose="02010504000101010101" pitchFamily="2" charset="-127"/>
              </a:rPr>
              <a:t>EmergencyReportForm</a:t>
            </a:r>
            <a:r>
              <a:rPr lang="en-US" altLang="ko-KR" b="1" dirty="0">
                <a:latin typeface="신명조"/>
                <a:ea typeface="휴먼명조" panose="02010504000101010101" pitchFamily="2" charset="-127"/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ReportEmergency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의 입력을 위하여 사용하는 양식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 </a:t>
            </a:r>
          </a:p>
          <a:p>
            <a:pPr lvl="2">
              <a:lnSpc>
                <a:spcPct val="120000"/>
              </a:lnSpc>
            </a:pP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이 양식은 “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Report Emergency” 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기능이 선택되었을 때 </a:t>
            </a: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FieldOfficerStation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에 있는 </a:t>
            </a: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FieldOfficer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에 보여진다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 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EmergencyReportForm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은 응급상태 보고를 위한 모든 속성을 나타내는 항목을 가지고 있고 완성된 양식을 제출하는 버튼을 가지고 있다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 </a:t>
            </a:r>
          </a:p>
          <a:p>
            <a:pPr lvl="1" algn="just"/>
            <a:r>
              <a:rPr lang="en-US" altLang="ko-KR" b="1" dirty="0" err="1">
                <a:latin typeface="신명조"/>
                <a:ea typeface="휴먼명조" panose="02010504000101010101" pitchFamily="2" charset="-127"/>
              </a:rPr>
              <a:t>FieldOfficerStation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    </a:t>
            </a:r>
          </a:p>
          <a:p>
            <a:pPr lvl="2" algn="just"/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FieldOfficer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가 사용하는 이동 컴퓨터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075355-1F18-497D-BD33-BB569A8C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762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제어객체 찾기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제어 객체</a:t>
            </a:r>
          </a:p>
          <a:p>
            <a:pPr lvl="2">
              <a:lnSpc>
                <a:spcPct val="120000"/>
              </a:lnSpc>
            </a:pP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경계객체와 </a:t>
            </a:r>
            <a:r>
              <a:rPr lang="ko-KR" altLang="en-US" dirty="0" err="1">
                <a:latin typeface="휴먼명조" panose="02010504000101010101" pitchFamily="2" charset="-127"/>
                <a:ea typeface="휴먼명조" panose="02010504000101010101" pitchFamily="2" charset="-127"/>
              </a:rPr>
              <a:t>엔티티객체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 사이에 중간 역할</a:t>
            </a:r>
          </a:p>
          <a:p>
            <a:pPr lvl="2">
              <a:lnSpc>
                <a:spcPct val="120000"/>
              </a:lnSpc>
            </a:pP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경계객체로부터 정보를 받아 </a:t>
            </a:r>
            <a:r>
              <a:rPr lang="ko-KR" altLang="en-US" dirty="0" err="1">
                <a:latin typeface="휴먼명조" panose="02010504000101010101" pitchFamily="2" charset="-127"/>
                <a:ea typeface="휴먼명조" panose="02010504000101010101" pitchFamily="2" charset="-127"/>
              </a:rPr>
              <a:t>엔티티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 객체에게 전달</a:t>
            </a:r>
          </a:p>
          <a:p>
            <a:pPr lvl="2">
              <a:lnSpc>
                <a:spcPct val="120000"/>
              </a:lnSpc>
            </a:pP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예</a:t>
            </a:r>
            <a:r>
              <a:rPr lang="en-US" altLang="ko-KR" dirty="0">
                <a:latin typeface="휴먼명조" panose="02010504000101010101" pitchFamily="2" charset="-127"/>
                <a:ea typeface="휴먼명조" panose="02010504000101010101" pitchFamily="2" charset="-127"/>
              </a:rPr>
              <a:t>: 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양식의 순서나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, undo, </a:t>
            </a:r>
            <a:r>
              <a:rPr lang="ko-KR" altLang="en-US" dirty="0" err="1">
                <a:latin typeface="휴먼명조" panose="02010504000101010101" pitchFamily="2" charset="-127"/>
                <a:ea typeface="휴먼명조" panose="02010504000101010101" pitchFamily="2" charset="-127"/>
              </a:rPr>
              <a:t>히스토리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 저장 큐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, 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분산 시스템에서 정보의 전달 </a:t>
            </a:r>
          </a:p>
          <a:p>
            <a:pPr lvl="1">
              <a:lnSpc>
                <a:spcPct val="120000"/>
              </a:lnSpc>
            </a:pP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찾는 요령</a:t>
            </a:r>
          </a:p>
          <a:p>
            <a:pPr lvl="2" algn="just">
              <a:lnSpc>
                <a:spcPct val="120000"/>
              </a:lnSpc>
            </a:pP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사용사례가 복잡하여 소규모의 이벤트로 분할하여야 한다면 하나 이상의 사용사례 당 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1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개의 제어객체를 찾는다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</a:t>
            </a:r>
          </a:p>
          <a:p>
            <a:pPr lvl="2" algn="just">
              <a:lnSpc>
                <a:spcPct val="120000"/>
              </a:lnSpc>
            </a:pP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사용사례에서 </a:t>
            </a:r>
            <a:r>
              <a:rPr lang="ko-KR" altLang="en-US" dirty="0" err="1">
                <a:latin typeface="휴먼명조" panose="02010504000101010101" pitchFamily="2" charset="-127"/>
                <a:ea typeface="휴먼명조" panose="02010504000101010101" pitchFamily="2" charset="-127"/>
              </a:rPr>
              <a:t>액터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 하나 당 하나의 제어객체를 찾는다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</a:t>
            </a:r>
          </a:p>
          <a:p>
            <a:pPr lvl="2" algn="just">
              <a:lnSpc>
                <a:spcPct val="120000"/>
              </a:lnSpc>
            </a:pP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제어객체는 사용사례 또는 사용자 세션 안에서만 유효하다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 </a:t>
            </a:r>
            <a:r>
              <a:rPr lang="ko-KR" altLang="en-US" dirty="0">
                <a:latin typeface="휴먼명조" panose="02010504000101010101" pitchFamily="2" charset="-127"/>
                <a:ea typeface="휴먼명조" panose="02010504000101010101" pitchFamily="2" charset="-127"/>
              </a:rPr>
              <a:t>제어객체가 활성화되는 시점과 끝이 명확하지 않다면 사용사례가 명확히 파악되지 못한 것이다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CD0876-1535-4035-9735-C91BD13E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901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11137900" cy="4984750"/>
          </a:xfrm>
          <a:noFill/>
          <a:ln/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 err="1"/>
              <a:t>ReportEmergency</a:t>
            </a:r>
            <a:r>
              <a:rPr lang="en-US" altLang="ko-KR" dirty="0"/>
              <a:t> </a:t>
            </a:r>
            <a:r>
              <a:rPr lang="ko-KR" altLang="en-US" dirty="0"/>
              <a:t>제어 객체</a:t>
            </a:r>
            <a:endParaRPr lang="en-US" altLang="ko-KR" b="1" dirty="0">
              <a:latin typeface="신명조"/>
              <a:ea typeface="휴먼명조" panose="02010504000101010101" pitchFamily="2" charset="-127"/>
            </a:endParaRPr>
          </a:p>
          <a:p>
            <a:pPr lvl="1" algn="just">
              <a:lnSpc>
                <a:spcPct val="120000"/>
              </a:lnSpc>
            </a:pPr>
            <a:r>
              <a:rPr lang="en-US" altLang="ko-KR" b="1" dirty="0" err="1">
                <a:latin typeface="신명조"/>
                <a:ea typeface="휴먼명조" panose="02010504000101010101" pitchFamily="2" charset="-127"/>
              </a:rPr>
              <a:t>ReportEmergencyControl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 </a:t>
            </a:r>
          </a:p>
          <a:p>
            <a:pPr lvl="2" algn="just">
              <a:lnSpc>
                <a:spcPct val="120000"/>
              </a:lnSpc>
            </a:pP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FieldOfficerStation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에 있는 응급사태 보고 기능을 관리한다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 </a:t>
            </a:r>
          </a:p>
          <a:p>
            <a:pPr lvl="2" algn="just">
              <a:lnSpc>
                <a:spcPct val="120000"/>
              </a:lnSpc>
            </a:pP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이 객체는 </a:t>
            </a: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FieldOfficer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가 “</a:t>
            </a: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ReportEmergency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” 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버튼을 선택하였을 때 생성된다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 </a:t>
            </a:r>
          </a:p>
          <a:p>
            <a:pPr lvl="2" algn="just">
              <a:lnSpc>
                <a:spcPct val="120000"/>
              </a:lnSpc>
            </a:pP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다음에 </a:t>
            </a: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EmergencyReportForm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생성되고 </a:t>
            </a: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FieldOfficer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에게 이것이 보여진다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 </a:t>
            </a:r>
          </a:p>
          <a:p>
            <a:pPr lvl="2" algn="just">
              <a:lnSpc>
                <a:spcPct val="120000"/>
              </a:lnSpc>
            </a:pP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이 제어 객체는 제출된 양식에서 정보를 모아 </a:t>
            </a: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EmergencyReport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를 생성하고 이를 </a:t>
            </a: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Dspatcher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에게 전달한다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 </a:t>
            </a:r>
          </a:p>
          <a:p>
            <a:pPr lvl="2" algn="just">
              <a:lnSpc>
                <a:spcPct val="120000"/>
              </a:lnSpc>
            </a:pP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다음에 제어 객체는 </a:t>
            </a: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DispatcherStation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에서 응답이 오기를 기다린다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 </a:t>
            </a:r>
          </a:p>
          <a:p>
            <a:pPr lvl="2" algn="just">
              <a:lnSpc>
                <a:spcPct val="120000"/>
              </a:lnSpc>
            </a:pP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응답을 받으면 </a:t>
            </a: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ReportEmergencyControl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 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객체가 </a:t>
            </a: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AcknolodgeNotice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를 생성하고 이를 </a:t>
            </a: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FieldOfficer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에게 보인다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 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 err="1">
                <a:latin typeface="신명조"/>
                <a:ea typeface="휴먼명조" panose="02010504000101010101" pitchFamily="2" charset="-127"/>
              </a:rPr>
              <a:t>ManageEmergencyControl</a:t>
            </a:r>
            <a:r>
              <a:rPr lang="en-US" altLang="ko-KR" b="1" dirty="0">
                <a:latin typeface="신명조"/>
                <a:ea typeface="휴먼명조" panose="02010504000101010101" pitchFamily="2" charset="-127"/>
              </a:rPr>
              <a:t> 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DispatcerStation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에 있는 응급사태 보고 기능을 관리한다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 </a:t>
            </a:r>
          </a:p>
          <a:p>
            <a:pPr lvl="2">
              <a:lnSpc>
                <a:spcPct val="120000"/>
              </a:lnSpc>
            </a:pP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이 객체는 </a:t>
            </a:r>
            <a:r>
              <a:rPr lang="en-US" altLang="ko-KR" dirty="0" err="1">
                <a:latin typeface="신명조"/>
                <a:ea typeface="휴먼명조" panose="02010504000101010101" pitchFamily="2" charset="-127"/>
              </a:rPr>
              <a:t>EmergencyReport</a:t>
            </a:r>
            <a:r>
              <a:rPr lang="ko-KR" altLang="en-US" dirty="0">
                <a:latin typeface="신명조"/>
                <a:ea typeface="휴먼명조" panose="02010504000101010101" pitchFamily="2" charset="-127"/>
              </a:rPr>
              <a:t>가 제출 되었을 때 생성된다</a:t>
            </a:r>
            <a:r>
              <a:rPr lang="en-US" altLang="ko-KR" dirty="0">
                <a:latin typeface="신명조"/>
                <a:ea typeface="휴먼명조" panose="02010504000101010101" pitchFamily="2" charset="-127"/>
              </a:rPr>
              <a:t>.</a:t>
            </a:r>
          </a:p>
          <a:p>
            <a:pPr lvl="1" algn="just">
              <a:lnSpc>
                <a:spcPct val="120000"/>
              </a:lnSpc>
            </a:pPr>
            <a:endParaRPr lang="en-US" altLang="ko-KR" dirty="0">
              <a:latin typeface="신명조"/>
              <a:ea typeface="휴먼명조" panose="02010504000101010101" pitchFamily="2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9536A0-468A-4ADB-A1EA-35DFFD46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832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DD78F7C6-C442-45D2-9AFF-C1C5C4607DA9}"/>
              </a:ext>
            </a:extLst>
          </p:cNvPr>
          <p:cNvGrpSpPr>
            <a:grpSpLocks/>
          </p:cNvGrpSpPr>
          <p:nvPr/>
        </p:nvGrpSpPr>
        <p:grpSpPr bwMode="auto">
          <a:xfrm>
            <a:off x="2398713" y="1390650"/>
            <a:ext cx="419100" cy="533400"/>
            <a:chOff x="4332" y="1236"/>
            <a:chExt cx="504" cy="1044"/>
          </a:xfrm>
        </p:grpSpPr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19700589-B691-4B16-81E9-696C04589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72DC9C0A-4737-4877-B0D8-532ACC77F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4CA42901-913A-466B-9948-7E970A101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66639251-25D8-4B92-B2C2-BAA7C7A01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7AAA67F4-3A7D-4335-8565-91E8B0728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4" name="Text Box 9">
            <a:extLst>
              <a:ext uri="{FF2B5EF4-FFF2-40B4-BE49-F238E27FC236}">
                <a16:creationId xmlns:a16="http://schemas.microsoft.com/office/drawing/2014/main" id="{6D8F9312-1F92-443E-BF5D-AD5C1D738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46313"/>
            <a:ext cx="1195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FieldOfficer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7047D05-966D-4425-B9DF-62126A91C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1447800"/>
            <a:ext cx="16192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>
                <a:latin typeface="Tahoma" panose="020B0604030504040204" pitchFamily="34" charset="0"/>
              </a:rPr>
              <a:t>Report</a:t>
            </a:r>
          </a:p>
          <a:p>
            <a:pPr algn="ctr"/>
            <a:r>
              <a:rPr lang="en-US" altLang="ko-KR" sz="1600">
                <a:latin typeface="Tahoma" panose="020B0604030504040204" pitchFamily="34" charset="0"/>
              </a:rPr>
              <a:t>EmergencyButton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D48827F4-982F-4560-B76D-9C7B72259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263" y="1447800"/>
            <a:ext cx="16192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>
                <a:latin typeface="Tahoma" panose="020B0604030504040204" pitchFamily="34" charset="0"/>
              </a:rPr>
              <a:t>Report</a:t>
            </a:r>
          </a:p>
          <a:p>
            <a:pPr algn="ctr"/>
            <a:r>
              <a:rPr lang="en-US" altLang="ko-KR" sz="1600">
                <a:latin typeface="Tahoma" panose="020B0604030504040204" pitchFamily="34" charset="0"/>
              </a:rPr>
              <a:t>EmergencyControll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25783E4C-156D-4C56-9FFD-C78CE6B1A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3" y="1447800"/>
            <a:ext cx="16192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>
                <a:latin typeface="Tahoma" panose="020B0604030504040204" pitchFamily="34" charset="0"/>
              </a:rPr>
              <a:t>Report</a:t>
            </a:r>
          </a:p>
          <a:p>
            <a:pPr algn="ctr"/>
            <a:r>
              <a:rPr lang="en-US" altLang="ko-KR" sz="1600">
                <a:latin typeface="Tahoma" panose="020B0604030504040204" pitchFamily="34" charset="0"/>
              </a:rPr>
              <a:t>EmergencyForm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53BFEC2A-5B39-4B2E-9C22-C691C7ACD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363" y="1466850"/>
            <a:ext cx="16192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>
                <a:latin typeface="Tahoma" panose="020B0604030504040204" pitchFamily="34" charset="0"/>
              </a:rPr>
              <a:t>Emergency</a:t>
            </a:r>
          </a:p>
          <a:p>
            <a:pPr algn="ctr"/>
            <a:r>
              <a:rPr lang="en-US" altLang="ko-KR" sz="1600">
                <a:latin typeface="Tahoma" panose="020B0604030504040204" pitchFamily="34" charset="0"/>
              </a:rPr>
              <a:t>Report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D9638D04-05CF-4F0B-8130-4F59EAD5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2628900"/>
            <a:ext cx="228600" cy="308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FCB40390-47BD-48B4-B75A-8F526B2B2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8" y="2628900"/>
            <a:ext cx="228600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853AA5CB-3546-4853-AB1F-90C975F7A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8" y="2762250"/>
            <a:ext cx="247650" cy="100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F8CBBB12-3E33-4FE6-86E5-F339E15C3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538" y="2819400"/>
            <a:ext cx="285750" cy="66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5B8247EE-3602-4237-ADBA-235F1E9C6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1938" y="26479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75DACCF8-31A9-4108-B9BE-A48B46759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0188" y="2762250"/>
            <a:ext cx="14668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3A2F960A-03E8-47FE-8B15-66869240A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838" y="2819400"/>
            <a:ext cx="13906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C7048C85-2225-49AA-A449-75F76F5BF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3" y="2341563"/>
            <a:ext cx="81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press()</a:t>
            </a: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D7408FF4-7A16-406C-A280-0B1F1EA39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63" y="2417763"/>
            <a:ext cx="893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create()</a:t>
            </a: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52EB2A8E-EE78-4824-B130-CB3B2E8C4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2474913"/>
            <a:ext cx="893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create()</a:t>
            </a: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CF05A6E8-89AD-472E-834E-F352B7417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88" y="3981450"/>
            <a:ext cx="2857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36B6551C-1774-470E-875E-AA6752F5F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3981450"/>
            <a:ext cx="44386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238B49D3-A19C-4C93-A63D-EE8D11B508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5888" y="196215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Line 27">
            <a:extLst>
              <a:ext uri="{FF2B5EF4-FFF2-40B4-BE49-F238E27FC236}">
                <a16:creationId xmlns:a16="http://schemas.microsoft.com/office/drawing/2014/main" id="{BB83526A-F88B-4CDE-A039-680DF80937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9438" y="1962150"/>
            <a:ext cx="0" cy="78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Line 28">
            <a:extLst>
              <a:ext uri="{FF2B5EF4-FFF2-40B4-BE49-F238E27FC236}">
                <a16:creationId xmlns:a16="http://schemas.microsoft.com/office/drawing/2014/main" id="{3B9F3879-C8F5-44F4-A008-CBBB21D317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3938" y="20002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2303892C-651A-4C95-943F-0DDB4CEEA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8" y="4838700"/>
            <a:ext cx="266700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2E6F39E2-B20A-4C19-AC0D-C5DE51B46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638" y="4572000"/>
            <a:ext cx="2667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Line 31">
            <a:extLst>
              <a:ext uri="{FF2B5EF4-FFF2-40B4-BE49-F238E27FC236}">
                <a16:creationId xmlns:a16="http://schemas.microsoft.com/office/drawing/2014/main" id="{7146B479-2961-46E1-ABBB-B66B8819A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4552950"/>
            <a:ext cx="4457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Line 32">
            <a:extLst>
              <a:ext uri="{FF2B5EF4-FFF2-40B4-BE49-F238E27FC236}">
                <a16:creationId xmlns:a16="http://schemas.microsoft.com/office/drawing/2014/main" id="{88F695A8-6D10-4F8F-8431-F8CC9F11DE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0888" y="48577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Text Box 33">
            <a:extLst>
              <a:ext uri="{FF2B5EF4-FFF2-40B4-BE49-F238E27FC236}">
                <a16:creationId xmlns:a16="http://schemas.microsoft.com/office/drawing/2014/main" id="{D43A5743-6D50-48F7-80F6-D54E56F3E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264" y="363696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fillContents()</a:t>
            </a:r>
          </a:p>
        </p:txBody>
      </p:sp>
      <p:sp>
        <p:nvSpPr>
          <p:cNvPr id="39" name="Line 34">
            <a:extLst>
              <a:ext uri="{FF2B5EF4-FFF2-40B4-BE49-F238E27FC236}">
                <a16:creationId xmlns:a16="http://schemas.microsoft.com/office/drawing/2014/main" id="{10B5904B-2D43-4612-97CB-819CF40AC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88" y="375285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B9470313-4291-4E67-A570-0DF8C8A1A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9438" y="3790950"/>
            <a:ext cx="0" cy="1047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Text Box 36">
            <a:extLst>
              <a:ext uri="{FF2B5EF4-FFF2-40B4-BE49-F238E27FC236}">
                <a16:creationId xmlns:a16="http://schemas.microsoft.com/office/drawing/2014/main" id="{A1793CA6-30EE-42CF-A2CD-F55AE777D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4" y="4246563"/>
            <a:ext cx="941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submit()</a:t>
            </a:r>
          </a:p>
        </p:txBody>
      </p:sp>
      <p:sp>
        <p:nvSpPr>
          <p:cNvPr id="42" name="Text Box 37">
            <a:extLst>
              <a:ext uri="{FF2B5EF4-FFF2-40B4-BE49-F238E27FC236}">
                <a16:creationId xmlns:a16="http://schemas.microsoft.com/office/drawing/2014/main" id="{33E381A4-9C0A-450E-B6C3-A7A706FBF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014" y="4551363"/>
            <a:ext cx="153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submitReport()</a:t>
            </a:r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DF9CD235-6288-438D-9132-4CD53DD0B8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3438" y="5638800"/>
            <a:ext cx="43815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37924C40-1693-4CC8-AE3B-AB21E8B56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3438" y="5619750"/>
            <a:ext cx="400050" cy="342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ECB3175F-DDF7-4FF8-B9FF-957D50E87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56007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9AC20FDC-33B9-48C6-AA25-9EAA4127E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3938" y="35052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9B73DAD6-DC79-4787-886F-CE89B9F612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2988" y="4381500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0AF8DDFC-CC1D-469C-BEB1-4886C4063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338" y="5105400"/>
            <a:ext cx="2286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Line 44">
            <a:extLst>
              <a:ext uri="{FF2B5EF4-FFF2-40B4-BE49-F238E27FC236}">
                <a16:creationId xmlns:a16="http://schemas.microsoft.com/office/drawing/2014/main" id="{66ED3A17-105A-4F72-A1F8-9FABB6388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512445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Text Box 45">
            <a:extLst>
              <a:ext uri="{FF2B5EF4-FFF2-40B4-BE49-F238E27FC236}">
                <a16:creationId xmlns:a16="http://schemas.microsoft.com/office/drawing/2014/main" id="{6019EA3D-B590-44B2-B1DE-42DE98310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113" y="4837113"/>
            <a:ext cx="893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create()</a:t>
            </a:r>
          </a:p>
        </p:txBody>
      </p:sp>
      <p:sp>
        <p:nvSpPr>
          <p:cNvPr id="51" name="Line 46">
            <a:extLst>
              <a:ext uri="{FF2B5EF4-FFF2-40B4-BE49-F238E27FC236}">
                <a16:creationId xmlns:a16="http://schemas.microsoft.com/office/drawing/2014/main" id="{552382D5-E1A4-49D3-8149-6362F7FA6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5588" y="203835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Line 47">
            <a:extLst>
              <a:ext uri="{FF2B5EF4-FFF2-40B4-BE49-F238E27FC236}">
                <a16:creationId xmlns:a16="http://schemas.microsoft.com/office/drawing/2014/main" id="{7EEF0EB1-E1C1-47D1-8C46-4F8F5930C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838" y="5581650"/>
            <a:ext cx="47053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Text Box 48">
            <a:extLst>
              <a:ext uri="{FF2B5EF4-FFF2-40B4-BE49-F238E27FC236}">
                <a16:creationId xmlns:a16="http://schemas.microsoft.com/office/drawing/2014/main" id="{3A127C95-794C-4728-A597-DE1C9C8A4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2464" y="5618163"/>
            <a:ext cx="2395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submitReportDipatcher()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397CFB-9FE7-432A-B639-EEE7DC91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390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4114800" y="1752600"/>
            <a:ext cx="1600200" cy="685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 u="sng">
                <a:latin typeface="Arial" panose="020B0604020202020204" pitchFamily="34" charset="0"/>
              </a:rPr>
              <a:t>theLibraryMember:</a:t>
            </a:r>
          </a:p>
          <a:p>
            <a:pPr algn="ctr"/>
            <a:r>
              <a:rPr lang="en-US" altLang="ko-KR" sz="1400" b="1" u="sng">
                <a:latin typeface="Arial" panose="020B0604020202020204" pitchFamily="34" charset="0"/>
              </a:rPr>
              <a:t>LibraryMember</a:t>
            </a: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6096000" y="1752600"/>
            <a:ext cx="1600200" cy="685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 u="sng">
                <a:latin typeface="Arial" panose="020B0604020202020204" pitchFamily="34" charset="0"/>
              </a:rPr>
              <a:t>theCopy: Copy</a:t>
            </a:r>
            <a:endParaRPr lang="en-US" altLang="ko-KR" sz="1400" b="1" u="sng">
              <a:latin typeface="Copperplate Gothic Bold" panose="020E0705020206020404" pitchFamily="34" charset="0"/>
            </a:endParaRPr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8077200" y="1752600"/>
            <a:ext cx="1600200" cy="685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 u="sng">
                <a:latin typeface="Arial" panose="020B0604020202020204" pitchFamily="34" charset="0"/>
              </a:rPr>
              <a:t>theBook: Book</a:t>
            </a:r>
            <a:endParaRPr lang="en-US" altLang="ko-KR" sz="1400" b="1" u="sng">
              <a:latin typeface="Copperplate Gothic Bold" panose="020E0705020206020404" pitchFamily="34" charset="0"/>
            </a:endParaRPr>
          </a:p>
        </p:txBody>
      </p:sp>
      <p:sp>
        <p:nvSpPr>
          <p:cNvPr id="348166" name="Oval 6"/>
          <p:cNvSpPr>
            <a:spLocks noChangeArrowheads="1"/>
          </p:cNvSpPr>
          <p:nvPr/>
        </p:nvSpPr>
        <p:spPr bwMode="auto">
          <a:xfrm>
            <a:off x="2895600" y="16002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67" name="Line 7"/>
          <p:cNvSpPr>
            <a:spLocks noChangeShapeType="1"/>
          </p:cNvSpPr>
          <p:nvPr/>
        </p:nvSpPr>
        <p:spPr bwMode="auto">
          <a:xfrm flipV="1">
            <a:off x="2819400" y="20574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68" name="Line 8"/>
          <p:cNvSpPr>
            <a:spLocks noChangeShapeType="1"/>
          </p:cNvSpPr>
          <p:nvPr/>
        </p:nvSpPr>
        <p:spPr bwMode="auto">
          <a:xfrm>
            <a:off x="3048000" y="1905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69" name="Line 9"/>
          <p:cNvSpPr>
            <a:spLocks noChangeShapeType="1"/>
          </p:cNvSpPr>
          <p:nvPr/>
        </p:nvSpPr>
        <p:spPr bwMode="auto">
          <a:xfrm flipH="1">
            <a:off x="2895600" y="22098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70" name="Line 10"/>
          <p:cNvSpPr>
            <a:spLocks noChangeShapeType="1"/>
          </p:cNvSpPr>
          <p:nvPr/>
        </p:nvSpPr>
        <p:spPr bwMode="auto">
          <a:xfrm>
            <a:off x="3048000" y="22098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71" name="Text Box 11"/>
          <p:cNvSpPr txBox="1">
            <a:spLocks noChangeArrowheads="1"/>
          </p:cNvSpPr>
          <p:nvPr/>
        </p:nvSpPr>
        <p:spPr bwMode="auto">
          <a:xfrm>
            <a:off x="2362200" y="2438401"/>
            <a:ext cx="25406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u="sng">
                <a:latin typeface="Copperplate Gothic Bold" panose="020E0705020206020404" pitchFamily="34" charset="0"/>
              </a:rPr>
              <a:t>aMember: BookBorrow</a:t>
            </a:r>
          </a:p>
        </p:txBody>
      </p:sp>
      <p:sp>
        <p:nvSpPr>
          <p:cNvPr id="348172" name="Rectangle 12"/>
          <p:cNvSpPr>
            <a:spLocks noChangeArrowheads="1"/>
          </p:cNvSpPr>
          <p:nvPr/>
        </p:nvSpPr>
        <p:spPr bwMode="auto">
          <a:xfrm>
            <a:off x="2971800" y="2743200"/>
            <a:ext cx="152400" cy="2743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73" name="Rectangle 13"/>
          <p:cNvSpPr>
            <a:spLocks noChangeArrowheads="1"/>
          </p:cNvSpPr>
          <p:nvPr/>
        </p:nvSpPr>
        <p:spPr bwMode="auto">
          <a:xfrm>
            <a:off x="4724400" y="2971800"/>
            <a:ext cx="1524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74" name="Line 14"/>
          <p:cNvSpPr>
            <a:spLocks noChangeShapeType="1"/>
          </p:cNvSpPr>
          <p:nvPr/>
        </p:nvSpPr>
        <p:spPr bwMode="auto">
          <a:xfrm>
            <a:off x="3124200" y="29718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75" name="Line 15"/>
          <p:cNvSpPr>
            <a:spLocks noChangeShapeType="1"/>
          </p:cNvSpPr>
          <p:nvPr/>
        </p:nvSpPr>
        <p:spPr bwMode="auto">
          <a:xfrm flipV="1">
            <a:off x="4800600" y="2438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76" name="Text Box 16"/>
          <p:cNvSpPr txBox="1">
            <a:spLocks noChangeArrowheads="1"/>
          </p:cNvSpPr>
          <p:nvPr/>
        </p:nvSpPr>
        <p:spPr bwMode="auto">
          <a:xfrm>
            <a:off x="3124201" y="2667001"/>
            <a:ext cx="194534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borrow(theCopy)</a:t>
            </a:r>
          </a:p>
        </p:txBody>
      </p:sp>
      <p:sp>
        <p:nvSpPr>
          <p:cNvPr id="348177" name="Line 17"/>
          <p:cNvSpPr>
            <a:spLocks noChangeShapeType="1"/>
          </p:cNvSpPr>
          <p:nvPr/>
        </p:nvSpPr>
        <p:spPr bwMode="auto">
          <a:xfrm>
            <a:off x="4876800" y="3276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78" name="Line 18"/>
          <p:cNvSpPr>
            <a:spLocks noChangeShapeType="1"/>
          </p:cNvSpPr>
          <p:nvPr/>
        </p:nvSpPr>
        <p:spPr bwMode="auto">
          <a:xfrm>
            <a:off x="5334000" y="3276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79" name="Line 19"/>
          <p:cNvSpPr>
            <a:spLocks noChangeShapeType="1"/>
          </p:cNvSpPr>
          <p:nvPr/>
        </p:nvSpPr>
        <p:spPr bwMode="auto">
          <a:xfrm flipH="1">
            <a:off x="4876800" y="3657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80" name="Text Box 20"/>
          <p:cNvSpPr txBox="1">
            <a:spLocks noChangeArrowheads="1"/>
          </p:cNvSpPr>
          <p:nvPr/>
        </p:nvSpPr>
        <p:spPr bwMode="auto">
          <a:xfrm>
            <a:off x="4860926" y="2982914"/>
            <a:ext cx="17210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1:okToBowwor</a:t>
            </a:r>
          </a:p>
        </p:txBody>
      </p:sp>
      <p:sp>
        <p:nvSpPr>
          <p:cNvPr id="348181" name="Line 21"/>
          <p:cNvSpPr>
            <a:spLocks noChangeShapeType="1"/>
          </p:cNvSpPr>
          <p:nvPr/>
        </p:nvSpPr>
        <p:spPr bwMode="auto">
          <a:xfrm>
            <a:off x="6858000" y="2438400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82" name="Line 22"/>
          <p:cNvSpPr>
            <a:spLocks noChangeShapeType="1"/>
          </p:cNvSpPr>
          <p:nvPr/>
        </p:nvSpPr>
        <p:spPr bwMode="auto">
          <a:xfrm>
            <a:off x="4876800" y="39624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83" name="Text Box 23"/>
          <p:cNvSpPr txBox="1">
            <a:spLocks noChangeArrowheads="1"/>
          </p:cNvSpPr>
          <p:nvPr/>
        </p:nvSpPr>
        <p:spPr bwMode="auto">
          <a:xfrm>
            <a:off x="5334001" y="3657601"/>
            <a:ext cx="11590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2:borrow</a:t>
            </a:r>
          </a:p>
        </p:txBody>
      </p:sp>
      <p:sp>
        <p:nvSpPr>
          <p:cNvPr id="348184" name="Rectangle 24"/>
          <p:cNvSpPr>
            <a:spLocks noChangeArrowheads="1"/>
          </p:cNvSpPr>
          <p:nvPr/>
        </p:nvSpPr>
        <p:spPr bwMode="auto">
          <a:xfrm>
            <a:off x="6781800" y="3962400"/>
            <a:ext cx="1524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85" name="Line 25"/>
          <p:cNvSpPr>
            <a:spLocks noChangeShapeType="1"/>
          </p:cNvSpPr>
          <p:nvPr/>
        </p:nvSpPr>
        <p:spPr bwMode="auto">
          <a:xfrm>
            <a:off x="8839200" y="24384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86" name="Line 26"/>
          <p:cNvSpPr>
            <a:spLocks noChangeShapeType="1"/>
          </p:cNvSpPr>
          <p:nvPr/>
        </p:nvSpPr>
        <p:spPr bwMode="auto">
          <a:xfrm>
            <a:off x="6934200" y="41148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87" name="Rectangle 27"/>
          <p:cNvSpPr>
            <a:spLocks noChangeArrowheads="1"/>
          </p:cNvSpPr>
          <p:nvPr/>
        </p:nvSpPr>
        <p:spPr bwMode="auto">
          <a:xfrm>
            <a:off x="8763000" y="4114800"/>
            <a:ext cx="152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88" name="Line 28"/>
          <p:cNvSpPr>
            <a:spLocks noChangeShapeType="1"/>
          </p:cNvSpPr>
          <p:nvPr/>
        </p:nvSpPr>
        <p:spPr bwMode="auto">
          <a:xfrm>
            <a:off x="8839200" y="44958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89" name="Line 29"/>
          <p:cNvSpPr>
            <a:spLocks noChangeShapeType="1"/>
          </p:cNvSpPr>
          <p:nvPr/>
        </p:nvSpPr>
        <p:spPr bwMode="auto">
          <a:xfrm>
            <a:off x="6858000" y="48006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90" name="Line 30"/>
          <p:cNvSpPr>
            <a:spLocks noChangeShapeType="1"/>
          </p:cNvSpPr>
          <p:nvPr/>
        </p:nvSpPr>
        <p:spPr bwMode="auto">
          <a:xfrm>
            <a:off x="4800600" y="5105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91" name="Text Box 31"/>
          <p:cNvSpPr txBox="1">
            <a:spLocks noChangeArrowheads="1"/>
          </p:cNvSpPr>
          <p:nvPr/>
        </p:nvSpPr>
        <p:spPr bwMode="auto">
          <a:xfrm>
            <a:off x="7070725" y="3821114"/>
            <a:ext cx="16121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Copperplate Gothic Bold" panose="020E0705020206020404" pitchFamily="34" charset="0"/>
              </a:rPr>
              <a:t>2.1: borrowed</a:t>
            </a:r>
          </a:p>
        </p:txBody>
      </p:sp>
      <p:sp>
        <p:nvSpPr>
          <p:cNvPr id="33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A99A42-3114-4B33-BCCE-6CEEBA97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836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04A44C1C-B453-48DE-995B-FE23A364E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8485" y="1824394"/>
            <a:ext cx="5623560" cy="39852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6DBA3B-ECD4-4736-B1A9-A614B99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320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</p:txBody>
      </p:sp>
      <p:pic>
        <p:nvPicPr>
          <p:cNvPr id="6" name="그림 1">
            <a:extLst>
              <a:ext uri="{FF2B5EF4-FFF2-40B4-BE49-F238E27FC236}">
                <a16:creationId xmlns:a16="http://schemas.microsoft.com/office/drawing/2014/main" id="{BAB40663-0B7C-44E3-AD5C-20AFC65BDF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135" y="1614244"/>
            <a:ext cx="5229225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7DBEDF-1A09-4F69-A14A-20CF63A1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783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867" name="Group 3"/>
          <p:cNvGrpSpPr>
            <a:grpSpLocks/>
          </p:cNvGrpSpPr>
          <p:nvPr/>
        </p:nvGrpSpPr>
        <p:grpSpPr bwMode="auto">
          <a:xfrm>
            <a:off x="2438400" y="1524000"/>
            <a:ext cx="419100" cy="533400"/>
            <a:chOff x="4332" y="1236"/>
            <a:chExt cx="504" cy="1044"/>
          </a:xfrm>
        </p:grpSpPr>
        <p:sp>
          <p:nvSpPr>
            <p:cNvPr id="292868" name="Oval 4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69" name="Line 5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70" name="Line 6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71" name="Line 7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72" name="Line 8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3714750" y="1581150"/>
            <a:ext cx="16192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u="sng">
                <a:latin typeface="Tahoma" panose="020B0604030504040204" pitchFamily="34" charset="0"/>
              </a:rPr>
              <a:t>:SimpleWatch</a:t>
            </a: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5867400" y="1600200"/>
            <a:ext cx="16192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u="sng">
                <a:latin typeface="Tahoma" panose="020B0604030504040204" pitchFamily="34" charset="0"/>
              </a:rPr>
              <a:t>:Display</a:t>
            </a:r>
          </a:p>
        </p:txBody>
      </p:sp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8153400" y="1562100"/>
            <a:ext cx="16192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u="sng">
                <a:latin typeface="Tahoma" panose="020B0604030504040204" pitchFamily="34" charset="0"/>
              </a:rPr>
              <a:t>:Time</a:t>
            </a:r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2593975" y="2762250"/>
            <a:ext cx="228600" cy="308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4384675" y="2762250"/>
            <a:ext cx="2857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6556375" y="2895600"/>
            <a:ext cx="247650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79" name="Rectangle 15"/>
          <p:cNvSpPr>
            <a:spLocks noChangeArrowheads="1"/>
          </p:cNvSpPr>
          <p:nvPr/>
        </p:nvSpPr>
        <p:spPr bwMode="auto">
          <a:xfrm>
            <a:off x="8804275" y="4152900"/>
            <a:ext cx="285750" cy="66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80" name="Line 16"/>
          <p:cNvSpPr>
            <a:spLocks noChangeShapeType="1"/>
          </p:cNvSpPr>
          <p:nvPr/>
        </p:nvSpPr>
        <p:spPr bwMode="auto">
          <a:xfrm flipV="1">
            <a:off x="2841625" y="2781300"/>
            <a:ext cx="15621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81" name="Line 17"/>
          <p:cNvSpPr>
            <a:spLocks noChangeShapeType="1"/>
          </p:cNvSpPr>
          <p:nvPr/>
        </p:nvSpPr>
        <p:spPr bwMode="auto">
          <a:xfrm>
            <a:off x="4689475" y="2914650"/>
            <a:ext cx="1866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82" name="Text Box 18"/>
          <p:cNvSpPr txBox="1">
            <a:spLocks noChangeArrowheads="1"/>
          </p:cNvSpPr>
          <p:nvPr/>
        </p:nvSpPr>
        <p:spPr bwMode="auto">
          <a:xfrm>
            <a:off x="2806701" y="2474913"/>
            <a:ext cx="1516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PressButton1()</a:t>
            </a:r>
          </a:p>
        </p:txBody>
      </p:sp>
      <p:sp>
        <p:nvSpPr>
          <p:cNvPr id="292883" name="Text Box 19"/>
          <p:cNvSpPr txBox="1">
            <a:spLocks noChangeArrowheads="1"/>
          </p:cNvSpPr>
          <p:nvPr/>
        </p:nvSpPr>
        <p:spPr bwMode="auto">
          <a:xfrm>
            <a:off x="2197101" y="2132013"/>
            <a:ext cx="1222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u="sng">
                <a:latin typeface="Tahoma" panose="020B0604030504040204" pitchFamily="34" charset="0"/>
              </a:rPr>
              <a:t>:WatchUser</a:t>
            </a:r>
          </a:p>
        </p:txBody>
      </p:sp>
      <p:sp>
        <p:nvSpPr>
          <p:cNvPr id="292884" name="Text Box 20"/>
          <p:cNvSpPr txBox="1">
            <a:spLocks noChangeArrowheads="1"/>
          </p:cNvSpPr>
          <p:nvPr/>
        </p:nvSpPr>
        <p:spPr bwMode="auto">
          <a:xfrm>
            <a:off x="5016500" y="2608263"/>
            <a:ext cx="1282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blinkHours()</a:t>
            </a:r>
          </a:p>
        </p:txBody>
      </p:sp>
      <p:sp>
        <p:nvSpPr>
          <p:cNvPr id="292885" name="Line 21"/>
          <p:cNvSpPr>
            <a:spLocks noChangeShapeType="1"/>
          </p:cNvSpPr>
          <p:nvPr/>
        </p:nvSpPr>
        <p:spPr bwMode="auto">
          <a:xfrm flipV="1">
            <a:off x="4518025" y="2095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86" name="Line 22"/>
          <p:cNvSpPr>
            <a:spLocks noChangeShapeType="1"/>
          </p:cNvSpPr>
          <p:nvPr/>
        </p:nvSpPr>
        <p:spPr bwMode="auto">
          <a:xfrm flipV="1">
            <a:off x="6670675" y="2133600"/>
            <a:ext cx="0" cy="78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87" name="Line 23"/>
          <p:cNvSpPr>
            <a:spLocks noChangeShapeType="1"/>
          </p:cNvSpPr>
          <p:nvPr/>
        </p:nvSpPr>
        <p:spPr bwMode="auto">
          <a:xfrm flipV="1">
            <a:off x="8937625" y="20955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88" name="Rectangle 24"/>
          <p:cNvSpPr>
            <a:spLocks noChangeArrowheads="1"/>
          </p:cNvSpPr>
          <p:nvPr/>
        </p:nvSpPr>
        <p:spPr bwMode="auto">
          <a:xfrm>
            <a:off x="4403725" y="5238750"/>
            <a:ext cx="266700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89" name="Rectangle 25"/>
          <p:cNvSpPr>
            <a:spLocks noChangeArrowheads="1"/>
          </p:cNvSpPr>
          <p:nvPr/>
        </p:nvSpPr>
        <p:spPr bwMode="auto">
          <a:xfrm>
            <a:off x="4384675" y="3409950"/>
            <a:ext cx="2857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90" name="Rectangle 26"/>
          <p:cNvSpPr>
            <a:spLocks noChangeArrowheads="1"/>
          </p:cNvSpPr>
          <p:nvPr/>
        </p:nvSpPr>
        <p:spPr bwMode="auto">
          <a:xfrm>
            <a:off x="4384675" y="4095750"/>
            <a:ext cx="2857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91" name="Line 27"/>
          <p:cNvSpPr>
            <a:spLocks noChangeShapeType="1"/>
          </p:cNvSpPr>
          <p:nvPr/>
        </p:nvSpPr>
        <p:spPr bwMode="auto">
          <a:xfrm flipV="1">
            <a:off x="2822575" y="3429000"/>
            <a:ext cx="15430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92" name="Line 28"/>
          <p:cNvSpPr>
            <a:spLocks noChangeShapeType="1"/>
          </p:cNvSpPr>
          <p:nvPr/>
        </p:nvSpPr>
        <p:spPr bwMode="auto">
          <a:xfrm>
            <a:off x="2784475" y="4114800"/>
            <a:ext cx="15811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93" name="Text Box 29"/>
          <p:cNvSpPr txBox="1">
            <a:spLocks noChangeArrowheads="1"/>
          </p:cNvSpPr>
          <p:nvPr/>
        </p:nvSpPr>
        <p:spPr bwMode="auto">
          <a:xfrm>
            <a:off x="2844801" y="3122613"/>
            <a:ext cx="1516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PressButton1()</a:t>
            </a:r>
          </a:p>
        </p:txBody>
      </p:sp>
      <p:sp>
        <p:nvSpPr>
          <p:cNvPr id="292894" name="Text Box 30"/>
          <p:cNvSpPr txBox="1">
            <a:spLocks noChangeArrowheads="1"/>
          </p:cNvSpPr>
          <p:nvPr/>
        </p:nvSpPr>
        <p:spPr bwMode="auto">
          <a:xfrm>
            <a:off x="2844801" y="3732213"/>
            <a:ext cx="1516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PressButton2()</a:t>
            </a:r>
          </a:p>
        </p:txBody>
      </p:sp>
      <p:sp>
        <p:nvSpPr>
          <p:cNvPr id="292895" name="Line 31"/>
          <p:cNvSpPr>
            <a:spLocks noChangeShapeType="1"/>
          </p:cNvSpPr>
          <p:nvPr/>
        </p:nvSpPr>
        <p:spPr bwMode="auto">
          <a:xfrm>
            <a:off x="4689475" y="3409950"/>
            <a:ext cx="1866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96" name="Rectangle 32"/>
          <p:cNvSpPr>
            <a:spLocks noChangeArrowheads="1"/>
          </p:cNvSpPr>
          <p:nvPr/>
        </p:nvSpPr>
        <p:spPr bwMode="auto">
          <a:xfrm>
            <a:off x="6556375" y="3429000"/>
            <a:ext cx="247650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97" name="Line 33"/>
          <p:cNvSpPr>
            <a:spLocks noChangeShapeType="1"/>
          </p:cNvSpPr>
          <p:nvPr/>
        </p:nvSpPr>
        <p:spPr bwMode="auto">
          <a:xfrm>
            <a:off x="4670425" y="41148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98" name="Rectangle 34"/>
          <p:cNvSpPr>
            <a:spLocks noChangeArrowheads="1"/>
          </p:cNvSpPr>
          <p:nvPr/>
        </p:nvSpPr>
        <p:spPr bwMode="auto">
          <a:xfrm>
            <a:off x="6556375" y="4419600"/>
            <a:ext cx="247650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899" name="Line 35"/>
          <p:cNvSpPr>
            <a:spLocks noChangeShapeType="1"/>
          </p:cNvSpPr>
          <p:nvPr/>
        </p:nvSpPr>
        <p:spPr bwMode="auto">
          <a:xfrm flipV="1">
            <a:off x="6689725" y="37909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2900" name="Line 36"/>
          <p:cNvSpPr>
            <a:spLocks noChangeShapeType="1"/>
          </p:cNvSpPr>
          <p:nvPr/>
        </p:nvSpPr>
        <p:spPr bwMode="auto">
          <a:xfrm flipH="1">
            <a:off x="6804025" y="4419600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2901" name="Line 37"/>
          <p:cNvSpPr>
            <a:spLocks noChangeShapeType="1"/>
          </p:cNvSpPr>
          <p:nvPr/>
        </p:nvSpPr>
        <p:spPr bwMode="auto">
          <a:xfrm>
            <a:off x="2860675" y="5238750"/>
            <a:ext cx="15621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2902" name="Line 38"/>
          <p:cNvSpPr>
            <a:spLocks noChangeShapeType="1"/>
          </p:cNvSpPr>
          <p:nvPr/>
        </p:nvSpPr>
        <p:spPr bwMode="auto">
          <a:xfrm>
            <a:off x="4670425" y="542925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2903" name="Rectangle 39"/>
          <p:cNvSpPr>
            <a:spLocks noChangeArrowheads="1"/>
          </p:cNvSpPr>
          <p:nvPr/>
        </p:nvSpPr>
        <p:spPr bwMode="auto">
          <a:xfrm>
            <a:off x="8823325" y="5429250"/>
            <a:ext cx="247650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904" name="Rectangle 40"/>
          <p:cNvSpPr>
            <a:spLocks noChangeArrowheads="1"/>
          </p:cNvSpPr>
          <p:nvPr/>
        </p:nvSpPr>
        <p:spPr bwMode="auto">
          <a:xfrm>
            <a:off x="6556375" y="5695950"/>
            <a:ext cx="247650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2905" name="Line 41"/>
          <p:cNvSpPr>
            <a:spLocks noChangeShapeType="1"/>
          </p:cNvSpPr>
          <p:nvPr/>
        </p:nvSpPr>
        <p:spPr bwMode="auto">
          <a:xfrm>
            <a:off x="4670425" y="5695950"/>
            <a:ext cx="18859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2906" name="Line 42"/>
          <p:cNvSpPr>
            <a:spLocks noChangeShapeType="1"/>
          </p:cNvSpPr>
          <p:nvPr/>
        </p:nvSpPr>
        <p:spPr bwMode="auto">
          <a:xfrm flipV="1">
            <a:off x="6670675" y="4762500"/>
            <a:ext cx="0" cy="9334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2907" name="Text Box 43"/>
          <p:cNvSpPr txBox="1">
            <a:spLocks noChangeArrowheads="1"/>
          </p:cNvSpPr>
          <p:nvPr/>
        </p:nvSpPr>
        <p:spPr bwMode="auto">
          <a:xfrm>
            <a:off x="2882900" y="4818063"/>
            <a:ext cx="197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PressButton1And2()</a:t>
            </a:r>
          </a:p>
        </p:txBody>
      </p:sp>
      <p:sp>
        <p:nvSpPr>
          <p:cNvPr id="292908" name="Text Box 44"/>
          <p:cNvSpPr txBox="1">
            <a:spLocks noChangeArrowheads="1"/>
          </p:cNvSpPr>
          <p:nvPr/>
        </p:nvSpPr>
        <p:spPr bwMode="auto">
          <a:xfrm>
            <a:off x="4997451" y="3046413"/>
            <a:ext cx="1452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blinkMinutes()</a:t>
            </a:r>
          </a:p>
        </p:txBody>
      </p:sp>
      <p:sp>
        <p:nvSpPr>
          <p:cNvPr id="292909" name="Text Box 45"/>
          <p:cNvSpPr txBox="1">
            <a:spLocks noChangeArrowheads="1"/>
          </p:cNvSpPr>
          <p:nvPr/>
        </p:nvSpPr>
        <p:spPr bwMode="auto">
          <a:xfrm>
            <a:off x="4997451" y="3694113"/>
            <a:ext cx="1452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blinkMinutes()</a:t>
            </a:r>
          </a:p>
        </p:txBody>
      </p:sp>
      <p:sp>
        <p:nvSpPr>
          <p:cNvPr id="292910" name="Text Box 46"/>
          <p:cNvSpPr txBox="1">
            <a:spLocks noChangeArrowheads="1"/>
          </p:cNvSpPr>
          <p:nvPr/>
        </p:nvSpPr>
        <p:spPr bwMode="auto">
          <a:xfrm>
            <a:off x="4883151" y="5389563"/>
            <a:ext cx="14556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StopBlinking()</a:t>
            </a:r>
          </a:p>
        </p:txBody>
      </p:sp>
      <p:sp>
        <p:nvSpPr>
          <p:cNvPr id="292911" name="Text Box 47"/>
          <p:cNvSpPr txBox="1">
            <a:spLocks noChangeArrowheads="1"/>
          </p:cNvSpPr>
          <p:nvPr/>
        </p:nvSpPr>
        <p:spPr bwMode="auto">
          <a:xfrm>
            <a:off x="6864350" y="3732213"/>
            <a:ext cx="1811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incrementMiutes()</a:t>
            </a:r>
          </a:p>
        </p:txBody>
      </p:sp>
      <p:sp>
        <p:nvSpPr>
          <p:cNvPr id="292912" name="Text Box 48"/>
          <p:cNvSpPr txBox="1">
            <a:spLocks noChangeArrowheads="1"/>
          </p:cNvSpPr>
          <p:nvPr/>
        </p:nvSpPr>
        <p:spPr bwMode="auto">
          <a:xfrm>
            <a:off x="7016751" y="4113213"/>
            <a:ext cx="1019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Refresh()</a:t>
            </a:r>
          </a:p>
        </p:txBody>
      </p:sp>
      <p:sp>
        <p:nvSpPr>
          <p:cNvPr id="292913" name="Text Box 49"/>
          <p:cNvSpPr txBox="1">
            <a:spLocks noChangeArrowheads="1"/>
          </p:cNvSpPr>
          <p:nvPr/>
        </p:nvSpPr>
        <p:spPr bwMode="auto">
          <a:xfrm>
            <a:off x="6807200" y="5111750"/>
            <a:ext cx="17495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dirty="0" err="1">
                <a:latin typeface="Tahoma" panose="020B0604030504040204" pitchFamily="34" charset="0"/>
              </a:rPr>
              <a:t>CommitNewTimes</a:t>
            </a:r>
            <a:r>
              <a:rPr lang="en-US" altLang="ko-KR" sz="1400" dirty="0">
                <a:latin typeface="Tahoma" panose="020B0604030504040204" pitchFamily="34" charset="0"/>
              </a:rPr>
              <a:t>()</a:t>
            </a:r>
          </a:p>
        </p:txBody>
      </p:sp>
      <p:sp>
        <p:nvSpPr>
          <p:cNvPr id="292914" name="Line 50"/>
          <p:cNvSpPr>
            <a:spLocks noChangeShapeType="1"/>
          </p:cNvSpPr>
          <p:nvPr/>
        </p:nvSpPr>
        <p:spPr bwMode="auto">
          <a:xfrm>
            <a:off x="8956675" y="5791200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2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04A314-A20D-4767-90C7-C22B934E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8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19200"/>
            <a:ext cx="8991600" cy="49530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ko-KR" altLang="en-US" dirty="0"/>
              <a:t>모형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기능적 모형</a:t>
            </a:r>
          </a:p>
          <a:p>
            <a:pPr lvl="2">
              <a:lnSpc>
                <a:spcPct val="120000"/>
              </a:lnSpc>
            </a:pPr>
            <a:r>
              <a:rPr lang="ko-KR" altLang="en-US" sz="1600" dirty="0"/>
              <a:t>사용자 측면에서 본 시스템 기능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/>
              <a:t>UML: </a:t>
            </a:r>
            <a:r>
              <a:rPr lang="ko-KR" altLang="en-US" sz="1600" dirty="0"/>
              <a:t>사용 사례 다이어그램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객체 모형</a:t>
            </a:r>
          </a:p>
          <a:p>
            <a:pPr lvl="2">
              <a:lnSpc>
                <a:spcPct val="120000"/>
              </a:lnSpc>
            </a:pPr>
            <a:r>
              <a:rPr lang="ko-KR" altLang="en-US" sz="1600" dirty="0"/>
              <a:t>객체</a:t>
            </a:r>
            <a:r>
              <a:rPr lang="en-US" altLang="ko-KR" sz="1600" dirty="0"/>
              <a:t>, </a:t>
            </a:r>
            <a:r>
              <a:rPr lang="ko-KR" altLang="en-US" sz="1600" dirty="0"/>
              <a:t>속성</a:t>
            </a:r>
            <a:r>
              <a:rPr lang="en-US" altLang="ko-KR" sz="1600" dirty="0"/>
              <a:t>, </a:t>
            </a:r>
            <a:r>
              <a:rPr lang="ko-KR" altLang="en-US" sz="1600" dirty="0"/>
              <a:t>연관관계</a:t>
            </a:r>
            <a:r>
              <a:rPr lang="en-US" altLang="ko-KR" sz="1600" dirty="0"/>
              <a:t>, </a:t>
            </a:r>
            <a:r>
              <a:rPr lang="ko-KR" altLang="en-US" sz="1600" dirty="0"/>
              <a:t>오퍼레이션으로 시스템의 정적 구조를 나타냄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/>
              <a:t>UML: </a:t>
            </a:r>
            <a:r>
              <a:rPr lang="ko-KR" altLang="en-US" sz="1600" dirty="0"/>
              <a:t>클래스 다이어그램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동적 모형</a:t>
            </a:r>
          </a:p>
          <a:p>
            <a:pPr lvl="2">
              <a:lnSpc>
                <a:spcPct val="120000"/>
              </a:lnSpc>
            </a:pPr>
            <a:r>
              <a:rPr lang="ko-KR" altLang="en-US" sz="1600" dirty="0"/>
              <a:t>시스템의 내부 동작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/>
              <a:t>UML: </a:t>
            </a:r>
            <a:r>
              <a:rPr lang="ko-KR" altLang="en-US" sz="1600" dirty="0"/>
              <a:t>순서 다이어그램</a:t>
            </a:r>
            <a:r>
              <a:rPr lang="en-US" altLang="ko-KR" sz="1600" dirty="0"/>
              <a:t>, </a:t>
            </a:r>
            <a:r>
              <a:rPr lang="ko-KR" altLang="en-US" sz="1600" dirty="0"/>
              <a:t>상태 다이어그램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액티비티</a:t>
            </a:r>
            <a:r>
              <a:rPr lang="ko-KR" altLang="en-US" sz="1600" dirty="0"/>
              <a:t> 다이어그램</a:t>
            </a:r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UML</a:t>
            </a:r>
            <a:r>
              <a:rPr lang="ko-KR" altLang="en-US" dirty="0"/>
              <a:t> 소개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33416A-5F29-4DDD-B39E-12851381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7696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153400" cy="4724400"/>
          </a:xfrm>
        </p:spPr>
        <p:txBody>
          <a:bodyPr/>
          <a:lstStyle/>
          <a:p>
            <a:r>
              <a:rPr lang="ko-KR" altLang="en-US" sz="2400" dirty="0"/>
              <a:t>정의</a:t>
            </a:r>
          </a:p>
          <a:p>
            <a:pPr lvl="1"/>
            <a:r>
              <a:rPr lang="ko-KR" altLang="en-US" dirty="0"/>
              <a:t>객체가 갖는 여러 상태와 상태 사이의 전환을 표현</a:t>
            </a:r>
          </a:p>
          <a:p>
            <a:r>
              <a:rPr lang="ko-KR" altLang="en-US" sz="2400" dirty="0"/>
              <a:t>목적</a:t>
            </a:r>
          </a:p>
          <a:p>
            <a:pPr lvl="1"/>
            <a:r>
              <a:rPr lang="ko-KR" altLang="en-US" dirty="0"/>
              <a:t>단일 객체의 동작을 나타냄</a:t>
            </a:r>
          </a:p>
          <a:p>
            <a:pPr lvl="1"/>
            <a:r>
              <a:rPr lang="ko-KR" altLang="en-US" dirty="0"/>
              <a:t>객체의 상태 변화를 점검하여 빠진 오퍼레이션이 없는지 점검</a:t>
            </a:r>
          </a:p>
          <a:p>
            <a:r>
              <a:rPr lang="ko-KR" altLang="en-US" sz="2400" dirty="0"/>
              <a:t>요소</a:t>
            </a:r>
          </a:p>
          <a:p>
            <a:pPr lvl="1"/>
            <a:r>
              <a:rPr lang="ko-KR" altLang="en-US" dirty="0"/>
              <a:t>원 </a:t>
            </a:r>
            <a:r>
              <a:rPr lang="en-US" altLang="ko-KR" dirty="0">
                <a:latin typeface="Times New Roman" panose="02020603050405020304" pitchFamily="18" charset="0"/>
              </a:rPr>
              <a:t>–</a:t>
            </a:r>
            <a:r>
              <a:rPr lang="en-US" altLang="ko-KR" dirty="0"/>
              <a:t> </a:t>
            </a:r>
            <a:r>
              <a:rPr lang="ko-KR" altLang="en-US" dirty="0"/>
              <a:t>객체의 상태</a:t>
            </a:r>
          </a:p>
          <a:p>
            <a:pPr lvl="1"/>
            <a:r>
              <a:rPr lang="ko-KR" altLang="en-US" dirty="0"/>
              <a:t>화살표 </a:t>
            </a:r>
            <a:r>
              <a:rPr lang="en-US" altLang="ko-KR" dirty="0"/>
              <a:t>- </a:t>
            </a:r>
            <a:r>
              <a:rPr lang="ko-KR" altLang="en-US" dirty="0"/>
              <a:t>전이</a:t>
            </a:r>
            <a:r>
              <a:rPr lang="en-US" altLang="ko-KR" dirty="0"/>
              <a:t>(transition)</a:t>
            </a:r>
          </a:p>
          <a:p>
            <a:endParaRPr lang="en-US" altLang="ko-KR" sz="2400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State 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297366-322D-4DDD-AF86-5BBB665E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5536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5105400" y="2362200"/>
            <a:ext cx="11446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BlinkHours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8629650" y="2247901"/>
            <a:ext cx="11049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Increment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Hours</a:t>
            </a:r>
          </a:p>
        </p:txBody>
      </p:sp>
      <p:sp>
        <p:nvSpPr>
          <p:cNvPr id="294917" name="Line 5"/>
          <p:cNvSpPr>
            <a:spLocks noChangeShapeType="1"/>
          </p:cNvSpPr>
          <p:nvPr/>
        </p:nvSpPr>
        <p:spPr bwMode="auto">
          <a:xfrm>
            <a:off x="6416675" y="242093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 flipH="1">
            <a:off x="6416675" y="26685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6457951" y="2076450"/>
            <a:ext cx="1573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</a:rPr>
              <a:t>button2Pressed</a:t>
            </a:r>
          </a:p>
        </p:txBody>
      </p:sp>
      <p:sp>
        <p:nvSpPr>
          <p:cNvPr id="294920" name="Oval 8"/>
          <p:cNvSpPr>
            <a:spLocks noChangeArrowheads="1"/>
          </p:cNvSpPr>
          <p:nvPr/>
        </p:nvSpPr>
        <p:spPr bwMode="auto">
          <a:xfrm>
            <a:off x="5483225" y="1487488"/>
            <a:ext cx="2667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5124450" y="3848100"/>
            <a:ext cx="13161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BlinkMinutes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8648700" y="3733801"/>
            <a:ext cx="11049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Increment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Minutes</a:t>
            </a:r>
          </a:p>
        </p:txBody>
      </p:sp>
      <p:sp>
        <p:nvSpPr>
          <p:cNvPr id="294923" name="Line 11"/>
          <p:cNvSpPr>
            <a:spLocks noChangeShapeType="1"/>
          </p:cNvSpPr>
          <p:nvPr/>
        </p:nvSpPr>
        <p:spPr bwMode="auto">
          <a:xfrm>
            <a:off x="6435725" y="390683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24" name="Line 12"/>
          <p:cNvSpPr>
            <a:spLocks noChangeShapeType="1"/>
          </p:cNvSpPr>
          <p:nvPr/>
        </p:nvSpPr>
        <p:spPr bwMode="auto">
          <a:xfrm flipH="1">
            <a:off x="6435725" y="41544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25" name="Text Box 13"/>
          <p:cNvSpPr txBox="1">
            <a:spLocks noChangeArrowheads="1"/>
          </p:cNvSpPr>
          <p:nvPr/>
        </p:nvSpPr>
        <p:spPr bwMode="auto">
          <a:xfrm>
            <a:off x="6477001" y="3562350"/>
            <a:ext cx="1573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button2Pressed</a:t>
            </a:r>
          </a:p>
        </p:txBody>
      </p:sp>
      <p:sp>
        <p:nvSpPr>
          <p:cNvPr id="294926" name="Text Box 14"/>
          <p:cNvSpPr txBox="1">
            <a:spLocks noChangeArrowheads="1"/>
          </p:cNvSpPr>
          <p:nvPr/>
        </p:nvSpPr>
        <p:spPr bwMode="auto">
          <a:xfrm>
            <a:off x="5124451" y="5295900"/>
            <a:ext cx="13630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BlinkSeconds</a:t>
            </a:r>
          </a:p>
        </p:txBody>
      </p:sp>
      <p:sp>
        <p:nvSpPr>
          <p:cNvPr id="294927" name="Text Box 15"/>
          <p:cNvSpPr txBox="1">
            <a:spLocks noChangeArrowheads="1"/>
          </p:cNvSpPr>
          <p:nvPr/>
        </p:nvSpPr>
        <p:spPr bwMode="auto">
          <a:xfrm>
            <a:off x="8648700" y="5181601"/>
            <a:ext cx="11049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Increment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Seconds</a:t>
            </a:r>
          </a:p>
        </p:txBody>
      </p:sp>
      <p:sp>
        <p:nvSpPr>
          <p:cNvPr id="294928" name="Line 16"/>
          <p:cNvSpPr>
            <a:spLocks noChangeShapeType="1"/>
          </p:cNvSpPr>
          <p:nvPr/>
        </p:nvSpPr>
        <p:spPr bwMode="auto">
          <a:xfrm>
            <a:off x="6435725" y="535463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29" name="Line 17"/>
          <p:cNvSpPr>
            <a:spLocks noChangeShapeType="1"/>
          </p:cNvSpPr>
          <p:nvPr/>
        </p:nvSpPr>
        <p:spPr bwMode="auto">
          <a:xfrm flipH="1">
            <a:off x="6435725" y="56022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30" name="Text Box 18"/>
          <p:cNvSpPr txBox="1">
            <a:spLocks noChangeArrowheads="1"/>
          </p:cNvSpPr>
          <p:nvPr/>
        </p:nvSpPr>
        <p:spPr bwMode="auto">
          <a:xfrm>
            <a:off x="6477001" y="5010150"/>
            <a:ext cx="1573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button2Pressed</a:t>
            </a:r>
          </a:p>
        </p:txBody>
      </p:sp>
      <p:sp>
        <p:nvSpPr>
          <p:cNvPr id="294931" name="Line 19"/>
          <p:cNvSpPr>
            <a:spLocks noChangeShapeType="1"/>
          </p:cNvSpPr>
          <p:nvPr/>
        </p:nvSpPr>
        <p:spPr bwMode="auto">
          <a:xfrm>
            <a:off x="5616575" y="2897188"/>
            <a:ext cx="0" cy="781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32" name="Line 20"/>
          <p:cNvSpPr>
            <a:spLocks noChangeShapeType="1"/>
          </p:cNvSpPr>
          <p:nvPr/>
        </p:nvSpPr>
        <p:spPr bwMode="auto">
          <a:xfrm>
            <a:off x="5635625" y="43830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33" name="Text Box 21"/>
          <p:cNvSpPr txBox="1">
            <a:spLocks noChangeArrowheads="1"/>
          </p:cNvSpPr>
          <p:nvPr/>
        </p:nvSpPr>
        <p:spPr bwMode="auto">
          <a:xfrm>
            <a:off x="2362201" y="5353050"/>
            <a:ext cx="12985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StopBlinking</a:t>
            </a:r>
          </a:p>
        </p:txBody>
      </p:sp>
      <p:sp>
        <p:nvSpPr>
          <p:cNvPr id="294934" name="Line 22"/>
          <p:cNvSpPr>
            <a:spLocks noChangeShapeType="1"/>
          </p:cNvSpPr>
          <p:nvPr/>
        </p:nvSpPr>
        <p:spPr bwMode="auto">
          <a:xfrm flipH="1">
            <a:off x="3711575" y="5507038"/>
            <a:ext cx="10858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35" name="Line 23"/>
          <p:cNvSpPr>
            <a:spLocks noChangeShapeType="1"/>
          </p:cNvSpPr>
          <p:nvPr/>
        </p:nvSpPr>
        <p:spPr bwMode="auto">
          <a:xfrm flipH="1">
            <a:off x="3178175" y="4040188"/>
            <a:ext cx="16192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36" name="Line 24"/>
          <p:cNvSpPr>
            <a:spLocks noChangeShapeType="1"/>
          </p:cNvSpPr>
          <p:nvPr/>
        </p:nvSpPr>
        <p:spPr bwMode="auto">
          <a:xfrm flipH="1">
            <a:off x="3178175" y="4059238"/>
            <a:ext cx="0" cy="1162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37" name="Line 25"/>
          <p:cNvSpPr>
            <a:spLocks noChangeShapeType="1"/>
          </p:cNvSpPr>
          <p:nvPr/>
        </p:nvSpPr>
        <p:spPr bwMode="auto">
          <a:xfrm flipH="1">
            <a:off x="2587625" y="255428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38" name="Line 26"/>
          <p:cNvSpPr>
            <a:spLocks noChangeShapeType="1"/>
          </p:cNvSpPr>
          <p:nvPr/>
        </p:nvSpPr>
        <p:spPr bwMode="auto">
          <a:xfrm flipH="1">
            <a:off x="2606675" y="2554288"/>
            <a:ext cx="0" cy="2686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39" name="Line 27"/>
          <p:cNvSpPr>
            <a:spLocks noChangeShapeType="1"/>
          </p:cNvSpPr>
          <p:nvPr/>
        </p:nvSpPr>
        <p:spPr bwMode="auto">
          <a:xfrm flipH="1">
            <a:off x="5616575" y="17541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4940" name="Text Box 28"/>
          <p:cNvSpPr txBox="1">
            <a:spLocks noChangeArrowheads="1"/>
          </p:cNvSpPr>
          <p:nvPr/>
        </p:nvSpPr>
        <p:spPr bwMode="auto">
          <a:xfrm>
            <a:off x="2286001" y="2114550"/>
            <a:ext cx="182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button1&amp;2Pressed</a:t>
            </a:r>
          </a:p>
        </p:txBody>
      </p:sp>
      <p:sp>
        <p:nvSpPr>
          <p:cNvPr id="294941" name="Text Box 29"/>
          <p:cNvSpPr txBox="1">
            <a:spLocks noChangeArrowheads="1"/>
          </p:cNvSpPr>
          <p:nvPr/>
        </p:nvSpPr>
        <p:spPr bwMode="auto">
          <a:xfrm>
            <a:off x="2800351" y="3619500"/>
            <a:ext cx="182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button1&amp;2Pressed</a:t>
            </a:r>
          </a:p>
        </p:txBody>
      </p:sp>
      <p:sp>
        <p:nvSpPr>
          <p:cNvPr id="294942" name="Text Box 30"/>
          <p:cNvSpPr txBox="1">
            <a:spLocks noChangeArrowheads="1"/>
          </p:cNvSpPr>
          <p:nvPr/>
        </p:nvSpPr>
        <p:spPr bwMode="auto">
          <a:xfrm>
            <a:off x="3352801" y="4991100"/>
            <a:ext cx="182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button1&amp;2Pressed</a:t>
            </a:r>
          </a:p>
        </p:txBody>
      </p:sp>
      <p:sp>
        <p:nvSpPr>
          <p:cNvPr id="294943" name="AutoShape 31"/>
          <p:cNvSpPr>
            <a:spLocks noChangeArrowheads="1"/>
          </p:cNvSpPr>
          <p:nvPr/>
        </p:nvSpPr>
        <p:spPr bwMode="auto">
          <a:xfrm>
            <a:off x="4835525" y="2230438"/>
            <a:ext cx="1600200" cy="6286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4944" name="AutoShape 32"/>
          <p:cNvSpPr>
            <a:spLocks noChangeArrowheads="1"/>
          </p:cNvSpPr>
          <p:nvPr/>
        </p:nvSpPr>
        <p:spPr bwMode="auto">
          <a:xfrm>
            <a:off x="4835525" y="3697288"/>
            <a:ext cx="1600200" cy="6286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4945" name="AutoShape 33"/>
          <p:cNvSpPr>
            <a:spLocks noChangeArrowheads="1"/>
          </p:cNvSpPr>
          <p:nvPr/>
        </p:nvSpPr>
        <p:spPr bwMode="auto">
          <a:xfrm>
            <a:off x="8264525" y="2192338"/>
            <a:ext cx="1600200" cy="6286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4946" name="AutoShape 34"/>
          <p:cNvSpPr>
            <a:spLocks noChangeArrowheads="1"/>
          </p:cNvSpPr>
          <p:nvPr/>
        </p:nvSpPr>
        <p:spPr bwMode="auto">
          <a:xfrm>
            <a:off x="8264525" y="3735388"/>
            <a:ext cx="1600200" cy="6286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4947" name="AutoShape 35"/>
          <p:cNvSpPr>
            <a:spLocks noChangeArrowheads="1"/>
          </p:cNvSpPr>
          <p:nvPr/>
        </p:nvSpPr>
        <p:spPr bwMode="auto">
          <a:xfrm>
            <a:off x="8283575" y="5145088"/>
            <a:ext cx="1600200" cy="6286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4948" name="AutoShape 36"/>
          <p:cNvSpPr>
            <a:spLocks noChangeArrowheads="1"/>
          </p:cNvSpPr>
          <p:nvPr/>
        </p:nvSpPr>
        <p:spPr bwMode="auto">
          <a:xfrm>
            <a:off x="4854575" y="5164138"/>
            <a:ext cx="1600200" cy="6286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4949" name="AutoShape 37"/>
          <p:cNvSpPr>
            <a:spLocks noChangeArrowheads="1"/>
          </p:cNvSpPr>
          <p:nvPr/>
        </p:nvSpPr>
        <p:spPr bwMode="auto">
          <a:xfrm>
            <a:off x="2130425" y="5259388"/>
            <a:ext cx="1600200" cy="6286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State Diagram</a:t>
            </a:r>
          </a:p>
        </p:txBody>
      </p:sp>
      <p:sp>
        <p:nvSpPr>
          <p:cNvPr id="40" name="Text Box 7">
            <a:extLst>
              <a:ext uri="{FF2B5EF4-FFF2-40B4-BE49-F238E27FC236}">
                <a16:creationId xmlns:a16="http://schemas.microsoft.com/office/drawing/2014/main" id="{1A11736E-2093-4E8A-9411-ECC06E553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1746250"/>
            <a:ext cx="15846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</a:rPr>
              <a:t>button1Pressed</a:t>
            </a:r>
          </a:p>
        </p:txBody>
      </p:sp>
      <p:sp>
        <p:nvSpPr>
          <p:cNvPr id="41" name="Text Box 7">
            <a:extLst>
              <a:ext uri="{FF2B5EF4-FFF2-40B4-BE49-F238E27FC236}">
                <a16:creationId xmlns:a16="http://schemas.microsoft.com/office/drawing/2014/main" id="{EB7BE075-CCA9-4E48-92D3-5B96FEB9A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4" y="3090446"/>
            <a:ext cx="15846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</a:rPr>
              <a:t>button1Pressed</a:t>
            </a:r>
          </a:p>
        </p:txBody>
      </p:sp>
      <p:sp>
        <p:nvSpPr>
          <p:cNvPr id="42" name="Text Box 7">
            <a:extLst>
              <a:ext uri="{FF2B5EF4-FFF2-40B4-BE49-F238E27FC236}">
                <a16:creationId xmlns:a16="http://schemas.microsoft.com/office/drawing/2014/main" id="{36F26D30-F8BB-4E3D-BD23-09CA3A4C0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736" y="4543981"/>
            <a:ext cx="15846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</a:rPr>
              <a:t>button1Pressed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DBA09B-5CA6-4A03-A841-86AA0F13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424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State Diagram</a:t>
            </a:r>
          </a:p>
        </p:txBody>
      </p:sp>
      <p:pic>
        <p:nvPicPr>
          <p:cNvPr id="43" name="Picture 8">
            <a:extLst>
              <a:ext uri="{FF2B5EF4-FFF2-40B4-BE49-F238E27FC236}">
                <a16:creationId xmlns:a16="http://schemas.microsoft.com/office/drawing/2014/main" id="{4684100D-B97D-464B-A3C2-5F707A771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7036" y="1584324"/>
            <a:ext cx="5334000" cy="4191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752FFF-2A8F-4484-BACE-1FF22995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5165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7772400" cy="48768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err="1"/>
              <a:t>액티비티</a:t>
            </a:r>
            <a:r>
              <a:rPr lang="en-US" altLang="ko-KR" dirty="0"/>
              <a:t>: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시스템에서 수행되는 작업</a:t>
            </a:r>
            <a:r>
              <a:rPr lang="en-US" altLang="ko-KR" dirty="0"/>
              <a:t>(</a:t>
            </a:r>
            <a:r>
              <a:rPr lang="ko-KR" altLang="en-US" dirty="0"/>
              <a:t>오퍼레이션의 집합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클래스의 </a:t>
            </a:r>
            <a:r>
              <a:rPr lang="ko-KR" altLang="en-US" dirty="0" err="1"/>
              <a:t>매소드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개념적으로는 수행되어야 할 어떤 작업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실제적으로는 클래스에 있는 메소드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액티비티 흐름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액티비티의 흐름의 순서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출처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이벤트 다이어그램</a:t>
            </a:r>
            <a:r>
              <a:rPr lang="en-US" altLang="ko-KR" dirty="0"/>
              <a:t>(Jim Odell)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SDL State Modeling technique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Petri-nets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구성요소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원</a:t>
            </a:r>
            <a:r>
              <a:rPr lang="en-US" altLang="ko-KR" dirty="0"/>
              <a:t>: </a:t>
            </a:r>
            <a:r>
              <a:rPr lang="ko-KR" altLang="en-US" dirty="0" err="1"/>
              <a:t>액티비티</a:t>
            </a:r>
            <a:endParaRPr lang="ko-KR" altLang="en-US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화살표</a:t>
            </a:r>
            <a:r>
              <a:rPr lang="en-US" altLang="ko-KR" dirty="0"/>
              <a:t>: </a:t>
            </a:r>
            <a:r>
              <a:rPr lang="ko-KR" altLang="en-US" dirty="0" err="1"/>
              <a:t>트랜지션</a:t>
            </a:r>
            <a:r>
              <a:rPr lang="en-US" altLang="ko-KR" dirty="0"/>
              <a:t>(</a:t>
            </a:r>
            <a:r>
              <a:rPr lang="ko-KR" altLang="en-US" dirty="0"/>
              <a:t>다른 </a:t>
            </a:r>
            <a:r>
              <a:rPr lang="ko-KR" altLang="en-US" dirty="0" err="1"/>
              <a:t>액티비티로의</a:t>
            </a:r>
            <a:r>
              <a:rPr lang="ko-KR" altLang="en-US" dirty="0"/>
              <a:t> 전환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동기 막대</a:t>
            </a:r>
            <a:r>
              <a:rPr lang="en-US" altLang="ko-KR" dirty="0"/>
              <a:t>: </a:t>
            </a:r>
            <a:r>
              <a:rPr lang="ko-KR" altLang="en-US" dirty="0"/>
              <a:t>제어흐름의 동기화</a:t>
            </a:r>
          </a:p>
          <a:p>
            <a:pPr lvl="1">
              <a:lnSpc>
                <a:spcPct val="110000"/>
              </a:lnSpc>
            </a:pPr>
            <a:r>
              <a:rPr lang="ko-KR" altLang="en-US" dirty="0" err="1"/>
              <a:t>다이어몬드</a:t>
            </a:r>
            <a:r>
              <a:rPr lang="en-US" altLang="ko-KR" dirty="0"/>
              <a:t>: </a:t>
            </a:r>
            <a:r>
              <a:rPr lang="ko-KR" altLang="en-US" dirty="0"/>
              <a:t>선택 분기</a:t>
            </a:r>
          </a:p>
          <a:p>
            <a:pPr lvl="1"/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종료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Guard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액티비티가 수행되기 앞서 만족하여야 하는 조건</a:t>
            </a:r>
          </a:p>
          <a:p>
            <a:pPr lvl="1"/>
            <a:endParaRPr lang="ko-KR" altLang="en-US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Activity 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D40457-8AB4-430F-AF6B-031838BD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3489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 err="1"/>
              <a:t>액티비티</a:t>
            </a:r>
            <a:r>
              <a:rPr lang="ko-KR" altLang="en-US" dirty="0"/>
              <a:t> 다이어그램을 사용하여 나타내는 것</a:t>
            </a:r>
          </a:p>
          <a:p>
            <a:pPr lvl="1">
              <a:lnSpc>
                <a:spcPct val="130000"/>
              </a:lnSpc>
            </a:pPr>
            <a:r>
              <a:rPr lang="ko-KR" altLang="en-US" dirty="0" err="1"/>
              <a:t>메소드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복잡한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사용 사례 하나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여러 개의 사용 사례</a:t>
            </a:r>
          </a:p>
          <a:p>
            <a:endParaRPr lang="en-US" altLang="ko-KR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Activity 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BD2AF5-5FA5-431E-8379-D2ABE96D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5262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AutoShape 3"/>
          <p:cNvSpPr>
            <a:spLocks noChangeArrowheads="1"/>
          </p:cNvSpPr>
          <p:nvPr/>
        </p:nvSpPr>
        <p:spPr bwMode="auto">
          <a:xfrm>
            <a:off x="2282825" y="3259138"/>
            <a:ext cx="1657350" cy="5905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2724151" y="3257551"/>
            <a:ext cx="9128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Open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Incident</a:t>
            </a:r>
          </a:p>
        </p:txBody>
      </p:sp>
      <p:sp>
        <p:nvSpPr>
          <p:cNvPr id="296965" name="AutoShape 5"/>
          <p:cNvSpPr>
            <a:spLocks noChangeArrowheads="1"/>
          </p:cNvSpPr>
          <p:nvPr/>
        </p:nvSpPr>
        <p:spPr bwMode="auto">
          <a:xfrm>
            <a:off x="5102225" y="1982788"/>
            <a:ext cx="1657350" cy="5905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5410200" y="1981201"/>
            <a:ext cx="10937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Allocate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Resources</a:t>
            </a:r>
          </a:p>
        </p:txBody>
      </p:sp>
      <p:sp>
        <p:nvSpPr>
          <p:cNvPr id="296967" name="AutoShape 7"/>
          <p:cNvSpPr>
            <a:spLocks noChangeArrowheads="1"/>
          </p:cNvSpPr>
          <p:nvPr/>
        </p:nvSpPr>
        <p:spPr bwMode="auto">
          <a:xfrm>
            <a:off x="5102225" y="3240088"/>
            <a:ext cx="1657350" cy="5905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6968" name="Text Box 8"/>
          <p:cNvSpPr txBox="1">
            <a:spLocks noChangeArrowheads="1"/>
          </p:cNvSpPr>
          <p:nvPr/>
        </p:nvSpPr>
        <p:spPr bwMode="auto">
          <a:xfrm>
            <a:off x="5334001" y="3238501"/>
            <a:ext cx="11541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Coordinate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Resources</a:t>
            </a:r>
          </a:p>
        </p:txBody>
      </p:sp>
      <p:sp>
        <p:nvSpPr>
          <p:cNvPr id="296969" name="AutoShape 9"/>
          <p:cNvSpPr>
            <a:spLocks noChangeArrowheads="1"/>
          </p:cNvSpPr>
          <p:nvPr/>
        </p:nvSpPr>
        <p:spPr bwMode="auto">
          <a:xfrm>
            <a:off x="5045075" y="4706938"/>
            <a:ext cx="1657350" cy="5905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5334000" y="4686301"/>
            <a:ext cx="1098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Document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Incident</a:t>
            </a:r>
          </a:p>
        </p:txBody>
      </p:sp>
      <p:sp>
        <p:nvSpPr>
          <p:cNvPr id="296971" name="AutoShape 11"/>
          <p:cNvSpPr>
            <a:spLocks noChangeArrowheads="1"/>
          </p:cNvSpPr>
          <p:nvPr/>
        </p:nvSpPr>
        <p:spPr bwMode="auto">
          <a:xfrm>
            <a:off x="7978775" y="3278188"/>
            <a:ext cx="1657350" cy="59055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6972" name="Text Box 12"/>
          <p:cNvSpPr txBox="1">
            <a:spLocks noChangeArrowheads="1"/>
          </p:cNvSpPr>
          <p:nvPr/>
        </p:nvSpPr>
        <p:spPr bwMode="auto">
          <a:xfrm>
            <a:off x="8420101" y="3276601"/>
            <a:ext cx="9128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Archive</a:t>
            </a:r>
          </a:p>
          <a:p>
            <a:r>
              <a:rPr lang="en-US" altLang="ko-KR" sz="1600">
                <a:latin typeface="Tahoma" panose="020B0604030504040204" pitchFamily="34" charset="0"/>
              </a:rPr>
              <a:t>Incident</a:t>
            </a:r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4321175" y="2820988"/>
            <a:ext cx="88900" cy="1504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6974" name="Rectangle 14"/>
          <p:cNvSpPr>
            <a:spLocks noChangeArrowheads="1"/>
          </p:cNvSpPr>
          <p:nvPr/>
        </p:nvSpPr>
        <p:spPr bwMode="auto">
          <a:xfrm>
            <a:off x="7540625" y="2897188"/>
            <a:ext cx="88900" cy="1504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6975" name="Line 15"/>
          <p:cNvSpPr>
            <a:spLocks noChangeShapeType="1"/>
          </p:cNvSpPr>
          <p:nvPr/>
        </p:nvSpPr>
        <p:spPr bwMode="auto">
          <a:xfrm>
            <a:off x="4740275" y="2268538"/>
            <a:ext cx="0" cy="2781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6976" name="Line 16"/>
          <p:cNvSpPr>
            <a:spLocks noChangeShapeType="1"/>
          </p:cNvSpPr>
          <p:nvPr/>
        </p:nvSpPr>
        <p:spPr bwMode="auto">
          <a:xfrm>
            <a:off x="7121525" y="2230438"/>
            <a:ext cx="0" cy="2800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6977" name="Line 17"/>
          <p:cNvSpPr>
            <a:spLocks noChangeShapeType="1"/>
          </p:cNvSpPr>
          <p:nvPr/>
        </p:nvSpPr>
        <p:spPr bwMode="auto">
          <a:xfrm>
            <a:off x="4759325" y="224948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6978" name="Line 18"/>
          <p:cNvSpPr>
            <a:spLocks noChangeShapeType="1"/>
          </p:cNvSpPr>
          <p:nvPr/>
        </p:nvSpPr>
        <p:spPr bwMode="auto">
          <a:xfrm>
            <a:off x="4416425" y="3544888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6979" name="Line 19"/>
          <p:cNvSpPr>
            <a:spLocks noChangeShapeType="1"/>
          </p:cNvSpPr>
          <p:nvPr/>
        </p:nvSpPr>
        <p:spPr bwMode="auto">
          <a:xfrm>
            <a:off x="4721225" y="503078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6980" name="Line 20"/>
          <p:cNvSpPr>
            <a:spLocks noChangeShapeType="1"/>
          </p:cNvSpPr>
          <p:nvPr/>
        </p:nvSpPr>
        <p:spPr bwMode="auto">
          <a:xfrm>
            <a:off x="3978275" y="3544888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6981" name="Line 21"/>
          <p:cNvSpPr>
            <a:spLocks noChangeShapeType="1"/>
          </p:cNvSpPr>
          <p:nvPr/>
        </p:nvSpPr>
        <p:spPr bwMode="auto">
          <a:xfrm>
            <a:off x="6759575" y="2230438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6982" name="Line 22"/>
          <p:cNvSpPr>
            <a:spLocks noChangeShapeType="1"/>
          </p:cNvSpPr>
          <p:nvPr/>
        </p:nvSpPr>
        <p:spPr bwMode="auto">
          <a:xfrm flipV="1">
            <a:off x="6740525" y="501173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6983" name="Line 23"/>
          <p:cNvSpPr>
            <a:spLocks noChangeShapeType="1"/>
          </p:cNvSpPr>
          <p:nvPr/>
        </p:nvSpPr>
        <p:spPr bwMode="auto">
          <a:xfrm>
            <a:off x="6778625" y="3544888"/>
            <a:ext cx="7810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96984" name="Line 24"/>
          <p:cNvSpPr>
            <a:spLocks noChangeShapeType="1"/>
          </p:cNvSpPr>
          <p:nvPr/>
        </p:nvSpPr>
        <p:spPr bwMode="auto">
          <a:xfrm>
            <a:off x="7654925" y="3544888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6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Activity 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7E00A9-CB63-4F4D-8B75-7574690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5959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AutoShape 3"/>
          <p:cNvSpPr>
            <a:spLocks noChangeArrowheads="1"/>
          </p:cNvSpPr>
          <p:nvPr/>
        </p:nvSpPr>
        <p:spPr bwMode="auto">
          <a:xfrm>
            <a:off x="4419600" y="14478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Find</a:t>
            </a:r>
          </a:p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Beverage</a:t>
            </a:r>
          </a:p>
        </p:txBody>
      </p:sp>
      <p:sp>
        <p:nvSpPr>
          <p:cNvPr id="354308" name="AutoShape 4"/>
          <p:cNvSpPr>
            <a:spLocks noChangeArrowheads="1"/>
          </p:cNvSpPr>
          <p:nvPr/>
        </p:nvSpPr>
        <p:spPr bwMode="auto">
          <a:xfrm>
            <a:off x="3124200" y="24384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Put Coffee</a:t>
            </a:r>
          </a:p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in filter</a:t>
            </a:r>
          </a:p>
        </p:txBody>
      </p:sp>
      <p:sp>
        <p:nvSpPr>
          <p:cNvPr id="354309" name="AutoShape 5"/>
          <p:cNvSpPr>
            <a:spLocks noChangeArrowheads="1"/>
          </p:cNvSpPr>
          <p:nvPr/>
        </p:nvSpPr>
        <p:spPr bwMode="auto">
          <a:xfrm>
            <a:off x="4419600" y="24384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Add Water</a:t>
            </a:r>
          </a:p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to Reservior</a:t>
            </a:r>
          </a:p>
        </p:txBody>
      </p:sp>
      <p:sp>
        <p:nvSpPr>
          <p:cNvPr id="354310" name="AutoShape 6"/>
          <p:cNvSpPr>
            <a:spLocks noChangeArrowheads="1"/>
          </p:cNvSpPr>
          <p:nvPr/>
        </p:nvSpPr>
        <p:spPr bwMode="auto">
          <a:xfrm>
            <a:off x="5943600" y="24384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Get</a:t>
            </a:r>
          </a:p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Cups</a:t>
            </a:r>
          </a:p>
        </p:txBody>
      </p:sp>
      <p:sp>
        <p:nvSpPr>
          <p:cNvPr id="354311" name="AutoShape 7"/>
          <p:cNvSpPr>
            <a:spLocks noChangeArrowheads="1"/>
          </p:cNvSpPr>
          <p:nvPr/>
        </p:nvSpPr>
        <p:spPr bwMode="auto">
          <a:xfrm>
            <a:off x="7467600" y="24384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Get Can</a:t>
            </a:r>
          </a:p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of Cola</a:t>
            </a:r>
          </a:p>
        </p:txBody>
      </p:sp>
      <p:sp>
        <p:nvSpPr>
          <p:cNvPr id="354312" name="Rectangle 8"/>
          <p:cNvSpPr>
            <a:spLocks noChangeArrowheads="1"/>
          </p:cNvSpPr>
          <p:nvPr/>
        </p:nvSpPr>
        <p:spPr bwMode="auto">
          <a:xfrm>
            <a:off x="4038600" y="2133600"/>
            <a:ext cx="19050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13" name="AutoShape 9"/>
          <p:cNvSpPr>
            <a:spLocks noChangeArrowheads="1"/>
          </p:cNvSpPr>
          <p:nvPr/>
        </p:nvSpPr>
        <p:spPr bwMode="auto">
          <a:xfrm>
            <a:off x="3124200" y="32004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Put Filter</a:t>
            </a:r>
          </a:p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in Mchine</a:t>
            </a:r>
          </a:p>
        </p:txBody>
      </p:sp>
      <p:sp>
        <p:nvSpPr>
          <p:cNvPr id="354314" name="Rectangle 10"/>
          <p:cNvSpPr>
            <a:spLocks noChangeArrowheads="1"/>
          </p:cNvSpPr>
          <p:nvPr/>
        </p:nvSpPr>
        <p:spPr bwMode="auto">
          <a:xfrm>
            <a:off x="3048000" y="3886200"/>
            <a:ext cx="19050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15" name="AutoShape 11"/>
          <p:cNvSpPr>
            <a:spLocks noChangeArrowheads="1"/>
          </p:cNvSpPr>
          <p:nvPr/>
        </p:nvSpPr>
        <p:spPr bwMode="auto">
          <a:xfrm>
            <a:off x="3429000" y="41148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Turn On</a:t>
            </a:r>
          </a:p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Machine</a:t>
            </a:r>
          </a:p>
        </p:txBody>
      </p:sp>
      <p:sp>
        <p:nvSpPr>
          <p:cNvPr id="354316" name="AutoShape 12"/>
          <p:cNvSpPr>
            <a:spLocks noChangeArrowheads="1"/>
          </p:cNvSpPr>
          <p:nvPr/>
        </p:nvSpPr>
        <p:spPr bwMode="auto">
          <a:xfrm>
            <a:off x="3429000" y="48006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</a:rPr>
              <a:t>Brew</a:t>
            </a:r>
          </a:p>
          <a:p>
            <a:pPr algn="ctr"/>
            <a:r>
              <a:rPr lang="en-US" altLang="ko-KR" sz="1600" b="1" dirty="0">
                <a:latin typeface="Times New Roman" panose="02020603050405020304" pitchFamily="18" charset="0"/>
              </a:rPr>
              <a:t>Coffee</a:t>
            </a:r>
          </a:p>
        </p:txBody>
      </p:sp>
      <p:sp>
        <p:nvSpPr>
          <p:cNvPr id="354317" name="AutoShape 13"/>
          <p:cNvSpPr>
            <a:spLocks noChangeArrowheads="1"/>
          </p:cNvSpPr>
          <p:nvPr/>
        </p:nvSpPr>
        <p:spPr bwMode="auto">
          <a:xfrm>
            <a:off x="5410200" y="56388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</a:rPr>
              <a:t>Pour</a:t>
            </a:r>
          </a:p>
          <a:p>
            <a:pPr algn="ctr"/>
            <a:r>
              <a:rPr lang="en-US" altLang="ko-KR" sz="1600" b="1" dirty="0">
                <a:latin typeface="Times New Roman" panose="02020603050405020304" pitchFamily="18" charset="0"/>
              </a:rPr>
              <a:t>Coffee</a:t>
            </a:r>
          </a:p>
        </p:txBody>
      </p:sp>
      <p:sp>
        <p:nvSpPr>
          <p:cNvPr id="354318" name="AutoShape 14"/>
          <p:cNvSpPr>
            <a:spLocks noChangeArrowheads="1"/>
          </p:cNvSpPr>
          <p:nvPr/>
        </p:nvSpPr>
        <p:spPr bwMode="auto">
          <a:xfrm>
            <a:off x="7543800" y="56388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Drink</a:t>
            </a:r>
          </a:p>
          <a:p>
            <a:pPr algn="ctr"/>
            <a:r>
              <a:rPr lang="en-US" altLang="ko-KR" sz="1600" b="1">
                <a:latin typeface="Times New Roman" panose="02020603050405020304" pitchFamily="18" charset="0"/>
              </a:rPr>
              <a:t>Beverage</a:t>
            </a:r>
          </a:p>
        </p:txBody>
      </p:sp>
      <p:sp>
        <p:nvSpPr>
          <p:cNvPr id="354319" name="Line 15"/>
          <p:cNvSpPr>
            <a:spLocks noChangeShapeType="1"/>
          </p:cNvSpPr>
          <p:nvPr/>
        </p:nvSpPr>
        <p:spPr bwMode="auto">
          <a:xfrm>
            <a:off x="4953000" y="190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20" name="Line 16"/>
          <p:cNvSpPr>
            <a:spLocks noChangeShapeType="1"/>
          </p:cNvSpPr>
          <p:nvPr/>
        </p:nvSpPr>
        <p:spPr bwMode="auto">
          <a:xfrm>
            <a:off x="46482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21" name="Oval 17"/>
          <p:cNvSpPr>
            <a:spLocks noChangeArrowheads="1"/>
          </p:cNvSpPr>
          <p:nvPr/>
        </p:nvSpPr>
        <p:spPr bwMode="auto">
          <a:xfrm>
            <a:off x="32004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22" name="Line 18"/>
          <p:cNvSpPr>
            <a:spLocks noChangeShapeType="1"/>
          </p:cNvSpPr>
          <p:nvPr/>
        </p:nvSpPr>
        <p:spPr bwMode="auto">
          <a:xfrm>
            <a:off x="3429000" y="1676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23" name="Line 19"/>
          <p:cNvSpPr>
            <a:spLocks noChangeShapeType="1"/>
          </p:cNvSpPr>
          <p:nvPr/>
        </p:nvSpPr>
        <p:spPr bwMode="auto">
          <a:xfrm>
            <a:off x="5562600" y="167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24" name="AutoShape 20"/>
          <p:cNvSpPr>
            <a:spLocks noChangeArrowheads="1"/>
          </p:cNvSpPr>
          <p:nvPr/>
        </p:nvSpPr>
        <p:spPr bwMode="auto">
          <a:xfrm>
            <a:off x="7696200" y="1524000"/>
            <a:ext cx="762000" cy="3048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25" name="Line 21"/>
          <p:cNvSpPr>
            <a:spLocks noChangeShapeType="1"/>
          </p:cNvSpPr>
          <p:nvPr/>
        </p:nvSpPr>
        <p:spPr bwMode="auto">
          <a:xfrm>
            <a:off x="36576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26" name="Line 22"/>
          <p:cNvSpPr>
            <a:spLocks noChangeShapeType="1"/>
          </p:cNvSpPr>
          <p:nvPr/>
        </p:nvSpPr>
        <p:spPr bwMode="auto">
          <a:xfrm>
            <a:off x="36576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27" name="Line 23"/>
          <p:cNvSpPr>
            <a:spLocks noChangeShapeType="1"/>
          </p:cNvSpPr>
          <p:nvPr/>
        </p:nvSpPr>
        <p:spPr bwMode="auto">
          <a:xfrm>
            <a:off x="3962400" y="3962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28" name="Line 24"/>
          <p:cNvSpPr>
            <a:spLocks noChangeShapeType="1"/>
          </p:cNvSpPr>
          <p:nvPr/>
        </p:nvSpPr>
        <p:spPr bwMode="auto">
          <a:xfrm>
            <a:off x="39624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29" name="Rectangle 25"/>
          <p:cNvSpPr>
            <a:spLocks noChangeArrowheads="1"/>
          </p:cNvSpPr>
          <p:nvPr/>
        </p:nvSpPr>
        <p:spPr bwMode="auto">
          <a:xfrm>
            <a:off x="5105400" y="5334000"/>
            <a:ext cx="1676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0" name="Line 26"/>
          <p:cNvSpPr>
            <a:spLocks noChangeShapeType="1"/>
          </p:cNvSpPr>
          <p:nvPr/>
        </p:nvSpPr>
        <p:spPr bwMode="auto">
          <a:xfrm>
            <a:off x="6477000" y="2895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1" name="Line 27"/>
          <p:cNvSpPr>
            <a:spLocks noChangeShapeType="1"/>
          </p:cNvSpPr>
          <p:nvPr/>
        </p:nvSpPr>
        <p:spPr bwMode="auto">
          <a:xfrm>
            <a:off x="45720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2" name="Line 28"/>
          <p:cNvSpPr>
            <a:spLocks noChangeShapeType="1"/>
          </p:cNvSpPr>
          <p:nvPr/>
        </p:nvSpPr>
        <p:spPr bwMode="auto">
          <a:xfrm>
            <a:off x="5410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3" name="Line 29"/>
          <p:cNvSpPr>
            <a:spLocks noChangeShapeType="1"/>
          </p:cNvSpPr>
          <p:nvPr/>
        </p:nvSpPr>
        <p:spPr bwMode="auto">
          <a:xfrm>
            <a:off x="8077200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4" name="Line 30"/>
          <p:cNvSpPr>
            <a:spLocks noChangeShapeType="1"/>
          </p:cNvSpPr>
          <p:nvPr/>
        </p:nvSpPr>
        <p:spPr bwMode="auto">
          <a:xfrm>
            <a:off x="59436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5" name="Line 31"/>
          <p:cNvSpPr>
            <a:spLocks noChangeShapeType="1"/>
          </p:cNvSpPr>
          <p:nvPr/>
        </p:nvSpPr>
        <p:spPr bwMode="auto">
          <a:xfrm>
            <a:off x="6553200" y="586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6" name="Line 32"/>
          <p:cNvSpPr>
            <a:spLocks noChangeShapeType="1"/>
          </p:cNvSpPr>
          <p:nvPr/>
        </p:nvSpPr>
        <p:spPr bwMode="auto">
          <a:xfrm>
            <a:off x="8077200" y="2895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7" name="Line 33"/>
          <p:cNvSpPr>
            <a:spLocks noChangeShapeType="1"/>
          </p:cNvSpPr>
          <p:nvPr/>
        </p:nvSpPr>
        <p:spPr bwMode="auto">
          <a:xfrm>
            <a:off x="8458200" y="1676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8" name="Line 34"/>
          <p:cNvSpPr>
            <a:spLocks noChangeShapeType="1"/>
          </p:cNvSpPr>
          <p:nvPr/>
        </p:nvSpPr>
        <p:spPr bwMode="auto">
          <a:xfrm>
            <a:off x="9296400" y="16764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9" name="Oval 35"/>
          <p:cNvSpPr>
            <a:spLocks noChangeArrowheads="1"/>
          </p:cNvSpPr>
          <p:nvPr/>
        </p:nvSpPr>
        <p:spPr bwMode="auto">
          <a:xfrm>
            <a:off x="9220200" y="571500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40" name="Oval 36"/>
          <p:cNvSpPr>
            <a:spLocks noChangeArrowheads="1"/>
          </p:cNvSpPr>
          <p:nvPr/>
        </p:nvSpPr>
        <p:spPr bwMode="auto">
          <a:xfrm>
            <a:off x="9144000" y="5638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41" name="Line 37"/>
          <p:cNvSpPr>
            <a:spLocks noChangeShapeType="1"/>
          </p:cNvSpPr>
          <p:nvPr/>
        </p:nvSpPr>
        <p:spPr bwMode="auto">
          <a:xfrm>
            <a:off x="868680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42" name="Text Box 38"/>
          <p:cNvSpPr txBox="1">
            <a:spLocks noChangeArrowheads="1"/>
          </p:cNvSpPr>
          <p:nvPr/>
        </p:nvSpPr>
        <p:spPr bwMode="auto">
          <a:xfrm>
            <a:off x="5029201" y="1905000"/>
            <a:ext cx="1204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</a:rPr>
              <a:t>[found coffee]</a:t>
            </a:r>
            <a:endParaRPr lang="en-US" altLang="ko-KR" sz="1400" b="1">
              <a:latin typeface="Times New Roman" panose="02020603050405020304" pitchFamily="18" charset="0"/>
            </a:endParaRPr>
          </a:p>
        </p:txBody>
      </p:sp>
      <p:sp>
        <p:nvSpPr>
          <p:cNvPr id="354343" name="Text Box 39"/>
          <p:cNvSpPr txBox="1">
            <a:spLocks noChangeArrowheads="1"/>
          </p:cNvSpPr>
          <p:nvPr/>
        </p:nvSpPr>
        <p:spPr bwMode="auto">
          <a:xfrm>
            <a:off x="8061326" y="1992313"/>
            <a:ext cx="1057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</a:rPr>
              <a:t>[found cola]</a:t>
            </a:r>
          </a:p>
        </p:txBody>
      </p:sp>
      <p:sp>
        <p:nvSpPr>
          <p:cNvPr id="354344" name="Text Box 40"/>
          <p:cNvSpPr txBox="1">
            <a:spLocks noChangeArrowheads="1"/>
          </p:cNvSpPr>
          <p:nvPr/>
        </p:nvSpPr>
        <p:spPr bwMode="auto">
          <a:xfrm>
            <a:off x="4495801" y="4953000"/>
            <a:ext cx="115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</a:rPr>
              <a:t>light goes out</a:t>
            </a:r>
          </a:p>
        </p:txBody>
      </p:sp>
      <p:sp>
        <p:nvSpPr>
          <p:cNvPr id="354345" name="Text Box 41"/>
          <p:cNvSpPr txBox="1">
            <a:spLocks noChangeArrowheads="1"/>
          </p:cNvSpPr>
          <p:nvPr/>
        </p:nvSpPr>
        <p:spPr bwMode="auto">
          <a:xfrm>
            <a:off x="2438400" y="1828800"/>
            <a:ext cx="165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1">
                <a:solidFill>
                  <a:srgbClr val="B23642"/>
                </a:solidFill>
                <a:latin typeface="Times New Roman" panose="02020603050405020304" pitchFamily="18" charset="0"/>
              </a:rPr>
              <a:t>Synchronization Bar</a:t>
            </a:r>
          </a:p>
        </p:txBody>
      </p:sp>
      <p:sp>
        <p:nvSpPr>
          <p:cNvPr id="354346" name="Line 42"/>
          <p:cNvSpPr>
            <a:spLocks noChangeShapeType="1"/>
          </p:cNvSpPr>
          <p:nvPr/>
        </p:nvSpPr>
        <p:spPr bwMode="auto">
          <a:xfrm>
            <a:off x="4038600" y="1981200"/>
            <a:ext cx="304800" cy="1524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47" name="Text Box 43"/>
          <p:cNvSpPr txBox="1">
            <a:spLocks noChangeArrowheads="1"/>
          </p:cNvSpPr>
          <p:nvPr/>
        </p:nvSpPr>
        <p:spPr bwMode="auto">
          <a:xfrm>
            <a:off x="5851525" y="1687513"/>
            <a:ext cx="649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1">
                <a:solidFill>
                  <a:srgbClr val="B23642"/>
                </a:solidFill>
                <a:latin typeface="Times New Roman" panose="02020603050405020304" pitchFamily="18" charset="0"/>
              </a:rPr>
              <a:t>Guard</a:t>
            </a:r>
          </a:p>
        </p:txBody>
      </p:sp>
      <p:sp>
        <p:nvSpPr>
          <p:cNvPr id="354348" name="Line 44"/>
          <p:cNvSpPr>
            <a:spLocks noChangeShapeType="1"/>
          </p:cNvSpPr>
          <p:nvPr/>
        </p:nvSpPr>
        <p:spPr bwMode="auto">
          <a:xfrm flipV="1">
            <a:off x="6477000" y="1600200"/>
            <a:ext cx="152400" cy="2286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49" name="Text Box 45"/>
          <p:cNvSpPr txBox="1">
            <a:spLocks noChangeArrowheads="1"/>
          </p:cNvSpPr>
          <p:nvPr/>
        </p:nvSpPr>
        <p:spPr bwMode="auto">
          <a:xfrm>
            <a:off x="6400800" y="1905000"/>
            <a:ext cx="1404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1">
                <a:solidFill>
                  <a:srgbClr val="B23642"/>
                </a:solidFill>
                <a:latin typeface="Times New Roman" panose="02020603050405020304" pitchFamily="18" charset="0"/>
              </a:rPr>
              <a:t>Decision Activity</a:t>
            </a:r>
            <a:endParaRPr lang="en-US" altLang="ko-KR" sz="1400" i="1">
              <a:latin typeface="Times New Roman" panose="02020603050405020304" pitchFamily="18" charset="0"/>
            </a:endParaRPr>
          </a:p>
        </p:txBody>
      </p:sp>
      <p:sp>
        <p:nvSpPr>
          <p:cNvPr id="354350" name="Line 46"/>
          <p:cNvSpPr>
            <a:spLocks noChangeShapeType="1"/>
          </p:cNvSpPr>
          <p:nvPr/>
        </p:nvSpPr>
        <p:spPr bwMode="auto">
          <a:xfrm flipV="1">
            <a:off x="7467600" y="1752600"/>
            <a:ext cx="304800" cy="3048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51" name="Text Box 47"/>
          <p:cNvSpPr txBox="1">
            <a:spLocks noChangeArrowheads="1"/>
          </p:cNvSpPr>
          <p:nvPr/>
        </p:nvSpPr>
        <p:spPr bwMode="auto">
          <a:xfrm>
            <a:off x="6765926" y="3668713"/>
            <a:ext cx="727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1">
                <a:solidFill>
                  <a:srgbClr val="B23642"/>
                </a:solidFill>
                <a:latin typeface="Times New Roman" panose="02020603050405020304" pitchFamily="18" charset="0"/>
              </a:rPr>
              <a:t>Activity</a:t>
            </a:r>
            <a:endParaRPr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354352" name="Line 48"/>
          <p:cNvSpPr>
            <a:spLocks noChangeShapeType="1"/>
          </p:cNvSpPr>
          <p:nvPr/>
        </p:nvSpPr>
        <p:spPr bwMode="auto">
          <a:xfrm flipH="1" flipV="1">
            <a:off x="6781800" y="2895600"/>
            <a:ext cx="304800" cy="8382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53" name="Text Box 49"/>
          <p:cNvSpPr txBox="1">
            <a:spLocks noChangeArrowheads="1"/>
          </p:cNvSpPr>
          <p:nvPr/>
        </p:nvSpPr>
        <p:spPr bwMode="auto">
          <a:xfrm>
            <a:off x="4114800" y="4495800"/>
            <a:ext cx="155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</a:rPr>
              <a:t>^coffeePot.TurnOn</a:t>
            </a:r>
          </a:p>
        </p:txBody>
      </p:sp>
      <p:sp>
        <p:nvSpPr>
          <p:cNvPr id="354354" name="Text Box 50"/>
          <p:cNvSpPr txBox="1">
            <a:spLocks noChangeArrowheads="1"/>
          </p:cNvSpPr>
          <p:nvPr/>
        </p:nvSpPr>
        <p:spPr bwMode="auto">
          <a:xfrm>
            <a:off x="8442325" y="4735513"/>
            <a:ext cx="46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1">
                <a:solidFill>
                  <a:srgbClr val="B23642"/>
                </a:solidFill>
                <a:latin typeface="Times New Roman" panose="02020603050405020304" pitchFamily="18" charset="0"/>
              </a:rPr>
              <a:t>End</a:t>
            </a:r>
            <a:endParaRPr lang="en-US" altLang="ko-KR" sz="1400" i="1">
              <a:latin typeface="Times New Roman" panose="02020603050405020304" pitchFamily="18" charset="0"/>
            </a:endParaRPr>
          </a:p>
        </p:txBody>
      </p:sp>
      <p:sp>
        <p:nvSpPr>
          <p:cNvPr id="354355" name="Line 51"/>
          <p:cNvSpPr>
            <a:spLocks noChangeShapeType="1"/>
          </p:cNvSpPr>
          <p:nvPr/>
        </p:nvSpPr>
        <p:spPr bwMode="auto">
          <a:xfrm>
            <a:off x="8839200" y="5029200"/>
            <a:ext cx="381000" cy="609600"/>
          </a:xfrm>
          <a:prstGeom prst="line">
            <a:avLst/>
          </a:prstGeom>
          <a:noFill/>
          <a:ln w="9525">
            <a:solidFill>
              <a:srgbClr val="B236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제목 2"/>
          <p:cNvSpPr>
            <a:spLocks noGrp="1"/>
          </p:cNvSpPr>
          <p:nvPr>
            <p:ph type="title"/>
          </p:nvPr>
        </p:nvSpPr>
        <p:spPr>
          <a:xfrm>
            <a:off x="546100" y="469900"/>
            <a:ext cx="11176000" cy="533399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액티비티</a:t>
            </a:r>
            <a:r>
              <a:rPr lang="ko-KR" altLang="en-US" dirty="0"/>
              <a:t> 다이어그램 예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AA7EBE-66C2-476D-A928-7E7187AD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3074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77724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협력 다이어그램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객체 간 상호작용 관계에 주목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화살표 위에 적힌 번호로 순서를 알 수 있음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링크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객체 간에 메시지를 주고받는 관계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협력 다이어그램에서는 링크를 사용해 객체 간의 관계를 표현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Collaboration 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39AE16-5003-4CAA-9F36-76C38364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1488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Collaboration Diagram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B1829006-BB6A-48F6-B75A-FC425F282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0462" y="1811981"/>
            <a:ext cx="5641086" cy="312127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8C41A-A790-42C5-8950-2FCA6BA9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4151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Collaboration Diagram</a:t>
            </a:r>
          </a:p>
        </p:txBody>
      </p:sp>
      <p:pic>
        <p:nvPicPr>
          <p:cNvPr id="17410" name="Picture 2" descr="Interaction, Collaboration &amp; Sequence Diagrams with Examples">
            <a:extLst>
              <a:ext uri="{FF2B5EF4-FFF2-40B4-BE49-F238E27FC236}">
                <a16:creationId xmlns:a16="http://schemas.microsoft.com/office/drawing/2014/main" id="{6B0FBE04-8F15-428D-89BE-8B4527D8F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308" y="1864137"/>
            <a:ext cx="4324069" cy="33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8ABC5C-C662-4E8E-AE1B-6707D721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92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7E4E-12A1-4EE4-A573-94C01A2E230B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1295400"/>
            <a:ext cx="8037513" cy="4800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ko-KR" sz="2400" dirty="0"/>
              <a:t>UML </a:t>
            </a:r>
            <a:r>
              <a:rPr lang="ko-KR" altLang="en-US" sz="2400" dirty="0"/>
              <a:t>이전의 방법들</a:t>
            </a:r>
            <a:endParaRPr lang="en-US" altLang="ko-KR" sz="2400" dirty="0"/>
          </a:p>
          <a:p>
            <a:pPr lvl="1"/>
            <a:r>
              <a:rPr lang="ko-KR" altLang="en-US" sz="2000" dirty="0"/>
              <a:t>많이 쓰이던 세 가지 방법</a:t>
            </a:r>
          </a:p>
          <a:p>
            <a:pPr lvl="2"/>
            <a:r>
              <a:rPr lang="en-US" altLang="ko-KR" dirty="0" err="1"/>
              <a:t>Booch</a:t>
            </a:r>
            <a:r>
              <a:rPr lang="en-US" altLang="ko-KR" dirty="0"/>
              <a:t>, Rumbaugh</a:t>
            </a:r>
            <a:r>
              <a:rPr lang="en-US" altLang="ko-KR" dirty="0">
                <a:latin typeface="Times New Roman" panose="02020603050405020304" pitchFamily="18" charset="0"/>
              </a:rPr>
              <a:t>’</a:t>
            </a:r>
            <a:r>
              <a:rPr lang="en-US" altLang="ko-KR" dirty="0"/>
              <a:t>s OMT, Jacobson</a:t>
            </a:r>
            <a:r>
              <a:rPr lang="en-US" altLang="ko-KR" dirty="0">
                <a:latin typeface="Times New Roman" panose="02020603050405020304" pitchFamily="18" charset="0"/>
              </a:rPr>
              <a:t>’</a:t>
            </a:r>
            <a:r>
              <a:rPr lang="en-US" altLang="ko-KR" dirty="0"/>
              <a:t>s OOSE</a:t>
            </a:r>
          </a:p>
          <a:p>
            <a:pPr lvl="1"/>
            <a:r>
              <a:rPr lang="ko-KR" altLang="en-US" sz="2000" dirty="0"/>
              <a:t>기타 방법들</a:t>
            </a:r>
          </a:p>
          <a:p>
            <a:pPr lvl="2"/>
            <a:r>
              <a:rPr lang="en-US" altLang="ko-KR" dirty="0"/>
              <a:t>Meyer</a:t>
            </a:r>
            <a:r>
              <a:rPr lang="ko-KR" altLang="en-US" dirty="0"/>
              <a:t>의 </a:t>
            </a:r>
            <a:r>
              <a:rPr lang="en-US" altLang="ko-KR" dirty="0"/>
              <a:t>Assertion Mechanism</a:t>
            </a:r>
          </a:p>
          <a:p>
            <a:pPr lvl="2"/>
            <a:r>
              <a:rPr lang="en-US" altLang="ko-KR" dirty="0"/>
              <a:t>Shlaer-</a:t>
            </a:r>
            <a:r>
              <a:rPr lang="en-US" altLang="ko-KR" dirty="0" err="1"/>
              <a:t>Meller</a:t>
            </a:r>
            <a:r>
              <a:rPr lang="ko-KR" altLang="en-US" dirty="0"/>
              <a:t>의 </a:t>
            </a:r>
            <a:r>
              <a:rPr lang="en-US" altLang="ko-KR" dirty="0"/>
              <a:t>Object Lifecycles</a:t>
            </a:r>
          </a:p>
          <a:p>
            <a:pPr lvl="2"/>
            <a:r>
              <a:rPr lang="en-US" altLang="ko-KR" dirty="0"/>
              <a:t>Odell</a:t>
            </a:r>
            <a:r>
              <a:rPr lang="ko-KR" altLang="en-US" dirty="0"/>
              <a:t>의 </a:t>
            </a:r>
            <a:r>
              <a:rPr lang="en-US" altLang="ko-KR" dirty="0"/>
              <a:t>Classification</a:t>
            </a:r>
          </a:p>
          <a:p>
            <a:pPr lvl="2"/>
            <a:r>
              <a:rPr lang="en-US" altLang="ko-KR" dirty="0" err="1"/>
              <a:t>Wirf</a:t>
            </a:r>
            <a:r>
              <a:rPr lang="en-US" altLang="ko-KR" dirty="0"/>
              <a:t>-Brock</a:t>
            </a:r>
            <a:r>
              <a:rPr lang="ko-KR" altLang="en-US" dirty="0"/>
              <a:t>의 </a:t>
            </a:r>
            <a:r>
              <a:rPr lang="en-US" altLang="ko-KR" dirty="0"/>
              <a:t>Responsibility</a:t>
            </a:r>
          </a:p>
          <a:p>
            <a:pPr lvl="2"/>
            <a:r>
              <a:rPr lang="en-US" altLang="ko-KR" dirty="0"/>
              <a:t>Fusion</a:t>
            </a:r>
            <a:r>
              <a:rPr lang="ko-KR" altLang="en-US" dirty="0"/>
              <a:t>의 </a:t>
            </a:r>
            <a:r>
              <a:rPr lang="en-US" altLang="ko-KR" dirty="0"/>
              <a:t>Operation descriptions, Message numbering</a:t>
            </a:r>
          </a:p>
          <a:p>
            <a:pPr lvl="2"/>
            <a:r>
              <a:rPr lang="en-US" altLang="ko-KR" dirty="0" err="1"/>
              <a:t>Embley</a:t>
            </a:r>
            <a:r>
              <a:rPr lang="ko-KR" altLang="en-US" dirty="0"/>
              <a:t>의 </a:t>
            </a:r>
            <a:r>
              <a:rPr lang="en-US" altLang="ko-KR" dirty="0"/>
              <a:t>Singleton classes, High-level view</a:t>
            </a:r>
          </a:p>
          <a:p>
            <a:pPr lvl="2"/>
            <a:r>
              <a:rPr lang="en-US" altLang="ko-KR" dirty="0" err="1"/>
              <a:t>Harel</a:t>
            </a:r>
            <a:r>
              <a:rPr lang="ko-KR" altLang="en-US" dirty="0"/>
              <a:t>의 </a:t>
            </a:r>
            <a:r>
              <a:rPr lang="en-US" altLang="ko-KR" dirty="0"/>
              <a:t>State Charts</a:t>
            </a:r>
          </a:p>
          <a:p>
            <a:pPr lvl="2"/>
            <a:r>
              <a:rPr lang="en-US" altLang="ko-KR" dirty="0"/>
              <a:t>Gamma </a:t>
            </a:r>
            <a:r>
              <a:rPr lang="ko-KR" altLang="en-US" dirty="0"/>
              <a:t>등의 </a:t>
            </a:r>
            <a:r>
              <a:rPr lang="en-US" altLang="ko-KR" dirty="0"/>
              <a:t>Frameworks, Patterns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UML</a:t>
            </a:r>
            <a:r>
              <a:rPr lang="ko-KR" altLang="en-US" dirty="0"/>
              <a:t> 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11794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Collaboration Diagram</a:t>
            </a:r>
          </a:p>
        </p:txBody>
      </p:sp>
      <p:pic>
        <p:nvPicPr>
          <p:cNvPr id="17412" name="Picture 4" descr="UML Collaboration Diagram - Javatpoint">
            <a:extLst>
              <a:ext uri="{FF2B5EF4-FFF2-40B4-BE49-F238E27FC236}">
                <a16:creationId xmlns:a16="http://schemas.microsoft.com/office/drawing/2014/main" id="{AA70A430-F553-47D4-B6DE-35631E2D1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58" y="1891386"/>
            <a:ext cx="52387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EA3DFF-9AC1-42C3-8CF1-449A982E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4203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153400" cy="472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컴포넌트 다이어그램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구현 관점에서 정적 모델링을 할 때 사용하는 것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어떤 실행 모듈이 존재하고 이들이 서로 어떤 연관성이 </a:t>
            </a:r>
            <a:r>
              <a:rPr lang="ko-KR" altLang="en-US" dirty="0" err="1"/>
              <a:t>있는지의</a:t>
            </a:r>
            <a:r>
              <a:rPr lang="ko-KR" altLang="en-US" dirty="0"/>
              <a:t> 종속 관계를 나타냄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사용자에게 논리적 또는 물리적 시스템의 구조를 볼 수 있게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endParaRPr lang="en-US" altLang="ko-KR" sz="2400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Component 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86C058-9F9B-44F4-912E-9731DADB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4897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Component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</p:txBody>
      </p:sp>
      <p:pic>
        <p:nvPicPr>
          <p:cNvPr id="14342" name="Picture 6" descr="Component Diagram Tutorial | Lucidchart">
            <a:extLst>
              <a:ext uri="{FF2B5EF4-FFF2-40B4-BE49-F238E27FC236}">
                <a16:creationId xmlns:a16="http://schemas.microsoft.com/office/drawing/2014/main" id="{A36A6578-72EE-402B-95E6-0A67E5F10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833" y="1487844"/>
            <a:ext cx="5189023" cy="45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8D6A11-6345-4A0B-86C1-C2D9F9E3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70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664" y="1371600"/>
            <a:ext cx="9244336" cy="472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패키지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하드웨어 자원을 명시적으로 정의해 시스템의 물리적인 요소를 모델링하고 노드</a:t>
            </a:r>
            <a:r>
              <a:rPr lang="en-US" altLang="ko-KR" dirty="0"/>
              <a:t> </a:t>
            </a:r>
            <a:r>
              <a:rPr lang="ko-KR" altLang="en-US" dirty="0"/>
              <a:t>간의 관계를 나타냄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노드</a:t>
            </a:r>
            <a:r>
              <a:rPr lang="en-US" altLang="ko-KR" dirty="0"/>
              <a:t>:</a:t>
            </a:r>
            <a:r>
              <a:rPr lang="ko-KR" altLang="en-US" dirty="0"/>
              <a:t> 시스템을 구성하는 처리 장치로 실행 파일 수준의 컴포넌트가 탑재된 하드웨어를 말함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노드를 연결하는 관계는 다양한 통신 방식을 의미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endParaRPr lang="en-US" altLang="ko-KR" sz="2400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Package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451FD1-0FE7-431E-AE48-79A67F86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5298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Package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58E3E05-ED29-4CC5-BBE5-7B18C76DF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3445" y="1540361"/>
            <a:ext cx="4185190" cy="456782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5EB9BC-0E7C-4672-99E7-092AEEEF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5291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153400" cy="472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배치 다이어그램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하드웨어 자원을 명시적으로 정의해 시스템의 물리적인 요소를 모델링하고 노드</a:t>
            </a:r>
            <a:r>
              <a:rPr lang="en-US" altLang="ko-KR" dirty="0"/>
              <a:t> </a:t>
            </a:r>
            <a:r>
              <a:rPr lang="ko-KR" altLang="en-US" dirty="0"/>
              <a:t>간의 관계를 나타냄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노드</a:t>
            </a:r>
            <a:r>
              <a:rPr lang="en-US" altLang="ko-KR" dirty="0"/>
              <a:t>:</a:t>
            </a:r>
            <a:r>
              <a:rPr lang="ko-KR" altLang="en-US" dirty="0"/>
              <a:t> 시스템을 구성하는 처리 장치로 실행 파일 수준의 컴포넌트가 탑재된 하드웨어를 말함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노드를 연결하는 관계는 다양한 통신 방식을 의미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endParaRPr lang="en-US" altLang="ko-KR" sz="2400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Deployment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4C9B55-D6E8-414F-9605-5090BF61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1019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Deployment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</p:txBody>
      </p:sp>
      <p:pic>
        <p:nvPicPr>
          <p:cNvPr id="16386" name="Picture 2" descr="Deployment Diagram - UML 2 Diagrams - UML Modeling Tool">
            <a:extLst>
              <a:ext uri="{FF2B5EF4-FFF2-40B4-BE49-F238E27FC236}">
                <a16:creationId xmlns:a16="http://schemas.microsoft.com/office/drawing/2014/main" id="{AF87DAA4-1F0C-4BC5-8588-92BB4CD1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71" y="1576281"/>
            <a:ext cx="4961367" cy="44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1EFCAA-F9AE-4841-9F7A-4912FC4E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42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8153400" cy="4800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ko-KR" sz="2400" dirty="0"/>
              <a:t>UML</a:t>
            </a:r>
            <a:r>
              <a:rPr lang="ko-KR" altLang="en-US" sz="2400" dirty="0"/>
              <a:t>의 장점</a:t>
            </a:r>
            <a:endParaRPr lang="en-US" altLang="ko-KR" sz="2400" dirty="0"/>
          </a:p>
          <a:p>
            <a:pPr lvl="1"/>
            <a:r>
              <a:rPr lang="ko-KR" altLang="en-US" sz="2000" dirty="0"/>
              <a:t>업계에서 많이 채택하여 사용 중</a:t>
            </a:r>
          </a:p>
          <a:p>
            <a:pPr lvl="2"/>
            <a:r>
              <a:rPr lang="en-US" altLang="ko-KR" dirty="0"/>
              <a:t>OOA/D </a:t>
            </a:r>
            <a:r>
              <a:rPr lang="ko-KR" altLang="en-US" dirty="0"/>
              <a:t>방법 중 많이 사용하던 </a:t>
            </a:r>
            <a:r>
              <a:rPr lang="en-US" altLang="ko-KR" dirty="0" err="1"/>
              <a:t>Booch</a:t>
            </a:r>
            <a:r>
              <a:rPr lang="en-US" altLang="ko-KR" dirty="0"/>
              <a:t>, Rumbaugh, Jacobson</a:t>
            </a:r>
            <a:r>
              <a:rPr lang="ko-KR" altLang="en-US" dirty="0"/>
              <a:t>의 방법을 기초로 작성</a:t>
            </a:r>
          </a:p>
          <a:p>
            <a:pPr lvl="2"/>
            <a:r>
              <a:rPr lang="en-US" altLang="ko-KR" dirty="0"/>
              <a:t>OMG</a:t>
            </a:r>
            <a:r>
              <a:rPr lang="ko-KR" altLang="en-US" dirty="0"/>
              <a:t>에 의하여 표준화</a:t>
            </a:r>
          </a:p>
          <a:p>
            <a:pPr lvl="1"/>
            <a:r>
              <a:rPr lang="ko-KR" altLang="en-US" sz="2000" dirty="0"/>
              <a:t>다양하고 일관성 있는 표현 방법</a:t>
            </a:r>
          </a:p>
          <a:p>
            <a:pPr lvl="2"/>
            <a:r>
              <a:rPr lang="ko-KR" altLang="en-US" dirty="0"/>
              <a:t>분석 및 설계</a:t>
            </a:r>
            <a:r>
              <a:rPr lang="en-US" altLang="ko-KR" dirty="0"/>
              <a:t>, </a:t>
            </a:r>
            <a:r>
              <a:rPr lang="ko-KR" altLang="en-US" dirty="0"/>
              <a:t>구현에 이르기까지 매끄럽게 연결됨</a:t>
            </a:r>
          </a:p>
          <a:p>
            <a:pPr lvl="2"/>
            <a:r>
              <a:rPr lang="ko-KR" altLang="en-US" dirty="0"/>
              <a:t>의사교환이 용이해짐</a:t>
            </a:r>
          </a:p>
          <a:p>
            <a:pPr lvl="1"/>
            <a:r>
              <a:rPr lang="ko-KR" altLang="en-US" sz="2000" dirty="0"/>
              <a:t>소규모나 대규모 모두 잘 적용할 수 있음</a:t>
            </a:r>
          </a:p>
          <a:p>
            <a:pPr lvl="1"/>
            <a:r>
              <a:rPr lang="en-US" altLang="ko-KR" sz="2000" dirty="0"/>
              <a:t>CASE </a:t>
            </a:r>
            <a:r>
              <a:rPr lang="ko-KR" altLang="en-US" sz="2000" dirty="0"/>
              <a:t>도구 및 개발 프로세스의 지원</a:t>
            </a:r>
          </a:p>
          <a:p>
            <a:pPr lvl="2"/>
            <a:r>
              <a:rPr lang="en-US" altLang="ko-KR" dirty="0"/>
              <a:t>ROSE</a:t>
            </a:r>
          </a:p>
          <a:p>
            <a:pPr lvl="2"/>
            <a:r>
              <a:rPr lang="en-US" altLang="ko-KR" dirty="0"/>
              <a:t>Unified Process</a:t>
            </a:r>
          </a:p>
          <a:p>
            <a:pPr>
              <a:lnSpc>
                <a:spcPct val="120000"/>
              </a:lnSpc>
            </a:pPr>
            <a:endParaRPr lang="en-US" altLang="ko-KR" sz="2400" dirty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UML</a:t>
            </a:r>
            <a:r>
              <a:rPr lang="ko-KR" altLang="en-US" dirty="0"/>
              <a:t> 소개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A746E9-50D2-4471-8708-DF0E18A5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45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4705" y="1295400"/>
            <a:ext cx="9561893" cy="4800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ko-KR" dirty="0"/>
              <a:t>UML</a:t>
            </a:r>
            <a:r>
              <a:rPr lang="ko-KR" altLang="en-US" dirty="0"/>
              <a:t>의 분류</a:t>
            </a:r>
            <a:r>
              <a:rPr lang="en-US" altLang="ko-KR" dirty="0"/>
              <a:t> </a:t>
            </a:r>
          </a:p>
          <a:p>
            <a:pPr lvl="1">
              <a:defRPr/>
            </a:pPr>
            <a:r>
              <a:rPr lang="ko-KR" altLang="en-US" dirty="0"/>
              <a:t>소프트웨어의 전체를 판단할 수 있도록 </a:t>
            </a:r>
            <a:r>
              <a:rPr lang="en-US" altLang="ko-KR" dirty="0"/>
              <a:t>12</a:t>
            </a:r>
            <a:r>
              <a:rPr lang="ko-KR" altLang="en-US" dirty="0"/>
              <a:t>개의 다이어그램을 제시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시스템이 상호작용하는 측면</a:t>
            </a:r>
            <a:r>
              <a:rPr lang="en-US" altLang="ko-KR" dirty="0"/>
              <a:t>, </a:t>
            </a:r>
            <a:r>
              <a:rPr lang="ko-KR" altLang="en-US" dirty="0"/>
              <a:t>시스템 전체 구조 측면</a:t>
            </a:r>
            <a:r>
              <a:rPr lang="en-US" altLang="ko-KR" dirty="0"/>
              <a:t>, </a:t>
            </a:r>
            <a:r>
              <a:rPr lang="ko-KR" altLang="en-US" dirty="0"/>
              <a:t>컴포넌트 간의 관계 등을 시각적으로 볼 수 있게 나타낸 도면</a:t>
            </a:r>
          </a:p>
          <a:p>
            <a:pPr>
              <a:lnSpc>
                <a:spcPct val="120000"/>
              </a:lnSpc>
            </a:pPr>
            <a:endParaRPr lang="en-US" altLang="ko-KR" sz="2400" dirty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UML</a:t>
            </a:r>
            <a:r>
              <a:rPr lang="ko-KR" altLang="en-US" dirty="0"/>
              <a:t> 소개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844BBD-E005-4B0C-AC78-252CC7AC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401" y="3276099"/>
            <a:ext cx="6701462" cy="281990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718736-277B-4626-8D8E-4BF738C2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7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UML</a:t>
            </a:r>
            <a:r>
              <a:rPr lang="ko-KR" altLang="en-US" dirty="0"/>
              <a:t> 소개</a:t>
            </a:r>
            <a:endParaRPr lang="en-US" altLang="ko-KR" dirty="0"/>
          </a:p>
        </p:txBody>
      </p:sp>
      <p:pic>
        <p:nvPicPr>
          <p:cNvPr id="6" name="Picture 2" descr="UML (Unified Modeling Language)">
            <a:extLst>
              <a:ext uri="{FF2B5EF4-FFF2-40B4-BE49-F238E27FC236}">
                <a16:creationId xmlns:a16="http://schemas.microsoft.com/office/drawing/2014/main" id="{4E600425-3CA8-42E8-9359-7688731B6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32" y="1601235"/>
            <a:ext cx="7937415" cy="4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5789D8-B025-4DE3-BFE7-051A7ABFE6E6}"/>
              </a:ext>
            </a:extLst>
          </p:cNvPr>
          <p:cNvSpPr txBox="1">
            <a:spLocks noChangeArrowheads="1"/>
          </p:cNvSpPr>
          <p:nvPr/>
        </p:nvSpPr>
        <p:spPr>
          <a:xfrm>
            <a:off x="1344705" y="1295400"/>
            <a:ext cx="9561893" cy="4800600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맑은 고딕" panose="020B0503020000020004" pitchFamily="50" charset="-127"/>
              <a:buChar char="□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맑은 고딕" panose="020B0503020000020004" pitchFamily="50" charset="-127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맑은 고딕" panose="020B0503020000020004" pitchFamily="50" charset="-127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UML</a:t>
            </a:r>
            <a:r>
              <a:rPr lang="ko-KR" altLang="en-US" dirty="0"/>
              <a:t>의 분류</a:t>
            </a:r>
            <a:r>
              <a:rPr lang="en-US" altLang="ko-KR" dirty="0"/>
              <a:t> </a:t>
            </a:r>
          </a:p>
          <a:p>
            <a:pPr>
              <a:lnSpc>
                <a:spcPct val="120000"/>
              </a:lnSpc>
            </a:pPr>
            <a:endParaRPr lang="en-US" altLang="ko-KR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D8A7DCB-6FD4-4F16-A31F-F4CDD464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UML  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46035"/>
      </p:ext>
    </p:extLst>
  </p:cSld>
  <p:clrMapOvr>
    <a:masterClrMapping/>
  </p:clrMapOvr>
</p:sld>
</file>

<file path=ppt/theme/theme1.xml><?xml version="1.0" encoding="utf-8"?>
<a:theme xmlns:a="http://schemas.openxmlformats.org/drawingml/2006/main" name="교통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교통대</Template>
  <TotalTime>4594</TotalTime>
  <Words>2330</Words>
  <Application>Microsoft Office PowerPoint</Application>
  <PresentationFormat>와이드스크린</PresentationFormat>
  <Paragraphs>659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6" baseType="lpstr">
      <vt:lpstr>굴림</vt:lpstr>
      <vt:lpstr>맑은 고딕</vt:lpstr>
      <vt:lpstr>신명조</vt:lpstr>
      <vt:lpstr>휴먼명조</vt:lpstr>
      <vt:lpstr>Arial</vt:lpstr>
      <vt:lpstr>Copperplate Gothic Bold</vt:lpstr>
      <vt:lpstr>Tahoma</vt:lpstr>
      <vt:lpstr>Times New Roman</vt:lpstr>
      <vt:lpstr>Wingdings</vt:lpstr>
      <vt:lpstr>교통대</vt:lpstr>
      <vt:lpstr>UML</vt:lpstr>
      <vt:lpstr>강의 개요</vt:lpstr>
      <vt:lpstr>UML 소개</vt:lpstr>
      <vt:lpstr>UML 소개</vt:lpstr>
      <vt:lpstr>UML 소개</vt:lpstr>
      <vt:lpstr>UML 소개</vt:lpstr>
      <vt:lpstr>UML 소개</vt:lpstr>
      <vt:lpstr>UML 소개</vt:lpstr>
      <vt:lpstr>UML 소개</vt:lpstr>
      <vt:lpstr>UML 소개</vt:lpstr>
      <vt:lpstr>Use-Case Diagram</vt:lpstr>
      <vt:lpstr>Use-Case Diagram</vt:lpstr>
      <vt:lpstr>Use-Case Diagram</vt:lpstr>
      <vt:lpstr>Use-Case Diagram</vt:lpstr>
      <vt:lpstr>Use-Case Diagram</vt:lpstr>
      <vt:lpstr>Use-Case Diagram</vt:lpstr>
      <vt:lpstr>Use-Case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State Diagram</vt:lpstr>
      <vt:lpstr>State Diagram</vt:lpstr>
      <vt:lpstr>State Diagram</vt:lpstr>
      <vt:lpstr>Activity Diagram</vt:lpstr>
      <vt:lpstr>Activity Diagram</vt:lpstr>
      <vt:lpstr>Activity Diagram</vt:lpstr>
      <vt:lpstr>액티비티 다이어그램 예</vt:lpstr>
      <vt:lpstr>Collaboration Diagram</vt:lpstr>
      <vt:lpstr>Collaboration Diagram</vt:lpstr>
      <vt:lpstr>Collaboration Diagram</vt:lpstr>
      <vt:lpstr>Collaboration Diagram</vt:lpstr>
      <vt:lpstr>Component Diagram</vt:lpstr>
      <vt:lpstr>Component Diagram</vt:lpstr>
      <vt:lpstr>Package Diagram</vt:lpstr>
      <vt:lpstr>Package Diagram</vt:lpstr>
      <vt:lpstr>Deployment Diagram</vt:lpstr>
      <vt:lpstr>Deployment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bgsung</dc:creator>
  <cp:lastModifiedBy>bgsung</cp:lastModifiedBy>
  <cp:revision>69</cp:revision>
  <cp:lastPrinted>2022-10-29T08:30:10Z</cp:lastPrinted>
  <dcterms:created xsi:type="dcterms:W3CDTF">2014-09-01T02:23:18Z</dcterms:created>
  <dcterms:modified xsi:type="dcterms:W3CDTF">2022-10-31T05:41:52Z</dcterms:modified>
</cp:coreProperties>
</file>