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263" r:id="rId3"/>
    <p:sldId id="264" r:id="rId4"/>
    <p:sldId id="478" r:id="rId5"/>
    <p:sldId id="479" r:id="rId6"/>
    <p:sldId id="265" r:id="rId7"/>
    <p:sldId id="371" r:id="rId8"/>
    <p:sldId id="480" r:id="rId9"/>
    <p:sldId id="440" r:id="rId10"/>
    <p:sldId id="441" r:id="rId11"/>
    <p:sldId id="442" r:id="rId12"/>
    <p:sldId id="266" r:id="rId13"/>
    <p:sldId id="481" r:id="rId14"/>
    <p:sldId id="267" r:id="rId15"/>
    <p:sldId id="269" r:id="rId16"/>
    <p:sldId id="270" r:id="rId17"/>
    <p:sldId id="271" r:id="rId18"/>
    <p:sldId id="272" r:id="rId19"/>
    <p:sldId id="274" r:id="rId20"/>
    <p:sldId id="275" r:id="rId21"/>
    <p:sldId id="283" r:id="rId22"/>
    <p:sldId id="284" r:id="rId23"/>
    <p:sldId id="285" r:id="rId24"/>
    <p:sldId id="482" r:id="rId25"/>
    <p:sldId id="288" r:id="rId26"/>
    <p:sldId id="443" r:id="rId27"/>
    <p:sldId id="289" r:id="rId28"/>
    <p:sldId id="291" r:id="rId29"/>
    <p:sldId id="293" r:id="rId30"/>
    <p:sldId id="295" r:id="rId31"/>
    <p:sldId id="444" r:id="rId32"/>
    <p:sldId id="297" r:id="rId33"/>
    <p:sldId id="298" r:id="rId34"/>
    <p:sldId id="299" r:id="rId35"/>
    <p:sldId id="302" r:id="rId36"/>
    <p:sldId id="484" r:id="rId37"/>
    <p:sldId id="486" r:id="rId38"/>
    <p:sldId id="483" r:id="rId39"/>
    <p:sldId id="309" r:id="rId40"/>
    <p:sldId id="310" r:id="rId41"/>
    <p:sldId id="487" r:id="rId42"/>
    <p:sldId id="488" r:id="rId43"/>
    <p:sldId id="489" r:id="rId44"/>
    <p:sldId id="490" r:id="rId45"/>
    <p:sldId id="491" r:id="rId46"/>
    <p:sldId id="492" r:id="rId47"/>
    <p:sldId id="49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BE790-CC4F-48DA-B78E-07553C3A9BCB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소프트웨어 설계 </a:t>
            </a:r>
            <a:r>
              <a:rPr lang="en-US" altLang="ko-KR" dirty="0"/>
              <a:t>I  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DE6A5E-A52A-4A95-A366-099D539C60DD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4B901-FBDD-46CB-B204-969F7D4776FC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88D5-76C3-44C9-AAA6-862371383837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소프트웨어 설계 </a:t>
            </a:r>
            <a:r>
              <a:rPr lang="en-US" altLang="ko-KR" dirty="0"/>
              <a:t>I  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415928"/>
            <a:ext cx="10769600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1098550"/>
            <a:ext cx="5283200" cy="530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098550"/>
            <a:ext cx="5283200" cy="530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130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278728"/>
            <a:ext cx="10515600" cy="4898235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맑은 고딕" panose="020B0503020000020004" pitchFamily="50" charset="-127"/>
              <a:buChar char="□"/>
              <a:defRPr/>
            </a:lvl1pPr>
            <a:lvl2pPr marL="685800" indent="-228600">
              <a:buFont typeface="맑은 고딕" panose="020B0503020000020004" pitchFamily="50" charset="-127"/>
              <a:buChar char="○"/>
              <a:defRPr/>
            </a:lvl2pPr>
            <a:lvl3pPr marL="1143000" indent="-228600">
              <a:buFont typeface="맑은 고딕" panose="020B0503020000020004" pitchFamily="50" charset="-127"/>
              <a:buChar char="■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55A9196-B5DB-4A96-9536-55CCD0141C1E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소프트웨어 설계 </a:t>
            </a:r>
            <a:r>
              <a:rPr lang="en-US" altLang="ko-KR" dirty="0"/>
              <a:t>I  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BA3962-22B4-467D-8F88-C9C367539734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C0640-4D6B-45FA-926B-F59F015663E8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9FE61-E360-4480-8652-9EE7630C951E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81A4C4-C032-4ED7-9457-C00889E66E66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A9A91A-4AE1-4B1C-B42B-EDD737612112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90EFA-EB36-49DD-A2EC-2221A230EC27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09FC0-EE62-4E50-A1B7-5A7E3C33899D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74B7-4FD3-4B9D-AD12-490A912D3C3C}" type="datetime1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운영체제 개요 </a:t>
            </a:r>
            <a:fld id="{A2A662DE-6E5C-4347-ACF7-C820EB400D6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7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843C0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□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설계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Software</a:t>
            </a:r>
            <a:r>
              <a:rPr lang="ko-KR" altLang="en-US" dirty="0"/>
              <a:t> </a:t>
            </a:r>
            <a:r>
              <a:rPr lang="en-US" altLang="ko-KR" dirty="0"/>
              <a:t>Design 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7DF1E92-0400-45B9-AEE1-F682375E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  <a:endParaRPr lang="ko-KR" altLang="en-US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A5A8A56-28AC-4AC3-96DF-1167387D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12292" name="내용 개체 틀 1">
            <a:extLst>
              <a:ext uri="{FF2B5EF4-FFF2-40B4-BE49-F238E27FC236}">
                <a16:creationId xmlns:a16="http://schemas.microsoft.com/office/drawing/2014/main" id="{AAC85230-46B8-4692-A2AF-EC9BE4995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 dirty="0"/>
              <a:t>아키텍처</a:t>
            </a:r>
            <a:endParaRPr lang="en-US" altLang="ko-KR" dirty="0"/>
          </a:p>
          <a:p>
            <a:pPr lvl="1"/>
            <a:r>
              <a:rPr lang="ko-KR" altLang="en-US" dirty="0"/>
              <a:t>시스템을 구성하는 컴포넌트와 컴포넌트 상호작용의 집합</a:t>
            </a:r>
            <a:endParaRPr lang="en-US" altLang="ko-KR" dirty="0"/>
          </a:p>
          <a:p>
            <a:r>
              <a:rPr lang="ko-KR" altLang="en-US" dirty="0"/>
              <a:t>서브시스템</a:t>
            </a:r>
            <a:endParaRPr lang="en-US" altLang="ko-KR" dirty="0"/>
          </a:p>
          <a:p>
            <a:pPr lvl="1"/>
            <a:r>
              <a:rPr lang="ko-KR" altLang="en-US" dirty="0"/>
              <a:t>시스템의 복잡도를 줄이기 위하여 분할한 것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A74938C-A22F-4EA8-9A02-52D6ED782124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0" y="3695008"/>
            <a:ext cx="4159135" cy="26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C9880C-3E94-466C-A303-F159C130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81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7DF1E92-0400-45B9-AEE1-F682375E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  <a:endParaRPr lang="ko-KR" altLang="en-US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A5A8A56-28AC-4AC3-96DF-1167387D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12292" name="내용 개체 틀 1">
            <a:extLst>
              <a:ext uri="{FF2B5EF4-FFF2-40B4-BE49-F238E27FC236}">
                <a16:creationId xmlns:a16="http://schemas.microsoft.com/office/drawing/2014/main" id="{AAC85230-46B8-4692-A2AF-EC9BE4995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 dirty="0"/>
              <a:t>설계과정</a:t>
            </a:r>
            <a:endParaRPr lang="en-US" altLang="ko-KR" dirty="0"/>
          </a:p>
          <a:p>
            <a:pPr lvl="1"/>
            <a:r>
              <a:rPr lang="ko-KR" altLang="en-US" dirty="0"/>
              <a:t>품질목표 설정</a:t>
            </a:r>
            <a:endParaRPr lang="en-US" altLang="ko-KR" dirty="0"/>
          </a:p>
          <a:p>
            <a:pPr lvl="1"/>
            <a:r>
              <a:rPr lang="ko-KR" altLang="en-US" dirty="0"/>
              <a:t>시스템 스타일 설정</a:t>
            </a:r>
            <a:endParaRPr lang="en-US" altLang="ko-KR" dirty="0"/>
          </a:p>
          <a:p>
            <a:pPr lvl="2"/>
            <a:r>
              <a:rPr lang="ko-KR" altLang="en-US" dirty="0"/>
              <a:t>아키텍처 스타일 저장소의 스타일 적용</a:t>
            </a:r>
            <a:endParaRPr lang="en-US" altLang="ko-KR" dirty="0"/>
          </a:p>
          <a:p>
            <a:pPr lvl="1"/>
            <a:r>
              <a:rPr lang="ko-KR" altLang="en-US" dirty="0"/>
              <a:t>서브시스템 기능 및 인터페이스 명세</a:t>
            </a:r>
            <a:endParaRPr lang="en-US" altLang="ko-KR" dirty="0"/>
          </a:p>
          <a:p>
            <a:pPr lvl="1"/>
            <a:r>
              <a:rPr lang="ko-KR" altLang="en-US" dirty="0"/>
              <a:t>설계 리뷰</a:t>
            </a:r>
            <a:endParaRPr lang="en-US" altLang="ko-KR" dirty="0"/>
          </a:p>
          <a:p>
            <a:pPr lvl="1"/>
            <a:r>
              <a:rPr lang="ko-KR" altLang="en-US" dirty="0"/>
              <a:t>피드백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ABEECA6-DCB7-474E-BA32-11640C3C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725" y="3462252"/>
            <a:ext cx="3838144" cy="31338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1C9DD6-4337-46D9-9654-CBFE81B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30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분할과 정복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추상화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캡슐화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정보은닉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상속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pic>
        <p:nvPicPr>
          <p:cNvPr id="10242" name="Picture 2" descr="해맥(海脈)의 IT/정보기술: 모듈성">
            <a:extLst>
              <a:ext uri="{FF2B5EF4-FFF2-40B4-BE49-F238E27FC236}">
                <a16:creationId xmlns:a16="http://schemas.microsoft.com/office/drawing/2014/main" id="{5D2490C3-424C-4F90-A646-53F10E529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2" y="2050484"/>
            <a:ext cx="6512063" cy="334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2945E-C588-48E8-B671-1CB83C5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48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분할과 정복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2E3A3416-5E5A-41B6-968E-4F007FC8865A}"/>
              </a:ext>
            </a:extLst>
          </p:cNvPr>
          <p:cNvGrpSpPr>
            <a:grpSpLocks/>
          </p:cNvGrpSpPr>
          <p:nvPr/>
        </p:nvGrpSpPr>
        <p:grpSpPr bwMode="auto">
          <a:xfrm>
            <a:off x="2561793" y="2535239"/>
            <a:ext cx="5273675" cy="3881437"/>
            <a:chOff x="1531" y="1281"/>
            <a:chExt cx="3599" cy="244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94A10D4-8AAF-413D-9442-F02C8992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532"/>
              <a:ext cx="58" cy="4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E0F0D7A-C6F3-4F4B-913E-300AFF2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32"/>
              <a:ext cx="58" cy="4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0831242-8271-44CA-8F61-14654DC3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532"/>
              <a:ext cx="58" cy="4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723F8B6-63F6-4761-A8B9-B7766A65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281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A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F2CCB89-7119-479F-98FC-D6BA4FDC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2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B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84C7C56-1FD1-4F45-92ED-4FA49DEF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281"/>
              <a:ext cx="2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C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92063824-D269-4F24-BA05-87AA3AB9A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159"/>
              <a:ext cx="8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2000"/>
                <a:t>초기상태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F4F684B9-0CE2-49CD-B4BF-4A3A0FA4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813"/>
              <a:ext cx="58" cy="4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3682B272-D903-4C23-B08E-E1EA619FF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2813"/>
              <a:ext cx="58" cy="4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0BA1FA52-E82A-4BEB-A8C0-060CD25D0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813"/>
              <a:ext cx="58" cy="4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76CB19B5-A1A0-4782-AC85-8E09A9AD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67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A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E337A2EA-CC51-4EFC-9DBE-59D645D9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567"/>
              <a:ext cx="2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B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CE05F257-780C-4DCF-AEAA-B06ED8F4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567"/>
              <a:ext cx="2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2000"/>
                <a:t>C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B4757735-0F28-4B4B-988E-61F13DC06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3474"/>
              <a:ext cx="8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2000"/>
                <a:t>목표상태</a:t>
              </a:r>
            </a:p>
          </p:txBody>
        </p: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8CD356CC-7508-4FC2-8ACE-F10E9081C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1" y="1831"/>
              <a:ext cx="3594" cy="293"/>
              <a:chOff x="1060" y="2644"/>
              <a:chExt cx="2488" cy="424"/>
            </a:xfrm>
          </p:grpSpPr>
          <p:sp>
            <p:nvSpPr>
              <p:cNvPr id="25" name="Oval 18">
                <a:extLst>
                  <a:ext uri="{FF2B5EF4-FFF2-40B4-BE49-F238E27FC236}">
                    <a16:creationId xmlns:a16="http://schemas.microsoft.com/office/drawing/2014/main" id="{F58D5572-80F6-4081-A8F8-37242EC2B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2836"/>
                <a:ext cx="616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6" name="Oval 19">
                <a:extLst>
                  <a:ext uri="{FF2B5EF4-FFF2-40B4-BE49-F238E27FC236}">
                    <a16:creationId xmlns:a16="http://schemas.microsoft.com/office/drawing/2014/main" id="{4AE461E0-150C-4F5A-9099-AB2E7E9A0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740"/>
                <a:ext cx="424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7" name="Oval 20">
                <a:extLst>
                  <a:ext uri="{FF2B5EF4-FFF2-40B4-BE49-F238E27FC236}">
                    <a16:creationId xmlns:a16="http://schemas.microsoft.com/office/drawing/2014/main" id="{944DF377-53CE-4256-9B93-0951DD0D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2644"/>
                <a:ext cx="232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" name="Rectangle 21">
                <a:extLst>
                  <a:ext uri="{FF2B5EF4-FFF2-40B4-BE49-F238E27FC236}">
                    <a16:creationId xmlns:a16="http://schemas.microsoft.com/office/drawing/2014/main" id="{605DC2D2-3D68-4E2F-97E4-274181C9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2932"/>
                <a:ext cx="2488" cy="1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F991D55C-01E6-4888-A3E9-25F87FB4B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45"/>
              <a:ext cx="890" cy="6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B7173A00-5DFC-4F97-B064-CBD1B7CF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3179"/>
              <a:ext cx="612" cy="6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A4332852-307F-4343-A499-E53465FB0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3112"/>
              <a:ext cx="335" cy="6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5E3C85-29EC-42AD-A1C7-5A5E27F42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359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758FB4AA-8BFD-4258-8FD8-F0A866EB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73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분할과 정복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분할과 정복의 개요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분할</a:t>
            </a:r>
            <a:r>
              <a:rPr lang="en-US" altLang="ko-KR" dirty="0"/>
              <a:t>:</a:t>
            </a:r>
            <a:r>
              <a:rPr lang="ko-KR" altLang="en-US" dirty="0"/>
              <a:t> 소프트웨어를 개발할 때 여러 개의 서브시스템으로 세분화해 개발해 나가는 작업 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분할의 기준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분산 시스템은 클라이언트와 서버로 분할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시스템은 여러 서브시스템으로 분할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서브시스템은 하나 이상의 패키지로 분할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패키지는 </a:t>
            </a:r>
            <a:r>
              <a:rPr lang="ko-KR" altLang="en-US" dirty="0" err="1"/>
              <a:t>유스케이스나</a:t>
            </a:r>
            <a:r>
              <a:rPr lang="ko-KR" altLang="en-US" dirty="0"/>
              <a:t> 여러 클래스로 분할</a:t>
            </a:r>
            <a:r>
              <a:rPr lang="en-US" altLang="ko-KR" dirty="0"/>
              <a:t> 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분할의 주의사항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모듈 간의 인터페이스가 많아지면서 복잡도가 증가할 수 있음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어느 수준까지 모듈을 분할할 것인가</a:t>
            </a:r>
            <a:r>
              <a:rPr lang="en-US" altLang="ko-KR" dirty="0"/>
              <a:t>?</a:t>
            </a:r>
          </a:p>
          <a:p>
            <a:pPr marL="1371600" lvl="3" indent="0">
              <a:buNone/>
              <a:defRPr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8EB2C-EA7F-4216-B6A1-7F43C2FA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3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추상화</a:t>
            </a:r>
            <a:endParaRPr lang="en-US" altLang="ko-KR" dirty="0"/>
          </a:p>
          <a:p>
            <a:pPr lvl="1" fontAlgn="base"/>
            <a:r>
              <a:rPr lang="ko-KR" altLang="en-US" dirty="0"/>
              <a:t>복잡한 문제를 다루는 데 있어 가장 기본이 되는 메커니즘 </a:t>
            </a:r>
          </a:p>
          <a:p>
            <a:pPr lvl="2" fontAlgn="base" latinLnBrk="0"/>
            <a:r>
              <a:rPr lang="ko-KR" altLang="en-US" dirty="0"/>
              <a:t>현실세계의 물체를 객체로 사상할 때 문제의 중요한 측면만을 강조하여 표현 </a:t>
            </a:r>
            <a:endParaRPr lang="ko-KR" altLang="en-US" sz="1000" dirty="0"/>
          </a:p>
          <a:p>
            <a:pPr lvl="1" fontAlgn="base" latinLnBrk="0"/>
            <a:r>
              <a:rPr lang="ko-KR" altLang="en-US" dirty="0"/>
              <a:t>문제의 근본적인 특성에 집중하고</a:t>
            </a:r>
            <a:r>
              <a:rPr lang="en-US" altLang="ko-KR" dirty="0"/>
              <a:t>, </a:t>
            </a:r>
            <a:r>
              <a:rPr lang="ko-KR" altLang="en-US" dirty="0"/>
              <a:t>중요하지 않는 부분들을 제거해 나가는 과정 </a:t>
            </a:r>
            <a:endParaRPr lang="ko-KR" altLang="en-US" sz="1400" dirty="0"/>
          </a:p>
          <a:p>
            <a:pPr lvl="2" fontAlgn="base" latinLnBrk="0"/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데이터 </a:t>
            </a:r>
            <a:r>
              <a:rPr lang="en-US" altLang="ko-KR" dirty="0"/>
              <a:t>+ </a:t>
            </a:r>
            <a:r>
              <a:rPr lang="ko-KR" altLang="en-US" dirty="0"/>
              <a:t>연산</a:t>
            </a:r>
          </a:p>
          <a:p>
            <a:pPr lvl="2" fontAlgn="base" latinLnBrk="0"/>
            <a:r>
              <a:rPr lang="ko-KR" altLang="en-US" dirty="0"/>
              <a:t>무엇을 어떻게 </a:t>
            </a:r>
            <a:r>
              <a:rPr lang="ko-KR" altLang="en-US" dirty="0" err="1"/>
              <a:t>처리할까를</a:t>
            </a:r>
            <a:r>
              <a:rPr lang="ko-KR" altLang="en-US" dirty="0"/>
              <a:t> 표현</a:t>
            </a:r>
            <a:endParaRPr lang="ko-KR" altLang="en-US" sz="1000" dirty="0"/>
          </a:p>
          <a:p>
            <a:pPr lvl="1" fontAlgn="base" latinLnBrk="0"/>
            <a:r>
              <a:rPr lang="ko-KR" altLang="en-US" dirty="0"/>
              <a:t>추상화 예</a:t>
            </a:r>
            <a:endParaRPr lang="ko-KR" altLang="en-US" sz="1400" dirty="0"/>
          </a:p>
          <a:p>
            <a:pPr lvl="2" fontAlgn="base" latinLnBrk="0"/>
            <a:r>
              <a:rPr lang="ko-KR" altLang="en-US" dirty="0"/>
              <a:t>회사원</a:t>
            </a:r>
            <a:r>
              <a:rPr lang="en-US" altLang="ko-KR" dirty="0"/>
              <a:t>:</a:t>
            </a:r>
            <a:r>
              <a:rPr lang="ko-KR" altLang="en-US" dirty="0"/>
              <a:t>회사에 다니는 사람들의 공통적인 특성을 추상적으로 표현 </a:t>
            </a:r>
            <a:endParaRPr lang="ko-KR" altLang="en-US" sz="1000" dirty="0"/>
          </a:p>
          <a:p>
            <a:pPr lvl="2" fontAlgn="base" latinLnBrk="0"/>
            <a:r>
              <a:rPr lang="en-US" altLang="ko-KR" dirty="0"/>
              <a:t>Integer:</a:t>
            </a:r>
            <a:r>
              <a:rPr lang="ko-KR" altLang="en-US" dirty="0"/>
              <a:t>정수 </a:t>
            </a:r>
            <a:r>
              <a:rPr lang="en-US" altLang="ko-KR" dirty="0"/>
              <a:t>3, -100, 0 ,20 </a:t>
            </a:r>
            <a:r>
              <a:rPr lang="ko-KR" altLang="en-US" dirty="0"/>
              <a:t>등의 공통적인 특성을 추상적으로 표현</a:t>
            </a:r>
            <a:endParaRPr lang="ko-KR" altLang="en-US" sz="1000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01379B4-04E4-450D-85AD-1D055FD2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0803" y="4991417"/>
            <a:ext cx="5492750" cy="1547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53A78-A0FD-4604-B10D-46D60E29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71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추상화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 추상화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데이터와 데이터 구조를 감추는 것으로 대표적인 예가 </a:t>
            </a:r>
            <a:r>
              <a:rPr lang="en-US" altLang="ko-KR" dirty="0"/>
              <a:t>C++ </a:t>
            </a:r>
            <a:r>
              <a:rPr lang="ko-KR" altLang="en-US" dirty="0"/>
              <a:t>언어의 클래스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데이터와 메서드를 클래스 형태로 캡슐화해 숨겨 놓고 사용자에게는 꼭 필요한 기능만 사용할 수 있게 개방한 구조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 추상화 예 </a:t>
            </a:r>
            <a:r>
              <a:rPr lang="en-US" altLang="ko-KR" dirty="0"/>
              <a:t>:</a:t>
            </a:r>
            <a:r>
              <a:rPr lang="ko-KR" altLang="en-US" dirty="0"/>
              <a:t>스택</a:t>
            </a:r>
            <a:endParaRPr lang="en-US" altLang="ko-KR" dirty="0"/>
          </a:p>
          <a:p>
            <a:pPr marL="914400" lvl="2" indent="0">
              <a:buNone/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pic>
        <p:nvPicPr>
          <p:cNvPr id="2050" name="Picture 2" descr="자료 구조 | 스택(stack) &amp; 큐(queue)">
            <a:extLst>
              <a:ext uri="{FF2B5EF4-FFF2-40B4-BE49-F238E27FC236}">
                <a16:creationId xmlns:a16="http://schemas.microsoft.com/office/drawing/2014/main" id="{520C61FD-9BCC-4326-B905-F99268E2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95" y="3842788"/>
            <a:ext cx="3401464" cy="20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0C79D-F459-4D56-A123-8A9A9773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23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추상화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제어 추상화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프로그래밍 언어에서 쓰는 제어 구조를 추상화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제어 추상화는 단계가 올라갈수록 표현이 더욱 간결해지고 특징만 나타낸다는 장점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프로그래밍에서 조건을 나타내는 </a:t>
            </a:r>
            <a:r>
              <a:rPr lang="en-US" altLang="ko-KR" dirty="0"/>
              <a:t>if </a:t>
            </a:r>
            <a:r>
              <a:rPr lang="ko-KR" altLang="en-US" dirty="0"/>
              <a:t>문이나 반복을 나타내는 </a:t>
            </a:r>
            <a:r>
              <a:rPr lang="en-US" altLang="ko-KR" dirty="0"/>
              <a:t>for </a:t>
            </a:r>
            <a:r>
              <a:rPr lang="ko-KR" altLang="en-US" dirty="0"/>
              <a:t>문도 사용자가 사용하기 쉽게 추상화한 것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제어 추상화 예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9B5D5-6371-49B8-81EC-8B1C2AAD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81" y="4504392"/>
            <a:ext cx="6812881" cy="127710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8DF27-DE74-4540-853A-DDBCAAE5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853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캡슐화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캡슐화의 개요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전자레인지의 내부가 어떻게 되어 있는지</a:t>
            </a:r>
            <a:r>
              <a:rPr lang="en-US" altLang="ko-KR" dirty="0"/>
              <a:t>, </a:t>
            </a:r>
            <a:r>
              <a:rPr lang="ko-KR" altLang="en-US" dirty="0"/>
              <a:t>어떤 방식으로 돌아가는지 몰라도 기능과 사용법을 알면 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사용자에게 해당 객체의 기능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과 사용법만 제공하고 내부는 변경할 수 없게 감춤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블랙 박스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EEBD6D4-9967-4BAA-89A9-DA4C370DD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4793" y="3508587"/>
            <a:ext cx="4174602" cy="27051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91A36-C081-4157-9DC7-FD0BADBD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23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정보은닉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정보은닉의 개요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타인이 무슨 생각을 하는지 알아내려면 많은 대화를 통해 생각을 알아내야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외부</a:t>
            </a:r>
            <a:r>
              <a:rPr lang="en-US" altLang="ko-KR" dirty="0"/>
              <a:t>(</a:t>
            </a:r>
            <a:r>
              <a:rPr lang="ko-KR" altLang="en-US" dirty="0"/>
              <a:t>다른 객체</a:t>
            </a:r>
            <a:r>
              <a:rPr lang="en-US" altLang="ko-KR" dirty="0"/>
              <a:t>)</a:t>
            </a:r>
            <a:r>
              <a:rPr lang="ko-KR" altLang="en-US" dirty="0"/>
              <a:t>에서 객체의 내부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들여다볼 수 없다는 개념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캡슐화는 캡슐의 내부와 외부를 구분하지만 그 자체로 내부 정보가 외부에 숨겨지지는 않음 이때 정보은닉이 필요함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E1BBF-EF36-4705-B2DA-A2A99089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49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ko-KR" altLang="en-US" dirty="0"/>
              <a:t>설계개요</a:t>
            </a:r>
            <a:endParaRPr lang="en-US" altLang="ko-KR" dirty="0"/>
          </a:p>
          <a:p>
            <a:pPr>
              <a:lnSpc>
                <a:spcPct val="180000"/>
              </a:lnSpc>
            </a:pPr>
            <a:r>
              <a:rPr lang="ko-KR" altLang="en-US" dirty="0"/>
              <a:t>설계원리</a:t>
            </a:r>
            <a:endParaRPr lang="en-US" altLang="ko-KR" dirty="0"/>
          </a:p>
          <a:p>
            <a:pPr>
              <a:lnSpc>
                <a:spcPct val="180000"/>
              </a:lnSpc>
            </a:pPr>
            <a:r>
              <a:rPr lang="ko-KR" altLang="en-US" dirty="0"/>
              <a:t>모듈화</a:t>
            </a:r>
            <a:endParaRPr lang="en-US" altLang="ko-KR" dirty="0"/>
          </a:p>
          <a:p>
            <a:pPr>
              <a:lnSpc>
                <a:spcPct val="180000"/>
              </a:lnSpc>
            </a:pPr>
            <a:r>
              <a:rPr lang="ko-KR" altLang="en-US" dirty="0"/>
              <a:t>사용자 인터페이스 설계</a:t>
            </a:r>
            <a:endParaRPr lang="en-US" altLang="ko-KR" dirty="0"/>
          </a:p>
          <a:p>
            <a:pPr>
              <a:lnSpc>
                <a:spcPct val="180000"/>
              </a:lnSpc>
            </a:pPr>
            <a:r>
              <a:rPr lang="ko-KR" altLang="en-US" dirty="0"/>
              <a:t>아키텍처 설계</a:t>
            </a:r>
            <a:endParaRPr lang="en-US" altLang="ko-KR" dirty="0"/>
          </a:p>
          <a:p>
            <a:pPr>
              <a:lnSpc>
                <a:spcPct val="1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강의 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30454-C021-4D1A-AB18-B4949D88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정보은닉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정보은닉의 속성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+(</a:t>
            </a:r>
            <a:r>
              <a:rPr lang="ko-KR" altLang="en-US" dirty="0"/>
              <a:t>공개</a:t>
            </a:r>
            <a:r>
              <a:rPr lang="en-US" altLang="ko-KR" dirty="0"/>
              <a:t>, public)</a:t>
            </a:r>
          </a:p>
          <a:p>
            <a:pPr lvl="3">
              <a:defRPr/>
            </a:pPr>
            <a:r>
              <a:rPr lang="en-US" altLang="ko-KR" dirty="0"/>
              <a:t>public</a:t>
            </a:r>
            <a:r>
              <a:rPr lang="ko-KR" altLang="en-US" dirty="0"/>
              <a:t>으로 설정된 요소는 같은 시스템에 있는 모든 클래스가 접근할 수 있음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클래스는 클래스 이름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메서드로 구성되는데 </a:t>
            </a:r>
            <a:r>
              <a:rPr lang="en-US" altLang="ko-KR" dirty="0"/>
              <a:t>public</a:t>
            </a:r>
            <a:r>
              <a:rPr lang="ko-KR" altLang="en-US" dirty="0"/>
              <a:t>으로 설정되는 부분은 주로 메서드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2">
              <a:defRPr/>
            </a:pPr>
            <a:r>
              <a:rPr lang="en-US" altLang="ko-KR" dirty="0"/>
              <a:t>-(</a:t>
            </a:r>
            <a:r>
              <a:rPr lang="ko-KR" altLang="en-US" dirty="0"/>
              <a:t>은닉</a:t>
            </a:r>
            <a:r>
              <a:rPr lang="en-US" altLang="ko-KR" dirty="0"/>
              <a:t>, private)</a:t>
            </a:r>
          </a:p>
          <a:p>
            <a:pPr lvl="3">
              <a:defRPr/>
            </a:pPr>
            <a:r>
              <a:rPr lang="en-US" altLang="ko-KR" dirty="0"/>
              <a:t>private</a:t>
            </a:r>
            <a:r>
              <a:rPr lang="ko-KR" altLang="en-US" dirty="0"/>
              <a:t>으로 설정된 요소는 같은 시스템 내의 다른 클래스가 직접 접근 할 수 없음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 해당 클래스의 메서드를 통해서만 접근할 수 있음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클래스에서 대부분의 속성은 </a:t>
            </a:r>
            <a:r>
              <a:rPr lang="en-US" altLang="ko-KR" dirty="0"/>
              <a:t>private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2">
              <a:defRPr/>
            </a:pPr>
            <a:r>
              <a:rPr lang="en-US" altLang="ko-KR" dirty="0"/>
              <a:t> #(</a:t>
            </a:r>
            <a:r>
              <a:rPr lang="ko-KR" altLang="en-US" dirty="0"/>
              <a:t>부분 공개</a:t>
            </a:r>
            <a:r>
              <a:rPr lang="en-US" altLang="ko-KR" dirty="0"/>
              <a:t>, protected)</a:t>
            </a:r>
          </a:p>
          <a:p>
            <a:pPr lvl="3">
              <a:defRPr/>
            </a:pPr>
            <a:r>
              <a:rPr lang="en-US" altLang="ko-KR" dirty="0"/>
              <a:t> protected</a:t>
            </a:r>
            <a:r>
              <a:rPr lang="ko-KR" altLang="en-US" dirty="0"/>
              <a:t>로 설정된 요소는 다른 클래스가 접근할 수 없음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 해당 클래스의 메서드와 클래스를 상속받은 하위 클래스만 접근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24BB8-E07A-40C0-832C-BFBCBC8F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1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상속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상속의 개요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상위 클래스를 하위 클래스가 물려받아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물려주는 클래스</a:t>
            </a:r>
            <a:r>
              <a:rPr lang="en-US" altLang="ko-KR" dirty="0"/>
              <a:t>: </a:t>
            </a:r>
            <a:r>
              <a:rPr lang="ko-KR" altLang="en-US" dirty="0"/>
              <a:t>상위 클래스</a:t>
            </a:r>
            <a:r>
              <a:rPr lang="en-US" altLang="ko-KR" dirty="0"/>
              <a:t>,</a:t>
            </a:r>
            <a:r>
              <a:rPr lang="ko-KR" altLang="en-US" dirty="0"/>
              <a:t> 부모 클래스</a:t>
            </a:r>
            <a:r>
              <a:rPr lang="en-US" altLang="ko-KR" dirty="0"/>
              <a:t>, </a:t>
            </a:r>
            <a:r>
              <a:rPr lang="ko-KR" altLang="en-US" dirty="0"/>
              <a:t>기반클래스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물려받는 클래스</a:t>
            </a:r>
            <a:r>
              <a:rPr lang="en-US" altLang="ko-KR" dirty="0"/>
              <a:t>:</a:t>
            </a:r>
            <a:r>
              <a:rPr lang="ko-KR" altLang="en-US" dirty="0"/>
              <a:t> 하위 클래스</a:t>
            </a:r>
            <a:r>
              <a:rPr lang="en-US" altLang="ko-KR" dirty="0"/>
              <a:t>,</a:t>
            </a:r>
            <a:r>
              <a:rPr lang="ko-KR" altLang="en-US" dirty="0"/>
              <a:t> 자식 클래스</a:t>
            </a:r>
            <a:r>
              <a:rPr lang="en-US" altLang="ko-KR" dirty="0"/>
              <a:t>, </a:t>
            </a:r>
            <a:r>
              <a:rPr lang="ko-KR" altLang="en-US" dirty="0"/>
              <a:t>도출클래스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클래스 간의 상속 관계는 빈 삼각형 모양의 화살표로 표현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1F50886B-6FCF-4BC5-BB45-5B13408F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894" y="3592576"/>
            <a:ext cx="5031994" cy="276377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D63E8-DB16-448B-AEBC-AD841630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2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다형성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오버로딩</a:t>
            </a:r>
            <a:r>
              <a:rPr lang="en-US" altLang="ko-KR" dirty="0"/>
              <a:t>(overloading)</a:t>
            </a:r>
          </a:p>
          <a:p>
            <a:pPr lvl="2">
              <a:defRPr/>
            </a:pPr>
            <a:r>
              <a:rPr lang="ko-KR" altLang="en-US" dirty="0"/>
              <a:t>연산자 중복 정의 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2">
              <a:defRPr/>
            </a:pPr>
            <a:r>
              <a:rPr lang="ko-KR" altLang="en-US" dirty="0"/>
              <a:t>메서드 중복 정의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C </a:t>
            </a:r>
            <a:r>
              <a:rPr lang="ko-KR" altLang="en-US" dirty="0"/>
              <a:t>언어의 경우에는 한 모듈 안에 동일한 함수명을 사용하는 것이 문법적으로 불가능하지만 객체지향 언어에서는 가능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한 클래스 안에서 이름이 같은 메서드를 중복해서 사용할 수 있음</a:t>
            </a:r>
            <a:endParaRPr lang="en-US" altLang="ko-KR" dirty="0"/>
          </a:p>
          <a:p>
            <a:pPr lvl="3">
              <a:defRPr/>
            </a:pPr>
            <a:endParaRPr lang="en-US" altLang="ko-KR" sz="500" dirty="0"/>
          </a:p>
          <a:p>
            <a:pPr lvl="2">
              <a:defRPr/>
            </a:pPr>
            <a:r>
              <a:rPr lang="ko-KR" altLang="en-US" dirty="0"/>
              <a:t>메서드 구별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첫째</a:t>
            </a:r>
            <a:r>
              <a:rPr lang="en-US" altLang="ko-KR" dirty="0"/>
              <a:t>: </a:t>
            </a:r>
            <a:r>
              <a:rPr lang="ko-KR" altLang="en-US" dirty="0"/>
              <a:t>매개변수의 개수로 구별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둘째</a:t>
            </a:r>
            <a:r>
              <a:rPr lang="en-US" altLang="ko-KR" dirty="0"/>
              <a:t>: </a:t>
            </a:r>
            <a:r>
              <a:rPr lang="ko-KR" altLang="en-US" dirty="0"/>
              <a:t>매개변수의 자료형으로 구별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시그니처</a:t>
            </a:r>
            <a:r>
              <a:rPr lang="en-US" altLang="ko-KR" dirty="0"/>
              <a:t>: </a:t>
            </a:r>
            <a:r>
              <a:rPr lang="ko-KR" altLang="en-US" dirty="0"/>
              <a:t>동일한 메서드가 호출되었을 때 구별할 수 있는 매개변수의 개수나 자료형 같은 요소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C5B33-E5F8-4D29-83E3-064ABA41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0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다형성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</a:p>
          <a:p>
            <a:pPr lvl="2">
              <a:defRPr/>
            </a:pPr>
            <a:r>
              <a:rPr lang="ko-KR" altLang="en-US" dirty="0"/>
              <a:t>메서드 재정의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상위 클래스에서 정의한 메서드를</a:t>
            </a:r>
            <a:r>
              <a:rPr lang="en-US" altLang="ko-KR" dirty="0"/>
              <a:t> </a:t>
            </a:r>
            <a:r>
              <a:rPr lang="ko-KR" altLang="en-US" dirty="0"/>
              <a:t>하위 클래스에서 다시 정의해 사용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원리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98BFACD-A693-4FA7-916F-C4EEF667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0967" y="3279986"/>
            <a:ext cx="3327019" cy="19201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20CEB-8788-4039-A132-01156F9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6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모듈화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모듈화 개요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규모가 큰 것을 여러 개로 나눈 조각</a:t>
            </a:r>
            <a:r>
              <a:rPr lang="en-US" altLang="ko-KR" dirty="0"/>
              <a:t>, </a:t>
            </a:r>
            <a:r>
              <a:rPr lang="ko-KR" altLang="en-US" dirty="0"/>
              <a:t>소프트웨어 구조를 이루는 기본 단위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독립 프로그램도 하나의 모듈이 될 수 있고 함수도 하나의 모듈이 될 수 있음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모듈의 특징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독립적인 기능을 갖는 단위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유일한 이름을 가짐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모듈에서 또 다른 모듈을 호출할 수 있음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다른 프로그램에서도 모듈을 호출할 수 있음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모듈화 원칙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모듈화를 하기 전에 먼저 어느 정도의 크기로 나눌 것인지를 생각함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문제의 유형이나 특성을 고려해 결정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 간의 결합은 느슨하게</a:t>
            </a:r>
            <a:r>
              <a:rPr lang="en-US" altLang="ko-KR" dirty="0"/>
              <a:t> </a:t>
            </a:r>
          </a:p>
          <a:p>
            <a:pPr lvl="3">
              <a:defRPr/>
            </a:pPr>
            <a:r>
              <a:rPr lang="ko-KR" altLang="en-US" dirty="0"/>
              <a:t>모듈 내 구성 요소 간의 응집은 강하게</a:t>
            </a:r>
            <a:r>
              <a:rPr lang="en-US" altLang="ko-KR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6C9A3-8001-4F09-890A-19619B22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50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모듈화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모듈화의 장점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분할과 정복의 원리가 적용되어 복잡도 감소</a:t>
            </a:r>
            <a:endParaRPr lang="en-US" altLang="ko-KR" dirty="0"/>
          </a:p>
          <a:p>
            <a:pPr lvl="2">
              <a:defRPr/>
            </a:pPr>
            <a:r>
              <a:rPr lang="ko-KR" altLang="en-US" sz="2100" dirty="0"/>
              <a:t>변경하기 쉽고 변경으로 인한 영향이 적음</a:t>
            </a:r>
            <a:endParaRPr lang="en-US" altLang="ko-KR" sz="2100" dirty="0"/>
          </a:p>
          <a:p>
            <a:pPr lvl="2">
              <a:defRPr/>
            </a:pPr>
            <a:r>
              <a:rPr lang="ko-KR" altLang="en-US" sz="2100" dirty="0"/>
              <a:t>설계 및 코드 재사용</a:t>
            </a:r>
            <a:endParaRPr lang="en-US" altLang="ko-KR" sz="2100" dirty="0"/>
          </a:p>
          <a:p>
            <a:pPr lvl="2">
              <a:defRPr/>
            </a:pPr>
            <a:r>
              <a:rPr lang="ko-KR" altLang="en-US" sz="2100" dirty="0">
                <a:solidFill>
                  <a:srgbClr val="000000"/>
                </a:solidFill>
              </a:rPr>
              <a:t>유지보수가 용이</a:t>
            </a:r>
            <a:endParaRPr lang="en-US" altLang="ko-KR" sz="210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ko-KR" altLang="en-US" sz="2100" dirty="0">
                <a:solidFill>
                  <a:srgbClr val="000000"/>
                </a:solidFill>
              </a:rPr>
              <a:t>오류로 인한 파급 효과를 최소화할 수 있음</a:t>
            </a:r>
          </a:p>
          <a:p>
            <a:pPr marL="914400" lvl="2" indent="0">
              <a:buNone/>
              <a:defRPr/>
            </a:pPr>
            <a:endParaRPr lang="en-US" altLang="ko-KR" sz="3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95FF-9357-4678-A483-38BA892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04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901085AB-687A-4F5F-909E-889AF5317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응집도 게임</a:t>
            </a:r>
          </a:p>
        </p:txBody>
      </p:sp>
      <p:grpSp>
        <p:nvGrpSpPr>
          <p:cNvPr id="25603" name="Group 8">
            <a:extLst>
              <a:ext uri="{FF2B5EF4-FFF2-40B4-BE49-F238E27FC236}">
                <a16:creationId xmlns:a16="http://schemas.microsoft.com/office/drawing/2014/main" id="{4C0414F8-116B-40C6-9E3C-FE894BF90744}"/>
              </a:ext>
            </a:extLst>
          </p:cNvPr>
          <p:cNvGrpSpPr>
            <a:grpSpLocks/>
          </p:cNvGrpSpPr>
          <p:nvPr/>
        </p:nvGrpSpPr>
        <p:grpSpPr bwMode="auto">
          <a:xfrm>
            <a:off x="3395663" y="2511425"/>
            <a:ext cx="1295400" cy="863600"/>
            <a:chOff x="612" y="1162"/>
            <a:chExt cx="1088" cy="726"/>
          </a:xfrm>
        </p:grpSpPr>
        <p:sp>
          <p:nvSpPr>
            <p:cNvPr id="25635" name="Rectangle 4">
              <a:extLst>
                <a:ext uri="{FF2B5EF4-FFF2-40B4-BE49-F238E27FC236}">
                  <a16:creationId xmlns:a16="http://schemas.microsoft.com/office/drawing/2014/main" id="{6E918435-C78B-4DDD-A64E-0B95A974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아빠</a:t>
              </a:r>
            </a:p>
          </p:txBody>
        </p:sp>
        <p:sp>
          <p:nvSpPr>
            <p:cNvPr id="25636" name="Rectangle 5">
              <a:extLst>
                <a:ext uri="{FF2B5EF4-FFF2-40B4-BE49-F238E27FC236}">
                  <a16:creationId xmlns:a16="http://schemas.microsoft.com/office/drawing/2014/main" id="{F4C0B3A1-4D5C-45FA-90C8-C1804DDAD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엄마</a:t>
              </a:r>
            </a:p>
          </p:txBody>
        </p:sp>
        <p:sp>
          <p:nvSpPr>
            <p:cNvPr id="25637" name="Rectangle 6">
              <a:extLst>
                <a:ext uri="{FF2B5EF4-FFF2-40B4-BE49-F238E27FC236}">
                  <a16:creationId xmlns:a16="http://schemas.microsoft.com/office/drawing/2014/main" id="{3BCE655B-B3C7-4169-AB03-233BD1D5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누나</a:t>
              </a:r>
            </a:p>
          </p:txBody>
        </p:sp>
        <p:sp>
          <p:nvSpPr>
            <p:cNvPr id="25638" name="Rectangle 7">
              <a:extLst>
                <a:ext uri="{FF2B5EF4-FFF2-40B4-BE49-F238E27FC236}">
                  <a16:creationId xmlns:a16="http://schemas.microsoft.com/office/drawing/2014/main" id="{04B8F824-791E-4920-80B7-F095392E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Courier New" panose="02070309020205020404" pitchFamily="49" charset="0"/>
                </a:rPr>
                <a:t>?</a:t>
              </a:r>
            </a:p>
          </p:txBody>
        </p:sp>
      </p:grpSp>
      <p:grpSp>
        <p:nvGrpSpPr>
          <p:cNvPr id="25604" name="Group 11">
            <a:extLst>
              <a:ext uri="{FF2B5EF4-FFF2-40B4-BE49-F238E27FC236}">
                <a16:creationId xmlns:a16="http://schemas.microsoft.com/office/drawing/2014/main" id="{3D756586-B130-4BD7-B800-3D2ECEEC0F6F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2511425"/>
            <a:ext cx="1295400" cy="863600"/>
            <a:chOff x="612" y="1162"/>
            <a:chExt cx="1088" cy="726"/>
          </a:xfrm>
        </p:grpSpPr>
        <p:sp>
          <p:nvSpPr>
            <p:cNvPr id="25631" name="Rectangle 12">
              <a:extLst>
                <a:ext uri="{FF2B5EF4-FFF2-40B4-BE49-F238E27FC236}">
                  <a16:creationId xmlns:a16="http://schemas.microsoft.com/office/drawing/2014/main" id="{EE2B1B20-60DA-4755-941E-49B6026D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사과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고르기</a:t>
              </a:r>
            </a:p>
          </p:txBody>
        </p:sp>
        <p:sp>
          <p:nvSpPr>
            <p:cNvPr id="25632" name="Rectangle 13">
              <a:extLst>
                <a:ext uri="{FF2B5EF4-FFF2-40B4-BE49-F238E27FC236}">
                  <a16:creationId xmlns:a16="http://schemas.microsoft.com/office/drawing/2014/main" id="{C9FF5A26-956C-4FF1-9FDB-450E9C4E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사과닦기</a:t>
              </a:r>
            </a:p>
          </p:txBody>
        </p:sp>
        <p:sp>
          <p:nvSpPr>
            <p:cNvPr id="25633" name="Rectangle 14">
              <a:extLst>
                <a:ext uri="{FF2B5EF4-FFF2-40B4-BE49-F238E27FC236}">
                  <a16:creationId xmlns:a16="http://schemas.microsoft.com/office/drawing/2014/main" id="{AA1154CA-2EB7-4248-ACE6-45BE9FE3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사과깎기</a:t>
              </a:r>
            </a:p>
          </p:txBody>
        </p:sp>
        <p:sp>
          <p:nvSpPr>
            <p:cNvPr id="25634" name="Rectangle 15">
              <a:extLst>
                <a:ext uri="{FF2B5EF4-FFF2-40B4-BE49-F238E27FC236}">
                  <a16:creationId xmlns:a16="http://schemas.microsoft.com/office/drawing/2014/main" id="{C1002C50-338B-484C-A892-284CC1DAF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Courier New" panose="02070309020205020404" pitchFamily="49" charset="0"/>
                </a:rPr>
                <a:t>?</a:t>
              </a:r>
            </a:p>
          </p:txBody>
        </p:sp>
      </p:grpSp>
      <p:grpSp>
        <p:nvGrpSpPr>
          <p:cNvPr id="25605" name="Group 41">
            <a:extLst>
              <a:ext uri="{FF2B5EF4-FFF2-40B4-BE49-F238E27FC236}">
                <a16:creationId xmlns:a16="http://schemas.microsoft.com/office/drawing/2014/main" id="{3B1F57D0-6182-471C-B201-9B9C141B6F28}"/>
              </a:ext>
            </a:extLst>
          </p:cNvPr>
          <p:cNvGrpSpPr>
            <a:grpSpLocks/>
          </p:cNvGrpSpPr>
          <p:nvPr/>
        </p:nvGrpSpPr>
        <p:grpSpPr bwMode="auto">
          <a:xfrm>
            <a:off x="6365875" y="2511425"/>
            <a:ext cx="1295400" cy="863600"/>
            <a:chOff x="3107" y="1525"/>
            <a:chExt cx="1088" cy="726"/>
          </a:xfrm>
        </p:grpSpPr>
        <p:sp>
          <p:nvSpPr>
            <p:cNvPr id="25627" name="Rectangle 17">
              <a:extLst>
                <a:ext uri="{FF2B5EF4-FFF2-40B4-BE49-F238E27FC236}">
                  <a16:creationId xmlns:a16="http://schemas.microsoft.com/office/drawing/2014/main" id="{88ACF066-38AC-46AD-A369-3E30E21A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서명검색</a:t>
              </a:r>
            </a:p>
          </p:txBody>
        </p:sp>
        <p:sp>
          <p:nvSpPr>
            <p:cNvPr id="25628" name="Rectangle 18">
              <a:extLst>
                <a:ext uri="{FF2B5EF4-FFF2-40B4-BE49-F238E27FC236}">
                  <a16:creationId xmlns:a16="http://schemas.microsoft.com/office/drawing/2014/main" id="{3FCD18ED-F466-4E65-A6C8-B639CB3F6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저자검색</a:t>
              </a:r>
            </a:p>
          </p:txBody>
        </p:sp>
        <p:sp>
          <p:nvSpPr>
            <p:cNvPr id="25629" name="Rectangle 19">
              <a:extLst>
                <a:ext uri="{FF2B5EF4-FFF2-40B4-BE49-F238E27FC236}">
                  <a16:creationId xmlns:a16="http://schemas.microsoft.com/office/drawing/2014/main" id="{A8DA2BD9-8155-4555-B3FD-192CFA0F1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888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출판사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검색</a:t>
              </a:r>
            </a:p>
          </p:txBody>
        </p:sp>
        <p:sp>
          <p:nvSpPr>
            <p:cNvPr id="25630" name="Rectangle 20">
              <a:extLst>
                <a:ext uri="{FF2B5EF4-FFF2-40B4-BE49-F238E27FC236}">
                  <a16:creationId xmlns:a16="http://schemas.microsoft.com/office/drawing/2014/main" id="{161A7355-EB32-4B70-9196-B031C1DD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888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Courier New" panose="02070309020205020404" pitchFamily="49" charset="0"/>
                </a:rPr>
                <a:t>?</a:t>
              </a:r>
            </a:p>
          </p:txBody>
        </p:sp>
      </p:grpSp>
      <p:grpSp>
        <p:nvGrpSpPr>
          <p:cNvPr id="25606" name="Group 21">
            <a:extLst>
              <a:ext uri="{FF2B5EF4-FFF2-40B4-BE49-F238E27FC236}">
                <a16:creationId xmlns:a16="http://schemas.microsoft.com/office/drawing/2014/main" id="{E388306B-231B-42E0-9329-B7D536C4E9A8}"/>
              </a:ext>
            </a:extLst>
          </p:cNvPr>
          <p:cNvGrpSpPr>
            <a:grpSpLocks/>
          </p:cNvGrpSpPr>
          <p:nvPr/>
        </p:nvGrpSpPr>
        <p:grpSpPr bwMode="auto">
          <a:xfrm>
            <a:off x="3395663" y="3860800"/>
            <a:ext cx="1295400" cy="865188"/>
            <a:chOff x="612" y="1162"/>
            <a:chExt cx="1088" cy="726"/>
          </a:xfrm>
        </p:grpSpPr>
        <p:sp>
          <p:nvSpPr>
            <p:cNvPr id="25623" name="Rectangle 22">
              <a:extLst>
                <a:ext uri="{FF2B5EF4-FFF2-40B4-BE49-F238E27FC236}">
                  <a16:creationId xmlns:a16="http://schemas.microsoft.com/office/drawing/2014/main" id="{362A01B3-2320-4617-BAFC-0D53A89B5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달</a:t>
              </a:r>
            </a:p>
          </p:txBody>
        </p:sp>
        <p:sp>
          <p:nvSpPr>
            <p:cNvPr id="25624" name="Rectangle 23">
              <a:extLst>
                <a:ext uri="{FF2B5EF4-FFF2-40B4-BE49-F238E27FC236}">
                  <a16:creationId xmlns:a16="http://schemas.microsoft.com/office/drawing/2014/main" id="{BF7FFAC1-DC33-410D-A849-13DABD52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별</a:t>
              </a:r>
            </a:p>
          </p:txBody>
        </p:sp>
        <p:sp>
          <p:nvSpPr>
            <p:cNvPr id="25625" name="Rectangle 24">
              <a:extLst>
                <a:ext uri="{FF2B5EF4-FFF2-40B4-BE49-F238E27FC236}">
                  <a16:creationId xmlns:a16="http://schemas.microsoft.com/office/drawing/2014/main" id="{D9BDB5F1-F797-406A-8693-A6AA0FF92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귀신</a:t>
              </a:r>
            </a:p>
          </p:txBody>
        </p:sp>
        <p:sp>
          <p:nvSpPr>
            <p:cNvPr id="25626" name="Rectangle 25">
              <a:extLst>
                <a:ext uri="{FF2B5EF4-FFF2-40B4-BE49-F238E27FC236}">
                  <a16:creationId xmlns:a16="http://schemas.microsoft.com/office/drawing/2014/main" id="{5C5F80B4-56B9-4B65-8A65-1EFB7CF2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Courier New" panose="02070309020205020404" pitchFamily="49" charset="0"/>
                </a:rPr>
                <a:t>?</a:t>
              </a:r>
            </a:p>
          </p:txBody>
        </p:sp>
      </p:grpSp>
      <p:grpSp>
        <p:nvGrpSpPr>
          <p:cNvPr id="25607" name="Group 26">
            <a:extLst>
              <a:ext uri="{FF2B5EF4-FFF2-40B4-BE49-F238E27FC236}">
                <a16:creationId xmlns:a16="http://schemas.microsoft.com/office/drawing/2014/main" id="{D099EB9F-D6E8-434F-B8B2-D05F7D876703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3860800"/>
            <a:ext cx="1295400" cy="865188"/>
            <a:chOff x="612" y="1162"/>
            <a:chExt cx="1088" cy="726"/>
          </a:xfrm>
        </p:grpSpPr>
        <p:sp>
          <p:nvSpPr>
            <p:cNvPr id="25619" name="Rectangle 27">
              <a:extLst>
                <a:ext uri="{FF2B5EF4-FFF2-40B4-BE49-F238E27FC236}">
                  <a16:creationId xmlns:a16="http://schemas.microsoft.com/office/drawing/2014/main" id="{38720749-2B89-477F-A1B0-A0550E86E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버스여행</a:t>
              </a:r>
            </a:p>
          </p:txBody>
        </p:sp>
        <p:sp>
          <p:nvSpPr>
            <p:cNvPr id="25620" name="Rectangle 28">
              <a:extLst>
                <a:ext uri="{FF2B5EF4-FFF2-40B4-BE49-F238E27FC236}">
                  <a16:creationId xmlns:a16="http://schemas.microsoft.com/office/drawing/2014/main" id="{AFDE96DD-D8B7-4E8E-9AC2-373E80A02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162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기차여행</a:t>
              </a:r>
            </a:p>
          </p:txBody>
        </p:sp>
        <p:sp>
          <p:nvSpPr>
            <p:cNvPr id="25621" name="Rectangle 29">
              <a:extLst>
                <a:ext uri="{FF2B5EF4-FFF2-40B4-BE49-F238E27FC236}">
                  <a16:creationId xmlns:a16="http://schemas.microsoft.com/office/drawing/2014/main" id="{123D4249-F0FC-4147-A92A-2843994D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항공여행</a:t>
              </a:r>
            </a:p>
          </p:txBody>
        </p:sp>
        <p:sp>
          <p:nvSpPr>
            <p:cNvPr id="25622" name="Rectangle 30">
              <a:extLst>
                <a:ext uri="{FF2B5EF4-FFF2-40B4-BE49-F238E27FC236}">
                  <a16:creationId xmlns:a16="http://schemas.microsoft.com/office/drawing/2014/main" id="{0ED4C005-4B51-4FEF-97BA-E12CA7642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Courier New" panose="02070309020205020404" pitchFamily="49" charset="0"/>
                </a:rPr>
                <a:t>?</a:t>
              </a:r>
            </a:p>
          </p:txBody>
        </p:sp>
      </p:grpSp>
      <p:grpSp>
        <p:nvGrpSpPr>
          <p:cNvPr id="25608" name="Group 39">
            <a:extLst>
              <a:ext uri="{FF2B5EF4-FFF2-40B4-BE49-F238E27FC236}">
                <a16:creationId xmlns:a16="http://schemas.microsoft.com/office/drawing/2014/main" id="{6FE1207C-4027-4C71-8FA8-02C442A1C82A}"/>
              </a:ext>
            </a:extLst>
          </p:cNvPr>
          <p:cNvGrpSpPr>
            <a:grpSpLocks/>
          </p:cNvGrpSpPr>
          <p:nvPr/>
        </p:nvGrpSpPr>
        <p:grpSpPr bwMode="auto">
          <a:xfrm>
            <a:off x="6365875" y="3860800"/>
            <a:ext cx="1295400" cy="865188"/>
            <a:chOff x="3107" y="2523"/>
            <a:chExt cx="1088" cy="726"/>
          </a:xfrm>
        </p:grpSpPr>
        <p:sp>
          <p:nvSpPr>
            <p:cNvPr id="25615" name="Rectangle 31">
              <a:extLst>
                <a:ext uri="{FF2B5EF4-FFF2-40B4-BE49-F238E27FC236}">
                  <a16:creationId xmlns:a16="http://schemas.microsoft.com/office/drawing/2014/main" id="{22C57C95-66C8-490F-A561-5D713B98F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523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사과</a:t>
              </a:r>
            </a:p>
          </p:txBody>
        </p:sp>
        <p:sp>
          <p:nvSpPr>
            <p:cNvPr id="25616" name="Rectangle 32">
              <a:extLst>
                <a:ext uri="{FF2B5EF4-FFF2-40B4-BE49-F238E27FC236}">
                  <a16:creationId xmlns:a16="http://schemas.microsoft.com/office/drawing/2014/main" id="{205E8947-37A4-4385-8791-DBCA5E37E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523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자동차</a:t>
              </a:r>
            </a:p>
          </p:txBody>
        </p:sp>
        <p:sp>
          <p:nvSpPr>
            <p:cNvPr id="25617" name="Rectangle 33">
              <a:extLst>
                <a:ext uri="{FF2B5EF4-FFF2-40B4-BE49-F238E27FC236}">
                  <a16:creationId xmlns:a16="http://schemas.microsoft.com/office/drawing/2014/main" id="{E2A09A7A-C22C-4F9C-BE13-CFF3286F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886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축구</a:t>
              </a:r>
            </a:p>
          </p:txBody>
        </p:sp>
        <p:sp>
          <p:nvSpPr>
            <p:cNvPr id="25618" name="Rectangle 34">
              <a:extLst>
                <a:ext uri="{FF2B5EF4-FFF2-40B4-BE49-F238E27FC236}">
                  <a16:creationId xmlns:a16="http://schemas.microsoft.com/office/drawing/2014/main" id="{971E95E2-E926-42A1-8CD1-B13FFFFF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86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Courier New" panose="02070309020205020404" pitchFamily="49" charset="0"/>
                </a:rPr>
                <a:t>?</a:t>
              </a:r>
            </a:p>
          </p:txBody>
        </p:sp>
      </p:grpSp>
      <p:grpSp>
        <p:nvGrpSpPr>
          <p:cNvPr id="25609" name="Group 40">
            <a:extLst>
              <a:ext uri="{FF2B5EF4-FFF2-40B4-BE49-F238E27FC236}">
                <a16:creationId xmlns:a16="http://schemas.microsoft.com/office/drawing/2014/main" id="{D4461952-D20A-4D89-AD81-E89B3195B32F}"/>
              </a:ext>
            </a:extLst>
          </p:cNvPr>
          <p:cNvGrpSpPr>
            <a:grpSpLocks/>
          </p:cNvGrpSpPr>
          <p:nvPr/>
        </p:nvGrpSpPr>
        <p:grpSpPr bwMode="auto">
          <a:xfrm>
            <a:off x="7932738" y="2511425"/>
            <a:ext cx="1295400" cy="863600"/>
            <a:chOff x="4423" y="1525"/>
            <a:chExt cx="1088" cy="726"/>
          </a:xfrm>
        </p:grpSpPr>
        <p:sp>
          <p:nvSpPr>
            <p:cNvPr id="25611" name="Rectangle 35">
              <a:extLst>
                <a:ext uri="{FF2B5EF4-FFF2-40B4-BE49-F238E27FC236}">
                  <a16:creationId xmlns:a16="http://schemas.microsoft.com/office/drawing/2014/main" id="{0CE9DA42-8D07-4E60-BF90-EB4AC83A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자명종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끄기</a:t>
              </a:r>
            </a:p>
          </p:txBody>
        </p:sp>
        <p:sp>
          <p:nvSpPr>
            <p:cNvPr id="25612" name="Rectangle 36">
              <a:extLst>
                <a:ext uri="{FF2B5EF4-FFF2-40B4-BE49-F238E27FC236}">
                  <a16:creationId xmlns:a16="http://schemas.microsoft.com/office/drawing/2014/main" id="{3BFFE07C-A961-46DC-895D-75B81039C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525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세수하기</a:t>
              </a:r>
            </a:p>
          </p:txBody>
        </p:sp>
        <p:sp>
          <p:nvSpPr>
            <p:cNvPr id="25613" name="Rectangle 37">
              <a:extLst>
                <a:ext uri="{FF2B5EF4-FFF2-40B4-BE49-F238E27FC236}">
                  <a16:creationId xmlns:a16="http://schemas.microsoft.com/office/drawing/2014/main" id="{05E57884-2B44-4687-A65E-304991673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888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Courier New" panose="02070309020205020404" pitchFamily="49" charset="0"/>
                </a:rPr>
                <a:t>옷입기</a:t>
              </a:r>
            </a:p>
          </p:txBody>
        </p:sp>
        <p:sp>
          <p:nvSpPr>
            <p:cNvPr id="25614" name="Rectangle 38">
              <a:extLst>
                <a:ext uri="{FF2B5EF4-FFF2-40B4-BE49-F238E27FC236}">
                  <a16:creationId xmlns:a16="http://schemas.microsoft.com/office/drawing/2014/main" id="{8DC47BF7-B3AD-495D-ACE3-70062AB63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888"/>
              <a:ext cx="544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Courier New" panose="02070309020205020404" pitchFamily="49" charset="0"/>
                </a:rPr>
                <a:t>?</a:t>
              </a:r>
            </a:p>
          </p:txBody>
        </p:sp>
      </p:grpSp>
      <p:sp>
        <p:nvSpPr>
          <p:cNvPr id="40" name="제목 2">
            <a:extLst>
              <a:ext uri="{FF2B5EF4-FFF2-40B4-BE49-F238E27FC236}">
                <a16:creationId xmlns:a16="http://schemas.microsoft.com/office/drawing/2014/main" id="{89A518DB-4D75-4FBB-9A0C-EA4B8D2E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975" y="504826"/>
            <a:ext cx="8382000" cy="422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모듈 응집력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EA7588-D9F9-4275-9B72-1AA9BBD5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응집도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응집도의 개요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모듈 내부에 존재하는 구성 요소 사이의 밀접한 정도</a:t>
            </a:r>
            <a:r>
              <a:rPr lang="en-US" altLang="ko-KR" dirty="0"/>
              <a:t>, </a:t>
            </a:r>
            <a:r>
              <a:rPr lang="ko-KR" altLang="en-US" dirty="0"/>
              <a:t>즉 하나의 모듈 안에서 구성 요소 간에 뭉쳐 있는 정도로 평가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응집도가 높을수록 꼭 필요한 구성 요소만 모여 있고</a:t>
            </a:r>
            <a:r>
              <a:rPr lang="en-US" altLang="ko-KR" dirty="0"/>
              <a:t>, </a:t>
            </a:r>
            <a:r>
              <a:rPr lang="ko-KR" altLang="en-US" dirty="0"/>
              <a:t>응집도가 낮을수록 서로 관련성이 적은 구성 요소들이 모임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응집도가 가장 높은 것은 모듈 하나가 단일 기능으로 구성된 경우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응집도가 가장 낮은 것은 구성 요소가 필요에 의해 모듈에 존재하는 것이 아니라 우연히 함께 묶인 경우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DF0C3B-64F0-4075-9D73-52A073F9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51" y="4579068"/>
            <a:ext cx="4370614" cy="1232961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2A59C-F786-44B3-B2D3-CFB7EC5E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59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모듈 평가 기준 </a:t>
            </a:r>
            <a:r>
              <a:rPr lang="en-US" altLang="ko-KR" dirty="0"/>
              <a:t>1: </a:t>
            </a:r>
            <a:r>
              <a:rPr lang="ko-KR" altLang="en-US" dirty="0"/>
              <a:t>응집도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기능적 응집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함수적 </a:t>
            </a:r>
            <a:r>
              <a:rPr lang="ko-KR" altLang="en-US" dirty="0" err="1"/>
              <a:t>응집이라고도</a:t>
            </a:r>
            <a:r>
              <a:rPr lang="ko-KR" altLang="en-US" dirty="0"/>
              <a:t> 하며 응집도가 가장 높은 경우로 단일 기능의 요소가 하나의 모듈을 구성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단일 기능을 갖는 함수가 해당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순차적 응집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요소가 하나의 모듈로 구성된 경우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요소가 아주 밀접하므로 하나의 모듈로 묶을 만한 충분한 이유가 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교환적 응집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정보적 </a:t>
            </a:r>
            <a:r>
              <a:rPr lang="ko-KR" altLang="en-US" dirty="0" err="1"/>
              <a:t>응집이라고도</a:t>
            </a:r>
            <a:r>
              <a:rPr lang="ko-KR" altLang="en-US" dirty="0"/>
              <a:t> 하며 입력을 사용하는 구성 요소가 하나의 모듈로 구성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구성 요소가 동일한 출력을 만들어낼 때도 교환적 응집이 됨 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요소간의</a:t>
            </a:r>
            <a:r>
              <a:rPr lang="ko-KR" altLang="en-US" dirty="0"/>
              <a:t> 순서는 중요하지 않음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순차적 응집 보다 묶인 이유가 조금 약하므로 순차적 응집보다 응집력이 약하다고 할 수 있음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A8DCE-BB90-4689-B6BB-39C490F8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250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모듈 평가 기준 </a:t>
            </a:r>
            <a:r>
              <a:rPr lang="en-US" altLang="ko-KR" dirty="0"/>
              <a:t>1: </a:t>
            </a:r>
            <a:r>
              <a:rPr lang="ko-KR" altLang="en-US" dirty="0"/>
              <a:t>응집도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절차적 응집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순서가 정해진 몇 개의 구성 요소가 하나 의 모듈로 구성된 경우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순차적 응집과는 어떤 구성 요소의 출력이 다음 구성 요소의 입력으로 사용되지 않고 순서에 따라 수행된다는 점이 다름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한 요소의 출력이 다음 요소의 입력으로 사용되지 않으므로 순차적 응집보다는 묶인 이유가 조금 약한 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시간적 응집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 내 구성 요소의 기능이 각기 다르고 요소의 출력을 입력으로 사용하는 것도</a:t>
            </a:r>
            <a:r>
              <a:rPr lang="en-US" altLang="ko-KR" dirty="0"/>
              <a:t>, </a:t>
            </a:r>
            <a:r>
              <a:rPr lang="ko-KR" altLang="en-US" dirty="0"/>
              <a:t>요소 간에 순서가 정해진 것도 아님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구성 요소들이 같은 시간대에 함께 실행된다는 이유로 하나의 모듈로 구성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초깃값</a:t>
            </a:r>
            <a:r>
              <a:rPr lang="ko-KR" altLang="en-US" dirty="0"/>
              <a:t> 설정 모듈이 시간적 응집의 예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C586-0D3F-43B1-845B-FBA6ACAD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9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설계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건축물 설계와 소프트웨어 설계</a:t>
            </a:r>
            <a:endParaRPr lang="en-US" altLang="ko-KR" dirty="0"/>
          </a:p>
          <a:p>
            <a:r>
              <a:rPr lang="ko-KR" altLang="en-US" dirty="0"/>
              <a:t>요구 분석</a:t>
            </a:r>
            <a:r>
              <a:rPr lang="en-US" altLang="ko-KR" dirty="0"/>
              <a:t>: </a:t>
            </a:r>
            <a:r>
              <a:rPr lang="ko-KR" altLang="en-US" dirty="0"/>
              <a:t>무엇을 만들 것인가</a:t>
            </a:r>
            <a:endParaRPr lang="en-US" altLang="ko-KR" dirty="0"/>
          </a:p>
          <a:p>
            <a:r>
              <a:rPr lang="ko-KR" altLang="en-US" dirty="0"/>
              <a:t>설계</a:t>
            </a:r>
            <a:r>
              <a:rPr lang="en-US" altLang="ko-KR" dirty="0"/>
              <a:t>:</a:t>
            </a:r>
            <a:r>
              <a:rPr lang="ko-KR" altLang="en-US" dirty="0"/>
              <a:t> 어떻게 실현할 것인가</a:t>
            </a:r>
            <a:endParaRPr lang="en-US" altLang="ko-KR" dirty="0"/>
          </a:p>
          <a:p>
            <a:pPr marL="719138" lvl="1" indent="-365125">
              <a:buFontTx/>
              <a:buNone/>
            </a:pPr>
            <a:r>
              <a:rPr lang="en-US" altLang="ko-KR" dirty="0"/>
              <a:t>1) </a:t>
            </a:r>
            <a:r>
              <a:rPr lang="ko-KR" altLang="en-US" dirty="0"/>
              <a:t>기본 구조 설계 </a:t>
            </a:r>
            <a:r>
              <a:rPr lang="en-US" altLang="ko-KR" dirty="0"/>
              <a:t>–</a:t>
            </a:r>
            <a:r>
              <a:rPr lang="ko-KR" altLang="en-US" dirty="0"/>
              <a:t>모듈의 역할과 인터페이스 정의</a:t>
            </a:r>
            <a:endParaRPr lang="en-US" altLang="ko-KR" dirty="0"/>
          </a:p>
          <a:p>
            <a:pPr marL="719138" lvl="1" indent="-365125">
              <a:buFontTx/>
              <a:buNone/>
            </a:pPr>
            <a:r>
              <a:rPr lang="en-US" altLang="ko-KR" dirty="0"/>
              <a:t>2) </a:t>
            </a:r>
            <a:r>
              <a:rPr lang="ko-KR" altLang="en-US" dirty="0"/>
              <a:t>상세 설계 </a:t>
            </a:r>
            <a:r>
              <a:rPr lang="en-US" altLang="ko-KR" dirty="0"/>
              <a:t>– </a:t>
            </a:r>
            <a:r>
              <a:rPr lang="ko-KR" altLang="en-US" dirty="0"/>
              <a:t>모듈 내부의 알고리즘과</a:t>
            </a:r>
            <a:r>
              <a:rPr lang="en-US" altLang="ko-KR" dirty="0"/>
              <a:t> </a:t>
            </a:r>
            <a:r>
              <a:rPr lang="ko-KR" altLang="en-US" dirty="0"/>
              <a:t>데이터 명세화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E6436BF-FE76-47E9-ABAA-DE310A4B61A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63" y="2670972"/>
            <a:ext cx="36576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FA91A-8DED-4EFE-923B-484BE929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03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모듈 평가 기준 </a:t>
            </a:r>
            <a:r>
              <a:rPr lang="en-US" altLang="ko-KR" dirty="0"/>
              <a:t>1: </a:t>
            </a:r>
            <a:r>
              <a:rPr lang="ko-KR" altLang="en-US" dirty="0"/>
              <a:t>응집도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논리적 응집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구성 요소 간에 공통점이 있거나 관련된 임무가 존재하거나 기능이 비슷해서 하나의 모듈로 구성된 경우</a:t>
            </a:r>
            <a:endParaRPr lang="en-US" altLang="ko-KR" dirty="0"/>
          </a:p>
          <a:p>
            <a:pPr lvl="4">
              <a:defRPr/>
            </a:pPr>
            <a:r>
              <a:rPr lang="ko-KR" altLang="en-US" dirty="0"/>
              <a:t>비슷한 기능</a:t>
            </a:r>
            <a:r>
              <a:rPr lang="en-US" altLang="ko-KR" dirty="0"/>
              <a:t>(</a:t>
            </a:r>
            <a:r>
              <a:rPr lang="ko-KR" altLang="en-US" dirty="0"/>
              <a:t>입출력</a:t>
            </a:r>
            <a:r>
              <a:rPr lang="en-US" altLang="ko-KR" dirty="0"/>
              <a:t>): </a:t>
            </a:r>
            <a:r>
              <a:rPr lang="en-US" altLang="ko-KR" dirty="0" err="1"/>
              <a:t>scanf</a:t>
            </a:r>
            <a:r>
              <a:rPr lang="en-US" altLang="ko-KR" dirty="0"/>
              <a:t>( ), </a:t>
            </a:r>
            <a:r>
              <a:rPr lang="en-US" altLang="ko-KR" dirty="0" err="1"/>
              <a:t>printf</a:t>
            </a:r>
            <a:r>
              <a:rPr lang="en-US" altLang="ko-KR" dirty="0"/>
              <a:t>( )</a:t>
            </a:r>
            <a:r>
              <a:rPr lang="ko-KR" altLang="en-US" dirty="0"/>
              <a:t>를 결합한 입출력 모듈 </a:t>
            </a:r>
            <a:endParaRPr lang="en-US" altLang="ko-KR" dirty="0"/>
          </a:p>
          <a:p>
            <a:pPr lvl="4">
              <a:defRPr/>
            </a:pPr>
            <a:r>
              <a:rPr lang="ko-KR" altLang="en-US" dirty="0"/>
              <a:t>공통점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): </a:t>
            </a:r>
            <a:r>
              <a:rPr lang="ko-KR" altLang="en-US" dirty="0"/>
              <a:t>정수의 덧셈과 행렬의 덧셈을 결합한 덧셈 모듈 </a:t>
            </a:r>
            <a:endParaRPr lang="en-US" altLang="ko-KR" dirty="0"/>
          </a:p>
          <a:p>
            <a:pPr lvl="4">
              <a:defRPr/>
            </a:pPr>
            <a:r>
              <a:rPr lang="ko-KR" altLang="en-US" dirty="0"/>
              <a:t>공통점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): </a:t>
            </a:r>
            <a:r>
              <a:rPr lang="ko-KR" altLang="en-US" dirty="0"/>
              <a:t>단말기 출력 기능과 파일 출력 기능을 결합한 출력 모듈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우연적 응집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구성 요소들이 말 그대로 우연히 모여 구성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특별한 이유 없이 몇 개의 모듈로 나누는 과정에서 우연히 같이 묶인 것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구성 요소 간에 관련이 별로 없어 응집도가 가장 낮음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4EC90-506C-482D-8B0F-3FD32F48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54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>
            <a:extLst>
              <a:ext uri="{FF2B5EF4-FFF2-40B4-BE49-F238E27FC236}">
                <a16:creationId xmlns:a16="http://schemas.microsoft.com/office/drawing/2014/main" id="{67B889C5-1F74-452A-8664-F73870F470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24114" y="1341438"/>
            <a:ext cx="7704137" cy="506571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1800" dirty="0"/>
              <a:t>결합도 게임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/>
              <a:t>문제</a:t>
            </a:r>
            <a:r>
              <a:rPr lang="en-US" altLang="ko-KR" sz="1600" dirty="0"/>
              <a:t>:</a:t>
            </a:r>
            <a:r>
              <a:rPr lang="ko-KR" altLang="en-US" sz="1600" dirty="0"/>
              <a:t>두 점간의 길이계산</a:t>
            </a:r>
          </a:p>
          <a:p>
            <a:pPr lvl="2">
              <a:lnSpc>
                <a:spcPct val="130000"/>
              </a:lnSpc>
              <a:defRPr/>
            </a:pPr>
            <a:endParaRPr lang="ko-KR" altLang="en-US" sz="1125" dirty="0"/>
          </a:p>
          <a:p>
            <a:pPr lvl="2">
              <a:lnSpc>
                <a:spcPct val="130000"/>
              </a:lnSpc>
              <a:defRPr/>
            </a:pPr>
            <a:endParaRPr lang="ko-KR" altLang="en-US" sz="1125" dirty="0"/>
          </a:p>
          <a:p>
            <a:pPr lvl="2">
              <a:lnSpc>
                <a:spcPct val="130000"/>
              </a:lnSpc>
              <a:defRPr/>
            </a:pPr>
            <a:endParaRPr lang="ko-KR" altLang="en-US" sz="1125" dirty="0"/>
          </a:p>
          <a:p>
            <a:pPr lvl="2">
              <a:lnSpc>
                <a:spcPct val="130000"/>
              </a:lnSpc>
              <a:defRPr/>
            </a:pPr>
            <a:endParaRPr lang="ko-KR" altLang="en-US" sz="1125" dirty="0"/>
          </a:p>
          <a:p>
            <a:pPr lvl="2">
              <a:lnSpc>
                <a:spcPct val="130000"/>
              </a:lnSpc>
              <a:defRPr/>
            </a:pPr>
            <a:endParaRPr lang="ko-KR" altLang="en-US" sz="1125" dirty="0"/>
          </a:p>
          <a:p>
            <a:pPr lvl="2">
              <a:lnSpc>
                <a:spcPct val="130000"/>
              </a:lnSpc>
              <a:defRPr/>
            </a:pPr>
            <a:endParaRPr lang="en-US" altLang="ko-KR" sz="1125" dirty="0"/>
          </a:p>
          <a:p>
            <a:pPr lvl="2">
              <a:lnSpc>
                <a:spcPct val="130000"/>
              </a:lnSpc>
              <a:defRPr/>
            </a:pPr>
            <a:endParaRPr lang="en-US" altLang="ko-KR" sz="1125" dirty="0"/>
          </a:p>
          <a:p>
            <a:pPr lvl="2">
              <a:lnSpc>
                <a:spcPct val="130000"/>
              </a:lnSpc>
              <a:defRPr/>
            </a:pPr>
            <a:endParaRPr lang="ko-KR" altLang="en-US" sz="1125" dirty="0"/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/>
              <a:t>Call </a:t>
            </a:r>
            <a:r>
              <a:rPr lang="ko-KR" altLang="en-US" sz="1400" dirty="0"/>
              <a:t>길이계산</a:t>
            </a:r>
            <a:r>
              <a:rPr lang="en-US" altLang="ko-KR" sz="1400" dirty="0"/>
              <a:t>(x0,y0,x1,y1 ; d)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/>
              <a:t>Call </a:t>
            </a:r>
            <a:r>
              <a:rPr lang="ko-KR" altLang="en-US" sz="1400" dirty="0"/>
              <a:t>길이계산</a:t>
            </a:r>
            <a:r>
              <a:rPr lang="en-US" altLang="ko-KR" sz="1400" dirty="0"/>
              <a:t>(origin, end ; d)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/>
              <a:t>Call </a:t>
            </a:r>
            <a:r>
              <a:rPr lang="ko-KR" altLang="en-US" sz="1400" dirty="0"/>
              <a:t>길이계산</a:t>
            </a:r>
            <a:r>
              <a:rPr lang="en-US" altLang="ko-KR" sz="1400" dirty="0"/>
              <a:t>(x</a:t>
            </a:r>
            <a:r>
              <a:rPr lang="ko-KR" altLang="en-US" sz="1400" dirty="0"/>
              <a:t>좌표</a:t>
            </a:r>
            <a:r>
              <a:rPr lang="en-US" altLang="ko-KR" sz="1400" dirty="0"/>
              <a:t>, y</a:t>
            </a:r>
            <a:r>
              <a:rPr lang="ko-KR" altLang="en-US" sz="1400" dirty="0"/>
              <a:t>좌표 </a:t>
            </a:r>
            <a:r>
              <a:rPr lang="en-US" altLang="ko-KR" sz="1400" dirty="0"/>
              <a:t>; d)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/>
              <a:t>Call </a:t>
            </a:r>
            <a:r>
              <a:rPr lang="ko-KR" altLang="en-US" sz="1400" dirty="0"/>
              <a:t>길이계산</a:t>
            </a:r>
            <a:r>
              <a:rPr lang="en-US" altLang="ko-KR" sz="1400" dirty="0"/>
              <a:t>(line ; d)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/>
              <a:t>Call </a:t>
            </a:r>
            <a:r>
              <a:rPr lang="ko-KR" altLang="en-US" sz="1400" dirty="0"/>
              <a:t>길이계산</a:t>
            </a:r>
            <a:r>
              <a:rPr lang="en-US" altLang="ko-KR" sz="1400" dirty="0"/>
              <a:t>(line table)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/>
              <a:t>Call </a:t>
            </a:r>
            <a:r>
              <a:rPr lang="ko-KR" altLang="en-US" sz="1400" dirty="0"/>
              <a:t>길이계산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/>
              <a:t>Call </a:t>
            </a:r>
            <a:r>
              <a:rPr lang="ko-KR" altLang="en-US" sz="1400" dirty="0"/>
              <a:t>길이</a:t>
            </a:r>
            <a:r>
              <a:rPr lang="en-US" altLang="ko-KR" sz="1400" dirty="0"/>
              <a:t>/</a:t>
            </a:r>
            <a:r>
              <a:rPr lang="ko-KR" altLang="en-US" sz="1400" dirty="0"/>
              <a:t>면적계산</a:t>
            </a:r>
            <a:r>
              <a:rPr lang="en-US" altLang="ko-KR" sz="1400" dirty="0"/>
              <a:t>(line table, tag)</a:t>
            </a:r>
          </a:p>
        </p:txBody>
      </p:sp>
      <p:sp>
        <p:nvSpPr>
          <p:cNvPr id="26627" name="Line 4">
            <a:extLst>
              <a:ext uri="{FF2B5EF4-FFF2-40B4-BE49-F238E27FC236}">
                <a16:creationId xmlns:a16="http://schemas.microsoft.com/office/drawing/2014/main" id="{4695C7F0-22EA-474B-A0B1-EAE9650F1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563813"/>
            <a:ext cx="12954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FC905D8C-AA9D-4FFF-B34F-4A41F502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2195513"/>
            <a:ext cx="1149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urier New" panose="02070309020205020404" pitchFamily="49" charset="0"/>
              </a:rPr>
              <a:t>(x0,y0)</a:t>
            </a:r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B4357019-B31F-417D-9AD8-FF569E6F9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9" y="3479800"/>
            <a:ext cx="11509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urier New" panose="02070309020205020404" pitchFamily="49" charset="0"/>
              </a:rPr>
              <a:t>(x1,y1)</a:t>
            </a:r>
          </a:p>
        </p:txBody>
      </p:sp>
      <p:graphicFrame>
        <p:nvGraphicFramePr>
          <p:cNvPr id="26630" name="Object 8">
            <a:extLst>
              <a:ext uri="{FF2B5EF4-FFF2-40B4-BE49-F238E27FC236}">
                <a16:creationId xmlns:a16="http://schemas.microsoft.com/office/drawing/2014/main" id="{8983A4C8-18DE-4B88-ACD3-1358720FBB9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92738" y="2619376"/>
          <a:ext cx="2971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790700" imgH="254000" progId="Equation.3">
                  <p:embed/>
                </p:oleObj>
              </mc:Choice>
              <mc:Fallback>
                <p:oleObj name="Equation" r:id="rId3" imgW="1790700" imgH="254000" progId="Equation.3">
                  <p:embed/>
                  <p:pic>
                    <p:nvPicPr>
                      <p:cNvPr id="26630" name="Object 8">
                        <a:extLst>
                          <a:ext uri="{FF2B5EF4-FFF2-40B4-BE49-F238E27FC236}">
                            <a16:creationId xmlns:a16="http://schemas.microsoft.com/office/drawing/2014/main" id="{8983A4C8-18DE-4B88-ACD3-1358720FBB9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2619376"/>
                        <a:ext cx="2971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제목 2">
            <a:extLst>
              <a:ext uri="{FF2B5EF4-FFF2-40B4-BE49-F238E27FC236}">
                <a16:creationId xmlns:a16="http://schemas.microsoft.com/office/drawing/2014/main" id="{3F00F7BA-ED50-4E92-866A-73F729EF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50851"/>
            <a:ext cx="8382000" cy="422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모듈 결합도</a:t>
            </a:r>
            <a:endParaRPr lang="en-US" altLang="ko-K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모듈 평가 기준 </a:t>
            </a:r>
            <a:r>
              <a:rPr lang="en-US" altLang="ko-KR" dirty="0"/>
              <a:t>2: </a:t>
            </a:r>
            <a:r>
              <a:rPr lang="ko-KR" altLang="en-US" dirty="0"/>
              <a:t>결합도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결합도의 개요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모듈과 모듈 사이의 관계에서 관련 정도 표현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 간에는 관련이 적을수록</a:t>
            </a:r>
            <a:r>
              <a:rPr lang="en-US" altLang="ko-KR" dirty="0"/>
              <a:t> </a:t>
            </a:r>
            <a:r>
              <a:rPr lang="ko-KR" altLang="en-US" dirty="0"/>
              <a:t>모듈의 독립성이 높아짐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결합에서 좋은 관계는 데이터만 주고받는 관계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85C5E-847F-40B0-ABAE-4036CCC8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73" y="3575078"/>
            <a:ext cx="5535387" cy="1830742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F472D-955D-4310-A6ED-5CD3B296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21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모듈 평가 기준 </a:t>
            </a:r>
            <a:r>
              <a:rPr lang="en-US" altLang="ko-KR" dirty="0"/>
              <a:t>2: </a:t>
            </a:r>
            <a:r>
              <a:rPr lang="ko-KR" altLang="en-US" dirty="0"/>
              <a:t>결합도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 결합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모듈이 매개변수를 통해 데이터만 주고받음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 간의 독립성이 보장되고</a:t>
            </a:r>
            <a:r>
              <a:rPr lang="en-US" altLang="ko-KR" dirty="0"/>
              <a:t>, </a:t>
            </a:r>
            <a:r>
              <a:rPr lang="ko-KR" altLang="en-US" dirty="0"/>
              <a:t>관계가 단순해 모듈을 변경해도 다른 모듈에 미치는 영향이 적음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스탬프 결합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모듈이 정보를 교환할 때 필요 없는 데이터까지 주고받음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레코드나 배열 같은 자료구조로 매개변수 전달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C </a:t>
            </a:r>
            <a:r>
              <a:rPr lang="ko-KR" altLang="en-US" dirty="0"/>
              <a:t>언어의 구조체도 스탬프 결합의 예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데이터 구조가 변경되면 관련된 모듈의 자료구조도 바꿔야 함</a:t>
            </a:r>
            <a:endParaRPr lang="en-US" altLang="ko-KR" dirty="0"/>
          </a:p>
          <a:p>
            <a:pPr marL="1371600" lvl="3" indent="0">
              <a:buNone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53963-500A-4198-806A-53DFCAAC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319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모듈 평가 기준 </a:t>
            </a:r>
            <a:r>
              <a:rPr lang="en-US" altLang="ko-KR" dirty="0"/>
              <a:t>2: </a:t>
            </a:r>
            <a:r>
              <a:rPr lang="ko-KR" altLang="en-US" dirty="0"/>
              <a:t>결합도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제어 결합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제어 플래그를 매개변수로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스탬프 결합보다 모듈 간의 결합도가 더 높고 모듈의 독립성은 더 낮음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공통 결합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모듈이 공통 변수</a:t>
            </a:r>
            <a:r>
              <a:rPr lang="en-US" altLang="ko-KR" dirty="0"/>
              <a:t>(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  <a:r>
              <a:rPr lang="ko-KR" altLang="en-US" dirty="0"/>
              <a:t>를 함께 사용함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변숫값이</a:t>
            </a:r>
            <a:r>
              <a:rPr lang="ko-KR" altLang="en-US" dirty="0"/>
              <a:t> 변하면 모든 모듈이 함께 영향을 받음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유지보수가 어려움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내용 결합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 간에 인터페이스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/>
              <a:t>go to</a:t>
            </a:r>
            <a:r>
              <a:rPr lang="ko-KR" altLang="en-US" dirty="0"/>
              <a:t>문으로 제어가 이동함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상대 모듈의 데이터를 직접 변경할 수 있음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모듈이 서로 종속되고 다른 모듈 내부의 데이터를 직접 참조하므로 유지보수가 어려움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모듈화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B8105-F60F-480F-93FD-AB4D17AD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6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사용자인터페이스</a:t>
            </a:r>
            <a:r>
              <a:rPr lang="en-US" altLang="ko-KR" dirty="0"/>
              <a:t>(UI, User Interface)</a:t>
            </a:r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ko-KR" altLang="en-US" dirty="0"/>
              <a:t>사용자 인터페이스</a:t>
            </a:r>
            <a:r>
              <a:rPr lang="en-US" altLang="ko-KR" dirty="0"/>
              <a:t>(UI)</a:t>
            </a:r>
            <a:r>
              <a:rPr lang="ko-KR" altLang="en-US" dirty="0"/>
              <a:t>는 사람들이 컴퓨터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도구 등 그 사이에서 일어나는 상호작용</a:t>
            </a:r>
            <a:r>
              <a:rPr lang="en-US" altLang="ko-KR" dirty="0"/>
              <a:t>(Interaction)</a:t>
            </a:r>
            <a:r>
              <a:rPr lang="ko-KR" altLang="en-US" dirty="0"/>
              <a:t>을 매개하는 것</a:t>
            </a:r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ko-KR" altLang="en-US" dirty="0"/>
              <a:t>사람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과 사물 또는 시스템</a:t>
            </a:r>
            <a:r>
              <a:rPr lang="en-US" altLang="ko-KR" dirty="0"/>
              <a:t>, </a:t>
            </a:r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컴퓨터 등 그 사이에서 의사소통을 할 수 있도록 일시적 또는 영구적인 접근을 목적으로 만들어진 물리적</a:t>
            </a:r>
            <a:r>
              <a:rPr lang="en-US" altLang="ko-KR" dirty="0"/>
              <a:t>, </a:t>
            </a:r>
            <a:r>
              <a:rPr lang="ko-KR" altLang="en-US" dirty="0"/>
              <a:t>가상적 매개체</a:t>
            </a:r>
          </a:p>
          <a:p>
            <a:pPr lvl="2">
              <a:defRPr/>
            </a:pPr>
            <a:r>
              <a:rPr lang="ko-KR" altLang="en-US" dirty="0"/>
              <a:t> </a:t>
            </a:r>
            <a:r>
              <a:rPr lang="ko-KR" altLang="en-US" dirty="0" err="1"/>
              <a:t>사용자인터페이스는</a:t>
            </a:r>
            <a:r>
              <a:rPr lang="ko-KR" altLang="en-US" dirty="0"/>
              <a:t> 디스플레이 화면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ko-KR" altLang="en-US" dirty="0"/>
              <a:t>도움말 등 사용자들과 상호 작용을 하도록 설계된 모든 정보관련 고안품을 포함하여</a:t>
            </a:r>
            <a:r>
              <a:rPr lang="en-US" altLang="ko-KR" dirty="0"/>
              <a:t>, </a:t>
            </a:r>
            <a:r>
              <a:rPr lang="ko-KR" altLang="en-US" dirty="0"/>
              <a:t>응용프로그램이나 웹사이트 등이 상호 작용을 초래하거나 그것에 반응하는 방법 등을 의미</a:t>
            </a:r>
            <a:endParaRPr lang="en-US" altLang="ko-KR" sz="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40F6D-110C-4169-9A81-7E18BAD6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749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278728"/>
            <a:ext cx="10658302" cy="48982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사용자 인터페이스의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인터페이스</a:t>
            </a:r>
            <a:r>
              <a:rPr lang="en-US" altLang="ko-KR" dirty="0"/>
              <a:t>(UI)</a:t>
            </a:r>
            <a:r>
              <a:rPr lang="ko-KR" altLang="en-US" dirty="0"/>
              <a:t>의 목적 </a:t>
            </a:r>
          </a:p>
          <a:p>
            <a:pPr lvl="2">
              <a:defRPr/>
            </a:pPr>
            <a:r>
              <a:rPr lang="ko-KR" altLang="en-US" dirty="0"/>
              <a:t> 좋은 사용성</a:t>
            </a:r>
            <a:r>
              <a:rPr lang="en-US" altLang="ko-KR" dirty="0"/>
              <a:t>(usability)</a:t>
            </a:r>
          </a:p>
          <a:p>
            <a:pPr lvl="3">
              <a:defRPr/>
            </a:pPr>
            <a:r>
              <a:rPr lang="ko-KR" altLang="en-US" dirty="0" err="1"/>
              <a:t>사용자인터페이스의</a:t>
            </a:r>
            <a:r>
              <a:rPr lang="ko-KR" altLang="en-US" dirty="0"/>
              <a:t> 주된 목적</a:t>
            </a:r>
          </a:p>
          <a:p>
            <a:pPr lvl="3">
              <a:defRPr/>
            </a:pPr>
            <a:r>
              <a:rPr lang="ko-KR" altLang="en-US" dirty="0"/>
              <a:t>좋은 </a:t>
            </a:r>
            <a:r>
              <a:rPr lang="ko-KR" altLang="en-US" dirty="0" err="1"/>
              <a:t>사용자인터페이스는</a:t>
            </a:r>
            <a:r>
              <a:rPr lang="ko-KR" altLang="en-US" dirty="0"/>
              <a:t> 심리학과 생리학에 기반하여 사용자가 필요로 하는 요소를 쉽게 찾고 사용하며 그 요소로부터 명확하게 의도한 결과를 쉽게 얻어 낼 수 있어야 함</a:t>
            </a:r>
          </a:p>
          <a:p>
            <a:pPr marL="914400" lvl="2" indent="0">
              <a:buNone/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 상호작용 수단과 방식 제공</a:t>
            </a:r>
          </a:p>
          <a:p>
            <a:pPr lvl="3">
              <a:defRPr/>
            </a:pPr>
            <a:r>
              <a:rPr lang="ko-KR" altLang="en-US" dirty="0"/>
              <a:t> 입력</a:t>
            </a:r>
            <a:r>
              <a:rPr lang="en-US" altLang="ko-KR" dirty="0"/>
              <a:t>(I): </a:t>
            </a:r>
            <a:r>
              <a:rPr lang="ko-KR" altLang="en-US" dirty="0"/>
              <a:t>사용자가 시스템을 조작</a:t>
            </a:r>
          </a:p>
          <a:p>
            <a:pPr lvl="3">
              <a:defRPr/>
            </a:pPr>
            <a:r>
              <a:rPr lang="ko-KR" altLang="en-US" dirty="0"/>
              <a:t> 출력</a:t>
            </a:r>
            <a:r>
              <a:rPr lang="en-US" altLang="ko-KR" dirty="0"/>
              <a:t>(O): </a:t>
            </a:r>
            <a:r>
              <a:rPr lang="ko-KR" altLang="en-US" dirty="0"/>
              <a:t>시스템이 사용자가 이용한 것에 대한 결과를 표시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인터페이스</a:t>
            </a:r>
            <a:r>
              <a:rPr lang="en-US" altLang="ko-KR" dirty="0"/>
              <a:t>(UI)</a:t>
            </a:r>
            <a:r>
              <a:rPr lang="ko-KR" altLang="en-US" dirty="0"/>
              <a:t>의 구분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) </a:t>
            </a:r>
          </a:p>
          <a:p>
            <a:pPr lvl="2">
              <a:defRPr/>
            </a:pPr>
            <a:r>
              <a:rPr lang="en-US" altLang="ko-KR" dirty="0"/>
              <a:t> CUI (Character based UI): </a:t>
            </a:r>
            <a:r>
              <a:rPr lang="ko-KR" altLang="en-US" dirty="0"/>
              <a:t>문자방식의 명령어 입력 사용자 인터페이스 </a:t>
            </a:r>
          </a:p>
          <a:p>
            <a:pPr lvl="2">
              <a:defRPr/>
            </a:pPr>
            <a:r>
              <a:rPr lang="en-US" altLang="ko-KR" dirty="0"/>
              <a:t> GUI (Graphic UI): </a:t>
            </a:r>
            <a:r>
              <a:rPr lang="ko-KR" altLang="en-US" dirty="0"/>
              <a:t>그래픽 환경 기반의 마우스 입력 사용자 인터페이스 </a:t>
            </a:r>
          </a:p>
          <a:p>
            <a:pPr lvl="2">
              <a:defRPr/>
            </a:pPr>
            <a:r>
              <a:rPr lang="en-US" altLang="ko-KR" dirty="0"/>
              <a:t> NUI (Natural UI): </a:t>
            </a:r>
            <a:r>
              <a:rPr lang="ko-KR" altLang="en-US" dirty="0"/>
              <a:t>사용자의 말과 행동 기반 </a:t>
            </a:r>
            <a:r>
              <a:rPr lang="ko-KR" altLang="en-US" dirty="0" err="1"/>
              <a:t>제스쳐</a:t>
            </a:r>
            <a:r>
              <a:rPr lang="ko-KR" altLang="en-US" dirty="0"/>
              <a:t> 입력 인터페이스</a:t>
            </a:r>
            <a:endParaRPr lang="en-US" altLang="ko-KR" sz="100" dirty="0"/>
          </a:p>
          <a:p>
            <a:pPr lvl="3">
              <a:defRPr/>
            </a:pPr>
            <a:endParaRPr lang="en-US" altLang="ko-KR" sz="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B207C-9E0B-4055-97DC-3BC0A019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56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기본 원칙 </a:t>
            </a:r>
          </a:p>
          <a:p>
            <a:pPr lvl="1">
              <a:defRPr/>
            </a:pPr>
            <a:r>
              <a:rPr lang="ko-KR" altLang="en-US" dirty="0"/>
              <a:t> </a:t>
            </a:r>
            <a:r>
              <a:rPr lang="ko-KR" altLang="en-US" dirty="0" err="1"/>
              <a:t>직관성</a:t>
            </a:r>
            <a:r>
              <a:rPr lang="ko-KR" altLang="en-US" dirty="0"/>
              <a:t> </a:t>
            </a:r>
            <a:r>
              <a:rPr lang="en-US" altLang="ko-KR" dirty="0"/>
              <a:t>(Intuitiveness) </a:t>
            </a:r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ko-KR" altLang="en-US" dirty="0"/>
              <a:t>앱의 구조를 큰 노력 없이도 쉽게 이해하고</a:t>
            </a:r>
            <a:r>
              <a:rPr lang="en-US" altLang="ko-KR" dirty="0"/>
              <a:t>, </a:t>
            </a:r>
            <a:r>
              <a:rPr lang="ko-KR" altLang="en-US" dirty="0"/>
              <a:t>쉽게 사용할 수 있게 제작해야 함</a:t>
            </a:r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ko-KR" altLang="en-US" dirty="0"/>
              <a:t>용이한 검색  </a:t>
            </a:r>
            <a:r>
              <a:rPr lang="en-US" altLang="ko-KR" dirty="0"/>
              <a:t>(Findability), </a:t>
            </a:r>
            <a:r>
              <a:rPr lang="ko-KR" altLang="en-US" dirty="0"/>
              <a:t>쉬운 사용성 </a:t>
            </a:r>
            <a:r>
              <a:rPr lang="en-US" altLang="ko-KR" dirty="0"/>
              <a:t>(Ease of use), </a:t>
            </a:r>
            <a:r>
              <a:rPr lang="ko-KR" altLang="en-US" dirty="0"/>
              <a:t>일관성 </a:t>
            </a:r>
            <a:r>
              <a:rPr lang="en-US" altLang="ko-KR" dirty="0"/>
              <a:t>(Consistency)</a:t>
            </a:r>
          </a:p>
          <a:p>
            <a:pPr lvl="1">
              <a:defRPr/>
            </a:pPr>
            <a:r>
              <a:rPr lang="ko-KR" altLang="en-US" dirty="0"/>
              <a:t> 유효성 </a:t>
            </a:r>
            <a:r>
              <a:rPr lang="en-US" altLang="ko-KR" dirty="0"/>
              <a:t>(Efficiency) </a:t>
            </a:r>
          </a:p>
          <a:p>
            <a:pPr lvl="2">
              <a:defRPr/>
            </a:pPr>
            <a:r>
              <a:rPr lang="ko-KR" altLang="en-US" dirty="0"/>
              <a:t> 정확하고 완벽하게 사용자의 목표가 달성될 수 있도록 제작</a:t>
            </a:r>
          </a:p>
          <a:p>
            <a:pPr lvl="1"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학습성</a:t>
            </a:r>
            <a:r>
              <a:rPr lang="ko-KR" altLang="en-US" dirty="0"/>
              <a:t> </a:t>
            </a:r>
            <a:r>
              <a:rPr lang="en-US" altLang="ko-KR" dirty="0"/>
              <a:t>(Learnability) </a:t>
            </a:r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ko-KR" altLang="en-US" dirty="0"/>
              <a:t>초보와 </a:t>
            </a:r>
            <a:r>
              <a:rPr lang="ko-KR" altLang="en-US" dirty="0" err="1"/>
              <a:t>숙련자</a:t>
            </a:r>
            <a:r>
              <a:rPr lang="ko-KR" altLang="en-US" dirty="0"/>
              <a:t> 모두가 쉽게 배우고 사용할 수 있게 제작</a:t>
            </a:r>
          </a:p>
          <a:p>
            <a:pPr lvl="2">
              <a:defRPr/>
            </a:pPr>
            <a:r>
              <a:rPr lang="ko-KR" altLang="en-US" dirty="0"/>
              <a:t> 쉽게 학습 </a:t>
            </a:r>
            <a:r>
              <a:rPr lang="en-US" altLang="ko-KR" dirty="0"/>
              <a:t>(Easy of learning), </a:t>
            </a:r>
            <a:r>
              <a:rPr lang="ko-KR" altLang="en-US" dirty="0"/>
              <a:t>쉬운 접근 </a:t>
            </a:r>
            <a:r>
              <a:rPr lang="en-US" altLang="ko-KR" dirty="0"/>
              <a:t>(Accessibility), </a:t>
            </a:r>
            <a:r>
              <a:rPr lang="ko-KR" altLang="en-US" dirty="0"/>
              <a:t>쉽게 기억 </a:t>
            </a:r>
            <a:r>
              <a:rPr lang="en-US" altLang="ko-KR" dirty="0"/>
              <a:t>(Memorability) </a:t>
            </a:r>
          </a:p>
          <a:p>
            <a:pPr lvl="1">
              <a:defRPr/>
            </a:pPr>
            <a:r>
              <a:rPr lang="en-US" altLang="ko-KR" dirty="0"/>
              <a:t> </a:t>
            </a:r>
            <a:r>
              <a:rPr lang="ko-KR" altLang="en-US" dirty="0"/>
              <a:t>유연성 </a:t>
            </a:r>
            <a:r>
              <a:rPr lang="en-US" altLang="ko-KR" dirty="0"/>
              <a:t>(Flexibility) </a:t>
            </a:r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ko-KR" altLang="en-US" dirty="0"/>
              <a:t>사용자의 인터랙션을 최대한 포용하고</a:t>
            </a:r>
            <a:r>
              <a:rPr lang="en-US" altLang="ko-KR" dirty="0"/>
              <a:t>, </a:t>
            </a:r>
            <a:r>
              <a:rPr lang="ko-KR" altLang="en-US" dirty="0"/>
              <a:t>실수를 방지할 수 있도록 제작</a:t>
            </a:r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ko-KR" altLang="en-US" dirty="0"/>
              <a:t>오류예방 </a:t>
            </a:r>
            <a:r>
              <a:rPr lang="en-US" altLang="ko-KR" dirty="0"/>
              <a:t>(Error Prevention), </a:t>
            </a:r>
            <a:r>
              <a:rPr lang="ko-KR" altLang="en-US" dirty="0" err="1"/>
              <a:t>실수포용</a:t>
            </a:r>
            <a:r>
              <a:rPr lang="ko-KR" altLang="en-US" dirty="0"/>
              <a:t> </a:t>
            </a:r>
            <a:r>
              <a:rPr lang="en-US" altLang="ko-KR" dirty="0"/>
              <a:t>(Forgiveness), </a:t>
            </a:r>
            <a:r>
              <a:rPr lang="ko-KR" altLang="en-US" dirty="0"/>
              <a:t>오류 감지 </a:t>
            </a:r>
            <a:r>
              <a:rPr lang="en-US" altLang="ko-KR" dirty="0"/>
              <a:t>(Error Detectability) </a:t>
            </a:r>
            <a:endParaRPr lang="en-US" altLang="ko-KR" sz="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6434BE-6B6B-4112-990B-C7131E0A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80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인터페이스 설계 지침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사용법을 배우기 쉬워야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어떤 기능을 하는지 알 수 있는 이미지 아이콘 사용</a:t>
            </a:r>
            <a:r>
              <a:rPr lang="en-US" altLang="ko-KR" dirty="0"/>
              <a:t>, </a:t>
            </a:r>
            <a:r>
              <a:rPr lang="ko-KR" altLang="en-US" dirty="0"/>
              <a:t>메뉴 이름도 기능에 적합하게 붙여야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사용할 수 있는 메뉴만 활성화</a:t>
            </a:r>
            <a:endParaRPr lang="en-US" altLang="ko-KR" dirty="0"/>
          </a:p>
          <a:p>
            <a:pPr lvl="3">
              <a:defRPr/>
            </a:pPr>
            <a:endParaRPr lang="en-US" altLang="ko-KR" sz="500" dirty="0"/>
          </a:p>
          <a:p>
            <a:pPr lvl="2">
              <a:defRPr/>
            </a:pPr>
            <a:r>
              <a:rPr lang="ko-KR" altLang="en-US" dirty="0"/>
              <a:t>사용하기 편리해야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전화번호를 입력할 때 ‘</a:t>
            </a:r>
            <a:r>
              <a:rPr lang="en-US" altLang="ko-KR" dirty="0"/>
              <a:t>-’</a:t>
            </a:r>
            <a:r>
              <a:rPr lang="ko-KR" altLang="en-US" dirty="0"/>
              <a:t> 입력에 대해 미리 메시지를 출력해 알림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카드 번호를 입력할 때 커서가 자동으로 다음 칸으로 이동</a:t>
            </a:r>
            <a:endParaRPr lang="en-US" altLang="ko-KR" dirty="0"/>
          </a:p>
          <a:p>
            <a:pPr lvl="3">
              <a:defRPr/>
            </a:pPr>
            <a:endParaRPr lang="en-US" altLang="ko-KR" sz="700" dirty="0"/>
          </a:p>
          <a:p>
            <a:pPr lvl="2">
              <a:defRPr/>
            </a:pPr>
            <a:r>
              <a:rPr lang="ko-KR" altLang="en-US" dirty="0"/>
              <a:t>사용자가 데이터 입력을 제어할 수 있어야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사용자가 입력한 값이 타당한 값인지 검증할 수 있어야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잘못된 입력 값이라면 정확한 값을 입력하도록 메시지를 출력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FBA37-7492-42A9-9E55-988AECF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016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인터페이스 설계 지침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사용자의 입력에 반응해야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처리 진행 상황을 바나 모래시계 같은 것으로 알려주는 반응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도움말을 제공해야 함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일관성을 유지해야 함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입력 작업은 최소로 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리스트를 제공해 선택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빠지거나 틀렸을 경우 빠뜨리거나 틀린 부분만 다시 입력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EC80F6-5558-4B46-B5B0-6FA63098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00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47732A9-0024-45DF-94C7-524CA4FB94FF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5" y="1581545"/>
            <a:ext cx="80899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28353-35A0-46C5-9772-99107530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088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인터페이스 설계 지침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효율성을 고려해야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단축키</a:t>
            </a:r>
            <a:r>
              <a:rPr lang="en-US" altLang="ko-KR" dirty="0"/>
              <a:t>, </a:t>
            </a:r>
            <a:r>
              <a:rPr lang="ko-KR" altLang="en-US" dirty="0"/>
              <a:t>디폴트 값 등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사용자 오류에 대한 되돌리기 기능을 제공해야 함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삭제 또는 취소 버튼 클릭 시 재확인을 요구해야 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사용하기 쉽게 직관적이어야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아이콘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심성 모형</a:t>
            </a:r>
            <a:r>
              <a:rPr lang="en-US" altLang="ko-KR" dirty="0"/>
              <a:t>: </a:t>
            </a:r>
            <a:r>
              <a:rPr lang="ko-KR" altLang="en-US" dirty="0"/>
              <a:t>특정 시스템의 기능이나 구조</a:t>
            </a:r>
            <a:r>
              <a:rPr lang="en-US" altLang="ko-KR" dirty="0"/>
              <a:t>, </a:t>
            </a:r>
            <a:r>
              <a:rPr lang="ko-KR" altLang="en-US" dirty="0"/>
              <a:t>가치에 대해 사용자가 잠재적 생각을 가진 모형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신호등의 색깔</a:t>
            </a:r>
            <a:r>
              <a:rPr lang="en-US" altLang="ko-KR" dirty="0"/>
              <a:t>, </a:t>
            </a:r>
            <a:r>
              <a:rPr lang="ko-KR" altLang="en-US" dirty="0"/>
              <a:t>밑줄 등</a:t>
            </a:r>
            <a:r>
              <a:rPr lang="en-US" altLang="ko-KR" dirty="0"/>
              <a:t>)</a:t>
            </a:r>
          </a:p>
          <a:p>
            <a:pPr lvl="3">
              <a:defRPr/>
            </a:pPr>
            <a:r>
              <a:rPr lang="ko-KR" altLang="en-US" dirty="0" err="1"/>
              <a:t>메타포</a:t>
            </a:r>
            <a:r>
              <a:rPr lang="en-US" altLang="ko-KR" dirty="0"/>
              <a:t>: </a:t>
            </a:r>
            <a:r>
              <a:rPr lang="ko-KR" altLang="en-US" dirty="0"/>
              <a:t>은유적인 의미</a:t>
            </a:r>
            <a:r>
              <a:rPr lang="en-US" altLang="ko-KR" dirty="0"/>
              <a:t>, </a:t>
            </a:r>
            <a:r>
              <a:rPr lang="ko-KR" altLang="en-US" dirty="0"/>
              <a:t>대표적인 예는 휴지통 아이콘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직관적인 감각 반영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03445-12C0-4117-B10E-4A153F59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091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설계과정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91AEBE-D2A3-485C-B67C-557D64C2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1" y="2221133"/>
            <a:ext cx="5362921" cy="262215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A35A4-D6D8-4B9C-903D-C94A96B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5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설계과정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분석</a:t>
            </a:r>
            <a:endParaRPr lang="en-US" altLang="ko-KR" dirty="0"/>
          </a:p>
          <a:p>
            <a:pPr lvl="2"/>
            <a:r>
              <a:rPr lang="ko-KR" altLang="en-US" dirty="0"/>
              <a:t>사용자의 유형</a:t>
            </a:r>
            <a:endParaRPr lang="en-US" altLang="ko-KR" dirty="0"/>
          </a:p>
          <a:p>
            <a:pPr lvl="3"/>
            <a:r>
              <a:rPr lang="ko-KR" altLang="en-US" dirty="0"/>
              <a:t>청소년</a:t>
            </a:r>
            <a:endParaRPr lang="en-US" altLang="ko-KR" dirty="0"/>
          </a:p>
          <a:p>
            <a:pPr lvl="3"/>
            <a:r>
              <a:rPr lang="ko-KR" altLang="en-US" dirty="0"/>
              <a:t>숙련된 사용자</a:t>
            </a:r>
            <a:endParaRPr lang="en-US" altLang="ko-KR" dirty="0"/>
          </a:p>
          <a:p>
            <a:pPr lvl="3"/>
            <a:r>
              <a:rPr lang="ko-KR" altLang="en-US" dirty="0"/>
              <a:t>초보자</a:t>
            </a:r>
            <a:endParaRPr lang="en-US" altLang="ko-KR" dirty="0"/>
          </a:p>
          <a:p>
            <a:pPr lvl="2"/>
            <a:r>
              <a:rPr lang="ko-KR" altLang="en-US" dirty="0"/>
              <a:t>사용자 유형에 대한 질문</a:t>
            </a:r>
            <a:endParaRPr lang="en-US" altLang="ko-KR" dirty="0"/>
          </a:p>
          <a:p>
            <a:pPr lvl="3"/>
            <a:r>
              <a:rPr lang="ko-KR" altLang="en-US" dirty="0"/>
              <a:t>사용자의 목표는 무엇인가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사용 스킬과 경험은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25815-D2E5-4E60-8EBD-B4CD70FA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160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설계과정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태스크 분석</a:t>
            </a:r>
            <a:endParaRPr lang="en-US" altLang="ko-KR" dirty="0"/>
          </a:p>
          <a:p>
            <a:pPr lvl="2"/>
            <a:r>
              <a:rPr lang="ko-KR" altLang="en-US" dirty="0"/>
              <a:t>소프트웨어가 수행할 작업을 분석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별로 </a:t>
            </a:r>
            <a:r>
              <a:rPr lang="en-US" altLang="ko-KR" dirty="0"/>
              <a:t>UI </a:t>
            </a:r>
            <a:r>
              <a:rPr lang="ko-KR" altLang="en-US" dirty="0"/>
              <a:t>흐름을 파악하는 것이 중요</a:t>
            </a:r>
            <a:endParaRPr lang="en-US" altLang="ko-KR" dirty="0"/>
          </a:p>
          <a:p>
            <a:pPr lvl="2"/>
            <a:r>
              <a:rPr lang="ko-KR" altLang="en-US" dirty="0"/>
              <a:t>하위 작업 간의 정보 흐름에 따라 소프트웨어의 </a:t>
            </a:r>
            <a:r>
              <a:rPr lang="en-US" altLang="ko-KR" dirty="0"/>
              <a:t>GUI </a:t>
            </a:r>
            <a:r>
              <a:rPr lang="ko-KR" altLang="en-US" dirty="0"/>
              <a:t>내용 흐름이 결정</a:t>
            </a:r>
          </a:p>
          <a:p>
            <a:pPr lvl="3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D38D1-A51A-492E-9815-0155711E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346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설계과정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UI </a:t>
            </a:r>
            <a:r>
              <a:rPr lang="ko-KR" altLang="en-US" dirty="0"/>
              <a:t>설계와 구현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GUI</a:t>
            </a:r>
            <a:r>
              <a:rPr lang="ko-KR" altLang="en-US" dirty="0"/>
              <a:t>를 디자인하고 코드에 구현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설계와 구현에 사용되는 개념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마법사</a:t>
            </a:r>
            <a:r>
              <a:rPr lang="en-US" altLang="ko-KR" dirty="0"/>
              <a:t>: </a:t>
            </a:r>
            <a:r>
              <a:rPr lang="ko-KR" altLang="en-US" dirty="0"/>
              <a:t>미리 저장된 순서로 사용자를 안내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사이트 이동경로</a:t>
            </a:r>
            <a:r>
              <a:rPr lang="en-US" altLang="ko-KR" dirty="0"/>
              <a:t>: breadcrumbs</a:t>
            </a:r>
          </a:p>
          <a:p>
            <a:pPr lvl="3">
              <a:defRPr/>
            </a:pPr>
            <a:r>
              <a:rPr lang="ko-KR" altLang="en-US" dirty="0" err="1"/>
              <a:t>메타포</a:t>
            </a:r>
            <a:r>
              <a:rPr lang="en-US" altLang="ko-KR" dirty="0"/>
              <a:t>: </a:t>
            </a:r>
            <a:r>
              <a:rPr lang="ko-KR" altLang="en-US" dirty="0"/>
              <a:t>사용자의 개념적 인식 모델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27165-64B5-4D5A-8D26-8DCFD432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851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사용자 인터페이스의 설계과정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사용성 테스트</a:t>
            </a:r>
            <a:endParaRPr lang="en-US" altLang="ko-KR" dirty="0"/>
          </a:p>
          <a:p>
            <a:pPr lvl="2"/>
            <a:r>
              <a:rPr lang="ko-KR" altLang="en-US" dirty="0"/>
              <a:t>테스트 목적 설정</a:t>
            </a:r>
            <a:endParaRPr lang="en-US" altLang="ko-KR" dirty="0"/>
          </a:p>
          <a:p>
            <a:pPr lvl="3"/>
            <a:r>
              <a:rPr lang="ko-KR" altLang="en-US" dirty="0" err="1"/>
              <a:t>학습성</a:t>
            </a:r>
            <a:r>
              <a:rPr lang="en-US" altLang="ko-KR" dirty="0"/>
              <a:t>, </a:t>
            </a:r>
            <a:r>
              <a:rPr lang="ko-KR" altLang="en-US" dirty="0" err="1"/>
              <a:t>오류율</a:t>
            </a:r>
            <a:r>
              <a:rPr lang="en-US" altLang="ko-KR" dirty="0"/>
              <a:t>, </a:t>
            </a:r>
            <a:r>
              <a:rPr lang="ko-KR" altLang="en-US" dirty="0" err="1"/>
              <a:t>예측성</a:t>
            </a:r>
            <a:endParaRPr lang="en-US" altLang="ko-KR" dirty="0"/>
          </a:p>
          <a:p>
            <a:pPr lvl="2"/>
            <a:r>
              <a:rPr lang="ko-KR" altLang="en-US" dirty="0"/>
              <a:t>대표 사용자 선정</a:t>
            </a:r>
            <a:endParaRPr lang="en-US" altLang="ko-KR" dirty="0"/>
          </a:p>
          <a:p>
            <a:pPr lvl="3"/>
            <a:r>
              <a:rPr lang="en-US" altLang="ko-KR" dirty="0"/>
              <a:t>5 </a:t>
            </a:r>
            <a:r>
              <a:rPr lang="ko-KR" altLang="en-US" dirty="0"/>
              <a:t>명 이상의 사용자</a:t>
            </a:r>
            <a:endParaRPr lang="en-US" altLang="ko-KR" dirty="0"/>
          </a:p>
          <a:p>
            <a:pPr lvl="2"/>
            <a:r>
              <a:rPr lang="ko-KR" altLang="en-US" dirty="0"/>
              <a:t>설문 준비 및 테스트</a:t>
            </a:r>
            <a:endParaRPr lang="en-US" altLang="ko-KR" dirty="0"/>
          </a:p>
          <a:p>
            <a:pPr lvl="3"/>
            <a:r>
              <a:rPr lang="ko-KR" altLang="en-US" dirty="0"/>
              <a:t>테스트 대상을 준비</a:t>
            </a:r>
            <a:endParaRPr lang="en-US" altLang="ko-KR" dirty="0"/>
          </a:p>
          <a:p>
            <a:pPr lvl="3"/>
            <a:r>
              <a:rPr lang="ko-KR" altLang="en-US" dirty="0"/>
              <a:t>사전</a:t>
            </a:r>
            <a:r>
              <a:rPr lang="en-US" altLang="ko-KR" dirty="0"/>
              <a:t>,</a:t>
            </a:r>
            <a:r>
              <a:rPr lang="ko-KR" altLang="en-US" dirty="0"/>
              <a:t> 사후 테스트 설문지 및 작업 시나리오 정의</a:t>
            </a:r>
            <a:endParaRPr lang="en-US" altLang="ko-KR" dirty="0"/>
          </a:p>
          <a:p>
            <a:pPr lvl="3"/>
            <a:r>
              <a:rPr lang="ko-KR" altLang="en-US" dirty="0"/>
              <a:t>참가자에게 수행 요청</a:t>
            </a:r>
            <a:endParaRPr lang="en-US" altLang="ko-KR" dirty="0"/>
          </a:p>
          <a:p>
            <a:pPr lvl="3"/>
            <a:r>
              <a:rPr lang="ko-KR" altLang="en-US" dirty="0"/>
              <a:t>사용성 테스트를 수행하고 데이터를 기록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6CDE-9479-4EC4-AC8F-B4B79595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523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– </a:t>
            </a:r>
            <a:r>
              <a:rPr lang="ko-KR" altLang="en-US" dirty="0"/>
              <a:t>응용 프로그램 내용이 표시되는 영역</a:t>
            </a:r>
            <a:endParaRPr lang="en-US" altLang="ko-KR" dirty="0"/>
          </a:p>
          <a:p>
            <a:pPr lvl="1"/>
            <a:r>
              <a:rPr lang="ko-KR" altLang="en-US" dirty="0"/>
              <a:t>탭 </a:t>
            </a:r>
            <a:r>
              <a:rPr lang="en-US" altLang="ko-KR" dirty="0"/>
              <a:t>– </a:t>
            </a:r>
            <a:r>
              <a:rPr lang="ko-KR" altLang="en-US" dirty="0"/>
              <a:t>응용 프로그램이 여러 인스턴스를 실행할 수 있는 경우 별도의 창으로</a:t>
            </a:r>
            <a:endParaRPr lang="en-US" altLang="ko-KR" dirty="0"/>
          </a:p>
          <a:p>
            <a:pPr lvl="1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표준 명령의 배열</a:t>
            </a:r>
            <a:endParaRPr lang="en-US" altLang="ko-KR" dirty="0"/>
          </a:p>
          <a:p>
            <a:pPr lvl="1"/>
            <a:r>
              <a:rPr lang="ko-KR" altLang="en-US" dirty="0"/>
              <a:t>아이콘 </a:t>
            </a:r>
            <a:r>
              <a:rPr lang="en-US" altLang="ko-KR" dirty="0"/>
              <a:t>– </a:t>
            </a:r>
            <a:r>
              <a:rPr lang="ko-KR" altLang="en-US" dirty="0"/>
              <a:t>응용 프로그램을 나타내는 작은 그림</a:t>
            </a:r>
            <a:endParaRPr lang="en-US" altLang="ko-KR" dirty="0"/>
          </a:p>
          <a:p>
            <a:pPr lvl="1"/>
            <a:r>
              <a:rPr lang="ko-KR" altLang="en-US" dirty="0"/>
              <a:t>커서 </a:t>
            </a:r>
            <a:r>
              <a:rPr lang="en-US" altLang="ko-KR" dirty="0"/>
              <a:t>– </a:t>
            </a:r>
            <a:r>
              <a:rPr lang="ko-KR" altLang="en-US" dirty="0"/>
              <a:t>포인터</a:t>
            </a:r>
            <a:endParaRPr lang="en-US" altLang="ko-KR" dirty="0"/>
          </a:p>
          <a:p>
            <a:pPr lvl="1"/>
            <a:r>
              <a:rPr lang="ko-KR" altLang="en-US" dirty="0"/>
              <a:t>명령 버튼 </a:t>
            </a:r>
            <a:r>
              <a:rPr lang="en-US" altLang="ko-KR" dirty="0"/>
              <a:t>- </a:t>
            </a:r>
            <a:r>
              <a:rPr lang="ko-KR" altLang="en-US" dirty="0"/>
              <a:t>사용자의 명령을 지시 받으려 할 때 사용</a:t>
            </a:r>
            <a:endParaRPr lang="en-US" altLang="ko-KR" dirty="0"/>
          </a:p>
          <a:p>
            <a:pPr lvl="1"/>
            <a:r>
              <a:rPr lang="ko-KR" altLang="en-US" dirty="0"/>
              <a:t>다이얼로그 박스 </a:t>
            </a:r>
            <a:r>
              <a:rPr lang="en-US" altLang="ko-KR" dirty="0"/>
              <a:t>- </a:t>
            </a:r>
            <a:r>
              <a:rPr lang="ko-KR" altLang="en-US" dirty="0"/>
              <a:t>시스템이 수행할 작업에 대한 정보를 사용자에게 입력하게 할 때</a:t>
            </a:r>
            <a:endParaRPr lang="en-US" altLang="ko-KR" dirty="0"/>
          </a:p>
          <a:p>
            <a:pPr lvl="1"/>
            <a:r>
              <a:rPr lang="ko-KR" altLang="en-US" dirty="0"/>
              <a:t>텍스트 박스 </a:t>
            </a:r>
            <a:r>
              <a:rPr lang="en-US" altLang="ko-KR" dirty="0"/>
              <a:t>- </a:t>
            </a:r>
            <a:r>
              <a:rPr lang="ko-KR" altLang="en-US" dirty="0"/>
              <a:t>메시지를 보여주거나 사용자가 데이터를 입력할 곳</a:t>
            </a:r>
            <a:endParaRPr lang="en-US" altLang="ko-KR" dirty="0"/>
          </a:p>
          <a:p>
            <a:pPr lvl="1"/>
            <a:r>
              <a:rPr lang="ko-KR" altLang="en-US" dirty="0" err="1"/>
              <a:t>토글</a:t>
            </a:r>
            <a:r>
              <a:rPr lang="ko-KR" altLang="en-US" dirty="0"/>
              <a:t> 버튼 </a:t>
            </a:r>
            <a:r>
              <a:rPr lang="en-US" altLang="ko-KR" dirty="0"/>
              <a:t>- </a:t>
            </a:r>
            <a:r>
              <a:rPr lang="ko-KR" altLang="en-US" dirty="0"/>
              <a:t>버튼을 클릭하면 상태를 ‘</a:t>
            </a:r>
            <a:r>
              <a:rPr lang="en-US" altLang="ko-KR" dirty="0"/>
              <a:t>on’, ‘off’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1"/>
            <a:r>
              <a:rPr lang="ko-KR" altLang="en-US" dirty="0"/>
              <a:t>리스트 박스 </a:t>
            </a:r>
            <a:r>
              <a:rPr lang="en-US" altLang="ko-KR" dirty="0"/>
              <a:t>- </a:t>
            </a:r>
            <a:r>
              <a:rPr lang="ko-KR" altLang="en-US" dirty="0"/>
              <a:t>사용자가 선택할 수 있는 후보 리스트를 디스플레이</a:t>
            </a:r>
            <a:endParaRPr lang="en-US" altLang="ko-KR" dirty="0"/>
          </a:p>
          <a:p>
            <a:pPr lvl="1"/>
            <a:r>
              <a:rPr lang="ko-KR" altLang="en-US" dirty="0" err="1"/>
              <a:t>드롭다운</a:t>
            </a:r>
            <a:r>
              <a:rPr lang="ko-KR" altLang="en-US" dirty="0"/>
              <a:t> 리스트 박스 </a:t>
            </a:r>
            <a:r>
              <a:rPr lang="en-US" altLang="ko-KR" dirty="0"/>
              <a:t>- </a:t>
            </a:r>
            <a:r>
              <a:rPr lang="ko-KR" altLang="en-US" dirty="0"/>
              <a:t>현재의 선택을 보여주고 사용자가 화살표를 클릭하면 가능한 선택 후보들을 펼쳐서 보여줌</a:t>
            </a:r>
            <a:endParaRPr lang="en-US" altLang="ko-KR" dirty="0"/>
          </a:p>
          <a:p>
            <a:pPr lvl="1"/>
            <a:r>
              <a:rPr lang="ko-KR" altLang="en-US" dirty="0"/>
              <a:t>라디오 버튼 </a:t>
            </a:r>
            <a:r>
              <a:rPr lang="en-US" altLang="ko-KR" dirty="0"/>
              <a:t>- </a:t>
            </a:r>
            <a:r>
              <a:rPr lang="ko-KR" altLang="en-US" dirty="0"/>
              <a:t>여러 가지 제시된 것 중 하나만을 선택할 때 사용</a:t>
            </a:r>
            <a:endParaRPr lang="en-US" altLang="ko-KR" dirty="0"/>
          </a:p>
          <a:p>
            <a:pPr lvl="1"/>
            <a:r>
              <a:rPr lang="ko-KR" altLang="en-US" dirty="0"/>
              <a:t>체크 박스 </a:t>
            </a:r>
            <a:r>
              <a:rPr lang="en-US" altLang="ko-KR" dirty="0"/>
              <a:t>- </a:t>
            </a:r>
            <a:r>
              <a:rPr lang="ko-KR" altLang="en-US" dirty="0"/>
              <a:t>그룹 중에 하나 이상의 후보를 선택할 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BC5CD-96A4-4404-9B9A-E0907020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93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화면 설계</a:t>
            </a:r>
            <a:endParaRPr lang="en-US" altLang="ko-KR" dirty="0"/>
          </a:p>
          <a:p>
            <a:pPr lvl="2"/>
            <a:r>
              <a:rPr lang="ko-KR" altLang="en-US" dirty="0"/>
              <a:t>쉽게 배울 수 있고 사용할 수 있는 자료 입력 화면 가이드라인</a:t>
            </a:r>
            <a:endParaRPr lang="en-US" altLang="ko-KR" dirty="0"/>
          </a:p>
          <a:p>
            <a:pPr lvl="3"/>
            <a:r>
              <a:rPr lang="ko-KR" altLang="en-US" dirty="0"/>
              <a:t>항목의 입력이 끝났음을 알리기 위한 키를 반드시 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콤보 박스를 사용하여 입력하게 하면 입력 오류를 줄일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입력 양식</a:t>
            </a:r>
            <a:endParaRPr lang="en-US" altLang="ko-KR" dirty="0"/>
          </a:p>
          <a:p>
            <a:pPr lvl="3"/>
            <a:r>
              <a:rPr lang="ko-KR" altLang="en-US" dirty="0"/>
              <a:t>처리할 자료를 요청하고 모으는데 사용하는 양식</a:t>
            </a:r>
            <a:endParaRPr lang="en-US" altLang="ko-KR" dirty="0"/>
          </a:p>
          <a:p>
            <a:pPr lvl="1"/>
            <a:r>
              <a:rPr lang="ko-KR" altLang="en-US" dirty="0"/>
              <a:t>출력물 설계</a:t>
            </a:r>
            <a:endParaRPr lang="en-US" altLang="ko-KR" dirty="0"/>
          </a:p>
          <a:p>
            <a:pPr lvl="2"/>
            <a:r>
              <a:rPr lang="ko-KR" altLang="en-US" dirty="0"/>
              <a:t>출력물은 다양한 종류가 있고 다양한 기술이 사용</a:t>
            </a:r>
            <a:endParaRPr lang="en-US" altLang="ko-KR" dirty="0"/>
          </a:p>
          <a:p>
            <a:pPr lvl="2"/>
            <a:r>
              <a:rPr lang="ko-KR" altLang="en-US" dirty="0"/>
              <a:t>출력물의 대부분은 인쇄된 리포트</a:t>
            </a:r>
            <a:endParaRPr lang="en-US" altLang="ko-KR" dirty="0"/>
          </a:p>
          <a:p>
            <a:pPr lvl="3"/>
            <a:r>
              <a:rPr lang="ko-KR" altLang="en-US" dirty="0"/>
              <a:t>리포트는 매력적이고 전문적이어야 하며 무엇보다 읽기 쉬워야 함</a:t>
            </a:r>
            <a:endParaRPr lang="en-US" altLang="ko-KR" dirty="0"/>
          </a:p>
          <a:p>
            <a:pPr lvl="3"/>
            <a:r>
              <a:rPr lang="ko-KR" altLang="en-US" dirty="0"/>
              <a:t>모든 리포트는 머리말과 꼬리말이 있어야 한다</a:t>
            </a:r>
            <a:endParaRPr lang="en-US" altLang="ko-KR" dirty="0"/>
          </a:p>
          <a:p>
            <a:pPr lvl="3"/>
            <a:r>
              <a:rPr lang="ko-KR" altLang="en-US" dirty="0"/>
              <a:t>항목은 논리적인 순서로 </a:t>
            </a:r>
            <a:r>
              <a:rPr lang="ko-KR" altLang="en-US" dirty="0" err="1"/>
              <a:t>디스플레이하고</a:t>
            </a:r>
            <a:r>
              <a:rPr lang="ko-KR" altLang="en-US" dirty="0"/>
              <a:t> </a:t>
            </a:r>
            <a:r>
              <a:rPr lang="ko-KR" altLang="en-US" dirty="0" err="1"/>
              <a:t>그루핑</a:t>
            </a:r>
            <a:r>
              <a:rPr lang="ko-KR" altLang="en-US" dirty="0"/>
              <a:t> 되어야 한다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A50021"/>
                </a:solidFill>
              </a:rPr>
              <a:t>사용자인터페이스</a:t>
            </a:r>
            <a:r>
              <a:rPr lang="ko-KR" altLang="en-US" dirty="0">
                <a:solidFill>
                  <a:srgbClr val="A50021"/>
                </a:solidFill>
              </a:rPr>
              <a:t>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D20CA1-DF09-4310-ACAD-AFDD528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0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0ADEA23-AB3C-4077-979B-D18B88C183EB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27" y="2227349"/>
            <a:ext cx="55118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6BD91-F748-4040-AE8D-C7B25729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17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좋은 설계가 되려면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요구분석명세서의 내용을 모두 포함해야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유지보수가 용이성</a:t>
            </a:r>
            <a:r>
              <a:rPr lang="en-US" altLang="ko-KR" dirty="0"/>
              <a:t>:</a:t>
            </a:r>
            <a:r>
              <a:rPr lang="ko-KR" altLang="en-US" dirty="0"/>
              <a:t> 추적이 가능해야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변화에 쉽게 적응할 수 있어야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시스템 변경으로 인한 영향이 최소화되도록 국지적이어야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설계서는 읽기 쉽고 이해하기 쉽게 작성해야 함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8912-166C-47E7-AD6E-7B617F87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7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278728"/>
            <a:ext cx="10515600" cy="48982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설계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6F0B13-7B75-46D1-9B83-14051EE1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013" y="2935164"/>
            <a:ext cx="1825390" cy="183089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D9F37A95-4310-4738-BED6-F5B6BABC2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4" y="3403533"/>
            <a:ext cx="730156" cy="29805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7C39759-832B-4E54-938C-0A8046BA5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4" y="3020322"/>
            <a:ext cx="730156" cy="34063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ED461D3F-DE20-4E40-A8E8-1F7688BF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4" y="3871903"/>
            <a:ext cx="730156" cy="29805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5A38C62B-94E9-4113-9923-868EEC8A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4" y="4297693"/>
            <a:ext cx="730156" cy="29805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CC303125-C068-427D-B9C4-945BE776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683" y="3105480"/>
            <a:ext cx="608463" cy="29805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82CC5C8-0305-4077-860E-0058547B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247" y="3744166"/>
            <a:ext cx="608463" cy="29805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3519C791-5592-4DE1-80BF-66EE9EB4EE17}"/>
              </a:ext>
            </a:extLst>
          </p:cNvPr>
          <p:cNvGrpSpPr>
            <a:grpSpLocks/>
          </p:cNvGrpSpPr>
          <p:nvPr/>
        </p:nvGrpSpPr>
        <p:grpSpPr bwMode="auto">
          <a:xfrm>
            <a:off x="722728" y="2935164"/>
            <a:ext cx="283950" cy="510948"/>
            <a:chOff x="960" y="1968"/>
            <a:chExt cx="336" cy="576"/>
          </a:xfrm>
        </p:grpSpPr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6E49C87C-D808-4A22-8631-0BAE9CFD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58C8E305-E722-45EC-9548-6EC4A6DFC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45" name="Line 14">
              <a:extLst>
                <a:ext uri="{FF2B5EF4-FFF2-40B4-BE49-F238E27FC236}">
                  <a16:creationId xmlns:a16="http://schemas.microsoft.com/office/drawing/2014/main" id="{01D33621-17D2-4360-8D67-56B261A77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948F2DD3-3FC7-4649-B468-CF792737C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E1460DF2-1B58-44C2-8C17-51D44A4E5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1301DDA9-22DB-4914-920A-4893E3760B2D}"/>
              </a:ext>
            </a:extLst>
          </p:cNvPr>
          <p:cNvGrpSpPr>
            <a:grpSpLocks/>
          </p:cNvGrpSpPr>
          <p:nvPr/>
        </p:nvGrpSpPr>
        <p:grpSpPr bwMode="auto">
          <a:xfrm>
            <a:off x="3846174" y="2807427"/>
            <a:ext cx="283950" cy="510948"/>
            <a:chOff x="960" y="1968"/>
            <a:chExt cx="336" cy="576"/>
          </a:xfrm>
        </p:grpSpPr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9C35F6AB-6145-4A77-AE26-F8C9FEE0C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DE4823DB-F809-43DB-AA1F-656EFA9A0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EA816529-87B2-47F9-A55E-05E286EFE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ECC9D35A-E429-4586-9885-919A7B448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1DA93520-DF64-4F65-BA94-7973D3FC4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CEC256F2-4DD3-4601-AD93-96B28ACE10E9}"/>
              </a:ext>
            </a:extLst>
          </p:cNvPr>
          <p:cNvGrpSpPr>
            <a:grpSpLocks/>
          </p:cNvGrpSpPr>
          <p:nvPr/>
        </p:nvGrpSpPr>
        <p:grpSpPr bwMode="auto">
          <a:xfrm>
            <a:off x="3805610" y="3616428"/>
            <a:ext cx="283950" cy="510948"/>
            <a:chOff x="960" y="1968"/>
            <a:chExt cx="336" cy="576"/>
          </a:xfrm>
        </p:grpSpPr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A59A23E5-92B3-4002-AFAC-890A7C09E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87B60B8B-AF0C-4665-9F26-098DDF629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91287955-7287-4935-8D78-E867B21FD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36" name="Line 27">
              <a:extLst>
                <a:ext uri="{FF2B5EF4-FFF2-40B4-BE49-F238E27FC236}">
                  <a16:creationId xmlns:a16="http://schemas.microsoft.com/office/drawing/2014/main" id="{6B34B55F-40D5-41DA-9200-418C06A17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A04608E5-6A76-4D30-B6B9-692FA4BD6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/>
            </a:p>
          </p:txBody>
        </p:sp>
      </p:grpSp>
      <p:sp>
        <p:nvSpPr>
          <p:cNvPr id="17" name="Text Box 29">
            <a:extLst>
              <a:ext uri="{FF2B5EF4-FFF2-40B4-BE49-F238E27FC236}">
                <a16:creationId xmlns:a16="http://schemas.microsoft.com/office/drawing/2014/main" id="{6A856F80-5130-45EC-A916-7275FA1B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041" y="2722269"/>
            <a:ext cx="6190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Times New Roman" panose="02020603050405020304" pitchFamily="18" charset="0"/>
              </a:rPr>
              <a:t>Library</a:t>
            </a:r>
            <a:endParaRPr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565BF05E-FE45-4175-B08B-E11AC80F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150" y="3050864"/>
            <a:ext cx="9236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</a:rPr>
              <a:t>Reserve book</a:t>
            </a:r>
            <a:endParaRPr lang="en-US" altLang="ko-KR" sz="1000" dirty="0">
              <a:latin typeface="Times New Roman" panose="02020603050405020304" pitchFamily="18" charset="0"/>
            </a:endParaRPr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DA1073E4-B10D-4333-9736-0EC4EA5A1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242" y="3190638"/>
            <a:ext cx="6895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CF1E52F8-2D81-484A-B5B9-59C0E347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806" y="3318375"/>
            <a:ext cx="649028" cy="2128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959A907C-57C5-4488-9707-6A5F720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7385" y="3573849"/>
            <a:ext cx="559448" cy="4257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20BAEDB6-2582-4F34-9561-F79B3CA02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06" y="3646588"/>
            <a:ext cx="705528" cy="7788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6BB01D03-439E-4963-BB17-016E1802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004" y="3345357"/>
            <a:ext cx="894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</a:rPr>
              <a:t>Borrow copy</a:t>
            </a:r>
          </a:p>
          <a:p>
            <a:pPr algn="ctr"/>
            <a:r>
              <a:rPr lang="en-US" altLang="ko-KR" sz="1000" b="1" dirty="0">
                <a:latin typeface="Times New Roman" panose="02020603050405020304" pitchFamily="18" charset="0"/>
              </a:rPr>
              <a:t>of book</a:t>
            </a:r>
          </a:p>
        </p:txBody>
      </p:sp>
      <p:sp>
        <p:nvSpPr>
          <p:cNvPr id="24" name="Text Box 36">
            <a:extLst>
              <a:ext uri="{FF2B5EF4-FFF2-40B4-BE49-F238E27FC236}">
                <a16:creationId xmlns:a16="http://schemas.microsoft.com/office/drawing/2014/main" id="{17DBB701-F0C6-4A04-88F7-CAAACF5D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869" y="3843727"/>
            <a:ext cx="8659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</a:rPr>
              <a:t>Return copy</a:t>
            </a:r>
          </a:p>
          <a:p>
            <a:pPr algn="ctr"/>
            <a:r>
              <a:rPr lang="en-US" altLang="ko-KR" sz="1000" b="1" dirty="0">
                <a:latin typeface="Times New Roman" panose="02020603050405020304" pitchFamily="18" charset="0"/>
              </a:rPr>
              <a:t>of book</a:t>
            </a:r>
          </a:p>
        </p:txBody>
      </p:sp>
      <p:sp>
        <p:nvSpPr>
          <p:cNvPr id="25" name="Text Box 37">
            <a:extLst>
              <a:ext uri="{FF2B5EF4-FFF2-40B4-BE49-F238E27FC236}">
                <a16:creationId xmlns:a16="http://schemas.microsoft.com/office/drawing/2014/main" id="{D2D3FB69-A39B-4021-9B47-540C41E5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869" y="4317583"/>
            <a:ext cx="8418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</a:rPr>
              <a:t>Extend loan</a:t>
            </a:r>
          </a:p>
        </p:txBody>
      </p:sp>
      <p:sp>
        <p:nvSpPr>
          <p:cNvPr id="26" name="Text Box 38">
            <a:extLst>
              <a:ext uri="{FF2B5EF4-FFF2-40B4-BE49-F238E27FC236}">
                <a16:creationId xmlns:a16="http://schemas.microsoft.com/office/drawing/2014/main" id="{BA5D58CB-1F2D-431F-82DA-E03C6D70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000" y="3131395"/>
            <a:ext cx="5918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</a:rPr>
              <a:t>Browse</a:t>
            </a:r>
            <a:endParaRPr lang="en-US" altLang="ko-KR" sz="1000" dirty="0">
              <a:latin typeface="Times New Roman" panose="02020603050405020304" pitchFamily="18" charset="0"/>
            </a:endParaRPr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7D03F350-6BAB-4134-A1CF-0FE3735F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939" y="3693137"/>
            <a:ext cx="583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</a:rPr>
              <a:t>Update</a:t>
            </a:r>
          </a:p>
          <a:p>
            <a:r>
              <a:rPr lang="en-US" altLang="ko-KR" sz="1000" b="1" dirty="0">
                <a:latin typeface="Times New Roman" panose="02020603050405020304" pitchFamily="18" charset="0"/>
              </a:rPr>
              <a:t>catalog</a:t>
            </a:r>
            <a:endParaRPr lang="en-US" altLang="ko-KR" sz="1000" dirty="0">
              <a:latin typeface="Times New Roman" panose="02020603050405020304" pitchFamily="18" charset="0"/>
            </a:endParaRPr>
          </a:p>
        </p:txBody>
      </p:sp>
      <p:sp>
        <p:nvSpPr>
          <p:cNvPr id="28" name="Line 40">
            <a:extLst>
              <a:ext uri="{FF2B5EF4-FFF2-40B4-BE49-F238E27FC236}">
                <a16:creationId xmlns:a16="http://schemas.microsoft.com/office/drawing/2014/main" id="{D1BC4678-4F5B-4EDE-895D-909879CAF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7146" y="3020322"/>
            <a:ext cx="608463" cy="2128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29" name="Line 41">
            <a:extLst>
              <a:ext uri="{FF2B5EF4-FFF2-40B4-BE49-F238E27FC236}">
                <a16:creationId xmlns:a16="http://schemas.microsoft.com/office/drawing/2014/main" id="{999A0B6E-8DC2-43C1-A8DF-9E34762B0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7711" y="3829324"/>
            <a:ext cx="527335" cy="425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30" name="Text Box 42">
            <a:extLst>
              <a:ext uri="{FF2B5EF4-FFF2-40B4-BE49-F238E27FC236}">
                <a16:creationId xmlns:a16="http://schemas.microsoft.com/office/drawing/2014/main" id="{73785E99-AA9A-4DC5-AB60-5166AAC2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2" y="3415952"/>
            <a:ext cx="10230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</a:rPr>
              <a:t>Book borrower</a:t>
            </a:r>
          </a:p>
        </p:txBody>
      </p:sp>
      <p:sp>
        <p:nvSpPr>
          <p:cNvPr id="31" name="Text Box 43">
            <a:extLst>
              <a:ext uri="{FF2B5EF4-FFF2-40B4-BE49-F238E27FC236}">
                <a16:creationId xmlns:a16="http://schemas.microsoft.com/office/drawing/2014/main" id="{2C39ECD7-BA07-448B-B346-3FF77DEA2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96" y="3310392"/>
            <a:ext cx="649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Times New Roman" panose="02020603050405020304" pitchFamily="18" charset="0"/>
              </a:rPr>
              <a:t>Browser</a:t>
            </a:r>
          </a:p>
        </p:txBody>
      </p:sp>
      <p:sp>
        <p:nvSpPr>
          <p:cNvPr id="32" name="Text Box 44">
            <a:extLst>
              <a:ext uri="{FF2B5EF4-FFF2-40B4-BE49-F238E27FC236}">
                <a16:creationId xmlns:a16="http://schemas.microsoft.com/office/drawing/2014/main" id="{D991934C-917C-4437-B7A4-C665153A0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031" y="4119393"/>
            <a:ext cx="7248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Times New Roman" panose="02020603050405020304" pitchFamily="18" charset="0"/>
              </a:rPr>
              <a:t>Librarian</a:t>
            </a:r>
            <a:endParaRPr lang="en-US" altLang="ko-KR" sz="1000">
              <a:latin typeface="Times New Roman" panose="02020603050405020304" pitchFamily="18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5D7568D-6AD8-4587-B192-0D4F889D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748" y="2013869"/>
            <a:ext cx="5287256" cy="3758644"/>
          </a:xfrm>
          <a:prstGeom prst="rect">
            <a:avLst/>
          </a:prstGeom>
        </p:spPr>
      </p:pic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E840D1FC-4A2F-4320-ACA6-D71532115D2B}"/>
              </a:ext>
            </a:extLst>
          </p:cNvPr>
          <p:cNvSpPr/>
          <p:nvPr/>
        </p:nvSpPr>
        <p:spPr>
          <a:xfrm>
            <a:off x="4608739" y="3799709"/>
            <a:ext cx="934551" cy="38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3CBC7-283E-4346-A3DD-150C0FA204BA}"/>
              </a:ext>
            </a:extLst>
          </p:cNvPr>
          <p:cNvSpPr txBox="1"/>
          <p:nvPr/>
        </p:nvSpPr>
        <p:spPr>
          <a:xfrm>
            <a:off x="4292182" y="4323128"/>
            <a:ext cx="21707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정보은닉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인터페이스 분리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의존관계 역전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3A03E-D701-4817-A83D-BE74E099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19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278728"/>
            <a:ext cx="10515600" cy="48982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설계 프로세스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</a:p>
        </p:txBody>
      </p:sp>
      <p:pic>
        <p:nvPicPr>
          <p:cNvPr id="52" name="Picture 1">
            <a:extLst>
              <a:ext uri="{FF2B5EF4-FFF2-40B4-BE49-F238E27FC236}">
                <a16:creationId xmlns:a16="http://schemas.microsoft.com/office/drawing/2014/main" id="{CEDF6613-535B-4B99-BB63-BA9B3EF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4672" y="1821102"/>
            <a:ext cx="4152900" cy="3390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02358-0515-469E-BFA3-97DD51F2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7DF1E92-0400-45B9-AEE1-F682375E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 dirty="0">
                <a:solidFill>
                  <a:srgbClr val="A50021"/>
                </a:solidFill>
              </a:rPr>
              <a:t>설계 개요</a:t>
            </a:r>
            <a:endParaRPr lang="ko-KR" altLang="en-US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A5A8A56-28AC-4AC3-96DF-1167387D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12292" name="내용 개체 틀 1">
            <a:extLst>
              <a:ext uri="{FF2B5EF4-FFF2-40B4-BE49-F238E27FC236}">
                <a16:creationId xmlns:a16="http://schemas.microsoft.com/office/drawing/2014/main" id="{AAC85230-46B8-4692-A2AF-EC9BE4995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 dirty="0"/>
              <a:t>설계 </a:t>
            </a:r>
            <a:endParaRPr lang="en-US" altLang="ko-KR" dirty="0"/>
          </a:p>
          <a:p>
            <a:pPr lvl="1"/>
            <a:r>
              <a:rPr lang="ko-KR" altLang="en-US" dirty="0"/>
              <a:t>높은 수준의 의사 결정 과정의 연속</a:t>
            </a:r>
            <a:endParaRPr lang="en-US" altLang="ko-KR" dirty="0"/>
          </a:p>
          <a:p>
            <a:pPr lvl="1"/>
            <a:r>
              <a:rPr lang="ko-KR" altLang="en-US" dirty="0"/>
              <a:t>설계 원리가 중요</a:t>
            </a:r>
            <a:endParaRPr lang="en-US" altLang="ko-KR" dirty="0"/>
          </a:p>
          <a:p>
            <a:pPr lvl="1"/>
            <a:r>
              <a:rPr lang="ko-KR" altLang="en-US" dirty="0"/>
              <a:t>분할 정복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합성 등의 설계 원리를 적용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601792-85D2-46BF-98EB-CC502C2A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 설계 </a:t>
            </a:r>
            <a:r>
              <a:rPr lang="en-US" altLang="ko-KR"/>
              <a:t>I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교통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교통대</Template>
  <TotalTime>885</TotalTime>
  <Words>2517</Words>
  <Application>Microsoft Office PowerPoint</Application>
  <PresentationFormat>와이드스크린</PresentationFormat>
  <Paragraphs>515</Paragraphs>
  <Slides>47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굴림</vt:lpstr>
      <vt:lpstr>맑은 고딕</vt:lpstr>
      <vt:lpstr>Arial</vt:lpstr>
      <vt:lpstr>Courier New</vt:lpstr>
      <vt:lpstr>Times New Roman</vt:lpstr>
      <vt:lpstr>Wingdings</vt:lpstr>
      <vt:lpstr>교통대</vt:lpstr>
      <vt:lpstr>Equation</vt:lpstr>
      <vt:lpstr>소프트웨어 설계 I</vt:lpstr>
      <vt:lpstr>강의 개요</vt:lpstr>
      <vt:lpstr>설계 개요</vt:lpstr>
      <vt:lpstr>설계 개요</vt:lpstr>
      <vt:lpstr>설계 개요</vt:lpstr>
      <vt:lpstr>설계 개요</vt:lpstr>
      <vt:lpstr>설계 개요</vt:lpstr>
      <vt:lpstr>설계 개요</vt:lpstr>
      <vt:lpstr>설계 개요</vt:lpstr>
      <vt:lpstr>설계 개요</vt:lpstr>
      <vt:lpstr>설계 개요</vt:lpstr>
      <vt:lpstr>설계 원리</vt:lpstr>
      <vt:lpstr>설계 원리</vt:lpstr>
      <vt:lpstr>설계 원리</vt:lpstr>
      <vt:lpstr>설계 원리</vt:lpstr>
      <vt:lpstr>설계 원리</vt:lpstr>
      <vt:lpstr>설계 원리</vt:lpstr>
      <vt:lpstr>설계 원리</vt:lpstr>
      <vt:lpstr>설계 원리</vt:lpstr>
      <vt:lpstr>설계 원리</vt:lpstr>
      <vt:lpstr>설계 원리</vt:lpstr>
      <vt:lpstr>설계 원리</vt:lpstr>
      <vt:lpstr>설계 원리</vt:lpstr>
      <vt:lpstr>모듈화</vt:lpstr>
      <vt:lpstr>모듈화</vt:lpstr>
      <vt:lpstr>모듈 응집력</vt:lpstr>
      <vt:lpstr>모듈화</vt:lpstr>
      <vt:lpstr>모듈화</vt:lpstr>
      <vt:lpstr>모듈화</vt:lpstr>
      <vt:lpstr>모듈화</vt:lpstr>
      <vt:lpstr>모듈 결합도</vt:lpstr>
      <vt:lpstr>모듈화</vt:lpstr>
      <vt:lpstr>모듈화</vt:lpstr>
      <vt:lpstr>모듈화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  <vt:lpstr>사용자인터페이스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94</cp:revision>
  <dcterms:created xsi:type="dcterms:W3CDTF">2014-09-01T02:23:18Z</dcterms:created>
  <dcterms:modified xsi:type="dcterms:W3CDTF">2022-10-29T05:55:28Z</dcterms:modified>
</cp:coreProperties>
</file>