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7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201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09A4A-48B2-499C-BE97-0D9AB5A27A9A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5CE29-237D-4D6A-B8BD-3062E8641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78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5CE29-237D-4D6A-B8BD-3062E864108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026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11CF1-87E2-4463-9E9E-0DB65CE4C32A}" type="datetime1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Structured Walkthrough</a:t>
            </a:r>
            <a:r>
              <a:rPr lang="ko-KR" altLang="en-US" dirty="0"/>
              <a:t> </a:t>
            </a:r>
            <a:fld id="{A2A662DE-6E5C-4347-ACF7-C820EB400D6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7331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93868-8DA5-4F10-B2AE-AC1CB1366A6C}" type="datetime1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62DE-6E5C-4347-ACF7-C820EB400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709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374F-D999-440E-9135-5254F19C637B}" type="datetime1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62DE-6E5C-4347-ACF7-C820EB400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807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324B6-0D5B-47B0-8481-EF50DDA99F56}" type="datetime1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Structured Walkthrough</a:t>
            </a:r>
            <a:r>
              <a:rPr lang="ko-KR" altLang="en-US" dirty="0"/>
              <a:t> </a:t>
            </a:r>
            <a:fld id="{A2A662DE-6E5C-4347-ACF7-C820EB400D6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46100" y="441324"/>
            <a:ext cx="111760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25709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4673-5D0F-47DA-BA7E-AE7A92D6A066}" type="datetime1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62DE-6E5C-4347-ACF7-C820EB400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728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ADC46-3272-4691-AC78-59C953CB66CF}" type="datetime1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62DE-6E5C-4347-ACF7-C820EB400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86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5010-A822-48E6-A6A5-BE96C397396E}" type="datetime1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62DE-6E5C-4347-ACF7-C820EB400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73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7AA44-DF99-4E64-AAAC-6FCD0EB7739F}" type="datetime1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62DE-6E5C-4347-ACF7-C820EB400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455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CC509-C44E-430D-8B84-BF5DA117B32D}" type="datetime1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62DE-6E5C-4347-ACF7-C820EB400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249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826C6-5D4F-4AC1-93ED-8B9AFC387E90}" type="datetime1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62DE-6E5C-4347-ACF7-C820EB400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85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400FE-C6CD-4B9C-B4F1-1590F1702910}" type="datetime1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62DE-6E5C-4347-ACF7-C820EB400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959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279400"/>
            <a:ext cx="10515600" cy="673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278728"/>
            <a:ext cx="10515600" cy="4898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A8F0F-053D-4A4B-9DFE-B825B26EDAEC}" type="datetime1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Structured Walkthrough</a:t>
            </a:r>
            <a:r>
              <a:rPr lang="ko-KR" altLang="en-US" dirty="0"/>
              <a:t> </a:t>
            </a:r>
            <a:fld id="{A2A662DE-6E5C-4347-ACF7-C820EB400D6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7025" y="35719"/>
            <a:ext cx="1666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>
            <a:spLocks noChangeArrowheads="1"/>
          </p:cNvSpPr>
          <p:nvPr userDrawn="1"/>
        </p:nvSpPr>
        <p:spPr bwMode="auto">
          <a:xfrm>
            <a:off x="0" y="1048542"/>
            <a:ext cx="12192000" cy="83345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2700000" scaled="1"/>
            <a:tileRect/>
          </a:gradFill>
          <a:ln w="12700" cap="sq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535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2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57537"/>
          </a:xfrm>
        </p:spPr>
        <p:txBody>
          <a:bodyPr>
            <a:normAutofit/>
          </a:bodyPr>
          <a:lstStyle/>
          <a:p>
            <a:r>
              <a:rPr lang="ko-KR" altLang="en-US" dirty="0"/>
              <a:t>공식적인 </a:t>
            </a:r>
            <a:r>
              <a:rPr lang="ko-KR" altLang="en-US" dirty="0" err="1"/>
              <a:t>검토회</a:t>
            </a:r>
            <a:br>
              <a:rPr lang="en-US" altLang="ko-KR" dirty="0"/>
            </a:br>
            <a:r>
              <a:rPr lang="en-US" altLang="ko-KR" dirty="0"/>
              <a:t>(Inspection, Review,</a:t>
            </a:r>
            <a:r>
              <a:rPr lang="ko-KR" altLang="en-US" dirty="0"/>
              <a:t> </a:t>
            </a:r>
            <a:r>
              <a:rPr lang="en-US" altLang="ko-KR" dirty="0"/>
              <a:t>Walkthrough)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080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ko-KR" altLang="en-US"/>
              <a:t>산출자를 검토하지 말고 산출물을 검토하라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ko-KR" altLang="en-US"/>
              <a:t>검토회의 목적은 문제의 해결이 아니라 문제의 발견임을 잊지 마라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ko-KR" altLang="en-US"/>
              <a:t>모든 참석자는 산물물에 대해 동등한 책임을 갖는다는 것을 명심하라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ko-KR"/>
              <a:t>60</a:t>
            </a:r>
            <a:r>
              <a:rPr lang="ko-KR" altLang="en-US"/>
              <a:t>분을 넘기지 마라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ko-KR" altLang="en-US"/>
              <a:t>칠판 등에 검토자의 의견을 기록하라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ko-KR"/>
              <a:t>BOSS STAYS OUT!! </a:t>
            </a:r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dist="13470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ko-KR" altLang="en-US" sz="2800" dirty="0" err="1"/>
              <a:t>검토회</a:t>
            </a:r>
            <a:r>
              <a:rPr lang="ko-KR" altLang="en-US" sz="2800" dirty="0"/>
              <a:t> 시 고려사항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Structured Walkthrough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4851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dirty="0"/>
              <a:t>공식적인 </a:t>
            </a:r>
            <a:r>
              <a:rPr lang="ko-KR" altLang="en-US" dirty="0" err="1"/>
              <a:t>검토회란</a:t>
            </a:r>
            <a:r>
              <a:rPr lang="en-US" altLang="ko-KR" dirty="0"/>
              <a:t>?</a:t>
            </a:r>
          </a:p>
          <a:p>
            <a:pPr marL="522288" lvl="1" indent="-65088">
              <a:buNone/>
            </a:pPr>
            <a:r>
              <a:rPr lang="ko-KR" altLang="en-US" dirty="0"/>
              <a:t>시스템 개발 과정 중 생산된 산출물의 </a:t>
            </a:r>
            <a:r>
              <a:rPr lang="ko-KR" altLang="en-US" b="1" u="sng" dirty="0"/>
              <a:t>오류</a:t>
            </a:r>
            <a:r>
              <a:rPr lang="ko-KR" altLang="en-US" dirty="0"/>
              <a:t>를 발견하기 위해 관련된 </a:t>
            </a:r>
            <a:r>
              <a:rPr lang="ko-KR" altLang="en-US" b="1" u="sng" dirty="0"/>
              <a:t>동료 집단</a:t>
            </a:r>
            <a:r>
              <a:rPr lang="ko-KR" altLang="en-US" dirty="0"/>
              <a:t>이 모여 갖는 </a:t>
            </a:r>
            <a:r>
              <a:rPr lang="ko-KR" altLang="en-US" b="1" u="sng" dirty="0"/>
              <a:t>기술적 모임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dist="13470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ko-KR" altLang="en-US" sz="2800" dirty="0"/>
              <a:t>공식적인 </a:t>
            </a:r>
            <a:r>
              <a:rPr lang="ko-KR" altLang="en-US" sz="2800" dirty="0" err="1"/>
              <a:t>검토회</a:t>
            </a:r>
            <a:r>
              <a:rPr lang="en-US" altLang="ko-KR" sz="2800" dirty="0"/>
              <a:t>(Inspection)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Structured Walkthrough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3315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개발 과정에서의 잘못된 점을 조기에 발견</a:t>
            </a:r>
          </a:p>
          <a:p>
            <a:pPr marL="522288" lvl="1" indent="-65088">
              <a:buFont typeface="Wingdings" panose="05000000000000000000" pitchFamily="2" charset="2"/>
              <a:buChar char="Ø"/>
            </a:pPr>
            <a:r>
              <a:rPr lang="ko-KR" altLang="en-US" dirty="0"/>
              <a:t>조기에 발견하면 수정비용이 저렴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프로젝트 산출물의 일관성 완전성 보장</a:t>
            </a:r>
          </a:p>
          <a:p>
            <a:pPr marL="522288" lvl="1" indent="-65088">
              <a:buFont typeface="Wingdings" panose="05000000000000000000" pitchFamily="2" charset="2"/>
              <a:buChar char="Ø"/>
            </a:pPr>
            <a:r>
              <a:rPr lang="ko-KR" altLang="en-US" dirty="0"/>
              <a:t>프로젝트 관련 인원의 커뮤니케이션 수단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각자가 가지고 있는 개념의 상호 교환</a:t>
            </a:r>
          </a:p>
          <a:p>
            <a:pPr marL="522288" lvl="1" indent="-65088">
              <a:buFont typeface="Wingdings" panose="05000000000000000000" pitchFamily="2" charset="2"/>
              <a:buChar char="Ø"/>
            </a:pPr>
            <a:r>
              <a:rPr lang="ko-KR" altLang="en-US" dirty="0"/>
              <a:t>신입자에게 시스템 개발 기법 훈련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프로젝트의 진척도 측정 가능</a:t>
            </a:r>
          </a:p>
          <a:p>
            <a:pPr marL="522288" lvl="1" indent="-65088">
              <a:buFont typeface="Wingdings" panose="05000000000000000000" pitchFamily="2" charset="2"/>
              <a:buChar char="Ø"/>
            </a:pPr>
            <a:r>
              <a:rPr lang="ko-KR" altLang="en-US" dirty="0"/>
              <a:t>검토회를 거쳐 승인이 이루어져야 완료된 산출물로 인정</a:t>
            </a:r>
          </a:p>
          <a:p>
            <a:pPr marL="522288" lvl="1" indent="-65088">
              <a:buFont typeface="Wingdings" panose="05000000000000000000" pitchFamily="2" charset="2"/>
              <a:buChar char="Ø"/>
            </a:pPr>
            <a:endParaRPr lang="ko-KR" altLang="en-US" dirty="0"/>
          </a:p>
          <a:p>
            <a:pPr marL="522288" lvl="1" indent="-65088">
              <a:buFont typeface="Wingdings" panose="05000000000000000000" pitchFamily="2" charset="2"/>
              <a:buChar char="Ø"/>
            </a:pPr>
            <a:endParaRPr lang="en-US" altLang="ko-KR" dirty="0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dist="13470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ko-KR" altLang="en-US" sz="2800" dirty="0"/>
              <a:t>공식적인 검토회의 목적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287713" y="5157789"/>
            <a:ext cx="4464050" cy="935037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2000" b="1"/>
              <a:t>구조적 검토회는</a:t>
            </a:r>
          </a:p>
          <a:p>
            <a:pPr algn="ctr" eaLnBrk="1" hangingPunct="1"/>
            <a:r>
              <a:rPr lang="ko-KR" altLang="en-US" sz="2000" b="1"/>
              <a:t>품질을 증가한다</a:t>
            </a:r>
            <a:r>
              <a:rPr lang="en-US" altLang="ko-KR" sz="2000" b="1"/>
              <a:t>!!!!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Structured Walkthrough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7619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어떤 형태의 산출물이라도 생성되면 언제든지 개최</a:t>
            </a:r>
          </a:p>
          <a:p>
            <a:pPr marL="788988" lvl="1" indent="-331788">
              <a:buFont typeface="Wingdings" panose="05000000000000000000" pitchFamily="2" charset="2"/>
              <a:buChar char="Ø"/>
            </a:pPr>
            <a:r>
              <a:rPr lang="ko-KR" altLang="en-US" dirty="0"/>
              <a:t>분석</a:t>
            </a:r>
            <a:r>
              <a:rPr lang="en-US" altLang="ko-KR" dirty="0"/>
              <a:t>: Use case Diagram, State Diagram……</a:t>
            </a:r>
            <a:endParaRPr lang="ko-KR" altLang="en-US" dirty="0"/>
          </a:p>
          <a:p>
            <a:pPr marL="788988" lvl="1" indent="-331788">
              <a:buFont typeface="Wingdings" panose="05000000000000000000" pitchFamily="2" charset="2"/>
              <a:buChar char="Ø"/>
            </a:pPr>
            <a:r>
              <a:rPr lang="ko-KR" altLang="en-US" dirty="0"/>
              <a:t>설계</a:t>
            </a:r>
            <a:r>
              <a:rPr lang="en-US" altLang="ko-KR" dirty="0"/>
              <a:t>: Class diagram……</a:t>
            </a:r>
          </a:p>
          <a:p>
            <a:pPr marL="788988" lvl="1" indent="-331788">
              <a:buFont typeface="Wingdings" panose="05000000000000000000" pitchFamily="2" charset="2"/>
              <a:buChar char="Ø"/>
            </a:pPr>
            <a:r>
              <a:rPr lang="ko-KR" altLang="en-US" dirty="0"/>
              <a:t>구현</a:t>
            </a:r>
            <a:r>
              <a:rPr lang="en-US" altLang="ko-KR" dirty="0"/>
              <a:t>: </a:t>
            </a:r>
            <a:r>
              <a:rPr lang="ko-KR" altLang="en-US" dirty="0"/>
              <a:t>프로그램 코드</a:t>
            </a:r>
            <a:r>
              <a:rPr lang="en-US" altLang="ko-KR" dirty="0"/>
              <a:t>……</a:t>
            </a:r>
          </a:p>
          <a:p>
            <a:pPr marL="788988" lvl="1" indent="-331788">
              <a:buFont typeface="Wingdings" panose="05000000000000000000" pitchFamily="2" charset="2"/>
              <a:buChar char="Ø"/>
            </a:pPr>
            <a:r>
              <a:rPr lang="ko-KR" altLang="en-US" dirty="0"/>
              <a:t>시험</a:t>
            </a:r>
            <a:r>
              <a:rPr lang="en-US" altLang="ko-KR" dirty="0"/>
              <a:t>:</a:t>
            </a:r>
            <a:r>
              <a:rPr lang="ko-KR" altLang="en-US" dirty="0"/>
              <a:t>시험계획서</a:t>
            </a:r>
            <a:r>
              <a:rPr lang="en-US" altLang="ko-KR" dirty="0"/>
              <a:t>, </a:t>
            </a:r>
            <a:r>
              <a:rPr lang="ko-KR" altLang="en-US" dirty="0"/>
              <a:t>시험결과</a:t>
            </a:r>
            <a:r>
              <a:rPr lang="en-US" altLang="ko-KR" dirty="0"/>
              <a:t>,……</a:t>
            </a:r>
          </a:p>
          <a:p>
            <a:pPr marL="788988" lvl="1" indent="-331788">
              <a:buFont typeface="Wingdings" panose="05000000000000000000" pitchFamily="2" charset="2"/>
              <a:buChar char="Ø"/>
            </a:pPr>
            <a:r>
              <a:rPr lang="ko-KR" altLang="en-US" dirty="0"/>
              <a:t>설치</a:t>
            </a:r>
            <a:r>
              <a:rPr lang="en-US" altLang="ko-KR" dirty="0"/>
              <a:t>:</a:t>
            </a:r>
            <a:r>
              <a:rPr lang="ko-KR" altLang="en-US" dirty="0"/>
              <a:t>시스템 관련 모든 문서</a:t>
            </a:r>
          </a:p>
          <a:p>
            <a:pPr marL="788988" lvl="1" indent="-331788">
              <a:buFont typeface="Wingdings" panose="05000000000000000000" pitchFamily="2" charset="2"/>
              <a:buChar char="Ø"/>
            </a:pPr>
            <a:r>
              <a:rPr lang="ko-KR" altLang="en-US" dirty="0"/>
              <a:t>유지보수</a:t>
            </a:r>
            <a:r>
              <a:rPr lang="en-US" altLang="ko-KR" dirty="0"/>
              <a:t>:</a:t>
            </a:r>
            <a:r>
              <a:rPr lang="ko-KR" altLang="en-US" dirty="0"/>
              <a:t>수정요구안</a:t>
            </a:r>
            <a:r>
              <a:rPr lang="en-US" altLang="ko-KR" dirty="0"/>
              <a:t>, </a:t>
            </a:r>
            <a:r>
              <a:rPr lang="ko-KR" altLang="en-US" dirty="0"/>
              <a:t>수정된 문서</a:t>
            </a:r>
            <a:r>
              <a:rPr lang="en-US" altLang="ko-KR" dirty="0"/>
              <a:t>,……</a:t>
            </a:r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dist="13470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ko-KR" altLang="en-US" sz="2800" dirty="0"/>
              <a:t>공식적인 검토회의 시기와 대상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Structured Walkthrough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7339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ko-KR" altLang="en-US" sz="2000"/>
              <a:t>참석자의 선정</a:t>
            </a:r>
          </a:p>
          <a:p>
            <a:pPr marL="788988" lvl="1" indent="-331788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ko-KR" altLang="en-US" sz="1800"/>
              <a:t>산출자</a:t>
            </a:r>
            <a:r>
              <a:rPr lang="en-US" altLang="ko-KR" sz="1800"/>
              <a:t>, </a:t>
            </a:r>
            <a:r>
              <a:rPr lang="ko-KR" altLang="en-US" sz="1800"/>
              <a:t>사회자</a:t>
            </a:r>
            <a:r>
              <a:rPr lang="en-US" altLang="ko-KR" sz="1800"/>
              <a:t>, </a:t>
            </a:r>
            <a:r>
              <a:rPr lang="ko-KR" altLang="en-US" sz="1800"/>
              <a:t>사업관리가에 의해 선정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ko-KR" altLang="en-US" sz="2000"/>
              <a:t>참석 적정 인원</a:t>
            </a:r>
          </a:p>
          <a:p>
            <a:pPr marL="788988" lvl="1" indent="-331788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ko-KR" sz="1800"/>
              <a:t>3 – 7</a:t>
            </a:r>
            <a:r>
              <a:rPr lang="ko-KR" altLang="en-US" sz="1800"/>
              <a:t>명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ko-KR" altLang="en-US" sz="2000"/>
              <a:t>참석자의 역할</a:t>
            </a:r>
          </a:p>
          <a:p>
            <a:pPr marL="788988" lvl="1" indent="-331788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ko-KR" altLang="en-US" sz="1800"/>
              <a:t>발표자</a:t>
            </a:r>
          </a:p>
          <a:p>
            <a:pPr marL="788988" lvl="1" indent="-331788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ko-KR" altLang="en-US" sz="1800"/>
              <a:t>사회자</a:t>
            </a:r>
          </a:p>
          <a:p>
            <a:pPr marL="788988" lvl="1" indent="-331788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ko-KR" altLang="en-US" sz="1800"/>
              <a:t>서기</a:t>
            </a:r>
          </a:p>
          <a:p>
            <a:pPr marL="788988" lvl="1" indent="-331788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ko-KR" altLang="en-US" sz="1800"/>
              <a:t>유지보수 책임자</a:t>
            </a:r>
          </a:p>
          <a:p>
            <a:pPr marL="788988" lvl="1" indent="-331788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ko-KR" altLang="en-US" sz="1800"/>
              <a:t>데이터베이스 전문가</a:t>
            </a:r>
          </a:p>
          <a:p>
            <a:pPr marL="788988" lvl="1" indent="-331788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ko-KR" altLang="en-US" sz="1800"/>
              <a:t>표준안 검토자</a:t>
            </a:r>
          </a:p>
          <a:p>
            <a:pPr marL="788988" lvl="1" indent="-331788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ko-KR" altLang="en-US" sz="1800"/>
              <a:t>사용자 대표</a:t>
            </a:r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dist="13470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ko-KR" altLang="en-US" sz="2800" dirty="0"/>
              <a:t>검토회의 참석자 및 역할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Structured Walkthrough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4823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ko-KR" altLang="en-US"/>
              <a:t>발표자는</a:t>
            </a:r>
          </a:p>
          <a:p>
            <a:pPr marL="788988" lvl="1" indent="-331788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ko-KR"/>
              <a:t>30-60</a:t>
            </a:r>
            <a:r>
              <a:rPr lang="ko-KR" altLang="en-US"/>
              <a:t>분 내에 검토 가능한 자료 준비</a:t>
            </a:r>
          </a:p>
          <a:p>
            <a:pPr marL="788988" lvl="1" indent="-331788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ko-KR" altLang="en-US"/>
              <a:t>검토회의 참석자 선정 및 접촉</a:t>
            </a:r>
          </a:p>
          <a:p>
            <a:pPr marL="788988" lvl="1" indent="-331788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ko-KR" altLang="en-US"/>
              <a:t>역할 분배</a:t>
            </a:r>
          </a:p>
          <a:p>
            <a:pPr marL="788988" lvl="1" indent="-331788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ko-KR" altLang="en-US"/>
              <a:t>개최 </a:t>
            </a:r>
            <a:r>
              <a:rPr lang="en-US" altLang="ko-KR"/>
              <a:t>24</a:t>
            </a:r>
            <a:r>
              <a:rPr lang="ko-KR" altLang="en-US"/>
              <a:t>시간 이전에 검토자료 배포</a:t>
            </a:r>
          </a:p>
          <a:p>
            <a:pPr marL="788988" lvl="1" indent="-331788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ko-KR" altLang="en-US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ko-KR" altLang="en-US"/>
              <a:t>모든 참석자는</a:t>
            </a:r>
          </a:p>
          <a:p>
            <a:pPr marL="788988" lvl="1" indent="-331788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ko-KR" altLang="en-US"/>
              <a:t>배포된 자료를 참석 전에 검토</a:t>
            </a:r>
          </a:p>
          <a:p>
            <a:pPr marL="788988" lvl="1" indent="-331788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ko-KR" altLang="en-US"/>
              <a:t>산출물에 관해 적어도 하나 이상의 긍정적 의견과 부정적 견해 준비</a:t>
            </a:r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dist="13470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ko-KR" altLang="en-US" sz="2800" dirty="0" err="1"/>
              <a:t>검토회</a:t>
            </a:r>
            <a:r>
              <a:rPr lang="ko-KR" altLang="en-US" sz="2800" dirty="0"/>
              <a:t> 진행</a:t>
            </a:r>
            <a:r>
              <a:rPr lang="en-US" altLang="ko-KR" sz="2800" dirty="0"/>
              <a:t>(</a:t>
            </a:r>
            <a:r>
              <a:rPr lang="ko-KR" altLang="en-US" sz="2800" dirty="0" err="1"/>
              <a:t>검토회</a:t>
            </a:r>
            <a:r>
              <a:rPr lang="ko-KR" altLang="en-US" sz="2800" dirty="0"/>
              <a:t> 전</a:t>
            </a:r>
            <a:r>
              <a:rPr lang="en-US" altLang="ko-KR" sz="2800" dirty="0"/>
              <a:t>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Structured Walkthrough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8092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ko-KR" altLang="en-US" sz="2000"/>
              <a:t>사회자는</a:t>
            </a:r>
          </a:p>
          <a:p>
            <a:pPr marL="788988" lvl="1" indent="-331788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ko-KR" altLang="en-US" sz="1800"/>
              <a:t>회의 소집 및 개회 선언</a:t>
            </a:r>
          </a:p>
          <a:p>
            <a:pPr marL="788988" lvl="1" indent="-331788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ko-KR" altLang="en-US" sz="1800"/>
              <a:t>진행 규칙과 목적 설명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ko-KR" altLang="en-US" sz="2000"/>
              <a:t>발표자는</a:t>
            </a:r>
          </a:p>
          <a:p>
            <a:pPr marL="788988" lvl="1" indent="-331788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ko-KR" altLang="en-US" sz="1800"/>
              <a:t>처음부터 끝까지 중단 없이 발표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ko-KR" altLang="en-US" sz="2000"/>
              <a:t>사회자는</a:t>
            </a:r>
          </a:p>
          <a:p>
            <a:pPr marL="788988" lvl="1" indent="-331788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ko-KR" altLang="en-US" sz="1800"/>
              <a:t>질의 및 토론 유도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ko-KR" altLang="en-US" sz="2000"/>
              <a:t>서기는</a:t>
            </a:r>
          </a:p>
          <a:p>
            <a:pPr marL="788988" lvl="1" indent="-331788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ko-KR" altLang="en-US" sz="1800"/>
              <a:t>가능한 문제점 기록</a:t>
            </a:r>
            <a:r>
              <a:rPr lang="en-US" altLang="ko-KR" sz="1800"/>
              <a:t>(</a:t>
            </a:r>
            <a:r>
              <a:rPr lang="ko-KR" altLang="en-US" sz="1800"/>
              <a:t>문제점 목록 작성</a:t>
            </a:r>
            <a:r>
              <a:rPr lang="en-US" altLang="ko-KR" sz="1800"/>
              <a:t>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ko-KR" altLang="en-US" sz="2000"/>
              <a:t>참석자는</a:t>
            </a:r>
          </a:p>
          <a:p>
            <a:pPr marL="788988" lvl="1" indent="-331788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ko-KR" altLang="en-US" sz="1800"/>
              <a:t>산출물에 대한 수락여부 투표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ko-KR" altLang="en-US" sz="2000"/>
              <a:t>사회자는</a:t>
            </a:r>
          </a:p>
          <a:p>
            <a:pPr marL="788988" lvl="1" indent="-331788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ko-KR" altLang="en-US" sz="1800"/>
              <a:t>폐회선언</a:t>
            </a:r>
          </a:p>
          <a:p>
            <a:pPr marL="788988" lvl="1" indent="-331788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altLang="ko-KR" sz="1800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dist="13470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ko-KR" altLang="en-US" sz="2800" dirty="0" err="1"/>
              <a:t>검토회</a:t>
            </a:r>
            <a:r>
              <a:rPr lang="ko-KR" altLang="en-US" sz="2800" dirty="0"/>
              <a:t> 진행</a:t>
            </a:r>
            <a:r>
              <a:rPr lang="en-US" altLang="ko-KR" sz="2800" dirty="0"/>
              <a:t>(</a:t>
            </a:r>
            <a:r>
              <a:rPr lang="ko-KR" altLang="en-US" sz="2800" dirty="0" err="1"/>
              <a:t>검토회</a:t>
            </a:r>
            <a:r>
              <a:rPr lang="ko-KR" altLang="en-US" sz="2800" dirty="0"/>
              <a:t> 시</a:t>
            </a:r>
            <a:r>
              <a:rPr lang="en-US" altLang="ko-KR" sz="2800" dirty="0"/>
              <a:t>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Structured Walkthrough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4773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329528"/>
            <a:ext cx="10515600" cy="489823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ko-KR" altLang="en-US"/>
              <a:t>서기는</a:t>
            </a:r>
          </a:p>
          <a:p>
            <a:pPr marL="788988" lvl="1" indent="-331788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ko-KR" altLang="en-US"/>
              <a:t>검토회에서 발견된 문제점을 기록한 문제점 목록을 산출자에게 전달</a:t>
            </a:r>
          </a:p>
          <a:p>
            <a:pPr marL="788988" lvl="1" indent="-331788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ko-KR" altLang="en-US"/>
              <a:t>검토회의 내용을 요약한 요약보고서를 관리자에게 전달</a:t>
            </a:r>
          </a:p>
          <a:p>
            <a:pPr marL="788988" lvl="1" indent="-331788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ko-KR" altLang="en-US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ko-KR" altLang="en-US"/>
              <a:t>산출자는</a:t>
            </a:r>
          </a:p>
          <a:p>
            <a:pPr marL="788988" lvl="1" indent="-331788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ko-KR" altLang="en-US"/>
              <a:t>발견된 문제점을 파악</a:t>
            </a:r>
          </a:p>
          <a:p>
            <a:pPr marL="788988" lvl="1" indent="-331788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ko-KR" altLang="en-US"/>
              <a:t>산출물의 결점 해결</a:t>
            </a:r>
          </a:p>
          <a:p>
            <a:pPr marL="788988" lvl="1" indent="-331788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ko-KR" altLang="en-US"/>
              <a:t>참석자들에게 해결사항을 통보</a:t>
            </a:r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dist="13470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ko-KR" altLang="en-US" sz="2800" dirty="0" err="1"/>
              <a:t>검토회</a:t>
            </a:r>
            <a:r>
              <a:rPr lang="ko-KR" altLang="en-US" sz="2800" dirty="0"/>
              <a:t> 진행</a:t>
            </a:r>
            <a:r>
              <a:rPr lang="en-US" altLang="ko-KR" sz="2800" dirty="0"/>
              <a:t>(</a:t>
            </a:r>
            <a:r>
              <a:rPr lang="ko-KR" altLang="en-US" sz="2800" dirty="0" err="1"/>
              <a:t>검토회</a:t>
            </a:r>
            <a:r>
              <a:rPr lang="ko-KR" altLang="en-US" sz="2800" dirty="0"/>
              <a:t> 후</a:t>
            </a:r>
            <a:r>
              <a:rPr lang="en-US" altLang="ko-KR" sz="2800" dirty="0"/>
              <a:t>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Structured Walkthrough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1527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ko-KR" altLang="en-US"/>
              <a:t>검토문제점 목록</a:t>
            </a:r>
            <a:r>
              <a:rPr lang="en-US" altLang="ko-KR"/>
              <a:t>(Issue List) </a:t>
            </a:r>
            <a:r>
              <a:rPr lang="ko-KR" altLang="en-US"/>
              <a:t>작성</a:t>
            </a:r>
          </a:p>
          <a:p>
            <a:pPr marL="788988" lvl="1" indent="-331788">
              <a:buFont typeface="Wingdings" panose="05000000000000000000" pitchFamily="2" charset="2"/>
              <a:buChar char="Ø"/>
            </a:pPr>
            <a:r>
              <a:rPr lang="ko-KR" altLang="en-US"/>
              <a:t>검토 대상물 내에 존재하는 문제점 기술</a:t>
            </a:r>
          </a:p>
          <a:p>
            <a:pPr marL="788988" lvl="1" indent="-331788">
              <a:buFont typeface="Wingdings" panose="05000000000000000000" pitchFamily="2" charset="2"/>
              <a:buChar char="Ø"/>
            </a:pPr>
            <a:r>
              <a:rPr lang="ko-KR" altLang="en-US"/>
              <a:t>산출자가 수정 시 참조</a:t>
            </a:r>
          </a:p>
          <a:p>
            <a:pPr marL="788988" lvl="1" indent="-331788">
              <a:buFont typeface="Wingdings" panose="05000000000000000000" pitchFamily="2" charset="2"/>
              <a:buChar char="Ø"/>
            </a:pPr>
            <a:endParaRPr lang="ko-KR" altLang="en-US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ko-KR" altLang="en-US"/>
              <a:t>검토요약보고서</a:t>
            </a:r>
            <a:r>
              <a:rPr lang="en-US" altLang="ko-KR"/>
              <a:t>(summary Report)</a:t>
            </a:r>
          </a:p>
          <a:p>
            <a:pPr marL="788988" lvl="1" indent="-331788">
              <a:buFont typeface="Wingdings" panose="05000000000000000000" pitchFamily="2" charset="2"/>
              <a:buChar char="Ø"/>
            </a:pPr>
            <a:r>
              <a:rPr lang="ko-KR" altLang="en-US"/>
              <a:t>무엇을 검토했는가</a:t>
            </a:r>
            <a:r>
              <a:rPr lang="en-US" altLang="ko-KR"/>
              <a:t>?</a:t>
            </a:r>
          </a:p>
          <a:p>
            <a:pPr marL="788988" lvl="1" indent="-331788">
              <a:buFont typeface="Wingdings" panose="05000000000000000000" pitchFamily="2" charset="2"/>
              <a:buChar char="Ø"/>
            </a:pPr>
            <a:r>
              <a:rPr lang="ko-KR" altLang="en-US"/>
              <a:t>누가 검토했는가</a:t>
            </a:r>
            <a:r>
              <a:rPr lang="en-US" altLang="ko-KR"/>
              <a:t>?</a:t>
            </a:r>
          </a:p>
          <a:p>
            <a:pPr marL="788988" lvl="1" indent="-331788">
              <a:buFont typeface="Wingdings" panose="05000000000000000000" pitchFamily="2" charset="2"/>
              <a:buChar char="Ø"/>
            </a:pPr>
            <a:r>
              <a:rPr lang="ko-KR" altLang="en-US"/>
              <a:t>결론은 무엇인가</a:t>
            </a:r>
            <a:r>
              <a:rPr lang="en-US" altLang="ko-KR"/>
              <a:t>?</a:t>
            </a:r>
          </a:p>
          <a:p>
            <a:pPr marL="1220788" lvl="2">
              <a:buNone/>
            </a:pPr>
            <a:r>
              <a:rPr lang="en-US" altLang="ko-KR"/>
              <a:t>(</a:t>
            </a:r>
            <a:r>
              <a:rPr lang="ko-KR" altLang="en-US"/>
              <a:t>승인</a:t>
            </a:r>
            <a:r>
              <a:rPr lang="en-US" altLang="ko-KR"/>
              <a:t>, </a:t>
            </a:r>
            <a:r>
              <a:rPr lang="ko-KR" altLang="en-US"/>
              <a:t>조건부 승인</a:t>
            </a:r>
            <a:r>
              <a:rPr lang="en-US" altLang="ko-KR"/>
              <a:t>, </a:t>
            </a:r>
            <a:r>
              <a:rPr lang="ko-KR" altLang="en-US"/>
              <a:t>기각</a:t>
            </a:r>
            <a:r>
              <a:rPr lang="en-US" altLang="ko-KR"/>
              <a:t>)</a:t>
            </a:r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dist="13470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ko-KR" altLang="en-US" sz="2800" dirty="0"/>
              <a:t>검토사항 기록 및 보고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Structured Walkthrough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3657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393</Words>
  <Application>Microsoft Office PowerPoint</Application>
  <PresentationFormat>와이드스크린</PresentationFormat>
  <Paragraphs>96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굴림</vt:lpstr>
      <vt:lpstr>맑은 고딕</vt:lpstr>
      <vt:lpstr>Arial</vt:lpstr>
      <vt:lpstr>Wingdings</vt:lpstr>
      <vt:lpstr>Office 테마</vt:lpstr>
      <vt:lpstr>공식적인 검토회 (Inspection, Review, Walkthrough)</vt:lpstr>
      <vt:lpstr>공식적인 검토회(Inspection)</vt:lpstr>
      <vt:lpstr>공식적인 검토회의 목적</vt:lpstr>
      <vt:lpstr>공식적인 검토회의 시기와 대상</vt:lpstr>
      <vt:lpstr>검토회의 참석자 및 역할</vt:lpstr>
      <vt:lpstr>검토회 진행(검토회 전)</vt:lpstr>
      <vt:lpstr>검토회 진행(검토회 시)</vt:lpstr>
      <vt:lpstr>검토회 진행(검토회 후)</vt:lpstr>
      <vt:lpstr>검토사항 기록 및 보고</vt:lpstr>
      <vt:lpstr>검토회 시 고려사항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bgsung</dc:creator>
  <cp:lastModifiedBy>Baek-Gyoon Sung</cp:lastModifiedBy>
  <cp:revision>33</cp:revision>
  <dcterms:created xsi:type="dcterms:W3CDTF">2014-09-01T02:23:18Z</dcterms:created>
  <dcterms:modified xsi:type="dcterms:W3CDTF">2020-10-08T01:54:37Z</dcterms:modified>
</cp:coreProperties>
</file>