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09A4A-48B2-499C-BE97-0D9AB5A27A9A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5CE29-237D-4D6A-B8BD-3062E864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6044-D74A-466E-9975-84CF4902B561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OO Paradigm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24EA-7EB2-48FD-AC6E-9B78CD5298A9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B90B-1981-4350-8954-EAF4CED7195D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BAB0-B8A5-4572-94C7-877764F2AB7A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OO Paradigm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7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24E8-5E64-45A4-906E-24F409AE1D8F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F32C-DE11-48B9-8418-47604ADB8CE8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D5A1D-A745-4D85-9DD8-40CF7E6E5323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F274-F968-4EA0-9EFD-0A7A7C5460C4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5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B3DB-68CD-4FCD-8559-AF354AB9C4D8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4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940E-23C8-44DD-8637-778A181B45D8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5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C7BF8-2C89-4558-BA7B-BBA7E4C3937F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78728"/>
            <a:ext cx="10515600" cy="489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D0B1-A3FF-428F-8100-144F9C7EBC6B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OO Paradigm</a:t>
            </a:r>
            <a:r>
              <a:rPr lang="ko-KR" altLang="en-US" dirty="0"/>
              <a:t>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3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ko-KR" altLang="en-US" dirty="0"/>
              <a:t>객체지향 패러다임</a:t>
            </a:r>
            <a:br>
              <a:rPr lang="ko-KR" altLang="en-US" dirty="0"/>
            </a:br>
            <a:r>
              <a:rPr lang="en-US" altLang="ko-KR" dirty="0"/>
              <a:t>(OO Paradigm)</a:t>
            </a:r>
          </a:p>
        </p:txBody>
      </p:sp>
    </p:spTree>
    <p:extLst>
      <p:ext uri="{BB962C8B-B14F-4D97-AF65-F5344CB8AC3E}">
        <p14:creationId xmlns:p14="http://schemas.microsoft.com/office/powerpoint/2010/main" val="23208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371600"/>
            <a:ext cx="8397875" cy="609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/>
              <a:t>Generic Class</a:t>
            </a:r>
          </a:p>
        </p:txBody>
      </p:sp>
      <p:sp>
        <p:nvSpPr>
          <p:cNvPr id="200708" name="AutoShape 4"/>
          <p:cNvSpPr>
            <a:spLocks noChangeArrowheads="1"/>
          </p:cNvSpPr>
          <p:nvPr/>
        </p:nvSpPr>
        <p:spPr bwMode="auto">
          <a:xfrm>
            <a:off x="3157539" y="2725738"/>
            <a:ext cx="1169987" cy="161766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0709" name="AutoShape 5"/>
          <p:cNvSpPr>
            <a:spLocks noChangeArrowheads="1"/>
          </p:cNvSpPr>
          <p:nvPr/>
        </p:nvSpPr>
        <p:spPr bwMode="auto">
          <a:xfrm>
            <a:off x="5921375" y="1954213"/>
            <a:ext cx="1169988" cy="161766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0710" name="AutoShape 6"/>
          <p:cNvSpPr>
            <a:spLocks noChangeArrowheads="1"/>
          </p:cNvSpPr>
          <p:nvPr/>
        </p:nvSpPr>
        <p:spPr bwMode="auto">
          <a:xfrm>
            <a:off x="5922964" y="4176713"/>
            <a:ext cx="1169987" cy="161766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3232150" y="2397126"/>
            <a:ext cx="141776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Template(Type)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3360739" y="2743201"/>
            <a:ext cx="72295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Queue</a:t>
            </a:r>
          </a:p>
        </p:txBody>
      </p:sp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3179763" y="3008313"/>
            <a:ext cx="1154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3101976" y="3046413"/>
            <a:ext cx="950581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append();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delete();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length();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tail();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5715001" y="1676401"/>
            <a:ext cx="216565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Parameterized Class(Int)</a:t>
            </a: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5795964" y="3833814"/>
            <a:ext cx="229485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Parameterized Class(Text)</a:t>
            </a:r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6132514" y="1979614"/>
            <a:ext cx="72295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Queue</a:t>
            </a:r>
          </a:p>
        </p:txBody>
      </p:sp>
      <p:sp>
        <p:nvSpPr>
          <p:cNvPr id="200718" name="Line 14"/>
          <p:cNvSpPr>
            <a:spLocks noChangeShapeType="1"/>
          </p:cNvSpPr>
          <p:nvPr/>
        </p:nvSpPr>
        <p:spPr bwMode="auto">
          <a:xfrm>
            <a:off x="5935664" y="2243138"/>
            <a:ext cx="1182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5908676" y="2305050"/>
            <a:ext cx="950581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append();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delete();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length();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tail();</a:t>
            </a:r>
          </a:p>
        </p:txBody>
      </p:sp>
      <p:sp>
        <p:nvSpPr>
          <p:cNvPr id="200720" name="Rectangle 16"/>
          <p:cNvSpPr>
            <a:spLocks noChangeArrowheads="1"/>
          </p:cNvSpPr>
          <p:nvPr/>
        </p:nvSpPr>
        <p:spPr bwMode="auto">
          <a:xfrm>
            <a:off x="5924551" y="4511675"/>
            <a:ext cx="950581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append();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delete();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length();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tail();</a:t>
            </a:r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6130926" y="4171951"/>
            <a:ext cx="72295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Queue</a:t>
            </a:r>
          </a:p>
        </p:txBody>
      </p:sp>
      <p:sp>
        <p:nvSpPr>
          <p:cNvPr id="200722" name="Line 18"/>
          <p:cNvSpPr>
            <a:spLocks noChangeShapeType="1"/>
          </p:cNvSpPr>
          <p:nvPr/>
        </p:nvSpPr>
        <p:spPr bwMode="auto">
          <a:xfrm>
            <a:off x="5921375" y="4464050"/>
            <a:ext cx="1182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0723" name="Rectangle 19"/>
          <p:cNvSpPr>
            <a:spLocks noChangeArrowheads="1"/>
          </p:cNvSpPr>
          <p:nvPr/>
        </p:nvSpPr>
        <p:spPr bwMode="auto">
          <a:xfrm>
            <a:off x="8180388" y="2397125"/>
            <a:ext cx="132889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Integer Queue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1, 5, 2, -7</a:t>
            </a:r>
          </a:p>
        </p:txBody>
      </p:sp>
      <p:sp>
        <p:nvSpPr>
          <p:cNvPr id="200724" name="Rectangle 20"/>
          <p:cNvSpPr>
            <a:spLocks noChangeArrowheads="1"/>
          </p:cNvSpPr>
          <p:nvPr/>
        </p:nvSpPr>
        <p:spPr bwMode="auto">
          <a:xfrm>
            <a:off x="8196264" y="4692650"/>
            <a:ext cx="155811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Character Queue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Kim, Lee, Park</a:t>
            </a:r>
          </a:p>
        </p:txBody>
      </p:sp>
      <p:sp>
        <p:nvSpPr>
          <p:cNvPr id="200725" name="AutoShape 21"/>
          <p:cNvSpPr>
            <a:spLocks noChangeArrowheads="1"/>
          </p:cNvSpPr>
          <p:nvPr/>
        </p:nvSpPr>
        <p:spPr bwMode="auto">
          <a:xfrm>
            <a:off x="7427914" y="2595564"/>
            <a:ext cx="579437" cy="217487"/>
          </a:xfrm>
          <a:prstGeom prst="rightArrow">
            <a:avLst>
              <a:gd name="adj1" fmla="val 50000"/>
              <a:gd name="adj2" fmla="val 13322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0726" name="AutoShape 22"/>
          <p:cNvSpPr>
            <a:spLocks noChangeArrowheads="1"/>
          </p:cNvSpPr>
          <p:nvPr/>
        </p:nvSpPr>
        <p:spPr bwMode="auto">
          <a:xfrm>
            <a:off x="7421564" y="4811714"/>
            <a:ext cx="579437" cy="217487"/>
          </a:xfrm>
          <a:prstGeom prst="rightArrow">
            <a:avLst>
              <a:gd name="adj1" fmla="val 50000"/>
              <a:gd name="adj2" fmla="val 13322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0727" name="Line 23"/>
          <p:cNvSpPr>
            <a:spLocks noChangeShapeType="1"/>
          </p:cNvSpPr>
          <p:nvPr/>
        </p:nvSpPr>
        <p:spPr bwMode="auto">
          <a:xfrm flipV="1">
            <a:off x="4333876" y="2603501"/>
            <a:ext cx="1573213" cy="995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0728" name="Line 24"/>
          <p:cNvSpPr>
            <a:spLocks noChangeShapeType="1"/>
          </p:cNvSpPr>
          <p:nvPr/>
        </p:nvSpPr>
        <p:spPr bwMode="auto">
          <a:xfrm>
            <a:off x="4348164" y="3641725"/>
            <a:ext cx="1558925" cy="115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객체지향 기본 개념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56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캡슐화</a:t>
            </a:r>
            <a:r>
              <a:rPr lang="en-US" altLang="ko-KR"/>
              <a:t>(Encapsulation)</a:t>
            </a:r>
          </a:p>
          <a:p>
            <a:pPr lvl="1"/>
            <a:r>
              <a:rPr lang="ko-KR" altLang="en-US"/>
              <a:t>공개 인터페이스만 보여줌</a:t>
            </a:r>
          </a:p>
          <a:p>
            <a:pPr lvl="1"/>
            <a:r>
              <a:rPr lang="ko-KR" altLang="en-US"/>
              <a:t>복잡한 내부 구현을 감추어 내부의 복잡한 관계에 대하여 신경을 쓸 필요가 없음</a:t>
            </a:r>
          </a:p>
          <a:p>
            <a:r>
              <a:rPr lang="ko-KR" altLang="en-US"/>
              <a:t>다형성</a:t>
            </a:r>
            <a:r>
              <a:rPr lang="en-US" altLang="ko-KR"/>
              <a:t>(Polymorphism)</a:t>
            </a:r>
          </a:p>
          <a:p>
            <a:pPr lvl="1"/>
            <a:r>
              <a:rPr lang="ko-KR" altLang="en-US"/>
              <a:t>같은 인터페이스를 가진 다른 클래스의 혼용이 가능</a:t>
            </a:r>
          </a:p>
          <a:p>
            <a:pPr lvl="1"/>
            <a:r>
              <a:rPr lang="ko-KR" altLang="en-US"/>
              <a:t>원시코드가 복잡해지는 것을 막아줌</a:t>
            </a:r>
          </a:p>
          <a:p>
            <a:r>
              <a:rPr lang="ko-KR" altLang="en-US"/>
              <a:t>상속</a:t>
            </a:r>
            <a:r>
              <a:rPr lang="en-US" altLang="ko-KR"/>
              <a:t>(Inheritance)</a:t>
            </a:r>
          </a:p>
          <a:p>
            <a:pPr lvl="1"/>
            <a:r>
              <a:rPr lang="ko-KR" altLang="en-US"/>
              <a:t>일반적이고 공통적인 특징을 추상 클래스로 정의하여 코드의 중복을 줄임</a:t>
            </a:r>
          </a:p>
          <a:p>
            <a:r>
              <a:rPr lang="ko-KR" altLang="en-US"/>
              <a:t>위임</a:t>
            </a:r>
            <a:r>
              <a:rPr lang="en-US" altLang="ko-KR"/>
              <a:t>(Delegation)</a:t>
            </a:r>
          </a:p>
          <a:p>
            <a:pPr lvl="1"/>
            <a:r>
              <a:rPr lang="ko-KR" altLang="en-US"/>
              <a:t>작고 캡술화된 클래스에서 복잡하고 높은 수준의 서비스를 호출하여 위임할 수 있음</a:t>
            </a:r>
          </a:p>
          <a:p>
            <a:pPr lvl="1"/>
            <a:r>
              <a:rPr lang="en-US" altLang="ko-KR"/>
              <a:t>Run-time flecibility</a:t>
            </a:r>
          </a:p>
          <a:p>
            <a:pPr lvl="1"/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객체지향 기본 개념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36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고유한 정체성을 가짐</a:t>
            </a:r>
          </a:p>
          <a:p>
            <a:pPr>
              <a:lnSpc>
                <a:spcPct val="120000"/>
              </a:lnSpc>
            </a:pPr>
            <a:r>
              <a:rPr lang="ko-KR" altLang="en-US"/>
              <a:t>분류되어 클래스에 속함</a:t>
            </a:r>
          </a:p>
          <a:p>
            <a:pPr>
              <a:lnSpc>
                <a:spcPct val="120000"/>
              </a:lnSpc>
            </a:pPr>
            <a:r>
              <a:rPr lang="ko-KR" altLang="en-US"/>
              <a:t>계층관계 또는 전체부분관계</a:t>
            </a:r>
            <a:r>
              <a:rPr lang="en-US" altLang="ko-KR"/>
              <a:t>(aggregation)</a:t>
            </a:r>
            <a:r>
              <a:rPr lang="ko-KR" altLang="en-US"/>
              <a:t>를 가짐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잘 정의된 행위</a:t>
            </a:r>
            <a:r>
              <a:rPr lang="en-US" altLang="ko-KR"/>
              <a:t>(behavior)</a:t>
            </a:r>
            <a:r>
              <a:rPr lang="ko-KR" altLang="en-US"/>
              <a:t>와 의무</a:t>
            </a:r>
            <a:r>
              <a:rPr lang="en-US" altLang="ko-KR"/>
              <a:t>(responsibility)</a:t>
            </a:r>
            <a:r>
              <a:rPr lang="ko-KR" altLang="en-US"/>
              <a:t>를 가짐</a:t>
            </a:r>
          </a:p>
          <a:p>
            <a:pPr>
              <a:lnSpc>
                <a:spcPct val="120000"/>
              </a:lnSpc>
            </a:pPr>
            <a:r>
              <a:rPr lang="ko-KR" altLang="en-US"/>
              <a:t>구현과 인터페이스가 분리</a:t>
            </a:r>
          </a:p>
          <a:p>
            <a:pPr>
              <a:lnSpc>
                <a:spcPct val="120000"/>
              </a:lnSpc>
            </a:pPr>
            <a:r>
              <a:rPr lang="ko-KR" altLang="en-US"/>
              <a:t>내부 구조를 감춤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상태</a:t>
            </a:r>
            <a:r>
              <a:rPr lang="en-US" altLang="ko-KR"/>
              <a:t>(state)</a:t>
            </a:r>
            <a:r>
              <a:rPr lang="ko-KR" altLang="en-US"/>
              <a:t>가 있음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서비스를 제공</a:t>
            </a:r>
          </a:p>
          <a:p>
            <a:pPr>
              <a:lnSpc>
                <a:spcPct val="120000"/>
              </a:lnSpc>
            </a:pPr>
            <a:r>
              <a:rPr lang="ko-KR" altLang="en-US"/>
              <a:t>다른 객체에 메시지를 보냄</a:t>
            </a:r>
          </a:p>
          <a:p>
            <a:pPr>
              <a:lnSpc>
                <a:spcPct val="120000"/>
              </a:lnSpc>
            </a:pPr>
            <a:r>
              <a:rPr lang="ko-KR" altLang="en-US"/>
              <a:t>다른 객체로부터 메시지를 받아 적절히 반응</a:t>
            </a:r>
          </a:p>
          <a:p>
            <a:pPr>
              <a:lnSpc>
                <a:spcPct val="120000"/>
              </a:lnSpc>
            </a:pPr>
            <a:r>
              <a:rPr lang="ko-KR" altLang="en-US"/>
              <a:t>다른 객체에 의무를 위임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객체의 특징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48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같은 속성과 행위를 가진 객체들의 모임</a:t>
            </a:r>
          </a:p>
          <a:p>
            <a:pPr>
              <a:lnSpc>
                <a:spcPct val="120000"/>
              </a:lnSpc>
            </a:pPr>
            <a:r>
              <a:rPr lang="ko-KR" altLang="en-US"/>
              <a:t>객체들의 분류는 어떤 속성에 관심을 두느냐에 따라 다름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예</a:t>
            </a:r>
            <a:r>
              <a:rPr lang="en-US" altLang="ko-KR"/>
              <a:t>: street, roads, highway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프로그램에 따라 분류하는 방법이 다를 수 있음</a:t>
            </a:r>
          </a:p>
          <a:p>
            <a:pPr>
              <a:lnSpc>
                <a:spcPct val="120000"/>
              </a:lnSpc>
            </a:pPr>
            <a:r>
              <a:rPr lang="ko-KR" altLang="en-US"/>
              <a:t>교통 시뮬레이션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일방통행</a:t>
            </a:r>
            <a:r>
              <a:rPr lang="en-US" altLang="ko-KR"/>
              <a:t>, </a:t>
            </a:r>
            <a:r>
              <a:rPr lang="ko-KR" altLang="en-US"/>
              <a:t>양방통행</a:t>
            </a:r>
            <a:r>
              <a:rPr lang="en-US" altLang="ko-KR"/>
              <a:t>, </a:t>
            </a:r>
            <a:r>
              <a:rPr lang="ko-KR" altLang="en-US"/>
              <a:t>중앙분리</a:t>
            </a:r>
            <a:r>
              <a:rPr lang="en-US" altLang="ko-KR"/>
              <a:t>, </a:t>
            </a:r>
            <a:r>
              <a:rPr lang="ko-KR" altLang="en-US"/>
              <a:t>주택가 골목</a:t>
            </a:r>
            <a:r>
              <a:rPr lang="en-US" altLang="ko-KR"/>
              <a:t>, </a:t>
            </a:r>
            <a:r>
              <a:rPr lang="ko-KR" altLang="en-US"/>
              <a:t>제한속도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거주자 위주의 위치</a:t>
            </a:r>
          </a:p>
          <a:p>
            <a:pPr>
              <a:lnSpc>
                <a:spcPct val="120000"/>
              </a:lnSpc>
            </a:pPr>
            <a:r>
              <a:rPr lang="ko-KR" altLang="en-US"/>
              <a:t>도로 유지보수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표면 재질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통과 차량 제한 중량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행정 구역에 의한 위치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89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324350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클래스 자체도 속성과 행위를 가질 수 있음</a:t>
            </a:r>
          </a:p>
          <a:p>
            <a:endParaRPr lang="ko-KR" altLang="en-US"/>
          </a:p>
          <a:p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사원 클래스</a:t>
            </a:r>
            <a:r>
              <a:rPr lang="en-US" altLang="ko-KR"/>
              <a:t>, </a:t>
            </a:r>
            <a:r>
              <a:rPr lang="ko-KR" altLang="en-US"/>
              <a:t>연금 관리 프로그램</a:t>
            </a:r>
          </a:p>
          <a:p>
            <a:pPr lvl="1"/>
            <a:r>
              <a:rPr lang="ko-KR" altLang="en-US"/>
              <a:t>총 사원 수</a:t>
            </a:r>
          </a:p>
          <a:p>
            <a:pPr lvl="1"/>
            <a:r>
              <a:rPr lang="ko-KR" altLang="en-US"/>
              <a:t>연금 수혜자 수</a:t>
            </a:r>
          </a:p>
          <a:p>
            <a:pPr lvl="1"/>
            <a:endParaRPr lang="ko-KR" altLang="en-US"/>
          </a:p>
          <a:p>
            <a:r>
              <a:rPr lang="ko-KR" altLang="en-US"/>
              <a:t>클래스를 위한 지원은 언어에 따라 다름</a:t>
            </a:r>
          </a:p>
          <a:p>
            <a:pPr lvl="1"/>
            <a:r>
              <a:rPr lang="en-US" altLang="ko-KR"/>
              <a:t>Smalltalk</a:t>
            </a:r>
            <a:r>
              <a:rPr lang="ko-KR" altLang="en-US"/>
              <a:t>은 클래스를 객체와 같이 취급</a:t>
            </a:r>
          </a:p>
          <a:p>
            <a:pPr lvl="1"/>
            <a:r>
              <a:rPr lang="en-US" altLang="ko-KR"/>
              <a:t>C++</a:t>
            </a:r>
            <a:r>
              <a:rPr lang="ko-KR" altLang="en-US"/>
              <a:t>는 최소한의 지원</a:t>
            </a:r>
          </a:p>
          <a:p>
            <a:pPr lvl="1"/>
            <a:r>
              <a:rPr lang="en-US" altLang="ko-KR"/>
              <a:t>Java</a:t>
            </a:r>
            <a:r>
              <a:rPr lang="ko-KR" altLang="en-US"/>
              <a:t>는 중간 입장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0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/>
              <a:t>객체는 클래스의 고유한 정체성을 가진 인스턴스</a:t>
            </a:r>
          </a:p>
          <a:p>
            <a:pPr>
              <a:lnSpc>
                <a:spcPct val="140000"/>
              </a:lnSpc>
            </a:pPr>
            <a:r>
              <a:rPr lang="ko-KR" altLang="en-US"/>
              <a:t>클래스는 객체집합의 행위를 결정하는 인터페이스와 구현을 정의</a:t>
            </a:r>
          </a:p>
          <a:p>
            <a:pPr>
              <a:lnSpc>
                <a:spcPct val="140000"/>
              </a:lnSpc>
            </a:pPr>
            <a:r>
              <a:rPr lang="ko-KR" altLang="en-US"/>
              <a:t>추상 클래스는 인스턴스가 없음</a:t>
            </a:r>
          </a:p>
          <a:p>
            <a:pPr lvl="1">
              <a:lnSpc>
                <a:spcPct val="140000"/>
              </a:lnSpc>
            </a:pPr>
            <a:r>
              <a:rPr lang="en-US" altLang="ko-KR"/>
              <a:t>Pet         -&gt; Abstract Class</a:t>
            </a:r>
          </a:p>
          <a:p>
            <a:pPr lvl="1">
              <a:lnSpc>
                <a:spcPct val="140000"/>
              </a:lnSpc>
            </a:pPr>
            <a:r>
              <a:rPr lang="en-US" altLang="ko-KR"/>
              <a:t>Dog, Cat -&gt; Concrete Class</a:t>
            </a:r>
          </a:p>
          <a:p>
            <a:pPr>
              <a:lnSpc>
                <a:spcPct val="140000"/>
              </a:lnSpc>
            </a:pPr>
            <a:r>
              <a:rPr lang="en-US" altLang="ko-KR"/>
              <a:t>Metaclass</a:t>
            </a:r>
          </a:p>
          <a:p>
            <a:pPr lvl="1">
              <a:lnSpc>
                <a:spcPct val="140000"/>
              </a:lnSpc>
            </a:pPr>
            <a:r>
              <a:rPr lang="en-US" altLang="ko-KR"/>
              <a:t>Smalltalk</a:t>
            </a:r>
            <a:r>
              <a:rPr lang="ko-KR" altLang="en-US"/>
              <a:t>에서 지원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클래스를 위한 클래스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클래스가 객체라고 할 때 이들의 클래스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클래스와 </a:t>
            </a:r>
            <a:r>
              <a:rPr lang="ko-KR" altLang="en-US" dirty="0" err="1"/>
              <a:t>인스탄스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14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상세한 것 중에 관련된 것만 공개</a:t>
            </a:r>
            <a:r>
              <a:rPr lang="en-US" altLang="ko-KR"/>
              <a:t>: </a:t>
            </a:r>
            <a:r>
              <a:rPr lang="ko-KR" altLang="en-US"/>
              <a:t>공개 인터페이스</a:t>
            </a:r>
          </a:p>
          <a:p>
            <a:pPr>
              <a:lnSpc>
                <a:spcPct val="120000"/>
              </a:lnSpc>
            </a:pPr>
            <a:r>
              <a:rPr lang="en-US" altLang="ko-KR"/>
              <a:t>What? Not How?</a:t>
            </a:r>
          </a:p>
          <a:p>
            <a:pPr>
              <a:lnSpc>
                <a:spcPct val="120000"/>
              </a:lnSpc>
            </a:pPr>
            <a:r>
              <a:rPr lang="ko-KR" altLang="en-US"/>
              <a:t>기어와 레버를 숨김 </a:t>
            </a:r>
            <a:r>
              <a:rPr lang="en-US" altLang="ko-KR">
                <a:latin typeface="Times New Roman" panose="02020603050405020304" pitchFamily="18" charset="0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엑셀 페달</a:t>
            </a:r>
          </a:p>
          <a:p>
            <a:pPr>
              <a:lnSpc>
                <a:spcPct val="120000"/>
              </a:lnSpc>
            </a:pPr>
            <a:r>
              <a:rPr lang="ko-KR" altLang="en-US"/>
              <a:t>객체의 의무에 대한 사용자의 관점만 보여줌</a:t>
            </a:r>
          </a:p>
          <a:p>
            <a:pPr>
              <a:lnSpc>
                <a:spcPct val="120000"/>
              </a:lnSpc>
            </a:pPr>
            <a:r>
              <a:rPr lang="ko-KR" altLang="en-US"/>
              <a:t>객체를 외부의 방해로부터 보호</a:t>
            </a:r>
          </a:p>
          <a:p>
            <a:pPr>
              <a:lnSpc>
                <a:spcPct val="120000"/>
              </a:lnSpc>
            </a:pPr>
            <a:r>
              <a:rPr lang="ko-KR" altLang="en-US"/>
              <a:t>다른 객체가 변경할 것 같은 자세한 것을 감춤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정보은닉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객체 사이의 관련을 적게 하고</a:t>
            </a:r>
            <a:r>
              <a:rPr lang="en-US" altLang="ko-KR"/>
              <a:t>(loosely coupled) 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모듈화로 인하여 설계를 유연하게 히며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재사용을 증진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코드에서의 상호연관성을 줄임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캡슐화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27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추상화는 일반화를 가능케 함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추상화 </a:t>
            </a:r>
            <a:r>
              <a:rPr lang="en-US" altLang="ko-KR">
                <a:latin typeface="Times New Roman" panose="02020603050405020304" pitchFamily="18" charset="0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복잡한 것은 단순한 것으로 생략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공통 부분에 초점을 두나 변형을 허락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인간은 일반 개념을 자주 사용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옆집 영호가 소유한 치와와를 볼 때</a:t>
            </a:r>
          </a:p>
          <a:p>
            <a:pPr lvl="1">
              <a:lnSpc>
                <a:spcPct val="150000"/>
              </a:lnSpc>
            </a:pPr>
            <a:r>
              <a:rPr lang="ko-KR" altLang="en-US"/>
              <a:t>구체적인 종류 보다는 일반적인 개라고 생각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추상화는 컴퓨터 프로그램을 단순화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소프트웨어에서 중요한 추상 개념은 클라이언트와 서버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추상화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25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ko-KR"/>
              <a:t>GUI</a:t>
            </a:r>
            <a:r>
              <a:rPr lang="ko-KR" altLang="en-US"/>
              <a:t>에서 사용하는 여러 가지 질문의 종류</a:t>
            </a:r>
          </a:p>
          <a:p>
            <a:pPr lvl="1">
              <a:lnSpc>
                <a:spcPct val="140000"/>
              </a:lnSpc>
            </a:pPr>
            <a:r>
              <a:rPr lang="en-US" altLang="ko-KR"/>
              <a:t>YesNoQuestion</a:t>
            </a:r>
          </a:p>
          <a:p>
            <a:pPr lvl="1">
              <a:lnSpc>
                <a:spcPct val="140000"/>
              </a:lnSpc>
            </a:pPr>
            <a:r>
              <a:rPr lang="en-US" altLang="ko-KR"/>
              <a:t>ChooseOneQuestion</a:t>
            </a:r>
          </a:p>
          <a:p>
            <a:pPr lvl="1">
              <a:lnSpc>
                <a:spcPct val="140000"/>
              </a:lnSpc>
            </a:pPr>
            <a:r>
              <a:rPr lang="en-US" altLang="ko-KR"/>
              <a:t>NumericQestion</a:t>
            </a:r>
          </a:p>
          <a:p>
            <a:pPr lvl="1">
              <a:lnSpc>
                <a:spcPct val="140000"/>
              </a:lnSpc>
            </a:pPr>
            <a:r>
              <a:rPr lang="en-US" altLang="ko-KR"/>
              <a:t>FreeTextQuestion</a:t>
            </a:r>
          </a:p>
          <a:p>
            <a:pPr lvl="1">
              <a:lnSpc>
                <a:spcPct val="140000"/>
              </a:lnSpc>
            </a:pPr>
            <a:endParaRPr lang="en-US" altLang="ko-KR"/>
          </a:p>
          <a:p>
            <a:pPr>
              <a:lnSpc>
                <a:spcPct val="140000"/>
              </a:lnSpc>
            </a:pPr>
            <a:r>
              <a:rPr lang="ko-KR" altLang="en-US"/>
              <a:t>여러 가지 종류의 질문을 </a:t>
            </a:r>
            <a:r>
              <a:rPr lang="en-US" altLang="ko-KR"/>
              <a:t>Question</a:t>
            </a:r>
            <a:r>
              <a:rPr lang="ko-KR" altLang="en-US"/>
              <a:t>의 특수한 형태로 정의하고 </a:t>
            </a:r>
            <a:r>
              <a:rPr lang="en-US" altLang="ko-KR"/>
              <a:t>askTheUser() </a:t>
            </a:r>
            <a:r>
              <a:rPr lang="ko-KR" altLang="en-US"/>
              <a:t>메소드에서는 </a:t>
            </a:r>
            <a:r>
              <a:rPr lang="en-US" altLang="ko-KR"/>
              <a:t>Question</a:t>
            </a:r>
            <a:r>
              <a:rPr lang="ko-KR" altLang="en-US"/>
              <a:t>으로 취급하여 호출한다</a:t>
            </a:r>
            <a:r>
              <a:rPr lang="en-US" altLang="ko-KR"/>
              <a:t>.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추상화의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96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1"/>
            <a:ext cx="8001000" cy="23844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상속은 어떤 클래스가 다른 것과 어떻게 다른지를 표현하는 방법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클래스 </a:t>
            </a:r>
            <a:r>
              <a:rPr lang="en-US" altLang="ko-KR"/>
              <a:t>Y</a:t>
            </a:r>
            <a:r>
              <a:rPr lang="ko-KR" altLang="en-US"/>
              <a:t>은 다음과 같은 것만 다르고 클래스 </a:t>
            </a:r>
            <a:r>
              <a:rPr lang="en-US" altLang="ko-KR"/>
              <a:t>X</a:t>
            </a:r>
            <a:r>
              <a:rPr lang="ko-KR" altLang="en-US"/>
              <a:t>와 같다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상속을 사용하는 이유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확장이 필요한 경우</a:t>
            </a:r>
            <a:r>
              <a:rPr lang="en-US" altLang="ko-KR"/>
              <a:t>(specialization)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공통점을 발견한 경우</a:t>
            </a:r>
            <a:r>
              <a:rPr lang="en-US" altLang="ko-KR"/>
              <a:t>(generalization)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2533650" y="3771900"/>
            <a:ext cx="127635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ahoma" panose="020B0604030504040204" pitchFamily="34" charset="0"/>
              </a:rPr>
              <a:t>Base</a:t>
            </a:r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2552700" y="5314950"/>
            <a:ext cx="127635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ahoma" panose="020B0604030504040204" pitchFamily="34" charset="0"/>
              </a:rPr>
              <a:t>Derived</a:t>
            </a:r>
          </a:p>
        </p:txBody>
      </p:sp>
      <p:sp>
        <p:nvSpPr>
          <p:cNvPr id="210950" name="AutoShape 6"/>
          <p:cNvSpPr>
            <a:spLocks noChangeArrowheads="1"/>
          </p:cNvSpPr>
          <p:nvPr/>
        </p:nvSpPr>
        <p:spPr bwMode="auto">
          <a:xfrm>
            <a:off x="2990850" y="4705350"/>
            <a:ext cx="3810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 flipV="1">
            <a:off x="318135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0952" name="Line 8"/>
          <p:cNvSpPr>
            <a:spLocks noChangeShapeType="1"/>
          </p:cNvSpPr>
          <p:nvPr/>
        </p:nvSpPr>
        <p:spPr bwMode="auto">
          <a:xfrm flipV="1">
            <a:off x="318135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4381500" y="52959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5772150" y="531495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ahoma" panose="020B0604030504040204" pitchFamily="34" charset="0"/>
              </a:rPr>
              <a:t>Car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4876800" y="3810000"/>
            <a:ext cx="1390650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210956" name="Text Box 12"/>
          <p:cNvSpPr txBox="1">
            <a:spLocks noChangeArrowheads="1"/>
          </p:cNvSpPr>
          <p:nvPr/>
        </p:nvSpPr>
        <p:spPr bwMode="auto">
          <a:xfrm>
            <a:off x="5337176" y="3822701"/>
            <a:ext cx="506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Pet</a:t>
            </a:r>
          </a:p>
        </p:txBody>
      </p:sp>
      <p:sp>
        <p:nvSpPr>
          <p:cNvPr id="210957" name="Line 13"/>
          <p:cNvSpPr>
            <a:spLocks noChangeShapeType="1"/>
          </p:cNvSpPr>
          <p:nvPr/>
        </p:nvSpPr>
        <p:spPr bwMode="auto">
          <a:xfrm>
            <a:off x="4876800" y="4171950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4899026" y="4178300"/>
            <a:ext cx="61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name</a:t>
            </a:r>
          </a:p>
        </p:txBody>
      </p:sp>
      <p:sp>
        <p:nvSpPr>
          <p:cNvPr id="210959" name="AutoShape 15"/>
          <p:cNvSpPr>
            <a:spLocks noChangeArrowheads="1"/>
          </p:cNvSpPr>
          <p:nvPr/>
        </p:nvSpPr>
        <p:spPr bwMode="auto">
          <a:xfrm>
            <a:off x="5372100" y="4724400"/>
            <a:ext cx="3810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0960" name="Line 16"/>
          <p:cNvSpPr>
            <a:spLocks noChangeShapeType="1"/>
          </p:cNvSpPr>
          <p:nvPr/>
        </p:nvSpPr>
        <p:spPr bwMode="auto">
          <a:xfrm flipV="1">
            <a:off x="5562600" y="449580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0961" name="Line 17"/>
          <p:cNvSpPr>
            <a:spLocks noChangeShapeType="1"/>
          </p:cNvSpPr>
          <p:nvPr/>
        </p:nvSpPr>
        <p:spPr bwMode="auto">
          <a:xfrm>
            <a:off x="4857750" y="497205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0962" name="Line 18"/>
          <p:cNvSpPr>
            <a:spLocks noChangeShapeType="1"/>
          </p:cNvSpPr>
          <p:nvPr/>
        </p:nvSpPr>
        <p:spPr bwMode="auto">
          <a:xfrm>
            <a:off x="4857750" y="49720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0963" name="Line 19"/>
          <p:cNvSpPr>
            <a:spLocks noChangeShapeType="1"/>
          </p:cNvSpPr>
          <p:nvPr/>
        </p:nvSpPr>
        <p:spPr bwMode="auto">
          <a:xfrm>
            <a:off x="6267450" y="49720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0964" name="Rectangle 20"/>
          <p:cNvSpPr>
            <a:spLocks noChangeArrowheads="1"/>
          </p:cNvSpPr>
          <p:nvPr/>
        </p:nvSpPr>
        <p:spPr bwMode="auto">
          <a:xfrm>
            <a:off x="7296150" y="535305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>
                <a:latin typeface="Tahoma" panose="020B0604030504040204" pitchFamily="34" charset="0"/>
              </a:rPr>
              <a:t>YesNoQuestion</a:t>
            </a:r>
          </a:p>
        </p:txBody>
      </p:sp>
      <p:sp>
        <p:nvSpPr>
          <p:cNvPr id="210965" name="Rectangle 21"/>
          <p:cNvSpPr>
            <a:spLocks noChangeArrowheads="1"/>
          </p:cNvSpPr>
          <p:nvPr/>
        </p:nvSpPr>
        <p:spPr bwMode="auto">
          <a:xfrm>
            <a:off x="8686800" y="53721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 err="1">
                <a:latin typeface="Tahoma" panose="020B0604030504040204" pitchFamily="34" charset="0"/>
              </a:rPr>
              <a:t>FreeTextQuestion</a:t>
            </a:r>
            <a:endParaRPr lang="en-US" altLang="ko-KR" dirty="0">
              <a:latin typeface="Tahoma" panose="020B0604030504040204" pitchFamily="34" charset="0"/>
            </a:endParaRPr>
          </a:p>
        </p:txBody>
      </p:sp>
      <p:sp>
        <p:nvSpPr>
          <p:cNvPr id="210966" name="Rectangle 22"/>
          <p:cNvSpPr>
            <a:spLocks noChangeArrowheads="1"/>
          </p:cNvSpPr>
          <p:nvPr/>
        </p:nvSpPr>
        <p:spPr bwMode="auto">
          <a:xfrm>
            <a:off x="7791450" y="3867150"/>
            <a:ext cx="1390650" cy="66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>
              <a:latin typeface="Tahoma" panose="020B0604030504040204" pitchFamily="34" charset="0"/>
            </a:endParaRPr>
          </a:p>
        </p:txBody>
      </p:sp>
      <p:sp>
        <p:nvSpPr>
          <p:cNvPr id="210967" name="Text Box 23"/>
          <p:cNvSpPr txBox="1">
            <a:spLocks noChangeArrowheads="1"/>
          </p:cNvSpPr>
          <p:nvPr/>
        </p:nvSpPr>
        <p:spPr bwMode="auto">
          <a:xfrm>
            <a:off x="7870825" y="3879851"/>
            <a:ext cx="1074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Question</a:t>
            </a:r>
          </a:p>
        </p:txBody>
      </p:sp>
      <p:sp>
        <p:nvSpPr>
          <p:cNvPr id="210968" name="Line 24"/>
          <p:cNvSpPr>
            <a:spLocks noChangeShapeType="1"/>
          </p:cNvSpPr>
          <p:nvPr/>
        </p:nvSpPr>
        <p:spPr bwMode="auto">
          <a:xfrm>
            <a:off x="7791450" y="4229100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0969" name="Text Box 25"/>
          <p:cNvSpPr txBox="1">
            <a:spLocks noChangeArrowheads="1"/>
          </p:cNvSpPr>
          <p:nvPr/>
        </p:nvSpPr>
        <p:spPr bwMode="auto">
          <a:xfrm>
            <a:off x="7813676" y="4235450"/>
            <a:ext cx="1230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</a:rPr>
              <a:t>askTheUser()</a:t>
            </a:r>
          </a:p>
        </p:txBody>
      </p:sp>
      <p:sp>
        <p:nvSpPr>
          <p:cNvPr id="210970" name="AutoShape 26"/>
          <p:cNvSpPr>
            <a:spLocks noChangeArrowheads="1"/>
          </p:cNvSpPr>
          <p:nvPr/>
        </p:nvSpPr>
        <p:spPr bwMode="auto">
          <a:xfrm>
            <a:off x="8286750" y="4781550"/>
            <a:ext cx="3810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0971" name="Line 27"/>
          <p:cNvSpPr>
            <a:spLocks noChangeShapeType="1"/>
          </p:cNvSpPr>
          <p:nvPr/>
        </p:nvSpPr>
        <p:spPr bwMode="auto">
          <a:xfrm flipV="1">
            <a:off x="8477250" y="4552950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0972" name="Line 28"/>
          <p:cNvSpPr>
            <a:spLocks noChangeShapeType="1"/>
          </p:cNvSpPr>
          <p:nvPr/>
        </p:nvSpPr>
        <p:spPr bwMode="auto">
          <a:xfrm>
            <a:off x="7772400" y="502920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0973" name="Line 29"/>
          <p:cNvSpPr>
            <a:spLocks noChangeShapeType="1"/>
          </p:cNvSpPr>
          <p:nvPr/>
        </p:nvSpPr>
        <p:spPr bwMode="auto">
          <a:xfrm>
            <a:off x="7772400" y="50292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10974" name="Line 30"/>
          <p:cNvSpPr>
            <a:spLocks noChangeShapeType="1"/>
          </p:cNvSpPr>
          <p:nvPr/>
        </p:nvSpPr>
        <p:spPr bwMode="auto">
          <a:xfrm>
            <a:off x="9182100" y="50292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15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1" y="1371600"/>
            <a:ext cx="3922713" cy="47244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 sz="1800"/>
              <a:t>절차 중심 방법</a:t>
            </a:r>
          </a:p>
          <a:p>
            <a:pPr lvl="1"/>
            <a:r>
              <a:rPr lang="ko-KR" altLang="en-US" sz="1600"/>
              <a:t>기능중심</a:t>
            </a:r>
            <a:r>
              <a:rPr lang="en-US" altLang="ko-KR" sz="1600"/>
              <a:t>, </a:t>
            </a:r>
            <a:r>
              <a:rPr lang="ko-KR" altLang="en-US" sz="1600"/>
              <a:t>변경의 파급효과 큼			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11888" y="1371600"/>
            <a:ext cx="3922712" cy="47244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 sz="1800"/>
              <a:t>객체지향 방법</a:t>
            </a:r>
          </a:p>
          <a:p>
            <a:pPr lvl="1"/>
            <a:r>
              <a:rPr lang="ko-KR" altLang="en-US" sz="1600"/>
              <a:t>자료와 관련 함수의 결합</a:t>
            </a: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2590800" y="2209800"/>
            <a:ext cx="3016250" cy="4778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6697663" y="2217738"/>
            <a:ext cx="3079750" cy="614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2809875" y="2284414"/>
            <a:ext cx="238847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프로그램 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= 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자료구조 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+ 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함수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6951663" y="2284413"/>
            <a:ext cx="238206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객체 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= 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자료구조 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+ 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함수</a:t>
            </a:r>
          </a:p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프로그램 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= 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객체 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+ 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객체 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+ ...</a:t>
            </a:r>
          </a:p>
        </p:txBody>
      </p:sp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3816350" y="3132139"/>
            <a:ext cx="681038" cy="363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3890964" y="3179764"/>
            <a:ext cx="5450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자료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2727325" y="3978275"/>
            <a:ext cx="681038" cy="363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2801939" y="4025901"/>
            <a:ext cx="64440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함수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1</a:t>
            </a:r>
          </a:p>
        </p:txBody>
      </p:sp>
      <p:sp>
        <p:nvSpPr>
          <p:cNvPr id="189453" name="Rectangle 13"/>
          <p:cNvSpPr>
            <a:spLocks noChangeArrowheads="1"/>
          </p:cNvSpPr>
          <p:nvPr/>
        </p:nvSpPr>
        <p:spPr bwMode="auto">
          <a:xfrm>
            <a:off x="3854450" y="3976689"/>
            <a:ext cx="681038" cy="363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54" name="Rectangle 14"/>
          <p:cNvSpPr>
            <a:spLocks noChangeArrowheads="1"/>
          </p:cNvSpPr>
          <p:nvPr/>
        </p:nvSpPr>
        <p:spPr bwMode="auto">
          <a:xfrm>
            <a:off x="3898901" y="4025901"/>
            <a:ext cx="64440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함수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2</a:t>
            </a:r>
          </a:p>
        </p:txBody>
      </p:sp>
      <p:sp>
        <p:nvSpPr>
          <p:cNvPr id="189455" name="Rectangle 15"/>
          <p:cNvSpPr>
            <a:spLocks noChangeArrowheads="1"/>
          </p:cNvSpPr>
          <p:nvPr/>
        </p:nvSpPr>
        <p:spPr bwMode="auto">
          <a:xfrm>
            <a:off x="4978400" y="3976689"/>
            <a:ext cx="681038" cy="363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56" name="Rectangle 16"/>
          <p:cNvSpPr>
            <a:spLocks noChangeArrowheads="1"/>
          </p:cNvSpPr>
          <p:nvPr/>
        </p:nvSpPr>
        <p:spPr bwMode="auto">
          <a:xfrm>
            <a:off x="5083176" y="3997326"/>
            <a:ext cx="644407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함수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3</a:t>
            </a:r>
          </a:p>
        </p:txBody>
      </p:sp>
      <p:sp>
        <p:nvSpPr>
          <p:cNvPr id="189457" name="Line 17"/>
          <p:cNvSpPr>
            <a:spLocks noChangeShapeType="1"/>
          </p:cNvSpPr>
          <p:nvPr/>
        </p:nvSpPr>
        <p:spPr bwMode="auto">
          <a:xfrm flipV="1">
            <a:off x="3060700" y="3530601"/>
            <a:ext cx="865188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58" name="Line 18"/>
          <p:cNvSpPr>
            <a:spLocks noChangeShapeType="1"/>
          </p:cNvSpPr>
          <p:nvPr/>
        </p:nvSpPr>
        <p:spPr bwMode="auto">
          <a:xfrm flipV="1">
            <a:off x="4156075" y="3530600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59" name="Line 19"/>
          <p:cNvSpPr>
            <a:spLocks noChangeShapeType="1"/>
          </p:cNvSpPr>
          <p:nvPr/>
        </p:nvSpPr>
        <p:spPr bwMode="auto">
          <a:xfrm flipH="1" flipV="1">
            <a:off x="4387851" y="3530600"/>
            <a:ext cx="836613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60" name="Rectangle 20"/>
          <p:cNvSpPr>
            <a:spLocks noChangeArrowheads="1"/>
          </p:cNvSpPr>
          <p:nvPr/>
        </p:nvSpPr>
        <p:spPr bwMode="auto">
          <a:xfrm>
            <a:off x="6731000" y="3219450"/>
            <a:ext cx="939800" cy="93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61" name="Rectangle 21"/>
          <p:cNvSpPr>
            <a:spLocks noChangeArrowheads="1"/>
          </p:cNvSpPr>
          <p:nvPr/>
        </p:nvSpPr>
        <p:spPr bwMode="auto">
          <a:xfrm>
            <a:off x="6875463" y="3363914"/>
            <a:ext cx="622300" cy="333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62" name="Rectangle 22"/>
          <p:cNvSpPr>
            <a:spLocks noChangeArrowheads="1"/>
          </p:cNvSpPr>
          <p:nvPr/>
        </p:nvSpPr>
        <p:spPr bwMode="auto">
          <a:xfrm>
            <a:off x="6892926" y="3409951"/>
            <a:ext cx="5450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자료</a:t>
            </a:r>
          </a:p>
        </p:txBody>
      </p:sp>
      <p:sp>
        <p:nvSpPr>
          <p:cNvPr id="189463" name="Rectangle 23"/>
          <p:cNvSpPr>
            <a:spLocks noChangeArrowheads="1"/>
          </p:cNvSpPr>
          <p:nvPr/>
        </p:nvSpPr>
        <p:spPr bwMode="auto">
          <a:xfrm>
            <a:off x="6978651" y="3786189"/>
            <a:ext cx="5450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함수</a:t>
            </a:r>
          </a:p>
        </p:txBody>
      </p:sp>
      <p:sp>
        <p:nvSpPr>
          <p:cNvPr id="189464" name="Rectangle 24"/>
          <p:cNvSpPr>
            <a:spLocks noChangeArrowheads="1"/>
          </p:cNvSpPr>
          <p:nvPr/>
        </p:nvSpPr>
        <p:spPr bwMode="auto">
          <a:xfrm>
            <a:off x="8845550" y="3198813"/>
            <a:ext cx="939800" cy="93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65" name="Rectangle 25"/>
          <p:cNvSpPr>
            <a:spLocks noChangeArrowheads="1"/>
          </p:cNvSpPr>
          <p:nvPr/>
        </p:nvSpPr>
        <p:spPr bwMode="auto">
          <a:xfrm>
            <a:off x="8990013" y="3343276"/>
            <a:ext cx="622300" cy="333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66" name="Rectangle 26"/>
          <p:cNvSpPr>
            <a:spLocks noChangeArrowheads="1"/>
          </p:cNvSpPr>
          <p:nvPr/>
        </p:nvSpPr>
        <p:spPr bwMode="auto">
          <a:xfrm>
            <a:off x="9007476" y="3389314"/>
            <a:ext cx="5450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자료</a:t>
            </a:r>
          </a:p>
        </p:txBody>
      </p:sp>
      <p:sp>
        <p:nvSpPr>
          <p:cNvPr id="189467" name="Rectangle 27"/>
          <p:cNvSpPr>
            <a:spLocks noChangeArrowheads="1"/>
          </p:cNvSpPr>
          <p:nvPr/>
        </p:nvSpPr>
        <p:spPr bwMode="auto">
          <a:xfrm>
            <a:off x="9093201" y="3765551"/>
            <a:ext cx="5450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함수</a:t>
            </a:r>
          </a:p>
        </p:txBody>
      </p:sp>
      <p:sp>
        <p:nvSpPr>
          <p:cNvPr id="189468" name="Rectangle 28"/>
          <p:cNvSpPr>
            <a:spLocks noChangeArrowheads="1"/>
          </p:cNvSpPr>
          <p:nvPr/>
        </p:nvSpPr>
        <p:spPr bwMode="auto">
          <a:xfrm>
            <a:off x="6738938" y="4987925"/>
            <a:ext cx="939800" cy="93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69" name="Rectangle 29"/>
          <p:cNvSpPr>
            <a:spLocks noChangeArrowheads="1"/>
          </p:cNvSpPr>
          <p:nvPr/>
        </p:nvSpPr>
        <p:spPr bwMode="auto">
          <a:xfrm>
            <a:off x="6883400" y="5132389"/>
            <a:ext cx="622300" cy="333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70" name="Rectangle 30"/>
          <p:cNvSpPr>
            <a:spLocks noChangeArrowheads="1"/>
          </p:cNvSpPr>
          <p:nvPr/>
        </p:nvSpPr>
        <p:spPr bwMode="auto">
          <a:xfrm>
            <a:off x="6900864" y="5178426"/>
            <a:ext cx="5450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자료</a:t>
            </a:r>
          </a:p>
        </p:txBody>
      </p:sp>
      <p:sp>
        <p:nvSpPr>
          <p:cNvPr id="189471" name="Rectangle 31"/>
          <p:cNvSpPr>
            <a:spLocks noChangeArrowheads="1"/>
          </p:cNvSpPr>
          <p:nvPr/>
        </p:nvSpPr>
        <p:spPr bwMode="auto">
          <a:xfrm>
            <a:off x="6986589" y="5554664"/>
            <a:ext cx="5450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함수</a:t>
            </a:r>
          </a:p>
        </p:txBody>
      </p:sp>
      <p:sp>
        <p:nvSpPr>
          <p:cNvPr id="189472" name="Rectangle 32"/>
          <p:cNvSpPr>
            <a:spLocks noChangeArrowheads="1"/>
          </p:cNvSpPr>
          <p:nvPr/>
        </p:nvSpPr>
        <p:spPr bwMode="auto">
          <a:xfrm>
            <a:off x="8816975" y="4987925"/>
            <a:ext cx="939800" cy="93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73" name="Rectangle 33"/>
          <p:cNvSpPr>
            <a:spLocks noChangeArrowheads="1"/>
          </p:cNvSpPr>
          <p:nvPr/>
        </p:nvSpPr>
        <p:spPr bwMode="auto">
          <a:xfrm>
            <a:off x="9018588" y="5132389"/>
            <a:ext cx="622300" cy="333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74" name="Rectangle 34"/>
          <p:cNvSpPr>
            <a:spLocks noChangeArrowheads="1"/>
          </p:cNvSpPr>
          <p:nvPr/>
        </p:nvSpPr>
        <p:spPr bwMode="auto">
          <a:xfrm>
            <a:off x="9009064" y="5148264"/>
            <a:ext cx="5450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자료</a:t>
            </a:r>
          </a:p>
        </p:txBody>
      </p:sp>
      <p:sp>
        <p:nvSpPr>
          <p:cNvPr id="189475" name="Rectangle 35"/>
          <p:cNvSpPr>
            <a:spLocks noChangeArrowheads="1"/>
          </p:cNvSpPr>
          <p:nvPr/>
        </p:nvSpPr>
        <p:spPr bwMode="auto">
          <a:xfrm>
            <a:off x="9064626" y="5526089"/>
            <a:ext cx="54502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함수</a:t>
            </a:r>
          </a:p>
        </p:txBody>
      </p:sp>
      <p:sp>
        <p:nvSpPr>
          <p:cNvPr id="189476" name="Line 36"/>
          <p:cNvSpPr>
            <a:spLocks noChangeShapeType="1"/>
          </p:cNvSpPr>
          <p:nvPr/>
        </p:nvSpPr>
        <p:spPr bwMode="auto">
          <a:xfrm>
            <a:off x="7677150" y="3587750"/>
            <a:ext cx="1125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77" name="Line 37"/>
          <p:cNvSpPr>
            <a:spLocks noChangeShapeType="1"/>
          </p:cNvSpPr>
          <p:nvPr/>
        </p:nvSpPr>
        <p:spPr bwMode="auto">
          <a:xfrm flipH="1">
            <a:off x="7707314" y="3848100"/>
            <a:ext cx="1095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78" name="Line 38"/>
          <p:cNvSpPr>
            <a:spLocks noChangeShapeType="1"/>
          </p:cNvSpPr>
          <p:nvPr/>
        </p:nvSpPr>
        <p:spPr bwMode="auto">
          <a:xfrm flipV="1">
            <a:off x="7158038" y="4165600"/>
            <a:ext cx="0" cy="808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79" name="Line 39"/>
          <p:cNvSpPr>
            <a:spLocks noChangeShapeType="1"/>
          </p:cNvSpPr>
          <p:nvPr/>
        </p:nvSpPr>
        <p:spPr bwMode="auto">
          <a:xfrm flipV="1">
            <a:off x="7677150" y="4165600"/>
            <a:ext cx="1125538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80" name="Line 40"/>
          <p:cNvSpPr>
            <a:spLocks noChangeShapeType="1"/>
          </p:cNvSpPr>
          <p:nvPr/>
        </p:nvSpPr>
        <p:spPr bwMode="auto">
          <a:xfrm flipH="1" flipV="1">
            <a:off x="7648576" y="4165600"/>
            <a:ext cx="1154113" cy="808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81" name="Line 41"/>
          <p:cNvSpPr>
            <a:spLocks noChangeShapeType="1"/>
          </p:cNvSpPr>
          <p:nvPr/>
        </p:nvSpPr>
        <p:spPr bwMode="auto">
          <a:xfrm flipV="1">
            <a:off x="9178925" y="4165601"/>
            <a:ext cx="0" cy="836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82" name="Line 42"/>
          <p:cNvSpPr>
            <a:spLocks noChangeShapeType="1"/>
          </p:cNvSpPr>
          <p:nvPr/>
        </p:nvSpPr>
        <p:spPr bwMode="auto">
          <a:xfrm>
            <a:off x="9409113" y="4194176"/>
            <a:ext cx="0" cy="779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9483" name="Line 43"/>
          <p:cNvSpPr>
            <a:spLocks noChangeShapeType="1"/>
          </p:cNvSpPr>
          <p:nvPr/>
        </p:nvSpPr>
        <p:spPr bwMode="auto">
          <a:xfrm>
            <a:off x="7707313" y="55499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두 가지 방법의 비교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4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파생된 클래스는 베이스 클래스로부터 상속</a:t>
            </a:r>
            <a:r>
              <a:rPr lang="en-US" altLang="ko-KR"/>
              <a:t>, </a:t>
            </a:r>
            <a:r>
              <a:rPr lang="ko-KR" altLang="en-US"/>
              <a:t>즉 베이스 클래스의 확장임</a:t>
            </a:r>
            <a:r>
              <a:rPr lang="en-US" altLang="ko-KR"/>
              <a:t>(special class)</a:t>
            </a:r>
          </a:p>
          <a:p>
            <a:pPr>
              <a:lnSpc>
                <a:spcPct val="150000"/>
              </a:lnSpc>
            </a:pPr>
            <a:r>
              <a:rPr lang="ko-KR" altLang="en-US"/>
              <a:t>파생된 클래스는 추가된 상태</a:t>
            </a:r>
            <a:r>
              <a:rPr lang="en-US" altLang="ko-KR"/>
              <a:t>(member data)</a:t>
            </a:r>
            <a:r>
              <a:rPr lang="ko-KR" altLang="en-US"/>
              <a:t>와 추가된 행위</a:t>
            </a:r>
            <a:r>
              <a:rPr lang="en-US" altLang="ko-KR"/>
              <a:t>(behavior)</a:t>
            </a:r>
            <a:r>
              <a:rPr lang="ko-KR" altLang="en-US"/>
              <a:t>를 가짐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베이스 클래스는 파생된 클래스들의 일반화된 것</a:t>
            </a:r>
          </a:p>
          <a:p>
            <a:pPr>
              <a:lnSpc>
                <a:spcPct val="150000"/>
              </a:lnSpc>
            </a:pPr>
            <a:r>
              <a:rPr lang="en-US" altLang="ko-KR"/>
              <a:t>Base class = parent class = superclass</a:t>
            </a:r>
          </a:p>
          <a:p>
            <a:pPr>
              <a:lnSpc>
                <a:spcPct val="150000"/>
              </a:lnSpc>
            </a:pPr>
            <a:r>
              <a:rPr lang="en-US" altLang="ko-KR"/>
              <a:t>Derived class = child class = subclass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상속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600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Is-a </a:t>
            </a:r>
            <a:r>
              <a:rPr lang="ko-KR" altLang="en-US" dirty="0"/>
              <a:t>와 </a:t>
            </a:r>
            <a:r>
              <a:rPr lang="en-US" altLang="ko-KR" dirty="0"/>
              <a:t>is-a-kind-of</a:t>
            </a:r>
            <a:r>
              <a:rPr lang="ko-KR" altLang="en-US" dirty="0"/>
              <a:t>의 관계를 나타냄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 Square is-a-kind-of Rectangle.(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Lorry is-a-kind-of Dog.(</a:t>
            </a:r>
            <a:r>
              <a:rPr lang="ko-KR" altLang="en-US" dirty="0" err="1"/>
              <a:t>인스턴스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프로시저 중심의 프로그램과는 다름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강력한 기능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특수화보다는 일반화에 더 초점이 맞추어짐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Reuse </a:t>
            </a:r>
            <a:r>
              <a:rPr lang="ko-KR" altLang="en-US" dirty="0"/>
              <a:t>쉽고 변경이 용이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구현 상속</a:t>
            </a:r>
            <a:r>
              <a:rPr lang="en-US" altLang="ko-KR" dirty="0"/>
              <a:t>(Implementation Inheritance)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파생된 클래스가 베이스 클래스의 속성과 행위</a:t>
            </a:r>
            <a:r>
              <a:rPr lang="en-US" altLang="ko-KR" dirty="0"/>
              <a:t>(</a:t>
            </a:r>
            <a:r>
              <a:rPr lang="ko-KR" altLang="en-US" dirty="0"/>
              <a:t>구현 코드</a:t>
            </a:r>
            <a:r>
              <a:rPr lang="en-US" altLang="ko-KR" dirty="0"/>
              <a:t>)</a:t>
            </a:r>
            <a:r>
              <a:rPr lang="ko-KR" altLang="en-US" dirty="0"/>
              <a:t>를 상속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인터페이스 상속</a:t>
            </a:r>
            <a:r>
              <a:rPr lang="en-US" altLang="ko-KR" dirty="0"/>
              <a:t>(Interface Inheritance)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추상 인터페이스 </a:t>
            </a:r>
            <a:r>
              <a:rPr lang="ko-KR" altLang="en-US" dirty="0" err="1"/>
              <a:t>메소드를</a:t>
            </a:r>
            <a:r>
              <a:rPr lang="ko-KR" altLang="en-US" dirty="0"/>
              <a:t> 클래스에서 구현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상속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720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ko-KR" altLang="en-US" dirty="0"/>
              <a:t>같은 메시지에 대하여 같은 부류에 클래스를 사용할 수 있는 성질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특정한 클래스 이름을 지정하지 않더라도 같은 인터페이스를 사용할 수 있는 성질</a:t>
            </a:r>
          </a:p>
          <a:p>
            <a:pPr>
              <a:lnSpc>
                <a:spcPct val="140000"/>
              </a:lnSpc>
            </a:pPr>
            <a:r>
              <a:rPr lang="ko-KR" altLang="en-US" dirty="0"/>
              <a:t>예</a:t>
            </a:r>
          </a:p>
          <a:p>
            <a:pPr lvl="1">
              <a:lnSpc>
                <a:spcPct val="140000"/>
              </a:lnSpc>
            </a:pPr>
            <a:r>
              <a:rPr lang="en-US" altLang="ko-KR" dirty="0" err="1"/>
              <a:t>Question.askTheUser</a:t>
            </a:r>
            <a:r>
              <a:rPr lang="en-US" altLang="ko-KR" dirty="0"/>
              <a:t>();</a:t>
            </a:r>
          </a:p>
          <a:p>
            <a:pPr>
              <a:lnSpc>
                <a:spcPct val="140000"/>
              </a:lnSpc>
            </a:pP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X</a:t>
            </a:r>
            <a:r>
              <a:rPr lang="ko-KR" altLang="en-US" dirty="0"/>
              <a:t>의 서브 클래스라면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ko-KR" altLang="en-US" dirty="0" err="1"/>
              <a:t>인스턴스를</a:t>
            </a:r>
            <a:r>
              <a:rPr lang="ko-KR" altLang="en-US" dirty="0"/>
              <a:t> 사용하는 곳에서는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ko-KR" altLang="en-US" dirty="0" err="1"/>
              <a:t>인스턴스가</a:t>
            </a:r>
            <a:r>
              <a:rPr lang="ko-KR" altLang="en-US" dirty="0"/>
              <a:t> 사용될 수 있는 </a:t>
            </a:r>
            <a:r>
              <a:rPr lang="ko-KR" altLang="en-US" dirty="0" err="1"/>
              <a:t>윈리</a:t>
            </a:r>
            <a:r>
              <a:rPr lang="ko-KR" altLang="en-US" dirty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49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305800" cy="47244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package question;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2000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abstract class Question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    public Question(String _text)  // </a:t>
            </a:r>
            <a:r>
              <a:rPr lang="en-US" altLang="ko-KR" sz="2000" i="1" dirty="0">
                <a:latin typeface="Courier New" panose="02070309020205020404" pitchFamily="49" charset="0"/>
              </a:rPr>
              <a:t>constructor</a:t>
            </a:r>
            <a:endParaRPr lang="en-US" altLang="ko-KR" sz="2000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   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        </a:t>
            </a:r>
            <a:r>
              <a:rPr lang="en-US" altLang="ko-KR" sz="2000" dirty="0" err="1">
                <a:latin typeface="Courier New" panose="02070309020205020404" pitchFamily="49" charset="0"/>
              </a:rPr>
              <a:t>theText</a:t>
            </a:r>
            <a:r>
              <a:rPr lang="en-US" altLang="ko-KR" sz="2000" dirty="0">
                <a:latin typeface="Courier New" panose="02070309020205020404" pitchFamily="49" charset="0"/>
              </a:rPr>
              <a:t> = _text;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    }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2000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    public abstract void </a:t>
            </a:r>
            <a:r>
              <a:rPr lang="en-US" altLang="ko-KR" sz="2000" dirty="0" err="1">
                <a:latin typeface="Courier New" panose="02070309020205020404" pitchFamily="49" charset="0"/>
              </a:rPr>
              <a:t>askTheUser</a:t>
            </a:r>
            <a:r>
              <a:rPr lang="en-US" altLang="ko-KR" sz="2000" dirty="0">
                <a:latin typeface="Courier New" panose="02070309020205020404" pitchFamily="49" charset="0"/>
              </a:rPr>
              <a:t>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    protected String </a:t>
            </a:r>
            <a:r>
              <a:rPr lang="en-US" altLang="ko-KR" sz="2000" dirty="0" err="1">
                <a:latin typeface="Courier New" panose="02070309020205020404" pitchFamily="49" charset="0"/>
              </a:rPr>
              <a:t>theText</a:t>
            </a:r>
            <a:r>
              <a:rPr lang="en-US" altLang="ko-KR" sz="2000" dirty="0">
                <a:latin typeface="Courier New" panose="02070309020205020404" pitchFamily="49" charset="0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프로그램에서의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410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7772400" cy="5029200"/>
          </a:xfrm>
          <a:noFill/>
          <a:ln/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Class YesNoQUestion extends Question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public YesNoQuestion(String _test) { super (_text);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public void askTheUser()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System.out.println(theText);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System.out.println(“YES or NO … ?”);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Class FreeTestQuestion extends Question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public FreeTextQuestion(String _test) { super (_text);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public void askTheUser()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System.out.println(theText);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System.out.println(“Well…? What’s the answer…?”);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프로그램에서의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82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477250" cy="49530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Public class QuestionTest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public Static void main(String[] args)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Question[] questions = getQuestions();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for(int I=0; I&lt;questions.length;I++)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    questions[I].askTheUser();  // </a:t>
            </a:r>
            <a:r>
              <a:rPr lang="en-US" altLang="ko-KR" sz="1600" i="1">
                <a:latin typeface="Courier New" panose="02070309020205020404" pitchFamily="49" charset="0"/>
              </a:rPr>
              <a:t>Polymorphism !!!</a:t>
            </a:r>
            <a:endParaRPr lang="en-US" altLang="ko-KR" sz="16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private static Question[] getQuestions()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Question[] qs = new Question[2];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qs[0]=new YesNoQuestion(new String(“Are you happy?”));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qs[1]=new FreeTextQuestion(new String(“Why or why not?”));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    return qs;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프로그램에서의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93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371600"/>
            <a:ext cx="3810000" cy="1600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/>
              <a:t>캡슐화</a:t>
            </a:r>
          </a:p>
          <a:p>
            <a:pPr lvl="1"/>
            <a:r>
              <a:rPr lang="ko-KR" altLang="en-US" sz="2000"/>
              <a:t>데이타와 관련 함수를 모아 캡슐화</a:t>
            </a:r>
          </a:p>
          <a:p>
            <a:pPr lvl="1"/>
            <a:r>
              <a:rPr lang="ko-KR" altLang="en-US" sz="2000"/>
              <a:t>추상화</a:t>
            </a:r>
          </a:p>
        </p:txBody>
      </p:sp>
      <p:sp>
        <p:nvSpPr>
          <p:cNvPr id="193540" name="AutoShape 4"/>
          <p:cNvSpPr>
            <a:spLocks noChangeArrowheads="1"/>
          </p:cNvSpPr>
          <p:nvPr/>
        </p:nvSpPr>
        <p:spPr bwMode="auto">
          <a:xfrm>
            <a:off x="2254250" y="2967038"/>
            <a:ext cx="1689100" cy="27876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>
            <a:off x="2311401" y="3025775"/>
            <a:ext cx="1585913" cy="2643188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2632076" y="3043239"/>
            <a:ext cx="82391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학     생</a:t>
            </a:r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>
            <a:off x="2319338" y="3336925"/>
            <a:ext cx="1585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2428876" y="3303589"/>
            <a:ext cx="1376363" cy="117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학 번</a:t>
            </a:r>
          </a:p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이 름</a:t>
            </a:r>
          </a:p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주 소</a:t>
            </a:r>
          </a:p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학 점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...</a:t>
            </a:r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>
            <a:off x="2319338" y="4462463"/>
            <a:ext cx="1585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46" name="Rectangle 10"/>
          <p:cNvSpPr>
            <a:spLocks noChangeArrowheads="1"/>
          </p:cNvSpPr>
          <p:nvPr/>
        </p:nvSpPr>
        <p:spPr bwMode="auto">
          <a:xfrm>
            <a:off x="2428876" y="4486275"/>
            <a:ext cx="1319213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평점 계산</a:t>
            </a:r>
          </a:p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주소 변경</a:t>
            </a:r>
          </a:p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수강 신청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...</a:t>
            </a:r>
          </a:p>
        </p:txBody>
      </p:sp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4419600" y="3200400"/>
            <a:ext cx="197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b="1" i="1">
                <a:latin typeface="Arial" panose="020B0604020202020204" pitchFamily="34" charset="0"/>
                <a:ea typeface="굴림체" panose="020B0609000101010101" pitchFamily="49" charset="-127"/>
              </a:rPr>
              <a:t>These things </a:t>
            </a:r>
          </a:p>
          <a:p>
            <a:pPr eaLnBrk="0" latinLnBrk="0" hangingPunct="0"/>
            <a:r>
              <a:rPr lang="en-US" altLang="ko-KR" b="1" i="1">
                <a:latin typeface="Arial" panose="020B0604020202020204" pitchFamily="34" charset="0"/>
                <a:ea typeface="굴림체" panose="020B0609000101010101" pitchFamily="49" charset="-127"/>
              </a:rPr>
              <a:t>belong together.</a:t>
            </a:r>
          </a:p>
        </p:txBody>
      </p:sp>
      <p:sp>
        <p:nvSpPr>
          <p:cNvPr id="193548" name="Oval 12"/>
          <p:cNvSpPr>
            <a:spLocks noChangeArrowheads="1"/>
          </p:cNvSpPr>
          <p:nvPr/>
        </p:nvSpPr>
        <p:spPr bwMode="auto">
          <a:xfrm>
            <a:off x="4141789" y="3084513"/>
            <a:ext cx="2498725" cy="8826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49" name="Oval 13"/>
          <p:cNvSpPr>
            <a:spLocks noChangeArrowheads="1"/>
          </p:cNvSpPr>
          <p:nvPr/>
        </p:nvSpPr>
        <p:spPr bwMode="auto">
          <a:xfrm>
            <a:off x="3536950" y="4122738"/>
            <a:ext cx="217488" cy="1317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50" name="Oval 14"/>
          <p:cNvSpPr>
            <a:spLocks noChangeArrowheads="1"/>
          </p:cNvSpPr>
          <p:nvPr/>
        </p:nvSpPr>
        <p:spPr bwMode="auto">
          <a:xfrm>
            <a:off x="3767139" y="3949701"/>
            <a:ext cx="219075" cy="1317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51" name="Oval 15"/>
          <p:cNvSpPr>
            <a:spLocks noChangeArrowheads="1"/>
          </p:cNvSpPr>
          <p:nvPr/>
        </p:nvSpPr>
        <p:spPr bwMode="auto">
          <a:xfrm>
            <a:off x="3970339" y="3776663"/>
            <a:ext cx="333375" cy="1317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52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5915026" y="1430338"/>
            <a:ext cx="3922713" cy="1160462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/>
              <a:t>정보 은닉</a:t>
            </a:r>
          </a:p>
          <a:p>
            <a:pPr lvl="1"/>
            <a:r>
              <a:rPr lang="ko-KR" altLang="en-US" sz="2000"/>
              <a:t>접근 제한</a:t>
            </a:r>
          </a:p>
        </p:txBody>
      </p:sp>
      <p:sp>
        <p:nvSpPr>
          <p:cNvPr id="193553" name="AutoShape 17"/>
          <p:cNvSpPr>
            <a:spLocks noChangeArrowheads="1"/>
          </p:cNvSpPr>
          <p:nvPr/>
        </p:nvSpPr>
        <p:spPr bwMode="auto">
          <a:xfrm>
            <a:off x="7043739" y="2852739"/>
            <a:ext cx="1920875" cy="2008187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7231063" y="3155950"/>
            <a:ext cx="1460500" cy="738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55" name="Rectangle 19"/>
          <p:cNvSpPr>
            <a:spLocks noChangeArrowheads="1"/>
          </p:cNvSpPr>
          <p:nvPr/>
        </p:nvSpPr>
        <p:spPr bwMode="auto">
          <a:xfrm>
            <a:off x="7623175" y="3330576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>
                <a:latin typeface="Arial" panose="020B0604020202020204" pitchFamily="34" charset="0"/>
                <a:ea typeface="굴림체" panose="020B0609000101010101" pitchFamily="49" charset="-127"/>
              </a:rPr>
              <a:t>Data</a:t>
            </a:r>
          </a:p>
        </p:txBody>
      </p:sp>
      <p:sp>
        <p:nvSpPr>
          <p:cNvPr id="193556" name="Rectangle 20"/>
          <p:cNvSpPr>
            <a:spLocks noChangeArrowheads="1"/>
          </p:cNvSpPr>
          <p:nvPr/>
        </p:nvSpPr>
        <p:spPr bwMode="auto">
          <a:xfrm>
            <a:off x="7392988" y="4138613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>
                <a:latin typeface="Arial" panose="020B0604020202020204" pitchFamily="34" charset="0"/>
                <a:ea typeface="굴림체" panose="020B0609000101010101" pitchFamily="49" charset="-127"/>
              </a:rPr>
              <a:t>Operations</a:t>
            </a:r>
          </a:p>
        </p:txBody>
      </p:sp>
      <p:sp>
        <p:nvSpPr>
          <p:cNvPr id="193557" name="Rectangle 21"/>
          <p:cNvSpPr>
            <a:spLocks noChangeArrowheads="1"/>
          </p:cNvSpPr>
          <p:nvPr/>
        </p:nvSpPr>
        <p:spPr bwMode="auto">
          <a:xfrm>
            <a:off x="8443913" y="5372101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b="1" i="1">
                <a:latin typeface="Arial" panose="020B0604020202020204" pitchFamily="34" charset="0"/>
                <a:ea typeface="굴림체" panose="020B0609000101010101" pitchFamily="49" charset="-127"/>
              </a:rPr>
              <a:t>Black box</a:t>
            </a:r>
          </a:p>
        </p:txBody>
      </p:sp>
      <p:sp>
        <p:nvSpPr>
          <p:cNvPr id="193558" name="Oval 22"/>
          <p:cNvSpPr>
            <a:spLocks noChangeArrowheads="1"/>
          </p:cNvSpPr>
          <p:nvPr/>
        </p:nvSpPr>
        <p:spPr bwMode="auto">
          <a:xfrm>
            <a:off x="8107363" y="5256214"/>
            <a:ext cx="1968500" cy="657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59" name="Oval 23"/>
          <p:cNvSpPr>
            <a:spLocks noChangeArrowheads="1"/>
          </p:cNvSpPr>
          <p:nvPr/>
        </p:nvSpPr>
        <p:spPr bwMode="auto">
          <a:xfrm>
            <a:off x="7762875" y="4881563"/>
            <a:ext cx="217488" cy="1317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60" name="Oval 24"/>
          <p:cNvSpPr>
            <a:spLocks noChangeArrowheads="1"/>
          </p:cNvSpPr>
          <p:nvPr/>
        </p:nvSpPr>
        <p:spPr bwMode="auto">
          <a:xfrm>
            <a:off x="7993064" y="5026026"/>
            <a:ext cx="219075" cy="1317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3561" name="Oval 25"/>
          <p:cNvSpPr>
            <a:spLocks noChangeArrowheads="1"/>
          </p:cNvSpPr>
          <p:nvPr/>
        </p:nvSpPr>
        <p:spPr bwMode="auto">
          <a:xfrm>
            <a:off x="8167689" y="5170488"/>
            <a:ext cx="333375" cy="1317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객체지향 기본 개념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7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524000"/>
            <a:ext cx="3810000" cy="382588"/>
          </a:xfrm>
          <a:noFill/>
          <a:ln/>
        </p:spPr>
        <p:txBody>
          <a:bodyPr vert="horz" lIns="92075" tIns="46038" rIns="92075" bIns="46038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/>
              <a:t>Public Interface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05601" y="1981201"/>
            <a:ext cx="3497263" cy="4386263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800"/>
              <a:t>Class Point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/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/>
              <a:t>	Point(short x=0; short y=0);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/>
              <a:t>	void  Move(int x, int y);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/>
              <a:t>	void  SetColor(Color z);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/>
              <a:t>	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/>
              <a:t>Private: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/>
              <a:t>	short     v;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/>
              <a:t>	short 	  h;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/>
              <a:t>	Color    c;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194565" name="AutoShape 5"/>
          <p:cNvSpPr>
            <a:spLocks noChangeArrowheads="1"/>
          </p:cNvSpPr>
          <p:nvPr/>
        </p:nvSpPr>
        <p:spPr bwMode="auto">
          <a:xfrm>
            <a:off x="2047876" y="2747964"/>
            <a:ext cx="1920875" cy="2008187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2308225" y="3079750"/>
            <a:ext cx="1358900" cy="738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2598738" y="3254376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>
                <a:latin typeface="Arial" panose="020B0604020202020204" pitchFamily="34" charset="0"/>
                <a:ea typeface="굴림체" panose="020B0609000101010101" pitchFamily="49" charset="-127"/>
              </a:rPr>
              <a:t>Data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2368550" y="4062413"/>
            <a:ext cx="1301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>
                <a:latin typeface="Arial" panose="020B0604020202020204" pitchFamily="34" charset="0"/>
                <a:ea typeface="굴림체" panose="020B0609000101010101" pitchFamily="49" charset="-127"/>
              </a:rPr>
              <a:t>Operations</a:t>
            </a:r>
          </a:p>
        </p:txBody>
      </p:sp>
      <p:sp>
        <p:nvSpPr>
          <p:cNvPr id="194569" name="Rectangle 9"/>
          <p:cNvSpPr>
            <a:spLocks noChangeArrowheads="1"/>
          </p:cNvSpPr>
          <p:nvPr/>
        </p:nvSpPr>
        <p:spPr bwMode="auto">
          <a:xfrm>
            <a:off x="4343401" y="2438401"/>
            <a:ext cx="1941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latinLnBrk="0" hangingPunct="0"/>
            <a:r>
              <a:rPr lang="en-US" altLang="ko-KR" b="1" i="1">
                <a:latin typeface="Arial" panose="020B0604020202020204" pitchFamily="34" charset="0"/>
                <a:ea typeface="굴림체" panose="020B0609000101010101" pitchFamily="49" charset="-127"/>
              </a:rPr>
              <a:t>Public Interface</a:t>
            </a:r>
          </a:p>
        </p:txBody>
      </p:sp>
      <p:sp>
        <p:nvSpPr>
          <p:cNvPr id="194570" name="Oval 10"/>
          <p:cNvSpPr>
            <a:spLocks noChangeArrowheads="1"/>
          </p:cNvSpPr>
          <p:nvPr/>
        </p:nvSpPr>
        <p:spPr bwMode="auto">
          <a:xfrm>
            <a:off x="4181476" y="2265364"/>
            <a:ext cx="2327275" cy="657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71" name="Oval 11"/>
          <p:cNvSpPr>
            <a:spLocks noChangeArrowheads="1"/>
          </p:cNvSpPr>
          <p:nvPr/>
        </p:nvSpPr>
        <p:spPr bwMode="auto">
          <a:xfrm>
            <a:off x="3979864" y="3246438"/>
            <a:ext cx="217487" cy="1317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72" name="Oval 12"/>
          <p:cNvSpPr>
            <a:spLocks noChangeArrowheads="1"/>
          </p:cNvSpPr>
          <p:nvPr/>
        </p:nvSpPr>
        <p:spPr bwMode="auto">
          <a:xfrm>
            <a:off x="4181476" y="3132138"/>
            <a:ext cx="219075" cy="1317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73" name="Oval 13"/>
          <p:cNvSpPr>
            <a:spLocks noChangeArrowheads="1"/>
          </p:cNvSpPr>
          <p:nvPr/>
        </p:nvSpPr>
        <p:spPr bwMode="auto">
          <a:xfrm>
            <a:off x="4324351" y="2957513"/>
            <a:ext cx="333375" cy="1317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74" name="Rectangle 14"/>
          <p:cNvSpPr>
            <a:spLocks noChangeArrowheads="1"/>
          </p:cNvSpPr>
          <p:nvPr/>
        </p:nvSpPr>
        <p:spPr bwMode="auto">
          <a:xfrm>
            <a:off x="3779839" y="3498850"/>
            <a:ext cx="593725" cy="10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75" name="Rectangle 15"/>
          <p:cNvSpPr>
            <a:spLocks noChangeArrowheads="1"/>
          </p:cNvSpPr>
          <p:nvPr/>
        </p:nvSpPr>
        <p:spPr bwMode="auto">
          <a:xfrm>
            <a:off x="3759201" y="3708400"/>
            <a:ext cx="593725" cy="10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76" name="Rectangle 16"/>
          <p:cNvSpPr>
            <a:spLocks noChangeArrowheads="1"/>
          </p:cNvSpPr>
          <p:nvPr/>
        </p:nvSpPr>
        <p:spPr bwMode="auto">
          <a:xfrm>
            <a:off x="3759201" y="3911600"/>
            <a:ext cx="593725" cy="10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77" name="Rectangle 17"/>
          <p:cNvSpPr>
            <a:spLocks noChangeArrowheads="1"/>
          </p:cNvSpPr>
          <p:nvPr/>
        </p:nvSpPr>
        <p:spPr bwMode="auto">
          <a:xfrm>
            <a:off x="3759201" y="4141788"/>
            <a:ext cx="593725" cy="10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객체지향 기본 개념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53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447801"/>
            <a:ext cx="3810000" cy="346075"/>
          </a:xfrm>
          <a:noFill/>
          <a:ln/>
        </p:spPr>
        <p:txBody>
          <a:bodyPr vert="horz" lIns="92075" tIns="46038" rIns="92075" bIns="46038" rtlCol="0"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/>
              <a:t>메시지 교환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1447800"/>
            <a:ext cx="4065588" cy="952500"/>
          </a:xfrm>
          <a:noFill/>
          <a:ln/>
        </p:spPr>
        <p:txBody>
          <a:bodyPr vert="horz" lIns="92075" tIns="46038" rIns="92075" bIns="46038" rtlCol="0">
            <a:normAutofit fontScale="32500" lnSpcReduction="20000"/>
          </a:bodyPr>
          <a:lstStyle/>
          <a:p>
            <a:pPr>
              <a:lnSpc>
                <a:spcPct val="90000"/>
              </a:lnSpc>
            </a:pPr>
            <a:r>
              <a:rPr lang="ko-KR" altLang="en-US"/>
              <a:t>클래스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common attribute</a:t>
            </a:r>
          </a:p>
          <a:p>
            <a:pPr lvl="1">
              <a:lnSpc>
                <a:spcPct val="90000"/>
              </a:lnSpc>
            </a:pPr>
            <a:r>
              <a:rPr lang="en-US" altLang="ko-KR"/>
              <a:t>common behavior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/>
              <a:t>	=&gt; collection of objects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ko-KR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/>
              <a:t>예</a:t>
            </a:r>
            <a:r>
              <a:rPr lang="en-US" altLang="ko-KR"/>
              <a:t>)</a:t>
            </a:r>
          </a:p>
        </p:txBody>
      </p:sp>
      <p:sp>
        <p:nvSpPr>
          <p:cNvPr id="195589" name="AutoShape 5"/>
          <p:cNvSpPr>
            <a:spLocks noChangeArrowheads="1"/>
          </p:cNvSpPr>
          <p:nvPr/>
        </p:nvSpPr>
        <p:spPr bwMode="auto">
          <a:xfrm>
            <a:off x="2362200" y="2057401"/>
            <a:ext cx="996950" cy="1344613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5590" name="AutoShape 6"/>
          <p:cNvSpPr>
            <a:spLocks noChangeArrowheads="1"/>
          </p:cNvSpPr>
          <p:nvPr/>
        </p:nvSpPr>
        <p:spPr bwMode="auto">
          <a:xfrm>
            <a:off x="4535488" y="2065338"/>
            <a:ext cx="996950" cy="134461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2379664" y="2335213"/>
            <a:ext cx="763029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Sender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Object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  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4572001" y="2306638"/>
            <a:ext cx="892873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Receiver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Object</a:t>
            </a:r>
          </a:p>
        </p:txBody>
      </p:sp>
      <p:sp>
        <p:nvSpPr>
          <p:cNvPr id="195593" name="Line 9"/>
          <p:cNvSpPr>
            <a:spLocks noChangeShapeType="1"/>
          </p:cNvSpPr>
          <p:nvPr/>
        </p:nvSpPr>
        <p:spPr bwMode="auto">
          <a:xfrm>
            <a:off x="3365500" y="2714625"/>
            <a:ext cx="115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2782889" y="3432175"/>
            <a:ext cx="2965555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&lt;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수신객체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&gt;&lt;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함수이름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&gt;&lt;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매개변수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&gt;</a:t>
            </a:r>
          </a:p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예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) Receiver.method(a, b, c);</a:t>
            </a:r>
          </a:p>
          <a:p>
            <a:pPr eaLnBrk="0" latinLnBrk="0" hangingPunct="0"/>
            <a:endParaRPr lang="en-US" altLang="ko-KR" sz="1400">
              <a:latin typeface="Arial" panose="020B0604020202020204" pitchFamily="34" charset="0"/>
              <a:ea typeface="굴림체" panose="020B0609000101010101" pitchFamily="49" charset="-127"/>
            </a:endParaRP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2379663" y="4325938"/>
            <a:ext cx="2325958" cy="160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box   new   named  ‘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네모’</a:t>
            </a:r>
          </a:p>
          <a:p>
            <a:pPr eaLnBrk="0" latinLnBrk="0" hangingPunct="0"/>
            <a:endParaRPr lang="ko-KR" altLang="en-US" sz="1400"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네모 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turn 30</a:t>
            </a:r>
          </a:p>
          <a:p>
            <a:pPr eaLnBrk="0" latinLnBrk="0" hangingPunct="0"/>
            <a:endParaRPr lang="en-US" altLang="ko-KR" sz="1400"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네모 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grow -15</a:t>
            </a:r>
          </a:p>
          <a:p>
            <a:pPr eaLnBrk="0" latinLnBrk="0" hangingPunct="0"/>
            <a:endParaRPr lang="en-US" altLang="ko-KR" sz="1400"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myPoint.move(10, 50)</a:t>
            </a: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4878389" y="4302126"/>
            <a:ext cx="420687" cy="392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 rot="3000000">
            <a:off x="4900613" y="4914900"/>
            <a:ext cx="404812" cy="363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 rot="3000000">
            <a:off x="5039519" y="5442744"/>
            <a:ext cx="182562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95599" name="Object 15"/>
          <p:cNvGraphicFramePr>
            <a:graphicFrameLocks/>
          </p:cNvGraphicFramePr>
          <p:nvPr/>
        </p:nvGraphicFramePr>
        <p:xfrm>
          <a:off x="6172201" y="3505201"/>
          <a:ext cx="1573213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ClipArt" r:id="rId3" imgW="3657600" imgH="3089160" progId="MS_ClipArt_Gallery.2">
                  <p:embed/>
                </p:oleObj>
              </mc:Choice>
              <mc:Fallback>
                <p:oleObj name="ClipArt" r:id="rId3" imgW="3657600" imgH="308916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3505201"/>
                        <a:ext cx="1573213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0" name="AutoShape 16"/>
          <p:cNvSpPr>
            <a:spLocks noChangeArrowheads="1"/>
          </p:cNvSpPr>
          <p:nvPr/>
        </p:nvSpPr>
        <p:spPr bwMode="auto">
          <a:xfrm>
            <a:off x="8647114" y="3432175"/>
            <a:ext cx="1387475" cy="2222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8794751" y="3478214"/>
            <a:ext cx="9826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Employee</a:t>
            </a:r>
          </a:p>
        </p:txBody>
      </p:sp>
      <p:sp>
        <p:nvSpPr>
          <p:cNvPr id="195602" name="Line 18"/>
          <p:cNvSpPr>
            <a:spLocks noChangeShapeType="1"/>
          </p:cNvSpPr>
          <p:nvPr/>
        </p:nvSpPr>
        <p:spPr bwMode="auto">
          <a:xfrm>
            <a:off x="8669338" y="3729038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5603" name="Rectangle 19"/>
          <p:cNvSpPr>
            <a:spLocks noChangeArrowheads="1"/>
          </p:cNvSpPr>
          <p:nvPr/>
        </p:nvSpPr>
        <p:spPr bwMode="auto">
          <a:xfrm>
            <a:off x="8636001" y="3738563"/>
            <a:ext cx="803105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name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position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phone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salary</a:t>
            </a:r>
          </a:p>
        </p:txBody>
      </p:sp>
      <p:sp>
        <p:nvSpPr>
          <p:cNvPr id="195604" name="Line 20"/>
          <p:cNvSpPr>
            <a:spLocks noChangeShapeType="1"/>
          </p:cNvSpPr>
          <p:nvPr/>
        </p:nvSpPr>
        <p:spPr bwMode="auto">
          <a:xfrm>
            <a:off x="8640764" y="4679950"/>
            <a:ext cx="1400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8650288" y="4676775"/>
            <a:ext cx="1330492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Promote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ChangePhone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ChangeSalary</a:t>
            </a:r>
          </a:p>
        </p:txBody>
      </p:sp>
      <p:sp>
        <p:nvSpPr>
          <p:cNvPr id="195606" name="AutoShape 22"/>
          <p:cNvSpPr>
            <a:spLocks noChangeArrowheads="1"/>
          </p:cNvSpPr>
          <p:nvPr/>
        </p:nvSpPr>
        <p:spPr bwMode="auto">
          <a:xfrm>
            <a:off x="7896226" y="4498975"/>
            <a:ext cx="608013" cy="160338"/>
          </a:xfrm>
          <a:prstGeom prst="rightArrow">
            <a:avLst>
              <a:gd name="adj1" fmla="val 50000"/>
              <a:gd name="adj2" fmla="val 18962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제목 2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객체지향 기본 개념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6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772400" cy="431800"/>
          </a:xfrm>
          <a:noFill/>
          <a:ln/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r>
              <a:rPr lang="ko-KR" altLang="en-US"/>
              <a:t>인스턴스</a:t>
            </a:r>
          </a:p>
        </p:txBody>
      </p:sp>
      <p:sp>
        <p:nvSpPr>
          <p:cNvPr id="196612" name="AutoShape 4"/>
          <p:cNvSpPr>
            <a:spLocks noChangeArrowheads="1"/>
          </p:cNvSpPr>
          <p:nvPr/>
        </p:nvSpPr>
        <p:spPr bwMode="auto">
          <a:xfrm>
            <a:off x="2884488" y="2281238"/>
            <a:ext cx="939800" cy="1141412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2886076" y="2286001"/>
            <a:ext cx="98264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Employee</a:t>
            </a:r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92426" y="2535238"/>
            <a:ext cx="938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92426" y="2981325"/>
            <a:ext cx="938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96616" name="Object 8"/>
          <p:cNvGraphicFramePr>
            <a:graphicFrameLocks/>
          </p:cNvGraphicFramePr>
          <p:nvPr/>
        </p:nvGraphicFramePr>
        <p:xfrm>
          <a:off x="5400676" y="1754188"/>
          <a:ext cx="6445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ClipArt" r:id="rId3" imgW="3198600" imgH="3657600" progId="MS_ClipArt_Gallery.2">
                  <p:embed/>
                </p:oleObj>
              </mc:Choice>
              <mc:Fallback>
                <p:oleObj name="ClipArt" r:id="rId3" imgW="3198600" imgH="36576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6" y="1754188"/>
                        <a:ext cx="6445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7" name="AutoShape 9"/>
          <p:cNvSpPr>
            <a:spLocks noChangeArrowheads="1"/>
          </p:cNvSpPr>
          <p:nvPr/>
        </p:nvSpPr>
        <p:spPr bwMode="auto">
          <a:xfrm rot="20400000">
            <a:off x="4240214" y="2351088"/>
            <a:ext cx="682625" cy="133350"/>
          </a:xfrm>
          <a:prstGeom prst="rightArrow">
            <a:avLst>
              <a:gd name="adj1" fmla="val 50000"/>
              <a:gd name="adj2" fmla="val 25597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6618" name="AutoShape 10"/>
          <p:cNvSpPr>
            <a:spLocks noChangeArrowheads="1"/>
          </p:cNvSpPr>
          <p:nvPr/>
        </p:nvSpPr>
        <p:spPr bwMode="auto">
          <a:xfrm>
            <a:off x="4254501" y="2916238"/>
            <a:ext cx="695325" cy="146050"/>
          </a:xfrm>
          <a:prstGeom prst="rightArrow">
            <a:avLst>
              <a:gd name="adj1" fmla="val 50000"/>
              <a:gd name="adj2" fmla="val 23806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96619" name="Object 11"/>
          <p:cNvGraphicFramePr>
            <a:graphicFrameLocks/>
          </p:cNvGraphicFramePr>
          <p:nvPr/>
        </p:nvGraphicFramePr>
        <p:xfrm>
          <a:off x="5395914" y="2789239"/>
          <a:ext cx="650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ClipArt" r:id="rId5" imgW="3468600" imgH="3662280" progId="MS_ClipArt_Gallery.2">
                  <p:embed/>
                </p:oleObj>
              </mc:Choice>
              <mc:Fallback>
                <p:oleObj name="ClipArt" r:id="rId5" imgW="3468600" imgH="366228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4" y="2789239"/>
                        <a:ext cx="6508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6061076" y="1708151"/>
            <a:ext cx="78386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Kildong</a:t>
            </a: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6046789" y="2803526"/>
            <a:ext cx="80310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Hanguk</a:t>
            </a:r>
          </a:p>
        </p:txBody>
      </p:sp>
      <p:sp>
        <p:nvSpPr>
          <p:cNvPr id="196622" name="Rectangle 14"/>
          <p:cNvSpPr>
            <a:spLocks noChangeArrowheads="1"/>
          </p:cNvSpPr>
          <p:nvPr/>
        </p:nvSpPr>
        <p:spPr bwMode="auto">
          <a:xfrm>
            <a:off x="2286000" y="3581400"/>
            <a:ext cx="77724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latinLnBrk="0">
              <a:spcBef>
                <a:spcPct val="20000"/>
              </a:spcBef>
            </a:pPr>
            <a:r>
              <a:rPr lang="en-US" altLang="ko-KR" sz="1800">
                <a:latin typeface="Arial" panose="020B0604020202020204" pitchFamily="34" charset="0"/>
                <a:ea typeface="굴림체" panose="020B0609000101010101" pitchFamily="49" charset="-127"/>
              </a:rPr>
              <a:t>Employee    Kildong();</a:t>
            </a:r>
          </a:p>
          <a:p>
            <a:pPr lvl="1" latinLnBrk="0">
              <a:spcBef>
                <a:spcPct val="20000"/>
              </a:spcBef>
            </a:pPr>
            <a:r>
              <a:rPr lang="en-US" altLang="ko-KR" sz="1800">
                <a:latin typeface="Arial" panose="020B0604020202020204" pitchFamily="34" charset="0"/>
                <a:ea typeface="굴림체" panose="020B0609000101010101" pitchFamily="49" charset="-127"/>
              </a:rPr>
              <a:t>Employee*   Hanguk = new Employee();</a:t>
            </a:r>
          </a:p>
          <a:p>
            <a:pPr lvl="1" latinLnBrk="0">
              <a:spcBef>
                <a:spcPct val="20000"/>
              </a:spcBef>
            </a:pPr>
            <a:endParaRPr lang="en-US" altLang="ko-KR" sz="1800">
              <a:latin typeface="Arial" panose="020B0604020202020204" pitchFamily="34" charset="0"/>
              <a:ea typeface="굴림체" panose="020B0609000101010101" pitchFamily="49" charset="-127"/>
            </a:endParaRPr>
          </a:p>
          <a:p>
            <a:pPr lvl="1" latinLnBrk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ko-KR" sz="1800">
                <a:latin typeface="Arial" panose="020B0604020202020204" pitchFamily="34" charset="0"/>
                <a:ea typeface="굴림체" panose="020B0609000101010101" pitchFamily="49" charset="-127"/>
              </a:rPr>
              <a:t>Constructor</a:t>
            </a:r>
          </a:p>
          <a:p>
            <a:pPr lvl="2" latinLnBrk="0">
              <a:spcBef>
                <a:spcPct val="20000"/>
              </a:spcBef>
            </a:pPr>
            <a:r>
              <a:rPr lang="en-US" altLang="ko-KR" sz="1800">
                <a:latin typeface="Arial" panose="020B0604020202020204" pitchFamily="34" charset="0"/>
                <a:ea typeface="굴림체" panose="020B0609000101010101" pitchFamily="49" charset="-127"/>
              </a:rPr>
              <a:t>Point::Point(short x, short y)</a:t>
            </a:r>
          </a:p>
          <a:p>
            <a:pPr lvl="2" latinLnBrk="0">
              <a:spcBef>
                <a:spcPct val="20000"/>
              </a:spcBef>
            </a:pPr>
            <a:r>
              <a:rPr lang="en-US" altLang="ko-KR" sz="1800">
                <a:latin typeface="Arial" panose="020B0604020202020204" pitchFamily="34" charset="0"/>
                <a:ea typeface="굴림체" panose="020B0609000101010101" pitchFamily="49" charset="-127"/>
              </a:rPr>
              <a:t>{</a:t>
            </a:r>
          </a:p>
          <a:p>
            <a:pPr lvl="2" latinLnBrk="0">
              <a:spcBef>
                <a:spcPct val="20000"/>
              </a:spcBef>
            </a:pPr>
            <a:r>
              <a:rPr lang="en-US" altLang="ko-KR" sz="1800">
                <a:latin typeface="Arial" panose="020B0604020202020204" pitchFamily="34" charset="0"/>
                <a:ea typeface="굴림체" panose="020B0609000101010101" pitchFamily="49" charset="-127"/>
              </a:rPr>
              <a:t>  	  h = x; v = y;</a:t>
            </a:r>
          </a:p>
          <a:p>
            <a:pPr lvl="2" latinLnBrk="0">
              <a:spcBef>
                <a:spcPct val="20000"/>
              </a:spcBef>
            </a:pPr>
            <a:r>
              <a:rPr lang="en-US" altLang="ko-KR" sz="1800">
                <a:latin typeface="Arial" panose="020B0604020202020204" pitchFamily="34" charset="0"/>
                <a:ea typeface="굴림체" panose="020B0609000101010101" pitchFamily="49" charset="-127"/>
              </a:rPr>
              <a:t>}</a:t>
            </a:r>
          </a:p>
        </p:txBody>
      </p:sp>
      <p:sp>
        <p:nvSpPr>
          <p:cNvPr id="196623" name="Rectangle 15"/>
          <p:cNvSpPr>
            <a:spLocks noChangeArrowheads="1"/>
          </p:cNvSpPr>
          <p:nvPr/>
        </p:nvSpPr>
        <p:spPr bwMode="auto">
          <a:xfrm>
            <a:off x="7432676" y="2414589"/>
            <a:ext cx="63478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Stack</a:t>
            </a:r>
          </a:p>
        </p:txBody>
      </p:sp>
      <p:sp>
        <p:nvSpPr>
          <p:cNvPr id="196624" name="Rectangle 16"/>
          <p:cNvSpPr>
            <a:spLocks noChangeArrowheads="1"/>
          </p:cNvSpPr>
          <p:nvPr/>
        </p:nvSpPr>
        <p:spPr bwMode="auto">
          <a:xfrm>
            <a:off x="9063039" y="2443164"/>
            <a:ext cx="6139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Heap</a:t>
            </a:r>
          </a:p>
        </p:txBody>
      </p:sp>
      <p:sp>
        <p:nvSpPr>
          <p:cNvPr id="196625" name="Rectangle 17"/>
          <p:cNvSpPr>
            <a:spLocks noChangeArrowheads="1"/>
          </p:cNvSpPr>
          <p:nvPr/>
        </p:nvSpPr>
        <p:spPr bwMode="auto">
          <a:xfrm>
            <a:off x="7285038" y="2887664"/>
            <a:ext cx="1027112" cy="2395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6626" name="Rectangle 18"/>
          <p:cNvSpPr>
            <a:spLocks noChangeArrowheads="1"/>
          </p:cNvSpPr>
          <p:nvPr/>
        </p:nvSpPr>
        <p:spPr bwMode="auto">
          <a:xfrm>
            <a:off x="8909051" y="2895600"/>
            <a:ext cx="1027113" cy="2395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6627" name="Rectangle 19"/>
          <p:cNvSpPr>
            <a:spLocks noChangeArrowheads="1"/>
          </p:cNvSpPr>
          <p:nvPr/>
        </p:nvSpPr>
        <p:spPr bwMode="auto">
          <a:xfrm>
            <a:off x="7432676" y="4722813"/>
            <a:ext cx="64280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Stack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frame</a:t>
            </a:r>
          </a:p>
        </p:txBody>
      </p:sp>
      <p:sp>
        <p:nvSpPr>
          <p:cNvPr id="196628" name="Line 20"/>
          <p:cNvSpPr>
            <a:spLocks noChangeShapeType="1"/>
          </p:cNvSpPr>
          <p:nvPr/>
        </p:nvSpPr>
        <p:spPr bwMode="auto">
          <a:xfrm>
            <a:off x="7278688" y="4741863"/>
            <a:ext cx="1039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6629" name="Rectangle 21"/>
          <p:cNvSpPr>
            <a:spLocks noChangeArrowheads="1"/>
          </p:cNvSpPr>
          <p:nvPr/>
        </p:nvSpPr>
        <p:spPr bwMode="auto">
          <a:xfrm>
            <a:off x="9020176" y="4303714"/>
            <a:ext cx="78386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Kildong</a:t>
            </a:r>
          </a:p>
        </p:txBody>
      </p:sp>
      <p:sp>
        <p:nvSpPr>
          <p:cNvPr id="196630" name="Rectangle 22"/>
          <p:cNvSpPr>
            <a:spLocks noChangeArrowheads="1"/>
          </p:cNvSpPr>
          <p:nvPr/>
        </p:nvSpPr>
        <p:spPr bwMode="auto">
          <a:xfrm>
            <a:off x="9020176" y="3668714"/>
            <a:ext cx="80310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Hanguk</a:t>
            </a:r>
          </a:p>
        </p:txBody>
      </p:sp>
      <p:sp>
        <p:nvSpPr>
          <p:cNvPr id="196631" name="Line 23"/>
          <p:cNvSpPr>
            <a:spLocks noChangeShapeType="1"/>
          </p:cNvSpPr>
          <p:nvPr/>
        </p:nvSpPr>
        <p:spPr bwMode="auto">
          <a:xfrm>
            <a:off x="8910639" y="4179888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6632" name="Line 24"/>
          <p:cNvSpPr>
            <a:spLocks noChangeShapeType="1"/>
          </p:cNvSpPr>
          <p:nvPr/>
        </p:nvSpPr>
        <p:spPr bwMode="auto">
          <a:xfrm>
            <a:off x="8924925" y="4770438"/>
            <a:ext cx="1023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6633" name="Line 25"/>
          <p:cNvSpPr>
            <a:spLocks noChangeShapeType="1"/>
          </p:cNvSpPr>
          <p:nvPr/>
        </p:nvSpPr>
        <p:spPr bwMode="auto">
          <a:xfrm>
            <a:off x="8910639" y="3544888"/>
            <a:ext cx="1038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6634" name="Line 26"/>
          <p:cNvSpPr>
            <a:spLocks noChangeShapeType="1"/>
          </p:cNvSpPr>
          <p:nvPr/>
        </p:nvSpPr>
        <p:spPr bwMode="auto">
          <a:xfrm flipV="1">
            <a:off x="8318500" y="4410075"/>
            <a:ext cx="592138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6635" name="Line 27"/>
          <p:cNvSpPr>
            <a:spLocks noChangeShapeType="1"/>
          </p:cNvSpPr>
          <p:nvPr/>
        </p:nvSpPr>
        <p:spPr bwMode="auto">
          <a:xfrm flipV="1">
            <a:off x="8304213" y="3775076"/>
            <a:ext cx="590550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6636" name="Line 28"/>
          <p:cNvSpPr>
            <a:spLocks noChangeShapeType="1"/>
          </p:cNvSpPr>
          <p:nvPr/>
        </p:nvSpPr>
        <p:spPr bwMode="auto">
          <a:xfrm>
            <a:off x="7278688" y="4265613"/>
            <a:ext cx="1039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객체지향 기본 개념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40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7772400" cy="369888"/>
          </a:xfrm>
          <a:noFill/>
          <a:ln/>
        </p:spPr>
        <p:txBody>
          <a:bodyPr vert="horz" lIns="92075" tIns="46038" rIns="92075" bIns="46038" rtlCol="0"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상 속</a:t>
            </a:r>
            <a:r>
              <a:rPr lang="en-US" altLang="ko-KR"/>
              <a:t>(Inheritance)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638676" y="1903414"/>
            <a:ext cx="1141413" cy="549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4714876" y="2022476"/>
            <a:ext cx="90249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Mail item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2871788" y="2978151"/>
            <a:ext cx="1141412" cy="549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4618038" y="2963864"/>
            <a:ext cx="1141412" cy="549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6291263" y="2949576"/>
            <a:ext cx="1141412" cy="549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7966076" y="2935289"/>
            <a:ext cx="1141413" cy="549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2995614" y="2974975"/>
            <a:ext cx="902491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Phone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Mail item</a:t>
            </a:r>
          </a:p>
        </p:txBody>
      </p:sp>
      <p:sp>
        <p:nvSpPr>
          <p:cNvPr id="197643" name="Rectangle 11"/>
          <p:cNvSpPr>
            <a:spLocks noChangeArrowheads="1"/>
          </p:cNvSpPr>
          <p:nvPr/>
        </p:nvSpPr>
        <p:spPr bwMode="auto">
          <a:xfrm>
            <a:off x="4741864" y="2944813"/>
            <a:ext cx="902491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Email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Mail item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6445251" y="2944813"/>
            <a:ext cx="902491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Memo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Mail item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8118476" y="2959100"/>
            <a:ext cx="902491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Fax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Mail item</a:t>
            </a:r>
          </a:p>
        </p:txBody>
      </p:sp>
      <p:sp>
        <p:nvSpPr>
          <p:cNvPr id="197646" name="Line 14"/>
          <p:cNvSpPr>
            <a:spLocks noChangeShapeType="1"/>
          </p:cNvSpPr>
          <p:nvPr/>
        </p:nvSpPr>
        <p:spPr bwMode="auto">
          <a:xfrm flipH="1">
            <a:off x="3506788" y="2459039"/>
            <a:ext cx="164465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647" name="Line 15"/>
          <p:cNvSpPr>
            <a:spLocks noChangeShapeType="1"/>
          </p:cNvSpPr>
          <p:nvPr/>
        </p:nvSpPr>
        <p:spPr bwMode="auto">
          <a:xfrm flipV="1">
            <a:off x="5165725" y="2459039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648" name="Line 16"/>
          <p:cNvSpPr>
            <a:spLocks noChangeShapeType="1"/>
          </p:cNvSpPr>
          <p:nvPr/>
        </p:nvSpPr>
        <p:spPr bwMode="auto">
          <a:xfrm flipH="1" flipV="1">
            <a:off x="5195888" y="2487613"/>
            <a:ext cx="1630362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649" name="Line 17"/>
          <p:cNvSpPr>
            <a:spLocks noChangeShapeType="1"/>
          </p:cNvSpPr>
          <p:nvPr/>
        </p:nvSpPr>
        <p:spPr bwMode="auto">
          <a:xfrm flipH="1" flipV="1">
            <a:off x="5210176" y="2473325"/>
            <a:ext cx="3260725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5867401" y="1676400"/>
            <a:ext cx="352929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변수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: header, content, type</a:t>
            </a:r>
          </a:p>
          <a:p>
            <a:pPr eaLnBrk="0" latinLnBrk="0" hangingPunct="0"/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함수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: ShowSummary, ShowContent, Save</a:t>
            </a:r>
          </a:p>
        </p:txBody>
      </p:sp>
      <p:sp>
        <p:nvSpPr>
          <p:cNvPr id="197651" name="Rectangle 19"/>
          <p:cNvSpPr>
            <a:spLocks noChangeArrowheads="1"/>
          </p:cNvSpPr>
          <p:nvPr/>
        </p:nvSpPr>
        <p:spPr bwMode="auto">
          <a:xfrm>
            <a:off x="2765425" y="3565525"/>
            <a:ext cx="1280800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ShowContent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PrintMessage</a:t>
            </a:r>
          </a:p>
        </p:txBody>
      </p:sp>
      <p:sp>
        <p:nvSpPr>
          <p:cNvPr id="197652" name="Rectangle 20"/>
          <p:cNvSpPr>
            <a:spLocks noChangeArrowheads="1"/>
          </p:cNvSpPr>
          <p:nvPr/>
        </p:nvSpPr>
        <p:spPr bwMode="auto">
          <a:xfrm>
            <a:off x="4511675" y="3551239"/>
            <a:ext cx="126156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ShowContent</a:t>
            </a:r>
          </a:p>
        </p:txBody>
      </p:sp>
      <p:sp>
        <p:nvSpPr>
          <p:cNvPr id="197653" name="Rectangle 21"/>
          <p:cNvSpPr>
            <a:spLocks noChangeArrowheads="1"/>
          </p:cNvSpPr>
          <p:nvPr/>
        </p:nvSpPr>
        <p:spPr bwMode="auto">
          <a:xfrm>
            <a:off x="6215063" y="3551239"/>
            <a:ext cx="126156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ShowContent</a:t>
            </a:r>
          </a:p>
        </p:txBody>
      </p:sp>
      <p:sp>
        <p:nvSpPr>
          <p:cNvPr id="197654" name="Rectangle 22"/>
          <p:cNvSpPr>
            <a:spLocks noChangeArrowheads="1"/>
          </p:cNvSpPr>
          <p:nvPr/>
        </p:nvSpPr>
        <p:spPr bwMode="auto">
          <a:xfrm>
            <a:off x="7874000" y="3551238"/>
            <a:ext cx="1261564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ShowContent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DrawPicture</a:t>
            </a:r>
          </a:p>
        </p:txBody>
      </p:sp>
      <p:sp>
        <p:nvSpPr>
          <p:cNvPr id="197655" name="Rectangle 23"/>
          <p:cNvSpPr>
            <a:spLocks noChangeArrowheads="1"/>
          </p:cNvSpPr>
          <p:nvPr/>
        </p:nvSpPr>
        <p:spPr bwMode="auto">
          <a:xfrm>
            <a:off x="7359650" y="4213226"/>
            <a:ext cx="271303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latinLnBrk="0">
              <a:spcBef>
                <a:spcPct val="20000"/>
              </a:spcBef>
            </a:pP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class Fax: public MailItem {</a:t>
            </a:r>
          </a:p>
          <a:p>
            <a:pPr lvl="1" latinLnBrk="0">
              <a:spcBef>
                <a:spcPct val="20000"/>
              </a:spcBef>
            </a:pP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public:   NewFax();</a:t>
            </a:r>
          </a:p>
          <a:p>
            <a:pPr lvl="1" latinLnBrk="0">
              <a:spcBef>
                <a:spcPct val="20000"/>
              </a:spcBef>
            </a:pP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		     ShowContent();</a:t>
            </a:r>
          </a:p>
          <a:p>
            <a:pPr lvl="1" latinLnBrk="0">
              <a:spcBef>
                <a:spcPct val="20000"/>
              </a:spcBef>
            </a:pP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		     Save();</a:t>
            </a:r>
          </a:p>
          <a:p>
            <a:pPr lvl="1" latinLnBrk="0">
              <a:spcBef>
                <a:spcPct val="20000"/>
              </a:spcBef>
            </a:pP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private: Compress();</a:t>
            </a:r>
          </a:p>
          <a:p>
            <a:pPr lvl="1" latinLnBrk="0">
              <a:spcBef>
                <a:spcPct val="20000"/>
              </a:spcBef>
            </a:pP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} </a:t>
            </a:r>
          </a:p>
          <a:p>
            <a:pPr latinLnBrk="0">
              <a:spcBef>
                <a:spcPct val="20000"/>
              </a:spcBef>
            </a:pPr>
            <a:endParaRPr lang="en-US" altLang="ko-KR" sz="1400">
              <a:latin typeface="Arial" panose="020B0604020202020204" pitchFamily="34" charset="0"/>
              <a:ea typeface="굴림체" panose="020B0609000101010101" pitchFamily="49" charset="-127"/>
            </a:endParaRPr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2209800" y="4267200"/>
            <a:ext cx="7772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vl="1" latinLnBrk="0">
              <a:spcBef>
                <a:spcPct val="20000"/>
              </a:spcBef>
              <a:buClr>
                <a:schemeClr val="hlink"/>
              </a:buClr>
              <a:buSzPct val="75000"/>
              <a:buFont typeface="Monotype Sorts" charset="0"/>
              <a:buNone/>
            </a:pPr>
            <a:r>
              <a:rPr lang="ko-KR" altLang="en-US" sz="1800">
                <a:latin typeface="Arial" panose="020B0604020202020204" pitchFamily="34" charset="0"/>
                <a:ea typeface="굴림체" panose="020B0609000101010101" pitchFamily="49" charset="-127"/>
              </a:rPr>
              <a:t>복수 상속</a:t>
            </a:r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3441701" y="4643439"/>
            <a:ext cx="982663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5153026" y="4622801"/>
            <a:ext cx="982663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4314826" y="5487989"/>
            <a:ext cx="982663" cy="427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3457576" y="4676776"/>
            <a:ext cx="80310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Student</a:t>
            </a:r>
          </a:p>
        </p:txBody>
      </p:sp>
      <p:sp>
        <p:nvSpPr>
          <p:cNvPr id="197661" name="Rectangle 29"/>
          <p:cNvSpPr>
            <a:spLocks noChangeArrowheads="1"/>
          </p:cNvSpPr>
          <p:nvPr/>
        </p:nvSpPr>
        <p:spPr bwMode="auto">
          <a:xfrm>
            <a:off x="5218114" y="4691064"/>
            <a:ext cx="76302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Faculty</a:t>
            </a:r>
          </a:p>
        </p:txBody>
      </p:sp>
      <p:sp>
        <p:nvSpPr>
          <p:cNvPr id="197662" name="Rectangle 30"/>
          <p:cNvSpPr>
            <a:spLocks noChangeArrowheads="1"/>
          </p:cNvSpPr>
          <p:nvPr/>
        </p:nvSpPr>
        <p:spPr bwMode="auto">
          <a:xfrm>
            <a:off x="4381501" y="5456238"/>
            <a:ext cx="93134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Graduate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student</a:t>
            </a: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>
            <a:off x="3997326" y="5027613"/>
            <a:ext cx="765175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664" name="Line 32"/>
          <p:cNvSpPr>
            <a:spLocks noChangeShapeType="1"/>
          </p:cNvSpPr>
          <p:nvPr/>
        </p:nvSpPr>
        <p:spPr bwMode="auto">
          <a:xfrm flipH="1">
            <a:off x="4805363" y="5027613"/>
            <a:ext cx="793750" cy="417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객체지향 기본 개념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93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7100" y="1371600"/>
            <a:ext cx="7937500" cy="1981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/>
              <a:t>추상 클래스</a:t>
            </a:r>
          </a:p>
          <a:p>
            <a:pPr lvl="1"/>
            <a:r>
              <a:rPr lang="ko-KR" altLang="en-US" sz="2000"/>
              <a:t>구체적인 인스턴스가 없는 클래스</a:t>
            </a:r>
          </a:p>
          <a:p>
            <a:pPr lvl="1"/>
            <a:r>
              <a:rPr lang="ko-KR" altLang="en-US" sz="2000"/>
              <a:t>공통된 데이타와 함수의 집합</a:t>
            </a:r>
          </a:p>
          <a:p>
            <a:pPr lvl="1"/>
            <a:r>
              <a:rPr lang="ko-KR" altLang="en-US" sz="2000"/>
              <a:t>공통된 함수만의 집합</a:t>
            </a:r>
            <a:r>
              <a:rPr lang="en-US" altLang="ko-KR" sz="2000"/>
              <a:t>: </a:t>
            </a:r>
            <a:r>
              <a:rPr lang="ko-KR" altLang="en-US" sz="2000"/>
              <a:t>인터페이스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5078414" y="3665539"/>
            <a:ext cx="1169987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5051425" y="3741739"/>
            <a:ext cx="125034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File(Abstract)</a:t>
            </a: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3446464" y="4748214"/>
            <a:ext cx="1055687" cy="420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5127625" y="4727575"/>
            <a:ext cx="1055688" cy="420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6875464" y="4727575"/>
            <a:ext cx="1055687" cy="420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3492500" y="4795839"/>
            <a:ext cx="7928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Text file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5195889" y="4810126"/>
            <a:ext cx="7341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Wp file</a:t>
            </a: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6869113" y="4795839"/>
            <a:ext cx="109164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Graphic file</a:t>
            </a:r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H="1">
            <a:off x="3946525" y="4106863"/>
            <a:ext cx="1658938" cy="620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5605463" y="4106863"/>
            <a:ext cx="0" cy="620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8670" name="Line 14"/>
          <p:cNvSpPr>
            <a:spLocks noChangeShapeType="1"/>
          </p:cNvSpPr>
          <p:nvPr/>
        </p:nvSpPr>
        <p:spPr bwMode="auto">
          <a:xfrm>
            <a:off x="5605463" y="4121151"/>
            <a:ext cx="1789112" cy="606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8671" name="Rectangle 15"/>
          <p:cNvSpPr>
            <a:spLocks noChangeArrowheads="1"/>
          </p:cNvSpPr>
          <p:nvPr/>
        </p:nvSpPr>
        <p:spPr bwMode="auto">
          <a:xfrm>
            <a:off x="6321426" y="3452813"/>
            <a:ext cx="1771319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file name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file size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virtual int print() = 0;</a:t>
            </a:r>
          </a:p>
        </p:txBody>
      </p:sp>
      <p:sp>
        <p:nvSpPr>
          <p:cNvPr id="198672" name="Rectangle 16"/>
          <p:cNvSpPr>
            <a:spLocks noChangeArrowheads="1"/>
          </p:cNvSpPr>
          <p:nvPr/>
        </p:nvSpPr>
        <p:spPr bwMode="auto">
          <a:xfrm>
            <a:off x="3378201" y="5184776"/>
            <a:ext cx="94096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int print();</a:t>
            </a:r>
          </a:p>
        </p:txBody>
      </p:sp>
      <p:sp>
        <p:nvSpPr>
          <p:cNvPr id="198673" name="Rectangle 17"/>
          <p:cNvSpPr>
            <a:spLocks noChangeArrowheads="1"/>
          </p:cNvSpPr>
          <p:nvPr/>
        </p:nvSpPr>
        <p:spPr bwMode="auto">
          <a:xfrm>
            <a:off x="5162551" y="5178426"/>
            <a:ext cx="94096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int print();</a:t>
            </a:r>
          </a:p>
        </p:txBody>
      </p:sp>
      <p:sp>
        <p:nvSpPr>
          <p:cNvPr id="198674" name="Rectangle 18"/>
          <p:cNvSpPr>
            <a:spLocks noChangeArrowheads="1"/>
          </p:cNvSpPr>
          <p:nvPr/>
        </p:nvSpPr>
        <p:spPr bwMode="auto">
          <a:xfrm>
            <a:off x="6935789" y="5178426"/>
            <a:ext cx="94096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int print();</a:t>
            </a: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객체지향 기본 개념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41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470900" cy="1828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/>
              <a:t>다형성</a:t>
            </a:r>
            <a:r>
              <a:rPr lang="en-US" altLang="ko-KR"/>
              <a:t>(polymorphism)</a:t>
            </a:r>
          </a:p>
          <a:p>
            <a:pPr lvl="1"/>
            <a:r>
              <a:rPr lang="ko-KR" altLang="en-US" sz="2000"/>
              <a:t>함수나 변수가 같은 이름으로 여러 가지 목적으로 사용</a:t>
            </a:r>
          </a:p>
          <a:p>
            <a:pPr lvl="1"/>
            <a:r>
              <a:rPr lang="ko-KR" altLang="en-US" sz="2000"/>
              <a:t>예</a:t>
            </a:r>
          </a:p>
          <a:p>
            <a:pPr lvl="2">
              <a:buFontTx/>
              <a:buNone/>
            </a:pPr>
            <a:r>
              <a:rPr lang="en-US" altLang="ko-KR"/>
              <a:t>theMailItem-&gt;ShowContent();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2855914" y="3594101"/>
            <a:ext cx="1589087" cy="722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3217863" y="3324226"/>
            <a:ext cx="93134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 dirty="0" err="1">
                <a:latin typeface="Arial" panose="020B0604020202020204" pitchFamily="34" charset="0"/>
                <a:ea typeface="굴림체" panose="020B0609000101010101" pitchFamily="49" charset="-127"/>
              </a:rPr>
              <a:t>aFaxItem</a:t>
            </a:r>
            <a:endParaRPr lang="en-US" altLang="ko-KR" sz="1400" dirty="0">
              <a:latin typeface="Arial" panose="020B0604020202020204" pitchFamily="34" charset="0"/>
              <a:ea typeface="굴림체" panose="020B0609000101010101" pitchFamily="49" charset="-127"/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2828925" y="3582988"/>
            <a:ext cx="1628394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From 260-2731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AYX Real Estate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at 12:14pm April 3</a:t>
            </a: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2878139" y="4827588"/>
            <a:ext cx="1589087" cy="722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3124200" y="4514851"/>
            <a:ext cx="1150956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aPhoneItem</a:t>
            </a: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2857501" y="4838700"/>
            <a:ext cx="1659109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Receptionist: Jane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Time: 12:35pm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...</a:t>
            </a:r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7604125" y="3062288"/>
            <a:ext cx="1098550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6197600" y="4656138"/>
            <a:ext cx="1098550" cy="114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6032501" y="4362451"/>
            <a:ext cx="217848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PhoneItem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의 함수테이블</a:t>
            </a:r>
          </a:p>
        </p:txBody>
      </p:sp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7253288" y="2768601"/>
            <a:ext cx="195887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FaxItem</a:t>
            </a:r>
            <a:r>
              <a:rPr lang="ko-KR" altLang="en-US" sz="1400">
                <a:latin typeface="Arial" panose="020B0604020202020204" pitchFamily="34" charset="0"/>
                <a:ea typeface="굴림체" panose="020B0609000101010101" pitchFamily="49" charset="-127"/>
              </a:rPr>
              <a:t>의 함수테이블</a:t>
            </a:r>
          </a:p>
        </p:txBody>
      </p:sp>
      <p:sp>
        <p:nvSpPr>
          <p:cNvPr id="199694" name="Line 14"/>
          <p:cNvSpPr>
            <a:spLocks noChangeShapeType="1"/>
          </p:cNvSpPr>
          <p:nvPr/>
        </p:nvSpPr>
        <p:spPr bwMode="auto">
          <a:xfrm>
            <a:off x="6197600" y="4900613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95" name="Line 15"/>
          <p:cNvSpPr>
            <a:spLocks noChangeShapeType="1"/>
          </p:cNvSpPr>
          <p:nvPr/>
        </p:nvSpPr>
        <p:spPr bwMode="auto">
          <a:xfrm>
            <a:off x="6205538" y="5110163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96" name="Line 16"/>
          <p:cNvSpPr>
            <a:spLocks noChangeShapeType="1"/>
          </p:cNvSpPr>
          <p:nvPr/>
        </p:nvSpPr>
        <p:spPr bwMode="auto">
          <a:xfrm>
            <a:off x="7575550" y="3292475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97" name="Line 17"/>
          <p:cNvSpPr>
            <a:spLocks noChangeShapeType="1"/>
          </p:cNvSpPr>
          <p:nvPr/>
        </p:nvSpPr>
        <p:spPr bwMode="auto">
          <a:xfrm>
            <a:off x="7589838" y="3538538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98" name="Line 18"/>
          <p:cNvSpPr>
            <a:spLocks noChangeShapeType="1"/>
          </p:cNvSpPr>
          <p:nvPr/>
        </p:nvSpPr>
        <p:spPr bwMode="auto">
          <a:xfrm>
            <a:off x="8477251" y="3182938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699" name="Line 19"/>
          <p:cNvSpPr>
            <a:spLocks noChangeShapeType="1"/>
          </p:cNvSpPr>
          <p:nvPr/>
        </p:nvSpPr>
        <p:spPr bwMode="auto">
          <a:xfrm>
            <a:off x="8470901" y="3422650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700" name="Line 20"/>
          <p:cNvSpPr>
            <a:spLocks noChangeShapeType="1"/>
          </p:cNvSpPr>
          <p:nvPr/>
        </p:nvSpPr>
        <p:spPr bwMode="auto">
          <a:xfrm>
            <a:off x="7113589" y="4749800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701" name="Line 21"/>
          <p:cNvSpPr>
            <a:spLocks noChangeShapeType="1"/>
          </p:cNvSpPr>
          <p:nvPr/>
        </p:nvSpPr>
        <p:spPr bwMode="auto">
          <a:xfrm>
            <a:off x="7127876" y="5010150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702" name="Rectangle 22"/>
          <p:cNvSpPr>
            <a:spLocks noChangeArrowheads="1"/>
          </p:cNvSpPr>
          <p:nvPr/>
        </p:nvSpPr>
        <p:spPr bwMode="auto">
          <a:xfrm>
            <a:off x="9005889" y="3035300"/>
            <a:ext cx="165910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Fax::ShowContent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Fax::Save()</a:t>
            </a:r>
          </a:p>
        </p:txBody>
      </p:sp>
      <p:sp>
        <p:nvSpPr>
          <p:cNvPr id="199703" name="Rectangle 23"/>
          <p:cNvSpPr>
            <a:spLocks noChangeArrowheads="1"/>
          </p:cNvSpPr>
          <p:nvPr/>
        </p:nvSpPr>
        <p:spPr bwMode="auto">
          <a:xfrm>
            <a:off x="7591426" y="4651375"/>
            <a:ext cx="187871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Phone::ShowContent</a:t>
            </a:r>
          </a:p>
          <a:p>
            <a:pPr eaLnBrk="0" latinLnBrk="0" hangingPunct="0"/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Phone::Save</a:t>
            </a:r>
          </a:p>
        </p:txBody>
      </p:sp>
      <p:sp>
        <p:nvSpPr>
          <p:cNvPr id="199704" name="Line 24"/>
          <p:cNvSpPr>
            <a:spLocks noChangeShapeType="1"/>
          </p:cNvSpPr>
          <p:nvPr/>
        </p:nvSpPr>
        <p:spPr bwMode="auto">
          <a:xfrm>
            <a:off x="4406900" y="4237038"/>
            <a:ext cx="142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705" name="Line 25"/>
          <p:cNvSpPr>
            <a:spLocks noChangeShapeType="1"/>
          </p:cNvSpPr>
          <p:nvPr/>
        </p:nvSpPr>
        <p:spPr bwMode="auto">
          <a:xfrm flipV="1">
            <a:off x="5821363" y="3198813"/>
            <a:ext cx="0" cy="1052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706" name="Line 26"/>
          <p:cNvSpPr>
            <a:spLocks noChangeShapeType="1"/>
          </p:cNvSpPr>
          <p:nvPr/>
        </p:nvSpPr>
        <p:spPr bwMode="auto">
          <a:xfrm>
            <a:off x="5821364" y="3182938"/>
            <a:ext cx="177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707" name="Line 27"/>
          <p:cNvSpPr>
            <a:spLocks noChangeShapeType="1"/>
          </p:cNvSpPr>
          <p:nvPr/>
        </p:nvSpPr>
        <p:spPr bwMode="auto">
          <a:xfrm>
            <a:off x="4422775" y="5419725"/>
            <a:ext cx="1284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708" name="Line 28"/>
          <p:cNvSpPr>
            <a:spLocks noChangeShapeType="1"/>
          </p:cNvSpPr>
          <p:nvPr/>
        </p:nvSpPr>
        <p:spPr bwMode="auto">
          <a:xfrm flipV="1">
            <a:off x="5691188" y="4727575"/>
            <a:ext cx="0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9709" name="Line 29"/>
          <p:cNvSpPr>
            <a:spLocks noChangeShapeType="1"/>
          </p:cNvSpPr>
          <p:nvPr/>
        </p:nvSpPr>
        <p:spPr bwMode="auto">
          <a:xfrm>
            <a:off x="5691188" y="4727575"/>
            <a:ext cx="506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546100" y="441324"/>
            <a:ext cx="11176000" cy="5619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객체지향 기본 개념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Paradigm</a:t>
            </a:r>
            <a:r>
              <a:rPr lang="ko-KR" altLang="en-US"/>
              <a:t> </a:t>
            </a:r>
            <a:fld id="{A2A662DE-6E5C-4347-ACF7-C820EB400D6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63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1454</Words>
  <Application>Microsoft Office PowerPoint</Application>
  <PresentationFormat>와이드스크린</PresentationFormat>
  <Paragraphs>396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Monotype Sorts</vt:lpstr>
      <vt:lpstr>굴림</vt:lpstr>
      <vt:lpstr>굴림체</vt:lpstr>
      <vt:lpstr>맑은 고딕</vt:lpstr>
      <vt:lpstr>Arial</vt:lpstr>
      <vt:lpstr>Courier New</vt:lpstr>
      <vt:lpstr>Tahoma</vt:lpstr>
      <vt:lpstr>Times New Roman</vt:lpstr>
      <vt:lpstr>Wingdings</vt:lpstr>
      <vt:lpstr>Office 테마</vt:lpstr>
      <vt:lpstr>ClipArt</vt:lpstr>
      <vt:lpstr>객체지향 패러다임 (OO Paradigm)</vt:lpstr>
      <vt:lpstr>두 가지 방법의 비교</vt:lpstr>
      <vt:lpstr>객체지향 기본 개념</vt:lpstr>
      <vt:lpstr>객체지향 기본 개념</vt:lpstr>
      <vt:lpstr>객체지향 기본 개념</vt:lpstr>
      <vt:lpstr>객체지향 기본 개념</vt:lpstr>
      <vt:lpstr>객체지향 기본 개념</vt:lpstr>
      <vt:lpstr>객체지향 기본 개념</vt:lpstr>
      <vt:lpstr>객체지향 기본 개념</vt:lpstr>
      <vt:lpstr>객체지향 기본 개념</vt:lpstr>
      <vt:lpstr>객체지향 기본 개념</vt:lpstr>
      <vt:lpstr>객체의 특징</vt:lpstr>
      <vt:lpstr>클래스</vt:lpstr>
      <vt:lpstr>클래스</vt:lpstr>
      <vt:lpstr>클래스와 인스탄스</vt:lpstr>
      <vt:lpstr>캡슐화</vt:lpstr>
      <vt:lpstr>추상화</vt:lpstr>
      <vt:lpstr>추상화의 예</vt:lpstr>
      <vt:lpstr>상속</vt:lpstr>
      <vt:lpstr>상속</vt:lpstr>
      <vt:lpstr>상속</vt:lpstr>
      <vt:lpstr>다형성</vt:lpstr>
      <vt:lpstr>JAVA 프로그램에서의 다형성</vt:lpstr>
      <vt:lpstr>JAVA 프로그램에서의 다형성</vt:lpstr>
      <vt:lpstr>JAVA 프로그램에서의 다형성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bgsung</dc:creator>
  <cp:lastModifiedBy>bgsung</cp:lastModifiedBy>
  <cp:revision>64</cp:revision>
  <dcterms:created xsi:type="dcterms:W3CDTF">2014-09-01T02:23:18Z</dcterms:created>
  <dcterms:modified xsi:type="dcterms:W3CDTF">2022-10-11T05:54:27Z</dcterms:modified>
</cp:coreProperties>
</file>