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62" r:id="rId3"/>
    <p:sldId id="377" r:id="rId4"/>
    <p:sldId id="378" r:id="rId5"/>
    <p:sldId id="407" r:id="rId6"/>
    <p:sldId id="403" r:id="rId7"/>
    <p:sldId id="380" r:id="rId8"/>
    <p:sldId id="381" r:id="rId9"/>
    <p:sldId id="382" r:id="rId10"/>
    <p:sldId id="383" r:id="rId11"/>
    <p:sldId id="384" r:id="rId12"/>
    <p:sldId id="405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263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8" r:id="rId33"/>
    <p:sldId id="279" r:id="rId34"/>
    <p:sldId id="281" r:id="rId35"/>
    <p:sldId id="282" r:id="rId36"/>
    <p:sldId id="283" r:id="rId37"/>
    <p:sldId id="284" r:id="rId38"/>
    <p:sldId id="28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소프트웨어 공학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/>
              <a:t>(C) Eun Man Choi,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8D132-E7CB-4D51-9EE6-C45776DAF10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29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20988" y="579438"/>
            <a:ext cx="4130675" cy="23241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1750" y="3167063"/>
            <a:ext cx="7167563" cy="3006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156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5CE29-237D-4D6A-B8BD-3062E864108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0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BF32-F4D0-43AA-9343-883904FECA21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 Topics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A42F-4FF4-4B45-AF67-C4ED4EB2A1A5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2BF7-584D-4C2F-AADD-225315F36FA3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94A4-8FDB-4548-A000-6E1849286A3B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SE Topics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B913-875C-4F96-A519-D85CACC9D9AB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0EA9-C021-47CE-ACB3-AC31E9A0269E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603D-CB9D-40F0-BFC6-96077C1A75DB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2653-55DB-4B24-BCBA-480CCC586E68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025E-AC32-49B3-AC19-2D65EFE6A497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D46-4630-4C6B-8C37-502B90CC3FC7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264E-9086-44CA-A024-AB54A2258A14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D17-D86A-4B82-9DE3-B1206E678350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SE Topics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/>
              <a:t>소프트웨어 공학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08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E786A692-6AE4-4683-9ED7-564892F4C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유지보수 프로세스 모델의 비교</a:t>
            </a: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C4644742-20A8-44BB-A7C7-C20C978E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70" y="1735018"/>
            <a:ext cx="82867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876EA695-B85D-43FB-9EB8-28540C5B4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프로그램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AD8E7-7C37-4093-AB02-A5391FD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25" y="1268414"/>
            <a:ext cx="8229600" cy="4752975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dirty="0">
                <a:latin typeface="+mn-ea"/>
              </a:rPr>
              <a:t>원시코드로부터 설계나 명세를 추출하여 멘탈 모델로 표현하는 작업</a:t>
            </a:r>
            <a:endParaRPr lang="en-US" altLang="ko-KR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dirty="0">
                <a:latin typeface="+mn-ea"/>
              </a:rPr>
              <a:t>개발 프로세스와 반대로 추상성을 추구하는 방향</a:t>
            </a:r>
            <a:endParaRPr lang="en-US" altLang="ko-KR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dirty="0">
                <a:latin typeface="+mn-ea"/>
              </a:rPr>
              <a:t>상향식 이해 모델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30000"/>
              </a:lnSpc>
              <a:defRPr/>
            </a:pPr>
            <a:r>
              <a:rPr lang="ko-KR" altLang="en-US" dirty="0">
                <a:latin typeface="+mn-ea"/>
              </a:rPr>
              <a:t>상향식</a:t>
            </a:r>
            <a:r>
              <a:rPr lang="en-US" altLang="ko-KR" dirty="0">
                <a:latin typeface="+mn-ea"/>
              </a:rPr>
              <a:t>(bottom-up)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dirty="0">
                <a:latin typeface="+mn-ea"/>
              </a:rPr>
              <a:t>묶음화</a:t>
            </a:r>
            <a:r>
              <a:rPr lang="en-US" altLang="ko-KR" dirty="0">
                <a:latin typeface="+mn-ea"/>
              </a:rPr>
              <a:t>(chunking)</a:t>
            </a:r>
          </a:p>
        </p:txBody>
      </p:sp>
      <p:pic>
        <p:nvPicPr>
          <p:cNvPr id="18436" name="Picture 1">
            <a:extLst>
              <a:ext uri="{FF2B5EF4-FFF2-40B4-BE49-F238E27FC236}">
                <a16:creationId xmlns:a16="http://schemas.microsoft.com/office/drawing/2014/main" id="{42AF04E7-97CF-4E6A-A334-B0C02B8D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3106738"/>
            <a:ext cx="47942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0DFF0D0C-330D-4578-93BE-1E5DB3E88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변경 파악과 분석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5A38B593-6332-42A8-BF65-128BFE7AC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1" y="1196976"/>
            <a:ext cx="8431213" cy="4752975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변경 요구를 기초로 어떤 부분을 변경할지 찾아냄</a:t>
            </a:r>
            <a:endParaRPr lang="en-US" altLang="ko-KR"/>
          </a:p>
          <a:p>
            <a:r>
              <a:rPr lang="ko-KR" altLang="en-US"/>
              <a:t>다른 변경 방법</a:t>
            </a:r>
            <a:r>
              <a:rPr lang="en-US" altLang="ko-KR"/>
              <a:t>(COTS)</a:t>
            </a:r>
            <a:r>
              <a:rPr lang="ko-KR" altLang="en-US"/>
              <a:t>도 찾아냄</a:t>
            </a:r>
            <a:endParaRPr lang="en-US" altLang="ko-KR"/>
          </a:p>
          <a:p>
            <a:r>
              <a:rPr lang="ko-KR" altLang="en-US"/>
              <a:t>변경 분석</a:t>
            </a:r>
            <a:endParaRPr lang="en-US" altLang="ko-KR"/>
          </a:p>
          <a:p>
            <a:pPr lvl="1"/>
            <a:r>
              <a:rPr lang="ko-KR" altLang="en-US" sz="2000"/>
              <a:t>변경 효과 분석</a:t>
            </a:r>
            <a:endParaRPr lang="en-US" altLang="ko-KR" sz="2000"/>
          </a:p>
          <a:p>
            <a:pPr lvl="1"/>
            <a:r>
              <a:rPr lang="ko-KR" altLang="en-US" sz="2000"/>
              <a:t>변경을 구현하고 테스트하는 데 드는 비용</a:t>
            </a:r>
            <a:r>
              <a:rPr lang="en-US" altLang="ko-KR" sz="2000"/>
              <a:t>, </a:t>
            </a:r>
            <a:r>
              <a:rPr lang="ko-KR" altLang="en-US" sz="2000"/>
              <a:t>시간의 예측</a:t>
            </a:r>
            <a:endParaRPr lang="en-US" altLang="ko-KR" sz="2000"/>
          </a:p>
          <a:p>
            <a:pPr lvl="1"/>
            <a:r>
              <a:rPr lang="ko-KR" altLang="en-US" sz="2000"/>
              <a:t>리스크 파악</a:t>
            </a:r>
            <a:endParaRPr lang="en-US" altLang="ko-KR" sz="2000"/>
          </a:p>
          <a:p>
            <a:r>
              <a:rPr lang="ko-KR" altLang="en-US"/>
              <a:t>객체지향 소프트웨어</a:t>
            </a:r>
            <a:endParaRPr lang="en-US" altLang="ko-KR"/>
          </a:p>
          <a:p>
            <a:pPr lvl="1"/>
            <a:r>
              <a:rPr lang="ko-KR" altLang="en-US" sz="2000"/>
              <a:t>변경 효과 </a:t>
            </a:r>
            <a:r>
              <a:rPr lang="en-US" altLang="ko-KR" sz="2000"/>
              <a:t>– </a:t>
            </a:r>
            <a:r>
              <a:rPr lang="ko-KR" altLang="en-US" sz="2000"/>
              <a:t>클래스 사이의 의존관계로 파악</a:t>
            </a:r>
            <a:endParaRPr lang="en-US" altLang="ko-KR" sz="2000"/>
          </a:p>
          <a:p>
            <a:pPr lvl="1"/>
            <a:r>
              <a:rPr lang="ko-KR" altLang="en-US" sz="2000"/>
              <a:t>클래스 </a:t>
            </a:r>
            <a:r>
              <a:rPr lang="en-US" altLang="ko-KR" sz="2000"/>
              <a:t>B</a:t>
            </a:r>
            <a:r>
              <a:rPr lang="ko-KR" altLang="en-US" sz="2000"/>
              <a:t>가 </a:t>
            </a:r>
            <a:r>
              <a:rPr lang="en-US" altLang="ko-KR" sz="2000"/>
              <a:t>A</a:t>
            </a:r>
            <a:r>
              <a:rPr lang="ko-KR" altLang="en-US" sz="2000"/>
              <a:t>의 서브클래스이면 </a:t>
            </a:r>
            <a:r>
              <a:rPr lang="en-US" altLang="ko-KR" sz="2000"/>
              <a:t>B</a:t>
            </a:r>
            <a:r>
              <a:rPr lang="ko-KR" altLang="en-US" sz="2000"/>
              <a:t>는 </a:t>
            </a:r>
            <a:r>
              <a:rPr lang="en-US" altLang="ko-KR" sz="2000"/>
              <a:t>A</a:t>
            </a:r>
            <a:r>
              <a:rPr lang="ko-KR" altLang="en-US" sz="2000"/>
              <a:t>에 의존관계</a:t>
            </a:r>
            <a:endParaRPr lang="en-US" altLang="ko-KR" sz="2000"/>
          </a:p>
          <a:p>
            <a:pPr lvl="1"/>
            <a:r>
              <a:rPr lang="ko-KR" altLang="en-US" sz="2000"/>
              <a:t>클래스 </a:t>
            </a:r>
            <a:r>
              <a:rPr lang="en-US" altLang="ko-KR" sz="2000"/>
              <a:t>B</a:t>
            </a:r>
            <a:r>
              <a:rPr lang="ko-KR" altLang="en-US" sz="2000"/>
              <a:t>가 </a:t>
            </a:r>
            <a:r>
              <a:rPr lang="en-US" altLang="ko-KR" sz="2000"/>
              <a:t>A</a:t>
            </a:r>
            <a:r>
              <a:rPr lang="ko-KR" altLang="en-US" sz="2000"/>
              <a:t>의 집합이면 </a:t>
            </a:r>
            <a:r>
              <a:rPr lang="en-US" altLang="ko-KR" sz="2000"/>
              <a:t>B</a:t>
            </a:r>
            <a:r>
              <a:rPr lang="ko-KR" altLang="en-US" sz="2000"/>
              <a:t>는 </a:t>
            </a:r>
            <a:r>
              <a:rPr lang="en-US" altLang="ko-KR" sz="2000"/>
              <a:t>A</a:t>
            </a:r>
            <a:r>
              <a:rPr lang="ko-KR" altLang="en-US" sz="2000"/>
              <a:t>에 의존관계</a:t>
            </a:r>
            <a:endParaRPr lang="en-US" altLang="ko-KR" sz="2000"/>
          </a:p>
          <a:p>
            <a:pPr lvl="1"/>
            <a:r>
              <a:rPr lang="ko-KR" altLang="en-US" sz="2000"/>
              <a:t>클래스 </a:t>
            </a:r>
            <a:r>
              <a:rPr lang="en-US" altLang="ko-KR" sz="2000"/>
              <a:t>B</a:t>
            </a:r>
            <a:r>
              <a:rPr lang="ko-KR" altLang="en-US" sz="2000"/>
              <a:t>가 </a:t>
            </a:r>
            <a:r>
              <a:rPr lang="en-US" altLang="ko-KR" sz="2000"/>
              <a:t>A</a:t>
            </a:r>
            <a:r>
              <a:rPr lang="ko-KR" altLang="en-US" sz="2000"/>
              <a:t>를 사용하면 </a:t>
            </a:r>
            <a:r>
              <a:rPr lang="en-US" altLang="ko-KR" sz="2000"/>
              <a:t>B</a:t>
            </a:r>
            <a:r>
              <a:rPr lang="ko-KR" altLang="en-US" sz="2000"/>
              <a:t>는 </a:t>
            </a:r>
            <a:r>
              <a:rPr lang="en-US" altLang="ko-KR" sz="2000"/>
              <a:t>A</a:t>
            </a:r>
            <a:r>
              <a:rPr lang="ko-KR" altLang="en-US" sz="2000"/>
              <a:t>에 의존관계</a:t>
            </a:r>
            <a:endParaRPr lang="en-US" altLang="ko-KR" sz="2000"/>
          </a:p>
          <a:p>
            <a:pPr lvl="1"/>
            <a:r>
              <a:rPr lang="ko-KR" altLang="en-US" sz="2000"/>
              <a:t>클래스 </a:t>
            </a:r>
            <a:r>
              <a:rPr lang="en-US" altLang="ko-KR" sz="2000"/>
              <a:t>B</a:t>
            </a:r>
            <a:r>
              <a:rPr lang="ko-KR" altLang="en-US" sz="2000"/>
              <a:t>가 </a:t>
            </a:r>
            <a:r>
              <a:rPr lang="en-US" altLang="ko-KR" sz="2000"/>
              <a:t>A</a:t>
            </a:r>
            <a:r>
              <a:rPr lang="ko-KR" altLang="en-US" sz="2000"/>
              <a:t>와 다른 클래스 사이의 연관을 위한 클래스이면 </a:t>
            </a:r>
            <a:r>
              <a:rPr lang="en-US" altLang="ko-KR" sz="2000"/>
              <a:t>B</a:t>
            </a:r>
            <a:r>
              <a:rPr lang="ko-KR" altLang="en-US" sz="2000"/>
              <a:t>는 </a:t>
            </a:r>
            <a:r>
              <a:rPr lang="en-US" altLang="ko-KR" sz="2000"/>
              <a:t>A</a:t>
            </a:r>
            <a:r>
              <a:rPr lang="ko-KR" altLang="en-US" sz="2000"/>
              <a:t>에 의존관계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FC5E08D8-E587-4AED-8B60-B4705E3E4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 dirty="0"/>
              <a:t>형상관리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E6D2324E-266A-47F3-91E5-D0E3594D6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/>
              <a:t>형상 관리</a:t>
            </a:r>
            <a:r>
              <a:rPr lang="en-US" altLang="ko-KR"/>
              <a:t>(Configuration Management)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개발 주기 동안 생성된 문서를 관리하고 소프트웨어 시스템과 컴포넌트의 상태를 추적하는 작업</a:t>
            </a:r>
            <a:endParaRPr lang="en-US" altLang="ko-KR"/>
          </a:p>
          <a:p>
            <a:pPr>
              <a:lnSpc>
                <a:spcPct val="110000"/>
              </a:lnSpc>
            </a:pPr>
            <a:endParaRPr lang="en-US" altLang="ko-KR" sz="2000"/>
          </a:p>
          <a:p>
            <a:r>
              <a:rPr lang="ko-KR" altLang="en-US"/>
              <a:t>문서와 결과물에 대한 변경이 잘 조정되지 않는다면 불일치 발생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클래스 변경 후 의존 클래스를 업데이트 하여야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하드웨어에 적용되었던 전통적 원리를 소프트웨어 개발에 적용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49D3A97A-BAED-450A-AA7A-54DF9BAD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베이스 라인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A01A107F-D108-48DE-8C40-FA5F17680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196976"/>
            <a:ext cx="8229600" cy="5218113"/>
          </a:xfrm>
        </p:spPr>
        <p:txBody>
          <a:bodyPr/>
          <a:lstStyle/>
          <a:p>
            <a:r>
              <a:rPr lang="ko-KR" altLang="en-US"/>
              <a:t>베이스 라인</a:t>
            </a:r>
            <a:endParaRPr lang="en-US" altLang="ko-KR"/>
          </a:p>
          <a:p>
            <a:pPr lvl="1"/>
            <a:r>
              <a:rPr lang="ko-KR" altLang="en-US"/>
              <a:t>소프트웨어 형상 항목</a:t>
            </a:r>
            <a:r>
              <a:rPr lang="en-US" altLang="ko-KR"/>
              <a:t>(configuration item)</a:t>
            </a:r>
            <a:r>
              <a:rPr lang="ko-KR" altLang="en-US"/>
              <a:t>의 집합</a:t>
            </a:r>
            <a:endParaRPr lang="en-US" altLang="ko-KR"/>
          </a:p>
          <a:p>
            <a:r>
              <a:rPr lang="ko-KR" altLang="en-US"/>
              <a:t>목적</a:t>
            </a:r>
            <a:endParaRPr lang="en-US" altLang="ko-KR"/>
          </a:p>
          <a:p>
            <a:pPr lvl="1"/>
            <a:r>
              <a:rPr lang="ko-KR" altLang="en-US"/>
              <a:t>프로젝트의 중요한 상태 정의</a:t>
            </a:r>
            <a:endParaRPr lang="en-US" altLang="ko-KR"/>
          </a:p>
          <a:p>
            <a:pPr lvl="1"/>
            <a:r>
              <a:rPr lang="ko-KR" altLang="en-US"/>
              <a:t>프로덕트가 특정 상태에 이르렀는지를 나타냄</a:t>
            </a:r>
            <a:endParaRPr lang="en-US" altLang="ko-KR"/>
          </a:p>
          <a:p>
            <a:pPr lvl="1"/>
            <a:r>
              <a:rPr lang="ko-KR" altLang="en-US"/>
              <a:t>계속되는 개발</a:t>
            </a:r>
            <a:r>
              <a:rPr lang="en-US" altLang="ko-KR"/>
              <a:t>, </a:t>
            </a:r>
            <a:r>
              <a:rPr lang="ko-KR" altLang="en-US"/>
              <a:t>유지보수 작업의 기준</a:t>
            </a:r>
            <a:endParaRPr lang="en-US" altLang="ko-KR"/>
          </a:p>
          <a:p>
            <a:pPr lvl="1"/>
            <a:r>
              <a:rPr lang="ko-KR" altLang="en-US"/>
              <a:t>형상 항목에 대한 변경을 제어하는 메커니즘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21508" name="Picture 1">
            <a:extLst>
              <a:ext uri="{FF2B5EF4-FFF2-40B4-BE49-F238E27FC236}">
                <a16:creationId xmlns:a16="http://schemas.microsoft.com/office/drawing/2014/main" id="{6917B486-5DF1-49E4-9515-A1CC8D33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4" y="4292600"/>
            <a:ext cx="4789487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FA7961F1-2F76-4B9B-A84A-136B2B08B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형상관리의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CD657-E22E-4B5D-A13F-3C2C7EF3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>
                <a:latin typeface="+mn-ea"/>
              </a:rPr>
              <a:t>소수의 개발자가 한 장소에서 일한다면 형상관리는 불필요</a:t>
            </a:r>
            <a:endParaRPr lang="en-US" altLang="ko-KR">
              <a:latin typeface="+mn-ea"/>
            </a:endParaRPr>
          </a:p>
          <a:p>
            <a:pPr>
              <a:lnSpc>
                <a:spcPct val="90000"/>
              </a:lnSpc>
              <a:defRPr/>
            </a:pPr>
            <a:endParaRPr lang="en-US" altLang="ko-KR">
              <a:latin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>
                <a:latin typeface="+mn-ea"/>
              </a:rPr>
              <a:t>시스템을 개발하는 많은 팀과 개발자들이 협력하고 동기화 할 필요</a:t>
            </a:r>
            <a:endParaRPr lang="en-US" altLang="ko-KR">
              <a:latin typeface="+mn-ea"/>
            </a:endParaRPr>
          </a:p>
          <a:p>
            <a:pPr>
              <a:lnSpc>
                <a:spcPct val="90000"/>
              </a:lnSpc>
              <a:defRPr/>
            </a:pPr>
            <a:endParaRPr lang="en-US" altLang="ko-KR">
              <a:latin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>
                <a:latin typeface="+mn-ea"/>
              </a:rPr>
              <a:t>여러 버전을 유지하여야 할 경우</a:t>
            </a:r>
            <a:endParaRPr lang="en-US" altLang="ko-KR">
              <a:latin typeface="+mn-ea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>
                <a:latin typeface="+mn-ea"/>
              </a:rPr>
              <a:t>다양한 고객을 만족시키기 위한 제품을 유지하기 위해</a:t>
            </a:r>
            <a:endParaRPr lang="en-US" altLang="ko-KR">
              <a:latin typeface="+mn-ea"/>
            </a:endParaRPr>
          </a:p>
          <a:p>
            <a:pPr>
              <a:lnSpc>
                <a:spcPct val="90000"/>
              </a:lnSpc>
              <a:defRPr/>
            </a:pPr>
            <a:endParaRPr lang="ko-KR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7706212A-73BC-4455-831A-4C7D765A1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형상관리 절차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58F5576B-893E-4327-8C69-6219674F8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2294" y="1371931"/>
            <a:ext cx="8229600" cy="47529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소프트웨어 형상 파악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형상 변경 제어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소프트웨어 형상 감사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소프트웨어 형상 상태 보관</a:t>
            </a: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1C582464-1B10-4C8F-919D-232C774D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533" y="2235799"/>
            <a:ext cx="5688013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EB55537A-9098-4C72-91A1-E572290B4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형상 파악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AF1AB7B8-B753-424E-A68D-A04AE0A23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13583" y="1591306"/>
            <a:ext cx="9702680" cy="47529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고유 식별자 </a:t>
            </a:r>
            <a:r>
              <a:rPr lang="en-US" altLang="ko-KR" dirty="0"/>
              <a:t>– </a:t>
            </a:r>
            <a:r>
              <a:rPr lang="ko-KR" altLang="en-US" dirty="0"/>
              <a:t>고유</a:t>
            </a:r>
            <a:r>
              <a:rPr lang="en-US" altLang="ko-KR" dirty="0"/>
              <a:t> </a:t>
            </a:r>
            <a:r>
              <a:rPr lang="ko-KR" altLang="en-US" dirty="0"/>
              <a:t>번호 예</a:t>
            </a:r>
            <a:r>
              <a:rPr lang="en-US" altLang="ko-KR" dirty="0"/>
              <a:t>, LIS-Incl-DM</a:t>
            </a:r>
          </a:p>
          <a:p>
            <a:r>
              <a:rPr lang="ko-KR" altLang="en-US" dirty="0"/>
              <a:t>이름 </a:t>
            </a:r>
            <a:endParaRPr lang="en-US" altLang="ko-KR" dirty="0"/>
          </a:p>
          <a:p>
            <a:r>
              <a:rPr lang="ko-KR" altLang="en-US" dirty="0"/>
              <a:t>문서 종류 </a:t>
            </a:r>
            <a:r>
              <a:rPr lang="en-US" altLang="ko-KR" dirty="0"/>
              <a:t>– </a:t>
            </a:r>
            <a:r>
              <a:rPr lang="ko-KR" altLang="en-US" dirty="0"/>
              <a:t>요구 분석서</a:t>
            </a:r>
            <a:r>
              <a:rPr lang="en-US" altLang="ko-KR" dirty="0"/>
              <a:t>, </a:t>
            </a:r>
            <a:r>
              <a:rPr lang="ko-KR" altLang="en-US" dirty="0"/>
              <a:t>설계 문서</a:t>
            </a:r>
            <a:r>
              <a:rPr lang="en-US" altLang="ko-KR" dirty="0"/>
              <a:t>, </a:t>
            </a:r>
            <a:r>
              <a:rPr lang="ko-KR" altLang="en-US" dirty="0"/>
              <a:t>원시코드</a:t>
            </a:r>
            <a:r>
              <a:rPr lang="en-US" altLang="ko-KR" dirty="0"/>
              <a:t>, </a:t>
            </a:r>
            <a:r>
              <a:rPr lang="ko-KR" altLang="en-US" dirty="0"/>
              <a:t>테스트 케이스</a:t>
            </a:r>
            <a:endParaRPr lang="en-US" altLang="ko-KR" dirty="0"/>
          </a:p>
          <a:p>
            <a:r>
              <a:rPr lang="ko-KR" altLang="en-US" dirty="0"/>
              <a:t>문서 파일 </a:t>
            </a:r>
            <a:r>
              <a:rPr lang="en-US" altLang="ko-KR" dirty="0"/>
              <a:t>– </a:t>
            </a:r>
            <a:r>
              <a:rPr lang="ko-KR" altLang="en-US" dirty="0"/>
              <a:t>파일 이름과 경로</a:t>
            </a:r>
            <a:endParaRPr lang="en-US" altLang="ko-KR" dirty="0"/>
          </a:p>
          <a:p>
            <a:r>
              <a:rPr lang="ko-KR" altLang="en-US" dirty="0"/>
              <a:t>저자</a:t>
            </a:r>
            <a:endParaRPr lang="en-US" altLang="ko-KR" dirty="0"/>
          </a:p>
          <a:p>
            <a:r>
              <a:rPr lang="ko-KR" altLang="en-US" dirty="0"/>
              <a:t>생성 날짜</a:t>
            </a:r>
            <a:r>
              <a:rPr lang="en-US" altLang="ko-KR" dirty="0"/>
              <a:t>, </a:t>
            </a:r>
            <a:r>
              <a:rPr lang="ko-KR" altLang="en-US" dirty="0"/>
              <a:t>목표 완성일</a:t>
            </a:r>
            <a:endParaRPr lang="en-US" altLang="ko-KR" dirty="0"/>
          </a:p>
          <a:p>
            <a:r>
              <a:rPr lang="ko-KR" altLang="en-US" dirty="0"/>
              <a:t>버전 번호</a:t>
            </a:r>
            <a:endParaRPr lang="en-US" altLang="ko-KR" dirty="0"/>
          </a:p>
          <a:p>
            <a:r>
              <a:rPr lang="ko-KR" altLang="en-US" dirty="0"/>
              <a:t>업데이트 이력</a:t>
            </a:r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SQA </a:t>
            </a:r>
            <a:r>
              <a:rPr lang="ko-KR" altLang="en-US" dirty="0"/>
              <a:t>담당자 </a:t>
            </a:r>
            <a:r>
              <a:rPr lang="en-US" altLang="ko-KR" dirty="0"/>
              <a:t>– </a:t>
            </a:r>
            <a:r>
              <a:rPr lang="ko-KR" altLang="en-US" dirty="0"/>
              <a:t>품질 보증 책임자</a:t>
            </a:r>
            <a:endParaRPr lang="en-US" altLang="ko-KR" dirty="0"/>
          </a:p>
          <a:p>
            <a:r>
              <a:rPr lang="en-US" altLang="ko-KR" dirty="0"/>
              <a:t>SCM </a:t>
            </a:r>
            <a:r>
              <a:rPr lang="ko-KR" altLang="en-US" dirty="0"/>
              <a:t>담당자 </a:t>
            </a:r>
            <a:r>
              <a:rPr lang="en-US" altLang="ko-KR" dirty="0"/>
              <a:t>– </a:t>
            </a:r>
            <a:r>
              <a:rPr lang="ko-KR" altLang="en-US" dirty="0"/>
              <a:t>항목 체크한 책임자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AAFD9488-DF4C-480D-8DB2-7D446208D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형상 변경 제어</a:t>
            </a:r>
          </a:p>
        </p:txBody>
      </p:sp>
      <p:sp>
        <p:nvSpPr>
          <p:cNvPr id="25603" name="내용 개체 틀 40">
            <a:extLst>
              <a:ext uri="{FF2B5EF4-FFF2-40B4-BE49-F238E27FC236}">
                <a16:creationId xmlns:a16="http://schemas.microsoft.com/office/drawing/2014/main" id="{EC47F18F-7FD2-4AD5-8793-2CD675EDA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196976"/>
            <a:ext cx="8229600" cy="4752975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변경의 이유를 파악</a:t>
            </a:r>
            <a:endParaRPr lang="en-US" altLang="ko-KR"/>
          </a:p>
          <a:p>
            <a:pPr lvl="1"/>
            <a:r>
              <a:rPr lang="ko-KR" altLang="en-US"/>
              <a:t>소프트웨어의 결함</a:t>
            </a:r>
            <a:endParaRPr lang="en-US" altLang="ko-KR"/>
          </a:p>
          <a:p>
            <a:pPr lvl="1"/>
            <a:r>
              <a:rPr lang="ko-KR" altLang="en-US"/>
              <a:t>하드웨어 변경</a:t>
            </a:r>
            <a:endParaRPr lang="en-US" altLang="ko-KR"/>
          </a:p>
          <a:p>
            <a:pPr lvl="1"/>
            <a:r>
              <a:rPr lang="ko-KR" altLang="en-US"/>
              <a:t>운영 요구의 변경</a:t>
            </a:r>
            <a:endParaRPr lang="en-US" altLang="ko-KR"/>
          </a:p>
          <a:p>
            <a:pPr lvl="1"/>
            <a:r>
              <a:rPr lang="ko-KR" altLang="en-US"/>
              <a:t>고객이나 사용자로부터 개선 요구</a:t>
            </a:r>
            <a:endParaRPr lang="en-US" altLang="ko-KR"/>
          </a:p>
          <a:p>
            <a:pPr lvl="1"/>
            <a:r>
              <a:rPr lang="ko-KR" altLang="en-US"/>
              <a:t>예산</a:t>
            </a:r>
            <a:r>
              <a:rPr lang="en-US" altLang="ko-KR"/>
              <a:t>, </a:t>
            </a:r>
            <a:r>
              <a:rPr lang="ko-KR" altLang="en-US"/>
              <a:t>프로젝트 일정</a:t>
            </a:r>
            <a:r>
              <a:rPr lang="en-US" altLang="ko-KR"/>
              <a:t>, </a:t>
            </a:r>
            <a:r>
              <a:rPr lang="ko-KR" altLang="en-US"/>
              <a:t>기간의 변경</a:t>
            </a:r>
            <a:endParaRPr lang="en-US" altLang="ko-KR"/>
          </a:p>
          <a:p>
            <a:r>
              <a:rPr lang="ko-KR" altLang="en-US"/>
              <a:t>변경 분석</a:t>
            </a:r>
            <a:endParaRPr lang="en-US" altLang="ko-KR"/>
          </a:p>
          <a:p>
            <a:r>
              <a:rPr lang="ko-KR" altLang="en-US"/>
              <a:t>변경 제안 준비</a:t>
            </a:r>
            <a:endParaRPr lang="en-US" altLang="ko-KR"/>
          </a:p>
          <a:p>
            <a:pPr lvl="1"/>
            <a:r>
              <a:rPr lang="ko-KR" altLang="en-US"/>
              <a:t>변경의 설명</a:t>
            </a:r>
            <a:r>
              <a:rPr lang="en-US" altLang="ko-KR"/>
              <a:t>, </a:t>
            </a:r>
            <a:r>
              <a:rPr lang="ko-KR" altLang="en-US"/>
              <a:t>조직 및 개발자 파악</a:t>
            </a:r>
            <a:r>
              <a:rPr lang="en-US" altLang="ko-KR"/>
              <a:t>, </a:t>
            </a:r>
            <a:r>
              <a:rPr lang="ko-KR" altLang="en-US"/>
              <a:t>변경의 이유</a:t>
            </a:r>
            <a:r>
              <a:rPr lang="en-US" altLang="ko-KR"/>
              <a:t>, </a:t>
            </a:r>
            <a:r>
              <a:rPr lang="ko-KR" altLang="en-US"/>
              <a:t>영향 받는 항목</a:t>
            </a:r>
            <a:r>
              <a:rPr lang="en-US" altLang="ko-KR"/>
              <a:t>, </a:t>
            </a:r>
            <a:r>
              <a:rPr lang="ko-KR" altLang="en-US"/>
              <a:t>소요 노력</a:t>
            </a:r>
            <a:r>
              <a:rPr lang="en-US" altLang="ko-KR"/>
              <a:t>, </a:t>
            </a:r>
            <a:r>
              <a:rPr lang="ko-KR" altLang="en-US"/>
              <a:t>프로젝트 일정에 대한 영향</a:t>
            </a:r>
            <a:endParaRPr lang="en-US" altLang="ko-KR"/>
          </a:p>
          <a:p>
            <a:r>
              <a:rPr lang="ko-KR" altLang="en-US"/>
              <a:t>변경 제안의 평가</a:t>
            </a:r>
            <a:endParaRPr lang="en-US" altLang="ko-KR"/>
          </a:p>
          <a:p>
            <a:r>
              <a:rPr lang="ko-KR" altLang="en-US"/>
              <a:t>변경을 추가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78CBE126-EA72-49E3-9249-CA1B95986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형상 감사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AA226887-1860-45AC-BFC0-60A258D24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4" y="1412876"/>
            <a:ext cx="9445625" cy="4752975"/>
          </a:xfrm>
        </p:spPr>
        <p:txBody>
          <a:bodyPr/>
          <a:lstStyle/>
          <a:p>
            <a:r>
              <a:rPr lang="ko-KR" altLang="en-US" dirty="0"/>
              <a:t>베이스라인을 구축하기 위한 메커니즘 정의</a:t>
            </a:r>
            <a:endParaRPr lang="en-US" altLang="ko-KR" dirty="0"/>
          </a:p>
          <a:p>
            <a:pPr lvl="1"/>
            <a:r>
              <a:rPr lang="ko-KR" altLang="en-US" dirty="0"/>
              <a:t>향후 구축될 베이스라인과 승인된 베이스라인</a:t>
            </a:r>
            <a:endParaRPr lang="en-US" altLang="ko-KR" dirty="0"/>
          </a:p>
          <a:p>
            <a:r>
              <a:rPr lang="ko-KR" altLang="en-US" dirty="0"/>
              <a:t>형상 항목 검토</a:t>
            </a:r>
            <a:endParaRPr lang="en-US" altLang="ko-KR" dirty="0"/>
          </a:p>
          <a:p>
            <a:pPr lvl="1"/>
            <a:r>
              <a:rPr lang="ko-KR" altLang="en-US" dirty="0"/>
              <a:t>업데이트되어도 차이가 없음을 보장하여야</a:t>
            </a:r>
            <a:endParaRPr lang="en-US" altLang="ko-KR" dirty="0"/>
          </a:p>
          <a:p>
            <a:r>
              <a:rPr lang="ko-KR" altLang="en-US" dirty="0"/>
              <a:t>형상 항목 확인</a:t>
            </a:r>
            <a:endParaRPr lang="en-US" altLang="ko-KR" dirty="0"/>
          </a:p>
          <a:p>
            <a:pPr lvl="1"/>
            <a:r>
              <a:rPr lang="ko-KR" altLang="en-US" dirty="0"/>
              <a:t>올바른 문제를 해결하였는지 확증하기 위하여 정확성을 체크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447801"/>
            <a:ext cx="7808913" cy="43227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유지보수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CASE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 재사용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 리엔지니어링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실시간 소프트웨어 설계</a:t>
            </a:r>
          </a:p>
        </p:txBody>
      </p:sp>
      <p:graphicFrame>
        <p:nvGraphicFramePr>
          <p:cNvPr id="428036" name="Object 4"/>
          <p:cNvGraphicFramePr>
            <a:graphicFrameLocks/>
          </p:cNvGraphicFramePr>
          <p:nvPr/>
        </p:nvGraphicFramePr>
        <p:xfrm>
          <a:off x="8153401" y="4800601"/>
          <a:ext cx="192246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Clip" r:id="rId4" imgW="3657600" imgH="2608200" progId="MS_ClipArt_Gallery.2">
                  <p:embed/>
                </p:oleObj>
              </mc:Choice>
              <mc:Fallback>
                <p:oleObj name="Clip" r:id="rId4" imgW="3657600" imgH="26082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4800601"/>
                        <a:ext cx="1922463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강의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54935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1520" y="1456427"/>
            <a:ext cx="9200071" cy="4573588"/>
          </a:xfrm>
          <a:noFill/>
          <a:ln/>
        </p:spPr>
        <p:txBody>
          <a:bodyPr vert="horz" lIns="92075" tIns="46038" rIns="92075" bIns="46038" rtlCol="0">
            <a:normAutofit fontScale="70000" lnSpcReduction="20000"/>
          </a:bodyPr>
          <a:lstStyle/>
          <a:p>
            <a:pPr algn="just"/>
            <a:r>
              <a:rPr lang="ko-KR" altLang="en-US" dirty="0"/>
              <a:t>방법론</a:t>
            </a:r>
          </a:p>
          <a:p>
            <a:pPr lvl="1"/>
            <a:r>
              <a:rPr lang="ko-KR" altLang="en-US" dirty="0"/>
              <a:t>소프트웨어 개발 과정에서 사용되는 여러 가지 방법에 대한 연구</a:t>
            </a:r>
          </a:p>
          <a:p>
            <a:pPr lvl="1"/>
            <a:r>
              <a:rPr lang="ko-KR" altLang="en-US" dirty="0"/>
              <a:t>모형화 방법</a:t>
            </a:r>
            <a:r>
              <a:rPr lang="en-US" altLang="ko-KR" dirty="0"/>
              <a:t>, </a:t>
            </a:r>
            <a:r>
              <a:rPr lang="ko-KR" altLang="en-US" dirty="0"/>
              <a:t>설계 방법</a:t>
            </a:r>
            <a:r>
              <a:rPr lang="en-US" altLang="ko-KR" dirty="0"/>
              <a:t>, </a:t>
            </a:r>
            <a:r>
              <a:rPr lang="ko-KR" altLang="en-US" dirty="0"/>
              <a:t>코딩 </a:t>
            </a:r>
            <a:r>
              <a:rPr lang="en-US" altLang="ko-KR" dirty="0"/>
              <a:t>, </a:t>
            </a:r>
            <a:r>
              <a:rPr lang="ko-KR" altLang="en-US" dirty="0"/>
              <a:t>테스트 방법</a:t>
            </a:r>
          </a:p>
          <a:p>
            <a:pPr lvl="2"/>
            <a:r>
              <a:rPr lang="ko-KR" altLang="en-US" dirty="0"/>
              <a:t>프로세스 중심 방법론</a:t>
            </a:r>
          </a:p>
          <a:p>
            <a:pPr lvl="2"/>
            <a:r>
              <a:rPr lang="ko-KR" altLang="en-US" dirty="0"/>
              <a:t>자료 중심 방법론</a:t>
            </a:r>
          </a:p>
          <a:p>
            <a:pPr lvl="2"/>
            <a:r>
              <a:rPr lang="ko-KR" altLang="en-US" dirty="0"/>
              <a:t>객체 지향 방법론</a:t>
            </a:r>
          </a:p>
          <a:p>
            <a:r>
              <a:rPr lang="ko-KR" altLang="en-US" dirty="0"/>
              <a:t>도 구</a:t>
            </a:r>
          </a:p>
          <a:p>
            <a:pPr lvl="1"/>
            <a:r>
              <a:rPr lang="ko-KR" altLang="en-US" dirty="0"/>
              <a:t>개발 방법을 자동화 한 것</a:t>
            </a:r>
          </a:p>
          <a:p>
            <a:pPr lvl="2"/>
            <a:r>
              <a:rPr lang="ko-KR" altLang="en-US" dirty="0"/>
              <a:t>요구 분석 도구</a:t>
            </a:r>
          </a:p>
          <a:p>
            <a:pPr lvl="1"/>
            <a:r>
              <a:rPr lang="en-US" altLang="ko-KR" dirty="0"/>
              <a:t>CASE(Computer Aided Software Engineering)</a:t>
            </a:r>
          </a:p>
          <a:p>
            <a:pPr lvl="2"/>
            <a:r>
              <a:rPr lang="en-US" altLang="ko-KR" dirty="0"/>
              <a:t>Upper CASE</a:t>
            </a:r>
          </a:p>
          <a:p>
            <a:pPr lvl="2"/>
            <a:r>
              <a:rPr lang="en-US" altLang="ko-KR" dirty="0"/>
              <a:t>Lower CASE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소프트웨어 개발 환경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프로세스</a:t>
            </a:r>
          </a:p>
          <a:p>
            <a:pPr lvl="1"/>
            <a:r>
              <a:rPr lang="ko-KR" altLang="en-US" dirty="0"/>
              <a:t>소프트웨어 생명 주기에서 방법과 도구가 적용되어야 할 순서를 정의한 것</a:t>
            </a:r>
          </a:p>
          <a:p>
            <a:pPr lvl="1"/>
            <a:r>
              <a:rPr lang="ko-KR" altLang="en-US" dirty="0"/>
              <a:t>개발 작업</a:t>
            </a:r>
            <a:r>
              <a:rPr lang="en-US" altLang="ko-KR" dirty="0"/>
              <a:t>, </a:t>
            </a:r>
            <a:r>
              <a:rPr lang="ko-KR" altLang="en-US" dirty="0"/>
              <a:t>결과물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작업 사이의 선후 관계</a:t>
            </a:r>
          </a:p>
          <a:p>
            <a:pPr lvl="1"/>
            <a:r>
              <a:rPr lang="ko-KR" altLang="en-US" dirty="0"/>
              <a:t>프로젝트 관리 기술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04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r>
              <a:rPr lang="en-US" altLang="ko-KR" dirty="0"/>
              <a:t>1970</a:t>
            </a:r>
            <a:r>
              <a:rPr lang="ko-KR" altLang="en-US" dirty="0"/>
              <a:t>년대 초</a:t>
            </a:r>
            <a:r>
              <a:rPr lang="en-US" altLang="ko-KR" dirty="0"/>
              <a:t>: </a:t>
            </a:r>
            <a:r>
              <a:rPr lang="ko-KR" altLang="en-US" dirty="0"/>
              <a:t>구조적 프로그래밍</a:t>
            </a:r>
          </a:p>
          <a:p>
            <a:pPr lvl="1"/>
            <a:r>
              <a:rPr lang="ko-KR" altLang="en-US" dirty="0"/>
              <a:t>구조적 코딩</a:t>
            </a:r>
          </a:p>
          <a:p>
            <a:pPr lvl="1"/>
            <a:r>
              <a:rPr lang="ko-KR" altLang="en-US" dirty="0"/>
              <a:t>하향식 프로그래밍</a:t>
            </a:r>
          </a:p>
          <a:p>
            <a:pPr lvl="1"/>
            <a:r>
              <a:rPr lang="ko-KR" altLang="en-US" dirty="0"/>
              <a:t>정보 은닉</a:t>
            </a:r>
            <a:r>
              <a:rPr lang="en-US" altLang="ko-KR" dirty="0"/>
              <a:t>(</a:t>
            </a:r>
            <a:r>
              <a:rPr lang="en-US" altLang="ko-KR" dirty="0" err="1"/>
              <a:t>Parnas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추상화</a:t>
            </a:r>
            <a:r>
              <a:rPr lang="en-US" altLang="ko-KR" dirty="0"/>
              <a:t>(</a:t>
            </a:r>
            <a:r>
              <a:rPr lang="en-US" altLang="ko-KR" dirty="0" err="1"/>
              <a:t>Dijkstra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단계적 세분화</a:t>
            </a:r>
            <a:r>
              <a:rPr lang="en-US" altLang="ko-KR" dirty="0"/>
              <a:t>(Wirth)</a:t>
            </a:r>
          </a:p>
          <a:p>
            <a:r>
              <a:rPr lang="en-US" altLang="ko-KR" dirty="0"/>
              <a:t>1970</a:t>
            </a:r>
            <a:r>
              <a:rPr lang="ko-KR" altLang="en-US" dirty="0"/>
              <a:t>년대 중</a:t>
            </a:r>
            <a:r>
              <a:rPr lang="en-US" altLang="ko-KR" dirty="0"/>
              <a:t>: </a:t>
            </a:r>
            <a:r>
              <a:rPr lang="ko-KR" altLang="en-US" dirty="0"/>
              <a:t>설계 방법론</a:t>
            </a:r>
          </a:p>
          <a:p>
            <a:pPr lvl="1"/>
            <a:r>
              <a:rPr lang="ko-KR" altLang="en-US" dirty="0"/>
              <a:t>구조적 설계</a:t>
            </a:r>
            <a:r>
              <a:rPr lang="en-US" altLang="ko-KR" dirty="0"/>
              <a:t>(Yourdon</a:t>
            </a:r>
            <a:r>
              <a:rPr lang="ko-KR" altLang="en-US" dirty="0"/>
              <a:t>과 </a:t>
            </a:r>
            <a:r>
              <a:rPr lang="en-US" altLang="ko-KR" dirty="0"/>
              <a:t>Constantine)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설계 방법</a:t>
            </a:r>
            <a:r>
              <a:rPr lang="en-US" altLang="ko-KR" dirty="0"/>
              <a:t>(Jackson)</a:t>
            </a:r>
          </a:p>
          <a:p>
            <a:pPr lvl="1"/>
            <a:r>
              <a:rPr lang="en-US" altLang="ko-KR" dirty="0" err="1"/>
              <a:t>Warnier</a:t>
            </a:r>
            <a:r>
              <a:rPr lang="en-US" altLang="ko-KR" dirty="0"/>
              <a:t>-Orr </a:t>
            </a:r>
            <a:r>
              <a:rPr lang="ko-KR" altLang="en-US" dirty="0"/>
              <a:t>설계 방법</a:t>
            </a:r>
          </a:p>
          <a:p>
            <a:r>
              <a:rPr lang="en-US" altLang="ko-KR" dirty="0"/>
              <a:t>1970</a:t>
            </a:r>
            <a:r>
              <a:rPr lang="ko-KR" altLang="en-US" dirty="0"/>
              <a:t>년대 말</a:t>
            </a:r>
            <a:r>
              <a:rPr lang="en-US" altLang="ko-KR" dirty="0"/>
              <a:t>: </a:t>
            </a:r>
            <a:r>
              <a:rPr lang="ko-KR" altLang="en-US" dirty="0"/>
              <a:t>분석 방법론</a:t>
            </a:r>
          </a:p>
          <a:p>
            <a:pPr lvl="1"/>
            <a:r>
              <a:rPr lang="ko-KR" altLang="en-US" dirty="0"/>
              <a:t>구조적 분석</a:t>
            </a:r>
            <a:r>
              <a:rPr lang="en-US" altLang="ko-KR" dirty="0"/>
              <a:t>(Demarco, </a:t>
            </a:r>
            <a:r>
              <a:rPr lang="en-US" altLang="ko-KR" dirty="0" err="1"/>
              <a:t>Gane</a:t>
            </a:r>
            <a:r>
              <a:rPr lang="ko-KR" altLang="en-US" dirty="0"/>
              <a:t>과 </a:t>
            </a:r>
            <a:r>
              <a:rPr lang="en-US" altLang="ko-KR" dirty="0" err="1"/>
              <a:t>Sarson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SADT(</a:t>
            </a:r>
            <a:r>
              <a:rPr lang="en-US" altLang="ko-KR" dirty="0" err="1"/>
              <a:t>SofTech</a:t>
            </a:r>
            <a:r>
              <a:rPr lang="en-US" altLang="ko-KR" dirty="0"/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소프트웨어 공학의 발전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47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1"/>
            <a:ext cx="8001000" cy="4710113"/>
          </a:xfrm>
          <a:noFill/>
          <a:ln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1980</a:t>
            </a:r>
            <a:r>
              <a:rPr lang="ko-KR" altLang="en-US" dirty="0"/>
              <a:t>년대 초</a:t>
            </a:r>
            <a:r>
              <a:rPr lang="en-US" altLang="ko-KR" dirty="0"/>
              <a:t>: </a:t>
            </a:r>
            <a:r>
              <a:rPr lang="ko-KR" altLang="en-US" dirty="0"/>
              <a:t>자동화 도구 및 객체지향 프로그래밍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 </a:t>
            </a:r>
            <a:r>
              <a:rPr lang="en-US" altLang="ko-KR" dirty="0"/>
              <a:t>PSL/PSA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코드 자동 생성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소프트웨어 공학 도구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객체지향 프로그래밍</a:t>
            </a:r>
            <a:r>
              <a:rPr lang="en-US" altLang="ko-KR" dirty="0"/>
              <a:t>(Smalltalk, C++)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1980</a:t>
            </a:r>
            <a:r>
              <a:rPr lang="ko-KR" altLang="en-US" dirty="0"/>
              <a:t>년대 말</a:t>
            </a:r>
            <a:r>
              <a:rPr lang="en-US" altLang="ko-KR" dirty="0"/>
              <a:t>: </a:t>
            </a:r>
            <a:r>
              <a:rPr lang="ko-KR" altLang="en-US" dirty="0"/>
              <a:t>컴퓨터 응용 소프트웨어 공학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분석을 위한 대화식 그래픽 도구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 지원 도구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프로그래밍 환경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통합 소프트웨어 공학 환경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사용자 인터페이스 관리 시스템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소프트웨어 공학의 발전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943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295400"/>
            <a:ext cx="7948613" cy="4660900"/>
          </a:xfrm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ko-KR"/>
              <a:t>1990</a:t>
            </a:r>
            <a:r>
              <a:rPr lang="ko-KR" altLang="en-US"/>
              <a:t>년대 초</a:t>
            </a:r>
            <a:r>
              <a:rPr lang="en-US" altLang="ko-KR"/>
              <a:t>: </a:t>
            </a:r>
            <a:r>
              <a:rPr lang="ko-KR" altLang="en-US"/>
              <a:t>객체지향 소프트웨어 공학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객체지향 분석</a:t>
            </a:r>
            <a:r>
              <a:rPr lang="en-US" altLang="ko-KR"/>
              <a:t>, </a:t>
            </a:r>
            <a:r>
              <a:rPr lang="ko-KR" altLang="en-US"/>
              <a:t>설계</a:t>
            </a:r>
            <a:r>
              <a:rPr lang="en-US" altLang="ko-KR"/>
              <a:t>(Booch, OMT, Shaller-Meller, Yourdon, Fusion, Jacobson, ......)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객체지향 분석</a:t>
            </a:r>
            <a:r>
              <a:rPr lang="en-US" altLang="ko-KR"/>
              <a:t>, </a:t>
            </a:r>
            <a:r>
              <a:rPr lang="ko-KR" altLang="en-US"/>
              <a:t>설계 도구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소프트웨어 리엔지니어링</a:t>
            </a:r>
          </a:p>
          <a:p>
            <a:pPr>
              <a:lnSpc>
                <a:spcPct val="130000"/>
              </a:lnSpc>
            </a:pPr>
            <a:r>
              <a:rPr lang="en-US" altLang="ko-KR"/>
              <a:t>1990</a:t>
            </a:r>
            <a:r>
              <a:rPr lang="ko-KR" altLang="en-US"/>
              <a:t>년대 중</a:t>
            </a:r>
            <a:r>
              <a:rPr lang="en-US" altLang="ko-KR"/>
              <a:t>: </a:t>
            </a:r>
            <a:r>
              <a:rPr lang="ko-KR" altLang="en-US"/>
              <a:t>객체지향 분산처리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소프트웨어 재사용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설계 패턴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객체 분산 처리 구조</a:t>
            </a:r>
            <a:r>
              <a:rPr lang="en-US" altLang="ko-KR"/>
              <a:t>(CORBA, OLE/COM, ...)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분산 객체 프로그래밍</a:t>
            </a:r>
            <a:r>
              <a:rPr lang="en-US" altLang="ko-KR"/>
              <a:t>(JAVA)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소프트웨어 공학의 발전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600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1"/>
            <a:ext cx="8001000" cy="4568825"/>
          </a:xfrm>
          <a:noFill/>
          <a:ln/>
        </p:spPr>
        <p:txBody>
          <a:bodyPr vert="horz" lIns="92075" tIns="46038" rIns="92075" bIns="46038" rtlCol="0">
            <a:normAutofit fontScale="92500"/>
          </a:bodyPr>
          <a:lstStyle/>
          <a:p>
            <a:pPr>
              <a:lnSpc>
                <a:spcPct val="140000"/>
              </a:lnSpc>
              <a:buSzPct val="90000"/>
            </a:pPr>
            <a:r>
              <a:rPr lang="ko-KR" altLang="en-US"/>
              <a:t>목표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노동 집약적인 소프트웨어 개발 방식을 자동화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도구의 유기적인 통합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개발용 컴퓨터의 특성</a:t>
            </a:r>
            <a:r>
              <a:rPr lang="en-US" altLang="ko-KR"/>
              <a:t>, </a:t>
            </a:r>
            <a:r>
              <a:rPr lang="ko-KR" altLang="en-US"/>
              <a:t>개발 방법론</a:t>
            </a:r>
            <a:r>
              <a:rPr lang="en-US" altLang="ko-KR"/>
              <a:t>, </a:t>
            </a:r>
            <a:r>
              <a:rPr lang="ko-KR" altLang="en-US"/>
              <a:t>관리절차를 모두 고려한 도구 제공</a:t>
            </a:r>
          </a:p>
          <a:p>
            <a:pPr>
              <a:lnSpc>
                <a:spcPct val="140000"/>
              </a:lnSpc>
            </a:pPr>
            <a:r>
              <a:rPr lang="ko-KR" altLang="en-US"/>
              <a:t>소프트웨어를 위한 </a:t>
            </a:r>
            <a:r>
              <a:rPr lang="en-US" altLang="ko-KR"/>
              <a:t>CAD/CAM</a:t>
            </a:r>
          </a:p>
          <a:p>
            <a:pPr>
              <a:lnSpc>
                <a:spcPct val="140000"/>
              </a:lnSpc>
            </a:pPr>
            <a:r>
              <a:rPr lang="ko-KR" altLang="en-US"/>
              <a:t>여러 가지 원천 기술과 고성능 워크스테이션과의 결합으로 탄생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30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6950" y="1395414"/>
            <a:ext cx="7772400" cy="4687887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 sz="1800"/>
              <a:t>구조적 기법</a:t>
            </a:r>
          </a:p>
          <a:p>
            <a:pPr lvl="1"/>
            <a:r>
              <a:rPr lang="ko-KR" altLang="en-US" sz="1600"/>
              <a:t>쉽게 이해할 수 있는 시스템 모델</a:t>
            </a:r>
          </a:p>
          <a:p>
            <a:pPr lvl="1"/>
            <a:r>
              <a:rPr lang="ko-KR" altLang="en-US" sz="1600"/>
              <a:t>하향식</a:t>
            </a:r>
            <a:r>
              <a:rPr lang="en-US" altLang="ko-KR" sz="1600"/>
              <a:t>, </a:t>
            </a:r>
            <a:r>
              <a:rPr lang="ko-KR" altLang="en-US" sz="1600"/>
              <a:t>기능식 분해 방법</a:t>
            </a:r>
          </a:p>
          <a:p>
            <a:r>
              <a:rPr lang="ko-KR" altLang="en-US" sz="1800"/>
              <a:t>프로토 타이핑 기술</a:t>
            </a:r>
          </a:p>
          <a:p>
            <a:pPr lvl="1"/>
            <a:r>
              <a:rPr lang="ko-KR" altLang="en-US" sz="1600"/>
              <a:t>프로토타입 용 언어</a:t>
            </a:r>
            <a:r>
              <a:rPr lang="en-US" altLang="ko-KR" sz="1600"/>
              <a:t>, </a:t>
            </a:r>
            <a:r>
              <a:rPr lang="ko-KR" altLang="en-US" sz="1600"/>
              <a:t>화면 레이아웃 설계</a:t>
            </a:r>
            <a:r>
              <a:rPr lang="en-US" altLang="ko-KR" sz="1600"/>
              <a:t>, </a:t>
            </a:r>
            <a:r>
              <a:rPr lang="ko-KR" altLang="en-US" sz="1600"/>
              <a:t>보고서 설계</a:t>
            </a:r>
          </a:p>
          <a:p>
            <a:r>
              <a:rPr lang="ko-KR" altLang="en-US" sz="1800"/>
              <a:t>자동 프로그래밍 기술</a:t>
            </a:r>
          </a:p>
          <a:p>
            <a:pPr lvl="1"/>
            <a:r>
              <a:rPr lang="en-US" altLang="ko-KR" sz="1600"/>
              <a:t>4 </a:t>
            </a:r>
            <a:r>
              <a:rPr lang="ko-KR" altLang="en-US" sz="1600"/>
              <a:t>세대 언어</a:t>
            </a:r>
          </a:p>
          <a:p>
            <a:pPr lvl="1"/>
            <a:r>
              <a:rPr lang="ko-KR" altLang="en-US" sz="1600"/>
              <a:t>자료 선언문</a:t>
            </a:r>
            <a:r>
              <a:rPr lang="en-US" altLang="ko-KR" sz="1600"/>
              <a:t>, </a:t>
            </a:r>
            <a:r>
              <a:rPr lang="ko-KR" altLang="en-US" sz="1600"/>
              <a:t>질의어</a:t>
            </a:r>
            <a:r>
              <a:rPr lang="en-US" altLang="ko-KR" sz="1600"/>
              <a:t>, </a:t>
            </a:r>
            <a:r>
              <a:rPr lang="ko-KR" altLang="en-US" sz="1600"/>
              <a:t>조작어</a:t>
            </a:r>
            <a:r>
              <a:rPr lang="en-US" altLang="ko-KR" sz="1600"/>
              <a:t>, </a:t>
            </a:r>
            <a:r>
              <a:rPr lang="ko-KR" altLang="en-US" sz="1600"/>
              <a:t>데이타 처리 및 보고서 작성 기능</a:t>
            </a:r>
          </a:p>
          <a:p>
            <a:r>
              <a:rPr lang="ko-KR" altLang="en-US" sz="1800"/>
              <a:t>정보 저장소 기술</a:t>
            </a:r>
          </a:p>
          <a:p>
            <a:pPr lvl="1"/>
            <a:r>
              <a:rPr lang="ko-KR" altLang="en-US" sz="1600"/>
              <a:t>소프트웨어 요구 분석</a:t>
            </a:r>
            <a:r>
              <a:rPr lang="en-US" altLang="ko-KR" sz="1600"/>
              <a:t>, </a:t>
            </a:r>
            <a:r>
              <a:rPr lang="ko-KR" altLang="en-US" sz="1600"/>
              <a:t>설계서</a:t>
            </a:r>
          </a:p>
          <a:p>
            <a:pPr lvl="1"/>
            <a:r>
              <a:rPr lang="ko-KR" altLang="en-US" sz="1600"/>
              <a:t>응용 문제에 관련된 영역 지식</a:t>
            </a:r>
          </a:p>
          <a:p>
            <a:pPr lvl="1"/>
            <a:r>
              <a:rPr lang="ko-KR" altLang="en-US" sz="1600"/>
              <a:t>프로세스 정의와 프로젝트 관리 정보</a:t>
            </a:r>
          </a:p>
          <a:p>
            <a:pPr lvl="1"/>
            <a:r>
              <a:rPr lang="ko-KR" altLang="en-US" sz="1600"/>
              <a:t>소프트웨어 메트릭 정보 </a:t>
            </a:r>
          </a:p>
          <a:p>
            <a:r>
              <a:rPr lang="ko-KR" altLang="en-US" sz="1800"/>
              <a:t>분산 처리 기술</a:t>
            </a:r>
          </a:p>
          <a:p>
            <a:pPr lvl="1"/>
            <a:r>
              <a:rPr lang="ko-KR" altLang="en-US" sz="1600"/>
              <a:t>클라이언트</a:t>
            </a:r>
            <a:r>
              <a:rPr lang="en-US" altLang="ko-KR" sz="1600"/>
              <a:t>/</a:t>
            </a:r>
            <a:r>
              <a:rPr lang="ko-KR" altLang="en-US" sz="1600"/>
              <a:t>서버</a:t>
            </a:r>
            <a:r>
              <a:rPr lang="en-US" altLang="ko-KR" sz="1600"/>
              <a:t>, </a:t>
            </a:r>
            <a:r>
              <a:rPr lang="ko-KR" altLang="en-US" sz="1600"/>
              <a:t>공동 작업 환경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 </a:t>
            </a:r>
            <a:r>
              <a:rPr lang="ko-KR" altLang="en-US" dirty="0"/>
              <a:t>원천기술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91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19201"/>
            <a:ext cx="7926388" cy="4803775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  <a:buSzPct val="90000"/>
            </a:pPr>
            <a:r>
              <a:rPr lang="ko-KR" altLang="en-US" sz="1800"/>
              <a:t>정의</a:t>
            </a:r>
          </a:p>
          <a:p>
            <a:pPr marL="850900" lvl="1" indent="-317500">
              <a:lnSpc>
                <a:spcPct val="110000"/>
              </a:lnSpc>
              <a:buNone/>
            </a:pPr>
            <a:r>
              <a:rPr lang="ko-KR" altLang="en-US" sz="1600" i="1"/>
              <a:t>     </a:t>
            </a:r>
            <a:r>
              <a:rPr lang="ko-KR" altLang="en-US" sz="1600" i="1">
                <a:latin typeface="Times New Roman" panose="02020603050405020304" pitchFamily="18" charset="0"/>
              </a:rPr>
              <a:t>“</a:t>
            </a:r>
            <a:r>
              <a:rPr lang="ko-KR" altLang="en-US" sz="1600" i="1"/>
              <a:t>소프트웨어 생명주기 전체에 걸쳐 프로그래밍 지원 능력을 제공하는 도구의 통합된 집합이며 이는 하나의 명령어로 접근하도록 되어 있다</a:t>
            </a:r>
            <a:r>
              <a:rPr lang="en-US" altLang="ko-KR" sz="1600" i="1"/>
              <a:t>. </a:t>
            </a:r>
            <a:r>
              <a:rPr lang="ko-KR" altLang="en-US" sz="1600" i="1"/>
              <a:t>환경은 일반적으로 설계</a:t>
            </a:r>
            <a:r>
              <a:rPr lang="en-US" altLang="ko-KR" sz="1600" i="1"/>
              <a:t>, </a:t>
            </a:r>
            <a:r>
              <a:rPr lang="ko-KR" altLang="en-US" sz="1600" i="1"/>
              <a:t>편집</a:t>
            </a:r>
            <a:r>
              <a:rPr lang="en-US" altLang="ko-KR" sz="1600" i="1"/>
              <a:t>, </a:t>
            </a:r>
            <a:r>
              <a:rPr lang="ko-KR" altLang="en-US" sz="1600" i="1"/>
              <a:t>컴파일</a:t>
            </a:r>
            <a:r>
              <a:rPr lang="en-US" altLang="ko-KR" sz="1600" i="1"/>
              <a:t>, </a:t>
            </a:r>
            <a:r>
              <a:rPr lang="ko-KR" altLang="en-US" sz="1600" i="1"/>
              <a:t>로드</a:t>
            </a:r>
            <a:r>
              <a:rPr lang="en-US" altLang="ko-KR" sz="1600" i="1"/>
              <a:t>, </a:t>
            </a:r>
            <a:r>
              <a:rPr lang="ko-KR" altLang="en-US" sz="1600" i="1"/>
              <a:t>테스트</a:t>
            </a:r>
            <a:r>
              <a:rPr lang="en-US" altLang="ko-KR" sz="1600" i="1"/>
              <a:t>, </a:t>
            </a:r>
            <a:r>
              <a:rPr lang="ko-KR" altLang="en-US" sz="1600" i="1"/>
              <a:t>형상 관리</a:t>
            </a:r>
            <a:r>
              <a:rPr lang="en-US" altLang="ko-KR" sz="1600" i="1"/>
              <a:t>, </a:t>
            </a:r>
            <a:r>
              <a:rPr lang="ko-KR" altLang="en-US" sz="1600" i="1"/>
              <a:t>프로젝트 관리를 위한 도구를 포함한다</a:t>
            </a:r>
            <a:r>
              <a:rPr lang="en-US" altLang="ko-KR" sz="1600" i="1"/>
              <a:t>.</a:t>
            </a:r>
            <a:r>
              <a:rPr lang="en-US" altLang="ko-KR" sz="1600" i="1">
                <a:latin typeface="Times New Roman" panose="02020603050405020304" pitchFamily="18" charset="0"/>
              </a:rPr>
              <a:t>”</a:t>
            </a:r>
            <a:endParaRPr lang="en-US" altLang="ko-KR" sz="1600" i="1"/>
          </a:p>
          <a:p>
            <a:pPr>
              <a:lnSpc>
                <a:spcPct val="110000"/>
              </a:lnSpc>
              <a:buSzPct val="90000"/>
            </a:pPr>
            <a:r>
              <a:rPr lang="ko-KR" altLang="en-US" sz="1800"/>
              <a:t>언어 중심 환경</a:t>
            </a:r>
          </a:p>
          <a:p>
            <a:pPr marL="850900" lvl="1" indent="-317500">
              <a:lnSpc>
                <a:spcPct val="110000"/>
              </a:lnSpc>
            </a:pPr>
            <a:r>
              <a:rPr lang="ko-KR" altLang="en-US" sz="1600"/>
              <a:t>프로그래밍 단계 지원</a:t>
            </a:r>
          </a:p>
          <a:p>
            <a:pPr marL="850900" lvl="1" indent="-317500">
              <a:lnSpc>
                <a:spcPct val="110000"/>
              </a:lnSpc>
            </a:pPr>
            <a:r>
              <a:rPr lang="en-US" altLang="ko-KR" sz="1600"/>
              <a:t>Lisp, Smalltalk</a:t>
            </a:r>
            <a:r>
              <a:rPr lang="ko-KR" altLang="en-US" sz="1600"/>
              <a:t>의 인터프리터 중심 개발 환경</a:t>
            </a:r>
            <a:r>
              <a:rPr lang="en-US" altLang="ko-KR" sz="1600"/>
              <a:t>(</a:t>
            </a:r>
            <a:r>
              <a:rPr lang="ko-KR" altLang="en-US" sz="1600"/>
              <a:t>코딩</a:t>
            </a:r>
            <a:r>
              <a:rPr lang="en-US" altLang="ko-KR" sz="1600"/>
              <a:t>, </a:t>
            </a:r>
            <a:r>
              <a:rPr lang="ko-KR" altLang="en-US" sz="1600"/>
              <a:t>수행</a:t>
            </a:r>
            <a:r>
              <a:rPr lang="en-US" altLang="ko-KR" sz="1600"/>
              <a:t>, </a:t>
            </a:r>
            <a:r>
              <a:rPr lang="ko-KR" altLang="en-US" sz="1600"/>
              <a:t>디버깅 환경</a:t>
            </a:r>
            <a:r>
              <a:rPr lang="en-US" altLang="ko-KR" sz="1600"/>
              <a:t>)</a:t>
            </a:r>
          </a:p>
          <a:p>
            <a:pPr marL="850900" lvl="1" indent="-317500">
              <a:lnSpc>
                <a:spcPct val="110000"/>
              </a:lnSpc>
            </a:pPr>
            <a:r>
              <a:rPr lang="ko-KR" altLang="en-US" sz="1600"/>
              <a:t>설계나 프로젝트 관리를 위한 기능은 부족</a:t>
            </a:r>
          </a:p>
          <a:p>
            <a:pPr>
              <a:lnSpc>
                <a:spcPct val="110000"/>
              </a:lnSpc>
              <a:buSzPct val="90000"/>
            </a:pPr>
            <a:r>
              <a:rPr lang="ko-KR" altLang="en-US" sz="1800"/>
              <a:t>구문 중심 환경</a:t>
            </a:r>
          </a:p>
          <a:p>
            <a:pPr marL="850900" lvl="1" indent="-317500">
              <a:lnSpc>
                <a:spcPct val="110000"/>
              </a:lnSpc>
            </a:pPr>
            <a:r>
              <a:rPr lang="ko-KR" altLang="en-US" sz="1600"/>
              <a:t>구문 중심 편집기</a:t>
            </a:r>
          </a:p>
          <a:p>
            <a:pPr marL="850900" lvl="1" indent="-317500">
              <a:lnSpc>
                <a:spcPct val="110000"/>
              </a:lnSpc>
            </a:pPr>
            <a:r>
              <a:rPr lang="en-US" altLang="ko-KR" sz="1600"/>
              <a:t>Cornell Program Synthesizer, Granada/Aloe, Mentor, Pecan</a:t>
            </a:r>
          </a:p>
          <a:p>
            <a:pPr marL="850900" lvl="1" indent="-317500">
              <a:lnSpc>
                <a:spcPct val="110000"/>
              </a:lnSpc>
            </a:pPr>
            <a:r>
              <a:rPr lang="ko-KR" altLang="en-US" sz="1600"/>
              <a:t>프로그래밍 정보의 보관</a:t>
            </a:r>
            <a:r>
              <a:rPr lang="en-US" altLang="ko-KR" sz="1600"/>
              <a:t>: </a:t>
            </a:r>
            <a:r>
              <a:rPr lang="ko-KR" altLang="en-US" sz="1600"/>
              <a:t>추상 구문 트리</a:t>
            </a:r>
            <a:r>
              <a:rPr lang="en-US" altLang="ko-KR" sz="1600"/>
              <a:t>(Abstract Syntax Tree)</a:t>
            </a:r>
          </a:p>
          <a:p>
            <a:pPr marL="850900" lvl="1" indent="-317500">
              <a:lnSpc>
                <a:spcPct val="110000"/>
              </a:lnSpc>
            </a:pPr>
            <a:r>
              <a:rPr lang="ko-KR" altLang="en-US" sz="1600"/>
              <a:t>구현 단계나 테스트 단계만을 지원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개발환경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8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71601"/>
            <a:ext cx="8174038" cy="4803775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20000"/>
              </a:lnSpc>
              <a:buSzPct val="90000"/>
            </a:pPr>
            <a:r>
              <a:rPr lang="ko-KR" altLang="en-US"/>
              <a:t>툴킷 환경</a:t>
            </a:r>
          </a:p>
          <a:p>
            <a:pPr lvl="1">
              <a:lnSpc>
                <a:spcPct val="120000"/>
              </a:lnSpc>
            </a:pPr>
            <a:r>
              <a:rPr lang="ko-KR" altLang="en-US" sz="1600"/>
              <a:t>코딩 도구</a:t>
            </a:r>
            <a:r>
              <a:rPr lang="en-US" altLang="ko-KR" sz="1600"/>
              <a:t>(</a:t>
            </a:r>
            <a:r>
              <a:rPr lang="ko-KR" altLang="en-US" sz="1600"/>
              <a:t>컴파일러</a:t>
            </a:r>
            <a:r>
              <a:rPr lang="en-US" altLang="ko-KR" sz="1600"/>
              <a:t>, </a:t>
            </a:r>
            <a:r>
              <a:rPr lang="ko-KR" altLang="en-US" sz="1600"/>
              <a:t>편집기</a:t>
            </a:r>
            <a:r>
              <a:rPr lang="en-US" altLang="ko-KR" sz="1600"/>
              <a:t>, </a:t>
            </a:r>
            <a:r>
              <a:rPr lang="ko-KR" altLang="en-US" sz="1600"/>
              <a:t>링커</a:t>
            </a:r>
            <a:r>
              <a:rPr lang="en-US" altLang="ko-KR" sz="1600"/>
              <a:t>, </a:t>
            </a:r>
            <a:r>
              <a:rPr lang="ko-KR" altLang="en-US" sz="1600"/>
              <a:t>디버거</a:t>
            </a:r>
            <a:r>
              <a:rPr lang="en-US" altLang="ko-KR" sz="1600"/>
              <a:t>)</a:t>
            </a:r>
            <a:r>
              <a:rPr lang="ko-KR" altLang="en-US" sz="1600"/>
              <a:t>와 버전 제어 및 형상 관리를 위한 도구들의 모임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Unix Programmer</a:t>
            </a:r>
            <a:r>
              <a:rPr lang="en-US" altLang="ko-KR" sz="1600">
                <a:latin typeface="Times New Roman" panose="02020603050405020304" pitchFamily="18" charset="0"/>
              </a:rPr>
              <a:t>’</a:t>
            </a:r>
            <a:r>
              <a:rPr lang="en-US" altLang="ko-KR" sz="1600"/>
              <a:t>s Workbench</a:t>
            </a:r>
          </a:p>
          <a:p>
            <a:pPr lvl="1">
              <a:lnSpc>
                <a:spcPct val="120000"/>
              </a:lnSpc>
            </a:pPr>
            <a:r>
              <a:rPr lang="ko-KR" altLang="en-US" sz="1600"/>
              <a:t>도구의 확장이 용이</a:t>
            </a:r>
          </a:p>
          <a:p>
            <a:pPr lvl="1">
              <a:lnSpc>
                <a:spcPct val="120000"/>
              </a:lnSpc>
            </a:pPr>
            <a:r>
              <a:rPr lang="ko-KR" altLang="en-US" sz="1600"/>
              <a:t>공통의 사용자 인터페이스가 없음</a:t>
            </a:r>
          </a:p>
          <a:p>
            <a:pPr>
              <a:lnSpc>
                <a:spcPct val="120000"/>
              </a:lnSpc>
              <a:buSzPct val="90000"/>
            </a:pPr>
            <a:r>
              <a:rPr lang="ko-KR" altLang="en-US"/>
              <a:t>방법 중심 환경</a:t>
            </a:r>
          </a:p>
          <a:p>
            <a:pPr lvl="1">
              <a:lnSpc>
                <a:spcPct val="120000"/>
              </a:lnSpc>
            </a:pPr>
            <a:r>
              <a:rPr lang="ko-KR" altLang="en-US" sz="1600"/>
              <a:t>분석이나 설계 단계의 특정 방법을 지원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Teamwork, System Architect, Excellerator</a:t>
            </a:r>
          </a:p>
          <a:p>
            <a:pPr lvl="1">
              <a:lnSpc>
                <a:spcPct val="120000"/>
              </a:lnSpc>
            </a:pPr>
            <a:r>
              <a:rPr lang="ko-KR" altLang="en-US" sz="1600"/>
              <a:t>다이어그래밍 기능</a:t>
            </a:r>
            <a:r>
              <a:rPr lang="en-US" altLang="ko-KR" sz="1600"/>
              <a:t>, </a:t>
            </a:r>
            <a:r>
              <a:rPr lang="ko-KR" altLang="en-US" sz="1600"/>
              <a:t>자료 사전 정의</a:t>
            </a:r>
            <a:r>
              <a:rPr lang="en-US" altLang="ko-KR" sz="1600"/>
              <a:t>, </a:t>
            </a:r>
            <a:r>
              <a:rPr lang="ko-KR" altLang="en-US" sz="1600"/>
              <a:t>일관성 검증 기능</a:t>
            </a:r>
          </a:p>
          <a:p>
            <a:pPr lvl="1">
              <a:lnSpc>
                <a:spcPct val="120000"/>
              </a:lnSpc>
            </a:pPr>
            <a:r>
              <a:rPr lang="ko-KR" altLang="en-US" sz="1600"/>
              <a:t>단점</a:t>
            </a:r>
          </a:p>
          <a:p>
            <a:pPr lvl="2">
              <a:lnSpc>
                <a:spcPct val="120000"/>
              </a:lnSpc>
            </a:pPr>
            <a:r>
              <a:rPr lang="ko-KR" altLang="en-US" sz="1400"/>
              <a:t>특정 방법에 고정</a:t>
            </a:r>
          </a:p>
          <a:p>
            <a:pPr lvl="2">
              <a:lnSpc>
                <a:spcPct val="120000"/>
              </a:lnSpc>
            </a:pPr>
            <a:r>
              <a:rPr lang="ko-KR" altLang="en-US" sz="1400"/>
              <a:t>프로젝트 관리를 위한 기능 없음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소프트웨어 개발환경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25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295400"/>
            <a:ext cx="7924800" cy="4953000"/>
          </a:xfrm>
          <a:noFill/>
          <a:ln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/>
              <a:t>소프트웨어 개발 초기의 일을 지원</a:t>
            </a:r>
          </a:p>
          <a:p>
            <a:pPr>
              <a:lnSpc>
                <a:spcPct val="110000"/>
              </a:lnSpc>
            </a:pPr>
            <a:r>
              <a:rPr lang="ko-KR" altLang="en-US"/>
              <a:t>분석 및 설계 과정의 지원</a:t>
            </a:r>
          </a:p>
          <a:p>
            <a:pPr>
              <a:lnSpc>
                <a:spcPct val="110000"/>
              </a:lnSpc>
            </a:pPr>
            <a:r>
              <a:rPr lang="ko-KR" altLang="en-US"/>
              <a:t>지원 기능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여러 가지 방법론을 지원하는 다이어그래밍 도구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모델의 정확성</a:t>
            </a:r>
            <a:r>
              <a:rPr lang="en-US" altLang="ko-KR"/>
              <a:t>, </a:t>
            </a:r>
            <a:r>
              <a:rPr lang="ko-KR" altLang="en-US"/>
              <a:t>일관성을 확인하기 위한 오류 검증 기능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프로토타이핑을 지원하는 도구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설계 사전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분석 설계 결과의 오류</a:t>
            </a:r>
            <a:r>
              <a:rPr lang="en-US" altLang="ko-KR"/>
              <a:t>, </a:t>
            </a:r>
            <a:r>
              <a:rPr lang="ko-KR" altLang="en-US"/>
              <a:t>일관성 검증</a:t>
            </a:r>
          </a:p>
          <a:p>
            <a:pPr>
              <a:lnSpc>
                <a:spcPct val="110000"/>
              </a:lnSpc>
            </a:pPr>
            <a:r>
              <a:rPr lang="ko-KR" altLang="en-US"/>
              <a:t>사용자 인터페이스 설계 및 개발 도구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화면 구성 요소의 레이아웃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프로그래밍과의 연결</a:t>
            </a:r>
          </a:p>
          <a:p>
            <a:pPr lvl="1">
              <a:lnSpc>
                <a:spcPct val="110000"/>
              </a:lnSpc>
            </a:pPr>
            <a:r>
              <a:rPr lang="ko-KR" altLang="en-US"/>
              <a:t>사용자 인터페이스 관리 시스템</a:t>
            </a:r>
          </a:p>
          <a:p>
            <a:pPr>
              <a:lnSpc>
                <a:spcPct val="110000"/>
              </a:lnSpc>
            </a:pPr>
            <a:r>
              <a:rPr lang="ko-KR" altLang="en-US"/>
              <a:t>프로토타이핑 도구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1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295400"/>
            <a:ext cx="8077200" cy="4876800"/>
          </a:xfrm>
          <a:noFill/>
          <a:ln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장점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높은 생산성 향상</a:t>
            </a:r>
            <a:r>
              <a:rPr lang="en-US" altLang="ko-KR"/>
              <a:t>: 40%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분석</a:t>
            </a:r>
            <a:r>
              <a:rPr lang="en-US" altLang="ko-KR"/>
              <a:t>, </a:t>
            </a:r>
            <a:r>
              <a:rPr lang="ko-KR" altLang="en-US"/>
              <a:t>설계 자료의 효율적인 관리 및 재사용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단점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Learning curve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적합한 도구의 선택과 교육이 중요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일관성 검증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모든 그림 요소들이 제대로 연결되어 있는가</a:t>
            </a:r>
            <a:r>
              <a:rPr lang="en-US" altLang="ko-KR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각 프로세스의 출력이 적어도 하나씩 있는가</a:t>
            </a:r>
            <a:r>
              <a:rPr lang="en-US" altLang="ko-KR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자료흐름에 모두 이름이 붙어 있는가</a:t>
            </a:r>
            <a:r>
              <a:rPr lang="en-US" altLang="ko-KR"/>
              <a:t>? </a:t>
            </a:r>
            <a:r>
              <a:rPr lang="ko-KR" altLang="en-US"/>
              <a:t>또한 자료사전에 있는가</a:t>
            </a:r>
            <a:r>
              <a:rPr lang="en-US" altLang="ko-KR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프로세스의 이름은 유일한 이름인가</a:t>
            </a:r>
            <a:r>
              <a:rPr lang="en-US" altLang="ko-KR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자료 흐름이 상위 프로세스와 균형을 이루고 있는가</a:t>
            </a:r>
            <a:r>
              <a:rPr lang="en-US" altLang="ko-KR"/>
              <a:t>?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CASE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871E0EE3-9233-48BC-B2E2-EFF419F4C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유지 보수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28F8EB1F-D71F-4FC7-96E4-2BDDA48A8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4" y="1412876"/>
            <a:ext cx="9022931" cy="4752975"/>
          </a:xfrm>
        </p:spPr>
        <p:txBody>
          <a:bodyPr/>
          <a:lstStyle/>
          <a:p>
            <a:r>
              <a:rPr lang="ko-KR" altLang="en-US" dirty="0"/>
              <a:t>개발 후에 이루어지는 소프트웨어의 변경 작업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소프트웨어가 유용하게 활용되는 기간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소프트웨어는 환경과 비즈니스 요구에 따라 진화함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유지보수에 드는 노력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800" dirty="0"/>
              <a:t>    </a:t>
            </a:r>
            <a:endParaRPr lang="ko-KR" altLang="en-US" dirty="0"/>
          </a:p>
        </p:txBody>
      </p:sp>
      <p:pic>
        <p:nvPicPr>
          <p:cNvPr id="9220" name="그림 2">
            <a:extLst>
              <a:ext uri="{FF2B5EF4-FFF2-40B4-BE49-F238E27FC236}">
                <a16:creationId xmlns:a16="http://schemas.microsoft.com/office/drawing/2014/main" id="{6EB9345D-B686-4C42-95DB-C57BFC85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14" y="3429000"/>
            <a:ext cx="42862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/>
              <a:t>프로그래밍 지원도구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컴파일러</a:t>
            </a:r>
            <a:r>
              <a:rPr lang="en-US" altLang="ko-KR"/>
              <a:t>, </a:t>
            </a:r>
            <a:r>
              <a:rPr lang="ko-KR" altLang="en-US"/>
              <a:t>링커</a:t>
            </a:r>
            <a:r>
              <a:rPr lang="en-US" altLang="ko-KR"/>
              <a:t>, </a:t>
            </a:r>
            <a:r>
              <a:rPr lang="ko-KR" altLang="en-US"/>
              <a:t>로더</a:t>
            </a:r>
            <a:r>
              <a:rPr lang="en-US" altLang="ko-KR"/>
              <a:t>, </a:t>
            </a:r>
            <a:r>
              <a:rPr lang="ko-KR" altLang="en-US"/>
              <a:t>디버거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구문 중심 편집기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테스트 도구</a:t>
            </a:r>
          </a:p>
          <a:p>
            <a:pPr lvl="2">
              <a:lnSpc>
                <a:spcPct val="130000"/>
              </a:lnSpc>
            </a:pPr>
            <a:r>
              <a:rPr lang="ko-KR" altLang="en-US"/>
              <a:t>정적 분석기</a:t>
            </a:r>
          </a:p>
          <a:p>
            <a:pPr lvl="2">
              <a:lnSpc>
                <a:spcPct val="130000"/>
              </a:lnSpc>
            </a:pPr>
            <a:r>
              <a:rPr lang="ko-KR" altLang="en-US"/>
              <a:t>동적 분석기</a:t>
            </a:r>
            <a:r>
              <a:rPr lang="en-US" altLang="ko-KR"/>
              <a:t>(</a:t>
            </a:r>
            <a:r>
              <a:rPr lang="ko-KR" altLang="en-US"/>
              <a:t>테스트 기준 분석기</a:t>
            </a:r>
            <a:r>
              <a:rPr lang="en-US" altLang="ko-KR"/>
              <a:t>, </a:t>
            </a:r>
            <a:r>
              <a:rPr lang="ko-KR" altLang="en-US"/>
              <a:t>가설 검증기</a:t>
            </a:r>
            <a:r>
              <a:rPr lang="en-US" altLang="ko-KR"/>
              <a:t>, </a:t>
            </a:r>
            <a:r>
              <a:rPr lang="ko-KR" altLang="en-US"/>
              <a:t>회귀 분석</a:t>
            </a:r>
            <a:r>
              <a:rPr lang="en-US" altLang="ko-KR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/>
              <a:t>비주얼 프로그래밍 도구</a:t>
            </a:r>
          </a:p>
          <a:p>
            <a:pPr lvl="1">
              <a:lnSpc>
                <a:spcPct val="130000"/>
              </a:lnSpc>
            </a:pPr>
            <a:r>
              <a:rPr lang="en-US" altLang="ko-KR"/>
              <a:t>Power Builder</a:t>
            </a:r>
          </a:p>
          <a:p>
            <a:pPr lvl="1">
              <a:lnSpc>
                <a:spcPct val="130000"/>
              </a:lnSpc>
            </a:pPr>
            <a:r>
              <a:rPr lang="en-US" altLang="ko-KR"/>
              <a:t>Visual Basic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하위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76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4668838"/>
          </a:xfrm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/>
              <a:t>장점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각 도구 사이에 각 단계 사이에 정보</a:t>
            </a:r>
            <a:r>
              <a:rPr lang="en-US" altLang="ko-KR"/>
              <a:t>(</a:t>
            </a:r>
            <a:r>
              <a:rPr lang="ko-KR" altLang="en-US"/>
              <a:t>모형</a:t>
            </a:r>
            <a:r>
              <a:rPr lang="en-US" altLang="ko-KR"/>
              <a:t>, </a:t>
            </a:r>
            <a:r>
              <a:rPr lang="ko-KR" altLang="en-US"/>
              <a:t>프로그램</a:t>
            </a:r>
            <a:r>
              <a:rPr lang="en-US" altLang="ko-KR"/>
              <a:t>, </a:t>
            </a:r>
            <a:r>
              <a:rPr lang="ko-KR" altLang="en-US"/>
              <a:t>문서</a:t>
            </a:r>
            <a:r>
              <a:rPr lang="en-US" altLang="ko-KR"/>
              <a:t>, </a:t>
            </a:r>
            <a:r>
              <a:rPr lang="ko-KR" altLang="en-US"/>
              <a:t>자료</a:t>
            </a:r>
            <a:r>
              <a:rPr lang="en-US" altLang="ko-KR"/>
              <a:t>)</a:t>
            </a:r>
            <a:r>
              <a:rPr lang="ko-KR" altLang="en-US"/>
              <a:t>가 자유롭게 전이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형상관리</a:t>
            </a:r>
            <a:r>
              <a:rPr lang="en-US" altLang="ko-KR"/>
              <a:t>, </a:t>
            </a:r>
            <a:r>
              <a:rPr lang="ko-KR" altLang="en-US"/>
              <a:t>품질 보증</a:t>
            </a:r>
            <a:r>
              <a:rPr lang="en-US" altLang="ko-KR"/>
              <a:t>, </a:t>
            </a:r>
            <a:r>
              <a:rPr lang="ko-KR" altLang="en-US"/>
              <a:t>문서 생성 등을 위한 노력의 감소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프로젝트 관리의 향상</a:t>
            </a:r>
          </a:p>
          <a:p>
            <a:pPr>
              <a:lnSpc>
                <a:spcPct val="130000"/>
              </a:lnSpc>
            </a:pPr>
            <a:r>
              <a:rPr lang="ko-KR" altLang="en-US"/>
              <a:t>통합 수준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자료 교환</a:t>
            </a:r>
            <a:r>
              <a:rPr lang="en-US" altLang="ko-KR"/>
              <a:t>: </a:t>
            </a:r>
            <a:r>
              <a:rPr lang="ko-KR" altLang="en-US"/>
              <a:t>자동 변환 장치에 의한 자료 변환 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공통 도구</a:t>
            </a:r>
            <a:r>
              <a:rPr lang="en-US" altLang="ko-KR"/>
              <a:t>: </a:t>
            </a:r>
            <a:r>
              <a:rPr lang="ko-KR" altLang="en-US"/>
              <a:t>동일한 사용자 인터페이스  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자료 통합</a:t>
            </a:r>
            <a:r>
              <a:rPr lang="en-US" altLang="ko-KR"/>
              <a:t>: </a:t>
            </a:r>
            <a:r>
              <a:rPr lang="ko-KR" altLang="en-US"/>
              <a:t>공통 자료 저장소 사용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완전 통합</a:t>
            </a:r>
            <a:r>
              <a:rPr lang="en-US" altLang="ko-KR"/>
              <a:t>: </a:t>
            </a:r>
            <a:r>
              <a:rPr lang="ko-KR" altLang="en-US"/>
              <a:t>메타 자료 관리</a:t>
            </a:r>
            <a:r>
              <a:rPr lang="en-US" altLang="ko-KR"/>
              <a:t>, </a:t>
            </a:r>
            <a:r>
              <a:rPr lang="ko-KR" altLang="en-US"/>
              <a:t>구동 장치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통합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757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223250" cy="4789488"/>
          </a:xfrm>
          <a:noFill/>
          <a:ln/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새로운 개념은 아님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함수 라이브러리</a:t>
            </a:r>
            <a:r>
              <a:rPr lang="en-US" altLang="ko-KR"/>
              <a:t>(X Window, IMSL, </a:t>
            </a:r>
            <a:r>
              <a:rPr lang="ko-KR" altLang="en-US"/>
              <a:t>등</a:t>
            </a:r>
            <a:r>
              <a:rPr lang="en-US" altLang="ko-KR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원시코드가 주로 재사용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정의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>
                <a:latin typeface="Times New Roman" panose="02020603050405020304" pitchFamily="18" charset="0"/>
              </a:rPr>
              <a:t>“</a:t>
            </a:r>
            <a:r>
              <a:rPr lang="ko-KR" altLang="en-US"/>
              <a:t>이미 개발한 시스템과 비슷한 새 시스템의 개발이나 유지보수에 드는 노력을 줄이기 위하여 여러 가지 경험과 지식을 재적용하는 것</a:t>
            </a:r>
            <a:r>
              <a:rPr lang="ko-KR" altLang="en-US">
                <a:latin typeface="Times New Roman" panose="02020603050405020304" pitchFamily="18" charset="0"/>
              </a:rPr>
              <a:t>”</a:t>
            </a:r>
            <a:endParaRPr lang="ko-KR" altLang="en-US"/>
          </a:p>
          <a:p>
            <a:pPr>
              <a:lnSpc>
                <a:spcPct val="120000"/>
              </a:lnSpc>
            </a:pPr>
            <a:r>
              <a:rPr lang="ko-KR" altLang="en-US"/>
              <a:t>재사용 대상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응용 분야에 관한 지식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개발 경험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설계에 관한 결정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시스템의 구조에 관한 지식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요구 분석 사항</a:t>
            </a:r>
            <a:r>
              <a:rPr lang="en-US" altLang="ko-KR"/>
              <a:t>, </a:t>
            </a:r>
            <a:r>
              <a:rPr lang="ko-KR" altLang="en-US"/>
              <a:t>설계</a:t>
            </a:r>
            <a:r>
              <a:rPr lang="en-US" altLang="ko-KR"/>
              <a:t>, </a:t>
            </a:r>
            <a:r>
              <a:rPr lang="ko-KR" altLang="en-US"/>
              <a:t>문서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재사용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032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46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064607"/>
              </p:ext>
            </p:extLst>
          </p:nvPr>
        </p:nvGraphicFramePr>
        <p:xfrm>
          <a:off x="1244600" y="1311275"/>
          <a:ext cx="9791700" cy="473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문서" r:id="rId3" imgW="7256160" imgH="4081320" progId="Word.Document.8">
                  <p:embed/>
                </p:oleObj>
              </mc:Choice>
              <mc:Fallback>
                <p:oleObj name="문서" r:id="rId3" imgW="7256160" imgH="4081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311275"/>
                        <a:ext cx="9791700" cy="4737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재사용 기술의 분류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473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서브루틴 라이브러리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GUI </a:t>
            </a:r>
            <a:r>
              <a:rPr lang="ko-KR" altLang="en-US"/>
              <a:t>라이브러리 함수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수치 계산 함수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코드 블럭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블랙 박스와 같은 재사용 코드 블럭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파라미터를 지정하여 인스턴스화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모듈러 프로그래밍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모듈</a:t>
            </a:r>
            <a:r>
              <a:rPr lang="en-US" altLang="ko-KR"/>
              <a:t>: </a:t>
            </a:r>
            <a:r>
              <a:rPr lang="ko-KR" altLang="en-US"/>
              <a:t>자료와 오퍼레이션의 묶음</a:t>
            </a:r>
          </a:p>
          <a:p>
            <a:pPr>
              <a:lnSpc>
                <a:spcPct val="120000"/>
              </a:lnSpc>
            </a:pPr>
            <a:r>
              <a:rPr lang="en-US" altLang="ko-KR"/>
              <a:t>Ada</a:t>
            </a:r>
            <a:r>
              <a:rPr lang="ko-KR" altLang="en-US"/>
              <a:t>의 패키지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객체부품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재사용과 확장이 용이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부품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302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/>
              <a:t>역공학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완제품으로부터 설계를 해독해 내는 작업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하드웨어의 </a:t>
            </a:r>
            <a:r>
              <a:rPr lang="ko-KR" altLang="en-US" dirty="0" err="1"/>
              <a:t>역공학</a:t>
            </a:r>
            <a:r>
              <a:rPr lang="en-US" altLang="ko-KR" dirty="0"/>
              <a:t>-&gt; </a:t>
            </a:r>
            <a:r>
              <a:rPr lang="ko-KR" altLang="en-US" dirty="0"/>
              <a:t>복제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소프트웨어의 </a:t>
            </a:r>
            <a:r>
              <a:rPr lang="ko-KR" altLang="en-US" dirty="0" err="1"/>
              <a:t>역공학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기능 향상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목적</a:t>
            </a:r>
          </a:p>
          <a:p>
            <a:pPr lvl="1">
              <a:lnSpc>
                <a:spcPct val="130000"/>
              </a:lnSpc>
            </a:pPr>
            <a:r>
              <a:rPr lang="en-US" altLang="ko-KR" dirty="0" err="1"/>
              <a:t>spagehtii</a:t>
            </a:r>
            <a:r>
              <a:rPr lang="en-US" altLang="ko-KR" dirty="0"/>
              <a:t> program, cryptic program, redundant program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			-&gt; good program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소프트웨어 유지보수 비용을 줄임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노후 시스템</a:t>
            </a:r>
            <a:r>
              <a:rPr lang="en-US" altLang="ko-KR" dirty="0"/>
              <a:t>(Legacy system)</a:t>
            </a:r>
            <a:r>
              <a:rPr lang="ko-KR" altLang="en-US" dirty="0"/>
              <a:t>을 새롭게 변혁</a:t>
            </a:r>
            <a:r>
              <a:rPr lang="en-US" altLang="ko-KR" dirty="0"/>
              <a:t>(renovation)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리엔지니어링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613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2697163" y="2425700"/>
            <a:ext cx="1370012" cy="255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5467351" y="2425700"/>
            <a:ext cx="1350963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8440738" y="2425701"/>
            <a:ext cx="1320800" cy="2562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66" name="Rectangle 6"/>
          <p:cNvSpPr>
            <a:spLocks noChangeArrowheads="1"/>
          </p:cNvSpPr>
          <p:nvPr/>
        </p:nvSpPr>
        <p:spPr bwMode="auto">
          <a:xfrm>
            <a:off x="2800350" y="1693863"/>
            <a:ext cx="1013098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요구분석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(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제약사항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,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 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목적 등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450567" name="Rectangle 7"/>
          <p:cNvSpPr>
            <a:spLocks noChangeArrowheads="1"/>
          </p:cNvSpPr>
          <p:nvPr/>
        </p:nvSpPr>
        <p:spPr bwMode="auto">
          <a:xfrm>
            <a:off x="5672139" y="2039939"/>
            <a:ext cx="59471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설 계</a:t>
            </a:r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8674101" y="2097089"/>
            <a:ext cx="59471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구 현</a:t>
            </a:r>
          </a:p>
        </p:txBody>
      </p:sp>
      <p:sp>
        <p:nvSpPr>
          <p:cNvPr id="450569" name="Line 9"/>
          <p:cNvSpPr>
            <a:spLocks noChangeShapeType="1"/>
          </p:cNvSpPr>
          <p:nvPr/>
        </p:nvSpPr>
        <p:spPr bwMode="auto">
          <a:xfrm>
            <a:off x="4117975" y="2765425"/>
            <a:ext cx="1328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0" name="Line 10"/>
          <p:cNvSpPr>
            <a:spLocks noChangeShapeType="1"/>
          </p:cNvSpPr>
          <p:nvPr/>
        </p:nvSpPr>
        <p:spPr bwMode="auto">
          <a:xfrm>
            <a:off x="6832601" y="2765425"/>
            <a:ext cx="1585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1" name="Line 11"/>
          <p:cNvSpPr>
            <a:spLocks noChangeShapeType="1"/>
          </p:cNvSpPr>
          <p:nvPr/>
        </p:nvSpPr>
        <p:spPr bwMode="auto">
          <a:xfrm flipH="1">
            <a:off x="6832601" y="3255963"/>
            <a:ext cx="1585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2" name="Line 12"/>
          <p:cNvSpPr>
            <a:spLocks noChangeShapeType="1"/>
          </p:cNvSpPr>
          <p:nvPr/>
        </p:nvSpPr>
        <p:spPr bwMode="auto">
          <a:xfrm flipH="1">
            <a:off x="4089401" y="3255963"/>
            <a:ext cx="135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3" name="Line 13"/>
          <p:cNvSpPr>
            <a:spLocks noChangeShapeType="1"/>
          </p:cNvSpPr>
          <p:nvPr/>
        </p:nvSpPr>
        <p:spPr bwMode="auto">
          <a:xfrm flipH="1">
            <a:off x="2444751" y="2765425"/>
            <a:ext cx="23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4" name="Line 14"/>
          <p:cNvSpPr>
            <a:spLocks noChangeShapeType="1"/>
          </p:cNvSpPr>
          <p:nvPr/>
        </p:nvSpPr>
        <p:spPr bwMode="auto">
          <a:xfrm flipH="1">
            <a:off x="2444751" y="3255963"/>
            <a:ext cx="23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5" name="Line 15"/>
          <p:cNvSpPr>
            <a:spLocks noChangeShapeType="1"/>
          </p:cNvSpPr>
          <p:nvPr/>
        </p:nvSpPr>
        <p:spPr bwMode="auto">
          <a:xfrm>
            <a:off x="9747250" y="2765425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6" name="Line 16"/>
          <p:cNvSpPr>
            <a:spLocks noChangeShapeType="1"/>
          </p:cNvSpPr>
          <p:nvPr/>
        </p:nvSpPr>
        <p:spPr bwMode="auto">
          <a:xfrm>
            <a:off x="9747251" y="3255963"/>
            <a:ext cx="258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7" name="Line 17"/>
          <p:cNvSpPr>
            <a:spLocks noChangeShapeType="1"/>
          </p:cNvSpPr>
          <p:nvPr/>
        </p:nvSpPr>
        <p:spPr bwMode="auto">
          <a:xfrm>
            <a:off x="5503864" y="2765425"/>
            <a:ext cx="13287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8" name="Line 18"/>
          <p:cNvSpPr>
            <a:spLocks noChangeShapeType="1"/>
          </p:cNvSpPr>
          <p:nvPr/>
        </p:nvSpPr>
        <p:spPr bwMode="auto">
          <a:xfrm>
            <a:off x="2647950" y="2767013"/>
            <a:ext cx="14430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79" name="Line 19"/>
          <p:cNvSpPr>
            <a:spLocks noChangeShapeType="1"/>
          </p:cNvSpPr>
          <p:nvPr/>
        </p:nvSpPr>
        <p:spPr bwMode="auto">
          <a:xfrm>
            <a:off x="2705100" y="3255963"/>
            <a:ext cx="1384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80" name="Line 20"/>
          <p:cNvSpPr>
            <a:spLocks noChangeShapeType="1"/>
          </p:cNvSpPr>
          <p:nvPr/>
        </p:nvSpPr>
        <p:spPr bwMode="auto">
          <a:xfrm>
            <a:off x="5446714" y="3284538"/>
            <a:ext cx="13557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81" name="Line 21"/>
          <p:cNvSpPr>
            <a:spLocks noChangeShapeType="1"/>
          </p:cNvSpPr>
          <p:nvPr/>
        </p:nvSpPr>
        <p:spPr bwMode="auto">
          <a:xfrm>
            <a:off x="8418513" y="2765425"/>
            <a:ext cx="1357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82" name="Line 22"/>
          <p:cNvSpPr>
            <a:spLocks noChangeShapeType="1"/>
          </p:cNvSpPr>
          <p:nvPr/>
        </p:nvSpPr>
        <p:spPr bwMode="auto">
          <a:xfrm>
            <a:off x="8448676" y="3255963"/>
            <a:ext cx="1298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83" name="Rectangle 23"/>
          <p:cNvSpPr>
            <a:spLocks noChangeArrowheads="1"/>
          </p:cNvSpPr>
          <p:nvPr/>
        </p:nvSpPr>
        <p:spPr bwMode="auto">
          <a:xfrm>
            <a:off x="4257676" y="2414589"/>
            <a:ext cx="7245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정공학</a:t>
            </a:r>
          </a:p>
        </p:txBody>
      </p:sp>
      <p:sp>
        <p:nvSpPr>
          <p:cNvPr id="450584" name="Rectangle 24"/>
          <p:cNvSpPr>
            <a:spLocks noChangeArrowheads="1"/>
          </p:cNvSpPr>
          <p:nvPr/>
        </p:nvSpPr>
        <p:spPr bwMode="auto">
          <a:xfrm>
            <a:off x="7239001" y="2422526"/>
            <a:ext cx="7245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정공학</a:t>
            </a:r>
          </a:p>
        </p:txBody>
      </p:sp>
      <p:sp>
        <p:nvSpPr>
          <p:cNvPr id="450585" name="Rectangle 25"/>
          <p:cNvSpPr>
            <a:spLocks noChangeArrowheads="1"/>
          </p:cNvSpPr>
          <p:nvPr/>
        </p:nvSpPr>
        <p:spPr bwMode="auto">
          <a:xfrm>
            <a:off x="4286251" y="2933701"/>
            <a:ext cx="7245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역공학</a:t>
            </a:r>
          </a:p>
        </p:txBody>
      </p:sp>
      <p:sp>
        <p:nvSpPr>
          <p:cNvPr id="450586" name="Rectangle 26"/>
          <p:cNvSpPr>
            <a:spLocks noChangeArrowheads="1"/>
          </p:cNvSpPr>
          <p:nvPr/>
        </p:nvSpPr>
        <p:spPr bwMode="auto">
          <a:xfrm>
            <a:off x="7200901" y="2992439"/>
            <a:ext cx="7245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역공학</a:t>
            </a:r>
          </a:p>
        </p:txBody>
      </p:sp>
      <p:sp>
        <p:nvSpPr>
          <p:cNvPr id="450587" name="Arc 27"/>
          <p:cNvSpPr>
            <a:spLocks/>
          </p:cNvSpPr>
          <p:nvPr/>
        </p:nvSpPr>
        <p:spPr bwMode="auto">
          <a:xfrm>
            <a:off x="6861176" y="3227388"/>
            <a:ext cx="1298575" cy="51911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88" name="Arc 28"/>
          <p:cNvSpPr>
            <a:spLocks/>
          </p:cNvSpPr>
          <p:nvPr/>
        </p:nvSpPr>
        <p:spPr bwMode="auto">
          <a:xfrm>
            <a:off x="6861175" y="3255963"/>
            <a:ext cx="1270000" cy="3746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89" name="Line 29"/>
          <p:cNvSpPr>
            <a:spLocks noChangeShapeType="1"/>
          </p:cNvSpPr>
          <p:nvPr/>
        </p:nvSpPr>
        <p:spPr bwMode="auto">
          <a:xfrm>
            <a:off x="5446714" y="3775075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90" name="Line 30"/>
          <p:cNvSpPr>
            <a:spLocks noChangeShapeType="1"/>
          </p:cNvSpPr>
          <p:nvPr/>
        </p:nvSpPr>
        <p:spPr bwMode="auto">
          <a:xfrm>
            <a:off x="5100639" y="3775075"/>
            <a:ext cx="346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91" name="Rectangle 31"/>
          <p:cNvSpPr>
            <a:spLocks noChangeArrowheads="1"/>
          </p:cNvSpPr>
          <p:nvPr/>
        </p:nvSpPr>
        <p:spPr bwMode="auto">
          <a:xfrm>
            <a:off x="4459288" y="3482976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설계복구</a:t>
            </a:r>
          </a:p>
        </p:txBody>
      </p:sp>
      <p:sp>
        <p:nvSpPr>
          <p:cNvPr id="450592" name="Rectangle 32"/>
          <p:cNvSpPr>
            <a:spLocks noChangeArrowheads="1"/>
          </p:cNvSpPr>
          <p:nvPr/>
        </p:nvSpPr>
        <p:spPr bwMode="auto">
          <a:xfrm>
            <a:off x="7693025" y="3540126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설계복구</a:t>
            </a:r>
          </a:p>
        </p:txBody>
      </p:sp>
      <p:sp>
        <p:nvSpPr>
          <p:cNvPr id="450593" name="Line 33"/>
          <p:cNvSpPr>
            <a:spLocks noChangeShapeType="1"/>
          </p:cNvSpPr>
          <p:nvPr/>
        </p:nvSpPr>
        <p:spPr bwMode="auto">
          <a:xfrm flipH="1">
            <a:off x="6832601" y="4092575"/>
            <a:ext cx="1585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94" name="Line 34"/>
          <p:cNvSpPr>
            <a:spLocks noChangeShapeType="1"/>
          </p:cNvSpPr>
          <p:nvPr/>
        </p:nvSpPr>
        <p:spPr bwMode="auto">
          <a:xfrm>
            <a:off x="6802439" y="4611688"/>
            <a:ext cx="1646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95" name="Arc 35"/>
          <p:cNvSpPr>
            <a:spLocks/>
          </p:cNvSpPr>
          <p:nvPr/>
        </p:nvSpPr>
        <p:spPr bwMode="auto">
          <a:xfrm>
            <a:off x="7439026" y="4352925"/>
            <a:ext cx="981075" cy="2301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96" name="Arc 36"/>
          <p:cNvSpPr>
            <a:spLocks/>
          </p:cNvSpPr>
          <p:nvPr/>
        </p:nvSpPr>
        <p:spPr bwMode="auto">
          <a:xfrm rot="10800000">
            <a:off x="7469188" y="4102101"/>
            <a:ext cx="957262" cy="2508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97" name="Line 37"/>
          <p:cNvSpPr>
            <a:spLocks noChangeShapeType="1"/>
          </p:cNvSpPr>
          <p:nvPr/>
        </p:nvSpPr>
        <p:spPr bwMode="auto">
          <a:xfrm>
            <a:off x="5475288" y="4092575"/>
            <a:ext cx="1357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98" name="Line 38"/>
          <p:cNvSpPr>
            <a:spLocks noChangeShapeType="1"/>
          </p:cNvSpPr>
          <p:nvPr/>
        </p:nvSpPr>
        <p:spPr bwMode="auto">
          <a:xfrm>
            <a:off x="5483226" y="4591050"/>
            <a:ext cx="13573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599" name="Arc 39"/>
          <p:cNvSpPr>
            <a:spLocks/>
          </p:cNvSpPr>
          <p:nvPr/>
        </p:nvSpPr>
        <p:spPr bwMode="auto">
          <a:xfrm>
            <a:off x="4062414" y="4294189"/>
            <a:ext cx="1385887" cy="2889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00" name="Arc 40"/>
          <p:cNvSpPr>
            <a:spLocks/>
          </p:cNvSpPr>
          <p:nvPr/>
        </p:nvSpPr>
        <p:spPr bwMode="auto">
          <a:xfrm rot="10800000">
            <a:off x="4090989" y="4097338"/>
            <a:ext cx="1335087" cy="1968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01" name="Arc 41"/>
          <p:cNvSpPr>
            <a:spLocks/>
          </p:cNvSpPr>
          <p:nvPr/>
        </p:nvSpPr>
        <p:spPr bwMode="auto">
          <a:xfrm rot="10800000">
            <a:off x="4418013" y="4110039"/>
            <a:ext cx="957262" cy="2508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02" name="Arc 42"/>
          <p:cNvSpPr>
            <a:spLocks/>
          </p:cNvSpPr>
          <p:nvPr/>
        </p:nvSpPr>
        <p:spPr bwMode="auto">
          <a:xfrm>
            <a:off x="4445001" y="4360864"/>
            <a:ext cx="981075" cy="23018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03" name="Rectangle 43"/>
          <p:cNvSpPr>
            <a:spLocks noChangeArrowheads="1"/>
          </p:cNvSpPr>
          <p:nvPr/>
        </p:nvSpPr>
        <p:spPr bwMode="auto">
          <a:xfrm>
            <a:off x="6942138" y="4606926"/>
            <a:ext cx="120225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재공학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(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개선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450604" name="Rectangle 44"/>
          <p:cNvSpPr>
            <a:spLocks noChangeArrowheads="1"/>
          </p:cNvSpPr>
          <p:nvPr/>
        </p:nvSpPr>
        <p:spPr bwMode="auto">
          <a:xfrm>
            <a:off x="4113213" y="4637089"/>
            <a:ext cx="120225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재공학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(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개선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)</a:t>
            </a:r>
          </a:p>
        </p:txBody>
      </p:sp>
      <p:grpSp>
        <p:nvGrpSpPr>
          <p:cNvPr id="450605" name="Group 45"/>
          <p:cNvGrpSpPr>
            <a:grpSpLocks/>
          </p:cNvGrpSpPr>
          <p:nvPr/>
        </p:nvGrpSpPr>
        <p:grpSpPr bwMode="auto">
          <a:xfrm>
            <a:off x="2995613" y="4987926"/>
            <a:ext cx="728662" cy="555625"/>
            <a:chOff x="927" y="3142"/>
            <a:chExt cx="459" cy="350"/>
          </a:xfrm>
        </p:grpSpPr>
        <p:sp>
          <p:nvSpPr>
            <p:cNvPr id="450606" name="Arc 46"/>
            <p:cNvSpPr>
              <a:spLocks/>
            </p:cNvSpPr>
            <p:nvPr/>
          </p:nvSpPr>
          <p:spPr bwMode="auto">
            <a:xfrm>
              <a:off x="927" y="3142"/>
              <a:ext cx="236" cy="34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07" name="Arc 47"/>
            <p:cNvSpPr>
              <a:spLocks/>
            </p:cNvSpPr>
            <p:nvPr/>
          </p:nvSpPr>
          <p:spPr bwMode="auto">
            <a:xfrm>
              <a:off x="1150" y="3147"/>
              <a:ext cx="236" cy="34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50608" name="Rectangle 48"/>
          <p:cNvSpPr>
            <a:spLocks noChangeArrowheads="1"/>
          </p:cNvSpPr>
          <p:nvPr/>
        </p:nvSpPr>
        <p:spPr bwMode="auto">
          <a:xfrm>
            <a:off x="2843213" y="5618164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재구조화</a:t>
            </a:r>
          </a:p>
        </p:txBody>
      </p:sp>
      <p:grpSp>
        <p:nvGrpSpPr>
          <p:cNvPr id="450609" name="Group 49"/>
          <p:cNvGrpSpPr>
            <a:grpSpLocks/>
          </p:cNvGrpSpPr>
          <p:nvPr/>
        </p:nvGrpSpPr>
        <p:grpSpPr bwMode="auto">
          <a:xfrm>
            <a:off x="5745163" y="5026026"/>
            <a:ext cx="728662" cy="555625"/>
            <a:chOff x="2659" y="3166"/>
            <a:chExt cx="459" cy="350"/>
          </a:xfrm>
        </p:grpSpPr>
        <p:sp>
          <p:nvSpPr>
            <p:cNvPr id="450610" name="Arc 50"/>
            <p:cNvSpPr>
              <a:spLocks/>
            </p:cNvSpPr>
            <p:nvPr/>
          </p:nvSpPr>
          <p:spPr bwMode="auto">
            <a:xfrm>
              <a:off x="2659" y="3166"/>
              <a:ext cx="236" cy="34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11" name="Arc 51"/>
            <p:cNvSpPr>
              <a:spLocks/>
            </p:cNvSpPr>
            <p:nvPr/>
          </p:nvSpPr>
          <p:spPr bwMode="auto">
            <a:xfrm>
              <a:off x="2882" y="3171"/>
              <a:ext cx="236" cy="34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50612" name="Group 52"/>
          <p:cNvGrpSpPr>
            <a:grpSpLocks/>
          </p:cNvGrpSpPr>
          <p:nvPr/>
        </p:nvGrpSpPr>
        <p:grpSpPr bwMode="auto">
          <a:xfrm>
            <a:off x="8747126" y="4997451"/>
            <a:ext cx="728663" cy="555625"/>
            <a:chOff x="4550" y="3148"/>
            <a:chExt cx="459" cy="350"/>
          </a:xfrm>
        </p:grpSpPr>
        <p:sp>
          <p:nvSpPr>
            <p:cNvPr id="450613" name="Arc 53"/>
            <p:cNvSpPr>
              <a:spLocks/>
            </p:cNvSpPr>
            <p:nvPr/>
          </p:nvSpPr>
          <p:spPr bwMode="auto">
            <a:xfrm>
              <a:off x="4550" y="3148"/>
              <a:ext cx="236" cy="34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14" name="Arc 54"/>
            <p:cNvSpPr>
              <a:spLocks/>
            </p:cNvSpPr>
            <p:nvPr/>
          </p:nvSpPr>
          <p:spPr bwMode="auto">
            <a:xfrm>
              <a:off x="4773" y="3153"/>
              <a:ext cx="236" cy="34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50615" name="Rectangle 55"/>
          <p:cNvSpPr>
            <a:spLocks noChangeArrowheads="1"/>
          </p:cNvSpPr>
          <p:nvPr/>
        </p:nvSpPr>
        <p:spPr bwMode="auto">
          <a:xfrm>
            <a:off x="5737225" y="5597526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재구조화</a:t>
            </a:r>
          </a:p>
        </p:txBody>
      </p:sp>
      <p:sp>
        <p:nvSpPr>
          <p:cNvPr id="450616" name="Rectangle 56"/>
          <p:cNvSpPr>
            <a:spLocks noChangeArrowheads="1"/>
          </p:cNvSpPr>
          <p:nvPr/>
        </p:nvSpPr>
        <p:spPr bwMode="auto">
          <a:xfrm>
            <a:off x="8682038" y="5626101"/>
            <a:ext cx="90409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재구조화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리엔지니어링과 </a:t>
            </a:r>
            <a:r>
              <a:rPr lang="ko-KR" altLang="en-US"/>
              <a:t>추상화 수주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869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728" y="1278728"/>
            <a:ext cx="11473132" cy="4898235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dirty="0" err="1"/>
              <a:t>역공학</a:t>
            </a:r>
            <a:r>
              <a:rPr lang="en-US" altLang="ko-KR" dirty="0"/>
              <a:t>(Reverse Engineering)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i="1" dirty="0"/>
              <a:t>시스템을 이루는 부품을 찾아내고 관계를 파악하며 다른 형태로 표현하기 위하여 대상 시스템을 분석하는 과정</a:t>
            </a:r>
            <a:r>
              <a:rPr lang="ko-KR" altLang="en-US" dirty="0"/>
              <a:t> 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재구성</a:t>
            </a:r>
            <a:r>
              <a:rPr lang="en-US" altLang="ko-KR" dirty="0"/>
              <a:t>(Restructuring)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i="1" dirty="0"/>
              <a:t>대상 시스템의 기능은 변화 없이 같은 추상 수준에서 표현 형태를 바꾸는 작업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리엔지니어링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i="1" dirty="0"/>
              <a:t>대상 시스템을 새로운 요구에 맞도록 개조</a:t>
            </a:r>
            <a:r>
              <a:rPr lang="en-US" altLang="ko-KR" i="1" dirty="0"/>
              <a:t>(renovation)</a:t>
            </a:r>
            <a:r>
              <a:rPr lang="ko-KR" altLang="en-US" i="1" dirty="0"/>
              <a:t>하는 작업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리엔지니어링의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59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복잡한 시스템을 다루는 방법</a:t>
            </a:r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역공학</a:t>
            </a:r>
            <a:r>
              <a:rPr lang="ko-KR" altLang="en-US" dirty="0"/>
              <a:t> 도구</a:t>
            </a:r>
            <a:r>
              <a:rPr lang="en-US" altLang="ko-KR" dirty="0"/>
              <a:t>: </a:t>
            </a:r>
            <a:r>
              <a:rPr lang="ko-KR" altLang="en-US" dirty="0"/>
              <a:t>코드에서 원하는 정보를 추출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다른 </a:t>
            </a:r>
            <a:r>
              <a:rPr lang="ko-KR" altLang="en-US" dirty="0" err="1"/>
              <a:t>뷰의</a:t>
            </a:r>
            <a:r>
              <a:rPr lang="ko-KR" altLang="en-US" dirty="0"/>
              <a:t> 생성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여러 가지 다양한 표현으로 원시코드를 이해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잃어버린 정보를 회복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잦은 변경에 의하여 잃어버린 정보를 복구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부작용의 발견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원래의 요구사항과 비교 검토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고수준의 추상을 합성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재사용이 용이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리엔지니어링의 목적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SE Topics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31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D18A2B56-8B29-4F42-BC93-380A2F70B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 dirty="0"/>
              <a:t>유지보수 소개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97A4AA5D-C140-41E4-97A1-616ACA056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 dirty="0" err="1"/>
              <a:t>레거시</a:t>
            </a:r>
            <a:r>
              <a:rPr lang="en-US" altLang="ko-KR" dirty="0"/>
              <a:t>(legacy)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1"/>
            <a:r>
              <a:rPr lang="ko-KR" altLang="en-US" dirty="0"/>
              <a:t>대체하려면 비용이 많이 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지식</a:t>
            </a:r>
            <a:r>
              <a:rPr lang="en-US" altLang="ko-KR" dirty="0"/>
              <a:t>, </a:t>
            </a:r>
            <a:r>
              <a:rPr lang="ko-KR" altLang="en-US" dirty="0"/>
              <a:t>경험</a:t>
            </a:r>
            <a:r>
              <a:rPr lang="en-US" altLang="ko-KR" dirty="0"/>
              <a:t>, </a:t>
            </a:r>
            <a:r>
              <a:rPr lang="ko-KR" altLang="en-US" dirty="0"/>
              <a:t>지능이 녹아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가지 이유로 수정 후 배포하는 작업</a:t>
            </a:r>
            <a:endParaRPr lang="en-US" altLang="ko-KR" dirty="0"/>
          </a:p>
          <a:p>
            <a:pPr lvl="1"/>
            <a:r>
              <a:rPr lang="ko-KR" altLang="en-US" dirty="0"/>
              <a:t>버그 제거</a:t>
            </a:r>
            <a:endParaRPr lang="en-US" altLang="ko-KR" dirty="0"/>
          </a:p>
          <a:p>
            <a:pPr lvl="1"/>
            <a:r>
              <a:rPr lang="ko-KR" altLang="en-US" dirty="0"/>
              <a:t>운영 환경의 변화</a:t>
            </a:r>
            <a:endParaRPr lang="en-US" altLang="ko-KR" dirty="0"/>
          </a:p>
          <a:p>
            <a:pPr lvl="1"/>
            <a:r>
              <a:rPr lang="ko-KR" altLang="en-US" dirty="0"/>
              <a:t>정부 정책</a:t>
            </a:r>
            <a:r>
              <a:rPr lang="en-US" altLang="ko-KR" dirty="0"/>
              <a:t>, </a:t>
            </a:r>
            <a:r>
              <a:rPr lang="ko-KR" altLang="en-US" dirty="0"/>
              <a:t>규례의 변화</a:t>
            </a:r>
            <a:endParaRPr lang="en-US" altLang="ko-KR" dirty="0"/>
          </a:p>
          <a:p>
            <a:pPr lvl="1"/>
            <a:r>
              <a:rPr lang="ko-KR" altLang="en-US" dirty="0"/>
              <a:t>비즈니스 절차의 변화</a:t>
            </a:r>
            <a:endParaRPr lang="en-US" altLang="ko-KR" dirty="0"/>
          </a:p>
          <a:p>
            <a:pPr lvl="1"/>
            <a:r>
              <a:rPr lang="ko-KR" altLang="en-US" dirty="0"/>
              <a:t>미래 문제를 배제하기 위하여 변경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ED70EE8-638D-47C2-B933-FDB171A1E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유지보수 유형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AD9BF0AB-1B26-4C9D-B20E-4DE23E886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3795" y="1484314"/>
            <a:ext cx="7418717" cy="4752975"/>
          </a:xfrm>
        </p:spPr>
        <p:txBody>
          <a:bodyPr>
            <a:normAutofit/>
          </a:bodyPr>
          <a:lstStyle/>
          <a:p>
            <a:r>
              <a:rPr lang="ko-KR" altLang="en-US" dirty="0"/>
              <a:t>수정형 유지보수</a:t>
            </a:r>
            <a:r>
              <a:rPr lang="en-US" altLang="ko-KR" dirty="0"/>
              <a:t>(corrective maintenance)</a:t>
            </a:r>
          </a:p>
          <a:p>
            <a:pPr lvl="1"/>
            <a:r>
              <a:rPr lang="ko-KR" altLang="en-US" sz="2000" dirty="0"/>
              <a:t>발견된 결함을 고치기 위하여 소프트웨어 제품을 수정</a:t>
            </a:r>
            <a:endParaRPr lang="en-US" altLang="ko-KR" sz="2000" dirty="0"/>
          </a:p>
          <a:p>
            <a:r>
              <a:rPr lang="ko-KR" altLang="en-US" dirty="0"/>
              <a:t>적응형 유지보수</a:t>
            </a:r>
            <a:r>
              <a:rPr lang="en-US" altLang="ko-KR" dirty="0"/>
              <a:t>(adaptive maintenance) </a:t>
            </a:r>
          </a:p>
          <a:p>
            <a:pPr lvl="1"/>
            <a:r>
              <a:rPr lang="ko-KR" altLang="en-US" sz="2000" dirty="0"/>
              <a:t>변경된 환경에서도 계속 사용할 수 있도록 소프트웨어를 이식하거나 변경</a:t>
            </a:r>
            <a:endParaRPr lang="en-US" altLang="ko-KR" sz="2000" dirty="0"/>
          </a:p>
          <a:p>
            <a:r>
              <a:rPr lang="ko-KR" altLang="en-US" dirty="0"/>
              <a:t>완전형 유지보수</a:t>
            </a:r>
            <a:r>
              <a:rPr lang="en-US" altLang="ko-KR" dirty="0"/>
              <a:t>(perfective maintenance) </a:t>
            </a:r>
          </a:p>
          <a:p>
            <a:pPr lvl="1"/>
            <a:r>
              <a:rPr lang="ko-KR" altLang="en-US" sz="2000" dirty="0"/>
              <a:t>성능이나 유지보수성을 개선하기 위하여 실시하는 유형</a:t>
            </a:r>
            <a:endParaRPr lang="en-US" altLang="ko-KR" sz="2000" dirty="0"/>
          </a:p>
          <a:p>
            <a:r>
              <a:rPr lang="ko-KR" altLang="en-US" dirty="0"/>
              <a:t>예방형 유지보수</a:t>
            </a:r>
            <a:r>
              <a:rPr lang="en-US" altLang="ko-KR" dirty="0"/>
              <a:t>(preventive maintenance) </a:t>
            </a:r>
          </a:p>
          <a:p>
            <a:pPr lvl="1"/>
            <a:r>
              <a:rPr lang="ko-KR" altLang="en-US" sz="2000" dirty="0"/>
              <a:t>오류 발생을 방지하기 위해 수행하는 유지보수</a:t>
            </a:r>
          </a:p>
        </p:txBody>
      </p:sp>
      <p:pic>
        <p:nvPicPr>
          <p:cNvPr id="11268" name="그림 3">
            <a:extLst>
              <a:ext uri="{FF2B5EF4-FFF2-40B4-BE49-F238E27FC236}">
                <a16:creationId xmlns:a16="http://schemas.microsoft.com/office/drawing/2014/main" id="{D14FAC0A-6636-48F2-9866-D15615604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2659857"/>
            <a:ext cx="28448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64A2D98C-CE26-4008-9733-7F8E91453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en-US" altLang="ko-KR"/>
              <a:t>Lehman</a:t>
            </a:r>
            <a:r>
              <a:rPr lang="ko-KR" altLang="en-US"/>
              <a:t>의 법칙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E14BCCE-F9A0-41E9-808B-9EC416CC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시스템의 타입</a:t>
            </a:r>
            <a:endParaRPr lang="en-US" altLang="ko-KR" dirty="0"/>
          </a:p>
          <a:p>
            <a:pPr lvl="1"/>
            <a:r>
              <a:rPr lang="en-US" altLang="ko-KR" dirty="0"/>
              <a:t>E </a:t>
            </a:r>
            <a:r>
              <a:rPr lang="ko-KR" altLang="en-US" dirty="0"/>
              <a:t>타입 </a:t>
            </a:r>
            <a:r>
              <a:rPr lang="en-US" altLang="ko-KR" dirty="0"/>
              <a:t>– </a:t>
            </a:r>
            <a:r>
              <a:rPr lang="ko-KR" altLang="en-US" dirty="0"/>
              <a:t>계속 진화하는 타입</a:t>
            </a:r>
            <a:endParaRPr lang="en-US" altLang="ko-KR" dirty="0"/>
          </a:p>
          <a:p>
            <a:pPr lvl="1"/>
            <a:r>
              <a:rPr lang="en-US" altLang="ko-KR" dirty="0"/>
              <a:t>S </a:t>
            </a:r>
            <a:r>
              <a:rPr lang="ko-KR" altLang="en-US" dirty="0"/>
              <a:t>타입 </a:t>
            </a:r>
            <a:r>
              <a:rPr lang="en-US" altLang="ko-KR" dirty="0"/>
              <a:t>– </a:t>
            </a:r>
            <a:r>
              <a:rPr lang="ko-KR" altLang="en-US" dirty="0"/>
              <a:t>완벽히 정의할 수 없는 타입</a:t>
            </a:r>
            <a:r>
              <a:rPr lang="en-US" altLang="ko-KR" dirty="0"/>
              <a:t>(</a:t>
            </a:r>
            <a:r>
              <a:rPr lang="ko-KR" altLang="en-US" dirty="0"/>
              <a:t>체스 게임</a:t>
            </a:r>
            <a:r>
              <a:rPr lang="en-US" altLang="ko-KR" dirty="0"/>
              <a:t>)</a:t>
            </a:r>
          </a:p>
          <a:p>
            <a:pPr>
              <a:buFontTx/>
              <a:buAutoNum type="arabicPeriod"/>
            </a:pPr>
            <a:r>
              <a:rPr lang="ko-KR" altLang="en-US" dirty="0"/>
              <a:t>지속적인 변경의 원칙</a:t>
            </a:r>
            <a:endParaRPr lang="en-US" altLang="ko-KR" dirty="0"/>
          </a:p>
          <a:p>
            <a:pPr>
              <a:buFontTx/>
              <a:buAutoNum type="arabicPeriod"/>
            </a:pPr>
            <a:r>
              <a:rPr lang="ko-KR" altLang="en-US" dirty="0"/>
              <a:t>엔트로피</a:t>
            </a:r>
            <a:r>
              <a:rPr lang="en-US" altLang="ko-KR" dirty="0"/>
              <a:t>, </a:t>
            </a:r>
            <a:r>
              <a:rPr lang="ko-KR" altLang="en-US" dirty="0"/>
              <a:t>복잡도 증가의 법칙</a:t>
            </a:r>
            <a:endParaRPr lang="en-US" altLang="ko-KR" dirty="0"/>
          </a:p>
          <a:p>
            <a:pPr>
              <a:buFontTx/>
              <a:buAutoNum type="arabicPeriod"/>
            </a:pPr>
            <a:r>
              <a:rPr lang="ko-KR" altLang="en-US" dirty="0"/>
              <a:t>자기 통제의 법칙</a:t>
            </a:r>
            <a:endParaRPr lang="en-US" altLang="ko-KR" dirty="0"/>
          </a:p>
          <a:p>
            <a:pPr>
              <a:buFontTx/>
              <a:buAutoNum type="arabicPeriod"/>
            </a:pPr>
            <a:r>
              <a:rPr lang="ko-KR" altLang="en-US" dirty="0"/>
              <a:t>안정성 유지의 법칙</a:t>
            </a:r>
            <a:endParaRPr lang="en-US" altLang="ko-KR" dirty="0"/>
          </a:p>
          <a:p>
            <a:pPr>
              <a:buFontTx/>
              <a:buAutoNum type="arabicPeriod"/>
            </a:pPr>
            <a:r>
              <a:rPr lang="ko-KR" altLang="en-US" dirty="0"/>
              <a:t>친근성 유지의 법칙</a:t>
            </a:r>
            <a:endParaRPr lang="en-US" altLang="ko-KR" dirty="0"/>
          </a:p>
          <a:p>
            <a:pPr>
              <a:buFontTx/>
              <a:buAutoNum type="arabicPeriod"/>
            </a:pPr>
            <a:r>
              <a:rPr lang="ko-KR" altLang="en-US" dirty="0"/>
              <a:t>지속적 성장의 법칙</a:t>
            </a:r>
            <a:endParaRPr lang="en-US" altLang="ko-KR" dirty="0"/>
          </a:p>
          <a:p>
            <a:pPr>
              <a:buFontTx/>
              <a:buAutoNum type="arabicPeriod"/>
            </a:pPr>
            <a:r>
              <a:rPr lang="ko-KR" altLang="en-US" dirty="0"/>
              <a:t>품질 저하의 법칙</a:t>
            </a:r>
            <a:endParaRPr lang="en-US" altLang="ko-KR" dirty="0"/>
          </a:p>
          <a:p>
            <a:pPr>
              <a:buFontTx/>
              <a:buAutoNum type="arabicPeriod"/>
            </a:pPr>
            <a:r>
              <a:rPr lang="ko-KR" altLang="en-US" dirty="0"/>
              <a:t>피드백 시스템의 법칙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8AD28773-F0F5-4706-B010-40912D871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 dirty="0"/>
              <a:t>유지 보수 작업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9F7B4-7714-441E-ADF4-71244DCF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1268414"/>
            <a:ext cx="8229600" cy="47529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ko-KR" altLang="en-US" dirty="0"/>
              <a:t>① 현재 프로그램의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latin typeface="+mn-ea"/>
              </a:rPr>
              <a:t>프로그램 로직을 추적하거나 요구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설계 등에 대한 이해가 필요</a:t>
            </a:r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dirty="0"/>
              <a:t>② 변경 파악과 분석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latin typeface="+mn-ea"/>
              </a:rPr>
              <a:t>필요한 변경을 파악하고 그 영향도와 소요 비용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변경에 의한 리스크를 분석</a:t>
            </a:r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dirty="0"/>
              <a:t>③ 변경 영향 파악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이해당사자들에게 알리고 피드백을 얻음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④ 변경 구현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시스템을 수정하고 확인 후 설치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09AFD301-5268-4C7D-AA96-C0CC565DB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유지 보수 작업 분포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D4C16-C076-4214-AC54-08964565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/>
              <a:t>소프트웨어 개발은 코딩 중심의 작업이나 유지보수는 이해 중심의 작업</a:t>
            </a:r>
            <a:r>
              <a:rPr lang="en-US" altLang="ko-KR" dirty="0"/>
              <a:t>, </a:t>
            </a:r>
            <a:r>
              <a:rPr lang="ko-KR" altLang="en-US" dirty="0"/>
              <a:t>통합된 작업</a:t>
            </a:r>
            <a:r>
              <a:rPr lang="ko-KR" altLang="en-US" dirty="0">
                <a:latin typeface="+mn-ea"/>
              </a:rPr>
              <a:t>         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686A053-7117-4974-AC0C-39C587F0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15365" name="그림 3">
            <a:extLst>
              <a:ext uri="{FF2B5EF4-FFF2-40B4-BE49-F238E27FC236}">
                <a16:creationId xmlns:a16="http://schemas.microsoft.com/office/drawing/2014/main" id="{1C493FD1-8D06-4059-AC17-BDB7E778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2565401"/>
            <a:ext cx="8575675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6179B3B5-1228-43BF-BE04-2AF0A75C6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유지 보수 프로세스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2261E-4704-46C1-A438-EB81F2205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92" y="1217613"/>
            <a:ext cx="8229600" cy="4751387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즉시 수정 모델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</a:rPr>
              <a:t>반복적 개선 모델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</a:rPr>
              <a:t>재사용 중심 모델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F2C4E049-CC78-4879-A8AF-A35FE773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073EFD24-ADAA-4A6C-8C1F-9EE5E585D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94" y="1217613"/>
            <a:ext cx="3529013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>
            <a:extLst>
              <a:ext uri="{FF2B5EF4-FFF2-40B4-BE49-F238E27FC236}">
                <a16:creationId xmlns:a16="http://schemas.microsoft.com/office/drawing/2014/main" id="{375F84A4-DC7E-4462-9950-AB9D4B50F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98" y="2960172"/>
            <a:ext cx="384651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">
            <a:extLst>
              <a:ext uri="{FF2B5EF4-FFF2-40B4-BE49-F238E27FC236}">
                <a16:creationId xmlns:a16="http://schemas.microsoft.com/office/drawing/2014/main" id="{C9B31BF8-1D77-41F2-8243-021D8242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96" y="4927310"/>
            <a:ext cx="375602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1775</Words>
  <Application>Microsoft Office PowerPoint</Application>
  <PresentationFormat>와이드스크린</PresentationFormat>
  <Paragraphs>390</Paragraphs>
  <Slides>38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굴림체</vt:lpstr>
      <vt:lpstr>맑은 고딕</vt:lpstr>
      <vt:lpstr>Arial</vt:lpstr>
      <vt:lpstr>Courier New</vt:lpstr>
      <vt:lpstr>Times New Roman</vt:lpstr>
      <vt:lpstr>Wingdings</vt:lpstr>
      <vt:lpstr>Office 테마</vt:lpstr>
      <vt:lpstr>Clip</vt:lpstr>
      <vt:lpstr>문서</vt:lpstr>
      <vt:lpstr>소프트웨어 공학 기술</vt:lpstr>
      <vt:lpstr>강의 내용</vt:lpstr>
      <vt:lpstr>유지 보수</vt:lpstr>
      <vt:lpstr>유지보수 소개</vt:lpstr>
      <vt:lpstr>유지보수 유형</vt:lpstr>
      <vt:lpstr>Lehman의 법칙</vt:lpstr>
      <vt:lpstr>유지 보수 작업 과정</vt:lpstr>
      <vt:lpstr>유지 보수 작업 분포</vt:lpstr>
      <vt:lpstr>유지 보수 프로세스 모델</vt:lpstr>
      <vt:lpstr>유지보수 프로세스 모델의 비교</vt:lpstr>
      <vt:lpstr>프로그램 이해</vt:lpstr>
      <vt:lpstr>변경 파악과 분석</vt:lpstr>
      <vt:lpstr>형상관리</vt:lpstr>
      <vt:lpstr>베이스 라인</vt:lpstr>
      <vt:lpstr>형상관리의 필요성</vt:lpstr>
      <vt:lpstr>형상관리 절차</vt:lpstr>
      <vt:lpstr>형상 파악</vt:lpstr>
      <vt:lpstr>형상 변경 제어</vt:lpstr>
      <vt:lpstr>형상 감사</vt:lpstr>
      <vt:lpstr>소프트웨어 공학</vt:lpstr>
      <vt:lpstr>소프트웨어 공학의 발전</vt:lpstr>
      <vt:lpstr>소프트웨어 공학의 발전</vt:lpstr>
      <vt:lpstr>소프트웨어 공학의 발전</vt:lpstr>
      <vt:lpstr>CASE</vt:lpstr>
      <vt:lpstr>CASE 원천기술</vt:lpstr>
      <vt:lpstr>소프트웨어 개발환경</vt:lpstr>
      <vt:lpstr>소프트웨어 개발환경</vt:lpstr>
      <vt:lpstr>상위 CASE</vt:lpstr>
      <vt:lpstr>상위 CASE의 이용</vt:lpstr>
      <vt:lpstr>하위 CASE</vt:lpstr>
      <vt:lpstr>통합 CASE</vt:lpstr>
      <vt:lpstr>소프트웨어 재사용</vt:lpstr>
      <vt:lpstr>재사용 기술의 분류</vt:lpstr>
      <vt:lpstr>소프트웨어 부품</vt:lpstr>
      <vt:lpstr>소프트웨어 리엔지니어링</vt:lpstr>
      <vt:lpstr>리엔지니어링과 추상화 수주</vt:lpstr>
      <vt:lpstr>리엔지니어링의 정의</vt:lpstr>
      <vt:lpstr>리엔지니어링의 목적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bgsung</cp:lastModifiedBy>
  <cp:revision>70</cp:revision>
  <dcterms:created xsi:type="dcterms:W3CDTF">2014-09-01T02:23:18Z</dcterms:created>
  <dcterms:modified xsi:type="dcterms:W3CDTF">2022-11-25T06:58:34Z</dcterms:modified>
</cp:coreProperties>
</file>