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B6DDEE-E1A8-4C27-BD85-0D3C0E4BE46E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84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19400" y="579438"/>
            <a:ext cx="4130675" cy="23241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3338" y="3167063"/>
            <a:ext cx="7165975" cy="3006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182" tIns="45591" rIns="91182" bIns="45591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199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28EAF-70C8-4266-A02D-C0467AB3DCDF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99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19400" y="579438"/>
            <a:ext cx="4130675" cy="23241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3338" y="3167063"/>
            <a:ext cx="7165975" cy="3006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182" tIns="45591" rIns="91182" bIns="45591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0598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5093D-B17A-4787-850F-E403748341C6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312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19400" y="579438"/>
            <a:ext cx="4130675" cy="23241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3338" y="3167063"/>
            <a:ext cx="7165975" cy="3006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182" tIns="45591" rIns="91182" bIns="45591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5212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0648-B50F-4197-BF2C-175DC382B934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OO Mapping</a:t>
            </a:r>
            <a:r>
              <a:rPr lang="ko-KR" altLang="en-US" dirty="0" smtClean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2ED5-1584-4D3F-9CB4-781DDFF2DF1E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07C8-C85A-49E2-93AF-BC04B2851291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8BDF-CAF6-4726-BFCB-778476CD316E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OO Mapping</a:t>
            </a:r>
            <a:r>
              <a:rPr lang="ko-KR" altLang="en-US" dirty="0" smtClean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175B-A58B-49AC-BCC6-E2E460FAACEB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F856-F8F0-4536-BF8F-C33992CA9FEE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8338-61D6-4108-BB1F-5B6DC6AAF256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9613-E0FA-4067-90EA-0DFE02A59742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296-07BA-4093-B433-C4F6C959C404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CCD6-4B06-41D0-8477-95A67C746BF1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9630-63E2-4EF5-8E73-471C305BBF39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3D4A-67A6-405E-B8B9-D6B515D696F4}" type="datetime1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OO Mapping</a:t>
            </a:r>
            <a:r>
              <a:rPr lang="ko-KR" altLang="en-US" dirty="0" smtClean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 smtClean="0"/>
              <a:t>UML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0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6AD9D-A5C3-4DDB-BFAE-7390ABDEE83D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/>
              <a:t>정의</a:t>
            </a:r>
          </a:p>
          <a:p>
            <a:pPr lvl="1">
              <a:lnSpc>
                <a:spcPct val="110000"/>
              </a:lnSpc>
            </a:pPr>
            <a:r>
              <a:rPr lang="ko-KR" altLang="en-US">
                <a:latin typeface="Times New Roman" panose="02020603050405020304" pitchFamily="18" charset="0"/>
              </a:rPr>
              <a:t>“</a:t>
            </a:r>
            <a:r>
              <a:rPr lang="ko-KR" altLang="en-US"/>
              <a:t>순서 있는 액션의 집합을 기술한 것으로 액터에게 해택이 있는 결과를 제공하여야 함</a:t>
            </a:r>
            <a:r>
              <a:rPr lang="ko-KR" altLang="en-US">
                <a:latin typeface="Times New Roman" panose="02020603050405020304" pitchFamily="18" charset="0"/>
              </a:rPr>
              <a:t>”</a:t>
            </a:r>
            <a:r>
              <a:rPr lang="en-US" altLang="ko-KR"/>
              <a:t>(UML User guide, pp.220) </a:t>
            </a:r>
          </a:p>
          <a:p>
            <a:pPr>
              <a:lnSpc>
                <a:spcPct val="110000"/>
              </a:lnSpc>
            </a:pPr>
            <a:r>
              <a:rPr lang="ko-KR" altLang="en-US"/>
              <a:t>목적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시스템의 외부 기능을 나타냄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사용자의 요구를 추출하고 분석</a:t>
            </a:r>
          </a:p>
          <a:p>
            <a:pPr>
              <a:lnSpc>
                <a:spcPct val="110000"/>
              </a:lnSpc>
            </a:pPr>
            <a:r>
              <a:rPr lang="ko-KR" altLang="en-US"/>
              <a:t>구성 요소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사용사례</a:t>
            </a:r>
            <a:r>
              <a:rPr lang="en-US" altLang="ko-KR"/>
              <a:t>(use case) </a:t>
            </a:r>
            <a:r>
              <a:rPr lang="en-US" altLang="ko-KR">
                <a:latin typeface="Times New Roman" panose="02020603050405020304" pitchFamily="18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액터에게 보이는 시스템의 기능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액터</a:t>
            </a:r>
            <a:r>
              <a:rPr lang="en-US" altLang="ko-KR"/>
              <a:t>(actor) </a:t>
            </a:r>
            <a:r>
              <a:rPr lang="en-US" altLang="ko-KR">
                <a:latin typeface="Times New Roman" panose="02020603050405020304" pitchFamily="18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시스템과 상호작용하는 사람이나 다른 시스템</a:t>
            </a:r>
            <a:r>
              <a:rPr lang="en-US" altLang="ko-KR"/>
              <a:t>, </a:t>
            </a:r>
            <a:r>
              <a:rPr lang="ko-KR" altLang="en-US"/>
              <a:t>하드웨어</a:t>
            </a:r>
          </a:p>
          <a:p>
            <a:pPr>
              <a:lnSpc>
                <a:spcPct val="110000"/>
              </a:lnSpc>
            </a:pPr>
            <a:r>
              <a:rPr lang="ko-KR" altLang="en-US"/>
              <a:t>의미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시스템의 범위를 정함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210171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0C311-CA2C-434D-AF6E-9E8F91580E90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985838"/>
          </a:xfrm>
        </p:spPr>
        <p:txBody>
          <a:bodyPr>
            <a:normAutofit fontScale="92500"/>
          </a:bodyPr>
          <a:lstStyle/>
          <a:p>
            <a:r>
              <a:rPr lang="ko-KR" altLang="en-US"/>
              <a:t>시스템이 어떤 기능을 수행하고</a:t>
            </a:r>
            <a:r>
              <a:rPr lang="en-US" altLang="ko-KR"/>
              <a:t>(Use Cases), </a:t>
            </a:r>
            <a:r>
              <a:rPr lang="ko-KR" altLang="en-US"/>
              <a:t>주위에 어떤 것이 관련되는지</a:t>
            </a:r>
            <a:r>
              <a:rPr lang="en-US" altLang="ko-KR"/>
              <a:t>(Actors)</a:t>
            </a:r>
            <a:r>
              <a:rPr lang="ko-KR" altLang="en-US"/>
              <a:t>를 나타낸 모형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4495800" y="2743200"/>
            <a:ext cx="3429000" cy="3276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49" name="Oval 5"/>
          <p:cNvSpPr>
            <a:spLocks noChangeArrowheads="1"/>
          </p:cNvSpPr>
          <p:nvPr/>
        </p:nvSpPr>
        <p:spPr bwMode="auto">
          <a:xfrm>
            <a:off x="4876800" y="3581400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50" name="Oval 6"/>
          <p:cNvSpPr>
            <a:spLocks noChangeArrowheads="1"/>
          </p:cNvSpPr>
          <p:nvPr/>
        </p:nvSpPr>
        <p:spPr bwMode="auto">
          <a:xfrm>
            <a:off x="4876800" y="2895600"/>
            <a:ext cx="1371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51" name="Oval 7"/>
          <p:cNvSpPr>
            <a:spLocks noChangeArrowheads="1"/>
          </p:cNvSpPr>
          <p:nvPr/>
        </p:nvSpPr>
        <p:spPr bwMode="auto">
          <a:xfrm>
            <a:off x="4876800" y="4419600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52" name="Oval 8"/>
          <p:cNvSpPr>
            <a:spLocks noChangeArrowheads="1"/>
          </p:cNvSpPr>
          <p:nvPr/>
        </p:nvSpPr>
        <p:spPr bwMode="auto">
          <a:xfrm>
            <a:off x="4876800" y="5181600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53" name="Oval 9"/>
          <p:cNvSpPr>
            <a:spLocks noChangeArrowheads="1"/>
          </p:cNvSpPr>
          <p:nvPr/>
        </p:nvSpPr>
        <p:spPr bwMode="auto">
          <a:xfrm>
            <a:off x="6477000" y="3048000"/>
            <a:ext cx="11430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54" name="Oval 10"/>
          <p:cNvSpPr>
            <a:spLocks noChangeArrowheads="1"/>
          </p:cNvSpPr>
          <p:nvPr/>
        </p:nvSpPr>
        <p:spPr bwMode="auto">
          <a:xfrm>
            <a:off x="6553200" y="4191000"/>
            <a:ext cx="11430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87755" name="Group 11"/>
          <p:cNvGrpSpPr>
            <a:grpSpLocks/>
          </p:cNvGrpSpPr>
          <p:nvPr/>
        </p:nvGrpSpPr>
        <p:grpSpPr bwMode="auto">
          <a:xfrm>
            <a:off x="2971800" y="2743200"/>
            <a:ext cx="533400" cy="914400"/>
            <a:chOff x="960" y="1968"/>
            <a:chExt cx="336" cy="576"/>
          </a:xfrm>
        </p:grpSpPr>
        <p:sp>
          <p:nvSpPr>
            <p:cNvPr id="287756" name="Line 12"/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57" name="Line 13"/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58" name="Line 14"/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59" name="Line 15"/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60" name="Oval 16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761" name="Group 17"/>
          <p:cNvGrpSpPr>
            <a:grpSpLocks/>
          </p:cNvGrpSpPr>
          <p:nvPr/>
        </p:nvGrpSpPr>
        <p:grpSpPr bwMode="auto">
          <a:xfrm>
            <a:off x="8839200" y="2514600"/>
            <a:ext cx="533400" cy="914400"/>
            <a:chOff x="960" y="1968"/>
            <a:chExt cx="336" cy="576"/>
          </a:xfrm>
        </p:grpSpPr>
        <p:sp>
          <p:nvSpPr>
            <p:cNvPr id="287762" name="Line 18"/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63" name="Line 19"/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66" name="Oval 22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767" name="Group 23"/>
          <p:cNvGrpSpPr>
            <a:grpSpLocks/>
          </p:cNvGrpSpPr>
          <p:nvPr/>
        </p:nvGrpSpPr>
        <p:grpSpPr bwMode="auto">
          <a:xfrm>
            <a:off x="8763000" y="3962400"/>
            <a:ext cx="533400" cy="914400"/>
            <a:chOff x="960" y="1968"/>
            <a:chExt cx="336" cy="576"/>
          </a:xfrm>
        </p:grpSpPr>
        <p:sp>
          <p:nvSpPr>
            <p:cNvPr id="287768" name="Line 24"/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69" name="Line 25"/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70" name="Line 26"/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71" name="Line 27"/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72" name="Oval 28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7773" name="Text Box 29"/>
          <p:cNvSpPr txBox="1">
            <a:spLocks noChangeArrowheads="1"/>
          </p:cNvSpPr>
          <p:nvPr/>
        </p:nvSpPr>
        <p:spPr bwMode="auto">
          <a:xfrm>
            <a:off x="5715001" y="2362200"/>
            <a:ext cx="873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Library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4953000" y="2971800"/>
            <a:ext cx="135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Reserve book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287775" name="Line 31"/>
          <p:cNvSpPr>
            <a:spLocks noChangeShapeType="1"/>
          </p:cNvSpPr>
          <p:nvPr/>
        </p:nvSpPr>
        <p:spPr bwMode="auto">
          <a:xfrm>
            <a:off x="3581400" y="32004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76" name="Line 32"/>
          <p:cNvSpPr>
            <a:spLocks noChangeShapeType="1"/>
          </p:cNvSpPr>
          <p:nvPr/>
        </p:nvSpPr>
        <p:spPr bwMode="auto">
          <a:xfrm>
            <a:off x="3657600" y="3429000"/>
            <a:ext cx="1219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77" name="Line 33"/>
          <p:cNvSpPr>
            <a:spLocks noChangeShapeType="1"/>
          </p:cNvSpPr>
          <p:nvPr/>
        </p:nvSpPr>
        <p:spPr bwMode="auto">
          <a:xfrm>
            <a:off x="3581400" y="3657600"/>
            <a:ext cx="1295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78" name="Line 34"/>
          <p:cNvSpPr>
            <a:spLocks noChangeShapeType="1"/>
          </p:cNvSpPr>
          <p:nvPr/>
        </p:nvSpPr>
        <p:spPr bwMode="auto">
          <a:xfrm>
            <a:off x="3429000" y="3886200"/>
            <a:ext cx="14478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79" name="Text Box 35"/>
          <p:cNvSpPr txBox="1">
            <a:spLocks noChangeArrowheads="1"/>
          </p:cNvSpPr>
          <p:nvPr/>
        </p:nvSpPr>
        <p:spPr bwMode="auto">
          <a:xfrm>
            <a:off x="4953001" y="3657601"/>
            <a:ext cx="1306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</a:rPr>
              <a:t>Borrow copy</a:t>
            </a:r>
          </a:p>
          <a:p>
            <a:r>
              <a:rPr lang="en-US" altLang="ko-KR" sz="1600" b="1" dirty="0">
                <a:latin typeface="Times New Roman" panose="02020603050405020304" pitchFamily="18" charset="0"/>
              </a:rPr>
              <a:t>of book</a:t>
            </a:r>
          </a:p>
        </p:txBody>
      </p:sp>
      <p:sp>
        <p:nvSpPr>
          <p:cNvPr id="287780" name="Text Box 36"/>
          <p:cNvSpPr txBox="1">
            <a:spLocks noChangeArrowheads="1"/>
          </p:cNvSpPr>
          <p:nvPr/>
        </p:nvSpPr>
        <p:spPr bwMode="auto">
          <a:xfrm>
            <a:off x="5029201" y="4343401"/>
            <a:ext cx="1262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</a:rPr>
              <a:t>Return copy</a:t>
            </a:r>
          </a:p>
          <a:p>
            <a:r>
              <a:rPr lang="en-US" altLang="ko-KR" sz="1600" b="1" dirty="0">
                <a:latin typeface="Times New Roman" panose="02020603050405020304" pitchFamily="18" charset="0"/>
              </a:rPr>
              <a:t>of book</a:t>
            </a:r>
          </a:p>
        </p:txBody>
      </p:sp>
      <p:sp>
        <p:nvSpPr>
          <p:cNvPr id="287781" name="Text Box 37"/>
          <p:cNvSpPr txBox="1">
            <a:spLocks noChangeArrowheads="1"/>
          </p:cNvSpPr>
          <p:nvPr/>
        </p:nvSpPr>
        <p:spPr bwMode="auto">
          <a:xfrm>
            <a:off x="4953001" y="5257800"/>
            <a:ext cx="1228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</a:rPr>
              <a:t>Extend loan</a:t>
            </a:r>
          </a:p>
        </p:txBody>
      </p:sp>
      <p:sp>
        <p:nvSpPr>
          <p:cNvPr id="287782" name="Text Box 38"/>
          <p:cNvSpPr txBox="1">
            <a:spLocks noChangeArrowheads="1"/>
          </p:cNvSpPr>
          <p:nvPr/>
        </p:nvSpPr>
        <p:spPr bwMode="auto">
          <a:xfrm>
            <a:off x="6705600" y="3124200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Browse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6705601" y="4191001"/>
            <a:ext cx="815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Update</a:t>
            </a:r>
          </a:p>
          <a:p>
            <a:r>
              <a:rPr lang="en-US" altLang="ko-KR" sz="1600" b="1">
                <a:latin typeface="Times New Roman" panose="02020603050405020304" pitchFamily="18" charset="0"/>
              </a:rPr>
              <a:t>catalog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 flipV="1">
            <a:off x="7620000" y="2895600"/>
            <a:ext cx="1143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 flipV="1">
            <a:off x="7696200" y="4343400"/>
            <a:ext cx="990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86" name="Text Box 42"/>
          <p:cNvSpPr txBox="1">
            <a:spLocks noChangeArrowheads="1"/>
          </p:cNvSpPr>
          <p:nvPr/>
        </p:nvSpPr>
        <p:spPr bwMode="auto">
          <a:xfrm>
            <a:off x="2286001" y="3581400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Book borrower</a:t>
            </a:r>
          </a:p>
        </p:txBody>
      </p:sp>
      <p:sp>
        <p:nvSpPr>
          <p:cNvPr id="287787" name="Text Box 43"/>
          <p:cNvSpPr txBox="1">
            <a:spLocks noChangeArrowheads="1"/>
          </p:cNvSpPr>
          <p:nvPr/>
        </p:nvSpPr>
        <p:spPr bwMode="auto">
          <a:xfrm>
            <a:off x="8670926" y="341471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Browser</a:t>
            </a:r>
          </a:p>
        </p:txBody>
      </p:sp>
      <p:sp>
        <p:nvSpPr>
          <p:cNvPr id="287788" name="Text Box 44"/>
          <p:cNvSpPr txBox="1">
            <a:spLocks noChangeArrowheads="1"/>
          </p:cNvSpPr>
          <p:nvPr/>
        </p:nvSpPr>
        <p:spPr bwMode="auto">
          <a:xfrm>
            <a:off x="8594725" y="4862513"/>
            <a:ext cx="1042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Librarian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46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323339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2A27E-F824-4B60-949D-323FA16860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4267200" y="1905000"/>
            <a:ext cx="3429000" cy="39433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72" name="Oval 4"/>
          <p:cNvSpPr>
            <a:spLocks noChangeArrowheads="1"/>
          </p:cNvSpPr>
          <p:nvPr/>
        </p:nvSpPr>
        <p:spPr bwMode="auto">
          <a:xfrm>
            <a:off x="4953000" y="2209800"/>
            <a:ext cx="1981200" cy="6667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73" name="Oval 5"/>
          <p:cNvSpPr>
            <a:spLocks noChangeArrowheads="1"/>
          </p:cNvSpPr>
          <p:nvPr/>
        </p:nvSpPr>
        <p:spPr bwMode="auto">
          <a:xfrm>
            <a:off x="4991100" y="4648200"/>
            <a:ext cx="2057400" cy="647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88774" name="Group 6"/>
          <p:cNvGrpSpPr>
            <a:grpSpLocks/>
          </p:cNvGrpSpPr>
          <p:nvPr/>
        </p:nvGrpSpPr>
        <p:grpSpPr bwMode="auto">
          <a:xfrm>
            <a:off x="2724150" y="2647950"/>
            <a:ext cx="533400" cy="914400"/>
            <a:chOff x="960" y="1968"/>
            <a:chExt cx="336" cy="576"/>
          </a:xfrm>
        </p:grpSpPr>
        <p:sp>
          <p:nvSpPr>
            <p:cNvPr id="288775" name="Line 7"/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76" name="Line 8"/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77" name="Line 9"/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78" name="Line 10"/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79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8780" name="Group 12"/>
          <p:cNvGrpSpPr>
            <a:grpSpLocks/>
          </p:cNvGrpSpPr>
          <p:nvPr/>
        </p:nvGrpSpPr>
        <p:grpSpPr bwMode="auto">
          <a:xfrm>
            <a:off x="8743950" y="2895600"/>
            <a:ext cx="533400" cy="914400"/>
            <a:chOff x="960" y="1968"/>
            <a:chExt cx="336" cy="576"/>
          </a:xfrm>
        </p:grpSpPr>
        <p:sp>
          <p:nvSpPr>
            <p:cNvPr id="288781" name="Line 13"/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2" name="Line 14"/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3" name="Line 15"/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4" name="Line 16"/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5" name="Oval 17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8786" name="Text Box 18"/>
          <p:cNvSpPr txBox="1">
            <a:spLocks noChangeArrowheads="1"/>
          </p:cNvSpPr>
          <p:nvPr/>
        </p:nvSpPr>
        <p:spPr bwMode="auto">
          <a:xfrm>
            <a:off x="5467351" y="1524000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anose="02020603050405020304" pitchFamily="18" charset="0"/>
              </a:rPr>
              <a:t>Watch</a:t>
            </a:r>
          </a:p>
        </p:txBody>
      </p:sp>
      <p:sp>
        <p:nvSpPr>
          <p:cNvPr id="288787" name="Text Box 19"/>
          <p:cNvSpPr txBox="1">
            <a:spLocks noChangeArrowheads="1"/>
          </p:cNvSpPr>
          <p:nvPr/>
        </p:nvSpPr>
        <p:spPr bwMode="auto">
          <a:xfrm>
            <a:off x="5391151" y="28956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anose="02020603050405020304" pitchFamily="18" charset="0"/>
              </a:rPr>
              <a:t>ReadTime</a:t>
            </a:r>
          </a:p>
        </p:txBody>
      </p:sp>
      <p:sp>
        <p:nvSpPr>
          <p:cNvPr id="288788" name="Line 20"/>
          <p:cNvSpPr>
            <a:spLocks noChangeShapeType="1"/>
          </p:cNvSpPr>
          <p:nvPr/>
        </p:nvSpPr>
        <p:spPr bwMode="auto">
          <a:xfrm flipV="1">
            <a:off x="3333750" y="2552700"/>
            <a:ext cx="1543050" cy="55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89" name="Line 21"/>
          <p:cNvSpPr>
            <a:spLocks noChangeShapeType="1"/>
          </p:cNvSpPr>
          <p:nvPr/>
        </p:nvSpPr>
        <p:spPr bwMode="auto">
          <a:xfrm>
            <a:off x="3409950" y="3333750"/>
            <a:ext cx="154305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90" name="Line 22"/>
          <p:cNvSpPr>
            <a:spLocks noChangeShapeType="1"/>
          </p:cNvSpPr>
          <p:nvPr/>
        </p:nvSpPr>
        <p:spPr bwMode="auto">
          <a:xfrm>
            <a:off x="3295650" y="3676650"/>
            <a:ext cx="1714500" cy="1390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91" name="Line 23"/>
          <p:cNvSpPr>
            <a:spLocks noChangeShapeType="1"/>
          </p:cNvSpPr>
          <p:nvPr/>
        </p:nvSpPr>
        <p:spPr bwMode="auto">
          <a:xfrm flipV="1">
            <a:off x="7048500" y="3486150"/>
            <a:ext cx="1581150" cy="150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92" name="Text Box 24"/>
          <p:cNvSpPr txBox="1">
            <a:spLocks noChangeArrowheads="1"/>
          </p:cNvSpPr>
          <p:nvPr/>
        </p:nvSpPr>
        <p:spPr bwMode="auto">
          <a:xfrm>
            <a:off x="2038351" y="3486150"/>
            <a:ext cx="1166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WatchUser</a:t>
            </a:r>
          </a:p>
        </p:txBody>
      </p:sp>
      <p:sp>
        <p:nvSpPr>
          <p:cNvPr id="288793" name="Text Box 25"/>
          <p:cNvSpPr txBox="1">
            <a:spLocks noChangeArrowheads="1"/>
          </p:cNvSpPr>
          <p:nvPr/>
        </p:nvSpPr>
        <p:spPr bwMode="auto">
          <a:xfrm>
            <a:off x="8175625" y="4062413"/>
            <a:ext cx="1957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WatchRepairPerson</a:t>
            </a:r>
          </a:p>
        </p:txBody>
      </p:sp>
      <p:sp>
        <p:nvSpPr>
          <p:cNvPr id="288794" name="Oval 26"/>
          <p:cNvSpPr>
            <a:spLocks noChangeArrowheads="1"/>
          </p:cNvSpPr>
          <p:nvPr/>
        </p:nvSpPr>
        <p:spPr bwMode="auto">
          <a:xfrm>
            <a:off x="4914900" y="3429000"/>
            <a:ext cx="2057400" cy="647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95" name="Text Box 27"/>
          <p:cNvSpPr txBox="1">
            <a:spLocks noChangeArrowheads="1"/>
          </p:cNvSpPr>
          <p:nvPr/>
        </p:nvSpPr>
        <p:spPr bwMode="auto">
          <a:xfrm>
            <a:off x="5295900" y="5353050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anose="02020603050405020304" pitchFamily="18" charset="0"/>
              </a:rPr>
              <a:t>ChangeBattery</a:t>
            </a:r>
          </a:p>
        </p:txBody>
      </p:sp>
      <p:sp>
        <p:nvSpPr>
          <p:cNvPr id="288796" name="Text Box 28"/>
          <p:cNvSpPr txBox="1">
            <a:spLocks noChangeArrowheads="1"/>
          </p:cNvSpPr>
          <p:nvPr/>
        </p:nvSpPr>
        <p:spPr bwMode="auto">
          <a:xfrm>
            <a:off x="5524501" y="4057650"/>
            <a:ext cx="874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anose="02020603050405020304" pitchFamily="18" charset="0"/>
              </a:rPr>
              <a:t>SetTime</a:t>
            </a:r>
          </a:p>
        </p:txBody>
      </p:sp>
      <p:sp>
        <p:nvSpPr>
          <p:cNvPr id="30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301160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7404-37DD-4249-BBBA-BE58D825B8E2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정의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시스템을 구성하는 클래스의 구조를 나타냄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객체들의 공통 구조와 동작들을 추상화 한 것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목적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시스템을 구현할 때 어떤 클래스가 필요한지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클래스 사이의 관계를 나타냄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구성요소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오퍼레이션</a:t>
            </a:r>
            <a:r>
              <a:rPr lang="en-US" altLang="ko-KR" dirty="0"/>
              <a:t>,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연관관계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의미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클래스 다이어그램은 객체지향 프로그램의 골격</a:t>
            </a:r>
            <a:r>
              <a:rPr lang="en-US" altLang="ko-KR" dirty="0"/>
              <a:t>(</a:t>
            </a:r>
            <a:r>
              <a:rPr lang="ko-KR" altLang="en-US" dirty="0"/>
              <a:t>즉 클래스의 정의</a:t>
            </a:r>
            <a:r>
              <a:rPr lang="en-US" altLang="ko-KR" dirty="0"/>
              <a:t>)</a:t>
            </a:r>
            <a:r>
              <a:rPr lang="ko-KR" altLang="en-US" dirty="0"/>
              <a:t>을 나타냄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9669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30CA4-2322-422D-BE74-619B3462053D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4933950" y="1771650"/>
            <a:ext cx="17526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>
            <a:off x="4953000" y="21336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5165726" y="1797050"/>
            <a:ext cx="1255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Simple Watch</a:t>
            </a: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2000250" y="4381500"/>
            <a:ext cx="17526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>
            <a:off x="2019300" y="47625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2251075" y="4425950"/>
            <a:ext cx="1074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PushButton</a:t>
            </a:r>
          </a:p>
        </p:txBody>
      </p:sp>
      <p:sp>
        <p:nvSpPr>
          <p:cNvPr id="290825" name="Rectangle 9"/>
          <p:cNvSpPr>
            <a:spLocks noChangeArrowheads="1"/>
          </p:cNvSpPr>
          <p:nvPr/>
        </p:nvSpPr>
        <p:spPr bwMode="auto">
          <a:xfrm>
            <a:off x="4095750" y="4381500"/>
            <a:ext cx="17526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>
            <a:off x="4114800" y="474345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4556126" y="4406900"/>
            <a:ext cx="747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Display</a:t>
            </a:r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6400800" y="4362450"/>
            <a:ext cx="17526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6419850" y="47244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7051676" y="440690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Battery</a:t>
            </a:r>
          </a:p>
        </p:txBody>
      </p:sp>
      <p:sp>
        <p:nvSpPr>
          <p:cNvPr id="290831" name="Rectangle 15"/>
          <p:cNvSpPr>
            <a:spLocks noChangeArrowheads="1"/>
          </p:cNvSpPr>
          <p:nvPr/>
        </p:nvSpPr>
        <p:spPr bwMode="auto">
          <a:xfrm>
            <a:off x="8591550" y="4381500"/>
            <a:ext cx="17526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8610600" y="474345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33" name="Text Box 17"/>
          <p:cNvSpPr txBox="1">
            <a:spLocks noChangeArrowheads="1"/>
          </p:cNvSpPr>
          <p:nvPr/>
        </p:nvSpPr>
        <p:spPr bwMode="auto">
          <a:xfrm>
            <a:off x="9070975" y="4406900"/>
            <a:ext cx="571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Time</a:t>
            </a:r>
          </a:p>
        </p:txBody>
      </p:sp>
      <p:cxnSp>
        <p:nvCxnSpPr>
          <p:cNvPr id="290834" name="AutoShape 18"/>
          <p:cNvCxnSpPr>
            <a:cxnSpLocks noChangeShapeType="1"/>
            <a:endCxn id="290825" idx="0"/>
          </p:cNvCxnSpPr>
          <p:nvPr/>
        </p:nvCxnSpPr>
        <p:spPr bwMode="auto">
          <a:xfrm rot="5400000">
            <a:off x="4600575" y="3590925"/>
            <a:ext cx="1162050" cy="41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835" name="AutoShape 19"/>
          <p:cNvCxnSpPr>
            <a:cxnSpLocks noChangeShapeType="1"/>
            <a:stCxn id="290819" idx="2"/>
            <a:endCxn id="290828" idx="0"/>
          </p:cNvCxnSpPr>
          <p:nvPr/>
        </p:nvCxnSpPr>
        <p:spPr bwMode="auto">
          <a:xfrm rot="16200000" flipH="1">
            <a:off x="5953125" y="3038475"/>
            <a:ext cx="1181100" cy="146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5048250" y="320040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37" name="Line 21"/>
          <p:cNvSpPr>
            <a:spLocks noChangeShapeType="1"/>
          </p:cNvSpPr>
          <p:nvPr/>
        </p:nvSpPr>
        <p:spPr bwMode="auto">
          <a:xfrm>
            <a:off x="2800350" y="3505200"/>
            <a:ext cx="2247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38" name="Line 22"/>
          <p:cNvSpPr>
            <a:spLocks noChangeShapeType="1"/>
          </p:cNvSpPr>
          <p:nvPr/>
        </p:nvSpPr>
        <p:spPr bwMode="auto">
          <a:xfrm flipV="1">
            <a:off x="2800350" y="3505200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39" name="Line 23"/>
          <p:cNvSpPr>
            <a:spLocks noChangeShapeType="1"/>
          </p:cNvSpPr>
          <p:nvPr/>
        </p:nvSpPr>
        <p:spPr bwMode="auto">
          <a:xfrm>
            <a:off x="6419850" y="3505200"/>
            <a:ext cx="3028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>
            <a:off x="9410700" y="3524250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41" name="Line 25"/>
          <p:cNvSpPr>
            <a:spLocks noChangeShapeType="1"/>
          </p:cNvSpPr>
          <p:nvPr/>
        </p:nvSpPr>
        <p:spPr bwMode="auto">
          <a:xfrm flipH="1" flipV="1">
            <a:off x="6419850" y="316230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42" name="Text Box 26"/>
          <p:cNvSpPr txBox="1">
            <a:spLocks noChangeArrowheads="1"/>
          </p:cNvSpPr>
          <p:nvPr/>
        </p:nvSpPr>
        <p:spPr bwMode="auto">
          <a:xfrm>
            <a:off x="4575175" y="31496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0843" name="Text Box 27"/>
          <p:cNvSpPr txBox="1">
            <a:spLocks noChangeArrowheads="1"/>
          </p:cNvSpPr>
          <p:nvPr/>
        </p:nvSpPr>
        <p:spPr bwMode="auto">
          <a:xfrm>
            <a:off x="2441575" y="40259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90844" name="Text Box 28"/>
          <p:cNvSpPr txBox="1">
            <a:spLocks noChangeArrowheads="1"/>
          </p:cNvSpPr>
          <p:nvPr/>
        </p:nvSpPr>
        <p:spPr bwMode="auto">
          <a:xfrm>
            <a:off x="5146675" y="32639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0845" name="Text Box 29"/>
          <p:cNvSpPr txBox="1">
            <a:spLocks noChangeArrowheads="1"/>
          </p:cNvSpPr>
          <p:nvPr/>
        </p:nvSpPr>
        <p:spPr bwMode="auto">
          <a:xfrm>
            <a:off x="5832475" y="324485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6575425" y="32258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0847" name="Text Box 31"/>
          <p:cNvSpPr txBox="1">
            <a:spLocks noChangeArrowheads="1"/>
          </p:cNvSpPr>
          <p:nvPr/>
        </p:nvSpPr>
        <p:spPr bwMode="auto">
          <a:xfrm>
            <a:off x="4651375" y="40259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0848" name="Text Box 32"/>
          <p:cNvSpPr txBox="1">
            <a:spLocks noChangeArrowheads="1"/>
          </p:cNvSpPr>
          <p:nvPr/>
        </p:nvSpPr>
        <p:spPr bwMode="auto">
          <a:xfrm>
            <a:off x="6956425" y="40640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90849" name="Text Box 33"/>
          <p:cNvSpPr txBox="1">
            <a:spLocks noChangeArrowheads="1"/>
          </p:cNvSpPr>
          <p:nvPr/>
        </p:nvSpPr>
        <p:spPr bwMode="auto">
          <a:xfrm>
            <a:off x="9471025" y="404495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UML Class Diagram </a:t>
            </a:r>
            <a:r>
              <a:rPr lang="ko-KR" altLang="en-US" dirty="0" smtClean="0"/>
              <a:t>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557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19C31-65CC-492E-A6AE-EB5B121074D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정의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시스템의 동작을 정형화하고 객체들의 메시지 교환을 시각화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목적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사용 사례 다이어그램에 관련된 객체</a:t>
            </a:r>
            <a:r>
              <a:rPr lang="en-US" altLang="ko-KR"/>
              <a:t>(</a:t>
            </a:r>
            <a:r>
              <a:rPr lang="ko-KR" altLang="en-US"/>
              <a:t>참여 객체</a:t>
            </a:r>
            <a:r>
              <a:rPr lang="en-US" altLang="ko-KR"/>
              <a:t>)</a:t>
            </a:r>
            <a:r>
              <a:rPr lang="ko-KR" altLang="en-US"/>
              <a:t>를 추가로 찾아 내기 위하여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객체 사이에 일어나는 상호 작용을 파악하여 나타냄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의미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클래스가 가져야 할 오퍼레이션을 파악하는 데 사용됨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각 사용 사례에 대하여 하나의 순서 다이어그램을 그림 </a:t>
            </a:r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Sequence</a:t>
            </a:r>
            <a:r>
              <a:rPr lang="ko-KR" altLang="en-US" dirty="0" smtClean="0"/>
              <a:t> </a:t>
            </a:r>
            <a:r>
              <a:rPr lang="en-US" altLang="ko-KR" dirty="0" smtClean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72844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FEBB1-5237-4FFB-99F8-0954741C4F3F}" type="slidenum">
              <a:rPr lang="en-US" altLang="ko-KR"/>
              <a:pPr/>
              <a:t>16</a:t>
            </a:fld>
            <a:endParaRPr lang="en-US" altLang="ko-KR"/>
          </a:p>
        </p:txBody>
      </p:sp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2438400" y="1524000"/>
            <a:ext cx="419100" cy="533400"/>
            <a:chOff x="4332" y="1236"/>
            <a:chExt cx="504" cy="1044"/>
          </a:xfrm>
        </p:grpSpPr>
        <p:sp>
          <p:nvSpPr>
            <p:cNvPr id="292868" name="Oval 4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69" name="Line 5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70" name="Line 6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72" name="Line 8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3714750" y="1581150"/>
            <a:ext cx="16192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u="sng">
                <a:latin typeface="Tahoma" panose="020B0604030504040204" pitchFamily="34" charset="0"/>
              </a:rPr>
              <a:t>:SimpleWatch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5867400" y="1600200"/>
            <a:ext cx="16192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u="sng">
                <a:latin typeface="Tahoma" panose="020B0604030504040204" pitchFamily="34" charset="0"/>
              </a:rPr>
              <a:t>:Display</a:t>
            </a:r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8153400" y="1562100"/>
            <a:ext cx="16192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u="sng">
                <a:latin typeface="Tahoma" panose="020B0604030504040204" pitchFamily="34" charset="0"/>
              </a:rPr>
              <a:t>:Time</a:t>
            </a:r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2593975" y="2762250"/>
            <a:ext cx="228600" cy="308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4384675" y="2762250"/>
            <a:ext cx="2857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6556375" y="2895600"/>
            <a:ext cx="2476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8804275" y="4152900"/>
            <a:ext cx="285750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 flipV="1">
            <a:off x="2841625" y="2781300"/>
            <a:ext cx="15621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>
            <a:off x="4689475" y="2914650"/>
            <a:ext cx="1866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2806701" y="2474913"/>
            <a:ext cx="1516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PressButton1()</a:t>
            </a:r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2197101" y="2132013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u="sng">
                <a:latin typeface="Tahoma" panose="020B0604030504040204" pitchFamily="34" charset="0"/>
              </a:rPr>
              <a:t>:WatchUser</a:t>
            </a:r>
          </a:p>
        </p:txBody>
      </p: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5016500" y="2608263"/>
            <a:ext cx="1282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blinkHours()</a:t>
            </a:r>
          </a:p>
        </p:txBody>
      </p:sp>
      <p:sp>
        <p:nvSpPr>
          <p:cNvPr id="292885" name="Line 21"/>
          <p:cNvSpPr>
            <a:spLocks noChangeShapeType="1"/>
          </p:cNvSpPr>
          <p:nvPr/>
        </p:nvSpPr>
        <p:spPr bwMode="auto">
          <a:xfrm flipV="1">
            <a:off x="4518025" y="2095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 flipV="1">
            <a:off x="6670675" y="2133600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8937625" y="20955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4403725" y="5238750"/>
            <a:ext cx="2667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9" name="Rectangle 25"/>
          <p:cNvSpPr>
            <a:spLocks noChangeArrowheads="1"/>
          </p:cNvSpPr>
          <p:nvPr/>
        </p:nvSpPr>
        <p:spPr bwMode="auto">
          <a:xfrm>
            <a:off x="4384675" y="3409950"/>
            <a:ext cx="2857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4384675" y="4095750"/>
            <a:ext cx="2857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1" name="Line 27"/>
          <p:cNvSpPr>
            <a:spLocks noChangeShapeType="1"/>
          </p:cNvSpPr>
          <p:nvPr/>
        </p:nvSpPr>
        <p:spPr bwMode="auto">
          <a:xfrm flipV="1">
            <a:off x="2822575" y="3429000"/>
            <a:ext cx="1543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2" name="Line 28"/>
          <p:cNvSpPr>
            <a:spLocks noChangeShapeType="1"/>
          </p:cNvSpPr>
          <p:nvPr/>
        </p:nvSpPr>
        <p:spPr bwMode="auto">
          <a:xfrm>
            <a:off x="2784475" y="4114800"/>
            <a:ext cx="1581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3" name="Text Box 29"/>
          <p:cNvSpPr txBox="1">
            <a:spLocks noChangeArrowheads="1"/>
          </p:cNvSpPr>
          <p:nvPr/>
        </p:nvSpPr>
        <p:spPr bwMode="auto">
          <a:xfrm>
            <a:off x="2844801" y="3122613"/>
            <a:ext cx="1516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PressButton1()</a:t>
            </a:r>
          </a:p>
        </p:txBody>
      </p:sp>
      <p:sp>
        <p:nvSpPr>
          <p:cNvPr id="292894" name="Text Box 30"/>
          <p:cNvSpPr txBox="1">
            <a:spLocks noChangeArrowheads="1"/>
          </p:cNvSpPr>
          <p:nvPr/>
        </p:nvSpPr>
        <p:spPr bwMode="auto">
          <a:xfrm>
            <a:off x="2844801" y="3732213"/>
            <a:ext cx="1516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PressButton2()</a:t>
            </a:r>
          </a:p>
        </p:txBody>
      </p:sp>
      <p:sp>
        <p:nvSpPr>
          <p:cNvPr id="292895" name="Line 31"/>
          <p:cNvSpPr>
            <a:spLocks noChangeShapeType="1"/>
          </p:cNvSpPr>
          <p:nvPr/>
        </p:nvSpPr>
        <p:spPr bwMode="auto">
          <a:xfrm>
            <a:off x="4689475" y="3409950"/>
            <a:ext cx="1866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6" name="Rectangle 32"/>
          <p:cNvSpPr>
            <a:spLocks noChangeArrowheads="1"/>
          </p:cNvSpPr>
          <p:nvPr/>
        </p:nvSpPr>
        <p:spPr bwMode="auto">
          <a:xfrm>
            <a:off x="6556375" y="3429000"/>
            <a:ext cx="2476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>
            <a:off x="4670425" y="41148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8" name="Rectangle 34"/>
          <p:cNvSpPr>
            <a:spLocks noChangeArrowheads="1"/>
          </p:cNvSpPr>
          <p:nvPr/>
        </p:nvSpPr>
        <p:spPr bwMode="auto">
          <a:xfrm>
            <a:off x="6556375" y="4419600"/>
            <a:ext cx="2476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9" name="Line 35"/>
          <p:cNvSpPr>
            <a:spLocks noChangeShapeType="1"/>
          </p:cNvSpPr>
          <p:nvPr/>
        </p:nvSpPr>
        <p:spPr bwMode="auto">
          <a:xfrm flipV="1">
            <a:off x="6689725" y="37909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 flipH="1">
            <a:off x="6804025" y="4419600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1" name="Line 37"/>
          <p:cNvSpPr>
            <a:spLocks noChangeShapeType="1"/>
          </p:cNvSpPr>
          <p:nvPr/>
        </p:nvSpPr>
        <p:spPr bwMode="auto">
          <a:xfrm>
            <a:off x="2860675" y="5238750"/>
            <a:ext cx="15621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2" name="Line 38"/>
          <p:cNvSpPr>
            <a:spLocks noChangeShapeType="1"/>
          </p:cNvSpPr>
          <p:nvPr/>
        </p:nvSpPr>
        <p:spPr bwMode="auto">
          <a:xfrm>
            <a:off x="4670425" y="542925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3" name="Rectangle 39"/>
          <p:cNvSpPr>
            <a:spLocks noChangeArrowheads="1"/>
          </p:cNvSpPr>
          <p:nvPr/>
        </p:nvSpPr>
        <p:spPr bwMode="auto">
          <a:xfrm>
            <a:off x="8823325" y="5429250"/>
            <a:ext cx="2476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904" name="Rectangle 40"/>
          <p:cNvSpPr>
            <a:spLocks noChangeArrowheads="1"/>
          </p:cNvSpPr>
          <p:nvPr/>
        </p:nvSpPr>
        <p:spPr bwMode="auto">
          <a:xfrm>
            <a:off x="6556375" y="5695950"/>
            <a:ext cx="2476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905" name="Line 41"/>
          <p:cNvSpPr>
            <a:spLocks noChangeShapeType="1"/>
          </p:cNvSpPr>
          <p:nvPr/>
        </p:nvSpPr>
        <p:spPr bwMode="auto">
          <a:xfrm>
            <a:off x="4670425" y="5695950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6" name="Line 42"/>
          <p:cNvSpPr>
            <a:spLocks noChangeShapeType="1"/>
          </p:cNvSpPr>
          <p:nvPr/>
        </p:nvSpPr>
        <p:spPr bwMode="auto">
          <a:xfrm flipV="1">
            <a:off x="6670675" y="4762500"/>
            <a:ext cx="0" cy="9334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7" name="Text Box 43"/>
          <p:cNvSpPr txBox="1">
            <a:spLocks noChangeArrowheads="1"/>
          </p:cNvSpPr>
          <p:nvPr/>
        </p:nvSpPr>
        <p:spPr bwMode="auto">
          <a:xfrm>
            <a:off x="2882900" y="4818063"/>
            <a:ext cx="197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PressButton1And2()</a:t>
            </a:r>
          </a:p>
        </p:txBody>
      </p:sp>
      <p:sp>
        <p:nvSpPr>
          <p:cNvPr id="292908" name="Text Box 44"/>
          <p:cNvSpPr txBox="1">
            <a:spLocks noChangeArrowheads="1"/>
          </p:cNvSpPr>
          <p:nvPr/>
        </p:nvSpPr>
        <p:spPr bwMode="auto">
          <a:xfrm>
            <a:off x="4997451" y="3046413"/>
            <a:ext cx="1452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blinkMinutes()</a:t>
            </a:r>
          </a:p>
        </p:txBody>
      </p:sp>
      <p:sp>
        <p:nvSpPr>
          <p:cNvPr id="292909" name="Text Box 45"/>
          <p:cNvSpPr txBox="1">
            <a:spLocks noChangeArrowheads="1"/>
          </p:cNvSpPr>
          <p:nvPr/>
        </p:nvSpPr>
        <p:spPr bwMode="auto">
          <a:xfrm>
            <a:off x="4997451" y="3694113"/>
            <a:ext cx="1452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blinkMinutes()</a:t>
            </a:r>
          </a:p>
        </p:txBody>
      </p:sp>
      <p:sp>
        <p:nvSpPr>
          <p:cNvPr id="292910" name="Text Box 46"/>
          <p:cNvSpPr txBox="1">
            <a:spLocks noChangeArrowheads="1"/>
          </p:cNvSpPr>
          <p:nvPr/>
        </p:nvSpPr>
        <p:spPr bwMode="auto">
          <a:xfrm>
            <a:off x="4883151" y="5389563"/>
            <a:ext cx="14556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StopBlinking()</a:t>
            </a:r>
          </a:p>
        </p:txBody>
      </p:sp>
      <p:sp>
        <p:nvSpPr>
          <p:cNvPr id="292911" name="Text Box 47"/>
          <p:cNvSpPr txBox="1">
            <a:spLocks noChangeArrowheads="1"/>
          </p:cNvSpPr>
          <p:nvPr/>
        </p:nvSpPr>
        <p:spPr bwMode="auto">
          <a:xfrm>
            <a:off x="6864350" y="3732213"/>
            <a:ext cx="1811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incrementMiutes()</a:t>
            </a:r>
          </a:p>
        </p:txBody>
      </p:sp>
      <p:sp>
        <p:nvSpPr>
          <p:cNvPr id="292912" name="Text Box 48"/>
          <p:cNvSpPr txBox="1">
            <a:spLocks noChangeArrowheads="1"/>
          </p:cNvSpPr>
          <p:nvPr/>
        </p:nvSpPr>
        <p:spPr bwMode="auto">
          <a:xfrm>
            <a:off x="7016751" y="4113213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Refresh()</a:t>
            </a:r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6807200" y="5111750"/>
            <a:ext cx="17495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Tahoma" panose="020B0604030504040204" pitchFamily="34" charset="0"/>
              </a:rPr>
              <a:t>CommitNewTimes</a:t>
            </a:r>
            <a:r>
              <a:rPr lang="en-US" altLang="ko-KR" sz="1400" dirty="0">
                <a:latin typeface="Tahoma" panose="020B0604030504040204" pitchFamily="34" charset="0"/>
              </a:rPr>
              <a:t>()</a:t>
            </a:r>
          </a:p>
        </p:txBody>
      </p:sp>
      <p:sp>
        <p:nvSpPr>
          <p:cNvPr id="292914" name="Line 50"/>
          <p:cNvSpPr>
            <a:spLocks noChangeShapeType="1"/>
          </p:cNvSpPr>
          <p:nvPr/>
        </p:nvSpPr>
        <p:spPr bwMode="auto">
          <a:xfrm>
            <a:off x="8956675" y="579120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2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Sequence</a:t>
            </a:r>
            <a:r>
              <a:rPr lang="ko-KR" altLang="en-US" dirty="0" smtClean="0"/>
              <a:t> </a:t>
            </a:r>
            <a:r>
              <a:rPr lang="en-US" altLang="ko-KR" dirty="0" smtClean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79690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0194-61E1-4A70-94CC-AB6F0C1BD941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153400" cy="4724400"/>
          </a:xfrm>
        </p:spPr>
        <p:txBody>
          <a:bodyPr/>
          <a:lstStyle/>
          <a:p>
            <a:r>
              <a:rPr lang="ko-KR" altLang="en-US" sz="2400" dirty="0"/>
              <a:t>정의</a:t>
            </a:r>
          </a:p>
          <a:p>
            <a:pPr lvl="1"/>
            <a:r>
              <a:rPr lang="ko-KR" altLang="en-US" dirty="0"/>
              <a:t>객체가 갖는 여러 상태와 상태 사이의 전환을 표현</a:t>
            </a:r>
          </a:p>
          <a:p>
            <a:r>
              <a:rPr lang="ko-KR" altLang="en-US" sz="2400" dirty="0"/>
              <a:t>목적</a:t>
            </a:r>
          </a:p>
          <a:p>
            <a:pPr lvl="1"/>
            <a:r>
              <a:rPr lang="ko-KR" altLang="en-US" dirty="0"/>
              <a:t>단일 객체의 동작을 나타냄</a:t>
            </a:r>
          </a:p>
          <a:p>
            <a:pPr lvl="1"/>
            <a:r>
              <a:rPr lang="ko-KR" altLang="en-US" dirty="0"/>
              <a:t>객체의 상태 변화를 점검하여 빠진 오퍼레이션이 없는지 점검</a:t>
            </a:r>
          </a:p>
          <a:p>
            <a:r>
              <a:rPr lang="ko-KR" altLang="en-US" sz="2400" dirty="0"/>
              <a:t>요소</a:t>
            </a:r>
          </a:p>
          <a:p>
            <a:pPr lvl="1"/>
            <a:r>
              <a:rPr lang="ko-KR" altLang="en-US" dirty="0"/>
              <a:t>원 </a:t>
            </a:r>
            <a:r>
              <a:rPr lang="en-US" altLang="ko-KR" dirty="0">
                <a:latin typeface="Times New Roman" panose="02020603050405020304" pitchFamily="18" charset="0"/>
              </a:rPr>
              <a:t>–</a:t>
            </a:r>
            <a:r>
              <a:rPr lang="en-US" altLang="ko-KR" dirty="0"/>
              <a:t> </a:t>
            </a:r>
            <a:r>
              <a:rPr lang="ko-KR" altLang="en-US" dirty="0"/>
              <a:t>객체의 상태</a:t>
            </a:r>
          </a:p>
          <a:p>
            <a:pPr lvl="1"/>
            <a:r>
              <a:rPr lang="ko-KR" altLang="en-US" dirty="0"/>
              <a:t>화살표 </a:t>
            </a:r>
            <a:r>
              <a:rPr lang="en-US" altLang="ko-KR" dirty="0"/>
              <a:t>- </a:t>
            </a:r>
            <a:r>
              <a:rPr lang="ko-KR" altLang="en-US" dirty="0"/>
              <a:t>전이</a:t>
            </a:r>
            <a:r>
              <a:rPr lang="en-US" altLang="ko-KR" dirty="0"/>
              <a:t>(transition)</a:t>
            </a:r>
          </a:p>
          <a:p>
            <a:endParaRPr lang="en-US" altLang="ko-KR" sz="2400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State Diagram</a:t>
            </a:r>
          </a:p>
        </p:txBody>
      </p:sp>
    </p:spTree>
    <p:extLst>
      <p:ext uri="{BB962C8B-B14F-4D97-AF65-F5344CB8AC3E}">
        <p14:creationId xmlns:p14="http://schemas.microsoft.com/office/powerpoint/2010/main" val="26920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0E79-45FB-45E3-8D57-2999DCE0234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105400" y="2362200"/>
            <a:ext cx="11446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BlinkHours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8629650" y="2247901"/>
            <a:ext cx="1104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Increment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Hours</a:t>
            </a:r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>
            <a:off x="6416675" y="24209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H="1">
            <a:off x="6416675" y="26685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6457951" y="2076450"/>
            <a:ext cx="1573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button2Pressed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5483225" y="1487488"/>
            <a:ext cx="2667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124450" y="3848100"/>
            <a:ext cx="13161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BlinkMinutes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8648700" y="3733801"/>
            <a:ext cx="1104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Increment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Minutes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>
            <a:off x="6435725" y="39068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 flipH="1">
            <a:off x="6435725" y="41544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6477001" y="3562350"/>
            <a:ext cx="1573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button2Pressed</a:t>
            </a: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5124451" y="5295900"/>
            <a:ext cx="13630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BlinkSeconds</a:t>
            </a:r>
          </a:p>
        </p:txBody>
      </p:sp>
      <p:sp>
        <p:nvSpPr>
          <p:cNvPr id="294927" name="Text Box 15"/>
          <p:cNvSpPr txBox="1">
            <a:spLocks noChangeArrowheads="1"/>
          </p:cNvSpPr>
          <p:nvPr/>
        </p:nvSpPr>
        <p:spPr bwMode="auto">
          <a:xfrm>
            <a:off x="8648700" y="5181601"/>
            <a:ext cx="1104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Increment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Seconds</a:t>
            </a:r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>
            <a:off x="6435725" y="53546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 flipH="1">
            <a:off x="6435725" y="56022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0" name="Text Box 18"/>
          <p:cNvSpPr txBox="1">
            <a:spLocks noChangeArrowheads="1"/>
          </p:cNvSpPr>
          <p:nvPr/>
        </p:nvSpPr>
        <p:spPr bwMode="auto">
          <a:xfrm>
            <a:off x="6477001" y="5010150"/>
            <a:ext cx="1573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button2Pressed</a:t>
            </a:r>
          </a:p>
        </p:txBody>
      </p:sp>
      <p:sp>
        <p:nvSpPr>
          <p:cNvPr id="294931" name="Line 19"/>
          <p:cNvSpPr>
            <a:spLocks noChangeShapeType="1"/>
          </p:cNvSpPr>
          <p:nvPr/>
        </p:nvSpPr>
        <p:spPr bwMode="auto">
          <a:xfrm>
            <a:off x="5616575" y="2897188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2" name="Line 20"/>
          <p:cNvSpPr>
            <a:spLocks noChangeShapeType="1"/>
          </p:cNvSpPr>
          <p:nvPr/>
        </p:nvSpPr>
        <p:spPr bwMode="auto">
          <a:xfrm>
            <a:off x="5635625" y="43830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3" name="Text Box 21"/>
          <p:cNvSpPr txBox="1">
            <a:spLocks noChangeArrowheads="1"/>
          </p:cNvSpPr>
          <p:nvPr/>
        </p:nvSpPr>
        <p:spPr bwMode="auto">
          <a:xfrm>
            <a:off x="2362201" y="5353050"/>
            <a:ext cx="12985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StopBlinking</a:t>
            </a:r>
          </a:p>
        </p:txBody>
      </p:sp>
      <p:sp>
        <p:nvSpPr>
          <p:cNvPr id="294934" name="Line 22"/>
          <p:cNvSpPr>
            <a:spLocks noChangeShapeType="1"/>
          </p:cNvSpPr>
          <p:nvPr/>
        </p:nvSpPr>
        <p:spPr bwMode="auto">
          <a:xfrm flipH="1">
            <a:off x="3711575" y="5507038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5" name="Line 23"/>
          <p:cNvSpPr>
            <a:spLocks noChangeShapeType="1"/>
          </p:cNvSpPr>
          <p:nvPr/>
        </p:nvSpPr>
        <p:spPr bwMode="auto">
          <a:xfrm flipH="1">
            <a:off x="3178175" y="4040188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6" name="Line 24"/>
          <p:cNvSpPr>
            <a:spLocks noChangeShapeType="1"/>
          </p:cNvSpPr>
          <p:nvPr/>
        </p:nvSpPr>
        <p:spPr bwMode="auto">
          <a:xfrm flipH="1">
            <a:off x="3178175" y="4059238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 flipH="1">
            <a:off x="2587625" y="25542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 flipH="1">
            <a:off x="2606675" y="2554288"/>
            <a:ext cx="0" cy="2686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9" name="Line 27"/>
          <p:cNvSpPr>
            <a:spLocks noChangeShapeType="1"/>
          </p:cNvSpPr>
          <p:nvPr/>
        </p:nvSpPr>
        <p:spPr bwMode="auto">
          <a:xfrm flipH="1">
            <a:off x="5616575" y="1754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2286001" y="2114550"/>
            <a:ext cx="182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button1&amp;2Pressed</a:t>
            </a:r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2800351" y="3619500"/>
            <a:ext cx="182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button1&amp;2Pressed</a:t>
            </a:r>
          </a:p>
        </p:txBody>
      </p:sp>
      <p:sp>
        <p:nvSpPr>
          <p:cNvPr id="294942" name="Text Box 30"/>
          <p:cNvSpPr txBox="1">
            <a:spLocks noChangeArrowheads="1"/>
          </p:cNvSpPr>
          <p:nvPr/>
        </p:nvSpPr>
        <p:spPr bwMode="auto">
          <a:xfrm>
            <a:off x="3352801" y="4991100"/>
            <a:ext cx="182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button1&amp;2Pressed</a:t>
            </a:r>
          </a:p>
        </p:txBody>
      </p:sp>
      <p:sp>
        <p:nvSpPr>
          <p:cNvPr id="294943" name="AutoShape 31"/>
          <p:cNvSpPr>
            <a:spLocks noChangeArrowheads="1"/>
          </p:cNvSpPr>
          <p:nvPr/>
        </p:nvSpPr>
        <p:spPr bwMode="auto">
          <a:xfrm>
            <a:off x="4835525" y="223043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4" name="AutoShape 32"/>
          <p:cNvSpPr>
            <a:spLocks noChangeArrowheads="1"/>
          </p:cNvSpPr>
          <p:nvPr/>
        </p:nvSpPr>
        <p:spPr bwMode="auto">
          <a:xfrm>
            <a:off x="4835525" y="369728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5" name="AutoShape 33"/>
          <p:cNvSpPr>
            <a:spLocks noChangeArrowheads="1"/>
          </p:cNvSpPr>
          <p:nvPr/>
        </p:nvSpPr>
        <p:spPr bwMode="auto">
          <a:xfrm>
            <a:off x="8264525" y="219233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6" name="AutoShape 34"/>
          <p:cNvSpPr>
            <a:spLocks noChangeArrowheads="1"/>
          </p:cNvSpPr>
          <p:nvPr/>
        </p:nvSpPr>
        <p:spPr bwMode="auto">
          <a:xfrm>
            <a:off x="8264525" y="373538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7" name="AutoShape 35"/>
          <p:cNvSpPr>
            <a:spLocks noChangeArrowheads="1"/>
          </p:cNvSpPr>
          <p:nvPr/>
        </p:nvSpPr>
        <p:spPr bwMode="auto">
          <a:xfrm>
            <a:off x="8283575" y="514508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8" name="AutoShape 36"/>
          <p:cNvSpPr>
            <a:spLocks noChangeArrowheads="1"/>
          </p:cNvSpPr>
          <p:nvPr/>
        </p:nvSpPr>
        <p:spPr bwMode="auto">
          <a:xfrm>
            <a:off x="4854575" y="516413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9" name="AutoShape 37"/>
          <p:cNvSpPr>
            <a:spLocks noChangeArrowheads="1"/>
          </p:cNvSpPr>
          <p:nvPr/>
        </p:nvSpPr>
        <p:spPr bwMode="auto">
          <a:xfrm>
            <a:off x="2130425" y="525938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State Diagram</a:t>
            </a:r>
          </a:p>
        </p:txBody>
      </p:sp>
    </p:spTree>
    <p:extLst>
      <p:ext uri="{BB962C8B-B14F-4D97-AF65-F5344CB8AC3E}">
        <p14:creationId xmlns:p14="http://schemas.microsoft.com/office/powerpoint/2010/main" val="65215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A2B6-E179-4CB1-BCC6-355395FD5CB1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액티비티</a:t>
            </a:r>
            <a:r>
              <a:rPr lang="en-US" altLang="ko-KR" dirty="0"/>
              <a:t>: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시스템에서 수행되는 작업</a:t>
            </a:r>
            <a:r>
              <a:rPr lang="en-US" altLang="ko-KR" dirty="0"/>
              <a:t>(</a:t>
            </a:r>
            <a:r>
              <a:rPr lang="ko-KR" altLang="en-US" dirty="0"/>
              <a:t>오퍼레이션의 집합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클래스의 </a:t>
            </a:r>
            <a:r>
              <a:rPr lang="ko-KR" altLang="en-US" dirty="0" err="1"/>
              <a:t>매소드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출처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이벤트 다이어그램</a:t>
            </a:r>
            <a:r>
              <a:rPr lang="en-US" altLang="ko-KR" dirty="0"/>
              <a:t>(Jim Odell)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SDL State Modeling technique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Petri-nets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구성요소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원</a:t>
            </a:r>
            <a:r>
              <a:rPr lang="en-US" altLang="ko-KR" dirty="0"/>
              <a:t>: </a:t>
            </a:r>
            <a:r>
              <a:rPr lang="ko-KR" altLang="en-US" dirty="0" err="1"/>
              <a:t>액티비티</a:t>
            </a: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화살표</a:t>
            </a:r>
            <a:r>
              <a:rPr lang="en-US" altLang="ko-KR" dirty="0"/>
              <a:t>: </a:t>
            </a:r>
            <a:r>
              <a:rPr lang="ko-KR" altLang="en-US" dirty="0" err="1"/>
              <a:t>트랜지션</a:t>
            </a:r>
            <a:r>
              <a:rPr lang="en-US" altLang="ko-KR" dirty="0"/>
              <a:t>(</a:t>
            </a:r>
            <a:r>
              <a:rPr lang="ko-KR" altLang="en-US" dirty="0"/>
              <a:t>다른 </a:t>
            </a:r>
            <a:r>
              <a:rPr lang="ko-KR" altLang="en-US" dirty="0" err="1"/>
              <a:t>액티비티로의</a:t>
            </a:r>
            <a:r>
              <a:rPr lang="ko-KR" altLang="en-US" dirty="0"/>
              <a:t> 전환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동기 막대</a:t>
            </a:r>
            <a:r>
              <a:rPr lang="en-US" altLang="ko-KR" dirty="0"/>
              <a:t>: </a:t>
            </a:r>
            <a:r>
              <a:rPr lang="ko-KR" altLang="en-US" dirty="0"/>
              <a:t>제어흐름의 동기화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/>
              <a:t>다이어몬드</a:t>
            </a:r>
            <a:r>
              <a:rPr lang="en-US" altLang="ko-KR" dirty="0"/>
              <a:t>: </a:t>
            </a:r>
            <a:r>
              <a:rPr lang="ko-KR" altLang="en-US" dirty="0"/>
              <a:t>선택 분기</a:t>
            </a:r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11182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10001" y="533400"/>
            <a:ext cx="4359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sz="4400" b="1">
              <a:solidFill>
                <a:schemeClr val="tx2"/>
              </a:solidFill>
            </a:endParaRPr>
          </a:p>
        </p:txBody>
      </p:sp>
      <p:graphicFrame>
        <p:nvGraphicFramePr>
          <p:cNvPr id="6153" name="Object 9"/>
          <p:cNvGraphicFramePr>
            <a:graphicFrameLocks/>
          </p:cNvGraphicFramePr>
          <p:nvPr/>
        </p:nvGraphicFramePr>
        <p:xfrm>
          <a:off x="7696200" y="4419601"/>
          <a:ext cx="20701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ClipArt" r:id="rId3" imgW="3657600" imgH="2608200" progId="MS_ClipArt_Gallery.2">
                  <p:embed/>
                </p:oleObj>
              </mc:Choice>
              <mc:Fallback>
                <p:oleObj name="ClipArt" r:id="rId3" imgW="3657600" imgH="26082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419601"/>
                        <a:ext cx="207010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OO Mapping</a:t>
            </a:r>
            <a:r>
              <a:rPr lang="ko-KR" altLang="en-US" smtClean="0"/>
              <a:t> </a:t>
            </a:r>
            <a:fld id="{A2A662DE-6E5C-4347-ACF7-C820EB400D6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2133600" y="1447800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소 개</a:t>
            </a:r>
          </a:p>
          <a:p>
            <a:endParaRPr lang="ko-KR" altLang="en-US" sz="2400" smtClean="0"/>
          </a:p>
          <a:p>
            <a:r>
              <a:rPr lang="en-US" altLang="ko-KR" sz="2400" smtClean="0"/>
              <a:t>UML </a:t>
            </a:r>
            <a:r>
              <a:rPr lang="ko-KR" altLang="en-US" sz="2400" smtClean="0"/>
              <a:t>기초</a:t>
            </a:r>
          </a:p>
          <a:p>
            <a:endParaRPr lang="ko-KR" altLang="en-US" sz="2400" smtClean="0"/>
          </a:p>
          <a:p>
            <a:r>
              <a:rPr lang="ko-KR" altLang="en-US" sz="2400" smtClean="0"/>
              <a:t>모형화 개념</a:t>
            </a:r>
          </a:p>
          <a:p>
            <a:endParaRPr lang="ko-KR" altLang="en-US" sz="2400" smtClean="0"/>
          </a:p>
          <a:p>
            <a:r>
              <a:rPr lang="en-US" altLang="ko-KR" sz="2400" smtClean="0"/>
              <a:t>UML </a:t>
            </a:r>
            <a:r>
              <a:rPr lang="ko-KR" altLang="en-US" sz="2400" smtClean="0"/>
              <a:t>응용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6682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9728-6686-4894-9122-38ADFAF4792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96963" name="AutoShape 3"/>
          <p:cNvSpPr>
            <a:spLocks noChangeArrowheads="1"/>
          </p:cNvSpPr>
          <p:nvPr/>
        </p:nvSpPr>
        <p:spPr bwMode="auto">
          <a:xfrm>
            <a:off x="2282825" y="3259138"/>
            <a:ext cx="1657350" cy="5905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724151" y="3257551"/>
            <a:ext cx="9128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Open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Incident</a:t>
            </a:r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5102225" y="1982788"/>
            <a:ext cx="1657350" cy="5905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5410200" y="1981201"/>
            <a:ext cx="10937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Allocate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Resources</a:t>
            </a:r>
          </a:p>
        </p:txBody>
      </p:sp>
      <p:sp>
        <p:nvSpPr>
          <p:cNvPr id="296967" name="AutoShape 7"/>
          <p:cNvSpPr>
            <a:spLocks noChangeArrowheads="1"/>
          </p:cNvSpPr>
          <p:nvPr/>
        </p:nvSpPr>
        <p:spPr bwMode="auto">
          <a:xfrm>
            <a:off x="5102225" y="3240088"/>
            <a:ext cx="1657350" cy="5905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5334001" y="3238501"/>
            <a:ext cx="1154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Coordinate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Resources</a:t>
            </a:r>
          </a:p>
        </p:txBody>
      </p:sp>
      <p:sp>
        <p:nvSpPr>
          <p:cNvPr id="296969" name="AutoShape 9"/>
          <p:cNvSpPr>
            <a:spLocks noChangeArrowheads="1"/>
          </p:cNvSpPr>
          <p:nvPr/>
        </p:nvSpPr>
        <p:spPr bwMode="auto">
          <a:xfrm>
            <a:off x="5045075" y="4706938"/>
            <a:ext cx="1657350" cy="5905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5334000" y="4686301"/>
            <a:ext cx="1098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Document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Incident</a:t>
            </a:r>
          </a:p>
        </p:txBody>
      </p:sp>
      <p:sp>
        <p:nvSpPr>
          <p:cNvPr id="296971" name="AutoShape 11"/>
          <p:cNvSpPr>
            <a:spLocks noChangeArrowheads="1"/>
          </p:cNvSpPr>
          <p:nvPr/>
        </p:nvSpPr>
        <p:spPr bwMode="auto">
          <a:xfrm>
            <a:off x="7978775" y="3278188"/>
            <a:ext cx="1657350" cy="5905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8420101" y="3276601"/>
            <a:ext cx="9128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Archive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Incident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4321175" y="2820988"/>
            <a:ext cx="88900" cy="1504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7540625" y="2897188"/>
            <a:ext cx="88900" cy="1504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75" name="Line 15"/>
          <p:cNvSpPr>
            <a:spLocks noChangeShapeType="1"/>
          </p:cNvSpPr>
          <p:nvPr/>
        </p:nvSpPr>
        <p:spPr bwMode="auto">
          <a:xfrm>
            <a:off x="4740275" y="2268538"/>
            <a:ext cx="0" cy="2781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76" name="Line 16"/>
          <p:cNvSpPr>
            <a:spLocks noChangeShapeType="1"/>
          </p:cNvSpPr>
          <p:nvPr/>
        </p:nvSpPr>
        <p:spPr bwMode="auto">
          <a:xfrm>
            <a:off x="7121525" y="2230438"/>
            <a:ext cx="0" cy="2800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4759325" y="22494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78" name="Line 18"/>
          <p:cNvSpPr>
            <a:spLocks noChangeShapeType="1"/>
          </p:cNvSpPr>
          <p:nvPr/>
        </p:nvSpPr>
        <p:spPr bwMode="auto">
          <a:xfrm>
            <a:off x="4416425" y="3544888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>
            <a:off x="4721225" y="50307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80" name="Line 20"/>
          <p:cNvSpPr>
            <a:spLocks noChangeShapeType="1"/>
          </p:cNvSpPr>
          <p:nvPr/>
        </p:nvSpPr>
        <p:spPr bwMode="auto">
          <a:xfrm>
            <a:off x="3978275" y="354488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81" name="Line 21"/>
          <p:cNvSpPr>
            <a:spLocks noChangeShapeType="1"/>
          </p:cNvSpPr>
          <p:nvPr/>
        </p:nvSpPr>
        <p:spPr bwMode="auto">
          <a:xfrm>
            <a:off x="6759575" y="223043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82" name="Line 22"/>
          <p:cNvSpPr>
            <a:spLocks noChangeShapeType="1"/>
          </p:cNvSpPr>
          <p:nvPr/>
        </p:nvSpPr>
        <p:spPr bwMode="auto">
          <a:xfrm flipV="1">
            <a:off x="6740525" y="50117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83" name="Line 23"/>
          <p:cNvSpPr>
            <a:spLocks noChangeShapeType="1"/>
          </p:cNvSpPr>
          <p:nvPr/>
        </p:nvSpPr>
        <p:spPr bwMode="auto">
          <a:xfrm>
            <a:off x="6778625" y="3544888"/>
            <a:ext cx="781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84" name="Line 24"/>
          <p:cNvSpPr>
            <a:spLocks noChangeShapeType="1"/>
          </p:cNvSpPr>
          <p:nvPr/>
        </p:nvSpPr>
        <p:spPr bwMode="auto">
          <a:xfrm>
            <a:off x="7654925" y="35448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6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87041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447801"/>
            <a:ext cx="8037513" cy="43227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 sz="2400"/>
              <a:t>소 개</a:t>
            </a:r>
          </a:p>
          <a:p>
            <a:endParaRPr lang="ko-KR" altLang="en-US" sz="2400"/>
          </a:p>
          <a:p>
            <a:r>
              <a:rPr lang="en-US" altLang="ko-KR" sz="2400"/>
              <a:t>UML </a:t>
            </a:r>
            <a:r>
              <a:rPr lang="ko-KR" altLang="en-US" sz="2400"/>
              <a:t>기초</a:t>
            </a:r>
          </a:p>
          <a:p>
            <a:endParaRPr lang="ko-KR" altLang="en-US" sz="2400"/>
          </a:p>
          <a:p>
            <a:r>
              <a:rPr lang="ko-KR" altLang="en-US" sz="2400"/>
              <a:t>모형화 개념</a:t>
            </a:r>
          </a:p>
          <a:p>
            <a:endParaRPr lang="ko-KR" altLang="en-US" sz="2400"/>
          </a:p>
          <a:p>
            <a:r>
              <a:rPr lang="en-US" altLang="ko-KR" sz="2400"/>
              <a:t>UML </a:t>
            </a:r>
            <a:r>
              <a:rPr lang="ko-KR" altLang="en-US" sz="2400"/>
              <a:t>응용</a:t>
            </a:r>
          </a:p>
        </p:txBody>
      </p:sp>
      <p:graphicFrame>
        <p:nvGraphicFramePr>
          <p:cNvPr id="297988" name="Object 4"/>
          <p:cNvGraphicFramePr>
            <a:graphicFrameLocks/>
          </p:cNvGraphicFramePr>
          <p:nvPr/>
        </p:nvGraphicFramePr>
        <p:xfrm>
          <a:off x="8074026" y="5029201"/>
          <a:ext cx="16922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ClipArt" r:id="rId4" imgW="3657600" imgH="2608200" progId="MS_ClipArt_Gallery.2">
                  <p:embed/>
                </p:oleObj>
              </mc:Choice>
              <mc:Fallback>
                <p:oleObj name="ClipArt" r:id="rId4" imgW="3657600" imgH="26082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6" y="5029201"/>
                        <a:ext cx="16922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89989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14C4F-B112-422A-9177-66AF601EBDB0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ko-KR" altLang="en-US"/>
              <a:t>모형화 개념이 중요한 이유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아직 개발되지 않은 소프트웨어 시스템에 대하여 </a:t>
            </a:r>
            <a:r>
              <a:rPr lang="en-US" altLang="ko-KR"/>
              <a:t>vision</a:t>
            </a:r>
            <a:r>
              <a:rPr lang="ko-KR" altLang="en-US"/>
              <a:t>을 갖는 과정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복잡한 시스템에 대하여 컨셉을 잡고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이를 구체화 시키는데 필요</a:t>
            </a:r>
          </a:p>
          <a:p>
            <a:pPr>
              <a:lnSpc>
                <a:spcPct val="140000"/>
              </a:lnSpc>
            </a:pPr>
            <a:r>
              <a:rPr lang="ko-KR" altLang="en-US"/>
              <a:t>무에서 유를 창조하는 방법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모형</a:t>
            </a:r>
            <a:r>
              <a:rPr lang="en-US" altLang="ko-KR"/>
              <a:t>: </a:t>
            </a:r>
            <a:r>
              <a:rPr lang="ko-KR" altLang="en-US"/>
              <a:t>상상 속의 시스템</a:t>
            </a:r>
            <a:r>
              <a:rPr lang="en-US" altLang="ko-KR"/>
              <a:t>, </a:t>
            </a:r>
            <a:r>
              <a:rPr lang="ko-KR" altLang="en-US"/>
              <a:t>즉 설계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소프트웨어</a:t>
            </a:r>
            <a:r>
              <a:rPr lang="en-US" altLang="ko-KR"/>
              <a:t>: </a:t>
            </a:r>
            <a:r>
              <a:rPr lang="ko-KR" altLang="en-US"/>
              <a:t>모형을 프로그래밍으로 구현</a:t>
            </a:r>
          </a:p>
          <a:p>
            <a:pPr>
              <a:lnSpc>
                <a:spcPct val="140000"/>
              </a:lnSpc>
            </a:pPr>
            <a:r>
              <a:rPr lang="ko-KR" altLang="en-US"/>
              <a:t>모형을 잘 개발하려면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연습이 필요</a:t>
            </a:r>
          </a:p>
          <a:p>
            <a:pPr lvl="1"/>
            <a:endParaRPr lang="en-US" altLang="ko-KR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모형화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2810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EE613-F294-431C-AC11-DFB8051C5D52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시스템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특정한 목적을 위하여 설계된 상호작용하는 부품의 집합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자동차</a:t>
            </a:r>
          </a:p>
          <a:p>
            <a:pPr lvl="2">
              <a:lnSpc>
                <a:spcPct val="120000"/>
              </a:lnSpc>
            </a:pPr>
            <a:r>
              <a:rPr lang="ko-KR" altLang="en-US"/>
              <a:t>목적</a:t>
            </a:r>
            <a:r>
              <a:rPr lang="en-US" altLang="ko-KR"/>
              <a:t>: </a:t>
            </a:r>
            <a:r>
              <a:rPr lang="ko-KR" altLang="en-US"/>
              <a:t>사람이나 짐을 운반</a:t>
            </a:r>
          </a:p>
          <a:p>
            <a:pPr lvl="2">
              <a:lnSpc>
                <a:spcPct val="120000"/>
              </a:lnSpc>
            </a:pPr>
            <a:r>
              <a:rPr lang="ko-KR" altLang="en-US"/>
              <a:t>부품</a:t>
            </a:r>
            <a:r>
              <a:rPr lang="en-US" altLang="ko-KR"/>
              <a:t>: </a:t>
            </a:r>
            <a:r>
              <a:rPr lang="ko-KR" altLang="en-US"/>
              <a:t>바퀴</a:t>
            </a:r>
            <a:r>
              <a:rPr lang="en-US" altLang="ko-KR"/>
              <a:t>, </a:t>
            </a:r>
            <a:r>
              <a:rPr lang="ko-KR" altLang="en-US"/>
              <a:t>엔진</a:t>
            </a:r>
            <a:r>
              <a:rPr lang="en-US" altLang="ko-KR"/>
              <a:t>, </a:t>
            </a:r>
            <a:r>
              <a:rPr lang="ko-KR" altLang="en-US"/>
              <a:t>차체</a:t>
            </a:r>
            <a:r>
              <a:rPr lang="en-US" altLang="ko-KR"/>
              <a:t>, </a:t>
            </a:r>
            <a:r>
              <a:rPr lang="ko-KR" altLang="en-US"/>
              <a:t>변속기어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서브시스템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시스템의 컴포넌트는 다시 작은 시스템이 될 수 있음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자동차의 엔진</a:t>
            </a:r>
          </a:p>
          <a:p>
            <a:pPr lvl="2">
              <a:lnSpc>
                <a:spcPct val="120000"/>
              </a:lnSpc>
            </a:pPr>
            <a:r>
              <a:rPr lang="ko-KR" altLang="en-US"/>
              <a:t>실린더</a:t>
            </a:r>
            <a:r>
              <a:rPr lang="en-US" altLang="ko-KR"/>
              <a:t>, </a:t>
            </a:r>
            <a:r>
              <a:rPr lang="ko-KR" altLang="en-US"/>
              <a:t>피스톤</a:t>
            </a:r>
            <a:r>
              <a:rPr lang="en-US" altLang="ko-KR"/>
              <a:t>, </a:t>
            </a:r>
            <a:r>
              <a:rPr lang="ko-KR" altLang="en-US"/>
              <a:t>연료공급 모듈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서브 시스템으로의 분할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추상 </a:t>
            </a:r>
            <a:r>
              <a:rPr lang="en-US" altLang="ko-KR"/>
              <a:t>-&gt; </a:t>
            </a:r>
            <a:r>
              <a:rPr lang="ko-KR" altLang="en-US"/>
              <a:t>구체적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179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2E57-752A-4793-A939-7B3B5376B99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모형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복잡한 것을 다루기 위한 수단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서로 다른 관점과 정확성의 수준을 가짐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지도</a:t>
            </a:r>
            <a:r>
              <a:rPr lang="en-US" altLang="ko-KR" dirty="0"/>
              <a:t>(map)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지형을 </a:t>
            </a:r>
            <a:r>
              <a:rPr lang="en-US" altLang="ko-KR" dirty="0"/>
              <a:t>2</a:t>
            </a:r>
            <a:r>
              <a:rPr lang="ko-KR" altLang="en-US" dirty="0"/>
              <a:t>차원으로 모형화 한 것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Scale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모형과 추상화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불필요한 자세한 부분을 생략하고 주요 관심사만 표현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비행기 제작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스케일 모형</a:t>
            </a:r>
            <a:r>
              <a:rPr lang="en-US" altLang="ko-KR" dirty="0"/>
              <a:t>(</a:t>
            </a:r>
            <a:r>
              <a:rPr lang="ko-KR" altLang="en-US" dirty="0"/>
              <a:t>외관만 표현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모의 비행 시스템</a:t>
            </a:r>
            <a:r>
              <a:rPr lang="en-US" altLang="ko-KR" dirty="0"/>
              <a:t>(</a:t>
            </a:r>
            <a:r>
              <a:rPr lang="ko-KR" altLang="en-US" dirty="0"/>
              <a:t>비행기의 조작 계기판만 표현</a:t>
            </a:r>
            <a:r>
              <a:rPr lang="en-US" altLang="ko-KR" dirty="0"/>
              <a:t>) 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885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DE5A7-9AA8-46F0-B12F-58CA33917BE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303107" name="AutoShape 3"/>
          <p:cNvSpPr>
            <a:spLocks noChangeArrowheads="1"/>
          </p:cNvSpPr>
          <p:nvPr/>
        </p:nvSpPr>
        <p:spPr bwMode="auto">
          <a:xfrm>
            <a:off x="3867150" y="2438400"/>
            <a:ext cx="5562600" cy="22860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3108" name="AutoShape 4"/>
          <p:cNvSpPr>
            <a:spLocks noChangeArrowheads="1"/>
          </p:cNvSpPr>
          <p:nvPr/>
        </p:nvSpPr>
        <p:spPr bwMode="auto">
          <a:xfrm>
            <a:off x="6991350" y="2838450"/>
            <a:ext cx="2343150" cy="7429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3109" name="AutoShape 5"/>
          <p:cNvSpPr>
            <a:spLocks noChangeArrowheads="1"/>
          </p:cNvSpPr>
          <p:nvPr/>
        </p:nvSpPr>
        <p:spPr bwMode="auto">
          <a:xfrm>
            <a:off x="6934200" y="3752850"/>
            <a:ext cx="14478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3110" name="AutoShape 6"/>
          <p:cNvSpPr>
            <a:spLocks noChangeArrowheads="1"/>
          </p:cNvSpPr>
          <p:nvPr/>
        </p:nvSpPr>
        <p:spPr bwMode="auto">
          <a:xfrm>
            <a:off x="4381500" y="3200400"/>
            <a:ext cx="2876550" cy="876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3111" name="AutoShape 7"/>
          <p:cNvSpPr>
            <a:spLocks noChangeArrowheads="1"/>
          </p:cNvSpPr>
          <p:nvPr/>
        </p:nvSpPr>
        <p:spPr bwMode="auto">
          <a:xfrm>
            <a:off x="3543300" y="4400550"/>
            <a:ext cx="2762250" cy="8763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2689225" y="3522664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latin typeface="Tahoma" panose="020B0604030504040204" pitchFamily="34" charset="0"/>
              </a:rPr>
              <a:t>비행기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5584825" y="2603501"/>
            <a:ext cx="1398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스케일 모형</a:t>
            </a:r>
          </a:p>
        </p:txBody>
      </p:sp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4975225" y="3517901"/>
            <a:ext cx="1398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기타 설계도</a:t>
            </a:r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7566025" y="301307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전기</a:t>
            </a:r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7337425" y="392747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연료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3984625" y="4699001"/>
            <a:ext cx="1855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비행 시뮬레이터</a:t>
            </a:r>
          </a:p>
        </p:txBody>
      </p:sp>
      <p:sp>
        <p:nvSpPr>
          <p:cNvPr id="303118" name="Freeform 14"/>
          <p:cNvSpPr>
            <a:spLocks/>
          </p:cNvSpPr>
          <p:nvPr/>
        </p:nvSpPr>
        <p:spPr bwMode="auto">
          <a:xfrm>
            <a:off x="2263776" y="1763714"/>
            <a:ext cx="7923213" cy="4046537"/>
          </a:xfrm>
          <a:custGeom>
            <a:avLst/>
            <a:gdLst>
              <a:gd name="T0" fmla="*/ 38 w 4991"/>
              <a:gd name="T1" fmla="*/ 1049 h 2549"/>
              <a:gd name="T2" fmla="*/ 2 w 4991"/>
              <a:gd name="T3" fmla="*/ 1121 h 2549"/>
              <a:gd name="T4" fmla="*/ 62 w 4991"/>
              <a:gd name="T5" fmla="*/ 1217 h 2549"/>
              <a:gd name="T6" fmla="*/ 146 w 4991"/>
              <a:gd name="T7" fmla="*/ 1313 h 2549"/>
              <a:gd name="T8" fmla="*/ 218 w 4991"/>
              <a:gd name="T9" fmla="*/ 1433 h 2549"/>
              <a:gd name="T10" fmla="*/ 242 w 4991"/>
              <a:gd name="T11" fmla="*/ 1529 h 2549"/>
              <a:gd name="T12" fmla="*/ 278 w 4991"/>
              <a:gd name="T13" fmla="*/ 1865 h 2549"/>
              <a:gd name="T14" fmla="*/ 302 w 4991"/>
              <a:gd name="T15" fmla="*/ 1901 h 2549"/>
              <a:gd name="T16" fmla="*/ 314 w 4991"/>
              <a:gd name="T17" fmla="*/ 1937 h 2549"/>
              <a:gd name="T18" fmla="*/ 338 w 4991"/>
              <a:gd name="T19" fmla="*/ 2021 h 2549"/>
              <a:gd name="T20" fmla="*/ 698 w 4991"/>
              <a:gd name="T21" fmla="*/ 2369 h 2549"/>
              <a:gd name="T22" fmla="*/ 830 w 4991"/>
              <a:gd name="T23" fmla="*/ 2405 h 2549"/>
              <a:gd name="T24" fmla="*/ 1154 w 4991"/>
              <a:gd name="T25" fmla="*/ 2477 h 2549"/>
              <a:gd name="T26" fmla="*/ 1766 w 4991"/>
              <a:gd name="T27" fmla="*/ 2549 h 2549"/>
              <a:gd name="T28" fmla="*/ 3458 w 4991"/>
              <a:gd name="T29" fmla="*/ 2501 h 2549"/>
              <a:gd name="T30" fmla="*/ 3698 w 4991"/>
              <a:gd name="T31" fmla="*/ 2441 h 2549"/>
              <a:gd name="T32" fmla="*/ 3782 w 4991"/>
              <a:gd name="T33" fmla="*/ 2369 h 2549"/>
              <a:gd name="T34" fmla="*/ 3842 w 4991"/>
              <a:gd name="T35" fmla="*/ 2309 h 2549"/>
              <a:gd name="T36" fmla="*/ 4286 w 4991"/>
              <a:gd name="T37" fmla="*/ 2261 h 2549"/>
              <a:gd name="T38" fmla="*/ 4418 w 4991"/>
              <a:gd name="T39" fmla="*/ 2237 h 2549"/>
              <a:gd name="T40" fmla="*/ 4526 w 4991"/>
              <a:gd name="T41" fmla="*/ 2201 h 2549"/>
              <a:gd name="T42" fmla="*/ 4742 w 4991"/>
              <a:gd name="T43" fmla="*/ 2165 h 2549"/>
              <a:gd name="T44" fmla="*/ 4910 w 4991"/>
              <a:gd name="T45" fmla="*/ 1913 h 2549"/>
              <a:gd name="T46" fmla="*/ 4934 w 4991"/>
              <a:gd name="T47" fmla="*/ 1817 h 2549"/>
              <a:gd name="T48" fmla="*/ 4886 w 4991"/>
              <a:gd name="T49" fmla="*/ 1385 h 2549"/>
              <a:gd name="T50" fmla="*/ 4802 w 4991"/>
              <a:gd name="T51" fmla="*/ 1061 h 2549"/>
              <a:gd name="T52" fmla="*/ 4886 w 4991"/>
              <a:gd name="T53" fmla="*/ 845 h 2549"/>
              <a:gd name="T54" fmla="*/ 4958 w 4991"/>
              <a:gd name="T55" fmla="*/ 617 h 2549"/>
              <a:gd name="T56" fmla="*/ 4934 w 4991"/>
              <a:gd name="T57" fmla="*/ 353 h 2549"/>
              <a:gd name="T58" fmla="*/ 4394 w 4991"/>
              <a:gd name="T59" fmla="*/ 233 h 2549"/>
              <a:gd name="T60" fmla="*/ 4250 w 4991"/>
              <a:gd name="T61" fmla="*/ 113 h 2549"/>
              <a:gd name="T62" fmla="*/ 4154 w 4991"/>
              <a:gd name="T63" fmla="*/ 101 h 2549"/>
              <a:gd name="T64" fmla="*/ 3374 w 4991"/>
              <a:gd name="T65" fmla="*/ 137 h 2549"/>
              <a:gd name="T66" fmla="*/ 3254 w 4991"/>
              <a:gd name="T67" fmla="*/ 125 h 2549"/>
              <a:gd name="T68" fmla="*/ 3098 w 4991"/>
              <a:gd name="T69" fmla="*/ 65 h 2549"/>
              <a:gd name="T70" fmla="*/ 2558 w 4991"/>
              <a:gd name="T71" fmla="*/ 101 h 2549"/>
              <a:gd name="T72" fmla="*/ 2282 w 4991"/>
              <a:gd name="T73" fmla="*/ 89 h 2549"/>
              <a:gd name="T74" fmla="*/ 2126 w 4991"/>
              <a:gd name="T75" fmla="*/ 41 h 2549"/>
              <a:gd name="T76" fmla="*/ 1922 w 4991"/>
              <a:gd name="T77" fmla="*/ 17 h 2549"/>
              <a:gd name="T78" fmla="*/ 1274 w 4991"/>
              <a:gd name="T79" fmla="*/ 65 h 2549"/>
              <a:gd name="T80" fmla="*/ 302 w 4991"/>
              <a:gd name="T81" fmla="*/ 257 h 2549"/>
              <a:gd name="T82" fmla="*/ 254 w 4991"/>
              <a:gd name="T83" fmla="*/ 497 h 2549"/>
              <a:gd name="T84" fmla="*/ 242 w 4991"/>
              <a:gd name="T85" fmla="*/ 701 h 2549"/>
              <a:gd name="T86" fmla="*/ 134 w 4991"/>
              <a:gd name="T87" fmla="*/ 797 h 2549"/>
              <a:gd name="T88" fmla="*/ 86 w 4991"/>
              <a:gd name="T89" fmla="*/ 869 h 2549"/>
              <a:gd name="T90" fmla="*/ 62 w 4991"/>
              <a:gd name="T91" fmla="*/ 905 h 2549"/>
              <a:gd name="T92" fmla="*/ 26 w 4991"/>
              <a:gd name="T93" fmla="*/ 1157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991" h="2549">
                <a:moveTo>
                  <a:pt x="38" y="1049"/>
                </a:moveTo>
                <a:cubicBezTo>
                  <a:pt x="26" y="1073"/>
                  <a:pt x="5" y="1094"/>
                  <a:pt x="2" y="1121"/>
                </a:cubicBezTo>
                <a:cubicBezTo>
                  <a:pt x="0" y="1140"/>
                  <a:pt x="54" y="1207"/>
                  <a:pt x="62" y="1217"/>
                </a:cubicBezTo>
                <a:cubicBezTo>
                  <a:pt x="78" y="1266"/>
                  <a:pt x="104" y="1285"/>
                  <a:pt x="146" y="1313"/>
                </a:cubicBezTo>
                <a:cubicBezTo>
                  <a:pt x="164" y="1340"/>
                  <a:pt x="206" y="1396"/>
                  <a:pt x="218" y="1433"/>
                </a:cubicBezTo>
                <a:cubicBezTo>
                  <a:pt x="228" y="1464"/>
                  <a:pt x="242" y="1529"/>
                  <a:pt x="242" y="1529"/>
                </a:cubicBezTo>
                <a:cubicBezTo>
                  <a:pt x="248" y="1626"/>
                  <a:pt x="248" y="1766"/>
                  <a:pt x="278" y="1865"/>
                </a:cubicBezTo>
                <a:cubicBezTo>
                  <a:pt x="282" y="1879"/>
                  <a:pt x="296" y="1888"/>
                  <a:pt x="302" y="1901"/>
                </a:cubicBezTo>
                <a:cubicBezTo>
                  <a:pt x="308" y="1912"/>
                  <a:pt x="311" y="1925"/>
                  <a:pt x="314" y="1937"/>
                </a:cubicBezTo>
                <a:cubicBezTo>
                  <a:pt x="318" y="1950"/>
                  <a:pt x="330" y="2006"/>
                  <a:pt x="338" y="2021"/>
                </a:cubicBezTo>
                <a:cubicBezTo>
                  <a:pt x="424" y="2175"/>
                  <a:pt x="561" y="2266"/>
                  <a:pt x="698" y="2369"/>
                </a:cubicBezTo>
                <a:cubicBezTo>
                  <a:pt x="710" y="2378"/>
                  <a:pt x="804" y="2397"/>
                  <a:pt x="830" y="2405"/>
                </a:cubicBezTo>
                <a:cubicBezTo>
                  <a:pt x="939" y="2438"/>
                  <a:pt x="1042" y="2459"/>
                  <a:pt x="1154" y="2477"/>
                </a:cubicBezTo>
                <a:cubicBezTo>
                  <a:pt x="1358" y="2509"/>
                  <a:pt x="1560" y="2537"/>
                  <a:pt x="1766" y="2549"/>
                </a:cubicBezTo>
                <a:cubicBezTo>
                  <a:pt x="2306" y="2441"/>
                  <a:pt x="2898" y="2536"/>
                  <a:pt x="3458" y="2501"/>
                </a:cubicBezTo>
                <a:cubicBezTo>
                  <a:pt x="3541" y="2487"/>
                  <a:pt x="3619" y="2467"/>
                  <a:pt x="3698" y="2441"/>
                </a:cubicBezTo>
                <a:cubicBezTo>
                  <a:pt x="3704" y="2435"/>
                  <a:pt x="3780" y="2371"/>
                  <a:pt x="3782" y="2369"/>
                </a:cubicBezTo>
                <a:cubicBezTo>
                  <a:pt x="3830" y="2321"/>
                  <a:pt x="3778" y="2341"/>
                  <a:pt x="3842" y="2309"/>
                </a:cubicBezTo>
                <a:cubicBezTo>
                  <a:pt x="3953" y="2253"/>
                  <a:pt x="4168" y="2268"/>
                  <a:pt x="4286" y="2261"/>
                </a:cubicBezTo>
                <a:cubicBezTo>
                  <a:pt x="4363" y="2235"/>
                  <a:pt x="4282" y="2260"/>
                  <a:pt x="4418" y="2237"/>
                </a:cubicBezTo>
                <a:cubicBezTo>
                  <a:pt x="4581" y="2210"/>
                  <a:pt x="4327" y="2244"/>
                  <a:pt x="4526" y="2201"/>
                </a:cubicBezTo>
                <a:cubicBezTo>
                  <a:pt x="4597" y="2185"/>
                  <a:pt x="4742" y="2165"/>
                  <a:pt x="4742" y="2165"/>
                </a:cubicBezTo>
                <a:cubicBezTo>
                  <a:pt x="4848" y="2094"/>
                  <a:pt x="4846" y="2009"/>
                  <a:pt x="4910" y="1913"/>
                </a:cubicBezTo>
                <a:cubicBezTo>
                  <a:pt x="4916" y="1881"/>
                  <a:pt x="4934" y="1850"/>
                  <a:pt x="4934" y="1817"/>
                </a:cubicBezTo>
                <a:cubicBezTo>
                  <a:pt x="4934" y="1664"/>
                  <a:pt x="4908" y="1532"/>
                  <a:pt x="4886" y="1385"/>
                </a:cubicBezTo>
                <a:cubicBezTo>
                  <a:pt x="4865" y="1248"/>
                  <a:pt x="4875" y="1171"/>
                  <a:pt x="4802" y="1061"/>
                </a:cubicBezTo>
                <a:cubicBezTo>
                  <a:pt x="4818" y="980"/>
                  <a:pt x="4852" y="919"/>
                  <a:pt x="4886" y="845"/>
                </a:cubicBezTo>
                <a:cubicBezTo>
                  <a:pt x="4920" y="771"/>
                  <a:pt x="4938" y="696"/>
                  <a:pt x="4958" y="617"/>
                </a:cubicBezTo>
                <a:cubicBezTo>
                  <a:pt x="4953" y="529"/>
                  <a:pt x="4991" y="421"/>
                  <a:pt x="4934" y="353"/>
                </a:cubicBezTo>
                <a:cubicBezTo>
                  <a:pt x="4826" y="223"/>
                  <a:pt x="4530" y="241"/>
                  <a:pt x="4394" y="233"/>
                </a:cubicBezTo>
                <a:cubicBezTo>
                  <a:pt x="4345" y="201"/>
                  <a:pt x="4308" y="129"/>
                  <a:pt x="4250" y="113"/>
                </a:cubicBezTo>
                <a:cubicBezTo>
                  <a:pt x="4219" y="105"/>
                  <a:pt x="4186" y="105"/>
                  <a:pt x="4154" y="101"/>
                </a:cubicBezTo>
                <a:cubicBezTo>
                  <a:pt x="4098" y="102"/>
                  <a:pt x="3546" y="80"/>
                  <a:pt x="3374" y="137"/>
                </a:cubicBezTo>
                <a:cubicBezTo>
                  <a:pt x="3334" y="133"/>
                  <a:pt x="3294" y="132"/>
                  <a:pt x="3254" y="125"/>
                </a:cubicBezTo>
                <a:cubicBezTo>
                  <a:pt x="3198" y="115"/>
                  <a:pt x="3151" y="83"/>
                  <a:pt x="3098" y="65"/>
                </a:cubicBezTo>
                <a:cubicBezTo>
                  <a:pt x="2907" y="73"/>
                  <a:pt x="2746" y="90"/>
                  <a:pt x="2558" y="101"/>
                </a:cubicBezTo>
                <a:cubicBezTo>
                  <a:pt x="2466" y="97"/>
                  <a:pt x="2374" y="96"/>
                  <a:pt x="2282" y="89"/>
                </a:cubicBezTo>
                <a:cubicBezTo>
                  <a:pt x="2229" y="85"/>
                  <a:pt x="2176" y="58"/>
                  <a:pt x="2126" y="41"/>
                </a:cubicBezTo>
                <a:cubicBezTo>
                  <a:pt x="2103" y="33"/>
                  <a:pt x="1927" y="17"/>
                  <a:pt x="1922" y="17"/>
                </a:cubicBezTo>
                <a:cubicBezTo>
                  <a:pt x="1743" y="22"/>
                  <a:pt x="1469" y="0"/>
                  <a:pt x="1274" y="65"/>
                </a:cubicBezTo>
                <a:cubicBezTo>
                  <a:pt x="943" y="396"/>
                  <a:pt x="1115" y="232"/>
                  <a:pt x="302" y="257"/>
                </a:cubicBezTo>
                <a:cubicBezTo>
                  <a:pt x="194" y="293"/>
                  <a:pt x="247" y="387"/>
                  <a:pt x="254" y="497"/>
                </a:cubicBezTo>
                <a:cubicBezTo>
                  <a:pt x="250" y="565"/>
                  <a:pt x="255" y="634"/>
                  <a:pt x="242" y="701"/>
                </a:cubicBezTo>
                <a:cubicBezTo>
                  <a:pt x="233" y="748"/>
                  <a:pt x="134" y="797"/>
                  <a:pt x="134" y="797"/>
                </a:cubicBezTo>
                <a:cubicBezTo>
                  <a:pt x="118" y="821"/>
                  <a:pt x="102" y="845"/>
                  <a:pt x="86" y="869"/>
                </a:cubicBezTo>
                <a:cubicBezTo>
                  <a:pt x="78" y="881"/>
                  <a:pt x="62" y="905"/>
                  <a:pt x="62" y="905"/>
                </a:cubicBezTo>
                <a:cubicBezTo>
                  <a:pt x="50" y="991"/>
                  <a:pt x="26" y="1069"/>
                  <a:pt x="26" y="115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비행기 제작 모형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486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0A54D-F43E-4667-9092-D8A5EDA450D1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/>
              <a:t>뷰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이해할 수 있도록 만든 모형의 부분집합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비행기 설계도</a:t>
            </a:r>
            <a:r>
              <a:rPr lang="en-US" altLang="ko-KR" dirty="0"/>
              <a:t>, </a:t>
            </a:r>
            <a:r>
              <a:rPr lang="ko-KR" altLang="en-US" dirty="0"/>
              <a:t>연료시스템 구성도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중첩될 수도 있음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표현 방법</a:t>
            </a:r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뷰를</a:t>
            </a:r>
            <a:r>
              <a:rPr lang="ko-KR" altLang="en-US" dirty="0"/>
              <a:t> 표현하는 방법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그래픽 또는 문자의 규칙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UML </a:t>
            </a:r>
            <a:r>
              <a:rPr lang="ko-KR" altLang="en-US" dirty="0"/>
              <a:t>다이어그램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같은 의미도 다른 표현 방법을 사용할 수 있음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뷰와</a:t>
            </a:r>
            <a:r>
              <a:rPr lang="ko-KR" altLang="en-US" dirty="0" smtClean="0"/>
              <a:t> 표현방법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2535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3DCAA-0947-4B25-979C-07A142AA92C3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3121025" y="2349500"/>
            <a:ext cx="1638300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3638550" y="2495551"/>
            <a:ext cx="681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Book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7273925" y="2349500"/>
            <a:ext cx="1657350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5158" name="Text Box 6"/>
          <p:cNvSpPr txBox="1">
            <a:spLocks noChangeArrowheads="1"/>
          </p:cNvSpPr>
          <p:nvPr/>
        </p:nvSpPr>
        <p:spPr bwMode="auto">
          <a:xfrm>
            <a:off x="7677151" y="2495551"/>
            <a:ext cx="974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Chapter</a:t>
            </a:r>
          </a:p>
        </p:txBody>
      </p:sp>
      <p:sp>
        <p:nvSpPr>
          <p:cNvPr id="305159" name="AutoShape 7"/>
          <p:cNvSpPr>
            <a:spLocks noChangeArrowheads="1"/>
          </p:cNvSpPr>
          <p:nvPr/>
        </p:nvSpPr>
        <p:spPr bwMode="auto">
          <a:xfrm>
            <a:off x="4778375" y="2540000"/>
            <a:ext cx="342900" cy="2857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305160" name="Line 8"/>
          <p:cNvSpPr>
            <a:spLocks noChangeShapeType="1"/>
          </p:cNvSpPr>
          <p:nvPr/>
        </p:nvSpPr>
        <p:spPr bwMode="auto">
          <a:xfrm>
            <a:off x="5121275" y="2692400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051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1"/>
            <a:ext cx="8001000" cy="663575"/>
          </a:xfrm>
          <a:noFill/>
          <a:ln/>
        </p:spPr>
        <p:txBody>
          <a:bodyPr/>
          <a:lstStyle/>
          <a:p>
            <a:r>
              <a:rPr lang="en-US" altLang="ko-KR" sz="2400"/>
              <a:t>UML</a:t>
            </a:r>
          </a:p>
          <a:p>
            <a:pPr lvl="1"/>
            <a:endParaRPr lang="en-US" altLang="ko-KR"/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2209800" y="3429000"/>
            <a:ext cx="7772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altLang="ko-KR" b="1"/>
              <a:t>Booch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m"/>
            </a:pPr>
            <a:endParaRPr lang="en-US" altLang="ko-KR" sz="2000"/>
          </a:p>
        </p:txBody>
      </p:sp>
      <p:sp>
        <p:nvSpPr>
          <p:cNvPr id="305163" name="Freeform 11"/>
          <p:cNvSpPr>
            <a:spLocks/>
          </p:cNvSpPr>
          <p:nvPr/>
        </p:nvSpPr>
        <p:spPr bwMode="auto">
          <a:xfrm>
            <a:off x="3175000" y="4438650"/>
            <a:ext cx="2063750" cy="1219200"/>
          </a:xfrm>
          <a:custGeom>
            <a:avLst/>
            <a:gdLst>
              <a:gd name="T0" fmla="*/ 460 w 1300"/>
              <a:gd name="T1" fmla="*/ 24 h 768"/>
              <a:gd name="T2" fmla="*/ 136 w 1300"/>
              <a:gd name="T3" fmla="*/ 60 h 768"/>
              <a:gd name="T4" fmla="*/ 28 w 1300"/>
              <a:gd name="T5" fmla="*/ 396 h 768"/>
              <a:gd name="T6" fmla="*/ 148 w 1300"/>
              <a:gd name="T7" fmla="*/ 624 h 768"/>
              <a:gd name="T8" fmla="*/ 232 w 1300"/>
              <a:gd name="T9" fmla="*/ 708 h 768"/>
              <a:gd name="T10" fmla="*/ 268 w 1300"/>
              <a:gd name="T11" fmla="*/ 744 h 768"/>
              <a:gd name="T12" fmla="*/ 328 w 1300"/>
              <a:gd name="T13" fmla="*/ 696 h 768"/>
              <a:gd name="T14" fmla="*/ 400 w 1300"/>
              <a:gd name="T15" fmla="*/ 660 h 768"/>
              <a:gd name="T16" fmla="*/ 772 w 1300"/>
              <a:gd name="T17" fmla="*/ 768 h 768"/>
              <a:gd name="T18" fmla="*/ 904 w 1300"/>
              <a:gd name="T19" fmla="*/ 756 h 768"/>
              <a:gd name="T20" fmla="*/ 1000 w 1300"/>
              <a:gd name="T21" fmla="*/ 660 h 768"/>
              <a:gd name="T22" fmla="*/ 1216 w 1300"/>
              <a:gd name="T23" fmla="*/ 648 h 768"/>
              <a:gd name="T24" fmla="*/ 1300 w 1300"/>
              <a:gd name="T25" fmla="*/ 552 h 768"/>
              <a:gd name="T26" fmla="*/ 1228 w 1300"/>
              <a:gd name="T27" fmla="*/ 420 h 768"/>
              <a:gd name="T28" fmla="*/ 1288 w 1300"/>
              <a:gd name="T29" fmla="*/ 264 h 768"/>
              <a:gd name="T30" fmla="*/ 1276 w 1300"/>
              <a:gd name="T31" fmla="*/ 216 h 768"/>
              <a:gd name="T32" fmla="*/ 1228 w 1300"/>
              <a:gd name="T33" fmla="*/ 204 h 768"/>
              <a:gd name="T34" fmla="*/ 1060 w 1300"/>
              <a:gd name="T35" fmla="*/ 216 h 768"/>
              <a:gd name="T36" fmla="*/ 976 w 1300"/>
              <a:gd name="T37" fmla="*/ 48 h 768"/>
              <a:gd name="T38" fmla="*/ 868 w 1300"/>
              <a:gd name="T39" fmla="*/ 0 h 768"/>
              <a:gd name="T40" fmla="*/ 616 w 1300"/>
              <a:gd name="T41" fmla="*/ 12 h 768"/>
              <a:gd name="T42" fmla="*/ 556 w 1300"/>
              <a:gd name="T43" fmla="*/ 24 h 768"/>
              <a:gd name="T44" fmla="*/ 484 w 1300"/>
              <a:gd name="T45" fmla="*/ 48 h 768"/>
              <a:gd name="T46" fmla="*/ 460 w 1300"/>
              <a:gd name="T47" fmla="*/ 2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0" h="768">
                <a:moveTo>
                  <a:pt x="460" y="24"/>
                </a:moveTo>
                <a:cubicBezTo>
                  <a:pt x="323" y="32"/>
                  <a:pt x="254" y="36"/>
                  <a:pt x="136" y="60"/>
                </a:cubicBezTo>
                <a:cubicBezTo>
                  <a:pt x="40" y="156"/>
                  <a:pt x="123" y="301"/>
                  <a:pt x="28" y="396"/>
                </a:cubicBezTo>
                <a:cubicBezTo>
                  <a:pt x="0" y="506"/>
                  <a:pt x="74" y="558"/>
                  <a:pt x="148" y="624"/>
                </a:cubicBezTo>
                <a:cubicBezTo>
                  <a:pt x="177" y="650"/>
                  <a:pt x="204" y="680"/>
                  <a:pt x="232" y="708"/>
                </a:cubicBezTo>
                <a:cubicBezTo>
                  <a:pt x="244" y="720"/>
                  <a:pt x="268" y="744"/>
                  <a:pt x="268" y="744"/>
                </a:cubicBezTo>
                <a:cubicBezTo>
                  <a:pt x="338" y="721"/>
                  <a:pt x="274" y="750"/>
                  <a:pt x="328" y="696"/>
                </a:cubicBezTo>
                <a:cubicBezTo>
                  <a:pt x="351" y="673"/>
                  <a:pt x="371" y="670"/>
                  <a:pt x="400" y="660"/>
                </a:cubicBezTo>
                <a:cubicBezTo>
                  <a:pt x="532" y="679"/>
                  <a:pt x="645" y="736"/>
                  <a:pt x="772" y="768"/>
                </a:cubicBezTo>
                <a:cubicBezTo>
                  <a:pt x="816" y="764"/>
                  <a:pt x="862" y="768"/>
                  <a:pt x="904" y="756"/>
                </a:cubicBezTo>
                <a:cubicBezTo>
                  <a:pt x="951" y="743"/>
                  <a:pt x="947" y="668"/>
                  <a:pt x="1000" y="660"/>
                </a:cubicBezTo>
                <a:cubicBezTo>
                  <a:pt x="1071" y="650"/>
                  <a:pt x="1144" y="652"/>
                  <a:pt x="1216" y="648"/>
                </a:cubicBezTo>
                <a:cubicBezTo>
                  <a:pt x="1258" y="620"/>
                  <a:pt x="1284" y="601"/>
                  <a:pt x="1300" y="552"/>
                </a:cubicBezTo>
                <a:cubicBezTo>
                  <a:pt x="1283" y="469"/>
                  <a:pt x="1271" y="484"/>
                  <a:pt x="1228" y="420"/>
                </a:cubicBezTo>
                <a:cubicBezTo>
                  <a:pt x="1262" y="319"/>
                  <a:pt x="1242" y="371"/>
                  <a:pt x="1288" y="264"/>
                </a:cubicBezTo>
                <a:cubicBezTo>
                  <a:pt x="1284" y="248"/>
                  <a:pt x="1288" y="228"/>
                  <a:pt x="1276" y="216"/>
                </a:cubicBezTo>
                <a:cubicBezTo>
                  <a:pt x="1264" y="204"/>
                  <a:pt x="1244" y="204"/>
                  <a:pt x="1228" y="204"/>
                </a:cubicBezTo>
                <a:cubicBezTo>
                  <a:pt x="1172" y="204"/>
                  <a:pt x="1116" y="212"/>
                  <a:pt x="1060" y="216"/>
                </a:cubicBezTo>
                <a:cubicBezTo>
                  <a:pt x="964" y="184"/>
                  <a:pt x="1009" y="122"/>
                  <a:pt x="976" y="48"/>
                </a:cubicBezTo>
                <a:cubicBezTo>
                  <a:pt x="955" y="0"/>
                  <a:pt x="911" y="7"/>
                  <a:pt x="868" y="0"/>
                </a:cubicBezTo>
                <a:cubicBezTo>
                  <a:pt x="784" y="4"/>
                  <a:pt x="700" y="6"/>
                  <a:pt x="616" y="12"/>
                </a:cubicBezTo>
                <a:cubicBezTo>
                  <a:pt x="596" y="14"/>
                  <a:pt x="576" y="19"/>
                  <a:pt x="556" y="24"/>
                </a:cubicBezTo>
                <a:cubicBezTo>
                  <a:pt x="532" y="31"/>
                  <a:pt x="484" y="48"/>
                  <a:pt x="484" y="48"/>
                </a:cubicBezTo>
                <a:cubicBezTo>
                  <a:pt x="443" y="34"/>
                  <a:pt x="439" y="45"/>
                  <a:pt x="460" y="2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05164" name="Freeform 12"/>
          <p:cNvSpPr>
            <a:spLocks/>
          </p:cNvSpPr>
          <p:nvPr/>
        </p:nvSpPr>
        <p:spPr bwMode="auto">
          <a:xfrm>
            <a:off x="7404100" y="4305300"/>
            <a:ext cx="2063750" cy="1219200"/>
          </a:xfrm>
          <a:custGeom>
            <a:avLst/>
            <a:gdLst>
              <a:gd name="T0" fmla="*/ 460 w 1300"/>
              <a:gd name="T1" fmla="*/ 24 h 768"/>
              <a:gd name="T2" fmla="*/ 136 w 1300"/>
              <a:gd name="T3" fmla="*/ 60 h 768"/>
              <a:gd name="T4" fmla="*/ 28 w 1300"/>
              <a:gd name="T5" fmla="*/ 396 h 768"/>
              <a:gd name="T6" fmla="*/ 148 w 1300"/>
              <a:gd name="T7" fmla="*/ 624 h 768"/>
              <a:gd name="T8" fmla="*/ 232 w 1300"/>
              <a:gd name="T9" fmla="*/ 708 h 768"/>
              <a:gd name="T10" fmla="*/ 268 w 1300"/>
              <a:gd name="T11" fmla="*/ 744 h 768"/>
              <a:gd name="T12" fmla="*/ 328 w 1300"/>
              <a:gd name="T13" fmla="*/ 696 h 768"/>
              <a:gd name="T14" fmla="*/ 400 w 1300"/>
              <a:gd name="T15" fmla="*/ 660 h 768"/>
              <a:gd name="T16" fmla="*/ 772 w 1300"/>
              <a:gd name="T17" fmla="*/ 768 h 768"/>
              <a:gd name="T18" fmla="*/ 904 w 1300"/>
              <a:gd name="T19" fmla="*/ 756 h 768"/>
              <a:gd name="T20" fmla="*/ 1000 w 1300"/>
              <a:gd name="T21" fmla="*/ 660 h 768"/>
              <a:gd name="T22" fmla="*/ 1216 w 1300"/>
              <a:gd name="T23" fmla="*/ 648 h 768"/>
              <a:gd name="T24" fmla="*/ 1300 w 1300"/>
              <a:gd name="T25" fmla="*/ 552 h 768"/>
              <a:gd name="T26" fmla="*/ 1228 w 1300"/>
              <a:gd name="T27" fmla="*/ 420 h 768"/>
              <a:gd name="T28" fmla="*/ 1288 w 1300"/>
              <a:gd name="T29" fmla="*/ 264 h 768"/>
              <a:gd name="T30" fmla="*/ 1276 w 1300"/>
              <a:gd name="T31" fmla="*/ 216 h 768"/>
              <a:gd name="T32" fmla="*/ 1228 w 1300"/>
              <a:gd name="T33" fmla="*/ 204 h 768"/>
              <a:gd name="T34" fmla="*/ 1060 w 1300"/>
              <a:gd name="T35" fmla="*/ 216 h 768"/>
              <a:gd name="T36" fmla="*/ 976 w 1300"/>
              <a:gd name="T37" fmla="*/ 48 h 768"/>
              <a:gd name="T38" fmla="*/ 868 w 1300"/>
              <a:gd name="T39" fmla="*/ 0 h 768"/>
              <a:gd name="T40" fmla="*/ 616 w 1300"/>
              <a:gd name="T41" fmla="*/ 12 h 768"/>
              <a:gd name="T42" fmla="*/ 556 w 1300"/>
              <a:gd name="T43" fmla="*/ 24 h 768"/>
              <a:gd name="T44" fmla="*/ 484 w 1300"/>
              <a:gd name="T45" fmla="*/ 48 h 768"/>
              <a:gd name="T46" fmla="*/ 460 w 1300"/>
              <a:gd name="T47" fmla="*/ 2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0" h="768">
                <a:moveTo>
                  <a:pt x="460" y="24"/>
                </a:moveTo>
                <a:cubicBezTo>
                  <a:pt x="323" y="32"/>
                  <a:pt x="254" y="36"/>
                  <a:pt x="136" y="60"/>
                </a:cubicBezTo>
                <a:cubicBezTo>
                  <a:pt x="40" y="156"/>
                  <a:pt x="123" y="301"/>
                  <a:pt x="28" y="396"/>
                </a:cubicBezTo>
                <a:cubicBezTo>
                  <a:pt x="0" y="506"/>
                  <a:pt x="74" y="558"/>
                  <a:pt x="148" y="624"/>
                </a:cubicBezTo>
                <a:cubicBezTo>
                  <a:pt x="177" y="650"/>
                  <a:pt x="204" y="680"/>
                  <a:pt x="232" y="708"/>
                </a:cubicBezTo>
                <a:cubicBezTo>
                  <a:pt x="244" y="720"/>
                  <a:pt x="268" y="744"/>
                  <a:pt x="268" y="744"/>
                </a:cubicBezTo>
                <a:cubicBezTo>
                  <a:pt x="338" y="721"/>
                  <a:pt x="274" y="750"/>
                  <a:pt x="328" y="696"/>
                </a:cubicBezTo>
                <a:cubicBezTo>
                  <a:pt x="351" y="673"/>
                  <a:pt x="371" y="670"/>
                  <a:pt x="400" y="660"/>
                </a:cubicBezTo>
                <a:cubicBezTo>
                  <a:pt x="532" y="679"/>
                  <a:pt x="645" y="736"/>
                  <a:pt x="772" y="768"/>
                </a:cubicBezTo>
                <a:cubicBezTo>
                  <a:pt x="816" y="764"/>
                  <a:pt x="862" y="768"/>
                  <a:pt x="904" y="756"/>
                </a:cubicBezTo>
                <a:cubicBezTo>
                  <a:pt x="951" y="743"/>
                  <a:pt x="947" y="668"/>
                  <a:pt x="1000" y="660"/>
                </a:cubicBezTo>
                <a:cubicBezTo>
                  <a:pt x="1071" y="650"/>
                  <a:pt x="1144" y="652"/>
                  <a:pt x="1216" y="648"/>
                </a:cubicBezTo>
                <a:cubicBezTo>
                  <a:pt x="1258" y="620"/>
                  <a:pt x="1284" y="601"/>
                  <a:pt x="1300" y="552"/>
                </a:cubicBezTo>
                <a:cubicBezTo>
                  <a:pt x="1283" y="469"/>
                  <a:pt x="1271" y="484"/>
                  <a:pt x="1228" y="420"/>
                </a:cubicBezTo>
                <a:cubicBezTo>
                  <a:pt x="1262" y="319"/>
                  <a:pt x="1242" y="371"/>
                  <a:pt x="1288" y="264"/>
                </a:cubicBezTo>
                <a:cubicBezTo>
                  <a:pt x="1284" y="248"/>
                  <a:pt x="1288" y="228"/>
                  <a:pt x="1276" y="216"/>
                </a:cubicBezTo>
                <a:cubicBezTo>
                  <a:pt x="1264" y="204"/>
                  <a:pt x="1244" y="204"/>
                  <a:pt x="1228" y="204"/>
                </a:cubicBezTo>
                <a:cubicBezTo>
                  <a:pt x="1172" y="204"/>
                  <a:pt x="1116" y="212"/>
                  <a:pt x="1060" y="216"/>
                </a:cubicBezTo>
                <a:cubicBezTo>
                  <a:pt x="964" y="184"/>
                  <a:pt x="1009" y="122"/>
                  <a:pt x="976" y="48"/>
                </a:cubicBezTo>
                <a:cubicBezTo>
                  <a:pt x="955" y="0"/>
                  <a:pt x="911" y="7"/>
                  <a:pt x="868" y="0"/>
                </a:cubicBezTo>
                <a:cubicBezTo>
                  <a:pt x="784" y="4"/>
                  <a:pt x="700" y="6"/>
                  <a:pt x="616" y="12"/>
                </a:cubicBezTo>
                <a:cubicBezTo>
                  <a:pt x="596" y="14"/>
                  <a:pt x="576" y="19"/>
                  <a:pt x="556" y="24"/>
                </a:cubicBezTo>
                <a:cubicBezTo>
                  <a:pt x="532" y="31"/>
                  <a:pt x="484" y="48"/>
                  <a:pt x="484" y="48"/>
                </a:cubicBezTo>
                <a:cubicBezTo>
                  <a:pt x="443" y="34"/>
                  <a:pt x="439" y="45"/>
                  <a:pt x="460" y="2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05165" name="Oval 13"/>
          <p:cNvSpPr>
            <a:spLocks noChangeArrowheads="1"/>
          </p:cNvSpPr>
          <p:nvPr/>
        </p:nvSpPr>
        <p:spPr bwMode="auto">
          <a:xfrm>
            <a:off x="5162550" y="4953000"/>
            <a:ext cx="152400" cy="190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5166" name="Line 14"/>
          <p:cNvSpPr>
            <a:spLocks noChangeShapeType="1"/>
          </p:cNvSpPr>
          <p:nvPr/>
        </p:nvSpPr>
        <p:spPr bwMode="auto">
          <a:xfrm>
            <a:off x="5353050" y="5086350"/>
            <a:ext cx="20764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3546475" y="4794251"/>
            <a:ext cx="681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Book</a:t>
            </a:r>
          </a:p>
        </p:txBody>
      </p:sp>
      <p:sp>
        <p:nvSpPr>
          <p:cNvPr id="305168" name="Text Box 16"/>
          <p:cNvSpPr txBox="1">
            <a:spLocks noChangeArrowheads="1"/>
          </p:cNvSpPr>
          <p:nvPr/>
        </p:nvSpPr>
        <p:spPr bwMode="auto">
          <a:xfrm>
            <a:off x="7927976" y="4756151"/>
            <a:ext cx="974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Chapter</a:t>
            </a:r>
          </a:p>
        </p:txBody>
      </p:sp>
      <p:sp>
        <p:nvSpPr>
          <p:cNvPr id="305169" name="Text Box 17"/>
          <p:cNvSpPr txBox="1">
            <a:spLocks noChangeArrowheads="1"/>
          </p:cNvSpPr>
          <p:nvPr/>
        </p:nvSpPr>
        <p:spPr bwMode="auto">
          <a:xfrm>
            <a:off x="4762501" y="21717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6915151" y="22669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05171" name="Text Box 19"/>
          <p:cNvSpPr txBox="1">
            <a:spLocks noChangeArrowheads="1"/>
          </p:cNvSpPr>
          <p:nvPr/>
        </p:nvSpPr>
        <p:spPr bwMode="auto">
          <a:xfrm>
            <a:off x="7032625" y="467995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305172" name="Text Box 20"/>
          <p:cNvSpPr txBox="1">
            <a:spLocks noChangeArrowheads="1"/>
          </p:cNvSpPr>
          <p:nvPr/>
        </p:nvSpPr>
        <p:spPr bwMode="auto">
          <a:xfrm>
            <a:off x="5527676" y="5118101"/>
            <a:ext cx="151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Composed-of</a:t>
            </a:r>
          </a:p>
        </p:txBody>
      </p:sp>
      <p:sp>
        <p:nvSpPr>
          <p:cNvPr id="305173" name="Text Box 21"/>
          <p:cNvSpPr txBox="1">
            <a:spLocks noChangeArrowheads="1"/>
          </p:cNvSpPr>
          <p:nvPr/>
        </p:nvSpPr>
        <p:spPr bwMode="auto">
          <a:xfrm>
            <a:off x="5334001" y="2743201"/>
            <a:ext cx="151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Composed-of</a:t>
            </a:r>
          </a:p>
        </p:txBody>
      </p:sp>
      <p:sp>
        <p:nvSpPr>
          <p:cNvPr id="23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여러 가지 다른 표현방법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4850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F08D-78CE-40CE-BE14-6DCE05FCE8A5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현상</a:t>
            </a:r>
          </a:p>
          <a:p>
            <a:pPr lvl="1"/>
            <a:r>
              <a:rPr lang="ko-KR" altLang="en-US"/>
              <a:t>존재하며 인식될 수 있는 객체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: </a:t>
            </a:r>
          </a:p>
          <a:p>
            <a:pPr lvl="2"/>
            <a:r>
              <a:rPr lang="ko-KR" altLang="en-US"/>
              <a:t>이 책</a:t>
            </a:r>
          </a:p>
          <a:p>
            <a:pPr lvl="2"/>
            <a:r>
              <a:rPr lang="ko-KR" altLang="en-US"/>
              <a:t>현재의 이자율 </a:t>
            </a:r>
            <a:r>
              <a:rPr lang="en-US" altLang="ko-KR"/>
              <a:t>3%</a:t>
            </a:r>
          </a:p>
          <a:p>
            <a:pPr lvl="2"/>
            <a:r>
              <a:rPr lang="ko-KR" altLang="en-US"/>
              <a:t>내 검정 시계</a:t>
            </a:r>
          </a:p>
          <a:p>
            <a:pPr lvl="2"/>
            <a:r>
              <a:rPr lang="ko-KR" altLang="en-US"/>
              <a:t>금요 낚시클럽</a:t>
            </a:r>
          </a:p>
          <a:p>
            <a:r>
              <a:rPr lang="ko-KR" altLang="en-US"/>
              <a:t>개념</a:t>
            </a:r>
          </a:p>
          <a:p>
            <a:pPr lvl="1"/>
            <a:r>
              <a:rPr lang="ko-KR" altLang="en-US"/>
              <a:t>현상을 나타내는 추상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: </a:t>
            </a:r>
          </a:p>
          <a:p>
            <a:pPr lvl="2"/>
            <a:r>
              <a:rPr lang="ko-KR" altLang="en-US"/>
              <a:t>객체지향 소프트웨어공학 교과서</a:t>
            </a:r>
          </a:p>
          <a:p>
            <a:pPr lvl="2"/>
            <a:r>
              <a:rPr lang="ko-KR" altLang="en-US"/>
              <a:t>정기 예금의 이자율</a:t>
            </a:r>
          </a:p>
          <a:p>
            <a:pPr lvl="2"/>
            <a:r>
              <a:rPr lang="ko-KR" altLang="en-US"/>
              <a:t>검정 시계</a:t>
            </a:r>
          </a:p>
          <a:p>
            <a:pPr lvl="2"/>
            <a:r>
              <a:rPr lang="ko-KR" altLang="en-US"/>
              <a:t>낚시 클럽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개념과 현상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198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C250E-ED21-45FE-BD2A-EF4B86794818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1"/>
            <a:ext cx="8077200" cy="11779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/>
              <a:t>현상들이 가지고 있는 공통된 특성</a:t>
            </a:r>
          </a:p>
          <a:p>
            <a:pPr>
              <a:lnSpc>
                <a:spcPct val="140000"/>
              </a:lnSpc>
            </a:pPr>
            <a:r>
              <a:rPr lang="ko-KR" altLang="en-US"/>
              <a:t>검정 시계 </a:t>
            </a:r>
            <a:r>
              <a:rPr lang="en-US" altLang="ko-KR"/>
              <a:t>-&gt; </a:t>
            </a:r>
            <a:r>
              <a:rPr lang="ko-KR" altLang="en-US"/>
              <a:t>개념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2492375" y="3559175"/>
            <a:ext cx="123825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4302125" y="3330575"/>
            <a:ext cx="1562100" cy="13144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07206" name="Picture 6" descr="C:\Program Files\Common Files\Microsoft Shared\Clipart\cagcat50\PE01931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947989"/>
            <a:ext cx="1817688" cy="15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07" name="Picture 7" descr="C:\Program Files\Common Files\Microsoft Shared\Clipart\cagcat50\BS00559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75" y="4751389"/>
            <a:ext cx="2681288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2476500" y="25527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이름</a:t>
            </a: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4648200" y="25908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목적</a:t>
            </a:r>
          </a:p>
        </p:txBody>
      </p:sp>
      <p:sp>
        <p:nvSpPr>
          <p:cNvPr id="307210" name="Text Box 10"/>
          <p:cNvSpPr txBox="1">
            <a:spLocks noChangeArrowheads="1"/>
          </p:cNvSpPr>
          <p:nvPr/>
        </p:nvSpPr>
        <p:spPr bwMode="auto">
          <a:xfrm>
            <a:off x="7829550" y="226695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멤버</a:t>
            </a:r>
          </a:p>
        </p:txBody>
      </p:sp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2628901" y="3800476"/>
            <a:ext cx="715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Clock</a:t>
            </a:r>
          </a:p>
        </p:txBody>
      </p:sp>
      <p:sp>
        <p:nvSpPr>
          <p:cNvPr id="307212" name="Text Box 12"/>
          <p:cNvSpPr txBox="1">
            <a:spLocks noChangeArrowheads="1"/>
          </p:cNvSpPr>
          <p:nvPr/>
        </p:nvSpPr>
        <p:spPr bwMode="auto">
          <a:xfrm>
            <a:off x="4438650" y="3552825"/>
            <a:ext cx="1398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시간을 재기</a:t>
            </a:r>
          </a:p>
          <a:p>
            <a:r>
              <a:rPr lang="ko-KR" altLang="en-US">
                <a:latin typeface="Tahoma" panose="020B0604030504040204" pitchFamily="34" charset="0"/>
              </a:rPr>
              <a:t>위한 장치</a:t>
            </a:r>
          </a:p>
        </p:txBody>
      </p:sp>
      <p:sp>
        <p:nvSpPr>
          <p:cNvPr id="1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206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077200" cy="4953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 sz="2400" dirty="0"/>
              <a:t>객체지향 분석 및 설계 방법</a:t>
            </a:r>
          </a:p>
          <a:p>
            <a:pPr lvl="1"/>
            <a:r>
              <a:rPr lang="ko-KR" altLang="en-US" dirty="0"/>
              <a:t>표현 방법에 중점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UML</a:t>
            </a:r>
          </a:p>
          <a:p>
            <a:pPr lvl="1"/>
            <a:r>
              <a:rPr lang="ko-KR" altLang="en-US" dirty="0"/>
              <a:t>개발 프로세스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)Unified Process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ko-KR" dirty="0"/>
          </a:p>
          <a:p>
            <a:r>
              <a:rPr lang="ko-KR" altLang="en-US" sz="2400" dirty="0"/>
              <a:t>개발자</a:t>
            </a:r>
          </a:p>
          <a:p>
            <a:pPr lvl="1"/>
            <a:r>
              <a:rPr lang="en-US" altLang="ko-KR" dirty="0"/>
              <a:t>Grady </a:t>
            </a:r>
            <a:r>
              <a:rPr lang="en-US" altLang="ko-KR" dirty="0" err="1"/>
              <a:t>Booch</a:t>
            </a:r>
            <a:r>
              <a:rPr lang="en-US" altLang="ko-KR" dirty="0"/>
              <a:t>, James Rumbaugh, and Ivar Jacobson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ko-KR" dirty="0"/>
          </a:p>
          <a:p>
            <a:r>
              <a:rPr lang="en-US" altLang="ko-KR" sz="2400" dirty="0"/>
              <a:t>OMG(Object Management Group)</a:t>
            </a:r>
            <a:r>
              <a:rPr lang="ko-KR" altLang="en-US" sz="2400" dirty="0"/>
              <a:t>에 의하여 표준 채택 보급</a:t>
            </a:r>
          </a:p>
          <a:p>
            <a:pPr lvl="1"/>
            <a:r>
              <a:rPr lang="en-US" altLang="ko-KR" dirty="0"/>
              <a:t>Rational Software, Microsoft, Hewlett-Packard, Oracle, Texas Instruments, MCI </a:t>
            </a:r>
            <a:r>
              <a:rPr lang="en-US" altLang="ko-KR" dirty="0" err="1"/>
              <a:t>Systemhouse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  <a:p>
            <a:pPr lvl="1"/>
            <a:endParaRPr lang="ko-KR" altLang="en-US" dirty="0"/>
          </a:p>
          <a:p>
            <a:pPr algn="just"/>
            <a:endParaRPr lang="en-US" altLang="ko-KR" sz="2400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소   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9715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DE7D8-12D0-45C3-8F5D-98EF7CC271B8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0772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/>
              <a:t>추상화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현상을 개념으로 구별하여 정의하는 것</a:t>
            </a:r>
          </a:p>
          <a:p>
            <a:pPr>
              <a:lnSpc>
                <a:spcPct val="130000"/>
              </a:lnSpc>
            </a:pPr>
            <a:r>
              <a:rPr lang="ko-KR" altLang="en-US"/>
              <a:t>모형화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여러 현상들에 대한 물음에 대답이 될 수 있는 추상들을 개발하는 작업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원소 주기율표</a:t>
            </a:r>
          </a:p>
          <a:p>
            <a:pPr lvl="2">
              <a:lnSpc>
                <a:spcPct val="130000"/>
              </a:lnSpc>
            </a:pPr>
            <a:r>
              <a:rPr lang="ko-KR" altLang="en-US"/>
              <a:t>원자의 무게와 전자의 수를 기초로 정리한 것</a:t>
            </a:r>
          </a:p>
          <a:p>
            <a:pPr lvl="2">
              <a:lnSpc>
                <a:spcPct val="130000"/>
              </a:lnSpc>
            </a:pPr>
            <a:r>
              <a:rPr lang="ko-KR" altLang="en-US"/>
              <a:t>어떤 분자를 구성하는지</a:t>
            </a:r>
            <a:r>
              <a:rPr lang="en-US" altLang="ko-KR"/>
              <a:t>, </a:t>
            </a:r>
            <a:r>
              <a:rPr lang="ko-KR" altLang="en-US"/>
              <a:t>어떻게 구할 수 있는지는 나타내지 않음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시스템 엔지니어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시스템 디자인 작업 </a:t>
            </a:r>
            <a:r>
              <a:rPr lang="en-US" altLang="ko-KR">
                <a:latin typeface="Times New Roman" panose="02020603050405020304" pitchFamily="18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모형화 작업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응용 도메인과 솔루션 도메인에서 개념을 추상화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모형화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30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A1A7D-4D79-4DF3-9E2F-D04178B075FC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/>
              <a:t>응용 도메인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사용자 환경의 모든 문제를 포함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사용자</a:t>
            </a:r>
            <a:r>
              <a:rPr lang="en-US" altLang="ko-KR"/>
              <a:t>, </a:t>
            </a:r>
            <a:r>
              <a:rPr lang="ko-KR" altLang="en-US"/>
              <a:t>작업 과정 등 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객체지향 분석</a:t>
            </a:r>
          </a:p>
          <a:p>
            <a:pPr>
              <a:lnSpc>
                <a:spcPct val="140000"/>
              </a:lnSpc>
            </a:pPr>
            <a:r>
              <a:rPr lang="ko-KR" altLang="en-US"/>
              <a:t>솔루션 도메인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구현 가능한 시스템의 모든 영역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시스템의 구조 및 객체 설계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객체지향 설계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객체지향 모형화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145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7E71-3BDB-49E9-8121-8C7B36A31CE3}" type="slidenum">
              <a:rPr lang="en-US" altLang="ko-KR"/>
              <a:pPr/>
              <a:t>32</a:t>
            </a:fld>
            <a:endParaRPr lang="en-US" altLang="ko-KR"/>
          </a:p>
        </p:txBody>
      </p:sp>
      <p:pic>
        <p:nvPicPr>
          <p:cNvPr id="310275" name="Picture 3" descr="C:\Program Files\Common Files\Microsoft Shared\Clipart\cagcat50\TN0068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655764"/>
            <a:ext cx="1612900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76" name="Picture 4" descr="C:\Program Files\Common Files\Microsoft Shared\Clipart\cagcat50\BD06790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9" y="2127250"/>
            <a:ext cx="1260475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2460625" y="2901950"/>
            <a:ext cx="15424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Tahoma" panose="020B0604030504040204" pitchFamily="34" charset="0"/>
              </a:rPr>
              <a:t>응용 도메인</a:t>
            </a:r>
          </a:p>
        </p:txBody>
      </p:sp>
      <p:sp>
        <p:nvSpPr>
          <p:cNvPr id="310278" name="AutoShape 6"/>
          <p:cNvSpPr>
            <a:spLocks noChangeArrowheads="1"/>
          </p:cNvSpPr>
          <p:nvPr/>
        </p:nvSpPr>
        <p:spPr bwMode="auto">
          <a:xfrm flipV="1">
            <a:off x="2343150" y="3981450"/>
            <a:ext cx="1771650" cy="342900"/>
          </a:xfrm>
          <a:prstGeom prst="flowChartManualOpe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ko-KR" altLang="ko-KR" sz="2000">
              <a:latin typeface="Tahoma" panose="020B0604030504040204" pitchFamily="34" charset="0"/>
            </a:endParaRP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2574925" y="3979863"/>
            <a:ext cx="1460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Traffic Control</a:t>
            </a:r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2343150" y="4324350"/>
            <a:ext cx="3371850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2476500" y="4876800"/>
            <a:ext cx="9334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2498726" y="4913313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Airport</a:t>
            </a:r>
          </a:p>
        </p:txBody>
      </p:sp>
      <p:sp>
        <p:nvSpPr>
          <p:cNvPr id="310283" name="Rectangle 11"/>
          <p:cNvSpPr>
            <a:spLocks noChangeArrowheads="1"/>
          </p:cNvSpPr>
          <p:nvPr/>
        </p:nvSpPr>
        <p:spPr bwMode="auto">
          <a:xfrm>
            <a:off x="3886200" y="4552950"/>
            <a:ext cx="1600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3832226" y="4589463"/>
            <a:ext cx="1685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Traffic Controller</a:t>
            </a:r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3333750" y="5448300"/>
            <a:ext cx="10858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4514850" y="5143500"/>
            <a:ext cx="10858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anose="020B0604030504040204" pitchFamily="34" charset="0"/>
              </a:rPr>
              <a:t>AirCraft</a:t>
            </a:r>
          </a:p>
        </p:txBody>
      </p: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3336925" y="5503863"/>
            <a:ext cx="1054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FlightPlan</a:t>
            </a:r>
          </a:p>
        </p:txBody>
      </p:sp>
      <p:sp>
        <p:nvSpPr>
          <p:cNvPr id="310288" name="Line 16"/>
          <p:cNvSpPr>
            <a:spLocks noChangeShapeType="1"/>
          </p:cNvSpPr>
          <p:nvPr/>
        </p:nvSpPr>
        <p:spPr bwMode="auto">
          <a:xfrm>
            <a:off x="2057400" y="3543300"/>
            <a:ext cx="80962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10289" name="Line 17"/>
          <p:cNvSpPr>
            <a:spLocks noChangeShapeType="1"/>
          </p:cNvSpPr>
          <p:nvPr/>
        </p:nvSpPr>
        <p:spPr bwMode="auto">
          <a:xfrm flipV="1">
            <a:off x="5943600" y="1295400"/>
            <a:ext cx="0" cy="49339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10290" name="Rectangle 18"/>
          <p:cNvSpPr>
            <a:spLocks noChangeArrowheads="1"/>
          </p:cNvSpPr>
          <p:nvPr/>
        </p:nvSpPr>
        <p:spPr bwMode="auto">
          <a:xfrm>
            <a:off x="6515100" y="4191000"/>
            <a:ext cx="1752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anose="020B0604030504040204" pitchFamily="34" charset="0"/>
              </a:rPr>
              <a:t>SummaryDisplay</a:t>
            </a:r>
          </a:p>
        </p:txBody>
      </p:sp>
      <p:sp>
        <p:nvSpPr>
          <p:cNvPr id="310291" name="Rectangle 19"/>
          <p:cNvSpPr>
            <a:spLocks noChangeArrowheads="1"/>
          </p:cNvSpPr>
          <p:nvPr/>
        </p:nvSpPr>
        <p:spPr bwMode="auto">
          <a:xfrm>
            <a:off x="8477250" y="4171950"/>
            <a:ext cx="154305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anose="020B0604030504040204" pitchFamily="34" charset="0"/>
              </a:rPr>
              <a:t>MapDisplay</a:t>
            </a:r>
          </a:p>
        </p:txBody>
      </p:sp>
      <p:sp>
        <p:nvSpPr>
          <p:cNvPr id="310292" name="Rectangle 20"/>
          <p:cNvSpPr>
            <a:spLocks noChangeArrowheads="1"/>
          </p:cNvSpPr>
          <p:nvPr/>
        </p:nvSpPr>
        <p:spPr bwMode="auto">
          <a:xfrm>
            <a:off x="7162800" y="4857750"/>
            <a:ext cx="23431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anose="020B0604030504040204" pitchFamily="34" charset="0"/>
              </a:rPr>
              <a:t>HightPlanDatabase</a:t>
            </a:r>
          </a:p>
        </p:txBody>
      </p:sp>
      <p:sp>
        <p:nvSpPr>
          <p:cNvPr id="310293" name="Rectangle 21"/>
          <p:cNvSpPr>
            <a:spLocks noChangeArrowheads="1"/>
          </p:cNvSpPr>
          <p:nvPr/>
        </p:nvSpPr>
        <p:spPr bwMode="auto">
          <a:xfrm>
            <a:off x="7219950" y="5524500"/>
            <a:ext cx="1600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94" name="Text Box 22"/>
          <p:cNvSpPr txBox="1">
            <a:spLocks noChangeArrowheads="1"/>
          </p:cNvSpPr>
          <p:nvPr/>
        </p:nvSpPr>
        <p:spPr bwMode="auto">
          <a:xfrm>
            <a:off x="7204075" y="5580063"/>
            <a:ext cx="1506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Traffic Controll</a:t>
            </a:r>
          </a:p>
        </p:txBody>
      </p:sp>
      <p:sp>
        <p:nvSpPr>
          <p:cNvPr id="310295" name="Text Box 23"/>
          <p:cNvSpPr txBox="1">
            <a:spLocks noChangeArrowheads="1"/>
          </p:cNvSpPr>
          <p:nvPr/>
        </p:nvSpPr>
        <p:spPr bwMode="auto">
          <a:xfrm>
            <a:off x="2441576" y="3549650"/>
            <a:ext cx="2130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Tahoma" panose="020B0604030504040204" pitchFamily="34" charset="0"/>
              </a:rPr>
              <a:t>응용 도메인 모형</a:t>
            </a:r>
          </a:p>
        </p:txBody>
      </p:sp>
      <p:sp>
        <p:nvSpPr>
          <p:cNvPr id="310296" name="Text Box 24"/>
          <p:cNvSpPr txBox="1">
            <a:spLocks noChangeArrowheads="1"/>
          </p:cNvSpPr>
          <p:nvPr/>
        </p:nvSpPr>
        <p:spPr bwMode="auto">
          <a:xfrm>
            <a:off x="6137275" y="2959100"/>
            <a:ext cx="17988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Tahoma" panose="020B0604030504040204" pitchFamily="34" charset="0"/>
              </a:rPr>
              <a:t>솔루션 도메인</a:t>
            </a:r>
          </a:p>
        </p:txBody>
      </p:sp>
      <p:sp>
        <p:nvSpPr>
          <p:cNvPr id="310297" name="Text Box 25"/>
          <p:cNvSpPr txBox="1">
            <a:spLocks noChangeArrowheads="1"/>
          </p:cNvSpPr>
          <p:nvPr/>
        </p:nvSpPr>
        <p:spPr bwMode="auto">
          <a:xfrm>
            <a:off x="6118225" y="3606800"/>
            <a:ext cx="2387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Tahoma" panose="020B0604030504040204" pitchFamily="34" charset="0"/>
              </a:rPr>
              <a:t>솔루션 도메인 모형</a:t>
            </a:r>
          </a:p>
        </p:txBody>
      </p:sp>
      <p:pic>
        <p:nvPicPr>
          <p:cNvPr id="310298" name="Picture 26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1312863"/>
            <a:ext cx="2071688" cy="174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응용 도메인과 솔루션 도메인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3877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371601"/>
            <a:ext cx="8037513" cy="43227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 sz="2400"/>
              <a:t>소 개</a:t>
            </a:r>
          </a:p>
          <a:p>
            <a:endParaRPr lang="ko-KR" altLang="en-US" sz="2400"/>
          </a:p>
          <a:p>
            <a:r>
              <a:rPr lang="en-US" altLang="ko-KR" sz="2400"/>
              <a:t>UML </a:t>
            </a:r>
            <a:r>
              <a:rPr lang="ko-KR" altLang="en-US" sz="2400"/>
              <a:t>기초</a:t>
            </a:r>
          </a:p>
          <a:p>
            <a:endParaRPr lang="ko-KR" altLang="en-US" sz="2400"/>
          </a:p>
          <a:p>
            <a:r>
              <a:rPr lang="ko-KR" altLang="en-US" sz="2400"/>
              <a:t>모형화 개념</a:t>
            </a:r>
          </a:p>
          <a:p>
            <a:endParaRPr lang="ko-KR" altLang="en-US" sz="2400"/>
          </a:p>
          <a:p>
            <a:r>
              <a:rPr lang="en-US" altLang="ko-KR" sz="2400"/>
              <a:t>UML </a:t>
            </a:r>
            <a:r>
              <a:rPr lang="ko-KR" altLang="en-US" sz="2400"/>
              <a:t>응용</a:t>
            </a:r>
          </a:p>
        </p:txBody>
      </p:sp>
      <p:graphicFrame>
        <p:nvGraphicFramePr>
          <p:cNvPr id="311300" name="Object 4"/>
          <p:cNvGraphicFramePr>
            <a:graphicFrameLocks/>
          </p:cNvGraphicFramePr>
          <p:nvPr/>
        </p:nvGraphicFramePr>
        <p:xfrm>
          <a:off x="8074026" y="5029201"/>
          <a:ext cx="16922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ClipArt" r:id="rId4" imgW="3657600" imgH="2608200" progId="MS_ClipArt_Gallery.2">
                  <p:embed/>
                </p:oleObj>
              </mc:Choice>
              <mc:Fallback>
                <p:oleObj name="ClipArt" r:id="rId4" imgW="3657600" imgH="26082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6" y="5029201"/>
                        <a:ext cx="16922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275908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F0FC7-6C07-4B70-9F6D-16E557FE9CA4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/>
              <a:t>사용사례는 시스템의 외부 동작을 파악한 것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시스템이 외부 자극에 어떻게 반응하는가 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외부에서 보이며 테스트 가능한 시스템의 액티비티</a:t>
            </a:r>
          </a:p>
          <a:p>
            <a:pPr>
              <a:lnSpc>
                <a:spcPct val="140000"/>
              </a:lnSpc>
            </a:pPr>
            <a:r>
              <a:rPr lang="ko-KR" altLang="en-US"/>
              <a:t>사용자와 컴퓨터 사이의 상호작용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Ex) </a:t>
            </a:r>
            <a:r>
              <a:rPr lang="ko-KR" altLang="en-US"/>
              <a:t>워드프로세서</a:t>
            </a:r>
          </a:p>
          <a:p>
            <a:pPr lvl="2">
              <a:lnSpc>
                <a:spcPct val="140000"/>
              </a:lnSpc>
            </a:pPr>
            <a:r>
              <a:rPr lang="ko-KR" altLang="en-US">
                <a:latin typeface="Times New Roman" panose="02020603050405020304" pitchFamily="18" charset="0"/>
              </a:rPr>
              <a:t>“</a:t>
            </a:r>
            <a:r>
              <a:rPr lang="ko-KR" altLang="en-US"/>
              <a:t>굵은체로 만들기</a:t>
            </a:r>
            <a:r>
              <a:rPr lang="ko-KR" altLang="en-US">
                <a:latin typeface="Times New Roman" panose="02020603050405020304" pitchFamily="18" charset="0"/>
              </a:rPr>
              <a:t>”</a:t>
            </a:r>
            <a:endParaRPr lang="ko-KR" altLang="en-US"/>
          </a:p>
          <a:p>
            <a:pPr lvl="2">
              <a:lnSpc>
                <a:spcPct val="140000"/>
              </a:lnSpc>
            </a:pPr>
            <a:r>
              <a:rPr lang="ko-KR" altLang="en-US">
                <a:latin typeface="Times New Roman" panose="02020603050405020304" pitchFamily="18" charset="0"/>
              </a:rPr>
              <a:t>“</a:t>
            </a:r>
            <a:r>
              <a:rPr lang="ko-KR" altLang="en-US"/>
              <a:t>인덱스 생성</a:t>
            </a:r>
            <a:r>
              <a:rPr lang="ko-KR" altLang="en-US">
                <a:latin typeface="Times New Roman" panose="02020603050405020304" pitchFamily="18" charset="0"/>
              </a:rPr>
              <a:t>”</a:t>
            </a:r>
            <a:endParaRPr lang="ko-KR" altLang="en-US"/>
          </a:p>
          <a:p>
            <a:pPr>
              <a:lnSpc>
                <a:spcPct val="140000"/>
              </a:lnSpc>
            </a:pPr>
            <a:r>
              <a:rPr lang="ko-KR" altLang="en-US"/>
              <a:t>사용사례는 시스템과 외부 환경</a:t>
            </a:r>
            <a:r>
              <a:rPr lang="en-US" altLang="ko-KR"/>
              <a:t>, </a:t>
            </a:r>
            <a:r>
              <a:rPr lang="ko-KR" altLang="en-US"/>
              <a:t>그들 사이의 관계를 나타냄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2013384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7580E-457A-4472-AF4C-205BDF150F23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액 터</a:t>
            </a:r>
          </a:p>
          <a:p>
            <a:pPr lvl="1"/>
            <a:r>
              <a:rPr lang="ko-KR" altLang="en-US" sz="2000"/>
              <a:t>시스템과 상호 작용하는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sz="2000"/>
              <a:t>    외부 엔티티</a:t>
            </a:r>
          </a:p>
          <a:p>
            <a:pPr lvl="1"/>
            <a:r>
              <a:rPr lang="ko-KR" altLang="en-US" sz="2000"/>
              <a:t>사용자가 맡은 일 또는 다른 시스템</a:t>
            </a:r>
          </a:p>
          <a:p>
            <a:pPr lvl="1">
              <a:buFont typeface="Wingdings" panose="05000000000000000000" pitchFamily="2" charset="2"/>
              <a:buNone/>
            </a:pPr>
            <a:endParaRPr lang="ko-KR" altLang="en-US" sz="2000"/>
          </a:p>
          <a:p>
            <a:r>
              <a:rPr lang="ko-KR" altLang="en-US"/>
              <a:t>사용사례</a:t>
            </a:r>
          </a:p>
          <a:p>
            <a:pPr lvl="1"/>
            <a:r>
              <a:rPr lang="ko-KR" altLang="en-US" sz="2000"/>
              <a:t>특정 액터에게 원하는 결과를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sz="2000"/>
              <a:t>    제공하는 시스템에 의하여 수행된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sz="2000"/>
              <a:t>    액션이나 트랜젝션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sz="2000"/>
              <a:t>    </a:t>
            </a:r>
          </a:p>
        </p:txBody>
      </p:sp>
      <p:sp>
        <p:nvSpPr>
          <p:cNvPr id="314372" name="Line 4"/>
          <p:cNvSpPr>
            <a:spLocks noChangeShapeType="1"/>
          </p:cNvSpPr>
          <p:nvPr/>
        </p:nvSpPr>
        <p:spPr bwMode="auto">
          <a:xfrm>
            <a:off x="8305800" y="2743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8534400" y="2590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4374" name="Line 6"/>
          <p:cNvSpPr>
            <a:spLocks noChangeShapeType="1"/>
          </p:cNvSpPr>
          <p:nvPr/>
        </p:nvSpPr>
        <p:spPr bwMode="auto">
          <a:xfrm flipH="1">
            <a:off x="8305800" y="29718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>
            <a:off x="8534400" y="29718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4376" name="Oval 8"/>
          <p:cNvSpPr>
            <a:spLocks noChangeArrowheads="1"/>
          </p:cNvSpPr>
          <p:nvPr/>
        </p:nvSpPr>
        <p:spPr bwMode="auto">
          <a:xfrm>
            <a:off x="8382000" y="22860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4377" name="Oval 9"/>
          <p:cNvSpPr>
            <a:spLocks noChangeArrowheads="1"/>
          </p:cNvSpPr>
          <p:nvPr/>
        </p:nvSpPr>
        <p:spPr bwMode="auto">
          <a:xfrm>
            <a:off x="8077200" y="4495800"/>
            <a:ext cx="11430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구성요소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72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E5DD2-A428-4EE0-A488-75FD6D803424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4438650" y="2419350"/>
            <a:ext cx="2952750" cy="3276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5396" name="Oval 4"/>
          <p:cNvSpPr>
            <a:spLocks noChangeArrowheads="1"/>
          </p:cNvSpPr>
          <p:nvPr/>
        </p:nvSpPr>
        <p:spPr bwMode="auto">
          <a:xfrm>
            <a:off x="5105400" y="2667000"/>
            <a:ext cx="1371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5397" name="Oval 5"/>
          <p:cNvSpPr>
            <a:spLocks noChangeArrowheads="1"/>
          </p:cNvSpPr>
          <p:nvPr/>
        </p:nvSpPr>
        <p:spPr bwMode="auto">
          <a:xfrm>
            <a:off x="5143500" y="3733800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5398" name="Oval 6"/>
          <p:cNvSpPr>
            <a:spLocks noChangeArrowheads="1"/>
          </p:cNvSpPr>
          <p:nvPr/>
        </p:nvSpPr>
        <p:spPr bwMode="auto">
          <a:xfrm>
            <a:off x="5181600" y="4686300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15399" name="Group 7"/>
          <p:cNvGrpSpPr>
            <a:grpSpLocks/>
          </p:cNvGrpSpPr>
          <p:nvPr/>
        </p:nvGrpSpPr>
        <p:grpSpPr bwMode="auto">
          <a:xfrm>
            <a:off x="2400300" y="2895600"/>
            <a:ext cx="533400" cy="971550"/>
            <a:chOff x="960" y="1968"/>
            <a:chExt cx="336" cy="576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5403" name="Line 11"/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5404" name="Oval 12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5405" name="Group 13"/>
          <p:cNvGrpSpPr>
            <a:grpSpLocks/>
          </p:cNvGrpSpPr>
          <p:nvPr/>
        </p:nvGrpSpPr>
        <p:grpSpPr bwMode="auto">
          <a:xfrm>
            <a:off x="8343900" y="3733800"/>
            <a:ext cx="533400" cy="914400"/>
            <a:chOff x="960" y="1968"/>
            <a:chExt cx="336" cy="576"/>
          </a:xfrm>
        </p:grpSpPr>
        <p:sp>
          <p:nvSpPr>
            <p:cNvPr id="315406" name="Line 14"/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5407" name="Line 15"/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5408" name="Line 16"/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5409" name="Line 17"/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5410" name="Oval 18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5411" name="Text Box 19"/>
          <p:cNvSpPr txBox="1">
            <a:spLocks noChangeArrowheads="1"/>
          </p:cNvSpPr>
          <p:nvPr/>
        </p:nvSpPr>
        <p:spPr bwMode="auto">
          <a:xfrm>
            <a:off x="4838700" y="1746251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Times New Roman" panose="02020603050405020304" pitchFamily="18" charset="0"/>
              </a:rPr>
              <a:t>사건관리시스템</a:t>
            </a:r>
          </a:p>
        </p:txBody>
      </p:sp>
      <p:sp>
        <p:nvSpPr>
          <p:cNvPr id="315412" name="Text Box 20"/>
          <p:cNvSpPr txBox="1">
            <a:spLocks noChangeArrowheads="1"/>
          </p:cNvSpPr>
          <p:nvPr/>
        </p:nvSpPr>
        <p:spPr bwMode="auto">
          <a:xfrm>
            <a:off x="4819651" y="3286126"/>
            <a:ext cx="2093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</a:rPr>
              <a:t>Report Emergency</a:t>
            </a:r>
          </a:p>
        </p:txBody>
      </p:sp>
      <p:sp>
        <p:nvSpPr>
          <p:cNvPr id="315413" name="Line 21"/>
          <p:cNvSpPr>
            <a:spLocks noChangeShapeType="1"/>
          </p:cNvSpPr>
          <p:nvPr/>
        </p:nvSpPr>
        <p:spPr bwMode="auto">
          <a:xfrm flipV="1">
            <a:off x="3124200" y="2952750"/>
            <a:ext cx="200025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4991101" y="4257676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</a:rPr>
              <a:t>Open Incident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4857751" y="5267326"/>
            <a:ext cx="214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</a:rPr>
              <a:t>Allocate Resources</a:t>
            </a:r>
          </a:p>
        </p:txBody>
      </p:sp>
      <p:sp>
        <p:nvSpPr>
          <p:cNvPr id="315416" name="Line 24"/>
          <p:cNvSpPr>
            <a:spLocks noChangeShapeType="1"/>
          </p:cNvSpPr>
          <p:nvPr/>
        </p:nvSpPr>
        <p:spPr bwMode="auto">
          <a:xfrm>
            <a:off x="6496050" y="3009900"/>
            <a:ext cx="1771650" cy="110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8175625" y="4586289"/>
            <a:ext cx="128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</a:rPr>
              <a:t>Dispatcher</a:t>
            </a:r>
          </a:p>
        </p:txBody>
      </p:sp>
      <p:sp>
        <p:nvSpPr>
          <p:cNvPr id="315418" name="Text Box 26"/>
          <p:cNvSpPr txBox="1">
            <a:spLocks noChangeArrowheads="1"/>
          </p:cNvSpPr>
          <p:nvPr/>
        </p:nvSpPr>
        <p:spPr bwMode="auto">
          <a:xfrm>
            <a:off x="1870075" y="4083051"/>
            <a:ext cx="1449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ahoma" panose="020B0604030504040204" pitchFamily="34" charset="0"/>
              </a:rPr>
              <a:t>FieldOfficer</a:t>
            </a:r>
          </a:p>
        </p:txBody>
      </p:sp>
      <p:sp>
        <p:nvSpPr>
          <p:cNvPr id="315419" name="Line 27"/>
          <p:cNvSpPr>
            <a:spLocks noChangeShapeType="1"/>
          </p:cNvSpPr>
          <p:nvPr/>
        </p:nvSpPr>
        <p:spPr bwMode="auto">
          <a:xfrm>
            <a:off x="6515100" y="4038600"/>
            <a:ext cx="169545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15420" name="Line 28"/>
          <p:cNvSpPr>
            <a:spLocks noChangeShapeType="1"/>
          </p:cNvSpPr>
          <p:nvPr/>
        </p:nvSpPr>
        <p:spPr bwMode="auto">
          <a:xfrm flipV="1">
            <a:off x="6572250" y="4476750"/>
            <a:ext cx="1600200" cy="476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0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사건관리 시스템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334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3B30-675F-4E1E-AA8D-A9D7143DEA4D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001000" cy="4648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액터는 시스템의 일부가 아님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시스템을 이용하거나 같이 동작하는 시스템 외부 요소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액터는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시스템에 자료를 입력만 할 수도 있음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시스템에서 정보를 받기만 할 수도 있음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자료를 주고 정보를 받을 수도 있음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액터는 사용자의 역할을 표현한 것임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액턴는 사람일 수도 있고 기계</a:t>
            </a:r>
            <a:r>
              <a:rPr lang="en-US" altLang="ko-KR"/>
              <a:t>, </a:t>
            </a:r>
            <a:r>
              <a:rPr lang="ko-KR" altLang="en-US"/>
              <a:t>다른 시스템일 수도 있음</a:t>
            </a:r>
          </a:p>
          <a:p>
            <a:endParaRPr lang="en-US" altLang="ko-KR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액터</a:t>
            </a:r>
            <a:r>
              <a:rPr lang="en-US" altLang="ko-KR" dirty="0" smtClean="0"/>
              <a:t>(Actor)</a:t>
            </a:r>
          </a:p>
        </p:txBody>
      </p:sp>
    </p:spTree>
    <p:extLst>
      <p:ext uri="{BB962C8B-B14F-4D97-AF65-F5344CB8AC3E}">
        <p14:creationId xmlns:p14="http://schemas.microsoft.com/office/powerpoint/2010/main" val="293385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4EF6D-8406-4B3D-ABF8-4D4A9AE26884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/>
              <a:t>시스템의 특정 기능을 요구하는 사람</a:t>
            </a:r>
            <a:r>
              <a:rPr lang="en-US" altLang="ko-KR"/>
              <a:t>(</a:t>
            </a:r>
            <a:r>
              <a:rPr lang="ko-KR" altLang="en-US"/>
              <a:t>기계</a:t>
            </a:r>
            <a:r>
              <a:rPr lang="en-US" altLang="ko-KR"/>
              <a:t>)</a:t>
            </a:r>
            <a:r>
              <a:rPr lang="ko-KR" altLang="en-US"/>
              <a:t>은 누구인가</a:t>
            </a:r>
            <a:r>
              <a:rPr lang="en-US" altLang="ko-KR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/>
              <a:t>기관의 어느 부서가 시스템을 사용하는가</a:t>
            </a:r>
            <a:r>
              <a:rPr lang="en-US" altLang="ko-KR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시스템의 사용으로 누가 혜택을 보는가</a:t>
            </a:r>
            <a:r>
              <a:rPr lang="en-US" altLang="ko-KR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시스템에 누가 자료를 제공하고</a:t>
            </a:r>
            <a:r>
              <a:rPr lang="en-US" altLang="ko-KR"/>
              <a:t>, </a:t>
            </a:r>
            <a:r>
              <a:rPr lang="ko-KR" altLang="en-US"/>
              <a:t>정보를 이용하고</a:t>
            </a:r>
            <a:r>
              <a:rPr lang="en-US" altLang="ko-KR"/>
              <a:t>, </a:t>
            </a:r>
            <a:r>
              <a:rPr lang="ko-KR" altLang="en-US"/>
              <a:t>정보를 삭제하는가</a:t>
            </a:r>
            <a:r>
              <a:rPr lang="en-US" altLang="ko-KR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/>
              <a:t>누가 시스템을 제공하고 유지보수 하는가</a:t>
            </a:r>
            <a:r>
              <a:rPr lang="en-US" altLang="ko-KR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시스템이 외부 자원을 사용하는가</a:t>
            </a:r>
            <a:r>
              <a:rPr lang="en-US" altLang="ko-KR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/>
              <a:t>한 사람이 여러 가지 역할을 담당하는가</a:t>
            </a:r>
            <a:r>
              <a:rPr lang="en-US" altLang="ko-KR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여러 사람이 같은 역할을 담당하는가</a:t>
            </a:r>
            <a:r>
              <a:rPr lang="en-US" altLang="ko-KR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시스템이 노후 시스템과 연결되어 상호작용하는가</a:t>
            </a:r>
            <a:r>
              <a:rPr lang="en-US" altLang="ko-KR"/>
              <a:t>?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액터를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위한 질문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5397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B1FBE-3850-44BE-9C5F-428DD0B17982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/>
              <a:t>사용 사례</a:t>
            </a:r>
            <a:r>
              <a:rPr lang="en-US" altLang="ko-KR"/>
              <a:t>(use case)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액터와 시스템 사이의 전형적인 인터액션을 표현한 것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시스템이 제공할 기능을 표현한 것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완전하고 의미 있는 이벤트의 흐름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사용 사례의 집합은 시스템을 사용하는 모든 방법을 이룬다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사용사례 이름 붙이기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액터의 관점에서 이름 붙임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시스템에 치우친 이름은 피한다</a:t>
            </a:r>
            <a:r>
              <a:rPr lang="en-US" altLang="ko-KR"/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수동적 이름을 사용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Use</a:t>
            </a:r>
            <a:r>
              <a:rPr lang="ko-KR" altLang="en-US" dirty="0" smtClean="0"/>
              <a:t> </a:t>
            </a:r>
            <a:r>
              <a:rPr lang="en-US" altLang="ko-KR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50496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4022B-8EE5-4577-BEB6-17D0CABA656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476750"/>
          </a:xfrm>
        </p:spPr>
        <p:txBody>
          <a:bodyPr/>
          <a:lstStyle/>
          <a:p>
            <a:r>
              <a:rPr lang="ko-KR" altLang="en-US" sz="2400"/>
              <a:t>표준 문서</a:t>
            </a:r>
          </a:p>
          <a:p>
            <a:pPr lvl="1"/>
            <a:r>
              <a:rPr lang="en-US" altLang="ko-KR" i="1"/>
              <a:t>The Unified Modeling Language for Object-Oriented Development</a:t>
            </a:r>
          </a:p>
          <a:p>
            <a:pPr lvl="2"/>
            <a:r>
              <a:rPr lang="en-US" altLang="ko-KR" sz="2400"/>
              <a:t>Available from </a:t>
            </a:r>
            <a:r>
              <a:rPr lang="en-US" altLang="ko-KR" sz="2400" i="1"/>
              <a:t>http://www.rational.com</a:t>
            </a:r>
          </a:p>
          <a:p>
            <a:r>
              <a:rPr lang="en-US" altLang="ko-KR" sz="2400"/>
              <a:t>UML</a:t>
            </a:r>
            <a:r>
              <a:rPr lang="ko-KR" altLang="en-US" sz="2400"/>
              <a:t>의 발전</a:t>
            </a:r>
          </a:p>
          <a:p>
            <a:pPr lvl="1"/>
            <a:r>
              <a:rPr lang="en-US" altLang="ko-KR"/>
              <a:t>Unified Method 0.8 at OOPSLA </a:t>
            </a:r>
            <a:r>
              <a:rPr lang="en-US" altLang="ko-KR">
                <a:latin typeface="Times New Roman" panose="02020603050405020304" pitchFamily="18" charset="0"/>
              </a:rPr>
              <a:t>‘</a:t>
            </a:r>
            <a:r>
              <a:rPr lang="en-US" altLang="ko-KR"/>
              <a:t>95</a:t>
            </a:r>
          </a:p>
          <a:p>
            <a:pPr lvl="1"/>
            <a:r>
              <a:rPr lang="en-US" altLang="ko-KR"/>
              <a:t>UML 0.9(June </a:t>
            </a:r>
            <a:r>
              <a:rPr lang="en-US" altLang="ko-KR">
                <a:latin typeface="Times New Roman" panose="02020603050405020304" pitchFamily="18" charset="0"/>
              </a:rPr>
              <a:t>‘</a:t>
            </a:r>
            <a:r>
              <a:rPr lang="en-US" altLang="ko-KR"/>
              <a:t>96), UML 0.91(Oct </a:t>
            </a:r>
            <a:r>
              <a:rPr lang="en-US" altLang="ko-KR">
                <a:latin typeface="Times New Roman" panose="02020603050405020304" pitchFamily="18" charset="0"/>
              </a:rPr>
              <a:t>‘</a:t>
            </a:r>
            <a:r>
              <a:rPr lang="en-US" altLang="ko-KR"/>
              <a:t>96)</a:t>
            </a:r>
          </a:p>
          <a:p>
            <a:pPr lvl="1"/>
            <a:r>
              <a:rPr lang="en-US" altLang="ko-KR"/>
              <a:t>UML 1.0(Dec. </a:t>
            </a:r>
            <a:r>
              <a:rPr lang="en-US" altLang="ko-KR">
                <a:latin typeface="Times New Roman" panose="02020603050405020304" pitchFamily="18" charset="0"/>
              </a:rPr>
              <a:t>‘</a:t>
            </a:r>
            <a:r>
              <a:rPr lang="en-US" altLang="ko-KR"/>
              <a:t>96)</a:t>
            </a:r>
          </a:p>
          <a:p>
            <a:pPr lvl="1"/>
            <a:r>
              <a:rPr lang="en-US" altLang="ko-KR"/>
              <a:t>UML 1.1(July </a:t>
            </a:r>
            <a:r>
              <a:rPr lang="en-US" altLang="ko-KR">
                <a:latin typeface="Times New Roman" panose="02020603050405020304" pitchFamily="18" charset="0"/>
              </a:rPr>
              <a:t>‘</a:t>
            </a:r>
            <a:r>
              <a:rPr lang="en-US" altLang="ko-KR"/>
              <a:t>97)</a:t>
            </a:r>
          </a:p>
          <a:p>
            <a:pPr lvl="1"/>
            <a:r>
              <a:rPr lang="en-US" altLang="ko-KR"/>
              <a:t>UML 1.3(Expected to be completed mid-1999)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162786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41200-441F-4AA6-9CC6-4A17CF0724B3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이름</a:t>
            </a:r>
          </a:p>
          <a:p>
            <a:pPr lvl="1"/>
            <a:r>
              <a:rPr lang="ko-KR" altLang="en-US" dirty="0"/>
              <a:t>사용사례에 고유한 이름을 붙여 개발자가 구별할 수 있도록</a:t>
            </a:r>
          </a:p>
          <a:p>
            <a:r>
              <a:rPr lang="ko-KR" altLang="en-US" dirty="0"/>
              <a:t>참여 </a:t>
            </a:r>
            <a:r>
              <a:rPr lang="ko-KR" altLang="en-US" dirty="0" err="1"/>
              <a:t>액터</a:t>
            </a:r>
            <a:endParaRPr lang="ko-KR" altLang="en-US" dirty="0"/>
          </a:p>
          <a:p>
            <a:pPr lvl="1"/>
            <a:r>
              <a:rPr lang="ko-KR" altLang="en-US" dirty="0"/>
              <a:t>사용 사례와 관련된 </a:t>
            </a:r>
            <a:r>
              <a:rPr lang="ko-KR" altLang="en-US" dirty="0" err="1"/>
              <a:t>액터</a:t>
            </a:r>
            <a:endParaRPr lang="ko-KR" altLang="en-US" dirty="0"/>
          </a:p>
          <a:p>
            <a:r>
              <a:rPr lang="ko-KR" altLang="en-US" dirty="0"/>
              <a:t>시작 조건</a:t>
            </a:r>
          </a:p>
          <a:p>
            <a:pPr lvl="1"/>
            <a:r>
              <a:rPr lang="ko-KR" altLang="en-US" dirty="0"/>
              <a:t>사용 사례가 </a:t>
            </a:r>
            <a:r>
              <a:rPr lang="ko-KR" altLang="en-US" dirty="0" err="1"/>
              <a:t>활성되기</a:t>
            </a:r>
            <a:r>
              <a:rPr lang="ko-KR" altLang="en-US" dirty="0"/>
              <a:t> 전에 만족되어야 하는 조건</a:t>
            </a:r>
          </a:p>
          <a:p>
            <a:r>
              <a:rPr lang="ko-KR" altLang="en-US" dirty="0"/>
              <a:t>사건 흐름</a:t>
            </a:r>
          </a:p>
          <a:p>
            <a:pPr lvl="1"/>
            <a:r>
              <a:rPr lang="ko-KR" altLang="en-US" dirty="0"/>
              <a:t>사용 사례를 구성하는 액션을 순서대로 나타낸 것</a:t>
            </a:r>
          </a:p>
          <a:p>
            <a:r>
              <a:rPr lang="ko-KR" altLang="en-US" dirty="0"/>
              <a:t>종료 조건</a:t>
            </a:r>
          </a:p>
          <a:p>
            <a:pPr lvl="1"/>
            <a:r>
              <a:rPr lang="ko-KR" altLang="en-US" dirty="0"/>
              <a:t>사용 사례가 종료 후 만족하여야 하는 조건</a:t>
            </a:r>
          </a:p>
          <a:p>
            <a:r>
              <a:rPr lang="ko-KR" altLang="en-US" dirty="0"/>
              <a:t>특수 요구</a:t>
            </a:r>
          </a:p>
          <a:p>
            <a:pPr lvl="1"/>
            <a:r>
              <a:rPr lang="ko-KR" altLang="en-US" dirty="0"/>
              <a:t>비기능적 요구</a:t>
            </a:r>
            <a:r>
              <a:rPr lang="en-US" altLang="ko-KR" dirty="0"/>
              <a:t>: </a:t>
            </a:r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하드웨어 플랫폼에 대한 조건 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Use Case Template</a:t>
            </a:r>
          </a:p>
        </p:txBody>
      </p:sp>
    </p:spTree>
    <p:extLst>
      <p:ext uri="{BB962C8B-B14F-4D97-AF65-F5344CB8AC3E}">
        <p14:creationId xmlns:p14="http://schemas.microsoft.com/office/powerpoint/2010/main" val="3238646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C2902-CC26-4328-A97E-B8FE2A6E19E9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7696200" cy="4724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latin typeface="휴먼명조" panose="02010504000101010101" pitchFamily="2" charset="-127"/>
                <a:ea typeface="휴먼명조" panose="02010504000101010101" pitchFamily="2" charset="-127"/>
              </a:rPr>
              <a:t>사용사례 이름</a:t>
            </a:r>
            <a:r>
              <a:rPr lang="ko-KR" altLang="en-US" sz="1800">
                <a:latin typeface="½Å¸íÁ¶" charset="0"/>
                <a:ea typeface="휴먼명조" panose="02010504000101010101" pitchFamily="2" charset="-127"/>
              </a:rPr>
              <a:t>	</a:t>
            </a:r>
            <a:r>
              <a:rPr lang="en-US" altLang="ko-KR" sz="1800">
                <a:latin typeface="½Å¸íÁ¶" charset="0"/>
                <a:ea typeface="휴먼명조" panose="02010504000101010101" pitchFamily="2" charset="-127"/>
              </a:rPr>
              <a:t>ReportEmergency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latin typeface="휴먼명조" panose="02010504000101010101" pitchFamily="2" charset="-127"/>
                <a:ea typeface="휴먼명조" panose="02010504000101010101" pitchFamily="2" charset="-127"/>
              </a:rPr>
              <a:t>참여 액터</a:t>
            </a:r>
            <a:r>
              <a:rPr lang="ko-KR" altLang="en-US" sz="1800">
                <a:latin typeface="½Å¸íÁ¶" charset="0"/>
                <a:ea typeface="휴먼명조" panose="02010504000101010101" pitchFamily="2" charset="-127"/>
              </a:rPr>
              <a:t>	</a:t>
            </a:r>
            <a:r>
              <a:rPr lang="en-US" altLang="ko-KR" sz="1800">
                <a:latin typeface="½Å¸íÁ¶" charset="0"/>
                <a:ea typeface="휴먼명조" panose="02010504000101010101" pitchFamily="2" charset="-127"/>
              </a:rPr>
              <a:t>FieldOfficer</a:t>
            </a:r>
            <a:r>
              <a:rPr lang="ko-KR" altLang="en-US" sz="1800">
                <a:latin typeface="휴먼명조" panose="02010504000101010101" pitchFamily="2" charset="-127"/>
                <a:ea typeface="휴먼명조" panose="02010504000101010101" pitchFamily="2" charset="-127"/>
              </a:rPr>
              <a:t>에 의하여 구동됨</a:t>
            </a:r>
            <a:endParaRPr lang="ko-KR" altLang="en-US" sz="1800">
              <a:latin typeface="½Å¸íÁ¶" charset="0"/>
              <a:ea typeface="휴먼명조" panose="02010504000101010101" pitchFamily="2" charset="-127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latin typeface="½Å¸íÁ¶" charset="0"/>
                <a:ea typeface="휴먼명조" panose="02010504000101010101" pitchFamily="2" charset="-127"/>
              </a:rPr>
              <a:t>			</a:t>
            </a:r>
            <a:r>
              <a:rPr lang="en-US" altLang="ko-KR" sz="1800">
                <a:latin typeface="½Å¸íÁ¶" charset="0"/>
                <a:ea typeface="휴먼명조" panose="02010504000101010101" pitchFamily="2" charset="-127"/>
              </a:rPr>
              <a:t>Dispatcher</a:t>
            </a:r>
            <a:r>
              <a:rPr lang="ko-KR" altLang="en-US" sz="1800">
                <a:latin typeface="휴먼명조" panose="02010504000101010101" pitchFamily="2" charset="-127"/>
                <a:ea typeface="휴먼명조" panose="02010504000101010101" pitchFamily="2" charset="-127"/>
              </a:rPr>
              <a:t>와 통신</a:t>
            </a:r>
            <a:endParaRPr lang="ko-KR" altLang="en-US" sz="1800">
              <a:latin typeface="½Å¸íÁ¶" charset="0"/>
              <a:ea typeface="휴먼명조" panose="02010504000101010101" pitchFamily="2" charset="-127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시작 조건</a:t>
            </a:r>
            <a:r>
              <a:rPr lang="ko-KR" altLang="en-US" sz="1600">
                <a:latin typeface="½Å¸íÁ¶" charset="0"/>
                <a:ea typeface="휴먼명조" panose="02010504000101010101" pitchFamily="2" charset="-127"/>
              </a:rPr>
              <a:t>		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1. FieldOfficer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가 자신의 터미널에서 </a:t>
            </a:r>
            <a:r>
              <a:rPr lang="ko-KR" altLang="en-US" sz="1600">
                <a:latin typeface="½Å¸íÁ¶"/>
                <a:ea typeface="휴먼명조" panose="02010504000101010101" pitchFamily="2" charset="-127"/>
              </a:rPr>
              <a:t>“</a:t>
            </a:r>
            <a:r>
              <a:rPr lang="en-US" altLang="ko-KR" sz="1600">
                <a:latin typeface="휴먼명조" panose="02010504000101010101" pitchFamily="2" charset="-127"/>
                <a:ea typeface="휴먼명조" panose="02010504000101010101" pitchFamily="2" charset="-127"/>
              </a:rPr>
              <a:t>Re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port Emergency?		     	    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기능을 활성시킨다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. 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시스템이 입력양식을 화면에 제시		    	   하여 경찰관에게 반응한다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사건의 흐름</a:t>
            </a:r>
            <a:r>
              <a:rPr lang="ko-KR" altLang="en-US" sz="1600">
                <a:latin typeface="½Å¸íÁ¶" charset="0"/>
                <a:ea typeface="휴먼명조" panose="02010504000101010101" pitchFamily="2" charset="-127"/>
              </a:rPr>
              <a:t>	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2. FieldOfficer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가 응급 정도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, 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종류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, 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위치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, 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상황의 간단한 설		   	   명을 양식에 입력한다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. 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또한 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FieldOfficer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는 응급사태의 		   	   상황에 적절히 대응한 것을 기술할 수 있다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. 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양식이 일		   	   단 완성되면 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FieldOfficer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는 양식을 제출하고 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Dispatcher		    	    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에게 알린다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.</a:t>
            </a:r>
          </a:p>
          <a:p>
            <a:pPr lvl="4" algn="just">
              <a:lnSpc>
                <a:spcPct val="90000"/>
              </a:lnSpc>
              <a:buFontTx/>
              <a:buNone/>
            </a:pPr>
            <a:r>
              <a:rPr lang="en-US" altLang="ko-KR">
                <a:latin typeface="½Å¸íÁ¶" charset="0"/>
                <a:ea typeface="휴먼명조" panose="02010504000101010101" pitchFamily="2" charset="-127"/>
              </a:rPr>
              <a:t>3. Dispatcher</a:t>
            </a:r>
            <a:r>
              <a:rPr lang="ko-KR" altLang="en-US">
                <a:latin typeface="휴먼명조" panose="02010504000101010101" pitchFamily="2" charset="-127"/>
                <a:ea typeface="휴먼명조" panose="02010504000101010101" pitchFamily="2" charset="-127"/>
              </a:rPr>
              <a:t>가 보고된 정보를 살펴보고 </a:t>
            </a:r>
            <a:r>
              <a:rPr lang="en-US" altLang="ko-KR">
                <a:latin typeface="½Å¸íÁ¶" charset="0"/>
                <a:ea typeface="휴먼명조" panose="02010504000101010101" pitchFamily="2" charset="-127"/>
              </a:rPr>
              <a:t>OpenIncident</a:t>
            </a:r>
            <a:r>
              <a:rPr lang="en-US" altLang="ko-KR">
                <a:latin typeface="휴먼명조" panose="02010504000101010101" pitchFamily="2" charset="-127"/>
                <a:ea typeface="휴먼명조" panose="02010504000101010101" pitchFamily="2" charset="-127"/>
              </a:rPr>
              <a:t> </a:t>
            </a:r>
            <a:r>
              <a:rPr lang="ko-KR" altLang="en-US">
                <a:latin typeface="휴먼명조" panose="02010504000101010101" pitchFamily="2" charset="-127"/>
                <a:ea typeface="휴먼명조" panose="02010504000101010101" pitchFamily="2" charset="-127"/>
              </a:rPr>
              <a:t>사용사례를 구동시켜 데이터베이스에 </a:t>
            </a:r>
            <a:r>
              <a:rPr lang="en-US" altLang="ko-KR">
                <a:latin typeface="½Å¸íÁ¶" charset="0"/>
                <a:ea typeface="휴먼명조" panose="02010504000101010101" pitchFamily="2" charset="-127"/>
              </a:rPr>
              <a:t>Incicent</a:t>
            </a:r>
            <a:r>
              <a:rPr lang="ko-KR" altLang="en-US">
                <a:latin typeface="휴먼명조" panose="02010504000101010101" pitchFamily="2" charset="-127"/>
                <a:ea typeface="휴먼명조" panose="02010504000101010101" pitchFamily="2" charset="-127"/>
              </a:rPr>
              <a:t>를 생성한다</a:t>
            </a:r>
            <a:r>
              <a:rPr lang="en-US" altLang="ko-KR">
                <a:latin typeface="½Å¸íÁ¶" charset="0"/>
                <a:ea typeface="휴먼명조" panose="02010504000101010101" pitchFamily="2" charset="-127"/>
              </a:rPr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종료 조건</a:t>
            </a:r>
            <a:r>
              <a:rPr lang="ko-KR" altLang="en-US" sz="1600">
                <a:latin typeface="½Å¸íÁ¶" charset="0"/>
                <a:ea typeface="휴먼명조" panose="02010504000101010101" pitchFamily="2" charset="-127"/>
              </a:rPr>
              <a:t>		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4. FieldOfficer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가 회신과 선택된 응답을 받는다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특수 요구</a:t>
            </a:r>
            <a:r>
              <a:rPr lang="ko-KR" altLang="en-US" sz="1600">
                <a:latin typeface="½Å¸íÁ¶" charset="0"/>
                <a:ea typeface="휴먼명조" panose="02010504000101010101" pitchFamily="2" charset="-127"/>
              </a:rPr>
              <a:t>		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FieldOfficer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의 보고는 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30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초 안에 응답되어야 한다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. 				Dispatcher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에 의하여 응답이 보내진 후 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30</a:t>
            </a:r>
            <a:r>
              <a:rPr lang="ko-KR" altLang="en-US" sz="1600">
                <a:latin typeface="휴먼명조" panose="02010504000101010101" pitchFamily="2" charset="-127"/>
                <a:ea typeface="휴먼명조" panose="02010504000101010101" pitchFamily="2" charset="-127"/>
              </a:rPr>
              <a:t>초 이내로 선택			된 응답을 받는다</a:t>
            </a:r>
            <a:r>
              <a:rPr lang="en-US" altLang="ko-KR" sz="1600">
                <a:latin typeface="½Å¸íÁ¶" charset="0"/>
                <a:ea typeface="휴먼명조" panose="02010504000101010101" pitchFamily="2" charset="-127"/>
              </a:rPr>
              <a:t>. 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Use Case </a:t>
            </a:r>
            <a:r>
              <a:rPr lang="ko-KR" altLang="en-US" dirty="0" smtClean="0"/>
              <a:t>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5128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33011-DD71-4686-9CB7-F0E08D82DD3A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액터는</a:t>
            </a:r>
            <a:r>
              <a:rPr lang="ko-KR" altLang="en-US" dirty="0"/>
              <a:t> 어떤 작업을 하나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어떤 </a:t>
            </a:r>
            <a:r>
              <a:rPr lang="ko-KR" altLang="en-US" dirty="0" err="1"/>
              <a:t>액터가</a:t>
            </a:r>
            <a:r>
              <a:rPr lang="ko-KR" altLang="en-US" dirty="0"/>
              <a:t> 시스템에 정보를 제공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변경하는가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어떤 사용사례가 이러한 정보들을 제공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변경하는가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외부 환경의 변화에 대하여 시스템에 알려주어야 하는 </a:t>
            </a:r>
            <a:r>
              <a:rPr lang="ko-KR" altLang="en-US" dirty="0" err="1"/>
              <a:t>액터는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시스템의 유지보수를 담당하는 사용사례는</a:t>
            </a:r>
            <a:r>
              <a:rPr lang="en-US" altLang="ko-KR" dirty="0"/>
              <a:t>?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Use</a:t>
            </a:r>
            <a:r>
              <a:rPr lang="ko-KR" altLang="en-US" dirty="0" smtClean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파악을 위한 질문들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5044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C31EE-7F62-4362-A490-47C370155B1D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사용사례와의 관계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시나리오</a:t>
            </a:r>
            <a:r>
              <a:rPr lang="en-US" altLang="ko-KR" dirty="0"/>
              <a:t>: </a:t>
            </a:r>
            <a:r>
              <a:rPr lang="ko-KR" altLang="en-US" dirty="0"/>
              <a:t>사용사례의 </a:t>
            </a:r>
            <a:r>
              <a:rPr lang="ko-KR" altLang="en-US" dirty="0" err="1"/>
              <a:t>인스턴스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사용사례</a:t>
            </a:r>
            <a:r>
              <a:rPr lang="en-US" altLang="ko-KR" dirty="0"/>
              <a:t>: </a:t>
            </a:r>
            <a:r>
              <a:rPr lang="ko-KR" altLang="en-US" dirty="0"/>
              <a:t>시스템의 기능을 나타내는 모든 가능한 시나리오를 추상화 한 것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시나리오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사용 사례의 예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시나리오 기술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시나리오의 이름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참여 </a:t>
            </a:r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en-US" altLang="ko-KR" dirty="0"/>
              <a:t>: </a:t>
            </a:r>
            <a:r>
              <a:rPr lang="ko-KR" altLang="en-US" dirty="0"/>
              <a:t>시나리오에 참여한 </a:t>
            </a:r>
            <a:r>
              <a:rPr lang="ko-KR" altLang="en-US" dirty="0" err="1"/>
              <a:t>액터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이벤트의 흐름</a:t>
            </a:r>
            <a:r>
              <a:rPr lang="en-US" altLang="ko-KR" dirty="0"/>
              <a:t>: </a:t>
            </a:r>
            <a:r>
              <a:rPr lang="ko-KR" altLang="en-US" dirty="0"/>
              <a:t>단계적으로 일어나는 이벤트의 순서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시나리오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6040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08CB2-DF1F-4F88-8CBE-48D180E07DFD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시나리오 이름</a:t>
            </a:r>
            <a:r>
              <a:rPr lang="ko-KR" altLang="en-US" sz="1600" dirty="0">
                <a:latin typeface="½Å¸íÁ¶" charset="0"/>
                <a:ea typeface="휴먼명조" panose="02010504000101010101" pitchFamily="2" charset="-127"/>
              </a:rPr>
              <a:t>	</a:t>
            </a:r>
            <a:r>
              <a:rPr lang="en-US" altLang="ko-KR" sz="1600" u="sng" dirty="0" err="1">
                <a:latin typeface="½Å¸íÁ¶" charset="0"/>
                <a:ea typeface="휴먼명조" panose="02010504000101010101" pitchFamily="2" charset="-127"/>
              </a:rPr>
              <a:t>warehouseOnFire</a:t>
            </a:r>
            <a:endParaRPr lang="en-US" altLang="ko-KR" sz="1600" dirty="0">
              <a:latin typeface="½Å¸íÁ¶" charset="0"/>
              <a:ea typeface="휴먼명조" panose="02010504000101010101" pitchFamily="2" charset="-127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참여 객 </a:t>
            </a:r>
            <a:r>
              <a:rPr lang="ko-KR" altLang="en-US" sz="1600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인스턴스</a:t>
            </a:r>
            <a:r>
              <a:rPr lang="ko-KR" altLang="en-US" sz="1600" dirty="0">
                <a:latin typeface="½Å¸íÁ¶" charset="0"/>
                <a:ea typeface="휴먼명조" panose="02010504000101010101" pitchFamily="2" charset="-127"/>
              </a:rPr>
              <a:t>	</a:t>
            </a:r>
            <a:r>
              <a:rPr lang="en-US" altLang="ko-KR" sz="1600" u="sng" dirty="0" err="1">
                <a:latin typeface="½Å¸íÁ¶" charset="0"/>
                <a:ea typeface="휴먼명조" panose="02010504000101010101" pitchFamily="2" charset="-127"/>
              </a:rPr>
              <a:t>kim</a:t>
            </a:r>
            <a:r>
              <a:rPr lang="en-US" altLang="ko-KR" sz="1600" u="sng" dirty="0">
                <a:latin typeface="½Å¸íÁ¶" charset="0"/>
                <a:ea typeface="휴먼명조" panose="02010504000101010101" pitchFamily="2" charset="-127"/>
              </a:rPr>
              <a:t>, lee: </a:t>
            </a:r>
            <a:r>
              <a:rPr lang="en-US" altLang="ko-KR" sz="1600" u="sng" dirty="0" err="1">
                <a:latin typeface="½Å¸íÁ¶" charset="0"/>
                <a:ea typeface="휴먼명조" panose="02010504000101010101" pitchFamily="2" charset="-127"/>
              </a:rPr>
              <a:t>FieldOfficer</a:t>
            </a:r>
            <a:endParaRPr lang="en-US" altLang="ko-KR" sz="1600" dirty="0">
              <a:latin typeface="½Å¸íÁ¶" charset="0"/>
              <a:ea typeface="휴먼명조" panose="02010504000101010101" pitchFamily="2" charset="-127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1600" dirty="0">
                <a:latin typeface="½Å¸íÁ¶" charset="0"/>
                <a:ea typeface="휴먼명조" panose="02010504000101010101" pitchFamily="2" charset="-127"/>
              </a:rPr>
              <a:t>			</a:t>
            </a:r>
            <a:r>
              <a:rPr lang="en-US" altLang="ko-KR" sz="1600" u="sng" dirty="0">
                <a:latin typeface="½Å¸íÁ¶" charset="0"/>
                <a:ea typeface="휴먼명조" panose="02010504000101010101" pitchFamily="2" charset="-127"/>
              </a:rPr>
              <a:t>park: Dispatcher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사건의 흐름</a:t>
            </a:r>
            <a:r>
              <a:rPr lang="ko-KR" altLang="en-US" sz="1600" dirty="0">
                <a:latin typeface="½Å¸íÁ¶" charset="0"/>
                <a:ea typeface="휴먼명조" panose="02010504000101010101" pitchFamily="2" charset="-127"/>
              </a:rPr>
              <a:t>	</a:t>
            </a:r>
            <a:r>
              <a:rPr lang="en-US" altLang="ko-KR" sz="1600" dirty="0">
                <a:latin typeface="½Å¸íÁ¶" charset="0"/>
                <a:ea typeface="휴먼명조" panose="02010504000101010101" pitchFamily="2" charset="-127"/>
              </a:rPr>
              <a:t>1. </a:t>
            </a: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경관 </a:t>
            </a:r>
            <a:r>
              <a:rPr lang="en-US" altLang="ko-KR" sz="1600" dirty="0">
                <a:latin typeface="½Å¸íÁ¶" charset="0"/>
                <a:ea typeface="휴먼명조" panose="02010504000101010101" pitchFamily="2" charset="-127"/>
              </a:rPr>
              <a:t>Kim</a:t>
            </a: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이 순찰차를 타고 순회하는 중 창고 건물에서 </a:t>
            </a:r>
            <a:r>
              <a:rPr lang="ko-KR" altLang="en-US" sz="16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연기가 </a:t>
            </a: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나오는 것을 보았다</a:t>
            </a:r>
            <a:r>
              <a:rPr lang="en-US" altLang="ko-KR" sz="1600" dirty="0">
                <a:latin typeface="½Å¸íÁ¶" charset="0"/>
                <a:ea typeface="휴먼명조" panose="02010504000101010101" pitchFamily="2" charset="-127"/>
              </a:rPr>
              <a:t>. </a:t>
            </a:r>
            <a:endParaRPr lang="en-US" altLang="ko-KR" sz="1600" dirty="0" smtClean="0">
              <a:latin typeface="½Å¸íÁ¶" charset="0"/>
              <a:ea typeface="휴먼명조" panose="02010504000101010101" pitchFamily="2" charset="-127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1600" dirty="0">
                <a:latin typeface="½Å¸íÁ¶" charset="0"/>
                <a:ea typeface="휴먼명조" panose="02010504000101010101" pitchFamily="2" charset="-127"/>
              </a:rPr>
              <a:t> </a:t>
            </a:r>
            <a:r>
              <a:rPr lang="en-US" altLang="ko-KR" sz="1600" dirty="0" smtClean="0">
                <a:latin typeface="½Å¸íÁ¶" charset="0"/>
                <a:ea typeface="휴먼명조" panose="02010504000101010101" pitchFamily="2" charset="-127"/>
              </a:rPr>
              <a:t>                                  </a:t>
            </a:r>
            <a:r>
              <a:rPr lang="ko-KR" altLang="en-US" sz="16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동료 </a:t>
            </a:r>
            <a:r>
              <a:rPr lang="en-US" altLang="ko-KR" sz="1600" dirty="0">
                <a:latin typeface="½Å¸íÁ¶" charset="0"/>
                <a:ea typeface="휴먼명조" panose="02010504000101010101" pitchFamily="2" charset="-127"/>
              </a:rPr>
              <a:t>Lee </a:t>
            </a: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경관이 순찰차 </a:t>
            </a:r>
            <a:r>
              <a:rPr lang="ko-KR" altLang="en-US" sz="16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안에 </a:t>
            </a: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있는 컴퓨터를 이용 </a:t>
            </a:r>
            <a:r>
              <a:rPr lang="en-US" altLang="ko-KR" sz="16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R</a:t>
            </a:r>
            <a:r>
              <a:rPr lang="en-US" altLang="ko-KR" sz="1600" dirty="0" smtClean="0">
                <a:latin typeface="½Å¸íÁ¶" charset="0"/>
                <a:ea typeface="휴먼명조" panose="02010504000101010101" pitchFamily="2" charset="-127"/>
              </a:rPr>
              <a:t>eport Emergency </a:t>
            </a:r>
            <a:r>
              <a:rPr lang="ko-KR" altLang="en-US" sz="16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기능을 </a:t>
            </a:r>
            <a:r>
              <a:rPr lang="en-US" altLang="ko-KR" sz="16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             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 </a:t>
            </a:r>
            <a:r>
              <a:rPr lang="en-US" altLang="ko-KR" sz="16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                   </a:t>
            </a:r>
            <a:r>
              <a:rPr lang="ko-KR" altLang="en-US" sz="16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구동시킨다</a:t>
            </a:r>
            <a:r>
              <a:rPr lang="en-US" altLang="ko-KR" sz="1600" dirty="0">
                <a:latin typeface="½Å¸íÁ¶" charset="0"/>
                <a:ea typeface="휴먼명조" panose="02010504000101010101" pitchFamily="2" charset="-127"/>
              </a:rPr>
              <a:t>.</a:t>
            </a:r>
          </a:p>
          <a:p>
            <a:pPr lvl="4" algn="just">
              <a:buFontTx/>
              <a:buNone/>
            </a:pP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2. Lee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경관이 빌딩의 주소 및 위치를 간단히 기술한 후 응급 수준을 입력한다</a:t>
            </a: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.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소방장비뿐만 아니라 응급처리를 위한 장비도 요청한다</a:t>
            </a: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.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입력된 것을 재확인시키고 응답을 기다린다</a:t>
            </a: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.</a:t>
            </a:r>
          </a:p>
          <a:p>
            <a:pPr lvl="4" algn="just">
              <a:buFontTx/>
              <a:buNone/>
            </a:pP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3. Dispatcher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인 </a:t>
            </a: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Park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은 워크스테이션의 </a:t>
            </a:r>
            <a:r>
              <a:rPr lang="ko-KR" altLang="en-US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알람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 기능에 의하여 응급 상황을 알게 된다</a:t>
            </a: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. Lee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경관이 입력한 정보를 살펴본 후 보고로 회신한다</a:t>
            </a: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.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소방장비와 응급장비를 </a:t>
            </a: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Incident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사이트에 배정하고 예정된 도착시각을 </a:t>
            </a: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Lee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에게 알린다</a:t>
            </a: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.</a:t>
            </a:r>
          </a:p>
          <a:p>
            <a:pPr lvl="4" algn="just">
              <a:buFontTx/>
              <a:buNone/>
            </a:pP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4. Lee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경관이 응답과 예정 도착시각을 받는다</a:t>
            </a:r>
            <a:r>
              <a:rPr lang="en-US" altLang="ko-KR" dirty="0">
                <a:latin typeface="½Å¸íÁ¶" charset="0"/>
                <a:ea typeface="휴먼명조" panose="02010504000101010101" pitchFamily="2" charset="-127"/>
              </a:rPr>
              <a:t>.</a:t>
            </a:r>
            <a:r>
              <a:rPr lang="en-US" altLang="ko-KR" sz="1600" dirty="0">
                <a:latin typeface="½Å¸íÁ¶" charset="0"/>
                <a:ea typeface="휴먼명조" panose="02010504000101010101" pitchFamily="2" charset="-127"/>
              </a:rPr>
              <a:t> 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시나리오 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2636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E37B9-0CC3-4A0E-A799-DA365DE035F0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2895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/>
              <a:t>통신 관계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액터와 사용사례 사이의 관계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선으로 표시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시스템의 기능을 접근하여 사용할 수 있음을 의미</a:t>
            </a:r>
          </a:p>
          <a:p>
            <a:pPr>
              <a:lnSpc>
                <a:spcPct val="110000"/>
              </a:lnSpc>
            </a:pPr>
            <a:r>
              <a:rPr lang="ko-KR" altLang="en-US"/>
              <a:t>포함 관계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복잡한 시스템에서 중복된 것을 줄이기 위한 방법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함수의 호출처럼 포함된 사용사례를 호출하는 의미</a:t>
            </a:r>
          </a:p>
        </p:txBody>
      </p:sp>
      <p:sp>
        <p:nvSpPr>
          <p:cNvPr id="324612" name="Oval 4"/>
          <p:cNvSpPr>
            <a:spLocks noChangeArrowheads="1"/>
          </p:cNvSpPr>
          <p:nvPr/>
        </p:nvSpPr>
        <p:spPr bwMode="auto">
          <a:xfrm>
            <a:off x="3505200" y="4114800"/>
            <a:ext cx="1600200" cy="4762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4613" name="Oval 5"/>
          <p:cNvSpPr>
            <a:spLocks noChangeArrowheads="1"/>
          </p:cNvSpPr>
          <p:nvPr/>
        </p:nvSpPr>
        <p:spPr bwMode="auto">
          <a:xfrm>
            <a:off x="3524250" y="5295900"/>
            <a:ext cx="1600200" cy="4762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4614" name="Oval 6"/>
          <p:cNvSpPr>
            <a:spLocks noChangeArrowheads="1"/>
          </p:cNvSpPr>
          <p:nvPr/>
        </p:nvSpPr>
        <p:spPr bwMode="auto">
          <a:xfrm>
            <a:off x="7219950" y="4591050"/>
            <a:ext cx="1600200" cy="4762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3565526" y="4570413"/>
            <a:ext cx="1389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OpenIncident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3413126" y="5732463"/>
            <a:ext cx="179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AllocateResources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7375526" y="5084763"/>
            <a:ext cx="153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HelpDispatcher</a:t>
            </a:r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5105400" y="4343400"/>
            <a:ext cx="20955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V="1">
            <a:off x="5124450" y="4895850"/>
            <a:ext cx="209550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5375275" y="4132263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5641975" y="5313363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1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Use</a:t>
            </a:r>
            <a:r>
              <a:rPr lang="ko-KR" altLang="en-US" dirty="0" smtClean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4398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0700-7E32-45C5-A1DE-26DEC696A174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886700" cy="25336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확장관계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예외 사항을 나타내는 관계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이벤트를 추가하여 다른 사례로 확장</a:t>
            </a:r>
          </a:p>
          <a:p>
            <a:pPr>
              <a:lnSpc>
                <a:spcPct val="120000"/>
              </a:lnSpc>
            </a:pPr>
            <a:r>
              <a:rPr lang="ko-KR" altLang="en-US"/>
              <a:t>포함관계와의 차이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화살표의 방향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공통적으로 가지는 기능을 나타낼 때는 포함관계</a:t>
            </a:r>
          </a:p>
        </p:txBody>
      </p:sp>
      <p:sp>
        <p:nvSpPr>
          <p:cNvPr id="325636" name="Oval 4"/>
          <p:cNvSpPr>
            <a:spLocks noChangeArrowheads="1"/>
          </p:cNvSpPr>
          <p:nvPr/>
        </p:nvSpPr>
        <p:spPr bwMode="auto">
          <a:xfrm>
            <a:off x="3200400" y="4038600"/>
            <a:ext cx="1600200" cy="4762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5637" name="Oval 5"/>
          <p:cNvSpPr>
            <a:spLocks noChangeArrowheads="1"/>
          </p:cNvSpPr>
          <p:nvPr/>
        </p:nvSpPr>
        <p:spPr bwMode="auto">
          <a:xfrm>
            <a:off x="3219450" y="5219700"/>
            <a:ext cx="1600200" cy="4762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5638" name="Oval 6"/>
          <p:cNvSpPr>
            <a:spLocks noChangeArrowheads="1"/>
          </p:cNvSpPr>
          <p:nvPr/>
        </p:nvSpPr>
        <p:spPr bwMode="auto">
          <a:xfrm>
            <a:off x="6915150" y="4514850"/>
            <a:ext cx="1600200" cy="4762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260726" y="4494213"/>
            <a:ext cx="1389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OpenIncident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3108326" y="5656263"/>
            <a:ext cx="179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AllocateResources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7070726" y="5008563"/>
            <a:ext cx="169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 err="1">
                <a:latin typeface="Tahoma" panose="020B0604030504040204" pitchFamily="34" charset="0"/>
              </a:rPr>
              <a:t>ConnectionDown</a:t>
            </a:r>
            <a:endParaRPr lang="en-US" altLang="ko-KR" sz="1600" dirty="0">
              <a:latin typeface="Tahoma" panose="020B0604030504040204" pitchFamily="34" charset="0"/>
            </a:endParaRPr>
          </a:p>
        </p:txBody>
      </p:sp>
      <p:sp>
        <p:nvSpPr>
          <p:cNvPr id="325642" name="Line 10"/>
          <p:cNvSpPr>
            <a:spLocks noChangeShapeType="1"/>
          </p:cNvSpPr>
          <p:nvPr/>
        </p:nvSpPr>
        <p:spPr bwMode="auto">
          <a:xfrm>
            <a:off x="4800600" y="4267200"/>
            <a:ext cx="20955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5643" name="Line 11"/>
          <p:cNvSpPr>
            <a:spLocks noChangeShapeType="1"/>
          </p:cNvSpPr>
          <p:nvPr/>
        </p:nvSpPr>
        <p:spPr bwMode="auto">
          <a:xfrm flipV="1">
            <a:off x="4819650" y="4819650"/>
            <a:ext cx="209550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5070476" y="4056063"/>
            <a:ext cx="1381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&lt;&lt;extend&gt;&gt;</a:t>
            </a: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5337176" y="5237163"/>
            <a:ext cx="1381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&lt;&lt;extend&gt;&gt;</a:t>
            </a:r>
          </a:p>
        </p:txBody>
      </p:sp>
      <p:sp>
        <p:nvSpPr>
          <p:cNvPr id="1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Use</a:t>
            </a:r>
            <a:r>
              <a:rPr lang="ko-KR" altLang="en-US" dirty="0" smtClean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963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8A6F-7122-4CA9-BC7A-73D11AECD50C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1346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사용사례의 </a:t>
            </a:r>
            <a:r>
              <a:rPr lang="en-US" altLang="ko-KR"/>
              <a:t>inheritance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일반화</a:t>
            </a:r>
            <a:r>
              <a:rPr lang="en-US" altLang="ko-KR"/>
              <a:t>/</a:t>
            </a:r>
            <a:r>
              <a:rPr lang="ko-KR" altLang="en-US"/>
              <a:t>특수화 관계의 적용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유사한 사용사례를 모아 일반적인 사용사례 정의</a:t>
            </a:r>
          </a:p>
          <a:p>
            <a:pPr lvl="1"/>
            <a:endParaRPr lang="en-US" altLang="ko-KR"/>
          </a:p>
        </p:txBody>
      </p:sp>
      <p:sp>
        <p:nvSpPr>
          <p:cNvPr id="326660" name="Oval 4"/>
          <p:cNvSpPr>
            <a:spLocks noChangeArrowheads="1"/>
          </p:cNvSpPr>
          <p:nvPr/>
        </p:nvSpPr>
        <p:spPr bwMode="auto">
          <a:xfrm>
            <a:off x="3390900" y="3314700"/>
            <a:ext cx="1600200" cy="4762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6661" name="Oval 5"/>
          <p:cNvSpPr>
            <a:spLocks noChangeArrowheads="1"/>
          </p:cNvSpPr>
          <p:nvPr/>
        </p:nvSpPr>
        <p:spPr bwMode="auto">
          <a:xfrm>
            <a:off x="3409950" y="4495800"/>
            <a:ext cx="1600200" cy="4762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6662" name="Oval 6"/>
          <p:cNvSpPr>
            <a:spLocks noChangeArrowheads="1"/>
          </p:cNvSpPr>
          <p:nvPr/>
        </p:nvSpPr>
        <p:spPr bwMode="auto">
          <a:xfrm>
            <a:off x="7048500" y="3829050"/>
            <a:ext cx="1600200" cy="4762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3298826" y="3827464"/>
            <a:ext cx="1749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Authenticate with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Password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3298826" y="4932364"/>
            <a:ext cx="1749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Authenticate with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Card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7261225" y="4284663"/>
            <a:ext cx="1308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Authenticate</a:t>
            </a:r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4972050" y="3543300"/>
            <a:ext cx="1733550" cy="361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6667" name="Line 11"/>
          <p:cNvSpPr>
            <a:spLocks noChangeShapeType="1"/>
          </p:cNvSpPr>
          <p:nvPr/>
        </p:nvSpPr>
        <p:spPr bwMode="auto">
          <a:xfrm flipV="1">
            <a:off x="5010150" y="4286250"/>
            <a:ext cx="1695450" cy="476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6668" name="AutoShape 12"/>
          <p:cNvSpPr>
            <a:spLocks noChangeArrowheads="1"/>
          </p:cNvSpPr>
          <p:nvPr/>
        </p:nvSpPr>
        <p:spPr bwMode="auto">
          <a:xfrm rot="3965022">
            <a:off x="6724650" y="4019550"/>
            <a:ext cx="323850" cy="342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6669" name="AutoShape 13"/>
          <p:cNvSpPr>
            <a:spLocks noChangeArrowheads="1"/>
          </p:cNvSpPr>
          <p:nvPr/>
        </p:nvSpPr>
        <p:spPr bwMode="auto">
          <a:xfrm rot="6587675">
            <a:off x="6724650" y="3810000"/>
            <a:ext cx="323850" cy="342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일반화 관계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9050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85FD-E0A6-485B-A9F7-06F17C527045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ko-KR"/>
              <a:t>UML</a:t>
            </a:r>
            <a:r>
              <a:rPr lang="ko-KR" altLang="en-US"/>
              <a:t>의 중요한 요소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시스템의 골격을 나타냄</a:t>
            </a:r>
          </a:p>
          <a:p>
            <a:pPr>
              <a:lnSpc>
                <a:spcPct val="130000"/>
              </a:lnSpc>
            </a:pPr>
            <a:r>
              <a:rPr lang="ko-KR" altLang="en-US"/>
              <a:t>클래스 다이어그램을 구성하는 요소들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클래스와 객체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연관 관계와 링크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역할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다중도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연관 클래스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전체부분관계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일반화 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281039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1BCF-8D00-43B4-88C6-FEAB826163B4}" type="slidenum">
              <a:rPr lang="en-US" altLang="ko-KR"/>
              <a:pPr/>
              <a:t>49</a:t>
            </a:fld>
            <a:endParaRPr lang="en-US" altLang="ko-KR"/>
          </a:p>
        </p:txBody>
      </p:sp>
      <p:grpSp>
        <p:nvGrpSpPr>
          <p:cNvPr id="328707" name="Group 3"/>
          <p:cNvGrpSpPr>
            <a:grpSpLocks/>
          </p:cNvGrpSpPr>
          <p:nvPr/>
        </p:nvGrpSpPr>
        <p:grpSpPr bwMode="auto">
          <a:xfrm>
            <a:off x="2438400" y="1447800"/>
            <a:ext cx="7937500" cy="4713288"/>
            <a:chOff x="566" y="1063"/>
            <a:chExt cx="5000" cy="2969"/>
          </a:xfrm>
        </p:grpSpPr>
        <p:sp>
          <p:nvSpPr>
            <p:cNvPr id="328708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104" cy="9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09" name="Rectangle 5"/>
            <p:cNvSpPr>
              <a:spLocks noChangeArrowheads="1"/>
            </p:cNvSpPr>
            <p:nvPr/>
          </p:nvSpPr>
          <p:spPr bwMode="auto">
            <a:xfrm>
              <a:off x="3552" y="1248"/>
              <a:ext cx="11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28710" name="Rectangle 6"/>
            <p:cNvSpPr>
              <a:spLocks noChangeArrowheads="1"/>
            </p:cNvSpPr>
            <p:nvPr/>
          </p:nvSpPr>
          <p:spPr bwMode="auto">
            <a:xfrm>
              <a:off x="2832" y="2256"/>
              <a:ext cx="1200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4224" y="2256"/>
              <a:ext cx="105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28712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1152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13" name="Rectangle 9"/>
            <p:cNvSpPr>
              <a:spLocks noChangeArrowheads="1"/>
            </p:cNvSpPr>
            <p:nvPr/>
          </p:nvSpPr>
          <p:spPr bwMode="auto">
            <a:xfrm>
              <a:off x="2976" y="3456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14" name="Rectangle 10"/>
            <p:cNvSpPr>
              <a:spLocks noChangeArrowheads="1"/>
            </p:cNvSpPr>
            <p:nvPr/>
          </p:nvSpPr>
          <p:spPr bwMode="auto">
            <a:xfrm>
              <a:off x="2976" y="3792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15" name="Text Box 11"/>
            <p:cNvSpPr txBox="1">
              <a:spLocks noChangeArrowheads="1"/>
            </p:cNvSpPr>
            <p:nvPr/>
          </p:nvSpPr>
          <p:spPr bwMode="auto">
            <a:xfrm>
              <a:off x="1046" y="1063"/>
              <a:ext cx="52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Order</a:t>
              </a:r>
            </a:p>
          </p:txBody>
        </p:sp>
        <p:sp>
          <p:nvSpPr>
            <p:cNvPr id="328716" name="Text Box 12"/>
            <p:cNvSpPr txBox="1">
              <a:spLocks noChangeArrowheads="1"/>
            </p:cNvSpPr>
            <p:nvPr/>
          </p:nvSpPr>
          <p:spPr bwMode="auto">
            <a:xfrm>
              <a:off x="816" y="1248"/>
              <a:ext cx="1081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>
                  <a:latin typeface="Copperplate Gothic Bold" panose="020E0705020206020404" pitchFamily="34" charset="0"/>
                </a:rPr>
                <a:t>dateReceived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1">
                  <a:latin typeface="Copperplate Gothic Bold" panose="020E0705020206020404" pitchFamily="34" charset="0"/>
                </a:rPr>
                <a:t>isPrepaid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1">
                  <a:latin typeface="Copperplate Gothic Bold" panose="020E0705020206020404" pitchFamily="34" charset="0"/>
                </a:rPr>
                <a:t>number: String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1">
                  <a:latin typeface="Copperplate Gothic Bold" panose="020E0705020206020404" pitchFamily="34" charset="0"/>
                </a:rPr>
                <a:t>price: Money</a:t>
              </a:r>
            </a:p>
          </p:txBody>
        </p:sp>
        <p:sp>
          <p:nvSpPr>
            <p:cNvPr id="328717" name="Line 13"/>
            <p:cNvSpPr>
              <a:spLocks noChangeShapeType="1"/>
            </p:cNvSpPr>
            <p:nvPr/>
          </p:nvSpPr>
          <p:spPr bwMode="auto">
            <a:xfrm>
              <a:off x="816" y="12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18" name="Line 14"/>
            <p:cNvSpPr>
              <a:spLocks noChangeShapeType="1"/>
            </p:cNvSpPr>
            <p:nvPr/>
          </p:nvSpPr>
          <p:spPr bwMode="auto">
            <a:xfrm>
              <a:off x="816" y="172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19" name="Text Box 15"/>
            <p:cNvSpPr txBox="1">
              <a:spLocks noChangeArrowheads="1"/>
            </p:cNvSpPr>
            <p:nvPr/>
          </p:nvSpPr>
          <p:spPr bwMode="auto">
            <a:xfrm>
              <a:off x="806" y="1745"/>
              <a:ext cx="748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1400" b="1">
                  <a:latin typeface="Copperplate Gothic Bold" panose="020E0705020206020404" pitchFamily="34" charset="0"/>
                </a:rPr>
                <a:t>dispatch()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b="1">
                  <a:latin typeface="Copperplate Gothic Bold" panose="020E0705020206020404" pitchFamily="34" charset="0"/>
                </a:rPr>
                <a:t>close()</a:t>
              </a:r>
            </a:p>
          </p:txBody>
        </p:sp>
        <p:sp>
          <p:nvSpPr>
            <p:cNvPr id="328720" name="Line 16"/>
            <p:cNvSpPr>
              <a:spLocks noChangeShapeType="1"/>
            </p:cNvSpPr>
            <p:nvPr/>
          </p:nvSpPr>
          <p:spPr bwMode="auto">
            <a:xfrm>
              <a:off x="1920" y="153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21" name="Text Box 17"/>
            <p:cNvSpPr txBox="1">
              <a:spLocks noChangeArrowheads="1"/>
            </p:cNvSpPr>
            <p:nvPr/>
          </p:nvSpPr>
          <p:spPr bwMode="auto">
            <a:xfrm>
              <a:off x="3734" y="1207"/>
              <a:ext cx="7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Customer</a:t>
              </a:r>
            </a:p>
          </p:txBody>
        </p:sp>
        <p:sp>
          <p:nvSpPr>
            <p:cNvPr id="328722" name="Line 18"/>
            <p:cNvSpPr>
              <a:spLocks noChangeShapeType="1"/>
            </p:cNvSpPr>
            <p:nvPr/>
          </p:nvSpPr>
          <p:spPr bwMode="auto">
            <a:xfrm>
              <a:off x="3552" y="1392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23" name="Text Box 19"/>
            <p:cNvSpPr txBox="1">
              <a:spLocks noChangeArrowheads="1"/>
            </p:cNvSpPr>
            <p:nvPr/>
          </p:nvSpPr>
          <p:spPr bwMode="auto">
            <a:xfrm>
              <a:off x="3542" y="1351"/>
              <a:ext cx="6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name</a:t>
              </a:r>
            </a:p>
            <a:p>
              <a:r>
                <a:rPr lang="en-US" altLang="ko-KR" sz="1400" b="1">
                  <a:latin typeface="Copperplate Gothic Bold" panose="020E0705020206020404" pitchFamily="34" charset="0"/>
                </a:rPr>
                <a:t>address</a:t>
              </a:r>
            </a:p>
          </p:txBody>
        </p:sp>
        <p:sp>
          <p:nvSpPr>
            <p:cNvPr id="328724" name="Line 20"/>
            <p:cNvSpPr>
              <a:spLocks noChangeShapeType="1"/>
            </p:cNvSpPr>
            <p:nvPr/>
          </p:nvSpPr>
          <p:spPr bwMode="auto">
            <a:xfrm>
              <a:off x="3552" y="168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25" name="Text Box 21"/>
            <p:cNvSpPr txBox="1">
              <a:spLocks noChangeArrowheads="1"/>
            </p:cNvSpPr>
            <p:nvPr/>
          </p:nvSpPr>
          <p:spPr bwMode="auto">
            <a:xfrm>
              <a:off x="3504" y="1680"/>
              <a:ext cx="151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creditRating(): String</a:t>
              </a:r>
            </a:p>
          </p:txBody>
        </p:sp>
        <p:sp>
          <p:nvSpPr>
            <p:cNvPr id="328726" name="Line 22"/>
            <p:cNvSpPr>
              <a:spLocks noChangeShapeType="1"/>
            </p:cNvSpPr>
            <p:nvPr/>
          </p:nvSpPr>
          <p:spPr bwMode="auto">
            <a:xfrm>
              <a:off x="1344" y="2016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27" name="Text Box 23"/>
            <p:cNvSpPr txBox="1">
              <a:spLocks noChangeArrowheads="1"/>
            </p:cNvSpPr>
            <p:nvPr/>
          </p:nvSpPr>
          <p:spPr bwMode="auto">
            <a:xfrm>
              <a:off x="902" y="3271"/>
              <a:ext cx="77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Orderline</a:t>
              </a:r>
            </a:p>
          </p:txBody>
        </p:sp>
        <p:sp>
          <p:nvSpPr>
            <p:cNvPr id="328728" name="Line 24"/>
            <p:cNvSpPr>
              <a:spLocks noChangeShapeType="1"/>
            </p:cNvSpPr>
            <p:nvPr/>
          </p:nvSpPr>
          <p:spPr bwMode="auto">
            <a:xfrm>
              <a:off x="816" y="34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29" name="Text Box 25"/>
            <p:cNvSpPr txBox="1">
              <a:spLocks noChangeArrowheads="1"/>
            </p:cNvSpPr>
            <p:nvPr/>
          </p:nvSpPr>
          <p:spPr bwMode="auto">
            <a:xfrm>
              <a:off x="816" y="3456"/>
              <a:ext cx="141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quantity: Integer</a:t>
              </a:r>
            </a:p>
            <a:p>
              <a:r>
                <a:rPr lang="en-US" altLang="ko-KR" sz="1400" b="1">
                  <a:latin typeface="Copperplate Gothic Bold" panose="020E0705020206020404" pitchFamily="34" charset="0"/>
                </a:rPr>
                <a:t>price: Money</a:t>
              </a:r>
            </a:p>
            <a:p>
              <a:r>
                <a:rPr lang="en-US" altLang="ko-KR" sz="1400" b="1">
                  <a:latin typeface="Copperplate Gothic Bold" panose="020E0705020206020404" pitchFamily="34" charset="0"/>
                </a:rPr>
                <a:t>isSatisfied: Boolean</a:t>
              </a:r>
            </a:p>
          </p:txBody>
        </p:sp>
        <p:sp>
          <p:nvSpPr>
            <p:cNvPr id="328730" name="Line 26"/>
            <p:cNvSpPr>
              <a:spLocks noChangeShapeType="1"/>
            </p:cNvSpPr>
            <p:nvPr/>
          </p:nvSpPr>
          <p:spPr bwMode="auto">
            <a:xfrm>
              <a:off x="816" y="393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31" name="Text Box 27"/>
            <p:cNvSpPr txBox="1">
              <a:spLocks noChangeArrowheads="1"/>
            </p:cNvSpPr>
            <p:nvPr/>
          </p:nvSpPr>
          <p:spPr bwMode="auto">
            <a:xfrm>
              <a:off x="2832" y="2256"/>
              <a:ext cx="148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Corporate Customer</a:t>
              </a:r>
            </a:p>
          </p:txBody>
        </p:sp>
        <p:sp>
          <p:nvSpPr>
            <p:cNvPr id="328732" name="Line 28"/>
            <p:cNvSpPr>
              <a:spLocks noChangeShapeType="1"/>
            </p:cNvSpPr>
            <p:nvPr/>
          </p:nvSpPr>
          <p:spPr bwMode="auto">
            <a:xfrm>
              <a:off x="2832" y="244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33" name="Text Box 29"/>
            <p:cNvSpPr txBox="1">
              <a:spLocks noChangeArrowheads="1"/>
            </p:cNvSpPr>
            <p:nvPr/>
          </p:nvSpPr>
          <p:spPr bwMode="auto">
            <a:xfrm>
              <a:off x="2822" y="2407"/>
              <a:ext cx="100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ContactName</a:t>
              </a:r>
            </a:p>
            <a:p>
              <a:r>
                <a:rPr lang="en-US" altLang="ko-KR" sz="1400" b="1">
                  <a:latin typeface="Copperplate Gothic Bold" panose="020E0705020206020404" pitchFamily="34" charset="0"/>
                </a:rPr>
                <a:t>CreditRating</a:t>
              </a:r>
            </a:p>
            <a:p>
              <a:r>
                <a:rPr lang="en-US" altLang="ko-KR" sz="1400" b="1">
                  <a:latin typeface="Copperplate Gothic Bold" panose="020E0705020206020404" pitchFamily="34" charset="0"/>
                </a:rPr>
                <a:t>CreditLimit</a:t>
              </a:r>
            </a:p>
          </p:txBody>
        </p:sp>
        <p:sp>
          <p:nvSpPr>
            <p:cNvPr id="328734" name="Line 30"/>
            <p:cNvSpPr>
              <a:spLocks noChangeShapeType="1"/>
            </p:cNvSpPr>
            <p:nvPr/>
          </p:nvSpPr>
          <p:spPr bwMode="auto">
            <a:xfrm>
              <a:off x="2832" y="2832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35" name="Text Box 31"/>
            <p:cNvSpPr txBox="1">
              <a:spLocks noChangeArrowheads="1"/>
            </p:cNvSpPr>
            <p:nvPr/>
          </p:nvSpPr>
          <p:spPr bwMode="auto">
            <a:xfrm>
              <a:off x="2832" y="2832"/>
              <a:ext cx="157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1400" b="1">
                  <a:latin typeface="Copperplate Gothic Bold" panose="020E0705020206020404" pitchFamily="34" charset="0"/>
                </a:rPr>
                <a:t>remind()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b="1">
                  <a:latin typeface="Copperplate Gothic Bold" panose="020E0705020206020404" pitchFamily="34" charset="0"/>
                </a:rPr>
                <a:t>billForMonth(integer)</a:t>
              </a:r>
            </a:p>
          </p:txBody>
        </p:sp>
        <p:sp>
          <p:nvSpPr>
            <p:cNvPr id="328736" name="Line 32"/>
            <p:cNvSpPr>
              <a:spLocks noChangeShapeType="1"/>
            </p:cNvSpPr>
            <p:nvPr/>
          </p:nvSpPr>
          <p:spPr bwMode="auto">
            <a:xfrm>
              <a:off x="3360" y="211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37" name="Line 33"/>
            <p:cNvSpPr>
              <a:spLocks noChangeShapeType="1"/>
            </p:cNvSpPr>
            <p:nvPr/>
          </p:nvSpPr>
          <p:spPr bwMode="auto">
            <a:xfrm>
              <a:off x="3360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38" name="Line 34"/>
            <p:cNvSpPr>
              <a:spLocks noChangeShapeType="1"/>
            </p:cNvSpPr>
            <p:nvPr/>
          </p:nvSpPr>
          <p:spPr bwMode="auto">
            <a:xfrm>
              <a:off x="4704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39" name="AutoShape 35"/>
            <p:cNvSpPr>
              <a:spLocks noChangeArrowheads="1"/>
            </p:cNvSpPr>
            <p:nvPr/>
          </p:nvSpPr>
          <p:spPr bwMode="auto">
            <a:xfrm>
              <a:off x="4032" y="1920"/>
              <a:ext cx="96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40" name="Line 36"/>
            <p:cNvSpPr>
              <a:spLocks noChangeShapeType="1"/>
            </p:cNvSpPr>
            <p:nvPr/>
          </p:nvSpPr>
          <p:spPr bwMode="auto">
            <a:xfrm>
              <a:off x="4080" y="20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41" name="Text Box 37"/>
            <p:cNvSpPr txBox="1">
              <a:spLocks noChangeArrowheads="1"/>
            </p:cNvSpPr>
            <p:nvPr/>
          </p:nvSpPr>
          <p:spPr bwMode="auto">
            <a:xfrm>
              <a:off x="4176" y="2256"/>
              <a:ext cx="139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Personal Customer</a:t>
              </a:r>
            </a:p>
          </p:txBody>
        </p:sp>
        <p:sp>
          <p:nvSpPr>
            <p:cNvPr id="328742" name="Line 38"/>
            <p:cNvSpPr>
              <a:spLocks noChangeShapeType="1"/>
            </p:cNvSpPr>
            <p:nvPr/>
          </p:nvSpPr>
          <p:spPr bwMode="auto">
            <a:xfrm>
              <a:off x="4224" y="244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43" name="Text Box 39"/>
            <p:cNvSpPr txBox="1">
              <a:spLocks noChangeArrowheads="1"/>
            </p:cNvSpPr>
            <p:nvPr/>
          </p:nvSpPr>
          <p:spPr bwMode="auto">
            <a:xfrm>
              <a:off x="4176" y="2448"/>
              <a:ext cx="9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CreditCard#</a:t>
              </a:r>
            </a:p>
          </p:txBody>
        </p:sp>
        <p:sp>
          <p:nvSpPr>
            <p:cNvPr id="328744" name="Line 40"/>
            <p:cNvSpPr>
              <a:spLocks noChangeShapeType="1"/>
            </p:cNvSpPr>
            <p:nvPr/>
          </p:nvSpPr>
          <p:spPr bwMode="auto">
            <a:xfrm>
              <a:off x="4224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45" name="Line 41"/>
            <p:cNvSpPr>
              <a:spLocks noChangeShapeType="1"/>
            </p:cNvSpPr>
            <p:nvPr/>
          </p:nvSpPr>
          <p:spPr bwMode="auto">
            <a:xfrm>
              <a:off x="3312" y="31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46" name="Text Box 42"/>
            <p:cNvSpPr txBox="1">
              <a:spLocks noChangeArrowheads="1"/>
            </p:cNvSpPr>
            <p:nvPr/>
          </p:nvSpPr>
          <p:spPr bwMode="auto">
            <a:xfrm>
              <a:off x="2976" y="3456"/>
              <a:ext cx="6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Employee</a:t>
              </a:r>
            </a:p>
          </p:txBody>
        </p:sp>
        <p:sp>
          <p:nvSpPr>
            <p:cNvPr id="328747" name="Text Box 43"/>
            <p:cNvSpPr txBox="1">
              <a:spLocks noChangeArrowheads="1"/>
            </p:cNvSpPr>
            <p:nvPr/>
          </p:nvSpPr>
          <p:spPr bwMode="auto">
            <a:xfrm>
              <a:off x="3024" y="3792"/>
              <a:ext cx="6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Product</a:t>
              </a:r>
            </a:p>
          </p:txBody>
        </p:sp>
        <p:sp>
          <p:nvSpPr>
            <p:cNvPr id="328748" name="Line 44"/>
            <p:cNvSpPr>
              <a:spLocks noChangeShapeType="1"/>
            </p:cNvSpPr>
            <p:nvPr/>
          </p:nvSpPr>
          <p:spPr bwMode="auto">
            <a:xfrm>
              <a:off x="1968" y="384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49" name="Text Box 45"/>
            <p:cNvSpPr txBox="1">
              <a:spLocks noChangeArrowheads="1"/>
            </p:cNvSpPr>
            <p:nvPr/>
          </p:nvSpPr>
          <p:spPr bwMode="auto">
            <a:xfrm>
              <a:off x="1910" y="1399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*</a:t>
              </a:r>
            </a:p>
          </p:txBody>
        </p:sp>
        <p:sp>
          <p:nvSpPr>
            <p:cNvPr id="328750" name="Text Box 46"/>
            <p:cNvSpPr txBox="1">
              <a:spLocks noChangeArrowheads="1"/>
            </p:cNvSpPr>
            <p:nvPr/>
          </p:nvSpPr>
          <p:spPr bwMode="auto">
            <a:xfrm>
              <a:off x="3398" y="1399"/>
              <a:ext cx="19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1</a:t>
              </a:r>
            </a:p>
          </p:txBody>
        </p:sp>
        <p:sp>
          <p:nvSpPr>
            <p:cNvPr id="328751" name="Text Box 47"/>
            <p:cNvSpPr txBox="1">
              <a:spLocks noChangeArrowheads="1"/>
            </p:cNvSpPr>
            <p:nvPr/>
          </p:nvSpPr>
          <p:spPr bwMode="auto">
            <a:xfrm>
              <a:off x="1334" y="3127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*</a:t>
              </a:r>
            </a:p>
          </p:txBody>
        </p:sp>
        <p:sp>
          <p:nvSpPr>
            <p:cNvPr id="328752" name="Text Box 48"/>
            <p:cNvSpPr txBox="1">
              <a:spLocks noChangeArrowheads="1"/>
            </p:cNvSpPr>
            <p:nvPr/>
          </p:nvSpPr>
          <p:spPr bwMode="auto">
            <a:xfrm>
              <a:off x="1958" y="3703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*</a:t>
              </a:r>
            </a:p>
          </p:txBody>
        </p:sp>
        <p:sp>
          <p:nvSpPr>
            <p:cNvPr id="328753" name="Text Box 49"/>
            <p:cNvSpPr txBox="1">
              <a:spLocks noChangeArrowheads="1"/>
            </p:cNvSpPr>
            <p:nvPr/>
          </p:nvSpPr>
          <p:spPr bwMode="auto">
            <a:xfrm>
              <a:off x="2822" y="3703"/>
              <a:ext cx="19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1</a:t>
              </a:r>
            </a:p>
          </p:txBody>
        </p:sp>
        <p:sp>
          <p:nvSpPr>
            <p:cNvPr id="328754" name="Text Box 50"/>
            <p:cNvSpPr txBox="1">
              <a:spLocks noChangeArrowheads="1"/>
            </p:cNvSpPr>
            <p:nvPr/>
          </p:nvSpPr>
          <p:spPr bwMode="auto">
            <a:xfrm>
              <a:off x="3302" y="3127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*</a:t>
              </a:r>
            </a:p>
          </p:txBody>
        </p:sp>
        <p:sp>
          <p:nvSpPr>
            <p:cNvPr id="328755" name="Text Box 51"/>
            <p:cNvSpPr txBox="1">
              <a:spLocks noChangeArrowheads="1"/>
            </p:cNvSpPr>
            <p:nvPr/>
          </p:nvSpPr>
          <p:spPr bwMode="auto">
            <a:xfrm>
              <a:off x="3302" y="3319"/>
              <a:ext cx="3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0..1</a:t>
              </a:r>
            </a:p>
          </p:txBody>
        </p:sp>
        <p:sp>
          <p:nvSpPr>
            <p:cNvPr id="328756" name="Text Box 52"/>
            <p:cNvSpPr txBox="1">
              <a:spLocks noChangeArrowheads="1"/>
            </p:cNvSpPr>
            <p:nvPr/>
          </p:nvSpPr>
          <p:spPr bwMode="auto">
            <a:xfrm>
              <a:off x="1334" y="2023"/>
              <a:ext cx="19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pperplate Gothic Bold" panose="020E0705020206020404" pitchFamily="34" charset="0"/>
                </a:rPr>
                <a:t>1</a:t>
              </a:r>
            </a:p>
          </p:txBody>
        </p:sp>
        <p:sp>
          <p:nvSpPr>
            <p:cNvPr id="328757" name="Text Box 53"/>
            <p:cNvSpPr txBox="1">
              <a:spLocks noChangeArrowheads="1"/>
            </p:cNvSpPr>
            <p:nvPr/>
          </p:nvSpPr>
          <p:spPr bwMode="auto">
            <a:xfrm>
              <a:off x="902" y="2983"/>
              <a:ext cx="4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 i="1">
                  <a:latin typeface="Copperplate Gothic Bold" panose="020E0705020206020404" pitchFamily="34" charset="0"/>
                </a:rPr>
                <a:t>line</a:t>
              </a:r>
            </a:p>
            <a:p>
              <a:r>
                <a:rPr lang="en-US" altLang="ko-KR" sz="1400" b="1" i="1">
                  <a:latin typeface="Copperplate Gothic Bold" panose="020E0705020206020404" pitchFamily="34" charset="0"/>
                </a:rPr>
                <a:t>items</a:t>
              </a:r>
              <a:endParaRPr lang="en-US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28758" name="Text Box 54"/>
            <p:cNvSpPr txBox="1">
              <a:spLocks noChangeArrowheads="1"/>
            </p:cNvSpPr>
            <p:nvPr/>
          </p:nvSpPr>
          <p:spPr bwMode="auto">
            <a:xfrm>
              <a:off x="2678" y="3271"/>
              <a:ext cx="73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 i="1">
                  <a:latin typeface="Copperplate Gothic Bold" panose="020E0705020206020404" pitchFamily="34" charset="0"/>
                </a:rPr>
                <a:t>Sales rep</a:t>
              </a:r>
              <a:endParaRPr lang="en-US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28759" name="Text Box 55"/>
            <p:cNvSpPr txBox="1">
              <a:spLocks noChangeArrowheads="1"/>
            </p:cNvSpPr>
            <p:nvPr/>
          </p:nvSpPr>
          <p:spPr bwMode="auto">
            <a:xfrm>
              <a:off x="1344" y="2208"/>
              <a:ext cx="156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Trebuchet MS" panose="020B0603020202020204" pitchFamily="34" charset="0"/>
                </a:rPr>
                <a:t>{if Order.customer.creditRating is</a:t>
              </a:r>
            </a:p>
            <a:p>
              <a:r>
                <a:rPr lang="en-US" altLang="ko-KR" sz="1200">
                  <a:latin typeface="Trebuchet MS" panose="020B0603020202020204" pitchFamily="34" charset="0"/>
                </a:rPr>
                <a:t>‘poor”, then Order is prepaid </a:t>
              </a:r>
            </a:p>
            <a:p>
              <a:r>
                <a:rPr lang="en-US" altLang="ko-KR" sz="1200">
                  <a:latin typeface="Trebuchet MS" panose="020B0603020202020204" pitchFamily="34" charset="0"/>
                </a:rPr>
                <a:t>must be true}</a:t>
              </a:r>
              <a:endParaRPr lang="en-US" altLang="ko-KR" sz="1200">
                <a:latin typeface="Copperplate Gothic Bold" panose="020E0705020206020404" pitchFamily="34" charset="0"/>
              </a:endParaRPr>
            </a:p>
          </p:txBody>
        </p:sp>
        <p:sp>
          <p:nvSpPr>
            <p:cNvPr id="328760" name="Line 56"/>
            <p:cNvSpPr>
              <a:spLocks noChangeShapeType="1"/>
            </p:cNvSpPr>
            <p:nvPr/>
          </p:nvSpPr>
          <p:spPr bwMode="auto">
            <a:xfrm>
              <a:off x="1488" y="1920"/>
              <a:ext cx="24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61" name="Text Box 57"/>
            <p:cNvSpPr txBox="1">
              <a:spLocks noChangeArrowheads="1"/>
            </p:cNvSpPr>
            <p:nvPr/>
          </p:nvSpPr>
          <p:spPr bwMode="auto">
            <a:xfrm>
              <a:off x="2256" y="1728"/>
              <a:ext cx="8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Association</a:t>
              </a:r>
              <a:endParaRPr lang="en-US" altLang="ko-KR" sz="1400" b="1" i="1">
                <a:latin typeface="Copperplate Gothic Bold" panose="020E0705020206020404" pitchFamily="34" charset="0"/>
              </a:endParaRPr>
            </a:p>
          </p:txBody>
        </p:sp>
        <p:sp>
          <p:nvSpPr>
            <p:cNvPr id="328762" name="Line 58"/>
            <p:cNvSpPr>
              <a:spLocks noChangeShapeType="1"/>
            </p:cNvSpPr>
            <p:nvPr/>
          </p:nvSpPr>
          <p:spPr bwMode="auto">
            <a:xfrm flipV="1">
              <a:off x="2688" y="1536"/>
              <a:ext cx="144" cy="240"/>
            </a:xfrm>
            <a:prstGeom prst="line">
              <a:avLst/>
            </a:prstGeom>
            <a:noFill/>
            <a:ln w="9525">
              <a:solidFill>
                <a:srgbClr val="B2364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63" name="Text Box 59"/>
            <p:cNvSpPr txBox="1">
              <a:spLocks noChangeArrowheads="1"/>
            </p:cNvSpPr>
            <p:nvPr/>
          </p:nvSpPr>
          <p:spPr bwMode="auto">
            <a:xfrm>
              <a:off x="4982" y="1639"/>
              <a:ext cx="4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Class</a:t>
              </a:r>
              <a:endPara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328764" name="Line 60"/>
            <p:cNvSpPr>
              <a:spLocks noChangeShapeType="1"/>
            </p:cNvSpPr>
            <p:nvPr/>
          </p:nvSpPr>
          <p:spPr bwMode="auto">
            <a:xfrm flipH="1" flipV="1">
              <a:off x="4704" y="1584"/>
              <a:ext cx="288" cy="96"/>
            </a:xfrm>
            <a:prstGeom prst="line">
              <a:avLst/>
            </a:prstGeom>
            <a:noFill/>
            <a:ln w="9525">
              <a:solidFill>
                <a:srgbClr val="B2364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65" name="Text Box 61"/>
            <p:cNvSpPr txBox="1">
              <a:spLocks noChangeArrowheads="1"/>
            </p:cNvSpPr>
            <p:nvPr/>
          </p:nvSpPr>
          <p:spPr bwMode="auto">
            <a:xfrm>
              <a:off x="3062" y="1927"/>
              <a:ext cx="11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Generalization</a:t>
              </a:r>
            </a:p>
          </p:txBody>
        </p:sp>
        <p:sp>
          <p:nvSpPr>
            <p:cNvPr id="328766" name="Line 62"/>
            <p:cNvSpPr>
              <a:spLocks noChangeShapeType="1"/>
            </p:cNvSpPr>
            <p:nvPr/>
          </p:nvSpPr>
          <p:spPr bwMode="auto">
            <a:xfrm flipV="1">
              <a:off x="3888" y="1968"/>
              <a:ext cx="192" cy="48"/>
            </a:xfrm>
            <a:prstGeom prst="line">
              <a:avLst/>
            </a:prstGeom>
            <a:noFill/>
            <a:ln w="9525">
              <a:solidFill>
                <a:srgbClr val="B2364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67" name="Text Box 63"/>
            <p:cNvSpPr txBox="1">
              <a:spLocks noChangeArrowheads="1"/>
            </p:cNvSpPr>
            <p:nvPr/>
          </p:nvSpPr>
          <p:spPr bwMode="auto">
            <a:xfrm>
              <a:off x="2006" y="2695"/>
              <a:ext cx="73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Attribute</a:t>
              </a:r>
            </a:p>
          </p:txBody>
        </p:sp>
        <p:sp>
          <p:nvSpPr>
            <p:cNvPr id="328768" name="Line 64"/>
            <p:cNvSpPr>
              <a:spLocks noChangeShapeType="1"/>
            </p:cNvSpPr>
            <p:nvPr/>
          </p:nvSpPr>
          <p:spPr bwMode="auto">
            <a:xfrm flipV="1">
              <a:off x="2448" y="2544"/>
              <a:ext cx="384" cy="192"/>
            </a:xfrm>
            <a:prstGeom prst="line">
              <a:avLst/>
            </a:prstGeom>
            <a:noFill/>
            <a:ln w="9525">
              <a:solidFill>
                <a:srgbClr val="B2364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69" name="Text Box 65"/>
            <p:cNvSpPr txBox="1">
              <a:spLocks noChangeArrowheads="1"/>
            </p:cNvSpPr>
            <p:nvPr/>
          </p:nvSpPr>
          <p:spPr bwMode="auto">
            <a:xfrm>
              <a:off x="566" y="2695"/>
              <a:ext cx="4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Role</a:t>
              </a:r>
            </a:p>
            <a:p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name</a:t>
              </a:r>
              <a:endParaRPr lang="en-US" altLang="ko-KR" sz="1400" b="1" i="1">
                <a:latin typeface="Copperplate Gothic Bold" panose="020E0705020206020404" pitchFamily="34" charset="0"/>
              </a:endParaRPr>
            </a:p>
          </p:txBody>
        </p:sp>
        <p:sp>
          <p:nvSpPr>
            <p:cNvPr id="328770" name="Line 66"/>
            <p:cNvSpPr>
              <a:spLocks noChangeShapeType="1"/>
            </p:cNvSpPr>
            <p:nvPr/>
          </p:nvSpPr>
          <p:spPr bwMode="auto">
            <a:xfrm>
              <a:off x="912" y="2880"/>
              <a:ext cx="192" cy="144"/>
            </a:xfrm>
            <a:prstGeom prst="line">
              <a:avLst/>
            </a:prstGeom>
            <a:noFill/>
            <a:ln w="9525">
              <a:solidFill>
                <a:srgbClr val="B2364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71" name="Text Box 67"/>
            <p:cNvSpPr txBox="1">
              <a:spLocks noChangeArrowheads="1"/>
            </p:cNvSpPr>
            <p:nvPr/>
          </p:nvSpPr>
          <p:spPr bwMode="auto">
            <a:xfrm>
              <a:off x="1622" y="2993"/>
              <a:ext cx="92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Multiplicity: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Many-valued</a:t>
              </a:r>
              <a:endParaRPr lang="en-US" altLang="ko-KR" sz="1400" b="1" i="1">
                <a:latin typeface="Copperplate Gothic Bold" panose="020E0705020206020404" pitchFamily="34" charset="0"/>
              </a:endParaRPr>
            </a:p>
          </p:txBody>
        </p:sp>
        <p:sp>
          <p:nvSpPr>
            <p:cNvPr id="328772" name="Line 68"/>
            <p:cNvSpPr>
              <a:spLocks noChangeShapeType="1"/>
            </p:cNvSpPr>
            <p:nvPr/>
          </p:nvSpPr>
          <p:spPr bwMode="auto">
            <a:xfrm flipH="1">
              <a:off x="1440" y="3072"/>
              <a:ext cx="192" cy="144"/>
            </a:xfrm>
            <a:prstGeom prst="line">
              <a:avLst/>
            </a:prstGeom>
            <a:noFill/>
            <a:ln w="9525">
              <a:solidFill>
                <a:srgbClr val="B2364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73" name="Text Box 69"/>
            <p:cNvSpPr txBox="1">
              <a:spLocks noChangeArrowheads="1"/>
            </p:cNvSpPr>
            <p:nvPr/>
          </p:nvSpPr>
          <p:spPr bwMode="auto">
            <a:xfrm>
              <a:off x="4128" y="3072"/>
              <a:ext cx="7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Operation</a:t>
              </a:r>
              <a:endParaRPr lang="en-US" altLang="ko-KR" sz="1400" b="1" i="1">
                <a:latin typeface="Copperplate Gothic Bold" panose="020E0705020206020404" pitchFamily="34" charset="0"/>
              </a:endParaRPr>
            </a:p>
          </p:txBody>
        </p:sp>
        <p:sp>
          <p:nvSpPr>
            <p:cNvPr id="328774" name="Line 70"/>
            <p:cNvSpPr>
              <a:spLocks noChangeShapeType="1"/>
            </p:cNvSpPr>
            <p:nvPr/>
          </p:nvSpPr>
          <p:spPr bwMode="auto">
            <a:xfrm flipH="1" flipV="1">
              <a:off x="3792" y="2928"/>
              <a:ext cx="432" cy="144"/>
            </a:xfrm>
            <a:prstGeom prst="line">
              <a:avLst/>
            </a:prstGeom>
            <a:noFill/>
            <a:ln w="9525">
              <a:solidFill>
                <a:srgbClr val="B2364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75" name="Line 71"/>
            <p:cNvSpPr>
              <a:spLocks noChangeShapeType="1"/>
            </p:cNvSpPr>
            <p:nvPr/>
          </p:nvSpPr>
          <p:spPr bwMode="auto">
            <a:xfrm>
              <a:off x="816" y="34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76" name="Text Box 72"/>
            <p:cNvSpPr txBox="1">
              <a:spLocks noChangeArrowheads="1"/>
            </p:cNvSpPr>
            <p:nvPr/>
          </p:nvSpPr>
          <p:spPr bwMode="auto">
            <a:xfrm>
              <a:off x="3888" y="3456"/>
              <a:ext cx="913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Multiplicity: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Optional</a:t>
              </a:r>
              <a:endParaRPr lang="en-US" altLang="ko-KR" sz="1400" b="1" i="1">
                <a:latin typeface="Copperplate Gothic Bold" panose="020E0705020206020404" pitchFamily="34" charset="0"/>
              </a:endParaRPr>
            </a:p>
          </p:txBody>
        </p:sp>
        <p:sp>
          <p:nvSpPr>
            <p:cNvPr id="328777" name="Line 73"/>
            <p:cNvSpPr>
              <a:spLocks noChangeShapeType="1"/>
            </p:cNvSpPr>
            <p:nvPr/>
          </p:nvSpPr>
          <p:spPr bwMode="auto">
            <a:xfrm flipH="1" flipV="1">
              <a:off x="3552" y="3408"/>
              <a:ext cx="336" cy="96"/>
            </a:xfrm>
            <a:prstGeom prst="line">
              <a:avLst/>
            </a:prstGeom>
            <a:noFill/>
            <a:ln w="9525">
              <a:solidFill>
                <a:srgbClr val="B2364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778" name="Text Box 74"/>
            <p:cNvSpPr txBox="1">
              <a:spLocks noChangeArrowheads="1"/>
            </p:cNvSpPr>
            <p:nvPr/>
          </p:nvSpPr>
          <p:spPr bwMode="auto">
            <a:xfrm>
              <a:off x="2352" y="1104"/>
              <a:ext cx="913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Multiplicity: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b="1" i="1">
                  <a:solidFill>
                    <a:srgbClr val="B23642"/>
                  </a:solidFill>
                  <a:latin typeface="Copperplate Gothic Bold" panose="020E0705020206020404" pitchFamily="34" charset="0"/>
                </a:rPr>
                <a:t>Mandatory</a:t>
              </a:r>
              <a:endParaRPr lang="en-US" altLang="ko-KR" sz="1400" b="1" i="1">
                <a:latin typeface="Copperplate Gothic Bold" panose="020E0705020206020404" pitchFamily="34" charset="0"/>
              </a:endParaRPr>
            </a:p>
          </p:txBody>
        </p:sp>
        <p:sp>
          <p:nvSpPr>
            <p:cNvPr id="328779" name="Line 75"/>
            <p:cNvSpPr>
              <a:spLocks noChangeShapeType="1"/>
            </p:cNvSpPr>
            <p:nvPr/>
          </p:nvSpPr>
          <p:spPr bwMode="auto">
            <a:xfrm>
              <a:off x="3024" y="1296"/>
              <a:ext cx="384" cy="144"/>
            </a:xfrm>
            <a:prstGeom prst="line">
              <a:avLst/>
            </a:prstGeom>
            <a:noFill/>
            <a:ln w="9525">
              <a:solidFill>
                <a:srgbClr val="B2364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7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25055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991600" cy="4953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기능적 모형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사용자 측면에서 본 시스템 기능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UML: </a:t>
            </a:r>
            <a:r>
              <a:rPr lang="ko-KR" altLang="en-US" sz="2000" dirty="0"/>
              <a:t>사용 사례 다이어그램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객체 모형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객체</a:t>
            </a:r>
            <a:r>
              <a:rPr lang="en-US" altLang="ko-KR" sz="2000" dirty="0"/>
              <a:t>, </a:t>
            </a:r>
            <a:r>
              <a:rPr lang="ko-KR" altLang="en-US" sz="2000" dirty="0"/>
              <a:t>속성</a:t>
            </a:r>
            <a:r>
              <a:rPr lang="en-US" altLang="ko-KR" sz="2000" dirty="0"/>
              <a:t>, </a:t>
            </a:r>
            <a:r>
              <a:rPr lang="ko-KR" altLang="en-US" sz="2000" dirty="0"/>
              <a:t>연관관계</a:t>
            </a:r>
            <a:r>
              <a:rPr lang="en-US" altLang="ko-KR" sz="2000" dirty="0"/>
              <a:t>, </a:t>
            </a:r>
            <a:r>
              <a:rPr lang="ko-KR" altLang="en-US" sz="2000" dirty="0"/>
              <a:t>오퍼레이션으로 시스템의 정적 구조를 나타냄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UML: </a:t>
            </a:r>
            <a:r>
              <a:rPr lang="ko-KR" altLang="en-US" sz="2000" dirty="0"/>
              <a:t>클래스 다이어그램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동적 모형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시스템의 내부 동작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UML: </a:t>
            </a:r>
            <a:r>
              <a:rPr lang="ko-KR" altLang="en-US" sz="2000" dirty="0"/>
              <a:t>순서 다이어그램</a:t>
            </a:r>
            <a:r>
              <a:rPr lang="en-US" altLang="ko-KR" sz="2000" dirty="0"/>
              <a:t>, </a:t>
            </a:r>
            <a:r>
              <a:rPr lang="ko-KR" altLang="en-US" sz="2000" dirty="0"/>
              <a:t>상태 다이어그램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액티비티</a:t>
            </a:r>
            <a:r>
              <a:rPr lang="ko-KR" altLang="en-US" sz="2000" dirty="0"/>
              <a:t> 다이어그램</a:t>
            </a: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1769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8958A-1768-42D6-87B7-F0B3FB5DA3DC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2573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/>
              <a:t>객체란 물체로 존재하거나 개념상 존재하는 엔티티들의 표현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구체적인 물체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, </a:t>
            </a:r>
            <a:r>
              <a:rPr lang="ko-KR" altLang="en-US"/>
              <a:t>영철이의 차</a:t>
            </a:r>
            <a:r>
              <a:rPr lang="en-US" altLang="ko-KR"/>
              <a:t>, </a:t>
            </a:r>
            <a:r>
              <a:rPr lang="ko-KR" altLang="en-US"/>
              <a:t>내 컴퓨터</a:t>
            </a:r>
            <a:r>
              <a:rPr lang="en-US" altLang="ko-KR"/>
              <a:t>)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개념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, </a:t>
            </a:r>
            <a:r>
              <a:rPr lang="ko-KR" altLang="en-US"/>
              <a:t>구매 주문</a:t>
            </a:r>
            <a:r>
              <a:rPr lang="en-US" altLang="ko-KR"/>
              <a:t>, </a:t>
            </a:r>
            <a:r>
              <a:rPr lang="ko-KR" altLang="en-US"/>
              <a:t>은행에서의 거래</a:t>
            </a:r>
            <a:r>
              <a:rPr lang="en-US" altLang="ko-KR"/>
              <a:t>)</a:t>
            </a:r>
          </a:p>
          <a:p>
            <a:pPr>
              <a:lnSpc>
                <a:spcPct val="140000"/>
              </a:lnSpc>
            </a:pPr>
            <a:r>
              <a:rPr lang="ko-KR" altLang="en-US"/>
              <a:t>범위가 잘 정의될 수 있고 의미가 뚜렷한 개념</a:t>
            </a:r>
            <a:r>
              <a:rPr lang="en-US" altLang="ko-KR"/>
              <a:t>, </a:t>
            </a:r>
            <a:r>
              <a:rPr lang="ko-KR" altLang="en-US"/>
              <a:t>추상적인 것</a:t>
            </a:r>
            <a:r>
              <a:rPr lang="en-US" altLang="ko-KR"/>
              <a:t>, </a:t>
            </a:r>
            <a:r>
              <a:rPr lang="ko-KR" altLang="en-US"/>
              <a:t>사물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4895850" y="4400550"/>
            <a:ext cx="2514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5029201" y="4533900"/>
            <a:ext cx="26267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u="sng">
                <a:latin typeface="Copperplate Gothic Bold" panose="020E0705020206020404" pitchFamily="34" charset="0"/>
              </a:rPr>
              <a:t>Purchase Order, 001</a:t>
            </a:r>
          </a:p>
        </p:txBody>
      </p:sp>
      <p:sp>
        <p:nvSpPr>
          <p:cNvPr id="329734" name="Text Box 6"/>
          <p:cNvSpPr txBox="1">
            <a:spLocks noChangeArrowheads="1"/>
          </p:cNvSpPr>
          <p:nvPr/>
        </p:nvSpPr>
        <p:spPr bwMode="auto">
          <a:xfrm>
            <a:off x="4819650" y="5162550"/>
            <a:ext cx="34388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i="1">
                <a:latin typeface="Copperplate Gothic Bold" panose="020E0705020206020404" pitchFamily="34" charset="0"/>
              </a:rPr>
              <a:t>UML notation for an Object</a:t>
            </a: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523807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411B9-B554-4745-A1E4-A8CF7D28E8CB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/>
              <a:t>다음 객체 그룹에 대한 기술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공통 속성</a:t>
            </a:r>
            <a:r>
              <a:rPr lang="en-US" altLang="ko-KR"/>
              <a:t>(attributes) 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공통 행위</a:t>
            </a:r>
            <a:r>
              <a:rPr lang="en-US" altLang="ko-KR"/>
              <a:t>(operations)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다른 객체와의 공통 관계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공통 의미</a:t>
            </a:r>
          </a:p>
          <a:p>
            <a:pPr>
              <a:lnSpc>
                <a:spcPct val="130000"/>
              </a:lnSpc>
            </a:pPr>
            <a:r>
              <a:rPr lang="ko-KR" altLang="en-US"/>
              <a:t>객체를 생성하는 템플릿</a:t>
            </a:r>
          </a:p>
          <a:p>
            <a:pPr>
              <a:lnSpc>
                <a:spcPct val="130000"/>
              </a:lnSpc>
            </a:pPr>
            <a:r>
              <a:rPr lang="ko-KR" altLang="en-US"/>
              <a:t>클래스</a:t>
            </a:r>
            <a:r>
              <a:rPr lang="en-US" altLang="ko-KR"/>
              <a:t>: CourseOffering</a:t>
            </a:r>
          </a:p>
          <a:p>
            <a:pPr lvl="1">
              <a:lnSpc>
                <a:spcPct val="130000"/>
              </a:lnSpc>
            </a:pPr>
            <a:r>
              <a:rPr lang="en-US" altLang="ko-KR"/>
              <a:t>Attribute: location, time offered</a:t>
            </a:r>
          </a:p>
          <a:p>
            <a:pPr lvl="1">
              <a:lnSpc>
                <a:spcPct val="130000"/>
              </a:lnSpc>
            </a:pPr>
            <a:r>
              <a:rPr lang="en-US" altLang="ko-KR"/>
              <a:t>Operations: retrieve location, retrieve time of day, add a student</a:t>
            </a:r>
          </a:p>
          <a:p>
            <a:pPr>
              <a:lnSpc>
                <a:spcPct val="130000"/>
              </a:lnSpc>
            </a:pPr>
            <a:endParaRPr lang="en-US" altLang="ko-KR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286249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9B9F2-9796-43C2-B096-204A46D374C3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1"/>
            <a:ext cx="8001000" cy="31972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/>
              <a:t>오직 한가지 추상 개념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클래스는 한가지 테마가 있음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예</a:t>
            </a:r>
            <a:r>
              <a:rPr lang="en-US" altLang="ko-KR"/>
              <a:t>,. StudentInformation, StudentHistory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클래스의 이름은 도메인의 용어를 사용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추상적 개념을 잘 표현하는 단수형 명사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약자를 사용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액터와는 다른 이름을 사용한다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, StudentInformation) </a:t>
            </a:r>
          </a:p>
          <a:p>
            <a:pPr lvl="1">
              <a:lnSpc>
                <a:spcPct val="130000"/>
              </a:lnSpc>
            </a:pPr>
            <a:endParaRPr lang="en-US" altLang="ko-KR"/>
          </a:p>
          <a:p>
            <a:endParaRPr lang="en-US" altLang="ko-KR"/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4572000" y="4724400"/>
            <a:ext cx="18288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4648201" y="4724400"/>
            <a:ext cx="2098651" cy="100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CourseOffering</a:t>
            </a:r>
          </a:p>
          <a:p>
            <a:r>
              <a:rPr lang="en-US" altLang="ko-KR" sz="1600" b="1">
                <a:latin typeface="Copperplate Gothic Bold" panose="020E0705020206020404" pitchFamily="34" charset="0"/>
              </a:rPr>
              <a:t>location</a:t>
            </a:r>
          </a:p>
          <a:p>
            <a:pPr>
              <a:lnSpc>
                <a:spcPct val="90000"/>
              </a:lnSpc>
            </a:pPr>
            <a:endParaRPr lang="en-US" altLang="ko-KR" sz="1600" b="1">
              <a:latin typeface="Copperplate Gothic Bold" panose="020E07050202060204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1">
                <a:latin typeface="Copperplate Gothic Bold" panose="020E0705020206020404" pitchFamily="34" charset="0"/>
              </a:rPr>
              <a:t>addStudent()</a:t>
            </a:r>
          </a:p>
        </p:txBody>
      </p:sp>
      <p:sp>
        <p:nvSpPr>
          <p:cNvPr id="331782" name="Line 6"/>
          <p:cNvSpPr>
            <a:spLocks noChangeShapeType="1"/>
          </p:cNvSpPr>
          <p:nvPr/>
        </p:nvSpPr>
        <p:spPr bwMode="auto">
          <a:xfrm>
            <a:off x="4572000" y="5029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1783" name="Line 7"/>
          <p:cNvSpPr>
            <a:spLocks noChangeShapeType="1"/>
          </p:cNvSpPr>
          <p:nvPr/>
        </p:nvSpPr>
        <p:spPr bwMode="auto">
          <a:xfrm>
            <a:off x="4572000" y="5334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4327525" y="5851525"/>
            <a:ext cx="31877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i="1">
                <a:latin typeface="Copperplate Gothic Bold" panose="020E0705020206020404" pitchFamily="34" charset="0"/>
              </a:rPr>
              <a:t>UML Notation for a Class</a:t>
            </a:r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9583697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F79E-0EBA-4425-A08D-2CED4F63C68D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2378075" y="3536950"/>
            <a:ext cx="2452688" cy="17795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2816225" y="3536950"/>
            <a:ext cx="16884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FieldOfficer</a:t>
            </a:r>
          </a:p>
        </p:txBody>
      </p:sp>
      <p:sp>
        <p:nvSpPr>
          <p:cNvPr id="332805" name="Line 5"/>
          <p:cNvSpPr>
            <a:spLocks noChangeShapeType="1"/>
          </p:cNvSpPr>
          <p:nvPr/>
        </p:nvSpPr>
        <p:spPr bwMode="auto">
          <a:xfrm>
            <a:off x="2378075" y="3841751"/>
            <a:ext cx="24526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06" name="Line 6"/>
          <p:cNvSpPr>
            <a:spLocks noChangeShapeType="1"/>
          </p:cNvSpPr>
          <p:nvPr/>
        </p:nvSpPr>
        <p:spPr bwMode="auto">
          <a:xfrm>
            <a:off x="2397125" y="4775201"/>
            <a:ext cx="24526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6664325" y="3536950"/>
            <a:ext cx="2514600" cy="1841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7140575" y="3536950"/>
            <a:ext cx="14966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Dispatcher</a:t>
            </a:r>
          </a:p>
        </p:txBody>
      </p:sp>
      <p:sp>
        <p:nvSpPr>
          <p:cNvPr id="332809" name="Line 9"/>
          <p:cNvSpPr>
            <a:spLocks noChangeShapeType="1"/>
          </p:cNvSpPr>
          <p:nvPr/>
        </p:nvSpPr>
        <p:spPr bwMode="auto">
          <a:xfrm>
            <a:off x="6664325" y="3841751"/>
            <a:ext cx="25146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>
            <a:off x="6664325" y="4737101"/>
            <a:ext cx="25146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11" name="Text Box 11"/>
          <p:cNvSpPr txBox="1">
            <a:spLocks noChangeArrowheads="1"/>
          </p:cNvSpPr>
          <p:nvPr/>
        </p:nvSpPr>
        <p:spPr bwMode="auto">
          <a:xfrm>
            <a:off x="2419351" y="3835400"/>
            <a:ext cx="242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name:String</a:t>
            </a:r>
          </a:p>
          <a:p>
            <a:r>
              <a:rPr lang="en-US" altLang="ko-KR">
                <a:latin typeface="Tahoma" panose="020B0604030504040204" pitchFamily="34" charset="0"/>
              </a:rPr>
              <a:t>badgeNumber:Integer</a:t>
            </a:r>
          </a:p>
        </p:txBody>
      </p:sp>
      <p:sp>
        <p:nvSpPr>
          <p:cNvPr id="332812" name="Text Box 12"/>
          <p:cNvSpPr txBox="1">
            <a:spLocks noChangeArrowheads="1"/>
          </p:cNvSpPr>
          <p:nvPr/>
        </p:nvSpPr>
        <p:spPr bwMode="auto">
          <a:xfrm>
            <a:off x="6705601" y="3911600"/>
            <a:ext cx="242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name:String</a:t>
            </a:r>
          </a:p>
          <a:p>
            <a:r>
              <a:rPr lang="en-US" altLang="ko-KR">
                <a:latin typeface="Tahoma" panose="020B0604030504040204" pitchFamily="34" charset="0"/>
              </a:rPr>
              <a:t>badgeNumber:Integer</a:t>
            </a:r>
          </a:p>
        </p:txBody>
      </p:sp>
      <p:sp>
        <p:nvSpPr>
          <p:cNvPr id="332813" name="Rectangle 13"/>
          <p:cNvSpPr>
            <a:spLocks noChangeArrowheads="1"/>
          </p:cNvSpPr>
          <p:nvPr/>
        </p:nvSpPr>
        <p:spPr bwMode="auto">
          <a:xfrm>
            <a:off x="3749675" y="1974850"/>
            <a:ext cx="2438400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14" name="Text Box 14"/>
          <p:cNvSpPr txBox="1">
            <a:spLocks noChangeArrowheads="1"/>
          </p:cNvSpPr>
          <p:nvPr/>
        </p:nvSpPr>
        <p:spPr bwMode="auto">
          <a:xfrm>
            <a:off x="3886201" y="2057401"/>
            <a:ext cx="217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ahoma" panose="020B0604030504040204" pitchFamily="34" charset="0"/>
              </a:rPr>
              <a:t>EmergencyReport</a:t>
            </a:r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>
            <a:off x="5330825" y="2546350"/>
            <a:ext cx="0" cy="1885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2816" name="Line 16"/>
          <p:cNvSpPr>
            <a:spLocks noChangeShapeType="1"/>
          </p:cNvSpPr>
          <p:nvPr/>
        </p:nvSpPr>
        <p:spPr bwMode="auto">
          <a:xfrm>
            <a:off x="4835525" y="441325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2817" name="Text Box 17"/>
          <p:cNvSpPr txBox="1">
            <a:spLocks noChangeArrowheads="1"/>
          </p:cNvSpPr>
          <p:nvPr/>
        </p:nvSpPr>
        <p:spPr bwMode="auto">
          <a:xfrm>
            <a:off x="3143251" y="2520951"/>
            <a:ext cx="184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reportGenerated</a:t>
            </a:r>
          </a:p>
        </p:txBody>
      </p:sp>
      <p:sp>
        <p:nvSpPr>
          <p:cNvPr id="332818" name="Text Box 18"/>
          <p:cNvSpPr txBox="1">
            <a:spLocks noChangeArrowheads="1"/>
          </p:cNvSpPr>
          <p:nvPr/>
        </p:nvSpPr>
        <p:spPr bwMode="auto">
          <a:xfrm>
            <a:off x="5314951" y="25590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32819" name="Text Box 19"/>
          <p:cNvSpPr txBox="1">
            <a:spLocks noChangeArrowheads="1"/>
          </p:cNvSpPr>
          <p:nvPr/>
        </p:nvSpPr>
        <p:spPr bwMode="auto">
          <a:xfrm>
            <a:off x="4800601" y="40449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4800601" y="4559301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author</a:t>
            </a:r>
          </a:p>
        </p:txBody>
      </p:sp>
      <p:sp>
        <p:nvSpPr>
          <p:cNvPr id="332821" name="Rectangle 21"/>
          <p:cNvSpPr>
            <a:spLocks noChangeArrowheads="1"/>
          </p:cNvSpPr>
          <p:nvPr/>
        </p:nvSpPr>
        <p:spPr bwMode="auto">
          <a:xfrm>
            <a:off x="7959725" y="1993900"/>
            <a:ext cx="1809750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8362951" y="2095501"/>
            <a:ext cx="109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ahoma" panose="020B0604030504040204" pitchFamily="34" charset="0"/>
              </a:rPr>
              <a:t>Incident</a:t>
            </a:r>
          </a:p>
        </p:txBody>
      </p:sp>
      <p:sp>
        <p:nvSpPr>
          <p:cNvPr id="332823" name="Line 23"/>
          <p:cNvSpPr>
            <a:spLocks noChangeShapeType="1"/>
          </p:cNvSpPr>
          <p:nvPr/>
        </p:nvSpPr>
        <p:spPr bwMode="auto">
          <a:xfrm>
            <a:off x="6207125" y="2241550"/>
            <a:ext cx="17716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2824" name="Line 24"/>
          <p:cNvSpPr>
            <a:spLocks noChangeShapeType="1"/>
          </p:cNvSpPr>
          <p:nvPr/>
        </p:nvSpPr>
        <p:spPr bwMode="auto">
          <a:xfrm>
            <a:off x="9636125" y="2565400"/>
            <a:ext cx="0" cy="1885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2825" name="Line 25"/>
          <p:cNvSpPr>
            <a:spLocks noChangeShapeType="1"/>
          </p:cNvSpPr>
          <p:nvPr/>
        </p:nvSpPr>
        <p:spPr bwMode="auto">
          <a:xfrm>
            <a:off x="9197975" y="443230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2826" name="Text Box 26"/>
          <p:cNvSpPr txBox="1">
            <a:spLocks noChangeArrowheads="1"/>
          </p:cNvSpPr>
          <p:nvPr/>
        </p:nvSpPr>
        <p:spPr bwMode="auto">
          <a:xfrm>
            <a:off x="9620251" y="25781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32827" name="Text Box 27"/>
          <p:cNvSpPr txBox="1">
            <a:spLocks noChangeArrowheads="1"/>
          </p:cNvSpPr>
          <p:nvPr/>
        </p:nvSpPr>
        <p:spPr bwMode="auto">
          <a:xfrm>
            <a:off x="8953501" y="4064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2828" name="Text Box 28"/>
          <p:cNvSpPr txBox="1">
            <a:spLocks noChangeArrowheads="1"/>
          </p:cNvSpPr>
          <p:nvPr/>
        </p:nvSpPr>
        <p:spPr bwMode="auto">
          <a:xfrm>
            <a:off x="9105900" y="4578351"/>
            <a:ext cx="947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initiator</a:t>
            </a:r>
          </a:p>
        </p:txBody>
      </p:sp>
      <p:sp>
        <p:nvSpPr>
          <p:cNvPr id="332829" name="Text Box 29"/>
          <p:cNvSpPr txBox="1">
            <a:spLocks noChangeArrowheads="1"/>
          </p:cNvSpPr>
          <p:nvPr/>
        </p:nvSpPr>
        <p:spPr bwMode="auto">
          <a:xfrm>
            <a:off x="7334250" y="2578101"/>
            <a:ext cx="201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incidentGenerated</a:t>
            </a:r>
          </a:p>
        </p:txBody>
      </p:sp>
      <p:sp>
        <p:nvSpPr>
          <p:cNvPr id="332830" name="Text Box 30"/>
          <p:cNvSpPr txBox="1">
            <a:spLocks noChangeArrowheads="1"/>
          </p:cNvSpPr>
          <p:nvPr/>
        </p:nvSpPr>
        <p:spPr bwMode="auto">
          <a:xfrm>
            <a:off x="7696201" y="18351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2831" name="Text Box 31"/>
          <p:cNvSpPr txBox="1">
            <a:spLocks noChangeArrowheads="1"/>
          </p:cNvSpPr>
          <p:nvPr/>
        </p:nvSpPr>
        <p:spPr bwMode="auto">
          <a:xfrm>
            <a:off x="6191251" y="183515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332832" name="Text Box 32"/>
          <p:cNvSpPr txBox="1">
            <a:spLocks noChangeArrowheads="1"/>
          </p:cNvSpPr>
          <p:nvPr/>
        </p:nvSpPr>
        <p:spPr bwMode="auto">
          <a:xfrm>
            <a:off x="6191251" y="2273301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reports</a:t>
            </a:r>
          </a:p>
        </p:txBody>
      </p:sp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517149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86FFB-CF11-4CEB-AFAF-46957C009D73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개념 수준</a:t>
            </a:r>
            <a:r>
              <a:rPr lang="en-US" altLang="ko-KR"/>
              <a:t>(Conceptual Level)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도메인의 개념만 나타냄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언어</a:t>
            </a:r>
            <a:r>
              <a:rPr lang="en-US" altLang="ko-KR"/>
              <a:t>/</a:t>
            </a:r>
            <a:r>
              <a:rPr lang="ko-KR" altLang="en-US"/>
              <a:t>구현에 독립적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명세 수준</a:t>
            </a:r>
            <a:r>
              <a:rPr lang="en-US" altLang="ko-KR"/>
              <a:t>(Specification Level)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소프트웨어 인터페이스에 주목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구현에 관련된 자세한 것은 생략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구현 수준</a:t>
            </a:r>
            <a:r>
              <a:rPr lang="en-US" altLang="ko-KR"/>
              <a:t>(Implementation Level)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자세한 설계를 포함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구현에 관련된 세부사항 포함</a:t>
            </a:r>
          </a:p>
          <a:p>
            <a:endParaRPr lang="en-US" altLang="ko-KR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상세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3365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656DE-20DA-4878-A8F6-39D0F1E62782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연관 관계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두개 이상의 클래스 사이의 의존관계를 나타냄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한 클래스에서 다른 클래스를 사용함</a:t>
            </a:r>
            <a:r>
              <a:rPr lang="en-US" altLang="ko-KR"/>
              <a:t>(reference)</a:t>
            </a:r>
          </a:p>
          <a:p>
            <a:pPr>
              <a:lnSpc>
                <a:spcPct val="120000"/>
              </a:lnSpc>
            </a:pPr>
            <a:r>
              <a:rPr lang="ko-KR" altLang="en-US"/>
              <a:t>클래스 </a:t>
            </a:r>
            <a:r>
              <a:rPr lang="en-US" altLang="ko-KR"/>
              <a:t>Person</a:t>
            </a:r>
            <a:r>
              <a:rPr lang="ko-KR" altLang="en-US"/>
              <a:t>와 </a:t>
            </a:r>
            <a:r>
              <a:rPr lang="en-US" altLang="ko-KR"/>
              <a:t>Employer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연관관계는 관계를 서술하는 동사로 표현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문제 정의에서 직접 목적어를 가진 동사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문제 정의에서 생략된 관계도 찾아냄 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도메인에 관한 지식에서 찾아냄</a:t>
            </a:r>
          </a:p>
          <a:p>
            <a:pPr>
              <a:lnSpc>
                <a:spcPct val="120000"/>
              </a:lnSpc>
            </a:pPr>
            <a:endParaRPr lang="en-US" altLang="ko-KR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7315200" y="3276600"/>
            <a:ext cx="1371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336926" y="3287714"/>
            <a:ext cx="1149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Employee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3200400" y="3276600"/>
            <a:ext cx="1371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7467600" y="3276601"/>
            <a:ext cx="11572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Employer</a:t>
            </a:r>
          </a:p>
        </p:txBody>
      </p:sp>
      <p:sp>
        <p:nvSpPr>
          <p:cNvPr id="334856" name="Line 8"/>
          <p:cNvSpPr>
            <a:spLocks noChangeShapeType="1"/>
          </p:cNvSpPr>
          <p:nvPr/>
        </p:nvSpPr>
        <p:spPr bwMode="auto">
          <a:xfrm>
            <a:off x="4572000" y="34290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4556126" y="3440114"/>
            <a:ext cx="8429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role A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6613526" y="3440114"/>
            <a:ext cx="8413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role B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5257800" y="3200401"/>
            <a:ext cx="11324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latin typeface="Copperplate Gothic Bold" panose="020E0705020206020404" pitchFamily="34" charset="0"/>
              </a:rPr>
              <a:t>work for</a:t>
            </a:r>
          </a:p>
        </p:txBody>
      </p:sp>
      <p:sp>
        <p:nvSpPr>
          <p:cNvPr id="13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연관관계와 링크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98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C18A-3119-4D6B-A72E-5AE42B0877B1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관계에서의 역할</a:t>
            </a:r>
          </a:p>
          <a:p>
            <a:r>
              <a:rPr lang="ko-KR" altLang="en-US"/>
              <a:t>방향성이 있음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505200" y="2971800"/>
            <a:ext cx="14478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7315200" y="3124200"/>
            <a:ext cx="1586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Copperplate Gothic Bold" panose="020E0705020206020404" pitchFamily="34" charset="0"/>
              </a:rPr>
              <a:t>Order line</a:t>
            </a:r>
            <a:endParaRPr lang="en-US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7239000" y="2971800"/>
            <a:ext cx="14478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3810001" y="3124200"/>
            <a:ext cx="1009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Copperplate Gothic Bold" panose="020E0705020206020404" pitchFamily="34" charset="0"/>
              </a:rPr>
              <a:t>Order</a:t>
            </a:r>
            <a:endParaRPr lang="en-US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3505200" y="4724400"/>
            <a:ext cx="14478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3565526" y="4913313"/>
            <a:ext cx="14736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Copperplate Gothic Bold" panose="020E0705020206020404" pitchFamily="34" charset="0"/>
              </a:rPr>
              <a:t>Customer</a:t>
            </a:r>
          </a:p>
        </p:txBody>
      </p:sp>
      <p:sp>
        <p:nvSpPr>
          <p:cNvPr id="335882" name="Line 10"/>
          <p:cNvSpPr>
            <a:spLocks noChangeShapeType="1"/>
          </p:cNvSpPr>
          <p:nvPr/>
        </p:nvSpPr>
        <p:spPr bwMode="auto">
          <a:xfrm>
            <a:off x="4191000" y="3657600"/>
            <a:ext cx="0" cy="1066800"/>
          </a:xfrm>
          <a:prstGeom prst="line">
            <a:avLst/>
          </a:prstGeom>
          <a:noFill/>
          <a:ln w="19050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83" name="Line 11"/>
          <p:cNvSpPr>
            <a:spLocks noChangeShapeType="1"/>
          </p:cNvSpPr>
          <p:nvPr/>
        </p:nvSpPr>
        <p:spPr bwMode="auto">
          <a:xfrm>
            <a:off x="4953000" y="3200400"/>
            <a:ext cx="2286000" cy="0"/>
          </a:xfrm>
          <a:prstGeom prst="line">
            <a:avLst/>
          </a:prstGeom>
          <a:noFill/>
          <a:ln w="19050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84" name="Line 12"/>
          <p:cNvSpPr>
            <a:spLocks noChangeShapeType="1"/>
          </p:cNvSpPr>
          <p:nvPr/>
        </p:nvSpPr>
        <p:spPr bwMode="auto">
          <a:xfrm flipH="1">
            <a:off x="4953000" y="3505200"/>
            <a:ext cx="2286000" cy="0"/>
          </a:xfrm>
          <a:prstGeom prst="line">
            <a:avLst/>
          </a:prstGeom>
          <a:noFill/>
          <a:ln w="19050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85" name="Text Box 13"/>
          <p:cNvSpPr txBox="1">
            <a:spLocks noChangeArrowheads="1"/>
          </p:cNvSpPr>
          <p:nvPr/>
        </p:nvSpPr>
        <p:spPr bwMode="auto">
          <a:xfrm>
            <a:off x="4251326" y="4430714"/>
            <a:ext cx="11878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latin typeface="Copperplate Gothic Bold" panose="020E0705020206020404" pitchFamily="34" charset="0"/>
              </a:rPr>
              <a:t>Customer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6308726" y="2830514"/>
            <a:ext cx="10498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latin typeface="Copperplate Gothic Bold" panose="020E0705020206020404" pitchFamily="34" charset="0"/>
              </a:rPr>
              <a:t>line item</a:t>
            </a:r>
          </a:p>
        </p:txBody>
      </p:sp>
      <p:sp>
        <p:nvSpPr>
          <p:cNvPr id="335887" name="Text Box 15"/>
          <p:cNvSpPr txBox="1">
            <a:spLocks noChangeArrowheads="1"/>
          </p:cNvSpPr>
          <p:nvPr/>
        </p:nvSpPr>
        <p:spPr bwMode="auto">
          <a:xfrm>
            <a:off x="2574925" y="3135314"/>
            <a:ext cx="9279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Source</a:t>
            </a:r>
          </a:p>
        </p:txBody>
      </p:sp>
      <p:sp>
        <p:nvSpPr>
          <p:cNvPr id="335888" name="Text Box 16"/>
          <p:cNvSpPr txBox="1">
            <a:spLocks noChangeArrowheads="1"/>
          </p:cNvSpPr>
          <p:nvPr/>
        </p:nvSpPr>
        <p:spPr bwMode="auto">
          <a:xfrm>
            <a:off x="2590801" y="4876801"/>
            <a:ext cx="8855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Target</a:t>
            </a:r>
            <a:endParaRPr lang="en-US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5889" name="Text Box 17"/>
          <p:cNvSpPr txBox="1">
            <a:spLocks noChangeArrowheads="1"/>
          </p:cNvSpPr>
          <p:nvPr/>
        </p:nvSpPr>
        <p:spPr bwMode="auto">
          <a:xfrm>
            <a:off x="6232526" y="4278314"/>
            <a:ext cx="364740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rPr>
              <a:t>Class Order {</a:t>
            </a:r>
          </a:p>
          <a:p>
            <a:r>
              <a: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rPr>
              <a:t>     private  Customer   _customer;</a:t>
            </a:r>
          </a:p>
          <a:p>
            <a:r>
              <a: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rPr>
              <a:t>     private  Vector         _orderlines;</a:t>
            </a:r>
          </a:p>
          <a:p>
            <a:r>
              <a: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rPr>
              <a:t>     ...</a:t>
            </a:r>
          </a:p>
          <a:p>
            <a:r>
              <a: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rPr>
              <a:t>};</a:t>
            </a:r>
          </a:p>
        </p:txBody>
      </p:sp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역할</a:t>
            </a:r>
            <a:r>
              <a:rPr lang="en-US" altLang="ko-KR" dirty="0" smtClean="0"/>
              <a:t>(Role)</a:t>
            </a:r>
          </a:p>
        </p:txBody>
      </p:sp>
    </p:spTree>
    <p:extLst>
      <p:ext uri="{BB962C8B-B14F-4D97-AF65-F5344CB8AC3E}">
        <p14:creationId xmlns:p14="http://schemas.microsoft.com/office/powerpoint/2010/main" val="3328029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3B457-D200-4730-A034-81EA2D3EA2A0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클래스 인스턴스에서 연관된 링크의 개수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몇 개의 객체가 연관관계를 구성하는지 나타냄 </a:t>
            </a:r>
          </a:p>
        </p:txBody>
      </p:sp>
      <p:grpSp>
        <p:nvGrpSpPr>
          <p:cNvPr id="336900" name="Group 4"/>
          <p:cNvGrpSpPr>
            <a:grpSpLocks/>
          </p:cNvGrpSpPr>
          <p:nvPr/>
        </p:nvGrpSpPr>
        <p:grpSpPr bwMode="auto">
          <a:xfrm>
            <a:off x="3505200" y="2743200"/>
            <a:ext cx="2819400" cy="457200"/>
            <a:chOff x="1344" y="1968"/>
            <a:chExt cx="1776" cy="288"/>
          </a:xfrm>
        </p:grpSpPr>
        <p:sp>
          <p:nvSpPr>
            <p:cNvPr id="336901" name="Rectangle 5"/>
            <p:cNvSpPr>
              <a:spLocks noChangeArrowheads="1"/>
            </p:cNvSpPr>
            <p:nvPr/>
          </p:nvSpPr>
          <p:spPr bwMode="auto">
            <a:xfrm>
              <a:off x="2352" y="1968"/>
              <a:ext cx="76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6902" name="Text Box 6"/>
            <p:cNvSpPr txBox="1">
              <a:spLocks noChangeArrowheads="1"/>
            </p:cNvSpPr>
            <p:nvPr/>
          </p:nvSpPr>
          <p:spPr bwMode="auto">
            <a:xfrm>
              <a:off x="2496" y="1999"/>
              <a:ext cx="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Copperplate Gothic Bold" panose="020E0705020206020404" pitchFamily="34" charset="0"/>
                </a:rPr>
                <a:t>Class</a:t>
              </a:r>
              <a:endParaRPr lang="en-US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36903" name="Line 7"/>
            <p:cNvSpPr>
              <a:spLocks noChangeShapeType="1"/>
            </p:cNvSpPr>
            <p:nvPr/>
          </p:nvSpPr>
          <p:spPr bwMode="auto">
            <a:xfrm>
              <a:off x="1344" y="211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6904" name="Group 8"/>
          <p:cNvGrpSpPr>
            <a:grpSpLocks/>
          </p:cNvGrpSpPr>
          <p:nvPr/>
        </p:nvGrpSpPr>
        <p:grpSpPr bwMode="auto">
          <a:xfrm>
            <a:off x="3505200" y="3429000"/>
            <a:ext cx="2819400" cy="457200"/>
            <a:chOff x="1344" y="1968"/>
            <a:chExt cx="1776" cy="288"/>
          </a:xfrm>
        </p:grpSpPr>
        <p:sp>
          <p:nvSpPr>
            <p:cNvPr id="336905" name="Rectangle 9"/>
            <p:cNvSpPr>
              <a:spLocks noChangeArrowheads="1"/>
            </p:cNvSpPr>
            <p:nvPr/>
          </p:nvSpPr>
          <p:spPr bwMode="auto">
            <a:xfrm>
              <a:off x="2352" y="1968"/>
              <a:ext cx="76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6906" name="Text Box 10"/>
            <p:cNvSpPr txBox="1">
              <a:spLocks noChangeArrowheads="1"/>
            </p:cNvSpPr>
            <p:nvPr/>
          </p:nvSpPr>
          <p:spPr bwMode="auto">
            <a:xfrm>
              <a:off x="2496" y="1999"/>
              <a:ext cx="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Copperplate Gothic Bold" panose="020E0705020206020404" pitchFamily="34" charset="0"/>
                </a:rPr>
                <a:t>Class</a:t>
              </a:r>
              <a:endParaRPr lang="en-US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36907" name="Line 11"/>
            <p:cNvSpPr>
              <a:spLocks noChangeShapeType="1"/>
            </p:cNvSpPr>
            <p:nvPr/>
          </p:nvSpPr>
          <p:spPr bwMode="auto">
            <a:xfrm>
              <a:off x="1344" y="211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6908" name="Group 12"/>
          <p:cNvGrpSpPr>
            <a:grpSpLocks/>
          </p:cNvGrpSpPr>
          <p:nvPr/>
        </p:nvGrpSpPr>
        <p:grpSpPr bwMode="auto">
          <a:xfrm>
            <a:off x="3505200" y="4038600"/>
            <a:ext cx="2819400" cy="457200"/>
            <a:chOff x="1344" y="1968"/>
            <a:chExt cx="1776" cy="288"/>
          </a:xfrm>
        </p:grpSpPr>
        <p:sp>
          <p:nvSpPr>
            <p:cNvPr id="336909" name="Rectangle 13"/>
            <p:cNvSpPr>
              <a:spLocks noChangeArrowheads="1"/>
            </p:cNvSpPr>
            <p:nvPr/>
          </p:nvSpPr>
          <p:spPr bwMode="auto">
            <a:xfrm>
              <a:off x="2352" y="1968"/>
              <a:ext cx="76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6910" name="Text Box 14"/>
            <p:cNvSpPr txBox="1">
              <a:spLocks noChangeArrowheads="1"/>
            </p:cNvSpPr>
            <p:nvPr/>
          </p:nvSpPr>
          <p:spPr bwMode="auto">
            <a:xfrm>
              <a:off x="2496" y="1999"/>
              <a:ext cx="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Copperplate Gothic Bold" panose="020E0705020206020404" pitchFamily="34" charset="0"/>
                </a:rPr>
                <a:t>Class</a:t>
              </a:r>
              <a:endParaRPr lang="en-US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36911" name="Line 15"/>
            <p:cNvSpPr>
              <a:spLocks noChangeShapeType="1"/>
            </p:cNvSpPr>
            <p:nvPr/>
          </p:nvSpPr>
          <p:spPr bwMode="auto">
            <a:xfrm>
              <a:off x="1344" y="211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6912" name="Group 16"/>
          <p:cNvGrpSpPr>
            <a:grpSpLocks/>
          </p:cNvGrpSpPr>
          <p:nvPr/>
        </p:nvGrpSpPr>
        <p:grpSpPr bwMode="auto">
          <a:xfrm>
            <a:off x="3505200" y="4724400"/>
            <a:ext cx="2819400" cy="457200"/>
            <a:chOff x="1344" y="1968"/>
            <a:chExt cx="1776" cy="288"/>
          </a:xfrm>
        </p:grpSpPr>
        <p:sp>
          <p:nvSpPr>
            <p:cNvPr id="336913" name="Rectangle 17"/>
            <p:cNvSpPr>
              <a:spLocks noChangeArrowheads="1"/>
            </p:cNvSpPr>
            <p:nvPr/>
          </p:nvSpPr>
          <p:spPr bwMode="auto">
            <a:xfrm>
              <a:off x="2352" y="1968"/>
              <a:ext cx="76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6914" name="Text Box 18"/>
            <p:cNvSpPr txBox="1">
              <a:spLocks noChangeArrowheads="1"/>
            </p:cNvSpPr>
            <p:nvPr/>
          </p:nvSpPr>
          <p:spPr bwMode="auto">
            <a:xfrm>
              <a:off x="2496" y="1999"/>
              <a:ext cx="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Copperplate Gothic Bold" panose="020E0705020206020404" pitchFamily="34" charset="0"/>
                </a:rPr>
                <a:t>Class</a:t>
              </a:r>
              <a:endParaRPr lang="en-US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36915" name="Line 19"/>
            <p:cNvSpPr>
              <a:spLocks noChangeShapeType="1"/>
            </p:cNvSpPr>
            <p:nvPr/>
          </p:nvSpPr>
          <p:spPr bwMode="auto">
            <a:xfrm>
              <a:off x="1344" y="211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4800600" y="2667001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1</a:t>
            </a:r>
          </a:p>
        </p:txBody>
      </p:sp>
      <p:sp>
        <p:nvSpPr>
          <p:cNvPr id="336917" name="Text Box 21"/>
          <p:cNvSpPr txBox="1">
            <a:spLocks noChangeArrowheads="1"/>
          </p:cNvSpPr>
          <p:nvPr/>
        </p:nvSpPr>
        <p:spPr bwMode="auto">
          <a:xfrm>
            <a:off x="4860925" y="3363914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*</a:t>
            </a:r>
          </a:p>
        </p:txBody>
      </p:sp>
      <p:sp>
        <p:nvSpPr>
          <p:cNvPr id="336918" name="Text Box 22"/>
          <p:cNvSpPr txBox="1">
            <a:spLocks noChangeArrowheads="1"/>
          </p:cNvSpPr>
          <p:nvPr/>
        </p:nvSpPr>
        <p:spPr bwMode="auto">
          <a:xfrm>
            <a:off x="4556126" y="3973514"/>
            <a:ext cx="5311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0..1</a:t>
            </a:r>
          </a:p>
        </p:txBody>
      </p:sp>
      <p:sp>
        <p:nvSpPr>
          <p:cNvPr id="336919" name="Text Box 23"/>
          <p:cNvSpPr txBox="1">
            <a:spLocks noChangeArrowheads="1"/>
          </p:cNvSpPr>
          <p:nvPr/>
        </p:nvSpPr>
        <p:spPr bwMode="auto">
          <a:xfrm>
            <a:off x="4632326" y="4659314"/>
            <a:ext cx="4989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1..*</a:t>
            </a:r>
          </a:p>
        </p:txBody>
      </p:sp>
      <p:sp>
        <p:nvSpPr>
          <p:cNvPr id="336920" name="Text Box 24"/>
          <p:cNvSpPr txBox="1">
            <a:spLocks noChangeArrowheads="1"/>
          </p:cNvSpPr>
          <p:nvPr/>
        </p:nvSpPr>
        <p:spPr bwMode="auto">
          <a:xfrm>
            <a:off x="6629400" y="4038600"/>
            <a:ext cx="1723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Zero or more</a:t>
            </a:r>
          </a:p>
        </p:txBody>
      </p:sp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6629401" y="3505200"/>
            <a:ext cx="23289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Zero, one, or more</a:t>
            </a:r>
          </a:p>
        </p:txBody>
      </p:sp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6629400" y="2819400"/>
            <a:ext cx="15874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Exactly one</a:t>
            </a:r>
          </a:p>
        </p:txBody>
      </p:sp>
      <p:sp>
        <p:nvSpPr>
          <p:cNvPr id="336923" name="Text Box 27"/>
          <p:cNvSpPr txBox="1">
            <a:spLocks noChangeArrowheads="1"/>
          </p:cNvSpPr>
          <p:nvPr/>
        </p:nvSpPr>
        <p:spPr bwMode="auto">
          <a:xfrm>
            <a:off x="6629401" y="4724400"/>
            <a:ext cx="16213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One or more</a:t>
            </a: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다중도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1381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FCCB8-7B5D-4889-965F-0823AE6216AE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965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속성과 오퍼레이션이 없이 클래스 사이의 관계만을 나타내는 클래스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2381250" y="3657600"/>
            <a:ext cx="2166938" cy="1493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2819400" y="3657600"/>
            <a:ext cx="16884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FieldOfficer</a:t>
            </a:r>
          </a:p>
        </p:txBody>
      </p:sp>
      <p:sp>
        <p:nvSpPr>
          <p:cNvPr id="337926" name="Line 6"/>
          <p:cNvSpPr>
            <a:spLocks noChangeShapeType="1"/>
          </p:cNvSpPr>
          <p:nvPr/>
        </p:nvSpPr>
        <p:spPr bwMode="auto">
          <a:xfrm>
            <a:off x="2381250" y="3962401"/>
            <a:ext cx="216693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27" name="Line 7"/>
          <p:cNvSpPr>
            <a:spLocks noChangeShapeType="1"/>
          </p:cNvSpPr>
          <p:nvPr/>
        </p:nvSpPr>
        <p:spPr bwMode="auto">
          <a:xfrm>
            <a:off x="2419350" y="4648201"/>
            <a:ext cx="21097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2422525" y="3979864"/>
            <a:ext cx="2173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name:String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badgeNumber:Integer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4613276" y="456565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5372100" y="2571750"/>
            <a:ext cx="2071688" cy="1112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>
            <a:off x="5372100" y="2876551"/>
            <a:ext cx="209073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5886450" y="2571750"/>
            <a:ext cx="13962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Allocates</a:t>
            </a:r>
          </a:p>
        </p:txBody>
      </p:sp>
      <p:sp>
        <p:nvSpPr>
          <p:cNvPr id="337933" name="Text Box 13"/>
          <p:cNvSpPr txBox="1">
            <a:spLocks noChangeArrowheads="1"/>
          </p:cNvSpPr>
          <p:nvPr/>
        </p:nvSpPr>
        <p:spPr bwMode="auto">
          <a:xfrm>
            <a:off x="5375275" y="2894014"/>
            <a:ext cx="21288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Role:String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notificationTime:Time</a:t>
            </a:r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5391150" y="3467101"/>
            <a:ext cx="209073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4572000" y="4552950"/>
            <a:ext cx="4533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 flipV="1">
            <a:off x="9105900" y="4133850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7937" name="Rectangle 17"/>
          <p:cNvSpPr>
            <a:spLocks noChangeArrowheads="1"/>
          </p:cNvSpPr>
          <p:nvPr/>
        </p:nvSpPr>
        <p:spPr bwMode="auto">
          <a:xfrm>
            <a:off x="8134350" y="3714750"/>
            <a:ext cx="18478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38" name="Text Box 18"/>
          <p:cNvSpPr txBox="1">
            <a:spLocks noChangeArrowheads="1"/>
          </p:cNvSpPr>
          <p:nvPr/>
        </p:nvSpPr>
        <p:spPr bwMode="auto">
          <a:xfrm>
            <a:off x="8594725" y="3746501"/>
            <a:ext cx="1004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Incident</a:t>
            </a:r>
          </a:p>
        </p:txBody>
      </p:sp>
      <p:sp>
        <p:nvSpPr>
          <p:cNvPr id="337939" name="Line 19"/>
          <p:cNvSpPr>
            <a:spLocks noChangeShapeType="1"/>
          </p:cNvSpPr>
          <p:nvPr/>
        </p:nvSpPr>
        <p:spPr bwMode="auto">
          <a:xfrm flipV="1">
            <a:off x="6362700" y="3676650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4575176" y="4165601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author</a:t>
            </a:r>
          </a:p>
        </p:txBody>
      </p: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8442325" y="4527551"/>
            <a:ext cx="947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initiator</a:t>
            </a:r>
          </a:p>
        </p:txBody>
      </p:sp>
      <p:sp>
        <p:nvSpPr>
          <p:cNvPr id="337942" name="Text Box 22"/>
          <p:cNvSpPr txBox="1">
            <a:spLocks noChangeArrowheads="1"/>
          </p:cNvSpPr>
          <p:nvPr/>
        </p:nvSpPr>
        <p:spPr bwMode="auto">
          <a:xfrm>
            <a:off x="8804276" y="41656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연관 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78890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07022-B8EF-4662-AFC8-D075E8E565F9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144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Aggregation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전체 개념의 클래스</a:t>
            </a:r>
            <a:r>
              <a:rPr lang="en-US" altLang="ko-KR" dirty="0"/>
              <a:t>: </a:t>
            </a:r>
            <a:r>
              <a:rPr lang="ko-KR" altLang="en-US" dirty="0"/>
              <a:t>도</a:t>
            </a:r>
            <a:r>
              <a:rPr lang="en-US" altLang="ko-KR" dirty="0"/>
              <a:t>(state)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부분 개념의 클래스</a:t>
            </a:r>
            <a:r>
              <a:rPr lang="en-US" altLang="ko-KR" dirty="0"/>
              <a:t>: </a:t>
            </a:r>
            <a:r>
              <a:rPr lang="ko-KR" altLang="en-US" dirty="0"/>
              <a:t>시</a:t>
            </a:r>
            <a:r>
              <a:rPr lang="en-US" altLang="ko-KR" dirty="0"/>
              <a:t>(city)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8286750" y="3028950"/>
            <a:ext cx="18478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8537576" y="3060701"/>
            <a:ext cx="114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Township</a:t>
            </a: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5181600" y="3048000"/>
            <a:ext cx="18478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5641975" y="3079751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County</a:t>
            </a:r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2286000" y="3086100"/>
            <a:ext cx="16192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2727325" y="3155951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State</a:t>
            </a:r>
          </a:p>
        </p:txBody>
      </p:sp>
      <p:sp>
        <p:nvSpPr>
          <p:cNvPr id="338954" name="AutoShape 10"/>
          <p:cNvSpPr>
            <a:spLocks noChangeArrowheads="1"/>
          </p:cNvSpPr>
          <p:nvPr/>
        </p:nvSpPr>
        <p:spPr bwMode="auto">
          <a:xfrm>
            <a:off x="3943350" y="3219450"/>
            <a:ext cx="361950" cy="2095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55" name="AutoShape 11"/>
          <p:cNvSpPr>
            <a:spLocks noChangeArrowheads="1"/>
          </p:cNvSpPr>
          <p:nvPr/>
        </p:nvSpPr>
        <p:spPr bwMode="auto">
          <a:xfrm>
            <a:off x="7048500" y="3181350"/>
            <a:ext cx="361950" cy="2095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56" name="Line 12"/>
          <p:cNvSpPr>
            <a:spLocks noChangeShapeType="1"/>
          </p:cNvSpPr>
          <p:nvPr/>
        </p:nvSpPr>
        <p:spPr bwMode="auto">
          <a:xfrm>
            <a:off x="4324350" y="331470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7410450" y="327660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8958" name="Rectangle 14"/>
          <p:cNvSpPr>
            <a:spLocks noChangeArrowheads="1"/>
          </p:cNvSpPr>
          <p:nvPr/>
        </p:nvSpPr>
        <p:spPr bwMode="auto">
          <a:xfrm>
            <a:off x="5200650" y="4286250"/>
            <a:ext cx="18478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59" name="Text Box 15"/>
          <p:cNvSpPr txBox="1">
            <a:spLocks noChangeArrowheads="1"/>
          </p:cNvSpPr>
          <p:nvPr/>
        </p:nvSpPr>
        <p:spPr bwMode="auto">
          <a:xfrm>
            <a:off x="5337176" y="4318001"/>
            <a:ext cx="1431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PoliceOfficer</a:t>
            </a:r>
          </a:p>
        </p:txBody>
      </p:sp>
      <p:sp>
        <p:nvSpPr>
          <p:cNvPr id="338960" name="Rectangle 16"/>
          <p:cNvSpPr>
            <a:spLocks noChangeArrowheads="1"/>
          </p:cNvSpPr>
          <p:nvPr/>
        </p:nvSpPr>
        <p:spPr bwMode="auto">
          <a:xfrm>
            <a:off x="2305050" y="4324350"/>
            <a:ext cx="16192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61" name="Text Box 17"/>
          <p:cNvSpPr txBox="1">
            <a:spLocks noChangeArrowheads="1"/>
          </p:cNvSpPr>
          <p:nvPr/>
        </p:nvSpPr>
        <p:spPr bwMode="auto">
          <a:xfrm>
            <a:off x="2403475" y="4375151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Policestation</a:t>
            </a:r>
          </a:p>
        </p:txBody>
      </p:sp>
      <p:sp>
        <p:nvSpPr>
          <p:cNvPr id="338962" name="AutoShape 18"/>
          <p:cNvSpPr>
            <a:spLocks noChangeArrowheads="1"/>
          </p:cNvSpPr>
          <p:nvPr/>
        </p:nvSpPr>
        <p:spPr bwMode="auto">
          <a:xfrm>
            <a:off x="3962400" y="4457700"/>
            <a:ext cx="361950" cy="2095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4343400" y="455295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8964" name="Rectangle 20"/>
          <p:cNvSpPr>
            <a:spLocks noChangeArrowheads="1"/>
          </p:cNvSpPr>
          <p:nvPr/>
        </p:nvSpPr>
        <p:spPr bwMode="auto">
          <a:xfrm>
            <a:off x="5200650" y="5448300"/>
            <a:ext cx="18478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65" name="Text Box 21"/>
          <p:cNvSpPr txBox="1">
            <a:spLocks noChangeArrowheads="1"/>
          </p:cNvSpPr>
          <p:nvPr/>
        </p:nvSpPr>
        <p:spPr bwMode="auto">
          <a:xfrm>
            <a:off x="5661025" y="5480051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File</a:t>
            </a:r>
          </a:p>
        </p:txBody>
      </p:sp>
      <p:sp>
        <p:nvSpPr>
          <p:cNvPr id="338966" name="Rectangle 22"/>
          <p:cNvSpPr>
            <a:spLocks noChangeArrowheads="1"/>
          </p:cNvSpPr>
          <p:nvPr/>
        </p:nvSpPr>
        <p:spPr bwMode="auto">
          <a:xfrm>
            <a:off x="2305050" y="5486400"/>
            <a:ext cx="16192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67" name="Text Box 23"/>
          <p:cNvSpPr txBox="1">
            <a:spLocks noChangeArrowheads="1"/>
          </p:cNvSpPr>
          <p:nvPr/>
        </p:nvSpPr>
        <p:spPr bwMode="auto">
          <a:xfrm>
            <a:off x="2498726" y="5499101"/>
            <a:ext cx="1096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Directory</a:t>
            </a:r>
          </a:p>
        </p:txBody>
      </p:sp>
      <p:sp>
        <p:nvSpPr>
          <p:cNvPr id="338968" name="AutoShape 24"/>
          <p:cNvSpPr>
            <a:spLocks noChangeArrowheads="1"/>
          </p:cNvSpPr>
          <p:nvPr/>
        </p:nvSpPr>
        <p:spPr bwMode="auto">
          <a:xfrm>
            <a:off x="3962400" y="5619750"/>
            <a:ext cx="361950" cy="2095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>
            <a:off x="4343400" y="571500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3908426" y="28130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4879976" y="2794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3908426" y="41275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8973" name="Text Box 29"/>
          <p:cNvSpPr txBox="1">
            <a:spLocks noChangeArrowheads="1"/>
          </p:cNvSpPr>
          <p:nvPr/>
        </p:nvSpPr>
        <p:spPr bwMode="auto">
          <a:xfrm>
            <a:off x="4879976" y="41275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38974" name="Text Box 30"/>
          <p:cNvSpPr txBox="1">
            <a:spLocks noChangeArrowheads="1"/>
          </p:cNvSpPr>
          <p:nvPr/>
        </p:nvSpPr>
        <p:spPr bwMode="auto">
          <a:xfrm>
            <a:off x="3946526" y="52895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8975" name="Text Box 31"/>
          <p:cNvSpPr txBox="1">
            <a:spLocks noChangeArrowheads="1"/>
          </p:cNvSpPr>
          <p:nvPr/>
        </p:nvSpPr>
        <p:spPr bwMode="auto">
          <a:xfrm>
            <a:off x="4918076" y="52514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3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전체 부분 관계</a:t>
            </a:r>
            <a:r>
              <a:rPr lang="en-US" altLang="ko-KR" dirty="0" smtClean="0"/>
              <a:t>(Aggregation) </a:t>
            </a:r>
          </a:p>
        </p:txBody>
      </p:sp>
    </p:spTree>
    <p:extLst>
      <p:ext uri="{BB962C8B-B14F-4D97-AF65-F5344CB8AC3E}">
        <p14:creationId xmlns:p14="http://schemas.microsoft.com/office/powerpoint/2010/main" val="325156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E4E-12A1-4EE4-A573-94C01A2E230B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295400"/>
            <a:ext cx="8037513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/>
              <a:t>많이 쓰이던 세 가지 방법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Booch, Rumbaugh</a:t>
            </a:r>
            <a:r>
              <a:rPr lang="en-US" altLang="ko-KR">
                <a:latin typeface="Times New Roman" panose="02020603050405020304" pitchFamily="18" charset="0"/>
              </a:rPr>
              <a:t>’</a:t>
            </a:r>
            <a:r>
              <a:rPr lang="en-US" altLang="ko-KR"/>
              <a:t>s OMT, Jacobson</a:t>
            </a:r>
            <a:r>
              <a:rPr lang="en-US" altLang="ko-KR">
                <a:latin typeface="Times New Roman" panose="02020603050405020304" pitchFamily="18" charset="0"/>
              </a:rPr>
              <a:t>’</a:t>
            </a:r>
            <a:r>
              <a:rPr lang="en-US" altLang="ko-KR"/>
              <a:t>s OOSE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기타 방법들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Meyer</a:t>
            </a:r>
            <a:r>
              <a:rPr lang="ko-KR" altLang="en-US"/>
              <a:t>의 </a:t>
            </a:r>
            <a:r>
              <a:rPr lang="en-US" altLang="ko-KR"/>
              <a:t>Assertion Mechanism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Shlaer-Meller</a:t>
            </a:r>
            <a:r>
              <a:rPr lang="ko-KR" altLang="en-US"/>
              <a:t>의 </a:t>
            </a:r>
            <a:r>
              <a:rPr lang="en-US" altLang="ko-KR"/>
              <a:t>Object Lifecycles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Odell</a:t>
            </a:r>
            <a:r>
              <a:rPr lang="ko-KR" altLang="en-US"/>
              <a:t>의 </a:t>
            </a:r>
            <a:r>
              <a:rPr lang="en-US" altLang="ko-KR"/>
              <a:t>Classification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Wirf-Brock</a:t>
            </a:r>
            <a:r>
              <a:rPr lang="ko-KR" altLang="en-US"/>
              <a:t>의 </a:t>
            </a:r>
            <a:r>
              <a:rPr lang="en-US" altLang="ko-KR"/>
              <a:t>Responsibility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Fusion</a:t>
            </a:r>
            <a:r>
              <a:rPr lang="ko-KR" altLang="en-US"/>
              <a:t>의 </a:t>
            </a:r>
            <a:r>
              <a:rPr lang="en-US" altLang="ko-KR"/>
              <a:t>Operation descriptions, Message numbering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Embley</a:t>
            </a:r>
            <a:r>
              <a:rPr lang="ko-KR" altLang="en-US"/>
              <a:t>의 </a:t>
            </a:r>
            <a:r>
              <a:rPr lang="en-US" altLang="ko-KR"/>
              <a:t>Singleton classes, High-level view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Harel</a:t>
            </a:r>
            <a:r>
              <a:rPr lang="ko-KR" altLang="en-US"/>
              <a:t>의 </a:t>
            </a:r>
            <a:r>
              <a:rPr lang="en-US" altLang="ko-KR"/>
              <a:t>State Charts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Gamma </a:t>
            </a:r>
            <a:r>
              <a:rPr lang="ko-KR" altLang="en-US"/>
              <a:t>등의 </a:t>
            </a:r>
            <a:r>
              <a:rPr lang="en-US" altLang="ko-KR"/>
              <a:t>Frameworks, Patterns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이전의 방법들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1179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BB78-CC35-45C4-9AA5-485C4230BCDA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2573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/>
              <a:t>공통 속성과 오퍼레이션을 사용하기 위하여 상속 개념으로 클래스를 구성하는 것</a:t>
            </a:r>
          </a:p>
          <a:p>
            <a:pPr>
              <a:lnSpc>
                <a:spcPct val="110000"/>
              </a:lnSpc>
            </a:pPr>
            <a:r>
              <a:rPr lang="ko-KR" altLang="en-US"/>
              <a:t>현재 존재하는 유사한 클래스의 공통적인 면을 추출하여 슈퍼클래스로 일반화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상향식 접근 방법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객체의 대치가능</a:t>
            </a:r>
          </a:p>
          <a:p>
            <a:endParaRPr lang="en-US" altLang="ko-KR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5638800" y="4648200"/>
            <a:ext cx="1905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7848600" y="4648200"/>
            <a:ext cx="16764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5638800" y="4648201"/>
            <a:ext cx="23528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Corporate Customer</a:t>
            </a: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5638800" y="49530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5622925" y="4887913"/>
            <a:ext cx="15873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ContactName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CreditRating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CreditLimit</a:t>
            </a:r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5638800" y="55626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5638800" y="5562601"/>
            <a:ext cx="249388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b="1">
                <a:latin typeface="Copperplate Gothic Bold" panose="020E0705020206020404" pitchFamily="34" charset="0"/>
              </a:rPr>
              <a:t>remind()</a:t>
            </a:r>
          </a:p>
          <a:p>
            <a:pPr>
              <a:lnSpc>
                <a:spcPct val="90000"/>
              </a:lnSpc>
            </a:pPr>
            <a:r>
              <a:rPr lang="en-US" altLang="ko-KR" sz="1400" b="1">
                <a:latin typeface="Copperplate Gothic Bold" panose="020E0705020206020404" pitchFamily="34" charset="0"/>
              </a:rPr>
              <a:t>billForMonth(integer)</a:t>
            </a:r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6477000" y="44196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6477000" y="441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8610600" y="441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2" name="AutoShape 14"/>
          <p:cNvSpPr>
            <a:spLocks noChangeArrowheads="1"/>
          </p:cNvSpPr>
          <p:nvPr/>
        </p:nvSpPr>
        <p:spPr bwMode="auto">
          <a:xfrm>
            <a:off x="7543800" y="4114800"/>
            <a:ext cx="1524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7620000" y="4343400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7772400" y="4648201"/>
            <a:ext cx="22067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Personal Customer</a:t>
            </a:r>
          </a:p>
        </p:txBody>
      </p:sp>
      <p:sp>
        <p:nvSpPr>
          <p:cNvPr id="339985" name="Line 17"/>
          <p:cNvSpPr>
            <a:spLocks noChangeShapeType="1"/>
          </p:cNvSpPr>
          <p:nvPr/>
        </p:nvSpPr>
        <p:spPr bwMode="auto">
          <a:xfrm>
            <a:off x="7848600" y="49530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6" name="Text Box 18"/>
          <p:cNvSpPr txBox="1">
            <a:spLocks noChangeArrowheads="1"/>
          </p:cNvSpPr>
          <p:nvPr/>
        </p:nvSpPr>
        <p:spPr bwMode="auto">
          <a:xfrm>
            <a:off x="7772400" y="4953001"/>
            <a:ext cx="1519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CreditCard#</a:t>
            </a:r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7848600" y="52578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8" name="Text Box 20"/>
          <p:cNvSpPr txBox="1">
            <a:spLocks noChangeArrowheads="1"/>
          </p:cNvSpPr>
          <p:nvPr/>
        </p:nvSpPr>
        <p:spPr bwMode="auto">
          <a:xfrm>
            <a:off x="6003926" y="4125914"/>
            <a:ext cx="17584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Generalization</a:t>
            </a:r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 flipV="1">
            <a:off x="7315200" y="4191000"/>
            <a:ext cx="304800" cy="762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90" name="Rectangle 22"/>
          <p:cNvSpPr>
            <a:spLocks noChangeArrowheads="1"/>
          </p:cNvSpPr>
          <p:nvPr/>
        </p:nvSpPr>
        <p:spPr bwMode="auto">
          <a:xfrm>
            <a:off x="6781800" y="3048000"/>
            <a:ext cx="1828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9991" name="Text Box 23"/>
          <p:cNvSpPr txBox="1">
            <a:spLocks noChangeArrowheads="1"/>
          </p:cNvSpPr>
          <p:nvPr/>
        </p:nvSpPr>
        <p:spPr bwMode="auto">
          <a:xfrm>
            <a:off x="7070726" y="2982914"/>
            <a:ext cx="11878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Customer</a:t>
            </a:r>
          </a:p>
        </p:txBody>
      </p:sp>
      <p:sp>
        <p:nvSpPr>
          <p:cNvPr id="339992" name="Line 24"/>
          <p:cNvSpPr>
            <a:spLocks noChangeShapeType="1"/>
          </p:cNvSpPr>
          <p:nvPr/>
        </p:nvSpPr>
        <p:spPr bwMode="auto">
          <a:xfrm>
            <a:off x="6781800" y="32766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93" name="Text Box 25"/>
          <p:cNvSpPr txBox="1">
            <a:spLocks noChangeArrowheads="1"/>
          </p:cNvSpPr>
          <p:nvPr/>
        </p:nvSpPr>
        <p:spPr bwMode="auto">
          <a:xfrm>
            <a:off x="6765926" y="3211513"/>
            <a:ext cx="102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name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address</a:t>
            </a:r>
          </a:p>
        </p:txBody>
      </p:sp>
      <p:sp>
        <p:nvSpPr>
          <p:cNvPr id="339994" name="Line 26"/>
          <p:cNvSpPr>
            <a:spLocks noChangeShapeType="1"/>
          </p:cNvSpPr>
          <p:nvPr/>
        </p:nvSpPr>
        <p:spPr bwMode="auto">
          <a:xfrm>
            <a:off x="6781800" y="37338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일반화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473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21EAF-8283-4E3E-9549-BB97CD4B3B9A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속성이란</a:t>
            </a:r>
            <a:r>
              <a:rPr lang="en-US" altLang="ko-KR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무게</a:t>
            </a:r>
            <a:r>
              <a:rPr lang="en-US" altLang="ko-KR"/>
              <a:t>, </a:t>
            </a:r>
            <a:r>
              <a:rPr lang="ko-KR" altLang="en-US"/>
              <a:t>속도</a:t>
            </a:r>
            <a:r>
              <a:rPr lang="en-US" altLang="ko-KR"/>
              <a:t>, </a:t>
            </a:r>
            <a:r>
              <a:rPr lang="ko-KR" altLang="en-US"/>
              <a:t>색상 등과 같이 객체의 성질을 나타내는 것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속성은 객체가 아님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속성을 찾으려면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소유격 구문에 따라 나오는 명사구</a:t>
            </a:r>
            <a:r>
              <a:rPr lang="en-US" altLang="ko-KR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/>
              <a:t>차의 색상</a:t>
            </a:r>
            <a:r>
              <a:rPr lang="en-US" altLang="ko-KR"/>
              <a:t>(color of the car)</a:t>
            </a:r>
          </a:p>
          <a:p>
            <a:pPr lvl="2">
              <a:lnSpc>
                <a:spcPct val="120000"/>
              </a:lnSpc>
            </a:pPr>
            <a:r>
              <a:rPr lang="ko-KR" altLang="en-US"/>
              <a:t>커서의 위치</a:t>
            </a:r>
            <a:r>
              <a:rPr lang="en-US" altLang="ko-KR"/>
              <a:t>(the position of a cursor)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속성은 문제 정의에 자세히 나오는 경우가 매우 드뭄</a:t>
            </a:r>
          </a:p>
          <a:p>
            <a:pPr lvl="2">
              <a:lnSpc>
                <a:spcPct val="120000"/>
              </a:lnSpc>
            </a:pPr>
            <a:r>
              <a:rPr lang="ko-KR" altLang="en-US"/>
              <a:t>속성을 찾아내기 위하여 도메인 지식과 경험이 필요함</a:t>
            </a:r>
            <a:r>
              <a:rPr lang="en-US" altLang="ko-KR"/>
              <a:t>.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7859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34E71-B74D-46D7-9334-ACB04326E411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속성을 나타내는 방법</a:t>
            </a:r>
          </a:p>
          <a:p>
            <a:pPr lvl="1">
              <a:lnSpc>
                <a:spcPct val="130000"/>
              </a:lnSpc>
            </a:pPr>
            <a:r>
              <a:rPr lang="en-US" altLang="ko-KR" i="1" dirty="0"/>
              <a:t>Visibility Name: Type=</a:t>
            </a:r>
            <a:r>
              <a:rPr lang="en-US" altLang="ko-KR" i="1" dirty="0" err="1"/>
              <a:t>DefaultValue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Visibility</a:t>
            </a:r>
          </a:p>
          <a:p>
            <a:pPr lvl="2">
              <a:lnSpc>
                <a:spcPct val="130000"/>
              </a:lnSpc>
            </a:pPr>
            <a:r>
              <a:rPr lang="en-US" altLang="ko-KR" dirty="0"/>
              <a:t>+ for public</a:t>
            </a:r>
          </a:p>
          <a:p>
            <a:pPr lvl="2">
              <a:lnSpc>
                <a:spcPct val="130000"/>
              </a:lnSpc>
            </a:pPr>
            <a:r>
              <a:rPr lang="en-US" altLang="ko-KR" dirty="0"/>
              <a:t>- for private</a:t>
            </a:r>
          </a:p>
          <a:p>
            <a:pPr lvl="2">
              <a:lnSpc>
                <a:spcPct val="130000"/>
              </a:lnSpc>
            </a:pPr>
            <a:r>
              <a:rPr lang="en-US" altLang="ko-KR" dirty="0"/>
              <a:t># for protected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- </a:t>
            </a:r>
            <a:r>
              <a:rPr lang="en-US" altLang="ko-KR" dirty="0" err="1"/>
              <a:t>xPosition</a:t>
            </a:r>
            <a:r>
              <a:rPr lang="en-US" altLang="ko-KR" dirty="0"/>
              <a:t> : </a:t>
            </a:r>
            <a:r>
              <a:rPr lang="en-US" altLang="ko-KR" dirty="0" err="1"/>
              <a:t>int</a:t>
            </a:r>
            <a:r>
              <a:rPr lang="en-US" altLang="ko-KR" dirty="0"/>
              <a:t> = 0;</a:t>
            </a:r>
          </a:p>
          <a:p>
            <a:pPr lvl="1"/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7253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26D1-0C53-4CC2-8176-4A4C2E0DFC95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클래스가 수행하여야 할 작업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멤버 함수</a:t>
            </a:r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메소드</a:t>
            </a:r>
            <a:endParaRPr lang="ko-KR" altLang="en-US" i="1" dirty="0"/>
          </a:p>
          <a:p>
            <a:pPr>
              <a:lnSpc>
                <a:spcPct val="130000"/>
              </a:lnSpc>
            </a:pPr>
            <a:r>
              <a:rPr lang="ko-KR" altLang="en-US" dirty="0"/>
              <a:t>문법</a:t>
            </a:r>
          </a:p>
          <a:p>
            <a:pPr lvl="1">
              <a:lnSpc>
                <a:spcPct val="130000"/>
              </a:lnSpc>
            </a:pPr>
            <a:r>
              <a:rPr lang="en-US" altLang="ko-KR" i="1" dirty="0"/>
              <a:t>Visibility Name(</a:t>
            </a:r>
            <a:r>
              <a:rPr lang="en-US" altLang="ko-KR" i="1" dirty="0" err="1"/>
              <a:t>ParameterList</a:t>
            </a:r>
            <a:r>
              <a:rPr lang="en-US" altLang="ko-KR" i="1" dirty="0"/>
              <a:t>): </a:t>
            </a:r>
            <a:r>
              <a:rPr lang="en-US" altLang="ko-KR" i="1" dirty="0" err="1"/>
              <a:t>ReturnType</a:t>
            </a:r>
            <a:r>
              <a:rPr lang="en-US" altLang="ko-KR" i="1" dirty="0"/>
              <a:t> { Property }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리턴 타입은 </a:t>
            </a:r>
            <a:r>
              <a:rPr lang="en-US" altLang="ko-KR" dirty="0"/>
              <a:t>optional.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property indicates property value that apply to the given operation.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ex) + </a:t>
            </a:r>
            <a:r>
              <a:rPr lang="en-US" altLang="ko-KR" dirty="0" err="1"/>
              <a:t>changeColor</a:t>
            </a:r>
            <a:r>
              <a:rPr lang="en-US" altLang="ko-KR" dirty="0"/>
              <a:t>(</a:t>
            </a:r>
            <a:r>
              <a:rPr lang="en-US" altLang="ko-KR" dirty="0" err="1"/>
              <a:t>ColorType</a:t>
            </a:r>
            <a:r>
              <a:rPr lang="en-US" altLang="ko-KR" dirty="0"/>
              <a:t> c) : Boolean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오퍼레이션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9411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D527B-3494-44C8-ABCC-2588AEF90780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어떤 일을 이루기 위하여 객체가 다른 객체와 협동 상호작용하는 것을 나타냄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사용 사례</a:t>
            </a:r>
            <a:r>
              <a:rPr lang="en-US" altLang="ko-KR" dirty="0"/>
              <a:t>: </a:t>
            </a:r>
            <a:r>
              <a:rPr lang="en-US" altLang="ko-KR" dirty="0">
                <a:latin typeface="Times New Roman" panose="02020603050405020304" pitchFamily="18" charset="0"/>
              </a:rPr>
              <a:t>‘</a:t>
            </a:r>
            <a:r>
              <a:rPr lang="en-US" altLang="ko-KR" dirty="0"/>
              <a:t>Order Stock</a:t>
            </a:r>
            <a:r>
              <a:rPr lang="en-US" altLang="ko-KR" dirty="0">
                <a:latin typeface="Times New Roman" panose="02020603050405020304" pitchFamily="18" charset="0"/>
              </a:rPr>
              <a:t>’</a:t>
            </a:r>
            <a:endParaRPr lang="en-US" altLang="ko-KR" dirty="0"/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ko-KR" dirty="0"/>
              <a:t>1) Order </a:t>
            </a:r>
            <a:r>
              <a:rPr lang="en-US" altLang="ko-KR" u="sng" dirty="0"/>
              <a:t>Entry Window</a:t>
            </a:r>
            <a:r>
              <a:rPr lang="en-US" altLang="ko-KR" dirty="0"/>
              <a:t> sends </a:t>
            </a:r>
            <a:r>
              <a:rPr lang="en-US" altLang="ko-KR" dirty="0">
                <a:latin typeface="Times New Roman" panose="02020603050405020304" pitchFamily="18" charset="0"/>
              </a:rPr>
              <a:t>‘</a:t>
            </a:r>
            <a:r>
              <a:rPr lang="en-US" altLang="ko-KR" i="1" dirty="0"/>
              <a:t>prepare</a:t>
            </a:r>
            <a:r>
              <a:rPr lang="en-US" altLang="ko-KR" dirty="0">
                <a:latin typeface="Times New Roman" panose="02020603050405020304" pitchFamily="18" charset="0"/>
              </a:rPr>
              <a:t>”</a:t>
            </a:r>
            <a:r>
              <a:rPr lang="en-US" altLang="ko-KR" dirty="0"/>
              <a:t> message to an </a:t>
            </a:r>
            <a:r>
              <a:rPr lang="en-US" altLang="ko-KR" u="sng" dirty="0"/>
              <a:t>Order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ko-KR" dirty="0"/>
              <a:t>2) </a:t>
            </a:r>
            <a:r>
              <a:rPr lang="en-US" altLang="ko-KR" u="sng" dirty="0"/>
              <a:t>Order</a:t>
            </a:r>
            <a:r>
              <a:rPr lang="en-US" altLang="ko-KR" dirty="0"/>
              <a:t> sends </a:t>
            </a:r>
            <a:r>
              <a:rPr lang="en-US" altLang="ko-KR" dirty="0">
                <a:latin typeface="Times New Roman" panose="02020603050405020304" pitchFamily="18" charset="0"/>
              </a:rPr>
              <a:t>“</a:t>
            </a:r>
            <a:r>
              <a:rPr lang="en-US" altLang="ko-KR" i="1" dirty="0"/>
              <a:t>prepare</a:t>
            </a:r>
            <a:r>
              <a:rPr lang="en-US" altLang="ko-KR" dirty="0">
                <a:latin typeface="Times New Roman" panose="02020603050405020304" pitchFamily="18" charset="0"/>
              </a:rPr>
              <a:t>”</a:t>
            </a:r>
            <a:r>
              <a:rPr lang="en-US" altLang="ko-KR" dirty="0"/>
              <a:t> message to each </a:t>
            </a:r>
            <a:r>
              <a:rPr lang="en-US" altLang="ko-KR" u="sng" dirty="0"/>
              <a:t>Order line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ko-KR" dirty="0"/>
              <a:t>3) </a:t>
            </a:r>
            <a:r>
              <a:rPr lang="en-US" altLang="ko-KR" u="sng" dirty="0"/>
              <a:t>Order line</a:t>
            </a:r>
            <a:r>
              <a:rPr lang="en-US" altLang="ko-KR" dirty="0"/>
              <a:t> </a:t>
            </a:r>
            <a:r>
              <a:rPr lang="en-US" altLang="ko-KR" i="1" dirty="0"/>
              <a:t>checks</a:t>
            </a:r>
            <a:r>
              <a:rPr lang="en-US" altLang="ko-KR" dirty="0"/>
              <a:t> the given Stock line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ko-KR" dirty="0"/>
              <a:t>	  If </a:t>
            </a:r>
            <a:r>
              <a:rPr lang="en-US" altLang="ko-KR" dirty="0">
                <a:latin typeface="Times New Roman" panose="02020603050405020304" pitchFamily="18" charset="0"/>
              </a:rPr>
              <a:t>“</a:t>
            </a:r>
            <a:r>
              <a:rPr lang="en-US" altLang="ko-KR" dirty="0"/>
              <a:t>true</a:t>
            </a:r>
            <a:r>
              <a:rPr lang="en-US" altLang="ko-KR" dirty="0">
                <a:latin typeface="Times New Roman" panose="02020603050405020304" pitchFamily="18" charset="0"/>
              </a:rPr>
              <a:t>”</a:t>
            </a:r>
            <a:r>
              <a:rPr lang="en-US" altLang="ko-KR" dirty="0"/>
              <a:t>, remove the quantity of </a:t>
            </a:r>
            <a:r>
              <a:rPr lang="en-US" altLang="ko-KR" u="sng" dirty="0"/>
              <a:t>Stock Item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ko-KR" dirty="0"/>
              <a:t>     Otherwise, request a </a:t>
            </a:r>
            <a:r>
              <a:rPr lang="en-US" altLang="ko-KR" u="sng" dirty="0"/>
              <a:t>new delivery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순서 다이어그램의 구성 요소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객체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링크</a:t>
            </a:r>
            <a:r>
              <a:rPr lang="en-US" altLang="ko-KR" dirty="0"/>
              <a:t>(</a:t>
            </a:r>
            <a:r>
              <a:rPr lang="ko-KR" altLang="en-US" dirty="0"/>
              <a:t>메시지 교환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순서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8543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74519-E95A-4DE7-A8BC-78B9FC358F34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2362200" y="1524000"/>
            <a:ext cx="12192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anOrderEntry</a:t>
            </a:r>
          </a:p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Window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3733800" y="1524000"/>
            <a:ext cx="10668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anOrder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4953000" y="1524000"/>
            <a:ext cx="12192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anOrderLine</a:t>
            </a:r>
            <a:endParaRPr lang="en-US" altLang="ko-KR" sz="1600" b="1" u="sng">
              <a:latin typeface="Copperplate Gothic Bold" panose="020E0705020206020404" pitchFamily="34" charset="0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6400800" y="1524000"/>
            <a:ext cx="12192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aStockItem</a:t>
            </a:r>
            <a:endParaRPr lang="en-US" altLang="ko-KR" sz="1400" b="1" u="sng">
              <a:latin typeface="Copperplate Gothic Bold" panose="020E0705020206020404" pitchFamily="34" charset="0"/>
            </a:endParaRPr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2971800" y="20574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>
            <a:off x="4267200" y="20574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>
            <a:off x="5562600" y="20574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098" name="Line 10"/>
          <p:cNvSpPr>
            <a:spLocks noChangeShapeType="1"/>
          </p:cNvSpPr>
          <p:nvPr/>
        </p:nvSpPr>
        <p:spPr bwMode="auto">
          <a:xfrm>
            <a:off x="6934200" y="20574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7924800" y="4114800"/>
            <a:ext cx="11430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aReorderItem</a:t>
            </a:r>
            <a:endParaRPr lang="en-US" altLang="ko-KR" sz="1600" b="1" u="sng">
              <a:latin typeface="Copperplate Gothic Bold" panose="020E0705020206020404" pitchFamily="34" charset="0"/>
            </a:endParaRPr>
          </a:p>
        </p:txBody>
      </p:sp>
      <p:sp>
        <p:nvSpPr>
          <p:cNvPr id="345100" name="Rectangle 12"/>
          <p:cNvSpPr>
            <a:spLocks noChangeArrowheads="1"/>
          </p:cNvSpPr>
          <p:nvPr/>
        </p:nvSpPr>
        <p:spPr bwMode="auto">
          <a:xfrm>
            <a:off x="8686800" y="5181600"/>
            <a:ext cx="12192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aDeliveryItem</a:t>
            </a:r>
            <a:endParaRPr lang="en-US" altLang="ko-KR" sz="1600" b="1" u="sng">
              <a:latin typeface="Copperplate Gothic Bold" panose="020E0705020206020404" pitchFamily="34" charset="0"/>
            </a:endParaRPr>
          </a:p>
        </p:txBody>
      </p:sp>
      <p:sp>
        <p:nvSpPr>
          <p:cNvPr id="345101" name="Line 13"/>
          <p:cNvSpPr>
            <a:spLocks noChangeShapeType="1"/>
          </p:cNvSpPr>
          <p:nvPr/>
        </p:nvSpPr>
        <p:spPr bwMode="auto">
          <a:xfrm>
            <a:off x="2971800" y="23622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3124201" y="2057401"/>
            <a:ext cx="11406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prepare()</a:t>
            </a:r>
          </a:p>
        </p:txBody>
      </p:sp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4267200" y="25908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4419601" y="2286001"/>
            <a:ext cx="123206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*prepare()</a:t>
            </a:r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>
            <a:off x="5562600" y="27432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06" name="Text Box 18"/>
          <p:cNvSpPr txBox="1">
            <a:spLocks noChangeArrowheads="1"/>
          </p:cNvSpPr>
          <p:nvPr/>
        </p:nvSpPr>
        <p:spPr bwMode="auto">
          <a:xfrm>
            <a:off x="5867400" y="2438401"/>
            <a:ext cx="9149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check()</a:t>
            </a:r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>
            <a:off x="5562600" y="3276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08" name="Text Box 20"/>
          <p:cNvSpPr txBox="1">
            <a:spLocks noChangeArrowheads="1"/>
          </p:cNvSpPr>
          <p:nvPr/>
        </p:nvSpPr>
        <p:spPr bwMode="auto">
          <a:xfrm>
            <a:off x="5486400" y="2743200"/>
            <a:ext cx="17400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[Check=“true”]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remove</a:t>
            </a:r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>
            <a:off x="6934200" y="3429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>
            <a:off x="7391400" y="3429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11" name="Line 23"/>
          <p:cNvSpPr>
            <a:spLocks noChangeShapeType="1"/>
          </p:cNvSpPr>
          <p:nvPr/>
        </p:nvSpPr>
        <p:spPr bwMode="auto">
          <a:xfrm flipH="1">
            <a:off x="6934200" y="3886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12" name="Text Box 24"/>
          <p:cNvSpPr txBox="1">
            <a:spLocks noChangeArrowheads="1"/>
          </p:cNvSpPr>
          <p:nvPr/>
        </p:nvSpPr>
        <p:spPr bwMode="auto">
          <a:xfrm>
            <a:off x="6918325" y="3135314"/>
            <a:ext cx="20252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needsToReorder()</a:t>
            </a:r>
          </a:p>
        </p:txBody>
      </p:sp>
      <p:sp>
        <p:nvSpPr>
          <p:cNvPr id="345113" name="Line 25"/>
          <p:cNvSpPr>
            <a:spLocks noChangeShapeType="1"/>
          </p:cNvSpPr>
          <p:nvPr/>
        </p:nvSpPr>
        <p:spPr bwMode="auto">
          <a:xfrm>
            <a:off x="6934200" y="43434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14" name="Text Box 26"/>
          <p:cNvSpPr txBox="1">
            <a:spLocks noChangeArrowheads="1"/>
          </p:cNvSpPr>
          <p:nvPr/>
        </p:nvSpPr>
        <p:spPr bwMode="auto">
          <a:xfrm>
            <a:off x="7527925" y="3821114"/>
            <a:ext cx="28291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[needToReorder()=“true”]</a:t>
            </a:r>
          </a:p>
        </p:txBody>
      </p:sp>
      <p:sp>
        <p:nvSpPr>
          <p:cNvPr id="345115" name="Text Box 27"/>
          <p:cNvSpPr txBox="1">
            <a:spLocks noChangeArrowheads="1"/>
          </p:cNvSpPr>
          <p:nvPr/>
        </p:nvSpPr>
        <p:spPr bwMode="auto">
          <a:xfrm>
            <a:off x="7086601" y="4038601"/>
            <a:ext cx="608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new</a:t>
            </a:r>
          </a:p>
        </p:txBody>
      </p:sp>
      <p:sp>
        <p:nvSpPr>
          <p:cNvPr id="345116" name="Line 28"/>
          <p:cNvSpPr>
            <a:spLocks noChangeShapeType="1"/>
          </p:cNvSpPr>
          <p:nvPr/>
        </p:nvSpPr>
        <p:spPr bwMode="auto">
          <a:xfrm flipH="1">
            <a:off x="5562600" y="47244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17" name="Line 29"/>
          <p:cNvSpPr>
            <a:spLocks noChangeShapeType="1"/>
          </p:cNvSpPr>
          <p:nvPr/>
        </p:nvSpPr>
        <p:spPr bwMode="auto">
          <a:xfrm>
            <a:off x="5562600" y="54102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18" name="Text Box 30"/>
          <p:cNvSpPr txBox="1">
            <a:spLocks noChangeArrowheads="1"/>
          </p:cNvSpPr>
          <p:nvPr/>
        </p:nvSpPr>
        <p:spPr bwMode="auto">
          <a:xfrm>
            <a:off x="5562600" y="4876800"/>
            <a:ext cx="17400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[Check=“true”]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new</a:t>
            </a:r>
          </a:p>
        </p:txBody>
      </p:sp>
      <p:sp>
        <p:nvSpPr>
          <p:cNvPr id="345119" name="Line 31"/>
          <p:cNvSpPr>
            <a:spLocks noChangeShapeType="1"/>
          </p:cNvSpPr>
          <p:nvPr/>
        </p:nvSpPr>
        <p:spPr bwMode="auto">
          <a:xfrm>
            <a:off x="9220200" y="5638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20" name="Line 32"/>
          <p:cNvSpPr>
            <a:spLocks noChangeShapeType="1"/>
          </p:cNvSpPr>
          <p:nvPr/>
        </p:nvSpPr>
        <p:spPr bwMode="auto">
          <a:xfrm>
            <a:off x="8382000" y="45720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21" name="Text Box 33"/>
          <p:cNvSpPr txBox="1">
            <a:spLocks noChangeArrowheads="1"/>
          </p:cNvSpPr>
          <p:nvPr/>
        </p:nvSpPr>
        <p:spPr bwMode="auto">
          <a:xfrm>
            <a:off x="3032126" y="2754314"/>
            <a:ext cx="10370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message</a:t>
            </a:r>
          </a:p>
        </p:txBody>
      </p:sp>
      <p:sp>
        <p:nvSpPr>
          <p:cNvPr id="345122" name="Line 34"/>
          <p:cNvSpPr>
            <a:spLocks noChangeShapeType="1"/>
          </p:cNvSpPr>
          <p:nvPr/>
        </p:nvSpPr>
        <p:spPr bwMode="auto">
          <a:xfrm flipV="1">
            <a:off x="3581400" y="2362200"/>
            <a:ext cx="152400" cy="4572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23" name="Text Box 35"/>
          <p:cNvSpPr txBox="1">
            <a:spLocks noChangeArrowheads="1"/>
          </p:cNvSpPr>
          <p:nvPr/>
        </p:nvSpPr>
        <p:spPr bwMode="auto">
          <a:xfrm>
            <a:off x="4327525" y="2830514"/>
            <a:ext cx="11232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iteration</a:t>
            </a:r>
            <a:endParaRPr lang="en-US" altLang="ko-KR" sz="1400" b="1" i="1">
              <a:latin typeface="Copperplate Gothic Bold" panose="020E0705020206020404" pitchFamily="34" charset="0"/>
            </a:endParaRPr>
          </a:p>
        </p:txBody>
      </p:sp>
      <p:sp>
        <p:nvSpPr>
          <p:cNvPr id="345124" name="Line 36"/>
          <p:cNvSpPr>
            <a:spLocks noChangeShapeType="1"/>
          </p:cNvSpPr>
          <p:nvPr/>
        </p:nvSpPr>
        <p:spPr bwMode="auto">
          <a:xfrm flipV="1">
            <a:off x="4495800" y="2514600"/>
            <a:ext cx="0" cy="3048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25" name="Text Box 37"/>
          <p:cNvSpPr txBox="1">
            <a:spLocks noChangeArrowheads="1"/>
          </p:cNvSpPr>
          <p:nvPr/>
        </p:nvSpPr>
        <p:spPr bwMode="auto">
          <a:xfrm>
            <a:off x="7315201" y="2286001"/>
            <a:ext cx="11641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condition</a:t>
            </a:r>
          </a:p>
        </p:txBody>
      </p:sp>
      <p:sp>
        <p:nvSpPr>
          <p:cNvPr id="345126" name="Line 38"/>
          <p:cNvSpPr>
            <a:spLocks noChangeShapeType="1"/>
          </p:cNvSpPr>
          <p:nvPr/>
        </p:nvSpPr>
        <p:spPr bwMode="auto">
          <a:xfrm flipH="1">
            <a:off x="6858000" y="2514600"/>
            <a:ext cx="457200" cy="3810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27" name="Text Box 39"/>
          <p:cNvSpPr txBox="1">
            <a:spLocks noChangeArrowheads="1"/>
          </p:cNvSpPr>
          <p:nvPr/>
        </p:nvSpPr>
        <p:spPr bwMode="auto">
          <a:xfrm>
            <a:off x="8061325" y="3516314"/>
            <a:ext cx="17895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self-delegation</a:t>
            </a:r>
            <a:endParaRPr lang="en-US" altLang="ko-KR" sz="1400" b="1" i="1">
              <a:latin typeface="Copperplate Gothic Bold" panose="020E0705020206020404" pitchFamily="34" charset="0"/>
            </a:endParaRPr>
          </a:p>
        </p:txBody>
      </p:sp>
      <p:sp>
        <p:nvSpPr>
          <p:cNvPr id="345128" name="Line 40"/>
          <p:cNvSpPr>
            <a:spLocks noChangeShapeType="1"/>
          </p:cNvSpPr>
          <p:nvPr/>
        </p:nvSpPr>
        <p:spPr bwMode="auto">
          <a:xfrm flipV="1">
            <a:off x="7391400" y="3657600"/>
            <a:ext cx="685800" cy="762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29" name="Text Box 41"/>
          <p:cNvSpPr txBox="1">
            <a:spLocks noChangeArrowheads="1"/>
          </p:cNvSpPr>
          <p:nvPr/>
        </p:nvSpPr>
        <p:spPr bwMode="auto">
          <a:xfrm>
            <a:off x="4572000" y="3962401"/>
            <a:ext cx="9076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return</a:t>
            </a:r>
            <a:endParaRPr lang="en-US" altLang="ko-KR" sz="1400" b="1" i="1">
              <a:latin typeface="Copperplate Gothic Bold" panose="020E0705020206020404" pitchFamily="34" charset="0"/>
            </a:endParaRPr>
          </a:p>
        </p:txBody>
      </p:sp>
      <p:sp>
        <p:nvSpPr>
          <p:cNvPr id="345130" name="Line 42"/>
          <p:cNvSpPr>
            <a:spLocks noChangeShapeType="1"/>
          </p:cNvSpPr>
          <p:nvPr/>
        </p:nvSpPr>
        <p:spPr bwMode="auto">
          <a:xfrm>
            <a:off x="5181600" y="4191000"/>
            <a:ext cx="838200" cy="5334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31" name="Text Box 43"/>
          <p:cNvSpPr txBox="1">
            <a:spLocks noChangeArrowheads="1"/>
          </p:cNvSpPr>
          <p:nvPr/>
        </p:nvSpPr>
        <p:spPr bwMode="auto">
          <a:xfrm>
            <a:off x="2209801" y="5181601"/>
            <a:ext cx="9653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lifeline</a:t>
            </a:r>
            <a:endParaRPr lang="en-US" altLang="ko-KR" sz="1400" b="1" i="1">
              <a:latin typeface="Copperplate Gothic Bold" panose="020E0705020206020404" pitchFamily="34" charset="0"/>
            </a:endParaRPr>
          </a:p>
        </p:txBody>
      </p:sp>
      <p:sp>
        <p:nvSpPr>
          <p:cNvPr id="345132" name="Line 44"/>
          <p:cNvSpPr>
            <a:spLocks noChangeShapeType="1"/>
          </p:cNvSpPr>
          <p:nvPr/>
        </p:nvSpPr>
        <p:spPr bwMode="auto">
          <a:xfrm flipV="1">
            <a:off x="2590800" y="4953000"/>
            <a:ext cx="381000" cy="3048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5133" name="Text Box 45"/>
          <p:cNvSpPr txBox="1">
            <a:spLocks noChangeArrowheads="1"/>
          </p:cNvSpPr>
          <p:nvPr/>
        </p:nvSpPr>
        <p:spPr bwMode="auto">
          <a:xfrm>
            <a:off x="7451726" y="5802314"/>
            <a:ext cx="10890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creation</a:t>
            </a:r>
            <a:endParaRPr lang="en-US" altLang="ko-KR" sz="1400" b="1" i="1">
              <a:latin typeface="Copperplate Gothic Bold" panose="020E0705020206020404" pitchFamily="34" charset="0"/>
            </a:endParaRPr>
          </a:p>
        </p:txBody>
      </p:sp>
      <p:sp>
        <p:nvSpPr>
          <p:cNvPr id="345134" name="Line 46"/>
          <p:cNvSpPr>
            <a:spLocks noChangeShapeType="1"/>
          </p:cNvSpPr>
          <p:nvPr/>
        </p:nvSpPr>
        <p:spPr bwMode="auto">
          <a:xfrm flipV="1">
            <a:off x="7924800" y="5486400"/>
            <a:ext cx="762000" cy="3810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순서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95702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1399-92BC-4F00-BA78-DBD0906AA3E4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/>
              <a:t>Lifeline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상호 작용하는 동안 객체의 유효 기간을 나타냄</a:t>
            </a:r>
          </a:p>
          <a:p>
            <a:pPr>
              <a:lnSpc>
                <a:spcPct val="130000"/>
              </a:lnSpc>
            </a:pPr>
            <a:r>
              <a:rPr lang="ko-KR" altLang="en-US"/>
              <a:t>메시지 흐름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두 객체 사이에 메시지의 전달을 화살표로 표시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메시지 이름과 매개변수</a:t>
            </a:r>
            <a:r>
              <a:rPr lang="en-US" altLang="ko-KR"/>
              <a:t>, </a:t>
            </a:r>
            <a:r>
              <a:rPr lang="ko-KR" altLang="en-US"/>
              <a:t>제어정보를 화살표에 표시</a:t>
            </a:r>
          </a:p>
          <a:p>
            <a:pPr>
              <a:lnSpc>
                <a:spcPct val="130000"/>
              </a:lnSpc>
            </a:pPr>
            <a:r>
              <a:rPr lang="en-US" altLang="ko-KR"/>
              <a:t>Self-Delegation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객체가 자기 자신에게 보내는 메시지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구성요소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38482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711D6-816C-41A0-BBA2-ED43A1B5221A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조건</a:t>
            </a:r>
            <a:r>
              <a:rPr lang="en-US" altLang="ko-KR" dirty="0"/>
              <a:t>(Guard)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메시지의 조건이 만족할 때만 보내짐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[</a:t>
            </a:r>
            <a:r>
              <a:rPr lang="en-US" altLang="ko-KR" i="1" dirty="0" err="1"/>
              <a:t>needToOrder</a:t>
            </a:r>
            <a:r>
              <a:rPr lang="en-US" altLang="ko-KR" i="1" dirty="0"/>
              <a:t>() == true</a:t>
            </a:r>
            <a:r>
              <a:rPr lang="en-US" altLang="ko-KR" dirty="0"/>
              <a:t>]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반복 표시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메시지가 반복하여 다른 객체로 보내지는 경우를 표시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객체의 반복 호출을 하는 </a:t>
            </a:r>
            <a:r>
              <a:rPr lang="en-US" altLang="ko-KR" dirty="0" smtClean="0"/>
              <a:t>iterator</a:t>
            </a:r>
            <a:r>
              <a:rPr lang="ko-KR" altLang="en-US" dirty="0"/>
              <a:t>에 필요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리턴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메시지 호출 후 </a:t>
            </a:r>
            <a:r>
              <a:rPr lang="ko-KR" altLang="en-US" dirty="0" err="1"/>
              <a:t>리턴을</a:t>
            </a:r>
            <a:r>
              <a:rPr lang="ko-KR" altLang="en-US" dirty="0"/>
              <a:t> 표시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모든 메시지 호출은 </a:t>
            </a:r>
            <a:r>
              <a:rPr lang="ko-KR" altLang="en-US" dirty="0" err="1"/>
              <a:t>리턴이</a:t>
            </a:r>
            <a:r>
              <a:rPr lang="ko-KR" altLang="en-US" dirty="0"/>
              <a:t> 포함됨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따라서 </a:t>
            </a:r>
            <a:r>
              <a:rPr lang="ko-KR" altLang="en-US" dirty="0" err="1"/>
              <a:t>리턴의</a:t>
            </a:r>
            <a:r>
              <a:rPr lang="ko-KR" altLang="en-US" dirty="0"/>
              <a:t> 표시는 사실상 불필요하나 명확히 하기 위하여 표시</a:t>
            </a:r>
          </a:p>
          <a:p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표현방법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31362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E7BEA-A942-4915-BD19-5FF860D8D706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4114800" y="1752600"/>
            <a:ext cx="1600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theLibraryMember:</a:t>
            </a:r>
          </a:p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LibraryMember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096000" y="1752600"/>
            <a:ext cx="1600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theCopy: Copy</a:t>
            </a:r>
            <a:endParaRPr lang="en-US" altLang="ko-KR" sz="1400" b="1" u="sng">
              <a:latin typeface="Copperplate Gothic Bold" panose="020E0705020206020404" pitchFamily="34" charset="0"/>
            </a:endParaRP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8077200" y="1752600"/>
            <a:ext cx="1600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theBook: Book</a:t>
            </a:r>
            <a:endParaRPr lang="en-US" altLang="ko-KR" sz="1400" b="1" u="sng">
              <a:latin typeface="Copperplate Gothic Bold" panose="020E0705020206020404" pitchFamily="34" charset="0"/>
            </a:endParaRPr>
          </a:p>
        </p:txBody>
      </p:sp>
      <p:sp>
        <p:nvSpPr>
          <p:cNvPr id="348166" name="Oval 6"/>
          <p:cNvSpPr>
            <a:spLocks noChangeArrowheads="1"/>
          </p:cNvSpPr>
          <p:nvPr/>
        </p:nvSpPr>
        <p:spPr bwMode="auto">
          <a:xfrm>
            <a:off x="2895600" y="16002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 flipV="1">
            <a:off x="2819400" y="2057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>
            <a:off x="3048000" y="1905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 flipH="1">
            <a:off x="2895600" y="22098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3048000" y="22098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1" name="Text Box 11"/>
          <p:cNvSpPr txBox="1">
            <a:spLocks noChangeArrowheads="1"/>
          </p:cNvSpPr>
          <p:nvPr/>
        </p:nvSpPr>
        <p:spPr bwMode="auto">
          <a:xfrm>
            <a:off x="2362200" y="2438401"/>
            <a:ext cx="25406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u="sng">
                <a:latin typeface="Copperplate Gothic Bold" panose="020E0705020206020404" pitchFamily="34" charset="0"/>
              </a:rPr>
              <a:t>aMember: BookBorrow</a:t>
            </a:r>
          </a:p>
        </p:txBody>
      </p:sp>
      <p:sp>
        <p:nvSpPr>
          <p:cNvPr id="348172" name="Rectangle 12"/>
          <p:cNvSpPr>
            <a:spLocks noChangeArrowheads="1"/>
          </p:cNvSpPr>
          <p:nvPr/>
        </p:nvSpPr>
        <p:spPr bwMode="auto">
          <a:xfrm>
            <a:off x="2971800" y="2743200"/>
            <a:ext cx="152400" cy="2743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4724400" y="2971800"/>
            <a:ext cx="1524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3124200" y="29718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 flipV="1">
            <a:off x="4800600" y="2438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6" name="Text Box 16"/>
          <p:cNvSpPr txBox="1">
            <a:spLocks noChangeArrowheads="1"/>
          </p:cNvSpPr>
          <p:nvPr/>
        </p:nvSpPr>
        <p:spPr bwMode="auto">
          <a:xfrm>
            <a:off x="3124201" y="2667001"/>
            <a:ext cx="19453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borrow(theCopy)</a:t>
            </a:r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>
            <a:off x="4876800" y="3276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>
            <a:off x="5334000" y="3276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9" name="Line 19"/>
          <p:cNvSpPr>
            <a:spLocks noChangeShapeType="1"/>
          </p:cNvSpPr>
          <p:nvPr/>
        </p:nvSpPr>
        <p:spPr bwMode="auto">
          <a:xfrm flipH="1">
            <a:off x="4876800" y="3657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0" name="Text Box 20"/>
          <p:cNvSpPr txBox="1">
            <a:spLocks noChangeArrowheads="1"/>
          </p:cNvSpPr>
          <p:nvPr/>
        </p:nvSpPr>
        <p:spPr bwMode="auto">
          <a:xfrm>
            <a:off x="4860926" y="2982914"/>
            <a:ext cx="17210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1:okToBowwor</a:t>
            </a:r>
          </a:p>
        </p:txBody>
      </p:sp>
      <p:sp>
        <p:nvSpPr>
          <p:cNvPr id="348181" name="Line 21"/>
          <p:cNvSpPr>
            <a:spLocks noChangeShapeType="1"/>
          </p:cNvSpPr>
          <p:nvPr/>
        </p:nvSpPr>
        <p:spPr bwMode="auto">
          <a:xfrm>
            <a:off x="6858000" y="24384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2" name="Line 22"/>
          <p:cNvSpPr>
            <a:spLocks noChangeShapeType="1"/>
          </p:cNvSpPr>
          <p:nvPr/>
        </p:nvSpPr>
        <p:spPr bwMode="auto">
          <a:xfrm>
            <a:off x="4876800" y="39624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3" name="Text Box 23"/>
          <p:cNvSpPr txBox="1">
            <a:spLocks noChangeArrowheads="1"/>
          </p:cNvSpPr>
          <p:nvPr/>
        </p:nvSpPr>
        <p:spPr bwMode="auto">
          <a:xfrm>
            <a:off x="5334001" y="3657601"/>
            <a:ext cx="11590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2:borrow</a:t>
            </a:r>
          </a:p>
        </p:txBody>
      </p:sp>
      <p:sp>
        <p:nvSpPr>
          <p:cNvPr id="348184" name="Rectangle 24"/>
          <p:cNvSpPr>
            <a:spLocks noChangeArrowheads="1"/>
          </p:cNvSpPr>
          <p:nvPr/>
        </p:nvSpPr>
        <p:spPr bwMode="auto">
          <a:xfrm>
            <a:off x="6781800" y="3962400"/>
            <a:ext cx="1524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5" name="Line 25"/>
          <p:cNvSpPr>
            <a:spLocks noChangeShapeType="1"/>
          </p:cNvSpPr>
          <p:nvPr/>
        </p:nvSpPr>
        <p:spPr bwMode="auto">
          <a:xfrm>
            <a:off x="8839200" y="24384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6" name="Line 26"/>
          <p:cNvSpPr>
            <a:spLocks noChangeShapeType="1"/>
          </p:cNvSpPr>
          <p:nvPr/>
        </p:nvSpPr>
        <p:spPr bwMode="auto">
          <a:xfrm>
            <a:off x="6934200" y="4114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7" name="Rectangle 27"/>
          <p:cNvSpPr>
            <a:spLocks noChangeArrowheads="1"/>
          </p:cNvSpPr>
          <p:nvPr/>
        </p:nvSpPr>
        <p:spPr bwMode="auto">
          <a:xfrm>
            <a:off x="8763000" y="4114800"/>
            <a:ext cx="152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8" name="Line 28"/>
          <p:cNvSpPr>
            <a:spLocks noChangeShapeType="1"/>
          </p:cNvSpPr>
          <p:nvPr/>
        </p:nvSpPr>
        <p:spPr bwMode="auto">
          <a:xfrm>
            <a:off x="8839200" y="4495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9" name="Line 29"/>
          <p:cNvSpPr>
            <a:spLocks noChangeShapeType="1"/>
          </p:cNvSpPr>
          <p:nvPr/>
        </p:nvSpPr>
        <p:spPr bwMode="auto">
          <a:xfrm>
            <a:off x="6858000" y="48006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90" name="Line 30"/>
          <p:cNvSpPr>
            <a:spLocks noChangeShapeType="1"/>
          </p:cNvSpPr>
          <p:nvPr/>
        </p:nvSpPr>
        <p:spPr bwMode="auto">
          <a:xfrm>
            <a:off x="4800600" y="5105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7070725" y="3821114"/>
            <a:ext cx="16121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2.1: borrowed</a:t>
            </a:r>
          </a:p>
        </p:txBody>
      </p:sp>
      <p:sp>
        <p:nvSpPr>
          <p:cNvPr id="33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조건과 반복의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95310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4AAD2-D211-401A-A493-A5F220ECB996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개념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객체가 가지는 모든 상태와 상태 사이의 전환을 나타내는 다이어그램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객체 상태는 이벤트의 결과에 의하여 변화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표현 방법과 </a:t>
            </a:r>
            <a:r>
              <a:rPr lang="en-US" altLang="ko-KR" dirty="0"/>
              <a:t>Transition</a:t>
            </a:r>
          </a:p>
          <a:p>
            <a:pPr lvl="1">
              <a:lnSpc>
                <a:spcPct val="130000"/>
              </a:lnSpc>
            </a:pPr>
            <a:r>
              <a:rPr lang="en-US" altLang="ko-KR" i="1" dirty="0"/>
              <a:t>Event [Guard] / Action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이벤트가 일어난 후 </a:t>
            </a:r>
            <a:r>
              <a:rPr lang="ko-KR" altLang="en-US" dirty="0" err="1"/>
              <a:t>트랜지션이</a:t>
            </a:r>
            <a:r>
              <a:rPr lang="ko-KR" altLang="en-US" dirty="0"/>
              <a:t> 시작됨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[Guard] </a:t>
            </a:r>
            <a:r>
              <a:rPr lang="ko-KR" altLang="en-US" dirty="0"/>
              <a:t>부분에 나타난 조건이 참이 될 때만 상태의 변화가 이루어짐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다음에 </a:t>
            </a:r>
            <a:r>
              <a:rPr lang="ko-KR" altLang="en-US" dirty="0">
                <a:latin typeface="Times New Roman" panose="02020603050405020304" pitchFamily="18" charset="0"/>
              </a:rPr>
              <a:t>‘</a:t>
            </a:r>
            <a:r>
              <a:rPr lang="en-US" altLang="ko-KR" dirty="0"/>
              <a:t>Action</a:t>
            </a:r>
            <a:r>
              <a:rPr lang="en-US" altLang="ko-KR" dirty="0">
                <a:latin typeface="Times New Roman" panose="02020603050405020304" pitchFamily="18" charset="0"/>
              </a:rPr>
              <a:t>’</a:t>
            </a:r>
            <a:r>
              <a:rPr lang="ko-KR" altLang="en-US" dirty="0"/>
              <a:t>이 수행된 후 객체가 새로운 상태에 들어 감</a:t>
            </a:r>
            <a:r>
              <a:rPr lang="en-US" altLang="ko-KR" dirty="0"/>
              <a:t>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상태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57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8153400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 sz="2400" dirty="0"/>
              <a:t>업계에서 많이 채택하여 사용 중</a:t>
            </a:r>
          </a:p>
          <a:p>
            <a:pPr lvl="1"/>
            <a:r>
              <a:rPr lang="en-US" altLang="ko-KR" dirty="0"/>
              <a:t>OOA/D </a:t>
            </a:r>
            <a:r>
              <a:rPr lang="ko-KR" altLang="en-US" dirty="0"/>
              <a:t>방법 중 많이 사용하던 </a:t>
            </a:r>
            <a:r>
              <a:rPr lang="en-US" altLang="ko-KR" dirty="0" err="1"/>
              <a:t>Booch</a:t>
            </a:r>
            <a:r>
              <a:rPr lang="en-US" altLang="ko-KR" dirty="0"/>
              <a:t>, Rumbaugh, Jacobson</a:t>
            </a:r>
            <a:r>
              <a:rPr lang="ko-KR" altLang="en-US" dirty="0"/>
              <a:t>의 방법을 기초로 작성</a:t>
            </a:r>
          </a:p>
          <a:p>
            <a:pPr lvl="1"/>
            <a:r>
              <a:rPr lang="en-US" altLang="ko-KR" dirty="0"/>
              <a:t>OMG</a:t>
            </a:r>
            <a:r>
              <a:rPr lang="ko-KR" altLang="en-US" dirty="0"/>
              <a:t>에 의하여 표준화</a:t>
            </a:r>
          </a:p>
          <a:p>
            <a:r>
              <a:rPr lang="ko-KR" altLang="en-US" sz="2400" dirty="0"/>
              <a:t>다양하고 일관성 있는 표현 방법</a:t>
            </a:r>
          </a:p>
          <a:p>
            <a:pPr lvl="1"/>
            <a:r>
              <a:rPr lang="ko-KR" altLang="en-US" dirty="0"/>
              <a:t>분석 및 설계</a:t>
            </a:r>
            <a:r>
              <a:rPr lang="en-US" altLang="ko-KR" dirty="0"/>
              <a:t>, </a:t>
            </a:r>
            <a:r>
              <a:rPr lang="ko-KR" altLang="en-US" dirty="0"/>
              <a:t>구현에 이르기까지 매끄럽게 연결됨</a:t>
            </a:r>
          </a:p>
          <a:p>
            <a:pPr lvl="1"/>
            <a:r>
              <a:rPr lang="ko-KR" altLang="en-US" dirty="0"/>
              <a:t>의사교환이 용이해짐</a:t>
            </a:r>
          </a:p>
          <a:p>
            <a:r>
              <a:rPr lang="ko-KR" altLang="en-US" sz="2400" dirty="0"/>
              <a:t>소규모나 대규모 모두 잘 적용할 수 있음</a:t>
            </a:r>
          </a:p>
          <a:p>
            <a:r>
              <a:rPr lang="en-US" altLang="ko-KR" sz="2400" dirty="0"/>
              <a:t>CASE </a:t>
            </a:r>
            <a:r>
              <a:rPr lang="ko-KR" altLang="en-US" sz="2400" dirty="0"/>
              <a:t>도구 및 개발 프로세스의 지원</a:t>
            </a:r>
          </a:p>
          <a:p>
            <a:pPr lvl="1"/>
            <a:r>
              <a:rPr lang="en-US" altLang="ko-KR" dirty="0"/>
              <a:t>ROSE</a:t>
            </a:r>
          </a:p>
          <a:p>
            <a:pPr lvl="1"/>
            <a:r>
              <a:rPr lang="en-US" altLang="ko-KR" dirty="0"/>
              <a:t>Unified Process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의 장점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44597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9E4E-B93B-48D1-B122-275D0557ECAD}" type="slidenum">
              <a:rPr lang="en-US" altLang="ko-KR"/>
              <a:pPr/>
              <a:t>70</a:t>
            </a:fld>
            <a:endParaRPr lang="en-US" altLang="ko-KR"/>
          </a:p>
        </p:txBody>
      </p:sp>
      <p:grpSp>
        <p:nvGrpSpPr>
          <p:cNvPr id="350211" name="Group 3"/>
          <p:cNvGrpSpPr>
            <a:grpSpLocks/>
          </p:cNvGrpSpPr>
          <p:nvPr/>
        </p:nvGrpSpPr>
        <p:grpSpPr bwMode="auto">
          <a:xfrm>
            <a:off x="4191000" y="2438400"/>
            <a:ext cx="4953000" cy="2819400"/>
            <a:chOff x="1680" y="1536"/>
            <a:chExt cx="3072" cy="1920"/>
          </a:xfrm>
        </p:grpSpPr>
        <p:grpSp>
          <p:nvGrpSpPr>
            <p:cNvPr id="350212" name="Group 4"/>
            <p:cNvGrpSpPr>
              <a:grpSpLocks/>
            </p:cNvGrpSpPr>
            <p:nvPr/>
          </p:nvGrpSpPr>
          <p:grpSpPr bwMode="auto">
            <a:xfrm>
              <a:off x="1680" y="1536"/>
              <a:ext cx="960" cy="576"/>
              <a:chOff x="1680" y="1536"/>
              <a:chExt cx="960" cy="576"/>
            </a:xfrm>
          </p:grpSpPr>
          <p:sp>
            <p:nvSpPr>
              <p:cNvPr id="350213" name="AutoShape 5"/>
              <p:cNvSpPr>
                <a:spLocks noChangeArrowheads="1"/>
              </p:cNvSpPr>
              <p:nvPr/>
            </p:nvSpPr>
            <p:spPr bwMode="auto">
              <a:xfrm>
                <a:off x="1680" y="1536"/>
                <a:ext cx="960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Copperplate Gothic Bold" panose="020E0705020206020404" pitchFamily="34" charset="0"/>
                  </a:rPr>
                  <a:t>Checking</a:t>
                </a:r>
                <a:endParaRPr lang="en-US" altLang="ko-KR" sz="1400" b="1">
                  <a:latin typeface="Copperplate Gothic Bold" panose="020E0705020206020404" pitchFamily="34" charset="0"/>
                </a:endParaRPr>
              </a:p>
              <a:p>
                <a:pPr algn="ctr"/>
                <a:endParaRPr lang="en-US" altLang="ko-KR" sz="1400" b="1">
                  <a:latin typeface="Copperplate Gothic Bold" panose="020E0705020206020404" pitchFamily="34" charset="0"/>
                </a:endParaRPr>
              </a:p>
              <a:p>
                <a:pPr algn="ctr"/>
                <a:r>
                  <a:rPr lang="en-US" altLang="ko-KR" sz="1400" b="1">
                    <a:latin typeface="Copperplate Gothic Bold" panose="020E0705020206020404" pitchFamily="34" charset="0"/>
                  </a:rPr>
                  <a:t>do/check</a:t>
                </a:r>
              </a:p>
              <a:p>
                <a:pPr algn="ctr"/>
                <a:r>
                  <a:rPr lang="en-US" altLang="ko-KR" sz="1400" b="1">
                    <a:latin typeface="Copperplate Gothic Bold" panose="020E0705020206020404" pitchFamily="34" charset="0"/>
                  </a:rPr>
                  <a:t>item</a:t>
                </a:r>
              </a:p>
            </p:txBody>
          </p:sp>
          <p:sp>
            <p:nvSpPr>
              <p:cNvPr id="350214" name="Line 6"/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50215" name="Group 7"/>
            <p:cNvGrpSpPr>
              <a:grpSpLocks/>
            </p:cNvGrpSpPr>
            <p:nvPr/>
          </p:nvGrpSpPr>
          <p:grpSpPr bwMode="auto">
            <a:xfrm>
              <a:off x="3792" y="1536"/>
              <a:ext cx="960" cy="576"/>
              <a:chOff x="1680" y="1536"/>
              <a:chExt cx="960" cy="576"/>
            </a:xfrm>
          </p:grpSpPr>
          <p:sp>
            <p:nvSpPr>
              <p:cNvPr id="350216" name="AutoShape 8"/>
              <p:cNvSpPr>
                <a:spLocks noChangeArrowheads="1"/>
              </p:cNvSpPr>
              <p:nvPr/>
            </p:nvSpPr>
            <p:spPr bwMode="auto">
              <a:xfrm>
                <a:off x="1680" y="1536"/>
                <a:ext cx="960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Copperplate Gothic Bold" panose="020E0705020206020404" pitchFamily="34" charset="0"/>
                  </a:rPr>
                  <a:t>Dispatching</a:t>
                </a:r>
              </a:p>
              <a:p>
                <a:pPr algn="ctr"/>
                <a:endParaRPr lang="en-US" altLang="ko-KR" sz="1400" b="1">
                  <a:latin typeface="Copperplate Gothic Bold" panose="020E0705020206020404" pitchFamily="34" charset="0"/>
                </a:endParaRPr>
              </a:p>
              <a:p>
                <a:pPr algn="ctr"/>
                <a:r>
                  <a:rPr lang="en-US" altLang="ko-KR" sz="1400" b="1">
                    <a:latin typeface="Copperplate Gothic Bold" panose="020E0705020206020404" pitchFamily="34" charset="0"/>
                  </a:rPr>
                  <a:t>do/initiate</a:t>
                </a:r>
              </a:p>
              <a:p>
                <a:pPr algn="ctr"/>
                <a:r>
                  <a:rPr lang="en-US" altLang="ko-KR" sz="1400" b="1">
                    <a:latin typeface="Copperplate Gothic Bold" panose="020E0705020206020404" pitchFamily="34" charset="0"/>
                  </a:rPr>
                  <a:t>delivery</a:t>
                </a:r>
              </a:p>
            </p:txBody>
          </p:sp>
          <p:sp>
            <p:nvSpPr>
              <p:cNvPr id="350217" name="Line 9"/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50218" name="AutoShape 10"/>
            <p:cNvSpPr>
              <a:spLocks noChangeArrowheads="1"/>
            </p:cNvSpPr>
            <p:nvPr/>
          </p:nvSpPr>
          <p:spPr bwMode="auto">
            <a:xfrm>
              <a:off x="1680" y="2880"/>
              <a:ext cx="960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 dirty="0">
                  <a:latin typeface="Copperplate Gothic Bold" panose="020E0705020206020404" pitchFamily="34" charset="0"/>
                </a:rPr>
                <a:t>Waiting</a:t>
              </a:r>
            </a:p>
          </p:txBody>
        </p:sp>
        <p:sp>
          <p:nvSpPr>
            <p:cNvPr id="350219" name="AutoShape 11"/>
            <p:cNvSpPr>
              <a:spLocks noChangeArrowheads="1"/>
            </p:cNvSpPr>
            <p:nvPr/>
          </p:nvSpPr>
          <p:spPr bwMode="auto">
            <a:xfrm>
              <a:off x="3792" y="2880"/>
              <a:ext cx="960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Copperplate Gothic Bold" panose="020E0705020206020404" pitchFamily="34" charset="0"/>
                </a:rPr>
                <a:t>Delivered</a:t>
              </a:r>
              <a:endParaRPr lang="en-US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50220" name="Line 12"/>
            <p:cNvSpPr>
              <a:spLocks noChangeShapeType="1"/>
            </p:cNvSpPr>
            <p:nvPr/>
          </p:nvSpPr>
          <p:spPr bwMode="auto">
            <a:xfrm>
              <a:off x="2640" y="172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0221" name="Line 13"/>
            <p:cNvSpPr>
              <a:spLocks noChangeShapeType="1"/>
            </p:cNvSpPr>
            <p:nvPr/>
          </p:nvSpPr>
          <p:spPr bwMode="auto">
            <a:xfrm>
              <a:off x="2112" y="211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0222" name="Line 14"/>
            <p:cNvSpPr>
              <a:spLocks noChangeShapeType="1"/>
            </p:cNvSpPr>
            <p:nvPr/>
          </p:nvSpPr>
          <p:spPr bwMode="auto">
            <a:xfrm flipV="1">
              <a:off x="2592" y="2064"/>
              <a:ext cx="120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0223" name="Line 15"/>
            <p:cNvSpPr>
              <a:spLocks noChangeShapeType="1"/>
            </p:cNvSpPr>
            <p:nvPr/>
          </p:nvSpPr>
          <p:spPr bwMode="auto">
            <a:xfrm>
              <a:off x="4272" y="211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50224" name="Oval 16"/>
          <p:cNvSpPr>
            <a:spLocks noChangeArrowheads="1"/>
          </p:cNvSpPr>
          <p:nvPr/>
        </p:nvSpPr>
        <p:spPr bwMode="auto">
          <a:xfrm>
            <a:off x="4724400" y="1752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225" name="Line 17"/>
          <p:cNvSpPr>
            <a:spLocks noChangeShapeType="1"/>
          </p:cNvSpPr>
          <p:nvPr/>
        </p:nvSpPr>
        <p:spPr bwMode="auto">
          <a:xfrm>
            <a:off x="4876800" y="2057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226" name="Freeform 18"/>
          <p:cNvSpPr>
            <a:spLocks/>
          </p:cNvSpPr>
          <p:nvPr/>
        </p:nvSpPr>
        <p:spPr bwMode="auto">
          <a:xfrm>
            <a:off x="3124200" y="2667000"/>
            <a:ext cx="1066800" cy="609600"/>
          </a:xfrm>
          <a:custGeom>
            <a:avLst/>
            <a:gdLst>
              <a:gd name="T0" fmla="*/ 496 w 496"/>
              <a:gd name="T1" fmla="*/ 104 h 560"/>
              <a:gd name="T2" fmla="*/ 304 w 496"/>
              <a:gd name="T3" fmla="*/ 8 h 560"/>
              <a:gd name="T4" fmla="*/ 64 w 496"/>
              <a:gd name="T5" fmla="*/ 56 h 560"/>
              <a:gd name="T6" fmla="*/ 16 w 496"/>
              <a:gd name="T7" fmla="*/ 344 h 560"/>
              <a:gd name="T8" fmla="*/ 160 w 496"/>
              <a:gd name="T9" fmla="*/ 536 h 560"/>
              <a:gd name="T10" fmla="*/ 496 w 496"/>
              <a:gd name="T11" fmla="*/ 488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560">
                <a:moveTo>
                  <a:pt x="496" y="104"/>
                </a:moveTo>
                <a:cubicBezTo>
                  <a:pt x="436" y="60"/>
                  <a:pt x="376" y="16"/>
                  <a:pt x="304" y="8"/>
                </a:cubicBezTo>
                <a:cubicBezTo>
                  <a:pt x="232" y="0"/>
                  <a:pt x="112" y="0"/>
                  <a:pt x="64" y="56"/>
                </a:cubicBezTo>
                <a:cubicBezTo>
                  <a:pt x="16" y="112"/>
                  <a:pt x="0" y="264"/>
                  <a:pt x="16" y="344"/>
                </a:cubicBezTo>
                <a:cubicBezTo>
                  <a:pt x="32" y="424"/>
                  <a:pt x="80" y="512"/>
                  <a:pt x="160" y="536"/>
                </a:cubicBezTo>
                <a:cubicBezTo>
                  <a:pt x="240" y="560"/>
                  <a:pt x="368" y="524"/>
                  <a:pt x="496" y="4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227" name="Freeform 19"/>
          <p:cNvSpPr>
            <a:spLocks/>
          </p:cNvSpPr>
          <p:nvPr/>
        </p:nvSpPr>
        <p:spPr bwMode="auto">
          <a:xfrm>
            <a:off x="3124200" y="4495800"/>
            <a:ext cx="1066800" cy="609600"/>
          </a:xfrm>
          <a:custGeom>
            <a:avLst/>
            <a:gdLst>
              <a:gd name="T0" fmla="*/ 496 w 496"/>
              <a:gd name="T1" fmla="*/ 104 h 560"/>
              <a:gd name="T2" fmla="*/ 304 w 496"/>
              <a:gd name="T3" fmla="*/ 8 h 560"/>
              <a:gd name="T4" fmla="*/ 64 w 496"/>
              <a:gd name="T5" fmla="*/ 56 h 560"/>
              <a:gd name="T6" fmla="*/ 16 w 496"/>
              <a:gd name="T7" fmla="*/ 344 h 560"/>
              <a:gd name="T8" fmla="*/ 160 w 496"/>
              <a:gd name="T9" fmla="*/ 536 h 560"/>
              <a:gd name="T10" fmla="*/ 496 w 496"/>
              <a:gd name="T11" fmla="*/ 488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560">
                <a:moveTo>
                  <a:pt x="496" y="104"/>
                </a:moveTo>
                <a:cubicBezTo>
                  <a:pt x="436" y="60"/>
                  <a:pt x="376" y="16"/>
                  <a:pt x="304" y="8"/>
                </a:cubicBezTo>
                <a:cubicBezTo>
                  <a:pt x="232" y="0"/>
                  <a:pt x="112" y="0"/>
                  <a:pt x="64" y="56"/>
                </a:cubicBezTo>
                <a:cubicBezTo>
                  <a:pt x="16" y="112"/>
                  <a:pt x="0" y="264"/>
                  <a:pt x="16" y="344"/>
                </a:cubicBezTo>
                <a:cubicBezTo>
                  <a:pt x="32" y="424"/>
                  <a:pt x="80" y="512"/>
                  <a:pt x="160" y="536"/>
                </a:cubicBezTo>
                <a:cubicBezTo>
                  <a:pt x="240" y="560"/>
                  <a:pt x="368" y="524"/>
                  <a:pt x="496" y="4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4860926" y="2068514"/>
            <a:ext cx="16723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/get first item</a:t>
            </a:r>
          </a:p>
        </p:txBody>
      </p:sp>
      <p:sp>
        <p:nvSpPr>
          <p:cNvPr id="350229" name="Text Box 21"/>
          <p:cNvSpPr txBox="1">
            <a:spLocks noChangeArrowheads="1"/>
          </p:cNvSpPr>
          <p:nvPr/>
        </p:nvSpPr>
        <p:spPr bwMode="auto">
          <a:xfrm>
            <a:off x="5791201" y="2209800"/>
            <a:ext cx="2392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[All items checked &amp;&amp;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all items available</a:t>
            </a:r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8366125" y="3668714"/>
            <a:ext cx="12050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Delivered</a:t>
            </a:r>
          </a:p>
        </p:txBody>
      </p:sp>
      <p:sp>
        <p:nvSpPr>
          <p:cNvPr id="350231" name="Text Box 23"/>
          <p:cNvSpPr txBox="1">
            <a:spLocks noChangeArrowheads="1"/>
          </p:cNvSpPr>
          <p:nvPr/>
        </p:nvSpPr>
        <p:spPr bwMode="auto">
          <a:xfrm>
            <a:off x="2362201" y="2057400"/>
            <a:ext cx="15792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get next item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[Not all items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checked]</a:t>
            </a:r>
          </a:p>
        </p:txBody>
      </p:sp>
      <p:sp>
        <p:nvSpPr>
          <p:cNvPr id="350232" name="Text Box 24"/>
          <p:cNvSpPr txBox="1">
            <a:spLocks noChangeArrowheads="1"/>
          </p:cNvSpPr>
          <p:nvPr/>
        </p:nvSpPr>
        <p:spPr bwMode="auto">
          <a:xfrm>
            <a:off x="2574926" y="3592513"/>
            <a:ext cx="25894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opperplate Gothic Bold" panose="020E0705020206020404" pitchFamily="34" charset="0"/>
              </a:rPr>
              <a:t>[All items checked &amp;&amp;</a:t>
            </a:r>
          </a:p>
          <a:p>
            <a:r>
              <a:rPr lang="en-US" altLang="ko-KR" sz="1400" b="1" dirty="0">
                <a:latin typeface="Copperplate Gothic Bold" panose="020E0705020206020404" pitchFamily="34" charset="0"/>
              </a:rPr>
              <a:t>some items not in stock]</a:t>
            </a:r>
          </a:p>
        </p:txBody>
      </p:sp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2346325" y="5116513"/>
            <a:ext cx="26679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Item Received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[Some items not in stock]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 rot="-1913895">
            <a:off x="5289360" y="3426153"/>
            <a:ext cx="22324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Item Received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[All items available]</a:t>
            </a: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2346326" y="4278314"/>
            <a:ext cx="17472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Self-transition</a:t>
            </a:r>
            <a:endParaRPr lang="en-US" altLang="ko-KR" sz="1400" b="1" i="1">
              <a:latin typeface="Copperplate Gothic Bold" panose="020E0705020206020404" pitchFamily="34" charset="0"/>
            </a:endParaRPr>
          </a:p>
        </p:txBody>
      </p:sp>
      <p:sp>
        <p:nvSpPr>
          <p:cNvPr id="350236" name="Line 28"/>
          <p:cNvSpPr>
            <a:spLocks noChangeShapeType="1"/>
          </p:cNvSpPr>
          <p:nvPr/>
        </p:nvSpPr>
        <p:spPr bwMode="auto">
          <a:xfrm>
            <a:off x="2743200" y="4572000"/>
            <a:ext cx="457200" cy="3048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6156325" y="4430714"/>
            <a:ext cx="12503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transition</a:t>
            </a:r>
            <a:endParaRPr lang="en-US" altLang="ko-KR" sz="1400" b="1" i="1">
              <a:latin typeface="Copperplate Gothic Bold" panose="020E0705020206020404" pitchFamily="34" charset="0"/>
            </a:endParaRPr>
          </a:p>
        </p:txBody>
      </p:sp>
      <p:sp>
        <p:nvSpPr>
          <p:cNvPr id="350238" name="Text Box 30"/>
          <p:cNvSpPr txBox="1">
            <a:spLocks noChangeArrowheads="1"/>
          </p:cNvSpPr>
          <p:nvPr/>
        </p:nvSpPr>
        <p:spPr bwMode="auto">
          <a:xfrm>
            <a:off x="5394326" y="5573714"/>
            <a:ext cx="7328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state</a:t>
            </a:r>
            <a:endParaRPr lang="en-US" altLang="ko-KR" sz="1400" b="1" i="1">
              <a:latin typeface="Copperplate Gothic Bold" panose="020E0705020206020404" pitchFamily="34" charset="0"/>
            </a:endParaRPr>
          </a:p>
        </p:txBody>
      </p:sp>
      <p:sp>
        <p:nvSpPr>
          <p:cNvPr id="350239" name="Text Box 31"/>
          <p:cNvSpPr txBox="1">
            <a:spLocks noChangeArrowheads="1"/>
          </p:cNvSpPr>
          <p:nvPr/>
        </p:nvSpPr>
        <p:spPr bwMode="auto">
          <a:xfrm>
            <a:off x="7527925" y="3592514"/>
            <a:ext cx="981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Activity</a:t>
            </a:r>
          </a:p>
        </p:txBody>
      </p:sp>
      <p:sp>
        <p:nvSpPr>
          <p:cNvPr id="350240" name="Text Box 32"/>
          <p:cNvSpPr txBox="1">
            <a:spLocks noChangeArrowheads="1"/>
          </p:cNvSpPr>
          <p:nvPr/>
        </p:nvSpPr>
        <p:spPr bwMode="auto">
          <a:xfrm>
            <a:off x="9280526" y="4125913"/>
            <a:ext cx="12716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 dirty="0" err="1">
                <a:solidFill>
                  <a:srgbClr val="B23642"/>
                </a:solidFill>
                <a:latin typeface="Copperplate Gothic Bold" panose="020E0705020206020404" pitchFamily="34" charset="0"/>
              </a:rPr>
              <a:t>Ungarded</a:t>
            </a:r>
            <a:endParaRPr lang="en-US" altLang="ko-KR" sz="1400" b="1" i="1" dirty="0">
              <a:solidFill>
                <a:srgbClr val="B23642"/>
              </a:solidFill>
              <a:latin typeface="Copperplate Gothic Bold" panose="020E0705020206020404" pitchFamily="34" charset="0"/>
            </a:endParaRPr>
          </a:p>
          <a:p>
            <a:r>
              <a:rPr lang="en-US" altLang="ko-KR" sz="1400" b="1" i="1" dirty="0">
                <a:solidFill>
                  <a:srgbClr val="B23642"/>
                </a:solidFill>
                <a:latin typeface="Copperplate Gothic Bold" panose="020E0705020206020404" pitchFamily="34" charset="0"/>
              </a:rPr>
              <a:t>Transition</a:t>
            </a:r>
            <a:endParaRPr lang="en-US" altLang="ko-KR" sz="1400" b="1" i="1" dirty="0">
              <a:latin typeface="Copperplate Gothic Bold" panose="020E0705020206020404" pitchFamily="34" charset="0"/>
            </a:endParaRPr>
          </a:p>
        </p:txBody>
      </p:sp>
      <p:sp>
        <p:nvSpPr>
          <p:cNvPr id="350241" name="Line 33"/>
          <p:cNvSpPr>
            <a:spLocks noChangeShapeType="1"/>
          </p:cNvSpPr>
          <p:nvPr/>
        </p:nvSpPr>
        <p:spPr bwMode="auto">
          <a:xfrm flipH="1" flipV="1">
            <a:off x="5257800" y="5257800"/>
            <a:ext cx="381000" cy="3810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 flipH="1" flipV="1">
            <a:off x="6248400" y="4038600"/>
            <a:ext cx="152400" cy="4572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243" name="Line 35"/>
          <p:cNvSpPr>
            <a:spLocks noChangeShapeType="1"/>
          </p:cNvSpPr>
          <p:nvPr/>
        </p:nvSpPr>
        <p:spPr bwMode="auto">
          <a:xfrm flipV="1">
            <a:off x="7924800" y="3124200"/>
            <a:ext cx="76200" cy="4572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244" name="Line 36"/>
          <p:cNvSpPr>
            <a:spLocks noChangeShapeType="1"/>
          </p:cNvSpPr>
          <p:nvPr/>
        </p:nvSpPr>
        <p:spPr bwMode="auto">
          <a:xfrm>
            <a:off x="9296400" y="3886200"/>
            <a:ext cx="304800" cy="3048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상태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2767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9C745-B40F-4275-BE2B-1C0BBD27CD35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351235" name="AutoShape 3"/>
          <p:cNvSpPr>
            <a:spLocks noChangeArrowheads="1"/>
          </p:cNvSpPr>
          <p:nvPr/>
        </p:nvSpPr>
        <p:spPr bwMode="auto">
          <a:xfrm>
            <a:off x="5257800" y="22860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Waiting</a:t>
            </a:r>
          </a:p>
        </p:txBody>
      </p:sp>
      <p:sp>
        <p:nvSpPr>
          <p:cNvPr id="351236" name="AutoShape 4"/>
          <p:cNvSpPr>
            <a:spLocks noChangeArrowheads="1"/>
          </p:cNvSpPr>
          <p:nvPr/>
        </p:nvSpPr>
        <p:spPr bwMode="auto">
          <a:xfrm>
            <a:off x="3886200" y="30480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Checking</a:t>
            </a:r>
          </a:p>
        </p:txBody>
      </p:sp>
      <p:sp>
        <p:nvSpPr>
          <p:cNvPr id="351237" name="AutoShape 5"/>
          <p:cNvSpPr>
            <a:spLocks noChangeArrowheads="1"/>
          </p:cNvSpPr>
          <p:nvPr/>
        </p:nvSpPr>
        <p:spPr bwMode="auto">
          <a:xfrm>
            <a:off x="6781800" y="30480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 dirty="0" err="1">
                <a:latin typeface="Times New Roman" panose="02020603050405020304" pitchFamily="18" charset="0"/>
              </a:rPr>
              <a:t>Dispaching</a:t>
            </a:r>
            <a:endParaRPr lang="en-US" altLang="ko-KR" sz="1600" b="1" dirty="0">
              <a:latin typeface="Times New Roman" panose="02020603050405020304" pitchFamily="18" charset="0"/>
            </a:endParaRPr>
          </a:p>
        </p:txBody>
      </p:sp>
      <p:sp>
        <p:nvSpPr>
          <p:cNvPr id="351238" name="AutoShape 6"/>
          <p:cNvSpPr>
            <a:spLocks noChangeArrowheads="1"/>
          </p:cNvSpPr>
          <p:nvPr/>
        </p:nvSpPr>
        <p:spPr bwMode="auto">
          <a:xfrm>
            <a:off x="3886200" y="44958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Authorizing</a:t>
            </a:r>
          </a:p>
        </p:txBody>
      </p:sp>
      <p:sp>
        <p:nvSpPr>
          <p:cNvPr id="351239" name="AutoShape 7"/>
          <p:cNvSpPr>
            <a:spLocks noChangeArrowheads="1"/>
          </p:cNvSpPr>
          <p:nvPr/>
        </p:nvSpPr>
        <p:spPr bwMode="auto">
          <a:xfrm>
            <a:off x="5791200" y="44958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Autorized</a:t>
            </a:r>
          </a:p>
        </p:txBody>
      </p:sp>
      <p:sp>
        <p:nvSpPr>
          <p:cNvPr id="351240" name="AutoShape 8"/>
          <p:cNvSpPr>
            <a:spLocks noChangeArrowheads="1"/>
          </p:cNvSpPr>
          <p:nvPr/>
        </p:nvSpPr>
        <p:spPr bwMode="auto">
          <a:xfrm>
            <a:off x="2971800" y="2057400"/>
            <a:ext cx="5638800" cy="3200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41" name="AutoShape 9"/>
          <p:cNvSpPr>
            <a:spLocks noChangeArrowheads="1"/>
          </p:cNvSpPr>
          <p:nvPr/>
        </p:nvSpPr>
        <p:spPr bwMode="auto">
          <a:xfrm>
            <a:off x="9067800" y="18288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Waiting</a:t>
            </a:r>
          </a:p>
        </p:txBody>
      </p:sp>
      <p:sp>
        <p:nvSpPr>
          <p:cNvPr id="351242" name="AutoShape 10"/>
          <p:cNvSpPr>
            <a:spLocks noChangeArrowheads="1"/>
          </p:cNvSpPr>
          <p:nvPr/>
        </p:nvSpPr>
        <p:spPr bwMode="auto">
          <a:xfrm>
            <a:off x="9067800" y="36576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Delivered</a:t>
            </a:r>
          </a:p>
        </p:txBody>
      </p:sp>
      <p:sp>
        <p:nvSpPr>
          <p:cNvPr id="351243" name="AutoShape 11"/>
          <p:cNvSpPr>
            <a:spLocks noChangeArrowheads="1"/>
          </p:cNvSpPr>
          <p:nvPr/>
        </p:nvSpPr>
        <p:spPr bwMode="auto">
          <a:xfrm>
            <a:off x="8915400" y="54864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Rejected</a:t>
            </a:r>
          </a:p>
        </p:txBody>
      </p:sp>
      <p:sp>
        <p:nvSpPr>
          <p:cNvPr id="351244" name="Line 12"/>
          <p:cNvSpPr>
            <a:spLocks noChangeShapeType="1"/>
          </p:cNvSpPr>
          <p:nvPr/>
        </p:nvSpPr>
        <p:spPr bwMode="auto">
          <a:xfrm>
            <a:off x="2971800" y="38862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45" name="Oval 13"/>
          <p:cNvSpPr>
            <a:spLocks noChangeArrowheads="1"/>
          </p:cNvSpPr>
          <p:nvPr/>
        </p:nvSpPr>
        <p:spPr bwMode="auto">
          <a:xfrm>
            <a:off x="312420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46" name="Line 14"/>
          <p:cNvSpPr>
            <a:spLocks noChangeShapeType="1"/>
          </p:cNvSpPr>
          <p:nvPr/>
        </p:nvSpPr>
        <p:spPr bwMode="auto">
          <a:xfrm>
            <a:off x="3429000" y="3276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>
            <a:off x="4876800" y="32766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48" name="Line 16"/>
          <p:cNvSpPr>
            <a:spLocks noChangeShapeType="1"/>
          </p:cNvSpPr>
          <p:nvPr/>
        </p:nvSpPr>
        <p:spPr bwMode="auto">
          <a:xfrm flipV="1">
            <a:off x="4800600" y="2667000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>
            <a:off x="6248400" y="25908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50" name="Oval 18"/>
          <p:cNvSpPr>
            <a:spLocks noChangeArrowheads="1"/>
          </p:cNvSpPr>
          <p:nvPr/>
        </p:nvSpPr>
        <p:spPr bwMode="auto">
          <a:xfrm>
            <a:off x="3200400" y="4572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51" name="Line 19"/>
          <p:cNvSpPr>
            <a:spLocks noChangeShapeType="1"/>
          </p:cNvSpPr>
          <p:nvPr/>
        </p:nvSpPr>
        <p:spPr bwMode="auto">
          <a:xfrm>
            <a:off x="3505200" y="47244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52" name="Line 20"/>
          <p:cNvSpPr>
            <a:spLocks noChangeShapeType="1"/>
          </p:cNvSpPr>
          <p:nvPr/>
        </p:nvSpPr>
        <p:spPr bwMode="auto">
          <a:xfrm>
            <a:off x="4876800" y="4724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53" name="Oval 21"/>
          <p:cNvSpPr>
            <a:spLocks noChangeArrowheads="1"/>
          </p:cNvSpPr>
          <p:nvPr/>
        </p:nvSpPr>
        <p:spPr bwMode="auto">
          <a:xfrm>
            <a:off x="7772400" y="4648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54" name="Oval 22"/>
          <p:cNvSpPr>
            <a:spLocks noChangeArrowheads="1"/>
          </p:cNvSpPr>
          <p:nvPr/>
        </p:nvSpPr>
        <p:spPr bwMode="auto">
          <a:xfrm>
            <a:off x="7696200" y="45720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55" name="Oval 23"/>
          <p:cNvSpPr>
            <a:spLocks noChangeArrowheads="1"/>
          </p:cNvSpPr>
          <p:nvPr/>
        </p:nvSpPr>
        <p:spPr bwMode="auto">
          <a:xfrm>
            <a:off x="8001000" y="32004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56" name="Oval 24"/>
          <p:cNvSpPr>
            <a:spLocks noChangeArrowheads="1"/>
          </p:cNvSpPr>
          <p:nvPr/>
        </p:nvSpPr>
        <p:spPr bwMode="auto">
          <a:xfrm>
            <a:off x="7924800" y="3124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57" name="Line 25"/>
          <p:cNvSpPr>
            <a:spLocks noChangeShapeType="1"/>
          </p:cNvSpPr>
          <p:nvPr/>
        </p:nvSpPr>
        <p:spPr bwMode="auto">
          <a:xfrm>
            <a:off x="6781800" y="4724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58" name="Line 26"/>
          <p:cNvSpPr>
            <a:spLocks noChangeShapeType="1"/>
          </p:cNvSpPr>
          <p:nvPr/>
        </p:nvSpPr>
        <p:spPr bwMode="auto">
          <a:xfrm>
            <a:off x="7772400" y="3352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59" name="Oval 27"/>
          <p:cNvSpPr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60" name="Line 28"/>
          <p:cNvSpPr>
            <a:spLocks noChangeShapeType="1"/>
          </p:cNvSpPr>
          <p:nvPr/>
        </p:nvSpPr>
        <p:spPr bwMode="auto">
          <a:xfrm>
            <a:off x="2590800" y="3886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61" name="Line 29"/>
          <p:cNvSpPr>
            <a:spLocks noChangeShapeType="1"/>
          </p:cNvSpPr>
          <p:nvPr/>
        </p:nvSpPr>
        <p:spPr bwMode="auto">
          <a:xfrm flipV="1">
            <a:off x="8382000" y="19050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62" name="Line 30"/>
          <p:cNvSpPr>
            <a:spLocks noChangeShapeType="1"/>
          </p:cNvSpPr>
          <p:nvPr/>
        </p:nvSpPr>
        <p:spPr bwMode="auto">
          <a:xfrm>
            <a:off x="4495800" y="4953000"/>
            <a:ext cx="990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1263" name="Line 31"/>
          <p:cNvSpPr>
            <a:spLocks noChangeShapeType="1"/>
          </p:cNvSpPr>
          <p:nvPr/>
        </p:nvSpPr>
        <p:spPr bwMode="auto">
          <a:xfrm>
            <a:off x="5486400" y="57150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병렬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세부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3997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DB28-ED4E-4A1F-AC24-0758167B4963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/>
              <a:t>근원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 </a:t>
            </a:r>
            <a:r>
              <a:rPr lang="en-US" altLang="ko-KR"/>
              <a:t>Jim Odell</a:t>
            </a:r>
            <a:r>
              <a:rPr lang="ko-KR" altLang="en-US"/>
              <a:t>의 이벤트 다이어그램</a:t>
            </a:r>
            <a:r>
              <a:rPr lang="en-US" altLang="ko-KR"/>
              <a:t>, SDL </a:t>
            </a:r>
            <a:r>
              <a:rPr lang="ko-KR" altLang="en-US"/>
              <a:t>상태 모델링 기법</a:t>
            </a:r>
            <a:r>
              <a:rPr lang="en-US" altLang="ko-KR"/>
              <a:t>, Petri-nets.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액티비티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개념적으로는 수행되어야 할 어떤 작업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실제적으로는 클래스에 있는 메소드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액티비티 흐름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액티비티의 흐름의 순서</a:t>
            </a:r>
          </a:p>
          <a:p>
            <a:pPr>
              <a:lnSpc>
                <a:spcPct val="130000"/>
              </a:lnSpc>
            </a:pPr>
            <a:r>
              <a:rPr lang="en-US" altLang="ko-KR"/>
              <a:t>Guard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액티비티가 수행되기 앞서 만족하여야 하는 조건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93806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4F854-6FCB-40CF-BE0A-DBE18A6F72DA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err="1"/>
              <a:t>액티비티</a:t>
            </a:r>
            <a:r>
              <a:rPr lang="ko-KR" altLang="en-US" dirty="0"/>
              <a:t> 다이어그램을 사용하여 나타내는 것</a:t>
            </a:r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메소드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복잡한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사용 사례 하나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여러 개의 사용 사례</a:t>
            </a:r>
          </a:p>
          <a:p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09958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70107-01D9-4F00-B58C-FFDECE9A192C}" type="slidenum">
              <a:rPr lang="en-US" altLang="ko-KR"/>
              <a:pPr/>
              <a:t>74</a:t>
            </a:fld>
            <a:endParaRPr lang="en-US" altLang="ko-KR"/>
          </a:p>
        </p:txBody>
      </p:sp>
      <p:sp>
        <p:nvSpPr>
          <p:cNvPr id="354307" name="AutoShape 3"/>
          <p:cNvSpPr>
            <a:spLocks noChangeArrowheads="1"/>
          </p:cNvSpPr>
          <p:nvPr/>
        </p:nvSpPr>
        <p:spPr bwMode="auto">
          <a:xfrm>
            <a:off x="4419600" y="14478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Find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Beverage</a:t>
            </a:r>
          </a:p>
        </p:txBody>
      </p:sp>
      <p:sp>
        <p:nvSpPr>
          <p:cNvPr id="354308" name="AutoShape 4"/>
          <p:cNvSpPr>
            <a:spLocks noChangeArrowheads="1"/>
          </p:cNvSpPr>
          <p:nvPr/>
        </p:nvSpPr>
        <p:spPr bwMode="auto">
          <a:xfrm>
            <a:off x="3124200" y="24384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Put Coffee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in filter</a:t>
            </a:r>
          </a:p>
        </p:txBody>
      </p:sp>
      <p:sp>
        <p:nvSpPr>
          <p:cNvPr id="354309" name="AutoShape 5"/>
          <p:cNvSpPr>
            <a:spLocks noChangeArrowheads="1"/>
          </p:cNvSpPr>
          <p:nvPr/>
        </p:nvSpPr>
        <p:spPr bwMode="auto">
          <a:xfrm>
            <a:off x="4419600" y="24384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Add Water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to Reservior</a:t>
            </a:r>
          </a:p>
        </p:txBody>
      </p:sp>
      <p:sp>
        <p:nvSpPr>
          <p:cNvPr id="354310" name="AutoShape 6"/>
          <p:cNvSpPr>
            <a:spLocks noChangeArrowheads="1"/>
          </p:cNvSpPr>
          <p:nvPr/>
        </p:nvSpPr>
        <p:spPr bwMode="auto">
          <a:xfrm>
            <a:off x="5943600" y="24384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Get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Cups</a:t>
            </a:r>
          </a:p>
        </p:txBody>
      </p:sp>
      <p:sp>
        <p:nvSpPr>
          <p:cNvPr id="354311" name="AutoShape 7"/>
          <p:cNvSpPr>
            <a:spLocks noChangeArrowheads="1"/>
          </p:cNvSpPr>
          <p:nvPr/>
        </p:nvSpPr>
        <p:spPr bwMode="auto">
          <a:xfrm>
            <a:off x="7467600" y="24384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Get Can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of Cola</a:t>
            </a:r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4038600" y="2133600"/>
            <a:ext cx="1905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13" name="AutoShape 9"/>
          <p:cNvSpPr>
            <a:spLocks noChangeArrowheads="1"/>
          </p:cNvSpPr>
          <p:nvPr/>
        </p:nvSpPr>
        <p:spPr bwMode="auto">
          <a:xfrm>
            <a:off x="3124200" y="32004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Put Filter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in Mchine</a:t>
            </a:r>
          </a:p>
        </p:txBody>
      </p:sp>
      <p:sp>
        <p:nvSpPr>
          <p:cNvPr id="354314" name="Rectangle 10"/>
          <p:cNvSpPr>
            <a:spLocks noChangeArrowheads="1"/>
          </p:cNvSpPr>
          <p:nvPr/>
        </p:nvSpPr>
        <p:spPr bwMode="auto">
          <a:xfrm>
            <a:off x="3048000" y="3886200"/>
            <a:ext cx="1905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15" name="AutoShape 11"/>
          <p:cNvSpPr>
            <a:spLocks noChangeArrowheads="1"/>
          </p:cNvSpPr>
          <p:nvPr/>
        </p:nvSpPr>
        <p:spPr bwMode="auto">
          <a:xfrm>
            <a:off x="3429000" y="41148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Turn On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Machine</a:t>
            </a:r>
          </a:p>
        </p:txBody>
      </p:sp>
      <p:sp>
        <p:nvSpPr>
          <p:cNvPr id="354316" name="AutoShape 12"/>
          <p:cNvSpPr>
            <a:spLocks noChangeArrowheads="1"/>
          </p:cNvSpPr>
          <p:nvPr/>
        </p:nvSpPr>
        <p:spPr bwMode="auto">
          <a:xfrm>
            <a:off x="3429000" y="48006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</a:rPr>
              <a:t>Brew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</a:rPr>
              <a:t>Coffee</a:t>
            </a: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5410200" y="56388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</a:rPr>
              <a:t>Pour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</a:rPr>
              <a:t>Coffee</a:t>
            </a:r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7543800" y="56388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Drink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Beverage</a:t>
            </a:r>
          </a:p>
        </p:txBody>
      </p:sp>
      <p:sp>
        <p:nvSpPr>
          <p:cNvPr id="354319" name="Line 15"/>
          <p:cNvSpPr>
            <a:spLocks noChangeShapeType="1"/>
          </p:cNvSpPr>
          <p:nvPr/>
        </p:nvSpPr>
        <p:spPr bwMode="auto">
          <a:xfrm>
            <a:off x="49530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0" name="Line 16"/>
          <p:cNvSpPr>
            <a:spLocks noChangeShapeType="1"/>
          </p:cNvSpPr>
          <p:nvPr/>
        </p:nvSpPr>
        <p:spPr bwMode="auto">
          <a:xfrm>
            <a:off x="46482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1" name="Oval 17"/>
          <p:cNvSpPr>
            <a:spLocks noChangeArrowheads="1"/>
          </p:cNvSpPr>
          <p:nvPr/>
        </p:nvSpPr>
        <p:spPr bwMode="auto">
          <a:xfrm>
            <a:off x="32004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2" name="Line 18"/>
          <p:cNvSpPr>
            <a:spLocks noChangeShapeType="1"/>
          </p:cNvSpPr>
          <p:nvPr/>
        </p:nvSpPr>
        <p:spPr bwMode="auto">
          <a:xfrm>
            <a:off x="3429000" y="167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3" name="Line 19"/>
          <p:cNvSpPr>
            <a:spLocks noChangeShapeType="1"/>
          </p:cNvSpPr>
          <p:nvPr/>
        </p:nvSpPr>
        <p:spPr bwMode="auto">
          <a:xfrm>
            <a:off x="5562600" y="167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4" name="AutoShape 20"/>
          <p:cNvSpPr>
            <a:spLocks noChangeArrowheads="1"/>
          </p:cNvSpPr>
          <p:nvPr/>
        </p:nvSpPr>
        <p:spPr bwMode="auto">
          <a:xfrm>
            <a:off x="7696200" y="1524000"/>
            <a:ext cx="762000" cy="304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5" name="Line 21"/>
          <p:cNvSpPr>
            <a:spLocks noChangeShapeType="1"/>
          </p:cNvSpPr>
          <p:nvPr/>
        </p:nvSpPr>
        <p:spPr bwMode="auto">
          <a:xfrm>
            <a:off x="3657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6" name="Line 22"/>
          <p:cNvSpPr>
            <a:spLocks noChangeShapeType="1"/>
          </p:cNvSpPr>
          <p:nvPr/>
        </p:nvSpPr>
        <p:spPr bwMode="auto">
          <a:xfrm>
            <a:off x="36576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7" name="Line 23"/>
          <p:cNvSpPr>
            <a:spLocks noChangeShapeType="1"/>
          </p:cNvSpPr>
          <p:nvPr/>
        </p:nvSpPr>
        <p:spPr bwMode="auto">
          <a:xfrm>
            <a:off x="3962400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8" name="Line 24"/>
          <p:cNvSpPr>
            <a:spLocks noChangeShapeType="1"/>
          </p:cNvSpPr>
          <p:nvPr/>
        </p:nvSpPr>
        <p:spPr bwMode="auto">
          <a:xfrm>
            <a:off x="3962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9" name="Rectangle 25"/>
          <p:cNvSpPr>
            <a:spLocks noChangeArrowheads="1"/>
          </p:cNvSpPr>
          <p:nvPr/>
        </p:nvSpPr>
        <p:spPr bwMode="auto">
          <a:xfrm>
            <a:off x="5105400" y="5334000"/>
            <a:ext cx="1676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0" name="Line 26"/>
          <p:cNvSpPr>
            <a:spLocks noChangeShapeType="1"/>
          </p:cNvSpPr>
          <p:nvPr/>
        </p:nvSpPr>
        <p:spPr bwMode="auto">
          <a:xfrm>
            <a:off x="6477000" y="2895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1" name="Line 27"/>
          <p:cNvSpPr>
            <a:spLocks noChangeShapeType="1"/>
          </p:cNvSpPr>
          <p:nvPr/>
        </p:nvSpPr>
        <p:spPr bwMode="auto">
          <a:xfrm>
            <a:off x="45720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2" name="Line 28"/>
          <p:cNvSpPr>
            <a:spLocks noChangeShapeType="1"/>
          </p:cNvSpPr>
          <p:nvPr/>
        </p:nvSpPr>
        <p:spPr bwMode="auto">
          <a:xfrm>
            <a:off x="5410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3" name="Line 29"/>
          <p:cNvSpPr>
            <a:spLocks noChangeShapeType="1"/>
          </p:cNvSpPr>
          <p:nvPr/>
        </p:nvSpPr>
        <p:spPr bwMode="auto">
          <a:xfrm>
            <a:off x="80772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4" name="Line 30"/>
          <p:cNvSpPr>
            <a:spLocks noChangeShapeType="1"/>
          </p:cNvSpPr>
          <p:nvPr/>
        </p:nvSpPr>
        <p:spPr bwMode="auto">
          <a:xfrm>
            <a:off x="59436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5" name="Line 31"/>
          <p:cNvSpPr>
            <a:spLocks noChangeShapeType="1"/>
          </p:cNvSpPr>
          <p:nvPr/>
        </p:nvSpPr>
        <p:spPr bwMode="auto">
          <a:xfrm>
            <a:off x="6553200" y="586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6" name="Line 32"/>
          <p:cNvSpPr>
            <a:spLocks noChangeShapeType="1"/>
          </p:cNvSpPr>
          <p:nvPr/>
        </p:nvSpPr>
        <p:spPr bwMode="auto">
          <a:xfrm>
            <a:off x="8077200" y="2895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7" name="Line 33"/>
          <p:cNvSpPr>
            <a:spLocks noChangeShapeType="1"/>
          </p:cNvSpPr>
          <p:nvPr/>
        </p:nvSpPr>
        <p:spPr bwMode="auto">
          <a:xfrm>
            <a:off x="8458200" y="167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8" name="Line 34"/>
          <p:cNvSpPr>
            <a:spLocks noChangeShapeType="1"/>
          </p:cNvSpPr>
          <p:nvPr/>
        </p:nvSpPr>
        <p:spPr bwMode="auto">
          <a:xfrm>
            <a:off x="9296400" y="1676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9" name="Oval 35"/>
          <p:cNvSpPr>
            <a:spLocks noChangeArrowheads="1"/>
          </p:cNvSpPr>
          <p:nvPr/>
        </p:nvSpPr>
        <p:spPr bwMode="auto">
          <a:xfrm>
            <a:off x="9220200" y="57150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0" name="Oval 36"/>
          <p:cNvSpPr>
            <a:spLocks noChangeArrowheads="1"/>
          </p:cNvSpPr>
          <p:nvPr/>
        </p:nvSpPr>
        <p:spPr bwMode="auto">
          <a:xfrm>
            <a:off x="9144000" y="5638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1" name="Line 37"/>
          <p:cNvSpPr>
            <a:spLocks noChangeShapeType="1"/>
          </p:cNvSpPr>
          <p:nvPr/>
        </p:nvSpPr>
        <p:spPr bwMode="auto">
          <a:xfrm>
            <a:off x="868680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2" name="Text Box 38"/>
          <p:cNvSpPr txBox="1">
            <a:spLocks noChangeArrowheads="1"/>
          </p:cNvSpPr>
          <p:nvPr/>
        </p:nvSpPr>
        <p:spPr bwMode="auto">
          <a:xfrm>
            <a:off x="5029201" y="1905000"/>
            <a:ext cx="1204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</a:rPr>
              <a:t>[found coffee]</a:t>
            </a:r>
            <a:endParaRPr lang="en-US" altLang="ko-KR" sz="1400" b="1">
              <a:latin typeface="Times New Roman" panose="02020603050405020304" pitchFamily="18" charset="0"/>
            </a:endParaRPr>
          </a:p>
        </p:txBody>
      </p:sp>
      <p:sp>
        <p:nvSpPr>
          <p:cNvPr id="354343" name="Text Box 39"/>
          <p:cNvSpPr txBox="1">
            <a:spLocks noChangeArrowheads="1"/>
          </p:cNvSpPr>
          <p:nvPr/>
        </p:nvSpPr>
        <p:spPr bwMode="auto">
          <a:xfrm>
            <a:off x="8061326" y="1992313"/>
            <a:ext cx="1057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</a:rPr>
              <a:t>[found cola]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4495801" y="4953000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</a:rPr>
              <a:t>light goes out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2438400" y="1828800"/>
            <a:ext cx="165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solidFill>
                  <a:srgbClr val="B23642"/>
                </a:solidFill>
                <a:latin typeface="Times New Roman" panose="02020603050405020304" pitchFamily="18" charset="0"/>
              </a:rPr>
              <a:t>Synchronization Bar</a:t>
            </a:r>
          </a:p>
        </p:txBody>
      </p:sp>
      <p:sp>
        <p:nvSpPr>
          <p:cNvPr id="354346" name="Line 42"/>
          <p:cNvSpPr>
            <a:spLocks noChangeShapeType="1"/>
          </p:cNvSpPr>
          <p:nvPr/>
        </p:nvSpPr>
        <p:spPr bwMode="auto">
          <a:xfrm>
            <a:off x="4038600" y="1981200"/>
            <a:ext cx="304800" cy="1524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7" name="Text Box 43"/>
          <p:cNvSpPr txBox="1">
            <a:spLocks noChangeArrowheads="1"/>
          </p:cNvSpPr>
          <p:nvPr/>
        </p:nvSpPr>
        <p:spPr bwMode="auto">
          <a:xfrm>
            <a:off x="5851525" y="1687513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solidFill>
                  <a:srgbClr val="B23642"/>
                </a:solidFill>
                <a:latin typeface="Times New Roman" panose="02020603050405020304" pitchFamily="18" charset="0"/>
              </a:rPr>
              <a:t>Guard</a:t>
            </a:r>
          </a:p>
        </p:txBody>
      </p:sp>
      <p:sp>
        <p:nvSpPr>
          <p:cNvPr id="354348" name="Line 44"/>
          <p:cNvSpPr>
            <a:spLocks noChangeShapeType="1"/>
          </p:cNvSpPr>
          <p:nvPr/>
        </p:nvSpPr>
        <p:spPr bwMode="auto">
          <a:xfrm flipV="1">
            <a:off x="6477000" y="1600200"/>
            <a:ext cx="152400" cy="2286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9" name="Text Box 45"/>
          <p:cNvSpPr txBox="1">
            <a:spLocks noChangeArrowheads="1"/>
          </p:cNvSpPr>
          <p:nvPr/>
        </p:nvSpPr>
        <p:spPr bwMode="auto">
          <a:xfrm>
            <a:off x="6400800" y="1905000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solidFill>
                  <a:srgbClr val="B23642"/>
                </a:solidFill>
                <a:latin typeface="Times New Roman" panose="02020603050405020304" pitchFamily="18" charset="0"/>
              </a:rPr>
              <a:t>Decision Activity</a:t>
            </a:r>
            <a:endParaRPr lang="en-US" altLang="ko-KR" sz="1400" i="1">
              <a:latin typeface="Times New Roman" panose="02020603050405020304" pitchFamily="18" charset="0"/>
            </a:endParaRPr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 flipV="1">
            <a:off x="7467600" y="1752600"/>
            <a:ext cx="304800" cy="3048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6765926" y="3668713"/>
            <a:ext cx="727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solidFill>
                  <a:srgbClr val="B23642"/>
                </a:solidFill>
                <a:latin typeface="Times New Roman" panose="02020603050405020304" pitchFamily="18" charset="0"/>
              </a:rPr>
              <a:t>Activity</a:t>
            </a:r>
            <a:endParaRPr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354352" name="Line 48"/>
          <p:cNvSpPr>
            <a:spLocks noChangeShapeType="1"/>
          </p:cNvSpPr>
          <p:nvPr/>
        </p:nvSpPr>
        <p:spPr bwMode="auto">
          <a:xfrm flipH="1" flipV="1">
            <a:off x="6781800" y="2895600"/>
            <a:ext cx="304800" cy="8382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4114800" y="4495800"/>
            <a:ext cx="155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</a:rPr>
              <a:t>^coffeePot.TurnOn</a:t>
            </a:r>
          </a:p>
        </p:txBody>
      </p:sp>
      <p:sp>
        <p:nvSpPr>
          <p:cNvPr id="354354" name="Text Box 50"/>
          <p:cNvSpPr txBox="1">
            <a:spLocks noChangeArrowheads="1"/>
          </p:cNvSpPr>
          <p:nvPr/>
        </p:nvSpPr>
        <p:spPr bwMode="auto">
          <a:xfrm>
            <a:off x="8442325" y="4735513"/>
            <a:ext cx="46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solidFill>
                  <a:srgbClr val="B23642"/>
                </a:solidFill>
                <a:latin typeface="Times New Roman" panose="02020603050405020304" pitchFamily="18" charset="0"/>
              </a:rPr>
              <a:t>End</a:t>
            </a:r>
            <a:endParaRPr lang="en-US" altLang="ko-KR" sz="1400" i="1">
              <a:latin typeface="Times New Roman" panose="02020603050405020304" pitchFamily="18" charset="0"/>
            </a:endParaRPr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8839200" y="5029200"/>
            <a:ext cx="381000" cy="6096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584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371601"/>
            <a:ext cx="8037513" cy="43227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 sz="2400"/>
              <a:t>소 개</a:t>
            </a:r>
          </a:p>
          <a:p>
            <a:endParaRPr lang="ko-KR" altLang="en-US" sz="2400"/>
          </a:p>
          <a:p>
            <a:r>
              <a:rPr lang="en-US" altLang="ko-KR" sz="2400"/>
              <a:t>UML </a:t>
            </a:r>
            <a:r>
              <a:rPr lang="ko-KR" altLang="en-US" sz="2400"/>
              <a:t>기초</a:t>
            </a:r>
          </a:p>
          <a:p>
            <a:endParaRPr lang="ko-KR" altLang="en-US" sz="2400"/>
          </a:p>
          <a:p>
            <a:r>
              <a:rPr lang="ko-KR" altLang="en-US" sz="2400"/>
              <a:t>모형화 개념</a:t>
            </a:r>
          </a:p>
          <a:p>
            <a:endParaRPr lang="ko-KR" altLang="en-US" sz="2400"/>
          </a:p>
          <a:p>
            <a:r>
              <a:rPr lang="en-US" altLang="ko-KR" sz="2400"/>
              <a:t>UML </a:t>
            </a:r>
            <a:r>
              <a:rPr lang="ko-KR" altLang="en-US" sz="2400"/>
              <a:t>응용</a:t>
            </a:r>
          </a:p>
        </p:txBody>
      </p:sp>
      <p:graphicFrame>
        <p:nvGraphicFramePr>
          <p:cNvPr id="283652" name="Object 4"/>
          <p:cNvGraphicFramePr>
            <a:graphicFrameLocks/>
          </p:cNvGraphicFramePr>
          <p:nvPr/>
        </p:nvGraphicFramePr>
        <p:xfrm>
          <a:off x="8074026" y="5029201"/>
          <a:ext cx="16922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ClipArt" r:id="rId4" imgW="3657600" imgH="2608200" progId="MS_ClipArt_Gallery.2">
                  <p:embed/>
                </p:oleObj>
              </mc:Choice>
              <mc:Fallback>
                <p:oleObj name="ClipArt" r:id="rId4" imgW="3657600" imgH="26082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6" y="5029201"/>
                        <a:ext cx="16922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01961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229600" cy="4876800"/>
          </a:xfrm>
          <a:noFill/>
          <a:ln/>
        </p:spPr>
        <p:txBody>
          <a:bodyPr vert="horz" lIns="92075" tIns="46038" rIns="92075" bIns="46038" rtlCol="0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사용사례 다이어그램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외부 사용자에 의하여 보여지는 시스템의 큰 기능을 나타냄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시스템의 기능 모형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클래스 다이어그램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시스템을 구성하는 클래스가 어떤 것들이며 그들 사이의 관계를 나타냄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시스템의 객체 모형</a:t>
            </a:r>
            <a:r>
              <a:rPr lang="en-US" altLang="ko-KR" dirty="0"/>
              <a:t>(</a:t>
            </a:r>
            <a:r>
              <a:rPr lang="ko-KR" altLang="en-US" dirty="0"/>
              <a:t>정적 모형</a:t>
            </a:r>
            <a:r>
              <a:rPr lang="en-US" altLang="ko-KR" dirty="0"/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순서 다이어그램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시스템의 객체들 사이의 메시지 교환을 시각화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시스템의 동적 모형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상태 다이어그램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객체에 대한 상태 변환을 나타냄</a:t>
            </a:r>
          </a:p>
          <a:p>
            <a:pPr>
              <a:lnSpc>
                <a:spcPct val="110000"/>
              </a:lnSpc>
            </a:pPr>
            <a:r>
              <a:rPr lang="ko-KR" altLang="en-US" dirty="0" err="1"/>
              <a:t>액티비티</a:t>
            </a:r>
            <a:r>
              <a:rPr lang="ko-KR" altLang="en-US" dirty="0"/>
              <a:t> 다이어그램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병렬 수행 가능 작업을 나타냄</a:t>
            </a: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기초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834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2844</Words>
  <Application>Microsoft Office PowerPoint</Application>
  <PresentationFormat>와이드스크린</PresentationFormat>
  <Paragraphs>973</Paragraphs>
  <Slides>74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6" baseType="lpstr">
      <vt:lpstr>½Å¸íÁ¶</vt:lpstr>
      <vt:lpstr>굴림</vt:lpstr>
      <vt:lpstr>맑은 고딕</vt:lpstr>
      <vt:lpstr>휴먼명조</vt:lpstr>
      <vt:lpstr>Arial</vt:lpstr>
      <vt:lpstr>Copperplate Gothic Bold</vt:lpstr>
      <vt:lpstr>Tahoma</vt:lpstr>
      <vt:lpstr>Times New Roman</vt:lpstr>
      <vt:lpstr>Trebuchet MS</vt:lpstr>
      <vt:lpstr>Wingdings</vt:lpstr>
      <vt:lpstr>Office 테마</vt:lpstr>
      <vt:lpstr>ClipArt</vt:lpstr>
      <vt:lpstr>UML</vt:lpstr>
      <vt:lpstr>강의 개요</vt:lpstr>
      <vt:lpstr>소   개</vt:lpstr>
      <vt:lpstr>UML</vt:lpstr>
      <vt:lpstr>시스템 모형</vt:lpstr>
      <vt:lpstr>UML 이전의 방법들</vt:lpstr>
      <vt:lpstr>UML의 장점</vt:lpstr>
      <vt:lpstr>강의 개요</vt:lpstr>
      <vt:lpstr>UML 기초</vt:lpstr>
      <vt:lpstr>Use-Case Diagram</vt:lpstr>
      <vt:lpstr>Use-Case Diagram</vt:lpstr>
      <vt:lpstr>Use-Case Diagram</vt:lpstr>
      <vt:lpstr>Class Diagram</vt:lpstr>
      <vt:lpstr>UML Class Diagram 예</vt:lpstr>
      <vt:lpstr>Sequence Diagram</vt:lpstr>
      <vt:lpstr>Sequence Diagram</vt:lpstr>
      <vt:lpstr>State Diagram</vt:lpstr>
      <vt:lpstr>State Diagram</vt:lpstr>
      <vt:lpstr>Activity Diagram</vt:lpstr>
      <vt:lpstr>Activity Diagram</vt:lpstr>
      <vt:lpstr>강의 개요</vt:lpstr>
      <vt:lpstr>모형화 개념</vt:lpstr>
      <vt:lpstr>시스템, 모형, 뷰</vt:lpstr>
      <vt:lpstr>모형</vt:lpstr>
      <vt:lpstr>비행기 제작 모형</vt:lpstr>
      <vt:lpstr>뷰와 표현방법</vt:lpstr>
      <vt:lpstr>여러 가지 다른 표현방법</vt:lpstr>
      <vt:lpstr>개념과 현상</vt:lpstr>
      <vt:lpstr>개념</vt:lpstr>
      <vt:lpstr>모형화</vt:lpstr>
      <vt:lpstr>객체지향 모형화</vt:lpstr>
      <vt:lpstr>응용 도메인과 솔루션 도메인</vt:lpstr>
      <vt:lpstr>강의 개요</vt:lpstr>
      <vt:lpstr>Use-Case Diagram</vt:lpstr>
      <vt:lpstr>구성요소 </vt:lpstr>
      <vt:lpstr>사건관리 시스템</vt:lpstr>
      <vt:lpstr>액터(Actor)</vt:lpstr>
      <vt:lpstr>액터를 찾기 위한 질문</vt:lpstr>
      <vt:lpstr>Use Case</vt:lpstr>
      <vt:lpstr>Use Case Template</vt:lpstr>
      <vt:lpstr>Use Case 예</vt:lpstr>
      <vt:lpstr>Use Case 파악을 위한 질문들</vt:lpstr>
      <vt:lpstr>시나리오</vt:lpstr>
      <vt:lpstr>시나리오 예</vt:lpstr>
      <vt:lpstr>Use Case 관계 </vt:lpstr>
      <vt:lpstr>Use Case 관계 </vt:lpstr>
      <vt:lpstr>일반화 관계 </vt:lpstr>
      <vt:lpstr>Class Diagram</vt:lpstr>
      <vt:lpstr>Class Diagram</vt:lpstr>
      <vt:lpstr>Object</vt:lpstr>
      <vt:lpstr>Class</vt:lpstr>
      <vt:lpstr>Class</vt:lpstr>
      <vt:lpstr>Class Diagram</vt:lpstr>
      <vt:lpstr>상세 수준</vt:lpstr>
      <vt:lpstr>연관관계와 링크</vt:lpstr>
      <vt:lpstr>역할(Role)</vt:lpstr>
      <vt:lpstr>다중도</vt:lpstr>
      <vt:lpstr>연관 클래스</vt:lpstr>
      <vt:lpstr>전체 부분 관계(Aggregation) </vt:lpstr>
      <vt:lpstr>일반화</vt:lpstr>
      <vt:lpstr>속성</vt:lpstr>
      <vt:lpstr>속성</vt:lpstr>
      <vt:lpstr>오퍼레이션</vt:lpstr>
      <vt:lpstr>순서 다이어그램</vt:lpstr>
      <vt:lpstr>순서 다이어그램</vt:lpstr>
      <vt:lpstr>구성요소</vt:lpstr>
      <vt:lpstr>표현방법</vt:lpstr>
      <vt:lpstr>조건과 반복의 표시</vt:lpstr>
      <vt:lpstr>상태 다이어그램</vt:lpstr>
      <vt:lpstr>상태 다이어그램</vt:lpstr>
      <vt:lpstr>병렬, 세부 다이어그램</vt:lpstr>
      <vt:lpstr>액티비티 다이어그램</vt:lpstr>
      <vt:lpstr>액티비티 다이어그램</vt:lpstr>
      <vt:lpstr>액티비티 다이어그램 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Registered User</cp:lastModifiedBy>
  <cp:revision>78</cp:revision>
  <dcterms:created xsi:type="dcterms:W3CDTF">2014-09-01T02:23:18Z</dcterms:created>
  <dcterms:modified xsi:type="dcterms:W3CDTF">2015-11-12T05:50:43Z</dcterms:modified>
</cp:coreProperties>
</file>