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Default Extension="png" ContentType="image/png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28471" y="2028825"/>
            <a:ext cx="9935057" cy="559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65782" y="107060"/>
            <a:ext cx="306451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Relationship Id="rId3" Type="http://schemas.openxmlformats.org/officeDocument/2006/relationships/image" Target="../media/image19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Relationship Id="rId3" Type="http://schemas.openxmlformats.org/officeDocument/2006/relationships/image" Target="../media/image21.jpg"/><Relationship Id="rId4" Type="http://schemas.openxmlformats.org/officeDocument/2006/relationships/image" Target="../media/image22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Relationship Id="rId3" Type="http://schemas.openxmlformats.org/officeDocument/2006/relationships/image" Target="../media/image29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g"/><Relationship Id="rId3" Type="http://schemas.openxmlformats.org/officeDocument/2006/relationships/image" Target="../media/image32.jpg"/><Relationship Id="rId4" Type="http://schemas.openxmlformats.org/officeDocument/2006/relationships/image" Target="../media/image33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jp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jpg"/><Relationship Id="rId3" Type="http://schemas.openxmlformats.org/officeDocument/2006/relationships/image" Target="../media/image37.jpg"/><Relationship Id="rId4" Type="http://schemas.openxmlformats.org/officeDocument/2006/relationships/image" Target="../media/image38.jpg"/><Relationship Id="rId5" Type="http://schemas.openxmlformats.org/officeDocument/2006/relationships/image" Target="../media/image39.jp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jp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jp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8471" y="2028825"/>
            <a:ext cx="2033270" cy="5594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500" spc="-5" b="1">
                <a:latin typeface="맑은 고딕"/>
                <a:cs typeface="맑은 고딕"/>
              </a:rPr>
              <a:t>chapter</a:t>
            </a:r>
            <a:r>
              <a:rPr dirty="0" sz="3500" spc="-105" b="1">
                <a:latin typeface="맑은 고딕"/>
                <a:cs typeface="맑은 고딕"/>
              </a:rPr>
              <a:t> </a:t>
            </a:r>
            <a:r>
              <a:rPr dirty="0" sz="3500" b="1">
                <a:latin typeface="맑은 고딕"/>
                <a:cs typeface="맑은 고딕"/>
              </a:rPr>
              <a:t>1</a:t>
            </a:r>
            <a:endParaRPr sz="35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28471" y="2989326"/>
            <a:ext cx="5274945" cy="5594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500" b="1">
                <a:latin typeface="맑은 고딕"/>
                <a:cs typeface="맑은 고딕"/>
              </a:rPr>
              <a:t>지식재산권이란</a:t>
            </a:r>
            <a:r>
              <a:rPr dirty="0" sz="3500" spc="-80" b="1">
                <a:latin typeface="맑은 고딕"/>
                <a:cs typeface="맑은 고딕"/>
              </a:rPr>
              <a:t> </a:t>
            </a:r>
            <a:r>
              <a:rPr dirty="0" sz="3500" b="1">
                <a:latin typeface="맑은 고딕"/>
                <a:cs typeface="맑은 고딕"/>
              </a:rPr>
              <a:t>무엇인가?</a:t>
            </a:r>
            <a:endParaRPr sz="35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67784" y="4349496"/>
            <a:ext cx="3508248" cy="1901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183880" y="620268"/>
            <a:ext cx="1690116" cy="23789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95843" y="1144524"/>
            <a:ext cx="1871472" cy="1069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70607" y="255778"/>
            <a:ext cx="2808605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/>
              <a:t>Ⅰ. 지식재산권의</a:t>
            </a:r>
            <a:r>
              <a:rPr dirty="0" sz="2200" spc="-55"/>
              <a:t> </a:t>
            </a:r>
            <a:r>
              <a:rPr dirty="0" sz="2200" spc="-5"/>
              <a:t>의의</a:t>
            </a:r>
            <a:endParaRPr sz="2200"/>
          </a:p>
        </p:txBody>
      </p:sp>
      <p:sp>
        <p:nvSpPr>
          <p:cNvPr id="4" name="object 4"/>
          <p:cNvSpPr txBox="1"/>
          <p:nvPr/>
        </p:nvSpPr>
        <p:spPr>
          <a:xfrm>
            <a:off x="2101976" y="565533"/>
            <a:ext cx="6798945" cy="4201160"/>
          </a:xfrm>
          <a:prstGeom prst="rect">
            <a:avLst/>
          </a:prstGeom>
        </p:spPr>
        <p:txBody>
          <a:bodyPr wrap="square" lIns="0" tIns="127635" rIns="0" bIns="0" rtlCol="0" vert="horz">
            <a:spAutoFit/>
          </a:bodyPr>
          <a:lstStyle/>
          <a:p>
            <a:pPr marL="80010">
              <a:lnSpc>
                <a:spcPct val="100000"/>
              </a:lnSpc>
              <a:spcBef>
                <a:spcPts val="1005"/>
              </a:spcBef>
            </a:pPr>
            <a:r>
              <a:rPr dirty="0" sz="2400" b="1">
                <a:latin typeface="맑은 고딕"/>
                <a:cs typeface="맑은 고딕"/>
              </a:rPr>
              <a:t>3. 지식재산의 보호와</a:t>
            </a:r>
            <a:r>
              <a:rPr dirty="0" sz="2400" spc="-5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제도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dirty="0" sz="2000" b="1">
                <a:latin typeface="맑은 고딕"/>
                <a:cs typeface="맑은 고딕"/>
              </a:rPr>
              <a:t>(3) 일반재산권과의</a:t>
            </a:r>
            <a:r>
              <a:rPr dirty="0" sz="2000" spc="-6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차이</a:t>
            </a:r>
            <a:endParaRPr sz="2000">
              <a:latin typeface="맑은 고딕"/>
              <a:cs typeface="맑은 고딕"/>
            </a:endParaRPr>
          </a:p>
          <a:p>
            <a:pPr marL="10096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- 지식재산과 일반재산의</a:t>
            </a:r>
            <a:r>
              <a:rPr dirty="0" sz="2000" spc="-4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차이</a:t>
            </a:r>
            <a:endParaRPr sz="20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latin typeface="맑은 고딕"/>
                <a:cs typeface="맑은 고딕"/>
              </a:rPr>
              <a:t>① 권리범위의</a:t>
            </a:r>
            <a:r>
              <a:rPr dirty="0" sz="2000" spc="-3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모호성</a:t>
            </a:r>
            <a:endParaRPr sz="2000">
              <a:latin typeface="맑은 고딕"/>
              <a:cs typeface="맑은 고딕"/>
            </a:endParaRPr>
          </a:p>
          <a:p>
            <a:pPr marL="10096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지식재산권은 유체물에 대한 권리와</a:t>
            </a:r>
            <a:r>
              <a:rPr dirty="0" sz="2000" spc="-8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달리</a:t>
            </a:r>
            <a:endParaRPr sz="2000">
              <a:latin typeface="맑은 고딕"/>
              <a:cs typeface="맑은 고딕"/>
            </a:endParaRPr>
          </a:p>
          <a:p>
            <a:pPr marL="279400">
              <a:lnSpc>
                <a:spcPct val="100000"/>
              </a:lnSpc>
              <a:spcBef>
                <a:spcPts val="480"/>
              </a:spcBef>
            </a:pPr>
            <a:r>
              <a:rPr dirty="0" sz="2000" spc="0">
                <a:latin typeface="맑은 고딕"/>
                <a:cs typeface="맑은 고딕"/>
              </a:rPr>
              <a:t>그 </a:t>
            </a:r>
            <a:r>
              <a:rPr dirty="0" sz="2000">
                <a:latin typeface="맑은 고딕"/>
                <a:cs typeface="맑은 고딕"/>
              </a:rPr>
              <a:t>권리의 범위를 </a:t>
            </a:r>
            <a:r>
              <a:rPr dirty="0" sz="2000" spc="0">
                <a:latin typeface="맑은 고딕"/>
                <a:cs typeface="맑은 고딕"/>
              </a:rPr>
              <a:t>특정하기가 </a:t>
            </a:r>
            <a:r>
              <a:rPr dirty="0" sz="2000">
                <a:latin typeface="맑은 고딕"/>
                <a:cs typeface="맑은 고딕"/>
              </a:rPr>
              <a:t>쉽지</a:t>
            </a:r>
            <a:r>
              <a:rPr dirty="0" sz="2000" spc="-12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않다.</a:t>
            </a:r>
            <a:endParaRPr sz="2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맑은 고딕"/>
                <a:cs typeface="맑은 고딕"/>
              </a:rPr>
              <a:t>② 침해의</a:t>
            </a:r>
            <a:r>
              <a:rPr dirty="0" sz="2000" spc="-3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용이성</a:t>
            </a:r>
            <a:endParaRPr sz="2000">
              <a:latin typeface="맑은 고딕"/>
              <a:cs typeface="맑은 고딕"/>
            </a:endParaRPr>
          </a:p>
          <a:p>
            <a:pPr marL="19113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유체물에 대한 침해 – 직접 물리적인</a:t>
            </a:r>
            <a:r>
              <a:rPr dirty="0" sz="2000" spc="-10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침해행위</a:t>
            </a:r>
            <a:endParaRPr sz="2000">
              <a:latin typeface="맑은 고딕"/>
              <a:cs typeface="맑은 고딕"/>
            </a:endParaRPr>
          </a:p>
          <a:p>
            <a:pPr marL="19113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지식재산권에 대한 </a:t>
            </a:r>
            <a:r>
              <a:rPr dirty="0" sz="2000" spc="0">
                <a:latin typeface="맑은 고딕"/>
                <a:cs typeface="맑은 고딕"/>
              </a:rPr>
              <a:t>침해 </a:t>
            </a:r>
            <a:r>
              <a:rPr dirty="0" sz="2000">
                <a:latin typeface="맑은 고딕"/>
                <a:cs typeface="맑은 고딕"/>
              </a:rPr>
              <a:t>- 무형자산을 </a:t>
            </a:r>
            <a:r>
              <a:rPr dirty="0" sz="2000" spc="0">
                <a:latin typeface="맑은 고딕"/>
                <a:cs typeface="맑은 고딕"/>
              </a:rPr>
              <a:t>이용하는</a:t>
            </a:r>
            <a:r>
              <a:rPr dirty="0" sz="2000" spc="-16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것으로</a:t>
            </a:r>
            <a:endParaRPr sz="2000">
              <a:latin typeface="맑은 고딕"/>
              <a:cs typeface="맑은 고딕"/>
            </a:endParaRPr>
          </a:p>
          <a:p>
            <a:pPr marL="548005">
              <a:lnSpc>
                <a:spcPct val="100000"/>
              </a:lnSpc>
              <a:spcBef>
                <a:spcPts val="484"/>
              </a:spcBef>
            </a:pPr>
            <a:r>
              <a:rPr dirty="0" sz="2000" spc="-5">
                <a:latin typeface="맑은 고딕"/>
                <a:cs typeface="맑은 고딕"/>
              </a:rPr>
              <a:t>-&gt; </a:t>
            </a:r>
            <a:r>
              <a:rPr dirty="0" sz="2000" b="1">
                <a:latin typeface="맑은 고딕"/>
                <a:cs typeface="맑은 고딕"/>
              </a:rPr>
              <a:t>권리자의 실시를 배제하는 것이 아니라 </a:t>
            </a:r>
            <a:r>
              <a:rPr dirty="0" sz="2000">
                <a:latin typeface="맑은 고딕"/>
                <a:cs typeface="맑은 고딕"/>
              </a:rPr>
              <a:t>침해가</a:t>
            </a:r>
            <a:r>
              <a:rPr dirty="0" sz="2000" spc="-13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용이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5508" y="1078991"/>
            <a:ext cx="1068705" cy="1264920"/>
          </a:xfrm>
          <a:custGeom>
            <a:avLst/>
            <a:gdLst/>
            <a:ahLst/>
            <a:cxnLst/>
            <a:rect l="l" t="t" r="r" b="b"/>
            <a:pathLst>
              <a:path w="1068705" h="1264920">
                <a:moveTo>
                  <a:pt x="510393" y="915162"/>
                </a:moveTo>
                <a:lnTo>
                  <a:pt x="381584" y="915162"/>
                </a:lnTo>
                <a:lnTo>
                  <a:pt x="419658" y="1264920"/>
                </a:lnTo>
                <a:lnTo>
                  <a:pt x="510393" y="915162"/>
                </a:lnTo>
                <a:close/>
              </a:path>
              <a:path w="1068705" h="1264920">
                <a:moveTo>
                  <a:pt x="689950" y="874649"/>
                </a:moveTo>
                <a:lnTo>
                  <a:pt x="520903" y="874649"/>
                </a:lnTo>
                <a:lnTo>
                  <a:pt x="655193" y="1155827"/>
                </a:lnTo>
                <a:lnTo>
                  <a:pt x="689950" y="874649"/>
                </a:lnTo>
                <a:close/>
              </a:path>
              <a:path w="1068705" h="1264920">
                <a:moveTo>
                  <a:pt x="851729" y="846582"/>
                </a:moveTo>
                <a:lnTo>
                  <a:pt x="693420" y="846582"/>
                </a:lnTo>
                <a:lnTo>
                  <a:pt x="897382" y="1059688"/>
                </a:lnTo>
                <a:lnTo>
                  <a:pt x="851729" y="846582"/>
                </a:lnTo>
                <a:close/>
              </a:path>
              <a:path w="1068705" h="1264920">
                <a:moveTo>
                  <a:pt x="845226" y="816229"/>
                </a:moveTo>
                <a:lnTo>
                  <a:pt x="280289" y="816229"/>
                </a:lnTo>
                <a:lnTo>
                  <a:pt x="235521" y="1031621"/>
                </a:lnTo>
                <a:lnTo>
                  <a:pt x="381584" y="915162"/>
                </a:lnTo>
                <a:lnTo>
                  <a:pt x="510393" y="915162"/>
                </a:lnTo>
                <a:lnTo>
                  <a:pt x="520903" y="874649"/>
                </a:lnTo>
                <a:lnTo>
                  <a:pt x="689950" y="874649"/>
                </a:lnTo>
                <a:lnTo>
                  <a:pt x="693420" y="846582"/>
                </a:lnTo>
                <a:lnTo>
                  <a:pt x="851729" y="846582"/>
                </a:lnTo>
                <a:lnTo>
                  <a:pt x="845226" y="816229"/>
                </a:lnTo>
                <a:close/>
              </a:path>
              <a:path w="1068705" h="1264920">
                <a:moveTo>
                  <a:pt x="18300" y="134366"/>
                </a:moveTo>
                <a:lnTo>
                  <a:pt x="228854" y="446024"/>
                </a:lnTo>
                <a:lnTo>
                  <a:pt x="0" y="504444"/>
                </a:lnTo>
                <a:lnTo>
                  <a:pt x="184086" y="689610"/>
                </a:lnTo>
                <a:lnTo>
                  <a:pt x="6680" y="854202"/>
                </a:lnTo>
                <a:lnTo>
                  <a:pt x="280289" y="816229"/>
                </a:lnTo>
                <a:lnTo>
                  <a:pt x="845226" y="816229"/>
                </a:lnTo>
                <a:lnTo>
                  <a:pt x="832738" y="757936"/>
                </a:lnTo>
                <a:lnTo>
                  <a:pt x="1043980" y="757936"/>
                </a:lnTo>
                <a:lnTo>
                  <a:pt x="870838" y="613410"/>
                </a:lnTo>
                <a:lnTo>
                  <a:pt x="1043432" y="476504"/>
                </a:lnTo>
                <a:lnTo>
                  <a:pt x="826007" y="428371"/>
                </a:lnTo>
                <a:lnTo>
                  <a:pt x="854933" y="370078"/>
                </a:lnTo>
                <a:lnTo>
                  <a:pt x="361645" y="370078"/>
                </a:lnTo>
                <a:lnTo>
                  <a:pt x="18300" y="134366"/>
                </a:lnTo>
                <a:close/>
              </a:path>
              <a:path w="1068705" h="1264920">
                <a:moveTo>
                  <a:pt x="1043980" y="757936"/>
                </a:moveTo>
                <a:lnTo>
                  <a:pt x="832738" y="757936"/>
                </a:lnTo>
                <a:lnTo>
                  <a:pt x="1068324" y="778256"/>
                </a:lnTo>
                <a:lnTo>
                  <a:pt x="1043980" y="757936"/>
                </a:lnTo>
                <a:close/>
              </a:path>
              <a:path w="1068705" h="1264920">
                <a:moveTo>
                  <a:pt x="413080" y="134366"/>
                </a:moveTo>
                <a:lnTo>
                  <a:pt x="361645" y="370078"/>
                </a:lnTo>
                <a:lnTo>
                  <a:pt x="854933" y="370078"/>
                </a:lnTo>
                <a:lnTo>
                  <a:pt x="870057" y="339598"/>
                </a:lnTo>
                <a:lnTo>
                  <a:pt x="534161" y="339598"/>
                </a:lnTo>
                <a:lnTo>
                  <a:pt x="413080" y="134366"/>
                </a:lnTo>
                <a:close/>
              </a:path>
              <a:path w="1068705" h="1264920">
                <a:moveTo>
                  <a:pt x="718311" y="0"/>
                </a:moveTo>
                <a:lnTo>
                  <a:pt x="534161" y="339598"/>
                </a:lnTo>
                <a:lnTo>
                  <a:pt x="870057" y="339598"/>
                </a:lnTo>
                <a:lnTo>
                  <a:pt x="883858" y="311785"/>
                </a:lnTo>
                <a:lnTo>
                  <a:pt x="700151" y="311785"/>
                </a:lnTo>
                <a:lnTo>
                  <a:pt x="718311" y="0"/>
                </a:lnTo>
                <a:close/>
              </a:path>
              <a:path w="1068705" h="1264920">
                <a:moveTo>
                  <a:pt x="909066" y="260985"/>
                </a:moveTo>
                <a:lnTo>
                  <a:pt x="700151" y="311785"/>
                </a:lnTo>
                <a:lnTo>
                  <a:pt x="883858" y="311785"/>
                </a:lnTo>
                <a:lnTo>
                  <a:pt x="909066" y="260985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35508" y="1078991"/>
            <a:ext cx="1068705" cy="1264920"/>
          </a:xfrm>
          <a:custGeom>
            <a:avLst/>
            <a:gdLst/>
            <a:ahLst/>
            <a:cxnLst/>
            <a:rect l="l" t="t" r="r" b="b"/>
            <a:pathLst>
              <a:path w="1068705" h="1264920">
                <a:moveTo>
                  <a:pt x="534161" y="339598"/>
                </a:moveTo>
                <a:lnTo>
                  <a:pt x="718311" y="0"/>
                </a:lnTo>
                <a:lnTo>
                  <a:pt x="700151" y="311785"/>
                </a:lnTo>
                <a:lnTo>
                  <a:pt x="909066" y="260985"/>
                </a:lnTo>
                <a:lnTo>
                  <a:pt x="826007" y="428371"/>
                </a:lnTo>
                <a:lnTo>
                  <a:pt x="1043432" y="476504"/>
                </a:lnTo>
                <a:lnTo>
                  <a:pt x="870838" y="613410"/>
                </a:lnTo>
                <a:lnTo>
                  <a:pt x="1068324" y="778256"/>
                </a:lnTo>
                <a:lnTo>
                  <a:pt x="832738" y="757936"/>
                </a:lnTo>
                <a:lnTo>
                  <a:pt x="897382" y="1059688"/>
                </a:lnTo>
                <a:lnTo>
                  <a:pt x="693420" y="846582"/>
                </a:lnTo>
                <a:lnTo>
                  <a:pt x="655193" y="1155827"/>
                </a:lnTo>
                <a:lnTo>
                  <a:pt x="520903" y="874649"/>
                </a:lnTo>
                <a:lnTo>
                  <a:pt x="419658" y="1264920"/>
                </a:lnTo>
                <a:lnTo>
                  <a:pt x="381584" y="915162"/>
                </a:lnTo>
                <a:lnTo>
                  <a:pt x="235521" y="1031621"/>
                </a:lnTo>
                <a:lnTo>
                  <a:pt x="280289" y="816229"/>
                </a:lnTo>
                <a:lnTo>
                  <a:pt x="6680" y="854202"/>
                </a:lnTo>
                <a:lnTo>
                  <a:pt x="184086" y="689610"/>
                </a:lnTo>
                <a:lnTo>
                  <a:pt x="0" y="504444"/>
                </a:lnTo>
                <a:lnTo>
                  <a:pt x="228854" y="446024"/>
                </a:lnTo>
                <a:lnTo>
                  <a:pt x="18300" y="134366"/>
                </a:lnTo>
                <a:lnTo>
                  <a:pt x="361645" y="370078"/>
                </a:lnTo>
                <a:lnTo>
                  <a:pt x="413080" y="134366"/>
                </a:lnTo>
                <a:lnTo>
                  <a:pt x="534161" y="339598"/>
                </a:lnTo>
                <a:close/>
              </a:path>
            </a:pathLst>
          </a:custGeom>
          <a:ln w="12700">
            <a:solidFill>
              <a:srgbClr val="41709C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0607" y="255778"/>
            <a:ext cx="2808605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/>
              <a:t>Ⅰ. 지식재산권의</a:t>
            </a:r>
            <a:r>
              <a:rPr dirty="0" sz="2200" spc="-55"/>
              <a:t> </a:t>
            </a:r>
            <a:r>
              <a:rPr dirty="0" sz="2200" spc="-5"/>
              <a:t>의의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2101976" y="565533"/>
            <a:ext cx="6725284" cy="3103880"/>
          </a:xfrm>
          <a:prstGeom prst="rect">
            <a:avLst/>
          </a:prstGeom>
        </p:spPr>
        <p:txBody>
          <a:bodyPr wrap="square" lIns="0" tIns="127635" rIns="0" bIns="0" rtlCol="0" vert="horz">
            <a:spAutoFit/>
          </a:bodyPr>
          <a:lstStyle/>
          <a:p>
            <a:pPr marL="80010">
              <a:lnSpc>
                <a:spcPct val="100000"/>
              </a:lnSpc>
              <a:spcBef>
                <a:spcPts val="1005"/>
              </a:spcBef>
            </a:pPr>
            <a:r>
              <a:rPr dirty="0" sz="2400" b="1">
                <a:latin typeface="맑은 고딕"/>
                <a:cs typeface="맑은 고딕"/>
              </a:rPr>
              <a:t>3. 지식재산의 보호와</a:t>
            </a:r>
            <a:r>
              <a:rPr dirty="0" sz="2400" spc="-5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제도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dirty="0" sz="2000" b="1">
                <a:latin typeface="맑은 고딕"/>
                <a:cs typeface="맑은 고딕"/>
              </a:rPr>
              <a:t>(3) 일반재산권과의</a:t>
            </a:r>
            <a:r>
              <a:rPr dirty="0" sz="2000" spc="-6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차이</a:t>
            </a:r>
            <a:endParaRPr sz="2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맑은 고딕"/>
                <a:cs typeface="맑은 고딕"/>
              </a:rPr>
              <a:t>③ 피해의</a:t>
            </a:r>
            <a:r>
              <a:rPr dirty="0" sz="2000" spc="-3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중대성</a:t>
            </a:r>
            <a:endParaRPr sz="2000">
              <a:latin typeface="맑은 고딕"/>
              <a:cs typeface="맑은 고딕"/>
            </a:endParaRPr>
          </a:p>
          <a:p>
            <a:pPr marL="191135" marR="83185" indent="-90805">
              <a:lnSpc>
                <a:spcPct val="120000"/>
              </a:lnSpc>
            </a:pPr>
            <a:r>
              <a:rPr dirty="0" sz="2000">
                <a:latin typeface="맑은 고딕"/>
                <a:cs typeface="맑은 고딕"/>
              </a:rPr>
              <a:t>지식재산(무형적 자산)이 지닌 가치가 한번 하락하게</a:t>
            </a:r>
            <a:r>
              <a:rPr dirty="0" sz="2000" spc="-13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되면  다시 그 가치를 회복시키기가 용이하지 않게</a:t>
            </a:r>
            <a:r>
              <a:rPr dirty="0" sz="2000" spc="-11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된다.</a:t>
            </a:r>
            <a:endParaRPr sz="2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맑은 고딕"/>
                <a:cs typeface="맑은 고딕"/>
              </a:rPr>
              <a:t>④ 침해사실 입증의</a:t>
            </a:r>
            <a:r>
              <a:rPr dirty="0" sz="2000" spc="-5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곤란성</a:t>
            </a:r>
            <a:endParaRPr sz="2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제3자의 침해행위가 </a:t>
            </a:r>
            <a:r>
              <a:rPr dirty="0" sz="2000" spc="0">
                <a:latin typeface="맑은 고딕"/>
                <a:cs typeface="맑은 고딕"/>
              </a:rPr>
              <a:t>발생한</a:t>
            </a:r>
            <a:r>
              <a:rPr dirty="0" sz="2000" spc="-8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경우</a:t>
            </a:r>
            <a:endParaRPr sz="2000">
              <a:latin typeface="맑은 고딕"/>
              <a:cs typeface="맑은 고딕"/>
            </a:endParaRPr>
          </a:p>
          <a:p>
            <a:pPr marL="279400">
              <a:lnSpc>
                <a:spcPct val="100000"/>
              </a:lnSpc>
              <a:spcBef>
                <a:spcPts val="484"/>
              </a:spcBef>
            </a:pPr>
            <a:r>
              <a:rPr dirty="0" sz="2000">
                <a:latin typeface="맑은 고딕"/>
                <a:cs typeface="맑은 고딕"/>
              </a:rPr>
              <a:t>그 권리 침해에 해당하는지를 입증하기가 대단히</a:t>
            </a:r>
            <a:r>
              <a:rPr dirty="0" sz="2000" spc="-12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어렵다.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96155" y="4509515"/>
            <a:ext cx="2663952" cy="1443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35508" y="1078991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36849" y="661543"/>
                </a:moveTo>
                <a:lnTo>
                  <a:pt x="326605" y="661543"/>
                </a:lnTo>
                <a:lnTo>
                  <a:pt x="359194" y="914400"/>
                </a:lnTo>
                <a:lnTo>
                  <a:pt x="436849" y="661543"/>
                </a:lnTo>
                <a:close/>
              </a:path>
              <a:path w="914400" h="914400">
                <a:moveTo>
                  <a:pt x="590553" y="632206"/>
                </a:moveTo>
                <a:lnTo>
                  <a:pt x="445858" y="632206"/>
                </a:lnTo>
                <a:lnTo>
                  <a:pt x="560793" y="835533"/>
                </a:lnTo>
                <a:lnTo>
                  <a:pt x="590553" y="632206"/>
                </a:lnTo>
                <a:close/>
              </a:path>
              <a:path w="914400" h="914400">
                <a:moveTo>
                  <a:pt x="729000" y="612013"/>
                </a:moveTo>
                <a:lnTo>
                  <a:pt x="593509" y="612013"/>
                </a:lnTo>
                <a:lnTo>
                  <a:pt x="768096" y="766063"/>
                </a:lnTo>
                <a:lnTo>
                  <a:pt x="729000" y="612013"/>
                </a:lnTo>
                <a:close/>
              </a:path>
              <a:path w="914400" h="914400">
                <a:moveTo>
                  <a:pt x="723424" y="590042"/>
                </a:moveTo>
                <a:lnTo>
                  <a:pt x="239903" y="590042"/>
                </a:lnTo>
                <a:lnTo>
                  <a:pt x="201587" y="745744"/>
                </a:lnTo>
                <a:lnTo>
                  <a:pt x="326605" y="661543"/>
                </a:lnTo>
                <a:lnTo>
                  <a:pt x="436849" y="661543"/>
                </a:lnTo>
                <a:lnTo>
                  <a:pt x="445858" y="632206"/>
                </a:lnTo>
                <a:lnTo>
                  <a:pt x="590553" y="632206"/>
                </a:lnTo>
                <a:lnTo>
                  <a:pt x="593509" y="612013"/>
                </a:lnTo>
                <a:lnTo>
                  <a:pt x="729000" y="612013"/>
                </a:lnTo>
                <a:lnTo>
                  <a:pt x="723424" y="590042"/>
                </a:lnTo>
                <a:close/>
              </a:path>
              <a:path w="914400" h="914400">
                <a:moveTo>
                  <a:pt x="15659" y="97155"/>
                </a:moveTo>
                <a:lnTo>
                  <a:pt x="195872" y="322453"/>
                </a:lnTo>
                <a:lnTo>
                  <a:pt x="0" y="364744"/>
                </a:lnTo>
                <a:lnTo>
                  <a:pt x="157568" y="498475"/>
                </a:lnTo>
                <a:lnTo>
                  <a:pt x="5715" y="617474"/>
                </a:lnTo>
                <a:lnTo>
                  <a:pt x="239903" y="590042"/>
                </a:lnTo>
                <a:lnTo>
                  <a:pt x="723424" y="590042"/>
                </a:lnTo>
                <a:lnTo>
                  <a:pt x="712724" y="547878"/>
                </a:lnTo>
                <a:lnTo>
                  <a:pt x="893495" y="547878"/>
                </a:lnTo>
                <a:lnTo>
                  <a:pt x="745363" y="443484"/>
                </a:lnTo>
                <a:lnTo>
                  <a:pt x="893063" y="344424"/>
                </a:lnTo>
                <a:lnTo>
                  <a:pt x="707008" y="309625"/>
                </a:lnTo>
                <a:lnTo>
                  <a:pt x="731736" y="267588"/>
                </a:lnTo>
                <a:lnTo>
                  <a:pt x="309537" y="267588"/>
                </a:lnTo>
                <a:lnTo>
                  <a:pt x="15659" y="97155"/>
                </a:lnTo>
                <a:close/>
              </a:path>
              <a:path w="914400" h="914400">
                <a:moveTo>
                  <a:pt x="893495" y="547878"/>
                </a:moveTo>
                <a:lnTo>
                  <a:pt x="712724" y="547878"/>
                </a:lnTo>
                <a:lnTo>
                  <a:pt x="914400" y="562610"/>
                </a:lnTo>
                <a:lnTo>
                  <a:pt x="893495" y="547878"/>
                </a:lnTo>
                <a:close/>
              </a:path>
              <a:path w="914400" h="914400">
                <a:moveTo>
                  <a:pt x="353567" y="97155"/>
                </a:moveTo>
                <a:lnTo>
                  <a:pt x="309537" y="267588"/>
                </a:lnTo>
                <a:lnTo>
                  <a:pt x="731736" y="267588"/>
                </a:lnTo>
                <a:lnTo>
                  <a:pt x="744735" y="245491"/>
                </a:lnTo>
                <a:lnTo>
                  <a:pt x="457200" y="245491"/>
                </a:lnTo>
                <a:lnTo>
                  <a:pt x="353567" y="97155"/>
                </a:lnTo>
                <a:close/>
              </a:path>
              <a:path w="914400" h="914400">
                <a:moveTo>
                  <a:pt x="614768" y="0"/>
                </a:moveTo>
                <a:lnTo>
                  <a:pt x="457200" y="245491"/>
                </a:lnTo>
                <a:lnTo>
                  <a:pt x="744735" y="245491"/>
                </a:lnTo>
                <a:lnTo>
                  <a:pt x="756539" y="225425"/>
                </a:lnTo>
                <a:lnTo>
                  <a:pt x="599224" y="225425"/>
                </a:lnTo>
                <a:lnTo>
                  <a:pt x="614768" y="0"/>
                </a:lnTo>
                <a:close/>
              </a:path>
              <a:path w="914400" h="914400">
                <a:moveTo>
                  <a:pt x="778129" y="188722"/>
                </a:moveTo>
                <a:lnTo>
                  <a:pt x="599224" y="225425"/>
                </a:lnTo>
                <a:lnTo>
                  <a:pt x="756539" y="225425"/>
                </a:lnTo>
                <a:lnTo>
                  <a:pt x="778129" y="188722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35508" y="1078991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245491"/>
                </a:moveTo>
                <a:lnTo>
                  <a:pt x="614768" y="0"/>
                </a:lnTo>
                <a:lnTo>
                  <a:pt x="599224" y="225425"/>
                </a:lnTo>
                <a:lnTo>
                  <a:pt x="778129" y="188722"/>
                </a:lnTo>
                <a:lnTo>
                  <a:pt x="707008" y="309625"/>
                </a:lnTo>
                <a:lnTo>
                  <a:pt x="893063" y="344424"/>
                </a:lnTo>
                <a:lnTo>
                  <a:pt x="745363" y="443484"/>
                </a:lnTo>
                <a:lnTo>
                  <a:pt x="914400" y="562610"/>
                </a:lnTo>
                <a:lnTo>
                  <a:pt x="712724" y="547878"/>
                </a:lnTo>
                <a:lnTo>
                  <a:pt x="768096" y="766063"/>
                </a:lnTo>
                <a:lnTo>
                  <a:pt x="593509" y="612013"/>
                </a:lnTo>
                <a:lnTo>
                  <a:pt x="560793" y="835533"/>
                </a:lnTo>
                <a:lnTo>
                  <a:pt x="445858" y="632206"/>
                </a:lnTo>
                <a:lnTo>
                  <a:pt x="359194" y="914400"/>
                </a:lnTo>
                <a:lnTo>
                  <a:pt x="326605" y="661543"/>
                </a:lnTo>
                <a:lnTo>
                  <a:pt x="201587" y="745744"/>
                </a:lnTo>
                <a:lnTo>
                  <a:pt x="239903" y="590042"/>
                </a:lnTo>
                <a:lnTo>
                  <a:pt x="5715" y="617474"/>
                </a:lnTo>
                <a:lnTo>
                  <a:pt x="157568" y="498475"/>
                </a:lnTo>
                <a:lnTo>
                  <a:pt x="0" y="364744"/>
                </a:lnTo>
                <a:lnTo>
                  <a:pt x="195872" y="322453"/>
                </a:lnTo>
                <a:lnTo>
                  <a:pt x="15659" y="97155"/>
                </a:lnTo>
                <a:lnTo>
                  <a:pt x="309537" y="267588"/>
                </a:lnTo>
                <a:lnTo>
                  <a:pt x="353567" y="97155"/>
                </a:lnTo>
                <a:lnTo>
                  <a:pt x="457200" y="245491"/>
                </a:lnTo>
                <a:close/>
              </a:path>
            </a:pathLst>
          </a:custGeom>
          <a:ln w="12700">
            <a:solidFill>
              <a:srgbClr val="41709C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0607" y="255778"/>
            <a:ext cx="2808605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/>
              <a:t>Ⅱ. 지식재산권의</a:t>
            </a:r>
            <a:r>
              <a:rPr dirty="0" sz="2200" spc="-55"/>
              <a:t> </a:t>
            </a:r>
            <a:r>
              <a:rPr dirty="0" sz="2200" spc="-5"/>
              <a:t>종류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5272532" y="1143126"/>
            <a:ext cx="1894839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맑은 고딕"/>
                <a:cs typeface="맑은 고딕"/>
              </a:rPr>
              <a:t>지식재산권</a:t>
            </a:r>
            <a:r>
              <a:rPr dirty="0" sz="2000" spc="-8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체계</a:t>
            </a:r>
            <a:endParaRPr sz="2000">
              <a:latin typeface="맑은 고딕"/>
              <a:cs typeface="맑은 고딕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021332" y="1626997"/>
          <a:ext cx="7947025" cy="4900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1935"/>
                <a:gridCol w="2303779"/>
                <a:gridCol w="4124325"/>
              </a:tblGrid>
              <a:tr h="389890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250190">
                        <a:lnSpc>
                          <a:spcPct val="100000"/>
                        </a:lnSpc>
                      </a:pPr>
                      <a:r>
                        <a:rPr dirty="0" sz="1600" spc="-5" b="1">
                          <a:latin typeface="맑은 고딕"/>
                          <a:cs typeface="맑은 고딕"/>
                        </a:rPr>
                        <a:t>산업재산권</a:t>
                      </a:r>
                      <a:endParaRPr sz="1600">
                        <a:latin typeface="맑은 고딕"/>
                        <a:cs typeface="맑은 고딕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1500">
                          <a:latin typeface="맑은 고딕"/>
                          <a:cs typeface="맑은 고딕"/>
                        </a:rPr>
                        <a:t>특허권</a:t>
                      </a:r>
                      <a:endParaRPr sz="1500">
                        <a:latin typeface="맑은 고딕"/>
                        <a:cs typeface="맑은 고딕"/>
                      </a:endParaRPr>
                    </a:p>
                  </a:txBody>
                  <a:tcPr marL="0" marR="0" marB="0" marT="946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dirty="0" sz="1300" spc="-5">
                          <a:latin typeface="바탕"/>
                          <a:cs typeface="바탕"/>
                        </a:rPr>
                        <a:t>기술적 창작인</a:t>
                      </a:r>
                      <a:r>
                        <a:rPr dirty="0" sz="1300" spc="25">
                          <a:latin typeface="바탕"/>
                          <a:cs typeface="바탕"/>
                        </a:rPr>
                        <a:t> </a:t>
                      </a:r>
                      <a:r>
                        <a:rPr dirty="0" sz="1300" spc="-5">
                          <a:latin typeface="바탕"/>
                          <a:cs typeface="바탕"/>
                        </a:rPr>
                        <a:t>원천·핵심기술(대발명)</a:t>
                      </a:r>
                      <a:endParaRPr sz="1300">
                        <a:latin typeface="바탕"/>
                        <a:cs typeface="바탕"/>
                      </a:endParaRPr>
                    </a:p>
                  </a:txBody>
                  <a:tcPr marL="0" marR="0" marB="0" marT="1130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989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500">
                          <a:latin typeface="맑은 고딕"/>
                          <a:cs typeface="맑은 고딕"/>
                        </a:rPr>
                        <a:t>실용신안권</a:t>
                      </a:r>
                      <a:endParaRPr sz="1500">
                        <a:latin typeface="맑은 고딕"/>
                        <a:cs typeface="맑은 고딕"/>
                      </a:endParaRPr>
                    </a:p>
                  </a:txBody>
                  <a:tcPr marL="0" marR="0" marB="0" marT="952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dirty="0" sz="1300" spc="-5">
                          <a:latin typeface="바탕"/>
                          <a:cs typeface="바탕"/>
                        </a:rPr>
                        <a:t>실용적인 생활주변 개량기술(고안:</a:t>
                      </a:r>
                      <a:r>
                        <a:rPr dirty="0" sz="1300" spc="50">
                          <a:latin typeface="바탕"/>
                          <a:cs typeface="바탕"/>
                        </a:rPr>
                        <a:t> </a:t>
                      </a:r>
                      <a:r>
                        <a:rPr dirty="0" sz="1300" spc="-5">
                          <a:latin typeface="바탕"/>
                          <a:cs typeface="바탕"/>
                        </a:rPr>
                        <a:t>소발명)</a:t>
                      </a:r>
                      <a:endParaRPr sz="1300">
                        <a:latin typeface="바탕"/>
                        <a:cs typeface="바탕"/>
                      </a:endParaRPr>
                    </a:p>
                  </a:txBody>
                  <a:tcPr marL="0" marR="0" marB="0" marT="1130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925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500">
                          <a:latin typeface="맑은 고딕"/>
                          <a:cs typeface="맑은 고딕"/>
                        </a:rPr>
                        <a:t>디자인권</a:t>
                      </a:r>
                      <a:endParaRPr sz="1500">
                        <a:latin typeface="맑은 고딕"/>
                        <a:cs typeface="맑은 고딕"/>
                      </a:endParaRPr>
                    </a:p>
                  </a:txBody>
                  <a:tcPr marL="0" marR="0" marB="0" marT="952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dirty="0" sz="1300" spc="-5">
                          <a:latin typeface="바탕"/>
                          <a:cs typeface="바탕"/>
                        </a:rPr>
                        <a:t>시각적 미감을 느끼게 해주는 물품의</a:t>
                      </a:r>
                      <a:r>
                        <a:rPr dirty="0" sz="1300" spc="60">
                          <a:latin typeface="바탕"/>
                          <a:cs typeface="바탕"/>
                        </a:rPr>
                        <a:t> </a:t>
                      </a:r>
                      <a:r>
                        <a:rPr dirty="0" sz="1300" spc="-5">
                          <a:latin typeface="바탕"/>
                          <a:cs typeface="바탕"/>
                        </a:rPr>
                        <a:t>형상·모양</a:t>
                      </a:r>
                      <a:endParaRPr sz="1300">
                        <a:latin typeface="바탕"/>
                        <a:cs typeface="바탕"/>
                      </a:endParaRPr>
                    </a:p>
                  </a:txBody>
                  <a:tcPr marL="0" marR="0" marB="0" marT="1130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925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500">
                          <a:latin typeface="맑은 고딕"/>
                          <a:cs typeface="맑은 고딕"/>
                        </a:rPr>
                        <a:t>상표권</a:t>
                      </a:r>
                      <a:endParaRPr sz="1500">
                        <a:latin typeface="맑은 고딕"/>
                        <a:cs typeface="맑은 고딕"/>
                      </a:endParaRPr>
                    </a:p>
                  </a:txBody>
                  <a:tcPr marL="0" marR="0" marB="0" marT="952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dirty="0" sz="1300" spc="-5">
                          <a:latin typeface="바탕"/>
                          <a:cs typeface="바탕"/>
                        </a:rPr>
                        <a:t>타상품과 식별을 위한</a:t>
                      </a:r>
                      <a:r>
                        <a:rPr dirty="0" sz="1300" spc="35">
                          <a:latin typeface="바탕"/>
                          <a:cs typeface="바탕"/>
                        </a:rPr>
                        <a:t> </a:t>
                      </a:r>
                      <a:r>
                        <a:rPr dirty="0" sz="1300" spc="-5">
                          <a:latin typeface="바탕"/>
                          <a:cs typeface="바탕"/>
                        </a:rPr>
                        <a:t>기호·문자·도형</a:t>
                      </a:r>
                      <a:endParaRPr sz="1300">
                        <a:latin typeface="바탕"/>
                        <a:cs typeface="바탕"/>
                      </a:endParaRPr>
                    </a:p>
                  </a:txBody>
                  <a:tcPr marL="0" marR="0" marB="0" marT="1130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989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452755">
                        <a:lnSpc>
                          <a:spcPct val="100000"/>
                        </a:lnSpc>
                      </a:pPr>
                      <a:r>
                        <a:rPr dirty="0" sz="1600" spc="-5" b="1">
                          <a:latin typeface="맑은 고딕"/>
                          <a:cs typeface="맑은 고딕"/>
                        </a:rPr>
                        <a:t>저작권</a:t>
                      </a:r>
                      <a:endParaRPr sz="1600">
                        <a:latin typeface="맑은 고딕"/>
                        <a:cs typeface="맑은 고딕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dirty="0" sz="1500">
                          <a:latin typeface="맑은 고딕"/>
                          <a:cs typeface="맑은 고딕"/>
                        </a:rPr>
                        <a:t>협의</a:t>
                      </a:r>
                      <a:r>
                        <a:rPr dirty="0" sz="1500" spc="-1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500">
                          <a:latin typeface="맑은 고딕"/>
                          <a:cs typeface="맑은 고딕"/>
                        </a:rPr>
                        <a:t>저작권</a:t>
                      </a:r>
                      <a:endParaRPr sz="1500">
                        <a:latin typeface="맑은 고딕"/>
                        <a:cs typeface="맑은 고딕"/>
                      </a:endParaRPr>
                    </a:p>
                  </a:txBody>
                  <a:tcPr marL="0" marR="0" marB="0" marT="958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dirty="0" sz="1300" spc="-5">
                          <a:latin typeface="바탕"/>
                          <a:cs typeface="바탕"/>
                        </a:rPr>
                        <a:t>학문·문학·예술 분야의</a:t>
                      </a:r>
                      <a:r>
                        <a:rPr dirty="0" sz="1300" spc="50">
                          <a:latin typeface="바탕"/>
                          <a:cs typeface="바탕"/>
                        </a:rPr>
                        <a:t> </a:t>
                      </a:r>
                      <a:r>
                        <a:rPr dirty="0" sz="1300" spc="-5">
                          <a:latin typeface="바탕"/>
                          <a:cs typeface="바탕"/>
                        </a:rPr>
                        <a:t>창작물</a:t>
                      </a:r>
                      <a:endParaRPr sz="1300">
                        <a:latin typeface="바탕"/>
                        <a:cs typeface="바탕"/>
                      </a:endParaRPr>
                    </a:p>
                  </a:txBody>
                  <a:tcPr marL="0" marR="0" marB="0" marT="11366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989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500">
                          <a:latin typeface="맑은 고딕"/>
                          <a:cs typeface="맑은 고딕"/>
                        </a:rPr>
                        <a:t>저작인접권</a:t>
                      </a:r>
                      <a:endParaRPr sz="1500">
                        <a:latin typeface="맑은 고딕"/>
                        <a:cs typeface="맑은 고딕"/>
                      </a:endParaRPr>
                    </a:p>
                  </a:txBody>
                  <a:tcPr marL="0" marR="0" marB="0" marT="952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dirty="0" sz="1300" spc="-5">
                          <a:latin typeface="바탕"/>
                          <a:cs typeface="바탕"/>
                        </a:rPr>
                        <a:t>실연가·음반제작자·방송사업자의</a:t>
                      </a:r>
                      <a:r>
                        <a:rPr dirty="0" sz="1300" spc="50">
                          <a:latin typeface="바탕"/>
                          <a:cs typeface="바탕"/>
                        </a:rPr>
                        <a:t> </a:t>
                      </a:r>
                      <a:r>
                        <a:rPr dirty="0" sz="1300" spc="-5">
                          <a:latin typeface="바탕"/>
                          <a:cs typeface="바탕"/>
                        </a:rPr>
                        <a:t>권리</a:t>
                      </a:r>
                      <a:endParaRPr sz="1300">
                        <a:latin typeface="바탕"/>
                        <a:cs typeface="바탕"/>
                      </a:endParaRPr>
                    </a:p>
                  </a:txBody>
                  <a:tcPr marL="0" marR="0" marB="0" marT="11366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21995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492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600" spc="-5" b="1">
                          <a:latin typeface="맑은 고딕"/>
                          <a:cs typeface="맑은 고딕"/>
                        </a:rPr>
                        <a:t>신지식재산권</a:t>
                      </a:r>
                      <a:endParaRPr sz="1600">
                        <a:latin typeface="맑은 고딕"/>
                        <a:cs typeface="맑은 고딕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algn="ctr" marL="3810">
                        <a:lnSpc>
                          <a:spcPct val="100000"/>
                        </a:lnSpc>
                      </a:pPr>
                      <a:r>
                        <a:rPr dirty="0" sz="1500" spc="-5">
                          <a:latin typeface="맑은 고딕"/>
                          <a:cs typeface="맑은 고딕"/>
                        </a:rPr>
                        <a:t>첨단산업재산권</a:t>
                      </a:r>
                      <a:endParaRPr sz="1500">
                        <a:latin typeface="맑은 고딕"/>
                        <a:cs typeface="맑은 고딕"/>
                      </a:endParaRPr>
                    </a:p>
                  </a:txBody>
                  <a:tcPr marL="0" marR="0" marB="0" marT="63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 marR="50165">
                        <a:lnSpc>
                          <a:spcPct val="130000"/>
                        </a:lnSpc>
                        <a:spcBef>
                          <a:spcPts val="720"/>
                        </a:spcBef>
                      </a:pPr>
                      <a:r>
                        <a:rPr dirty="0" sz="1300" spc="0">
                          <a:latin typeface="바탕"/>
                          <a:cs typeface="바탕"/>
                        </a:rPr>
                        <a:t>반도체집적회로배치설계·생명공학·식물신품종·인공지  </a:t>
                      </a:r>
                      <a:r>
                        <a:rPr dirty="0" sz="1300" spc="-5">
                          <a:latin typeface="바탕"/>
                          <a:cs typeface="바탕"/>
                        </a:rPr>
                        <a:t>능·영업방법특허(비지니스 모델)</a:t>
                      </a:r>
                      <a:r>
                        <a:rPr dirty="0" sz="1300" spc="50">
                          <a:latin typeface="바탕"/>
                          <a:cs typeface="바탕"/>
                        </a:rPr>
                        <a:t> </a:t>
                      </a:r>
                      <a:r>
                        <a:rPr dirty="0" sz="1300" spc="-5">
                          <a:latin typeface="바탕"/>
                          <a:cs typeface="바탕"/>
                        </a:rPr>
                        <a:t>등</a:t>
                      </a:r>
                      <a:endParaRPr sz="1300">
                        <a:latin typeface="바탕"/>
                        <a:cs typeface="바탕"/>
                      </a:endParaRPr>
                    </a:p>
                  </a:txBody>
                  <a:tcPr marL="0" marR="0" marB="0" marT="914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989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dirty="0" sz="1500" spc="-5">
                          <a:latin typeface="맑은 고딕"/>
                          <a:cs typeface="맑은 고딕"/>
                        </a:rPr>
                        <a:t>산업저작권</a:t>
                      </a:r>
                      <a:endParaRPr sz="1500">
                        <a:latin typeface="맑은 고딕"/>
                        <a:cs typeface="맑은 고딕"/>
                      </a:endParaRPr>
                    </a:p>
                  </a:txBody>
                  <a:tcPr marL="0" marR="0" marB="0" marT="958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dirty="0" sz="1300" spc="-5">
                          <a:latin typeface="바탕"/>
                          <a:cs typeface="바탕"/>
                        </a:rPr>
                        <a:t>컴퓨터프로그램·데이터베이스·디지털콘텐츠</a:t>
                      </a:r>
                      <a:r>
                        <a:rPr dirty="0" sz="1300" spc="55">
                          <a:latin typeface="바탕"/>
                          <a:cs typeface="바탕"/>
                        </a:rPr>
                        <a:t> </a:t>
                      </a:r>
                      <a:r>
                        <a:rPr dirty="0" sz="1300" spc="-5">
                          <a:latin typeface="바탕"/>
                          <a:cs typeface="바탕"/>
                        </a:rPr>
                        <a:t>등</a:t>
                      </a:r>
                      <a:endParaRPr sz="1300">
                        <a:latin typeface="바탕"/>
                        <a:cs typeface="바탕"/>
                      </a:endParaRPr>
                    </a:p>
                  </a:txBody>
                  <a:tcPr marL="0" marR="0" marB="0" marT="11366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925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dirty="0" sz="1500">
                          <a:latin typeface="맑은 고딕"/>
                          <a:cs typeface="맑은 고딕"/>
                        </a:rPr>
                        <a:t>정보재산권</a:t>
                      </a:r>
                      <a:endParaRPr sz="1500">
                        <a:latin typeface="맑은 고딕"/>
                        <a:cs typeface="맑은 고딕"/>
                      </a:endParaRPr>
                    </a:p>
                  </a:txBody>
                  <a:tcPr marL="0" marR="0" marB="0" marT="958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dirty="0" sz="1300" spc="-5">
                          <a:latin typeface="바탕"/>
                          <a:cs typeface="바탕"/>
                        </a:rPr>
                        <a:t>영업비밀·멀티미디어</a:t>
                      </a:r>
                      <a:r>
                        <a:rPr dirty="0" sz="1300" spc="35">
                          <a:latin typeface="바탕"/>
                          <a:cs typeface="바탕"/>
                        </a:rPr>
                        <a:t> </a:t>
                      </a:r>
                      <a:r>
                        <a:rPr dirty="0" sz="1300" spc="-5">
                          <a:latin typeface="바탕"/>
                          <a:cs typeface="바탕"/>
                        </a:rPr>
                        <a:t>등</a:t>
                      </a:r>
                      <a:endParaRPr sz="1300">
                        <a:latin typeface="바탕"/>
                        <a:cs typeface="바탕"/>
                      </a:endParaRPr>
                    </a:p>
                  </a:txBody>
                  <a:tcPr marL="0" marR="0" marB="0" marT="1143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5473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algn="ctr" marL="3810">
                        <a:lnSpc>
                          <a:spcPct val="100000"/>
                        </a:lnSpc>
                      </a:pPr>
                      <a:r>
                        <a:rPr dirty="0" sz="1500" spc="-5">
                          <a:latin typeface="맑은 고딕"/>
                          <a:cs typeface="맑은 고딕"/>
                        </a:rPr>
                        <a:t>상표/디자인 </a:t>
                      </a:r>
                      <a:r>
                        <a:rPr dirty="0" sz="1500">
                          <a:latin typeface="맑은 고딕"/>
                          <a:cs typeface="맑은 고딕"/>
                        </a:rPr>
                        <a:t>관련</a:t>
                      </a:r>
                      <a:endParaRPr sz="1500">
                        <a:latin typeface="맑은 고딕"/>
                        <a:cs typeface="맑은 고딕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 marL="64769" marR="51435">
                        <a:lnSpc>
                          <a:spcPct val="130000"/>
                        </a:lnSpc>
                        <a:spcBef>
                          <a:spcPts val="5"/>
                        </a:spcBef>
                      </a:pPr>
                      <a:r>
                        <a:rPr dirty="0" sz="1300" spc="-5">
                          <a:latin typeface="바탕"/>
                          <a:cs typeface="바탕"/>
                        </a:rPr>
                        <a:t>캐릭터·트레이드 드레스(Trade Dress)·프렌차이징·프  </a:t>
                      </a:r>
                      <a:r>
                        <a:rPr dirty="0" sz="1300" spc="110">
                          <a:latin typeface="바탕"/>
                          <a:cs typeface="바탕"/>
                        </a:rPr>
                        <a:t>블리시티권 </a:t>
                      </a:r>
                      <a:r>
                        <a:rPr dirty="0" sz="1300" spc="-5">
                          <a:latin typeface="바탕"/>
                          <a:cs typeface="바탕"/>
                        </a:rPr>
                        <a:t>(Publicity Right)· </a:t>
                      </a:r>
                      <a:r>
                        <a:rPr dirty="0" sz="1300" spc="90">
                          <a:latin typeface="바탕"/>
                          <a:cs typeface="바탕"/>
                        </a:rPr>
                        <a:t>타이프 페이스</a:t>
                      </a:r>
                      <a:r>
                        <a:rPr dirty="0" sz="1300" spc="-160">
                          <a:latin typeface="바탕"/>
                          <a:cs typeface="바탕"/>
                        </a:rPr>
                        <a:t> </a:t>
                      </a:r>
                      <a:r>
                        <a:rPr dirty="0" sz="1300" spc="-5">
                          <a:latin typeface="바탕"/>
                          <a:cs typeface="바탕"/>
                        </a:rPr>
                        <a:t>(Type  face)·지리적 표시·인터넷 도메인이름·새로운 상표(색  채상표·입체상표·소리상표·냄새상표</a:t>
                      </a:r>
                      <a:r>
                        <a:rPr dirty="0" sz="1300" spc="55">
                          <a:latin typeface="바탕"/>
                          <a:cs typeface="바탕"/>
                        </a:rPr>
                        <a:t> </a:t>
                      </a:r>
                      <a:r>
                        <a:rPr dirty="0" sz="1300" spc="-5">
                          <a:latin typeface="바탕"/>
                          <a:cs typeface="바탕"/>
                        </a:rPr>
                        <a:t>등)</a:t>
                      </a:r>
                      <a:endParaRPr sz="1300">
                        <a:latin typeface="바탕"/>
                        <a:cs typeface="바탕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0607" y="251205"/>
            <a:ext cx="306451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 지식재산권의</a:t>
            </a:r>
            <a:r>
              <a:rPr dirty="0" spc="-85"/>
              <a:t> </a:t>
            </a:r>
            <a:r>
              <a:rPr dirty="0"/>
              <a:t>종류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69667" y="625818"/>
            <a:ext cx="8166100" cy="4081779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sz="2400" b="1">
                <a:latin typeface="맑은 고딕"/>
                <a:cs typeface="맑은 고딕"/>
              </a:rPr>
              <a:t>1. 전통적</a:t>
            </a:r>
            <a:r>
              <a:rPr dirty="0" sz="2400" spc="-5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유형</a:t>
            </a:r>
            <a:endParaRPr sz="2400">
              <a:latin typeface="맑은 고딕"/>
              <a:cs typeface="맑은 고딕"/>
            </a:endParaRPr>
          </a:p>
          <a:p>
            <a:pPr marL="33020">
              <a:lnSpc>
                <a:spcPct val="100000"/>
              </a:lnSpc>
              <a:spcBef>
                <a:spcPts val="545"/>
              </a:spcBef>
            </a:pPr>
            <a:r>
              <a:rPr dirty="0" sz="2000">
                <a:latin typeface="맑은 고딕"/>
                <a:cs typeface="맑은 고딕"/>
              </a:rPr>
              <a:t>지식재산권은 산업재산권과 저작권으로</a:t>
            </a:r>
            <a:r>
              <a:rPr dirty="0" sz="2000" spc="-8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분류</a:t>
            </a:r>
            <a:endParaRPr sz="2000">
              <a:latin typeface="맑은 고딕"/>
              <a:cs typeface="맑은 고딕"/>
            </a:endParaRPr>
          </a:p>
          <a:p>
            <a:pPr algn="just" marL="287655" marR="5080" indent="-255270">
              <a:lnSpc>
                <a:spcPct val="109800"/>
              </a:lnSpc>
              <a:spcBef>
                <a:spcPts val="259"/>
              </a:spcBef>
            </a:pPr>
            <a:r>
              <a:rPr dirty="0" sz="2000">
                <a:latin typeface="굴림"/>
                <a:cs typeface="굴림"/>
              </a:rPr>
              <a:t>① </a:t>
            </a:r>
            <a:r>
              <a:rPr dirty="0" sz="2000" b="1">
                <a:latin typeface="맑은 고딕"/>
                <a:cs typeface="맑은 고딕"/>
              </a:rPr>
              <a:t>산업재산권</a:t>
            </a:r>
            <a:r>
              <a:rPr dirty="0" sz="2000">
                <a:latin typeface="맑은 고딕"/>
                <a:cs typeface="맑은 고딕"/>
              </a:rPr>
              <a:t>은 사람의 물질문명에 기여하는 발명ㆍ고안ㆍ식별표식을  </a:t>
            </a:r>
            <a:r>
              <a:rPr dirty="0" sz="2000" spc="-5">
                <a:latin typeface="맑은 고딕"/>
                <a:cs typeface="맑은 고딕"/>
              </a:rPr>
              <a:t>보호의 </a:t>
            </a:r>
            <a:r>
              <a:rPr dirty="0" sz="2000">
                <a:latin typeface="맑은 고딕"/>
                <a:cs typeface="맑은 고딕"/>
              </a:rPr>
              <a:t>대상으로 </a:t>
            </a:r>
            <a:r>
              <a:rPr dirty="0" sz="2000" spc="-5">
                <a:latin typeface="맑은 고딕"/>
                <a:cs typeface="맑은 고딕"/>
              </a:rPr>
              <a:t>되는 특허ㆍ실용신안ㆍ디자인보호 </a:t>
            </a:r>
            <a:r>
              <a:rPr dirty="0" sz="2000">
                <a:latin typeface="맑은 고딕"/>
                <a:cs typeface="맑은 고딕"/>
              </a:rPr>
              <a:t>등에 </a:t>
            </a:r>
            <a:r>
              <a:rPr dirty="0" sz="2000" spc="-5">
                <a:latin typeface="맑은 고딕"/>
                <a:cs typeface="맑은 고딕"/>
              </a:rPr>
              <a:t>관한 </a:t>
            </a:r>
            <a:r>
              <a:rPr dirty="0" sz="2000" spc="-15">
                <a:latin typeface="맑은 고딕"/>
                <a:cs typeface="맑은 고딕"/>
              </a:rPr>
              <a:t>권리 </a:t>
            </a:r>
            <a:r>
              <a:rPr dirty="0" sz="2000" spc="66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이며,</a:t>
            </a:r>
            <a:endParaRPr sz="2000">
              <a:latin typeface="맑은 고딕"/>
              <a:cs typeface="맑은 고딕"/>
            </a:endParaRPr>
          </a:p>
          <a:p>
            <a:pPr marL="33020">
              <a:lnSpc>
                <a:spcPct val="100000"/>
              </a:lnSpc>
              <a:spcBef>
                <a:spcPts val="490"/>
              </a:spcBef>
            </a:pPr>
            <a:r>
              <a:rPr dirty="0" sz="2000">
                <a:latin typeface="굴림"/>
                <a:cs typeface="굴림"/>
              </a:rPr>
              <a:t>② </a:t>
            </a:r>
            <a:r>
              <a:rPr dirty="0" sz="2000" b="1">
                <a:latin typeface="맑은 고딕"/>
                <a:cs typeface="맑은 고딕"/>
              </a:rPr>
              <a:t>저작권</a:t>
            </a:r>
            <a:r>
              <a:rPr dirty="0" sz="2000">
                <a:latin typeface="맑은 고딕"/>
                <a:cs typeface="맑은 고딕"/>
              </a:rPr>
              <a:t>은 정신문화의 창달에 기여하는 문학ㆍ예술 등을</a:t>
            </a:r>
            <a:r>
              <a:rPr dirty="0" sz="2000" spc="-114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보호의</a:t>
            </a:r>
            <a:endParaRPr sz="2000">
              <a:latin typeface="맑은 고딕"/>
              <a:cs typeface="맑은 고딕"/>
            </a:endParaRPr>
          </a:p>
          <a:p>
            <a:pPr marL="301625">
              <a:lnSpc>
                <a:spcPct val="100000"/>
              </a:lnSpc>
              <a:spcBef>
                <a:spcPts val="470"/>
              </a:spcBef>
            </a:pPr>
            <a:r>
              <a:rPr dirty="0" sz="2000">
                <a:latin typeface="맑은 고딕"/>
                <a:cs typeface="맑은 고딕"/>
              </a:rPr>
              <a:t>대상으로 되는</a:t>
            </a:r>
            <a:r>
              <a:rPr dirty="0" sz="2000" spc="-5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권리이다.</a:t>
            </a:r>
            <a:endParaRPr sz="20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33020">
              <a:lnSpc>
                <a:spcPct val="100000"/>
              </a:lnSpc>
            </a:pPr>
            <a:r>
              <a:rPr dirty="0" sz="2000" b="1">
                <a:latin typeface="맑은 고딕"/>
                <a:cs typeface="맑은 고딕"/>
              </a:rPr>
              <a:t>우리나라의 경우 </a:t>
            </a:r>
            <a:r>
              <a:rPr dirty="0" sz="2000">
                <a:latin typeface="맑은 고딕"/>
                <a:cs typeface="맑은 고딕"/>
              </a:rPr>
              <a:t>구체적으로 나누어</a:t>
            </a:r>
            <a:r>
              <a:rPr dirty="0" sz="2000" spc="-8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보면</a:t>
            </a:r>
            <a:endParaRPr sz="2000">
              <a:latin typeface="맑은 고딕"/>
              <a:cs typeface="맑은 고딕"/>
            </a:endParaRPr>
          </a:p>
          <a:p>
            <a:pPr marL="123189">
              <a:lnSpc>
                <a:spcPct val="100000"/>
              </a:lnSpc>
              <a:spcBef>
                <a:spcPts val="495"/>
              </a:spcBef>
            </a:pPr>
            <a:r>
              <a:rPr dirty="0" sz="2000">
                <a:latin typeface="굴림"/>
                <a:cs typeface="굴림"/>
              </a:rPr>
              <a:t>① </a:t>
            </a:r>
            <a:r>
              <a:rPr dirty="0" sz="2000" b="1">
                <a:latin typeface="맑은 고딕"/>
                <a:cs typeface="맑은 고딕"/>
              </a:rPr>
              <a:t>산업재산권 </a:t>
            </a:r>
            <a:r>
              <a:rPr dirty="0" sz="2000">
                <a:latin typeface="맑은 고딕"/>
                <a:cs typeface="맑은 고딕"/>
              </a:rPr>
              <a:t>: 특허권ㆍ실용신안권ㆍ디자인권ㆍ상표권</a:t>
            </a:r>
            <a:r>
              <a:rPr dirty="0" sz="2000" spc="-10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등</a:t>
            </a:r>
            <a:endParaRPr sz="2000">
              <a:latin typeface="맑은 고딕"/>
              <a:cs typeface="맑은 고딕"/>
            </a:endParaRPr>
          </a:p>
          <a:p>
            <a:pPr marL="1143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굴림"/>
                <a:cs typeface="굴림"/>
              </a:rPr>
              <a:t>② </a:t>
            </a:r>
            <a:r>
              <a:rPr dirty="0" sz="2000" b="1">
                <a:latin typeface="맑은 고딕"/>
                <a:cs typeface="맑은 고딕"/>
              </a:rPr>
              <a:t>저작권 </a:t>
            </a:r>
            <a:r>
              <a:rPr dirty="0" sz="2000">
                <a:latin typeface="맑은 고딕"/>
                <a:cs typeface="맑은 고딕"/>
              </a:rPr>
              <a:t>: 저작권(저작재산권ㆍ저작인격권)과 저작인접권 등이</a:t>
            </a:r>
            <a:r>
              <a:rPr dirty="0" sz="2000" spc="-14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있다.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96155" y="4849367"/>
            <a:ext cx="3383279" cy="1780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0607" y="251205"/>
            <a:ext cx="306451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 지식재산권의</a:t>
            </a:r>
            <a:r>
              <a:rPr dirty="0" spc="-85"/>
              <a:t> </a:t>
            </a:r>
            <a:r>
              <a:rPr dirty="0"/>
              <a:t>종류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01976" y="625818"/>
            <a:ext cx="7444105" cy="1580515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80010">
              <a:lnSpc>
                <a:spcPct val="100000"/>
              </a:lnSpc>
              <a:spcBef>
                <a:spcPts val="750"/>
              </a:spcBef>
            </a:pPr>
            <a:r>
              <a:rPr dirty="0" sz="2400" b="1">
                <a:latin typeface="맑은 고딕"/>
                <a:cs typeface="맑은 고딕"/>
              </a:rPr>
              <a:t>1. 전통적</a:t>
            </a:r>
            <a:r>
              <a:rPr dirty="0" sz="2400" spc="-5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유형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dirty="0" sz="2000" b="1">
                <a:latin typeface="맑은 고딕"/>
                <a:cs typeface="맑은 고딕"/>
              </a:rPr>
              <a:t>(1)</a:t>
            </a:r>
            <a:r>
              <a:rPr dirty="0" sz="2000" spc="-2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산업재산권</a:t>
            </a:r>
            <a:endParaRPr sz="2000">
              <a:latin typeface="맑은 고딕"/>
              <a:cs typeface="맑은 고딕"/>
            </a:endParaRPr>
          </a:p>
          <a:p>
            <a:pPr marL="457834" marR="5080" indent="-445770">
              <a:lnSpc>
                <a:spcPts val="2880"/>
              </a:lnSpc>
              <a:spcBef>
                <a:spcPts val="175"/>
              </a:spcBef>
            </a:pPr>
            <a:r>
              <a:rPr dirty="0" sz="2000">
                <a:latin typeface="맑은 고딕"/>
                <a:cs typeface="맑은 고딕"/>
              </a:rPr>
              <a:t>산업재산권은 다시 발명ㆍ고안ㆍ디자인 등의 </a:t>
            </a:r>
            <a:r>
              <a:rPr dirty="0" sz="2000" b="1">
                <a:latin typeface="맑은 고딕"/>
                <a:cs typeface="맑은 고딕"/>
              </a:rPr>
              <a:t>창작물에 대한 권리  유통질서의 확립을 위한 </a:t>
            </a:r>
            <a:r>
              <a:rPr dirty="0" sz="2000">
                <a:latin typeface="맑은 고딕"/>
                <a:cs typeface="맑은 고딕"/>
              </a:rPr>
              <a:t>영업을 식별하고자 하는 상표로</a:t>
            </a:r>
            <a:r>
              <a:rPr dirty="0" sz="2000" spc="-14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구별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56659" y="3240023"/>
            <a:ext cx="4715255" cy="21244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 지식재산권의</a:t>
            </a:r>
            <a:r>
              <a:rPr dirty="0" spc="-85"/>
              <a:t> </a:t>
            </a:r>
            <a:r>
              <a:rPr dirty="0"/>
              <a:t>종류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42489" y="459316"/>
            <a:ext cx="7675880" cy="4914265"/>
          </a:xfrm>
          <a:prstGeom prst="rect">
            <a:avLst/>
          </a:prstGeom>
        </p:spPr>
        <p:txBody>
          <a:bodyPr wrap="square" lIns="0" tIns="117475" rIns="0" bIns="0" rtlCol="0" vert="horz">
            <a:spAutoFit/>
          </a:bodyPr>
          <a:lstStyle/>
          <a:p>
            <a:pPr marL="34925">
              <a:lnSpc>
                <a:spcPct val="100000"/>
              </a:lnSpc>
              <a:spcBef>
                <a:spcPts val="925"/>
              </a:spcBef>
            </a:pPr>
            <a:r>
              <a:rPr dirty="0" sz="2400" b="1">
                <a:latin typeface="맑은 고딕"/>
                <a:cs typeface="맑은 고딕"/>
              </a:rPr>
              <a:t>1. </a:t>
            </a:r>
            <a:r>
              <a:rPr dirty="0" sz="2400" spc="-5" b="1">
                <a:latin typeface="맑은 고딕"/>
                <a:cs typeface="맑은 고딕"/>
              </a:rPr>
              <a:t>전통적</a:t>
            </a:r>
            <a:r>
              <a:rPr dirty="0" sz="2400" spc="-15" b="1">
                <a:latin typeface="맑은 고딕"/>
                <a:cs typeface="맑은 고딕"/>
              </a:rPr>
              <a:t> </a:t>
            </a:r>
            <a:r>
              <a:rPr dirty="0" sz="2400" spc="-5" b="1">
                <a:latin typeface="맑은 고딕"/>
                <a:cs typeface="맑은 고딕"/>
              </a:rPr>
              <a:t>유형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2000" b="1">
                <a:latin typeface="맑은 고딕"/>
                <a:cs typeface="맑은 고딕"/>
              </a:rPr>
              <a:t>(1)</a:t>
            </a:r>
            <a:r>
              <a:rPr dirty="0" sz="2000" spc="-2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산업재산권</a:t>
            </a:r>
            <a:endParaRPr sz="2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2000" b="1">
                <a:latin typeface="맑은 고딕"/>
                <a:cs typeface="맑은 고딕"/>
              </a:rPr>
              <a:t>1)</a:t>
            </a:r>
            <a:r>
              <a:rPr dirty="0" sz="2000" spc="-1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특허권</a:t>
            </a:r>
            <a:endParaRPr sz="2000">
              <a:latin typeface="맑은 고딕"/>
              <a:cs typeface="맑은 고딕"/>
            </a:endParaRPr>
          </a:p>
          <a:p>
            <a:pPr marL="279400" indent="-178435">
              <a:lnSpc>
                <a:spcPct val="100000"/>
              </a:lnSpc>
              <a:spcBef>
                <a:spcPts val="480"/>
              </a:spcBef>
              <a:buChar char="-"/>
              <a:tabLst>
                <a:tab pos="294640" algn="l"/>
              </a:tabLst>
            </a:pPr>
            <a:r>
              <a:rPr dirty="0" sz="2000" spc="-5">
                <a:latin typeface="맑은 고딕"/>
                <a:cs typeface="맑은 고딕"/>
              </a:rPr>
              <a:t>특허권(patent)은 </a:t>
            </a:r>
            <a:r>
              <a:rPr dirty="0" sz="2000">
                <a:latin typeface="맑은 고딕"/>
                <a:cs typeface="맑은 고딕"/>
              </a:rPr>
              <a:t>“</a:t>
            </a:r>
            <a:r>
              <a:rPr dirty="0" sz="2000" b="1">
                <a:latin typeface="맑은 고딕"/>
                <a:cs typeface="맑은 고딕"/>
              </a:rPr>
              <a:t>기술적 사상의 창작물인 발명을 일정기간</a:t>
            </a:r>
            <a:r>
              <a:rPr dirty="0" sz="2000" spc="-11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동안</a:t>
            </a:r>
            <a:endParaRPr sz="2000">
              <a:latin typeface="맑은 고딕"/>
              <a:cs typeface="맑은 고딕"/>
            </a:endParaRPr>
          </a:p>
          <a:p>
            <a:pPr marL="27940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맑은 고딕"/>
                <a:cs typeface="맑은 고딕"/>
              </a:rPr>
              <a:t>독점적ㆍ배타적으로 소유 또는 이용할 </a:t>
            </a:r>
            <a:r>
              <a:rPr dirty="0" sz="2000" spc="0" b="1">
                <a:latin typeface="맑은 고딕"/>
                <a:cs typeface="맑은 고딕"/>
              </a:rPr>
              <a:t>수 있는</a:t>
            </a:r>
            <a:r>
              <a:rPr dirty="0" sz="2000" spc="-14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권리</a:t>
            </a:r>
            <a:r>
              <a:rPr dirty="0" sz="2000">
                <a:latin typeface="맑은 고딕"/>
                <a:cs typeface="맑은 고딕"/>
              </a:rPr>
              <a:t>”(특§94).</a:t>
            </a:r>
            <a:endParaRPr sz="2000">
              <a:latin typeface="맑은 고딕"/>
              <a:cs typeface="맑은 고딕"/>
            </a:endParaRPr>
          </a:p>
          <a:p>
            <a:pPr marL="547370" marR="1997075" indent="-356870">
              <a:lnSpc>
                <a:spcPct val="120000"/>
              </a:lnSpc>
            </a:pPr>
            <a:r>
              <a:rPr dirty="0" sz="2000" spc="-5">
                <a:latin typeface="맑은 고딕"/>
                <a:cs typeface="맑은 고딕"/>
              </a:rPr>
              <a:t>-&gt; </a:t>
            </a:r>
            <a:r>
              <a:rPr dirty="0" sz="2000">
                <a:latin typeface="맑은 고딕"/>
                <a:cs typeface="맑은 고딕"/>
              </a:rPr>
              <a:t>즉 새로운 기술적 발명에 대하여 그</a:t>
            </a:r>
            <a:r>
              <a:rPr dirty="0" sz="2000" spc="-10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발명자가  일정한 기간동안 그 발명의 독점적 실시권을  가지는 배타적 지배권을</a:t>
            </a:r>
            <a:r>
              <a:rPr dirty="0" sz="2000" spc="-7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말한다.</a:t>
            </a:r>
            <a:endParaRPr sz="20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279400" marR="2950845" indent="-178435">
              <a:lnSpc>
                <a:spcPct val="120000"/>
              </a:lnSpc>
              <a:spcBef>
                <a:spcPts val="5"/>
              </a:spcBef>
              <a:buChar char="-"/>
              <a:tabLst>
                <a:tab pos="294640" algn="l"/>
              </a:tabLst>
            </a:pPr>
            <a:r>
              <a:rPr dirty="0" sz="2000">
                <a:latin typeface="맑은 고딕"/>
                <a:cs typeface="맑은 고딕"/>
              </a:rPr>
              <a:t>기술적인 제품을 생산하기 위한</a:t>
            </a:r>
            <a:r>
              <a:rPr dirty="0" sz="2000" spc="-11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연구와  개발을 장려하는</a:t>
            </a:r>
            <a:r>
              <a:rPr dirty="0" sz="2000" spc="-5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제도로서</a:t>
            </a:r>
            <a:endParaRPr sz="2000">
              <a:latin typeface="맑은 고딕"/>
              <a:cs typeface="맑은 고딕"/>
            </a:endParaRPr>
          </a:p>
          <a:p>
            <a:pPr marL="2794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여러 산업재산권</a:t>
            </a:r>
            <a:r>
              <a:rPr dirty="0" sz="2000" spc="-5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가운데서</a:t>
            </a:r>
            <a:endParaRPr sz="2000">
              <a:latin typeface="맑은 고딕"/>
              <a:cs typeface="맑은 고딕"/>
            </a:endParaRPr>
          </a:p>
          <a:p>
            <a:pPr marL="27940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맑은 고딕"/>
                <a:cs typeface="맑은 고딕"/>
              </a:rPr>
              <a:t>가장 중요한</a:t>
            </a:r>
            <a:r>
              <a:rPr dirty="0" sz="2000" spc="-3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권리</a:t>
            </a:r>
            <a:r>
              <a:rPr dirty="0" sz="2000">
                <a:latin typeface="맑은 고딕"/>
                <a:cs typeface="맑은 고딕"/>
              </a:rPr>
              <a:t>이다.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77200" y="3835908"/>
            <a:ext cx="1455420" cy="2240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35508" y="1078991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36849" y="661543"/>
                </a:moveTo>
                <a:lnTo>
                  <a:pt x="326605" y="661543"/>
                </a:lnTo>
                <a:lnTo>
                  <a:pt x="359194" y="914400"/>
                </a:lnTo>
                <a:lnTo>
                  <a:pt x="436849" y="661543"/>
                </a:lnTo>
                <a:close/>
              </a:path>
              <a:path w="914400" h="914400">
                <a:moveTo>
                  <a:pt x="590553" y="632206"/>
                </a:moveTo>
                <a:lnTo>
                  <a:pt x="445858" y="632206"/>
                </a:lnTo>
                <a:lnTo>
                  <a:pt x="560793" y="835533"/>
                </a:lnTo>
                <a:lnTo>
                  <a:pt x="590553" y="632206"/>
                </a:lnTo>
                <a:close/>
              </a:path>
              <a:path w="914400" h="914400">
                <a:moveTo>
                  <a:pt x="729000" y="612013"/>
                </a:moveTo>
                <a:lnTo>
                  <a:pt x="593509" y="612013"/>
                </a:lnTo>
                <a:lnTo>
                  <a:pt x="768096" y="766063"/>
                </a:lnTo>
                <a:lnTo>
                  <a:pt x="729000" y="612013"/>
                </a:lnTo>
                <a:close/>
              </a:path>
              <a:path w="914400" h="914400">
                <a:moveTo>
                  <a:pt x="723424" y="590042"/>
                </a:moveTo>
                <a:lnTo>
                  <a:pt x="239903" y="590042"/>
                </a:lnTo>
                <a:lnTo>
                  <a:pt x="201587" y="745744"/>
                </a:lnTo>
                <a:lnTo>
                  <a:pt x="326605" y="661543"/>
                </a:lnTo>
                <a:lnTo>
                  <a:pt x="436849" y="661543"/>
                </a:lnTo>
                <a:lnTo>
                  <a:pt x="445858" y="632206"/>
                </a:lnTo>
                <a:lnTo>
                  <a:pt x="590553" y="632206"/>
                </a:lnTo>
                <a:lnTo>
                  <a:pt x="593509" y="612013"/>
                </a:lnTo>
                <a:lnTo>
                  <a:pt x="729000" y="612013"/>
                </a:lnTo>
                <a:lnTo>
                  <a:pt x="723424" y="590042"/>
                </a:lnTo>
                <a:close/>
              </a:path>
              <a:path w="914400" h="914400">
                <a:moveTo>
                  <a:pt x="15659" y="97155"/>
                </a:moveTo>
                <a:lnTo>
                  <a:pt x="195872" y="322453"/>
                </a:lnTo>
                <a:lnTo>
                  <a:pt x="0" y="364744"/>
                </a:lnTo>
                <a:lnTo>
                  <a:pt x="157568" y="498475"/>
                </a:lnTo>
                <a:lnTo>
                  <a:pt x="5715" y="617474"/>
                </a:lnTo>
                <a:lnTo>
                  <a:pt x="239903" y="590042"/>
                </a:lnTo>
                <a:lnTo>
                  <a:pt x="723424" y="590042"/>
                </a:lnTo>
                <a:lnTo>
                  <a:pt x="712724" y="547878"/>
                </a:lnTo>
                <a:lnTo>
                  <a:pt x="893495" y="547878"/>
                </a:lnTo>
                <a:lnTo>
                  <a:pt x="745363" y="443484"/>
                </a:lnTo>
                <a:lnTo>
                  <a:pt x="893063" y="344424"/>
                </a:lnTo>
                <a:lnTo>
                  <a:pt x="707008" y="309625"/>
                </a:lnTo>
                <a:lnTo>
                  <a:pt x="731736" y="267588"/>
                </a:lnTo>
                <a:lnTo>
                  <a:pt x="309537" y="267588"/>
                </a:lnTo>
                <a:lnTo>
                  <a:pt x="15659" y="97155"/>
                </a:lnTo>
                <a:close/>
              </a:path>
              <a:path w="914400" h="914400">
                <a:moveTo>
                  <a:pt x="893495" y="547878"/>
                </a:moveTo>
                <a:lnTo>
                  <a:pt x="712724" y="547878"/>
                </a:lnTo>
                <a:lnTo>
                  <a:pt x="914400" y="562610"/>
                </a:lnTo>
                <a:lnTo>
                  <a:pt x="893495" y="547878"/>
                </a:lnTo>
                <a:close/>
              </a:path>
              <a:path w="914400" h="914400">
                <a:moveTo>
                  <a:pt x="353567" y="97155"/>
                </a:moveTo>
                <a:lnTo>
                  <a:pt x="309537" y="267588"/>
                </a:lnTo>
                <a:lnTo>
                  <a:pt x="731736" y="267588"/>
                </a:lnTo>
                <a:lnTo>
                  <a:pt x="744735" y="245491"/>
                </a:lnTo>
                <a:lnTo>
                  <a:pt x="457200" y="245491"/>
                </a:lnTo>
                <a:lnTo>
                  <a:pt x="353567" y="97155"/>
                </a:lnTo>
                <a:close/>
              </a:path>
              <a:path w="914400" h="914400">
                <a:moveTo>
                  <a:pt x="614768" y="0"/>
                </a:moveTo>
                <a:lnTo>
                  <a:pt x="457200" y="245491"/>
                </a:lnTo>
                <a:lnTo>
                  <a:pt x="744735" y="245491"/>
                </a:lnTo>
                <a:lnTo>
                  <a:pt x="756539" y="225425"/>
                </a:lnTo>
                <a:lnTo>
                  <a:pt x="599224" y="225425"/>
                </a:lnTo>
                <a:lnTo>
                  <a:pt x="614768" y="0"/>
                </a:lnTo>
                <a:close/>
              </a:path>
              <a:path w="914400" h="914400">
                <a:moveTo>
                  <a:pt x="778129" y="188722"/>
                </a:moveTo>
                <a:lnTo>
                  <a:pt x="599224" y="225425"/>
                </a:lnTo>
                <a:lnTo>
                  <a:pt x="756539" y="225425"/>
                </a:lnTo>
                <a:lnTo>
                  <a:pt x="778129" y="188722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35508" y="1078991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245491"/>
                </a:moveTo>
                <a:lnTo>
                  <a:pt x="614768" y="0"/>
                </a:lnTo>
                <a:lnTo>
                  <a:pt x="599224" y="225425"/>
                </a:lnTo>
                <a:lnTo>
                  <a:pt x="778129" y="188722"/>
                </a:lnTo>
                <a:lnTo>
                  <a:pt x="707008" y="309625"/>
                </a:lnTo>
                <a:lnTo>
                  <a:pt x="893063" y="344424"/>
                </a:lnTo>
                <a:lnTo>
                  <a:pt x="745363" y="443484"/>
                </a:lnTo>
                <a:lnTo>
                  <a:pt x="914400" y="562610"/>
                </a:lnTo>
                <a:lnTo>
                  <a:pt x="712724" y="547878"/>
                </a:lnTo>
                <a:lnTo>
                  <a:pt x="768096" y="766063"/>
                </a:lnTo>
                <a:lnTo>
                  <a:pt x="593509" y="612013"/>
                </a:lnTo>
                <a:lnTo>
                  <a:pt x="560793" y="835533"/>
                </a:lnTo>
                <a:lnTo>
                  <a:pt x="445858" y="632206"/>
                </a:lnTo>
                <a:lnTo>
                  <a:pt x="359194" y="914400"/>
                </a:lnTo>
                <a:lnTo>
                  <a:pt x="326605" y="661543"/>
                </a:lnTo>
                <a:lnTo>
                  <a:pt x="201587" y="745744"/>
                </a:lnTo>
                <a:lnTo>
                  <a:pt x="239903" y="590042"/>
                </a:lnTo>
                <a:lnTo>
                  <a:pt x="5715" y="617474"/>
                </a:lnTo>
                <a:lnTo>
                  <a:pt x="157568" y="498475"/>
                </a:lnTo>
                <a:lnTo>
                  <a:pt x="0" y="364744"/>
                </a:lnTo>
                <a:lnTo>
                  <a:pt x="195872" y="322453"/>
                </a:lnTo>
                <a:lnTo>
                  <a:pt x="15659" y="97155"/>
                </a:lnTo>
                <a:lnTo>
                  <a:pt x="309537" y="267588"/>
                </a:lnTo>
                <a:lnTo>
                  <a:pt x="353567" y="97155"/>
                </a:lnTo>
                <a:lnTo>
                  <a:pt x="457200" y="245491"/>
                </a:lnTo>
                <a:close/>
              </a:path>
            </a:pathLst>
          </a:custGeom>
          <a:ln w="12700">
            <a:solidFill>
              <a:srgbClr val="41709C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 지식재산권의</a:t>
            </a:r>
            <a:r>
              <a:rPr dirty="0" spc="-85"/>
              <a:t> </a:t>
            </a:r>
            <a:r>
              <a:rPr dirty="0"/>
              <a:t>종류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42489" y="459316"/>
            <a:ext cx="8008620" cy="4914265"/>
          </a:xfrm>
          <a:prstGeom prst="rect">
            <a:avLst/>
          </a:prstGeom>
        </p:spPr>
        <p:txBody>
          <a:bodyPr wrap="square" lIns="0" tIns="117475" rIns="0" bIns="0" rtlCol="0" vert="horz">
            <a:spAutoFit/>
          </a:bodyPr>
          <a:lstStyle/>
          <a:p>
            <a:pPr marL="34925">
              <a:lnSpc>
                <a:spcPct val="100000"/>
              </a:lnSpc>
              <a:spcBef>
                <a:spcPts val="925"/>
              </a:spcBef>
            </a:pPr>
            <a:r>
              <a:rPr dirty="0" sz="2400" b="1">
                <a:latin typeface="맑은 고딕"/>
                <a:cs typeface="맑은 고딕"/>
              </a:rPr>
              <a:t>1. </a:t>
            </a:r>
            <a:r>
              <a:rPr dirty="0" sz="2400" spc="-5" b="1">
                <a:latin typeface="맑은 고딕"/>
                <a:cs typeface="맑은 고딕"/>
              </a:rPr>
              <a:t>전통적</a:t>
            </a:r>
            <a:r>
              <a:rPr dirty="0" sz="2400" spc="-15" b="1">
                <a:latin typeface="맑은 고딕"/>
                <a:cs typeface="맑은 고딕"/>
              </a:rPr>
              <a:t> </a:t>
            </a:r>
            <a:r>
              <a:rPr dirty="0" sz="2400" spc="-5" b="1">
                <a:latin typeface="맑은 고딕"/>
                <a:cs typeface="맑은 고딕"/>
              </a:rPr>
              <a:t>유형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2000" b="1">
                <a:latin typeface="맑은 고딕"/>
                <a:cs typeface="맑은 고딕"/>
              </a:rPr>
              <a:t>(1)</a:t>
            </a:r>
            <a:r>
              <a:rPr dirty="0" sz="2000" spc="-2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산업재산권</a:t>
            </a:r>
            <a:endParaRPr sz="2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2000" b="1">
                <a:latin typeface="맑은 고딕"/>
                <a:cs typeface="맑은 고딕"/>
              </a:rPr>
              <a:t>1)</a:t>
            </a:r>
            <a:r>
              <a:rPr dirty="0" sz="2000" spc="-1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특허권</a:t>
            </a:r>
            <a:endParaRPr sz="2000">
              <a:latin typeface="맑은 고딕"/>
              <a:cs typeface="맑은 고딕"/>
            </a:endParaRPr>
          </a:p>
          <a:p>
            <a:pPr marL="10096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- 물질특허·제법특허·용도특허 등의</a:t>
            </a:r>
            <a:r>
              <a:rPr dirty="0" sz="2000" spc="-7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용어는</a:t>
            </a:r>
            <a:endParaRPr sz="2000">
              <a:latin typeface="맑은 고딕"/>
              <a:cs typeface="맑은 고딕"/>
            </a:endParaRPr>
          </a:p>
          <a:p>
            <a:pPr marL="27940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맑은 고딕"/>
                <a:cs typeface="맑은 고딕"/>
              </a:rPr>
              <a:t>특허의 종류를 지칭하는 것이</a:t>
            </a:r>
            <a:r>
              <a:rPr dirty="0" sz="2000" spc="-8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아니고</a:t>
            </a:r>
            <a:endParaRPr sz="2000">
              <a:latin typeface="맑은 고딕"/>
              <a:cs typeface="맑은 고딕"/>
            </a:endParaRPr>
          </a:p>
          <a:p>
            <a:pPr marL="2794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특허의 출원시 ‘청구의 범위란’의</a:t>
            </a:r>
            <a:r>
              <a:rPr dirty="0" sz="2000" spc="-8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소항목들로</a:t>
            </a:r>
            <a:endParaRPr sz="2000">
              <a:latin typeface="맑은 고딕"/>
              <a:cs typeface="맑은 고딕"/>
            </a:endParaRPr>
          </a:p>
          <a:p>
            <a:pPr marL="2794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‘청구항’에 특허로 보호받고자 하는 </a:t>
            </a:r>
            <a:r>
              <a:rPr dirty="0" sz="2000" b="1">
                <a:latin typeface="맑은 고딕"/>
                <a:cs typeface="맑은 고딕"/>
              </a:rPr>
              <a:t>내용의 특성을 지칭하는</a:t>
            </a:r>
            <a:r>
              <a:rPr dirty="0" sz="2000" spc="-13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말이다</a:t>
            </a:r>
            <a:r>
              <a:rPr dirty="0" sz="2000">
                <a:latin typeface="맑은 고딕"/>
                <a:cs typeface="맑은 고딕"/>
              </a:rPr>
              <a:t>.</a:t>
            </a:r>
            <a:endParaRPr sz="20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368935" marR="855980" indent="-268605">
              <a:lnSpc>
                <a:spcPct val="120000"/>
              </a:lnSpc>
              <a:spcBef>
                <a:spcPts val="5"/>
              </a:spcBef>
            </a:pPr>
            <a:r>
              <a:rPr dirty="0" sz="2000">
                <a:latin typeface="맑은 고딕"/>
                <a:cs typeface="맑은 고딕"/>
              </a:rPr>
              <a:t>- 예컨대 의약품에 대한 </a:t>
            </a:r>
            <a:r>
              <a:rPr dirty="0" sz="2000" b="1">
                <a:latin typeface="맑은 고딕"/>
                <a:cs typeface="맑은 고딕"/>
              </a:rPr>
              <a:t>새로운 물질</a:t>
            </a:r>
            <a:r>
              <a:rPr dirty="0" sz="2000">
                <a:latin typeface="맑은 고딕"/>
                <a:cs typeface="맑은 고딕"/>
              </a:rPr>
              <a:t>을 발명 : 물질특허 인정  그 의약품의 </a:t>
            </a:r>
            <a:r>
              <a:rPr dirty="0" sz="2000" b="1">
                <a:latin typeface="맑은 고딕"/>
                <a:cs typeface="맑은 고딕"/>
              </a:rPr>
              <a:t>새로운 효능</a:t>
            </a:r>
            <a:r>
              <a:rPr dirty="0" sz="2000">
                <a:latin typeface="맑은 고딕"/>
                <a:cs typeface="맑은 고딕"/>
              </a:rPr>
              <a:t>이 발견되었다면 : 용도특허가</a:t>
            </a:r>
            <a:r>
              <a:rPr dirty="0" sz="2000" spc="-15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인정</a:t>
            </a:r>
            <a:endParaRPr sz="2000">
              <a:latin typeface="맑은 고딕"/>
              <a:cs typeface="맑은 고딕"/>
            </a:endParaRPr>
          </a:p>
          <a:p>
            <a:pPr marL="36893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당해 의약품을 </a:t>
            </a:r>
            <a:r>
              <a:rPr dirty="0" sz="2000" b="1">
                <a:latin typeface="맑은 고딕"/>
                <a:cs typeface="맑은 고딕"/>
              </a:rPr>
              <a:t>만드는 방법</a:t>
            </a:r>
            <a:r>
              <a:rPr dirty="0" sz="2000">
                <a:latin typeface="맑은 고딕"/>
                <a:cs typeface="맑은 고딕"/>
              </a:rPr>
              <a:t>을 새롭게 개발했다면 : 제법특허가</a:t>
            </a:r>
            <a:r>
              <a:rPr dirty="0" sz="2000" spc="-14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인정</a:t>
            </a:r>
            <a:endParaRPr sz="2000">
              <a:latin typeface="맑은 고딕"/>
              <a:cs typeface="맑은 고딕"/>
            </a:endParaRPr>
          </a:p>
          <a:p>
            <a:pPr marL="368935">
              <a:lnSpc>
                <a:spcPct val="100000"/>
              </a:lnSpc>
              <a:spcBef>
                <a:spcPts val="480"/>
              </a:spcBef>
            </a:pPr>
            <a:r>
              <a:rPr dirty="0" sz="2000" spc="0">
                <a:latin typeface="맑은 고딕"/>
                <a:cs typeface="맑은 고딕"/>
              </a:rPr>
              <a:t>그 의약품의 </a:t>
            </a:r>
            <a:r>
              <a:rPr dirty="0" sz="2000">
                <a:latin typeface="맑은 고딕"/>
                <a:cs typeface="맑은 고딕"/>
              </a:rPr>
              <a:t>효과와 복용상 간편성 개선 위해 </a:t>
            </a:r>
            <a:r>
              <a:rPr dirty="0" sz="2000" b="1">
                <a:latin typeface="맑은 고딕"/>
                <a:cs typeface="맑은 고딕"/>
              </a:rPr>
              <a:t>새로운</a:t>
            </a:r>
            <a:r>
              <a:rPr dirty="0" sz="2000" spc="-18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제형</a:t>
            </a:r>
            <a:endParaRPr sz="2000">
              <a:latin typeface="맑은 고딕"/>
              <a:cs typeface="맑은 고딕"/>
            </a:endParaRPr>
          </a:p>
          <a:p>
            <a:pPr marL="4572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(예컨대 액상, 캡슐, 주사 등)을 만들었다면 : 제형특허가</a:t>
            </a:r>
            <a:r>
              <a:rPr dirty="0" sz="2000" spc="-13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인정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5508" y="1078991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36849" y="661543"/>
                </a:moveTo>
                <a:lnTo>
                  <a:pt x="326605" y="661543"/>
                </a:lnTo>
                <a:lnTo>
                  <a:pt x="359194" y="914400"/>
                </a:lnTo>
                <a:lnTo>
                  <a:pt x="436849" y="661543"/>
                </a:lnTo>
                <a:close/>
              </a:path>
              <a:path w="914400" h="914400">
                <a:moveTo>
                  <a:pt x="590553" y="632206"/>
                </a:moveTo>
                <a:lnTo>
                  <a:pt x="445858" y="632206"/>
                </a:lnTo>
                <a:lnTo>
                  <a:pt x="560793" y="835533"/>
                </a:lnTo>
                <a:lnTo>
                  <a:pt x="590553" y="632206"/>
                </a:lnTo>
                <a:close/>
              </a:path>
              <a:path w="914400" h="914400">
                <a:moveTo>
                  <a:pt x="729000" y="612013"/>
                </a:moveTo>
                <a:lnTo>
                  <a:pt x="593509" y="612013"/>
                </a:lnTo>
                <a:lnTo>
                  <a:pt x="768096" y="766063"/>
                </a:lnTo>
                <a:lnTo>
                  <a:pt x="729000" y="612013"/>
                </a:lnTo>
                <a:close/>
              </a:path>
              <a:path w="914400" h="914400">
                <a:moveTo>
                  <a:pt x="723424" y="590042"/>
                </a:moveTo>
                <a:lnTo>
                  <a:pt x="239903" y="590042"/>
                </a:lnTo>
                <a:lnTo>
                  <a:pt x="201587" y="745744"/>
                </a:lnTo>
                <a:lnTo>
                  <a:pt x="326605" y="661543"/>
                </a:lnTo>
                <a:lnTo>
                  <a:pt x="436849" y="661543"/>
                </a:lnTo>
                <a:lnTo>
                  <a:pt x="445858" y="632206"/>
                </a:lnTo>
                <a:lnTo>
                  <a:pt x="590553" y="632206"/>
                </a:lnTo>
                <a:lnTo>
                  <a:pt x="593509" y="612013"/>
                </a:lnTo>
                <a:lnTo>
                  <a:pt x="729000" y="612013"/>
                </a:lnTo>
                <a:lnTo>
                  <a:pt x="723424" y="590042"/>
                </a:lnTo>
                <a:close/>
              </a:path>
              <a:path w="914400" h="914400">
                <a:moveTo>
                  <a:pt x="15659" y="97155"/>
                </a:moveTo>
                <a:lnTo>
                  <a:pt x="195872" y="322453"/>
                </a:lnTo>
                <a:lnTo>
                  <a:pt x="0" y="364744"/>
                </a:lnTo>
                <a:lnTo>
                  <a:pt x="157568" y="498475"/>
                </a:lnTo>
                <a:lnTo>
                  <a:pt x="5715" y="617474"/>
                </a:lnTo>
                <a:lnTo>
                  <a:pt x="239903" y="590042"/>
                </a:lnTo>
                <a:lnTo>
                  <a:pt x="723424" y="590042"/>
                </a:lnTo>
                <a:lnTo>
                  <a:pt x="712724" y="547878"/>
                </a:lnTo>
                <a:lnTo>
                  <a:pt x="893495" y="547878"/>
                </a:lnTo>
                <a:lnTo>
                  <a:pt x="745363" y="443484"/>
                </a:lnTo>
                <a:lnTo>
                  <a:pt x="893063" y="344424"/>
                </a:lnTo>
                <a:lnTo>
                  <a:pt x="707008" y="309625"/>
                </a:lnTo>
                <a:lnTo>
                  <a:pt x="731736" y="267588"/>
                </a:lnTo>
                <a:lnTo>
                  <a:pt x="309537" y="267588"/>
                </a:lnTo>
                <a:lnTo>
                  <a:pt x="15659" y="97155"/>
                </a:lnTo>
                <a:close/>
              </a:path>
              <a:path w="914400" h="914400">
                <a:moveTo>
                  <a:pt x="893495" y="547878"/>
                </a:moveTo>
                <a:lnTo>
                  <a:pt x="712724" y="547878"/>
                </a:lnTo>
                <a:lnTo>
                  <a:pt x="914400" y="562610"/>
                </a:lnTo>
                <a:lnTo>
                  <a:pt x="893495" y="547878"/>
                </a:lnTo>
                <a:close/>
              </a:path>
              <a:path w="914400" h="914400">
                <a:moveTo>
                  <a:pt x="353567" y="97155"/>
                </a:moveTo>
                <a:lnTo>
                  <a:pt x="309537" y="267588"/>
                </a:lnTo>
                <a:lnTo>
                  <a:pt x="731736" y="267588"/>
                </a:lnTo>
                <a:lnTo>
                  <a:pt x="744735" y="245491"/>
                </a:lnTo>
                <a:lnTo>
                  <a:pt x="457200" y="245491"/>
                </a:lnTo>
                <a:lnTo>
                  <a:pt x="353567" y="97155"/>
                </a:lnTo>
                <a:close/>
              </a:path>
              <a:path w="914400" h="914400">
                <a:moveTo>
                  <a:pt x="614768" y="0"/>
                </a:moveTo>
                <a:lnTo>
                  <a:pt x="457200" y="245491"/>
                </a:lnTo>
                <a:lnTo>
                  <a:pt x="744735" y="245491"/>
                </a:lnTo>
                <a:lnTo>
                  <a:pt x="756539" y="225425"/>
                </a:lnTo>
                <a:lnTo>
                  <a:pt x="599224" y="225425"/>
                </a:lnTo>
                <a:lnTo>
                  <a:pt x="614768" y="0"/>
                </a:lnTo>
                <a:close/>
              </a:path>
              <a:path w="914400" h="914400">
                <a:moveTo>
                  <a:pt x="778129" y="188722"/>
                </a:moveTo>
                <a:lnTo>
                  <a:pt x="599224" y="225425"/>
                </a:lnTo>
                <a:lnTo>
                  <a:pt x="756539" y="225425"/>
                </a:lnTo>
                <a:lnTo>
                  <a:pt x="778129" y="188722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35508" y="1078991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245491"/>
                </a:moveTo>
                <a:lnTo>
                  <a:pt x="614768" y="0"/>
                </a:lnTo>
                <a:lnTo>
                  <a:pt x="599224" y="225425"/>
                </a:lnTo>
                <a:lnTo>
                  <a:pt x="778129" y="188722"/>
                </a:lnTo>
                <a:lnTo>
                  <a:pt x="707008" y="309625"/>
                </a:lnTo>
                <a:lnTo>
                  <a:pt x="893063" y="344424"/>
                </a:lnTo>
                <a:lnTo>
                  <a:pt x="745363" y="443484"/>
                </a:lnTo>
                <a:lnTo>
                  <a:pt x="914400" y="562610"/>
                </a:lnTo>
                <a:lnTo>
                  <a:pt x="712724" y="547878"/>
                </a:lnTo>
                <a:lnTo>
                  <a:pt x="768096" y="766063"/>
                </a:lnTo>
                <a:lnTo>
                  <a:pt x="593509" y="612013"/>
                </a:lnTo>
                <a:lnTo>
                  <a:pt x="560793" y="835533"/>
                </a:lnTo>
                <a:lnTo>
                  <a:pt x="445858" y="632206"/>
                </a:lnTo>
                <a:lnTo>
                  <a:pt x="359194" y="914400"/>
                </a:lnTo>
                <a:lnTo>
                  <a:pt x="326605" y="661543"/>
                </a:lnTo>
                <a:lnTo>
                  <a:pt x="201587" y="745744"/>
                </a:lnTo>
                <a:lnTo>
                  <a:pt x="239903" y="590042"/>
                </a:lnTo>
                <a:lnTo>
                  <a:pt x="5715" y="617474"/>
                </a:lnTo>
                <a:lnTo>
                  <a:pt x="157568" y="498475"/>
                </a:lnTo>
                <a:lnTo>
                  <a:pt x="0" y="364744"/>
                </a:lnTo>
                <a:lnTo>
                  <a:pt x="195872" y="322453"/>
                </a:lnTo>
                <a:lnTo>
                  <a:pt x="15659" y="97155"/>
                </a:lnTo>
                <a:lnTo>
                  <a:pt x="309537" y="267588"/>
                </a:lnTo>
                <a:lnTo>
                  <a:pt x="353567" y="97155"/>
                </a:lnTo>
                <a:lnTo>
                  <a:pt x="457200" y="245491"/>
                </a:lnTo>
                <a:close/>
              </a:path>
            </a:pathLst>
          </a:custGeom>
          <a:ln w="12700">
            <a:solidFill>
              <a:srgbClr val="41709C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 지식재산권의</a:t>
            </a:r>
            <a:r>
              <a:rPr dirty="0" spc="-85"/>
              <a:t> </a:t>
            </a:r>
            <a:r>
              <a:rPr dirty="0"/>
              <a:t>종류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42489" y="459316"/>
            <a:ext cx="8065134" cy="2353310"/>
          </a:xfrm>
          <a:prstGeom prst="rect">
            <a:avLst/>
          </a:prstGeom>
        </p:spPr>
        <p:txBody>
          <a:bodyPr wrap="square" lIns="0" tIns="117475" rIns="0" bIns="0" rtlCol="0" vert="horz">
            <a:spAutoFit/>
          </a:bodyPr>
          <a:lstStyle/>
          <a:p>
            <a:pPr marL="34925">
              <a:lnSpc>
                <a:spcPct val="100000"/>
              </a:lnSpc>
              <a:spcBef>
                <a:spcPts val="925"/>
              </a:spcBef>
            </a:pPr>
            <a:r>
              <a:rPr dirty="0" sz="2400" b="1">
                <a:latin typeface="맑은 고딕"/>
                <a:cs typeface="맑은 고딕"/>
              </a:rPr>
              <a:t>1. </a:t>
            </a:r>
            <a:r>
              <a:rPr dirty="0" sz="2400" spc="-5" b="1">
                <a:latin typeface="맑은 고딕"/>
                <a:cs typeface="맑은 고딕"/>
              </a:rPr>
              <a:t>전통적</a:t>
            </a:r>
            <a:r>
              <a:rPr dirty="0" sz="2400" spc="-15" b="1">
                <a:latin typeface="맑은 고딕"/>
                <a:cs typeface="맑은 고딕"/>
              </a:rPr>
              <a:t> </a:t>
            </a:r>
            <a:r>
              <a:rPr dirty="0" sz="2400" spc="-5" b="1">
                <a:latin typeface="맑은 고딕"/>
                <a:cs typeface="맑은 고딕"/>
              </a:rPr>
              <a:t>유형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2000" b="1">
                <a:latin typeface="맑은 고딕"/>
                <a:cs typeface="맑은 고딕"/>
              </a:rPr>
              <a:t>(1)</a:t>
            </a:r>
            <a:r>
              <a:rPr dirty="0" sz="2000" spc="-2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산업재산권</a:t>
            </a:r>
            <a:endParaRPr sz="2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2000" b="1">
                <a:latin typeface="맑은 고딕"/>
                <a:cs typeface="맑은 고딕"/>
              </a:rPr>
              <a:t>1)</a:t>
            </a:r>
            <a:r>
              <a:rPr dirty="0" sz="2000" spc="-1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특허권</a:t>
            </a:r>
            <a:endParaRPr sz="2000">
              <a:latin typeface="맑은 고딕"/>
              <a:cs typeface="맑은 고딕"/>
            </a:endParaRPr>
          </a:p>
          <a:p>
            <a:pPr algn="ctr" marL="88265">
              <a:lnSpc>
                <a:spcPct val="100000"/>
              </a:lnSpc>
              <a:spcBef>
                <a:spcPts val="480"/>
              </a:spcBef>
            </a:pPr>
            <a:r>
              <a:rPr dirty="0" sz="2000" spc="-5" b="1">
                <a:latin typeface="맑은 고딕"/>
                <a:cs typeface="맑은 고딕"/>
              </a:rPr>
              <a:t>물질특허</a:t>
            </a:r>
            <a:r>
              <a:rPr dirty="0" sz="2000" spc="-5">
                <a:latin typeface="맑은 고딕"/>
                <a:cs typeface="맑은 고딕"/>
              </a:rPr>
              <a:t>(product </a:t>
            </a:r>
            <a:r>
              <a:rPr dirty="0" sz="2000" spc="-10">
                <a:latin typeface="맑은 고딕"/>
                <a:cs typeface="맑은 고딕"/>
              </a:rPr>
              <a:t>patent) </a:t>
            </a:r>
            <a:r>
              <a:rPr dirty="0" sz="2000">
                <a:latin typeface="맑은 고딕"/>
                <a:cs typeface="맑은 고딕"/>
              </a:rPr>
              <a:t>: 그 물질자체를 권리의 대상으로 하는</a:t>
            </a:r>
            <a:r>
              <a:rPr dirty="0" sz="2000" spc="-8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특허.</a:t>
            </a:r>
            <a:endParaRPr sz="2000">
              <a:latin typeface="맑은 고딕"/>
              <a:cs typeface="맑은 고딕"/>
            </a:endParaRPr>
          </a:p>
          <a:p>
            <a:pPr algn="ctr" marL="1905">
              <a:lnSpc>
                <a:spcPct val="100000"/>
              </a:lnSpc>
              <a:spcBef>
                <a:spcPts val="480"/>
              </a:spcBef>
            </a:pPr>
            <a:r>
              <a:rPr dirty="0" sz="2000" spc="0">
                <a:latin typeface="맑은 고딕"/>
                <a:cs typeface="맑은 고딕"/>
              </a:rPr>
              <a:t>→ </a:t>
            </a:r>
            <a:r>
              <a:rPr dirty="0" sz="2000">
                <a:latin typeface="맑은 고딕"/>
                <a:cs typeface="맑은 고딕"/>
              </a:rPr>
              <a:t>동일물질에 대하여는 </a:t>
            </a:r>
            <a:r>
              <a:rPr dirty="0" sz="2000" spc="0">
                <a:latin typeface="맑은 고딕"/>
                <a:cs typeface="맑은 고딕"/>
              </a:rPr>
              <a:t>그 </a:t>
            </a:r>
            <a:r>
              <a:rPr dirty="0" sz="2000">
                <a:latin typeface="맑은 고딕"/>
                <a:cs typeface="맑은 고딕"/>
              </a:rPr>
              <a:t>제법ㆍ용도와 무관하게</a:t>
            </a:r>
            <a:r>
              <a:rPr dirty="0" sz="2000" spc="-16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하나의</a:t>
            </a:r>
            <a:endParaRPr sz="2000">
              <a:latin typeface="맑은 고딕"/>
              <a:cs typeface="맑은 고딕"/>
            </a:endParaRPr>
          </a:p>
          <a:p>
            <a:pPr marL="108140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물질특허가 인정될</a:t>
            </a:r>
            <a:r>
              <a:rPr dirty="0" sz="2000" spc="-6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뿐이다.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12564" y="3669791"/>
            <a:ext cx="2572512" cy="2572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 지식재산권의</a:t>
            </a:r>
            <a:r>
              <a:rPr dirty="0" spc="-85"/>
              <a:t> </a:t>
            </a:r>
            <a:r>
              <a:rPr dirty="0"/>
              <a:t>종류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42489" y="459316"/>
            <a:ext cx="8042275" cy="3451225"/>
          </a:xfrm>
          <a:prstGeom prst="rect">
            <a:avLst/>
          </a:prstGeom>
        </p:spPr>
        <p:txBody>
          <a:bodyPr wrap="square" lIns="0" tIns="117475" rIns="0" bIns="0" rtlCol="0" vert="horz">
            <a:spAutoFit/>
          </a:bodyPr>
          <a:lstStyle/>
          <a:p>
            <a:pPr marL="34925">
              <a:lnSpc>
                <a:spcPct val="100000"/>
              </a:lnSpc>
              <a:spcBef>
                <a:spcPts val="925"/>
              </a:spcBef>
            </a:pPr>
            <a:r>
              <a:rPr dirty="0" sz="2400" b="1">
                <a:latin typeface="맑은 고딕"/>
                <a:cs typeface="맑은 고딕"/>
              </a:rPr>
              <a:t>1. </a:t>
            </a:r>
            <a:r>
              <a:rPr dirty="0" sz="2400" spc="-5" b="1">
                <a:latin typeface="맑은 고딕"/>
                <a:cs typeface="맑은 고딕"/>
              </a:rPr>
              <a:t>전통적</a:t>
            </a:r>
            <a:r>
              <a:rPr dirty="0" sz="2400" spc="-15" b="1">
                <a:latin typeface="맑은 고딕"/>
                <a:cs typeface="맑은 고딕"/>
              </a:rPr>
              <a:t> </a:t>
            </a:r>
            <a:r>
              <a:rPr dirty="0" sz="2400" spc="-5" b="1">
                <a:latin typeface="맑은 고딕"/>
                <a:cs typeface="맑은 고딕"/>
              </a:rPr>
              <a:t>유형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2000" b="1">
                <a:latin typeface="맑은 고딕"/>
                <a:cs typeface="맑은 고딕"/>
              </a:rPr>
              <a:t>(1)</a:t>
            </a:r>
            <a:r>
              <a:rPr dirty="0" sz="2000" spc="-2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산업재산권</a:t>
            </a:r>
            <a:endParaRPr sz="2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2000" b="1">
                <a:latin typeface="맑은 고딕"/>
                <a:cs typeface="맑은 고딕"/>
              </a:rPr>
              <a:t>1)</a:t>
            </a:r>
            <a:r>
              <a:rPr dirty="0" sz="2000" spc="-1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특허권</a:t>
            </a:r>
            <a:endParaRPr sz="2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726690" algn="l"/>
              </a:tabLst>
            </a:pPr>
            <a:r>
              <a:rPr dirty="0" sz="2000" b="1">
                <a:latin typeface="맑은 고딕"/>
                <a:cs typeface="맑은 고딕"/>
              </a:rPr>
              <a:t>용도특허</a:t>
            </a:r>
            <a:r>
              <a:rPr dirty="0" sz="2000">
                <a:latin typeface="맑은 고딕"/>
                <a:cs typeface="맑은 고딕"/>
              </a:rPr>
              <a:t>(use</a:t>
            </a:r>
            <a:r>
              <a:rPr dirty="0" sz="2000" spc="-20">
                <a:latin typeface="맑은 고딕"/>
                <a:cs typeface="맑은 고딕"/>
              </a:rPr>
              <a:t> </a:t>
            </a:r>
            <a:r>
              <a:rPr dirty="0" sz="2000" spc="-10">
                <a:latin typeface="맑은 고딕"/>
                <a:cs typeface="맑은 고딕"/>
              </a:rPr>
              <a:t>patent)</a:t>
            </a:r>
            <a:r>
              <a:rPr dirty="0" sz="2000" spc="-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:	특정물건에 존재하는 특정성질만을</a:t>
            </a:r>
            <a:r>
              <a:rPr dirty="0" sz="2000" spc="-9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이용하여</a:t>
            </a:r>
            <a:endParaRPr sz="2000">
              <a:latin typeface="맑은 고딕"/>
              <a:cs typeface="맑은 고딕"/>
            </a:endParaRPr>
          </a:p>
          <a:p>
            <a:pPr marL="2767965">
              <a:lnSpc>
                <a:spcPct val="100000"/>
              </a:lnSpc>
              <a:spcBef>
                <a:spcPts val="480"/>
              </a:spcBef>
            </a:pPr>
            <a:r>
              <a:rPr dirty="0" sz="2000" spc="0">
                <a:latin typeface="맑은 고딕"/>
                <a:cs typeface="맑은 고딕"/>
              </a:rPr>
              <a:t>성립하는 </a:t>
            </a:r>
            <a:r>
              <a:rPr dirty="0" sz="2000">
                <a:latin typeface="맑은 고딕"/>
                <a:cs typeface="맑은 고딕"/>
              </a:rPr>
              <a:t>발명에 인정되는</a:t>
            </a:r>
            <a:r>
              <a:rPr dirty="0" sz="2000" spc="-7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특허.</a:t>
            </a:r>
            <a:endParaRPr sz="2000">
              <a:latin typeface="맑은 고딕"/>
              <a:cs typeface="맑은 고딕"/>
            </a:endParaRPr>
          </a:p>
          <a:p>
            <a:pPr marL="1081405" marR="5080" indent="-357505">
              <a:lnSpc>
                <a:spcPct val="120000"/>
              </a:lnSpc>
            </a:pPr>
            <a:r>
              <a:rPr dirty="0" sz="2000">
                <a:latin typeface="맑은 고딕"/>
                <a:cs typeface="맑은 고딕"/>
              </a:rPr>
              <a:t>→ 하나의 물질에 대하여 여러 가지 제조방법ㆍ용도가 있는</a:t>
            </a:r>
            <a:r>
              <a:rPr dirty="0" sz="2000" spc="-14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경우  각기 별도의 제법특허와 용도특허가</a:t>
            </a:r>
            <a:r>
              <a:rPr dirty="0" sz="2000" spc="-10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인정된다.</a:t>
            </a:r>
            <a:endParaRPr sz="2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예컨대) 비아그라 → 물질특허 2012년 5월</a:t>
            </a:r>
            <a:r>
              <a:rPr dirty="0" sz="2000" spc="-11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만료</a:t>
            </a:r>
            <a:endParaRPr sz="2000">
              <a:latin typeface="맑은 고딕"/>
              <a:cs typeface="맑은 고딕"/>
            </a:endParaRPr>
          </a:p>
          <a:p>
            <a:pPr algn="ctr" marR="208915">
              <a:lnSpc>
                <a:spcPct val="100000"/>
              </a:lnSpc>
              <a:spcBef>
                <a:spcPts val="484"/>
              </a:spcBef>
            </a:pPr>
            <a:r>
              <a:rPr dirty="0" sz="2000">
                <a:latin typeface="맑은 고딕"/>
                <a:cs typeface="맑은 고딕"/>
              </a:rPr>
              <a:t>용도특허 2014년 5월</a:t>
            </a:r>
            <a:r>
              <a:rPr dirty="0" sz="2000" spc="-7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만료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03520" y="4652771"/>
            <a:ext cx="1655064" cy="1325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 지식재산권의</a:t>
            </a:r>
            <a:r>
              <a:rPr dirty="0" spc="-85"/>
              <a:t> </a:t>
            </a:r>
            <a:r>
              <a:rPr dirty="0"/>
              <a:t>종류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42489" y="459316"/>
            <a:ext cx="6441440" cy="1621790"/>
          </a:xfrm>
          <a:prstGeom prst="rect">
            <a:avLst/>
          </a:prstGeom>
        </p:spPr>
        <p:txBody>
          <a:bodyPr wrap="square" lIns="0" tIns="117475" rIns="0" bIns="0" rtlCol="0" vert="horz">
            <a:spAutoFit/>
          </a:bodyPr>
          <a:lstStyle/>
          <a:p>
            <a:pPr marL="34925">
              <a:lnSpc>
                <a:spcPct val="100000"/>
              </a:lnSpc>
              <a:spcBef>
                <a:spcPts val="925"/>
              </a:spcBef>
            </a:pPr>
            <a:r>
              <a:rPr dirty="0" sz="2400" b="1">
                <a:latin typeface="맑은 고딕"/>
                <a:cs typeface="맑은 고딕"/>
              </a:rPr>
              <a:t>1. </a:t>
            </a:r>
            <a:r>
              <a:rPr dirty="0" sz="2400" spc="-5" b="1">
                <a:latin typeface="맑은 고딕"/>
                <a:cs typeface="맑은 고딕"/>
              </a:rPr>
              <a:t>전통적</a:t>
            </a:r>
            <a:r>
              <a:rPr dirty="0" sz="2400" spc="-15" b="1">
                <a:latin typeface="맑은 고딕"/>
                <a:cs typeface="맑은 고딕"/>
              </a:rPr>
              <a:t> </a:t>
            </a:r>
            <a:r>
              <a:rPr dirty="0" sz="2400" spc="-5" b="1">
                <a:latin typeface="맑은 고딕"/>
                <a:cs typeface="맑은 고딕"/>
              </a:rPr>
              <a:t>유형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2000" b="1">
                <a:latin typeface="맑은 고딕"/>
                <a:cs typeface="맑은 고딕"/>
              </a:rPr>
              <a:t>(1)</a:t>
            </a:r>
            <a:r>
              <a:rPr dirty="0" sz="2000" spc="-2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산업재산권</a:t>
            </a:r>
            <a:endParaRPr sz="2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2000" b="1">
                <a:latin typeface="맑은 고딕"/>
                <a:cs typeface="맑은 고딕"/>
              </a:rPr>
              <a:t>1)</a:t>
            </a:r>
            <a:r>
              <a:rPr dirty="0" sz="2000" spc="-1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특허권</a:t>
            </a:r>
            <a:endParaRPr sz="2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-5" b="1">
                <a:latin typeface="맑은 고딕"/>
                <a:cs typeface="맑은 고딕"/>
              </a:rPr>
              <a:t>제법특허</a:t>
            </a:r>
            <a:r>
              <a:rPr dirty="0" sz="2000" spc="-5">
                <a:latin typeface="맑은 고딕"/>
                <a:cs typeface="맑은 고딕"/>
              </a:rPr>
              <a:t>(process </a:t>
            </a:r>
            <a:r>
              <a:rPr dirty="0" sz="2000" spc="-10">
                <a:latin typeface="맑은 고딕"/>
                <a:cs typeface="맑은 고딕"/>
              </a:rPr>
              <a:t>patent) </a:t>
            </a:r>
            <a:r>
              <a:rPr dirty="0" sz="2000">
                <a:latin typeface="맑은 고딕"/>
                <a:cs typeface="맑은 고딕"/>
              </a:rPr>
              <a:t>: 물질의 제조방법에 관한</a:t>
            </a:r>
            <a:r>
              <a:rPr dirty="0" sz="2000" spc="-8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특허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79904" y="3060192"/>
            <a:ext cx="3023616" cy="24124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664708" y="2727960"/>
            <a:ext cx="4105655" cy="30373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4545" y="398525"/>
            <a:ext cx="2808605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/>
              <a:t>Ⅰ. 지식재산권의</a:t>
            </a:r>
            <a:r>
              <a:rPr dirty="0" sz="2200" spc="-55"/>
              <a:t> </a:t>
            </a:r>
            <a:r>
              <a:rPr dirty="0" sz="2200" spc="-5"/>
              <a:t>의의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2070607" y="826769"/>
            <a:ext cx="7392034" cy="4332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15570">
              <a:lnSpc>
                <a:spcPct val="100000"/>
              </a:lnSpc>
              <a:spcBef>
                <a:spcPts val="95"/>
              </a:spcBef>
            </a:pPr>
            <a:r>
              <a:rPr dirty="0" sz="2200" spc="-5" b="1">
                <a:latin typeface="맑은 고딕"/>
                <a:cs typeface="맑은 고딕"/>
              </a:rPr>
              <a:t>1. 지식재산권의</a:t>
            </a:r>
            <a:r>
              <a:rPr dirty="0" sz="2200" spc="15" b="1">
                <a:latin typeface="맑은 고딕"/>
                <a:cs typeface="맑은 고딕"/>
              </a:rPr>
              <a:t> </a:t>
            </a:r>
            <a:r>
              <a:rPr dirty="0" sz="2200" spc="-5" b="1">
                <a:latin typeface="맑은 고딕"/>
                <a:cs typeface="맑은 고딕"/>
              </a:rPr>
              <a:t>의미</a:t>
            </a:r>
            <a:endParaRPr sz="22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</a:pPr>
            <a:r>
              <a:rPr dirty="0" sz="2000">
                <a:latin typeface="맑은 고딕"/>
                <a:cs typeface="맑은 고딕"/>
              </a:rPr>
              <a:t>- </a:t>
            </a:r>
            <a:r>
              <a:rPr dirty="0" sz="2000" spc="0">
                <a:latin typeface="맑은 고딕"/>
                <a:cs typeface="맑은 고딕"/>
              </a:rPr>
              <a:t>그 </a:t>
            </a:r>
            <a:r>
              <a:rPr dirty="0" sz="2000">
                <a:latin typeface="맑은 고딕"/>
                <a:cs typeface="맑은 고딕"/>
              </a:rPr>
              <a:t>대상의 성질ㆍ범위에 따라 명칭이</a:t>
            </a:r>
            <a:r>
              <a:rPr dirty="0" sz="2000" spc="-114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달라짐</a:t>
            </a:r>
            <a:endParaRPr sz="2000">
              <a:latin typeface="맑은 고딕"/>
              <a:cs typeface="맑은 고딕"/>
            </a:endParaRPr>
          </a:p>
          <a:p>
            <a:pPr marL="2794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→ “</a:t>
            </a:r>
            <a:r>
              <a:rPr dirty="0" sz="2000" b="1">
                <a:latin typeface="맑은 고딕"/>
                <a:cs typeface="맑은 고딕"/>
              </a:rPr>
              <a:t>공업ㆍ산업</a:t>
            </a:r>
            <a:r>
              <a:rPr dirty="0" sz="2000">
                <a:latin typeface="맑은 고딕"/>
                <a:cs typeface="맑은 고딕"/>
              </a:rPr>
              <a:t>”</a:t>
            </a:r>
            <a:r>
              <a:rPr dirty="0" sz="2000" spc="-3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단어는</a:t>
            </a:r>
            <a:endParaRPr sz="2000">
              <a:latin typeface="맑은 고딕"/>
              <a:cs typeface="맑은 고딕"/>
            </a:endParaRPr>
          </a:p>
          <a:p>
            <a:pPr marL="36893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지적재산권이 어느 분야에 쓰이느냐에 따른</a:t>
            </a:r>
            <a:r>
              <a:rPr dirty="0" sz="2000" spc="-114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구별</a:t>
            </a:r>
            <a:endParaRPr sz="2000">
              <a:latin typeface="맑은 고딕"/>
              <a:cs typeface="맑은 고딕"/>
            </a:endParaRPr>
          </a:p>
          <a:p>
            <a:pPr marL="2794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→ “</a:t>
            </a:r>
            <a:r>
              <a:rPr dirty="0" sz="2000" b="1">
                <a:latin typeface="맑은 고딕"/>
                <a:cs typeface="맑은 고딕"/>
              </a:rPr>
              <a:t>소유권ㆍ재산권</a:t>
            </a:r>
            <a:r>
              <a:rPr dirty="0" sz="2000">
                <a:latin typeface="맑은 고딕"/>
                <a:cs typeface="맑은 고딕"/>
              </a:rPr>
              <a:t>”</a:t>
            </a:r>
            <a:r>
              <a:rPr dirty="0" sz="2000" spc="-3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단어는</a:t>
            </a:r>
            <a:endParaRPr sz="2000">
              <a:latin typeface="맑은 고딕"/>
              <a:cs typeface="맑은 고딕"/>
            </a:endParaRPr>
          </a:p>
          <a:p>
            <a:pPr marL="368935">
              <a:lnSpc>
                <a:spcPct val="100000"/>
              </a:lnSpc>
              <a:spcBef>
                <a:spcPts val="484"/>
              </a:spcBef>
            </a:pPr>
            <a:r>
              <a:rPr dirty="0" sz="2000">
                <a:latin typeface="맑은 고딕"/>
                <a:cs typeface="맑은 고딕"/>
              </a:rPr>
              <a:t>지재권의 성질을 어떻게 보느냐에 따른</a:t>
            </a:r>
            <a:r>
              <a:rPr dirty="0" sz="2000" spc="-9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구별</a:t>
            </a:r>
            <a:endParaRPr sz="20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</a:pPr>
            <a:r>
              <a:rPr dirty="0" sz="2000">
                <a:latin typeface="맑은 고딕"/>
                <a:cs typeface="맑은 고딕"/>
              </a:rPr>
              <a:t>- 최근 일반적으로 지식재산권이라는 용어로</a:t>
            </a:r>
            <a:r>
              <a:rPr dirty="0" sz="2000" spc="-9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통일</a:t>
            </a:r>
            <a:endParaRPr sz="2000">
              <a:latin typeface="맑은 고딕"/>
              <a:cs typeface="맑은 고딕"/>
            </a:endParaRPr>
          </a:p>
          <a:p>
            <a:pPr algn="just" marL="12700" marR="5080" indent="177800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latin typeface="맑은 고딕"/>
                <a:cs typeface="맑은 고딕"/>
              </a:rPr>
              <a:t>-&gt; </a:t>
            </a:r>
            <a:r>
              <a:rPr dirty="0" sz="2000" spc="0">
                <a:latin typeface="맑은 고딕"/>
                <a:cs typeface="맑은 고딕"/>
              </a:rPr>
              <a:t>즉 </a:t>
            </a:r>
            <a:r>
              <a:rPr dirty="0" sz="2000">
                <a:latin typeface="맑은 고딕"/>
                <a:cs typeface="맑은 고딕"/>
              </a:rPr>
              <a:t>“</a:t>
            </a:r>
            <a:r>
              <a:rPr dirty="0" sz="2000" b="1">
                <a:latin typeface="맑은 고딕"/>
                <a:cs typeface="맑은 고딕"/>
              </a:rPr>
              <a:t>인간의 사고력에 기초한 정신적 창작활동을 통하여</a:t>
            </a:r>
            <a:r>
              <a:rPr dirty="0" sz="2000" spc="-17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얻어  진 정신적 창조물로써 경제적 가치를 지닌 무형의 재화를 보호대  상으로 하는 법률상의 권리</a:t>
            </a:r>
            <a:r>
              <a:rPr dirty="0" sz="2000">
                <a:latin typeface="맑은 고딕"/>
                <a:cs typeface="맑은 고딕"/>
              </a:rPr>
              <a:t>”로</a:t>
            </a:r>
            <a:r>
              <a:rPr dirty="0" sz="2000" spc="-6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이해.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83880" y="883919"/>
            <a:ext cx="1921764" cy="1921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34767" y="3803903"/>
            <a:ext cx="2340863" cy="2282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 지식재산권의</a:t>
            </a:r>
            <a:r>
              <a:rPr dirty="0" spc="-85"/>
              <a:t> </a:t>
            </a:r>
            <a:r>
              <a:rPr dirty="0"/>
              <a:t>종류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42489" y="459316"/>
            <a:ext cx="4680585" cy="1621790"/>
          </a:xfrm>
          <a:prstGeom prst="rect">
            <a:avLst/>
          </a:prstGeom>
        </p:spPr>
        <p:txBody>
          <a:bodyPr wrap="square" lIns="0" tIns="117475" rIns="0" bIns="0" rtlCol="0" vert="horz">
            <a:spAutoFit/>
          </a:bodyPr>
          <a:lstStyle/>
          <a:p>
            <a:pPr marL="34925">
              <a:lnSpc>
                <a:spcPct val="100000"/>
              </a:lnSpc>
              <a:spcBef>
                <a:spcPts val="925"/>
              </a:spcBef>
            </a:pPr>
            <a:r>
              <a:rPr dirty="0" sz="2400" b="1">
                <a:latin typeface="맑은 고딕"/>
                <a:cs typeface="맑은 고딕"/>
              </a:rPr>
              <a:t>1. </a:t>
            </a:r>
            <a:r>
              <a:rPr dirty="0" sz="2400" spc="-5" b="1">
                <a:latin typeface="맑은 고딕"/>
                <a:cs typeface="맑은 고딕"/>
              </a:rPr>
              <a:t>전통적</a:t>
            </a:r>
            <a:r>
              <a:rPr dirty="0" sz="2400" spc="-20" b="1">
                <a:latin typeface="맑은 고딕"/>
                <a:cs typeface="맑은 고딕"/>
              </a:rPr>
              <a:t> </a:t>
            </a:r>
            <a:r>
              <a:rPr dirty="0" sz="2400" spc="-5" b="1">
                <a:latin typeface="맑은 고딕"/>
                <a:cs typeface="맑은 고딕"/>
              </a:rPr>
              <a:t>유형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2000" b="1">
                <a:latin typeface="맑은 고딕"/>
                <a:cs typeface="맑은 고딕"/>
              </a:rPr>
              <a:t>(1)</a:t>
            </a:r>
            <a:r>
              <a:rPr dirty="0" sz="2000" spc="-2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산업재산권</a:t>
            </a:r>
            <a:endParaRPr sz="2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2000" b="1">
                <a:latin typeface="맑은 고딕"/>
                <a:cs typeface="맑은 고딕"/>
              </a:rPr>
              <a:t>1)</a:t>
            </a:r>
            <a:r>
              <a:rPr dirty="0" sz="2000" spc="-1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특허권</a:t>
            </a:r>
            <a:endParaRPr sz="2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맑은 고딕"/>
                <a:cs typeface="맑은 고딕"/>
              </a:rPr>
              <a:t>제형특허 </a:t>
            </a:r>
            <a:r>
              <a:rPr dirty="0" sz="2000">
                <a:latin typeface="맑은 고딕"/>
                <a:cs typeface="맑은 고딕"/>
              </a:rPr>
              <a:t>: 효과를 증진시킬 수 있는</a:t>
            </a:r>
            <a:r>
              <a:rPr dirty="0" sz="2000" spc="-12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발명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12208" y="3803903"/>
            <a:ext cx="3323843" cy="2218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037576" y="3767328"/>
            <a:ext cx="792479" cy="2340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 지식재산권의</a:t>
            </a:r>
            <a:r>
              <a:rPr dirty="0" spc="-85"/>
              <a:t> </a:t>
            </a:r>
            <a:r>
              <a:rPr dirty="0"/>
              <a:t>종류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42489" y="459316"/>
            <a:ext cx="8147050" cy="5280025"/>
          </a:xfrm>
          <a:prstGeom prst="rect">
            <a:avLst/>
          </a:prstGeom>
        </p:spPr>
        <p:txBody>
          <a:bodyPr wrap="square" lIns="0" tIns="117475" rIns="0" bIns="0" rtlCol="0" vert="horz">
            <a:spAutoFit/>
          </a:bodyPr>
          <a:lstStyle/>
          <a:p>
            <a:pPr marL="34925">
              <a:lnSpc>
                <a:spcPct val="100000"/>
              </a:lnSpc>
              <a:spcBef>
                <a:spcPts val="925"/>
              </a:spcBef>
            </a:pPr>
            <a:r>
              <a:rPr dirty="0" sz="2400" b="1">
                <a:latin typeface="맑은 고딕"/>
                <a:cs typeface="맑은 고딕"/>
              </a:rPr>
              <a:t>1. </a:t>
            </a:r>
            <a:r>
              <a:rPr dirty="0" sz="2400" spc="-5" b="1">
                <a:latin typeface="맑은 고딕"/>
                <a:cs typeface="맑은 고딕"/>
              </a:rPr>
              <a:t>전통적</a:t>
            </a:r>
            <a:r>
              <a:rPr dirty="0" sz="2400" spc="-15" b="1">
                <a:latin typeface="맑은 고딕"/>
                <a:cs typeface="맑은 고딕"/>
              </a:rPr>
              <a:t> </a:t>
            </a:r>
            <a:r>
              <a:rPr dirty="0" sz="2400" spc="-5" b="1">
                <a:latin typeface="맑은 고딕"/>
                <a:cs typeface="맑은 고딕"/>
              </a:rPr>
              <a:t>유형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2000" b="1">
                <a:latin typeface="맑은 고딕"/>
                <a:cs typeface="맑은 고딕"/>
              </a:rPr>
              <a:t>(1)</a:t>
            </a:r>
            <a:r>
              <a:rPr dirty="0" sz="2000" spc="-2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산업재산권</a:t>
            </a:r>
            <a:endParaRPr sz="2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2000" b="1">
                <a:latin typeface="맑은 고딕"/>
                <a:cs typeface="맑은 고딕"/>
              </a:rPr>
              <a:t>1)</a:t>
            </a:r>
            <a:r>
              <a:rPr dirty="0" sz="2000" spc="-1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특허권</a:t>
            </a:r>
            <a:endParaRPr sz="20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00">
              <a:latin typeface="Times New Roman"/>
              <a:cs typeface="Times New Roman"/>
            </a:endParaRPr>
          </a:p>
          <a:p>
            <a:pPr marL="294640" indent="-193675">
              <a:lnSpc>
                <a:spcPct val="100000"/>
              </a:lnSpc>
              <a:spcBef>
                <a:spcPts val="5"/>
              </a:spcBef>
              <a:buFont typeface=""/>
              <a:buChar char="-"/>
              <a:tabLst>
                <a:tab pos="294640" algn="l"/>
              </a:tabLst>
            </a:pPr>
            <a:r>
              <a:rPr dirty="0" sz="2000" b="1">
                <a:latin typeface="맑은 고딕"/>
                <a:cs typeface="맑은 고딕"/>
              </a:rPr>
              <a:t>제법특허 또는 용도특허만 인정되는</a:t>
            </a:r>
            <a:r>
              <a:rPr dirty="0" sz="2000" spc="-8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법제에서는</a:t>
            </a:r>
            <a:endParaRPr sz="2000">
              <a:latin typeface="맑은 고딕"/>
              <a:cs typeface="맑은 고딕"/>
            </a:endParaRPr>
          </a:p>
          <a:p>
            <a:pPr marL="190500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latin typeface="맑은 고딕"/>
                <a:cs typeface="맑은 고딕"/>
              </a:rPr>
              <a:t>-&gt; </a:t>
            </a:r>
            <a:r>
              <a:rPr dirty="0" sz="2000">
                <a:latin typeface="맑은 고딕"/>
                <a:cs typeface="맑은 고딕"/>
              </a:rPr>
              <a:t>새로운 제법이나 용도를 발명하면 그에 대한 자유로운 활용이</a:t>
            </a:r>
            <a:r>
              <a:rPr dirty="0" sz="2000" spc="-12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보장</a:t>
            </a:r>
            <a:endParaRPr sz="20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294640" indent="-193675">
              <a:lnSpc>
                <a:spcPct val="100000"/>
              </a:lnSpc>
              <a:buFont typeface=""/>
              <a:buChar char="-"/>
              <a:tabLst>
                <a:tab pos="294640" algn="l"/>
              </a:tabLst>
            </a:pPr>
            <a:r>
              <a:rPr dirty="0" sz="2000" b="1">
                <a:latin typeface="맑은 고딕"/>
                <a:cs typeface="맑은 고딕"/>
              </a:rPr>
              <a:t>물질특허도 함께 인정하는</a:t>
            </a:r>
            <a:r>
              <a:rPr dirty="0" sz="2000" spc="-5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법제에서는</a:t>
            </a:r>
            <a:endParaRPr sz="2000">
              <a:latin typeface="맑은 고딕"/>
              <a:cs typeface="맑은 고딕"/>
            </a:endParaRPr>
          </a:p>
          <a:p>
            <a:pPr marL="190500">
              <a:lnSpc>
                <a:spcPct val="100000"/>
              </a:lnSpc>
              <a:spcBef>
                <a:spcPts val="484"/>
              </a:spcBef>
            </a:pPr>
            <a:r>
              <a:rPr dirty="0" sz="2000" spc="-5">
                <a:latin typeface="맑은 고딕"/>
                <a:cs typeface="맑은 고딕"/>
              </a:rPr>
              <a:t>-&gt; </a:t>
            </a:r>
            <a:r>
              <a:rPr dirty="0" sz="2000">
                <a:latin typeface="맑은 고딕"/>
                <a:cs typeface="맑은 고딕"/>
              </a:rPr>
              <a:t>그 물질특허권자의 허락이</a:t>
            </a:r>
            <a:r>
              <a:rPr dirty="0" sz="2000" spc="-6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없으면</a:t>
            </a:r>
            <a:endParaRPr sz="2000">
              <a:latin typeface="맑은 고딕"/>
              <a:cs typeface="맑은 고딕"/>
            </a:endParaRPr>
          </a:p>
          <a:p>
            <a:pPr marL="54737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제법특허나 용도특허 등의 독자적인 사용 또는 실시가</a:t>
            </a:r>
            <a:r>
              <a:rPr dirty="0" sz="2000" spc="-13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불가능</a:t>
            </a:r>
            <a:endParaRPr sz="2000">
              <a:latin typeface="맑은 고딕"/>
              <a:cs typeface="맑은 고딕"/>
            </a:endParaRPr>
          </a:p>
          <a:p>
            <a:pPr marL="54737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맑은 고딕"/>
                <a:cs typeface="맑은 고딕"/>
              </a:rPr>
              <a:t>물질특허에</a:t>
            </a:r>
            <a:r>
              <a:rPr dirty="0" sz="2000" spc="-4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종속</a:t>
            </a:r>
            <a:r>
              <a:rPr dirty="0" sz="2000">
                <a:latin typeface="맑은 고딕"/>
                <a:cs typeface="맑은 고딕"/>
              </a:rPr>
              <a:t>된다.</a:t>
            </a:r>
            <a:endParaRPr sz="20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90500" marR="3740150" indent="-178435">
              <a:lnSpc>
                <a:spcPct val="120000"/>
              </a:lnSpc>
            </a:pPr>
            <a:r>
              <a:rPr dirty="0" sz="2000">
                <a:latin typeface="맑은 고딕"/>
                <a:cs typeface="맑은 고딕"/>
              </a:rPr>
              <a:t>- 현재 우리는 특허법 제32조에</a:t>
            </a:r>
            <a:r>
              <a:rPr dirty="0" sz="2000" spc="-11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의하여  물질특허제도를 인정하고</a:t>
            </a:r>
            <a:r>
              <a:rPr dirty="0" sz="2000" spc="-6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있다.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53656" y="4840223"/>
            <a:ext cx="2468879" cy="1168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35508" y="1078991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36849" y="661543"/>
                </a:moveTo>
                <a:lnTo>
                  <a:pt x="326605" y="661543"/>
                </a:lnTo>
                <a:lnTo>
                  <a:pt x="359194" y="914400"/>
                </a:lnTo>
                <a:lnTo>
                  <a:pt x="436849" y="661543"/>
                </a:lnTo>
                <a:close/>
              </a:path>
              <a:path w="914400" h="914400">
                <a:moveTo>
                  <a:pt x="590553" y="632206"/>
                </a:moveTo>
                <a:lnTo>
                  <a:pt x="445858" y="632206"/>
                </a:lnTo>
                <a:lnTo>
                  <a:pt x="560793" y="835533"/>
                </a:lnTo>
                <a:lnTo>
                  <a:pt x="590553" y="632206"/>
                </a:lnTo>
                <a:close/>
              </a:path>
              <a:path w="914400" h="914400">
                <a:moveTo>
                  <a:pt x="729000" y="612013"/>
                </a:moveTo>
                <a:lnTo>
                  <a:pt x="593509" y="612013"/>
                </a:lnTo>
                <a:lnTo>
                  <a:pt x="768096" y="766063"/>
                </a:lnTo>
                <a:lnTo>
                  <a:pt x="729000" y="612013"/>
                </a:lnTo>
                <a:close/>
              </a:path>
              <a:path w="914400" h="914400">
                <a:moveTo>
                  <a:pt x="723424" y="590042"/>
                </a:moveTo>
                <a:lnTo>
                  <a:pt x="239903" y="590042"/>
                </a:lnTo>
                <a:lnTo>
                  <a:pt x="201587" y="745744"/>
                </a:lnTo>
                <a:lnTo>
                  <a:pt x="326605" y="661543"/>
                </a:lnTo>
                <a:lnTo>
                  <a:pt x="436849" y="661543"/>
                </a:lnTo>
                <a:lnTo>
                  <a:pt x="445858" y="632206"/>
                </a:lnTo>
                <a:lnTo>
                  <a:pt x="590553" y="632206"/>
                </a:lnTo>
                <a:lnTo>
                  <a:pt x="593509" y="612013"/>
                </a:lnTo>
                <a:lnTo>
                  <a:pt x="729000" y="612013"/>
                </a:lnTo>
                <a:lnTo>
                  <a:pt x="723424" y="590042"/>
                </a:lnTo>
                <a:close/>
              </a:path>
              <a:path w="914400" h="914400">
                <a:moveTo>
                  <a:pt x="15659" y="97155"/>
                </a:moveTo>
                <a:lnTo>
                  <a:pt x="195872" y="322453"/>
                </a:lnTo>
                <a:lnTo>
                  <a:pt x="0" y="364744"/>
                </a:lnTo>
                <a:lnTo>
                  <a:pt x="157568" y="498475"/>
                </a:lnTo>
                <a:lnTo>
                  <a:pt x="5715" y="617474"/>
                </a:lnTo>
                <a:lnTo>
                  <a:pt x="239903" y="590042"/>
                </a:lnTo>
                <a:lnTo>
                  <a:pt x="723424" y="590042"/>
                </a:lnTo>
                <a:lnTo>
                  <a:pt x="712724" y="547878"/>
                </a:lnTo>
                <a:lnTo>
                  <a:pt x="893495" y="547878"/>
                </a:lnTo>
                <a:lnTo>
                  <a:pt x="745363" y="443484"/>
                </a:lnTo>
                <a:lnTo>
                  <a:pt x="893063" y="344424"/>
                </a:lnTo>
                <a:lnTo>
                  <a:pt x="707008" y="309625"/>
                </a:lnTo>
                <a:lnTo>
                  <a:pt x="731736" y="267588"/>
                </a:lnTo>
                <a:lnTo>
                  <a:pt x="309537" y="267588"/>
                </a:lnTo>
                <a:lnTo>
                  <a:pt x="15659" y="97155"/>
                </a:lnTo>
                <a:close/>
              </a:path>
              <a:path w="914400" h="914400">
                <a:moveTo>
                  <a:pt x="893495" y="547878"/>
                </a:moveTo>
                <a:lnTo>
                  <a:pt x="712724" y="547878"/>
                </a:lnTo>
                <a:lnTo>
                  <a:pt x="914400" y="562610"/>
                </a:lnTo>
                <a:lnTo>
                  <a:pt x="893495" y="547878"/>
                </a:lnTo>
                <a:close/>
              </a:path>
              <a:path w="914400" h="914400">
                <a:moveTo>
                  <a:pt x="353567" y="97155"/>
                </a:moveTo>
                <a:lnTo>
                  <a:pt x="309537" y="267588"/>
                </a:lnTo>
                <a:lnTo>
                  <a:pt x="731736" y="267588"/>
                </a:lnTo>
                <a:lnTo>
                  <a:pt x="744735" y="245491"/>
                </a:lnTo>
                <a:lnTo>
                  <a:pt x="457200" y="245491"/>
                </a:lnTo>
                <a:lnTo>
                  <a:pt x="353567" y="97155"/>
                </a:lnTo>
                <a:close/>
              </a:path>
              <a:path w="914400" h="914400">
                <a:moveTo>
                  <a:pt x="614768" y="0"/>
                </a:moveTo>
                <a:lnTo>
                  <a:pt x="457200" y="245491"/>
                </a:lnTo>
                <a:lnTo>
                  <a:pt x="744735" y="245491"/>
                </a:lnTo>
                <a:lnTo>
                  <a:pt x="756539" y="225425"/>
                </a:lnTo>
                <a:lnTo>
                  <a:pt x="599224" y="225425"/>
                </a:lnTo>
                <a:lnTo>
                  <a:pt x="614768" y="0"/>
                </a:lnTo>
                <a:close/>
              </a:path>
              <a:path w="914400" h="914400">
                <a:moveTo>
                  <a:pt x="778129" y="188722"/>
                </a:moveTo>
                <a:lnTo>
                  <a:pt x="599224" y="225425"/>
                </a:lnTo>
                <a:lnTo>
                  <a:pt x="756539" y="225425"/>
                </a:lnTo>
                <a:lnTo>
                  <a:pt x="778129" y="188722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35508" y="1078991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245491"/>
                </a:moveTo>
                <a:lnTo>
                  <a:pt x="614768" y="0"/>
                </a:lnTo>
                <a:lnTo>
                  <a:pt x="599224" y="225425"/>
                </a:lnTo>
                <a:lnTo>
                  <a:pt x="778129" y="188722"/>
                </a:lnTo>
                <a:lnTo>
                  <a:pt x="707008" y="309625"/>
                </a:lnTo>
                <a:lnTo>
                  <a:pt x="893063" y="344424"/>
                </a:lnTo>
                <a:lnTo>
                  <a:pt x="745363" y="443484"/>
                </a:lnTo>
                <a:lnTo>
                  <a:pt x="914400" y="562610"/>
                </a:lnTo>
                <a:lnTo>
                  <a:pt x="712724" y="547878"/>
                </a:lnTo>
                <a:lnTo>
                  <a:pt x="768096" y="766063"/>
                </a:lnTo>
                <a:lnTo>
                  <a:pt x="593509" y="612013"/>
                </a:lnTo>
                <a:lnTo>
                  <a:pt x="560793" y="835533"/>
                </a:lnTo>
                <a:lnTo>
                  <a:pt x="445858" y="632206"/>
                </a:lnTo>
                <a:lnTo>
                  <a:pt x="359194" y="914400"/>
                </a:lnTo>
                <a:lnTo>
                  <a:pt x="326605" y="661543"/>
                </a:lnTo>
                <a:lnTo>
                  <a:pt x="201587" y="745744"/>
                </a:lnTo>
                <a:lnTo>
                  <a:pt x="239903" y="590042"/>
                </a:lnTo>
                <a:lnTo>
                  <a:pt x="5715" y="617474"/>
                </a:lnTo>
                <a:lnTo>
                  <a:pt x="157568" y="498475"/>
                </a:lnTo>
                <a:lnTo>
                  <a:pt x="0" y="364744"/>
                </a:lnTo>
                <a:lnTo>
                  <a:pt x="195872" y="322453"/>
                </a:lnTo>
                <a:lnTo>
                  <a:pt x="15659" y="97155"/>
                </a:lnTo>
                <a:lnTo>
                  <a:pt x="309537" y="267588"/>
                </a:lnTo>
                <a:lnTo>
                  <a:pt x="353567" y="97155"/>
                </a:lnTo>
                <a:lnTo>
                  <a:pt x="457200" y="245491"/>
                </a:lnTo>
                <a:close/>
              </a:path>
            </a:pathLst>
          </a:custGeom>
          <a:ln w="12700">
            <a:solidFill>
              <a:srgbClr val="41709C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 지식재산권의</a:t>
            </a:r>
            <a:r>
              <a:rPr dirty="0" spc="-85"/>
              <a:t> </a:t>
            </a:r>
            <a:r>
              <a:rPr dirty="0"/>
              <a:t>종류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42489" y="459316"/>
            <a:ext cx="5917565" cy="4182745"/>
          </a:xfrm>
          <a:prstGeom prst="rect">
            <a:avLst/>
          </a:prstGeom>
        </p:spPr>
        <p:txBody>
          <a:bodyPr wrap="square" lIns="0" tIns="117475" rIns="0" bIns="0" rtlCol="0" vert="horz">
            <a:spAutoFit/>
          </a:bodyPr>
          <a:lstStyle/>
          <a:p>
            <a:pPr marL="34925">
              <a:lnSpc>
                <a:spcPct val="100000"/>
              </a:lnSpc>
              <a:spcBef>
                <a:spcPts val="925"/>
              </a:spcBef>
            </a:pPr>
            <a:r>
              <a:rPr dirty="0" sz="2400" b="1">
                <a:latin typeface="맑은 고딕"/>
                <a:cs typeface="맑은 고딕"/>
              </a:rPr>
              <a:t>1. </a:t>
            </a:r>
            <a:r>
              <a:rPr dirty="0" sz="2400" spc="-5" b="1">
                <a:latin typeface="맑은 고딕"/>
                <a:cs typeface="맑은 고딕"/>
              </a:rPr>
              <a:t>전통적</a:t>
            </a:r>
            <a:r>
              <a:rPr dirty="0" sz="2400" spc="-15" b="1">
                <a:latin typeface="맑은 고딕"/>
                <a:cs typeface="맑은 고딕"/>
              </a:rPr>
              <a:t> </a:t>
            </a:r>
            <a:r>
              <a:rPr dirty="0" sz="2400" spc="-5" b="1">
                <a:latin typeface="맑은 고딕"/>
                <a:cs typeface="맑은 고딕"/>
              </a:rPr>
              <a:t>유형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2000" b="1">
                <a:latin typeface="맑은 고딕"/>
                <a:cs typeface="맑은 고딕"/>
              </a:rPr>
              <a:t>(1)</a:t>
            </a:r>
            <a:r>
              <a:rPr dirty="0" sz="2000" spc="-2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산업재산권</a:t>
            </a:r>
            <a:endParaRPr sz="2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2000" b="1">
                <a:latin typeface="맑은 고딕"/>
                <a:cs typeface="맑은 고딕"/>
              </a:rPr>
              <a:t>2)</a:t>
            </a:r>
            <a:r>
              <a:rPr dirty="0" sz="2000" spc="-1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실용신안권</a:t>
            </a:r>
            <a:endParaRPr sz="2000">
              <a:latin typeface="맑은 고딕"/>
              <a:cs typeface="맑은 고딕"/>
            </a:endParaRPr>
          </a:p>
          <a:p>
            <a:pPr marL="10096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- 실용신안권은 “산업상 이용할 수</a:t>
            </a:r>
            <a:r>
              <a:rPr dirty="0" sz="2000" spc="-8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있는</a:t>
            </a:r>
            <a:endParaRPr sz="2000">
              <a:latin typeface="맑은 고딕"/>
              <a:cs typeface="맑은 고딕"/>
            </a:endParaRPr>
          </a:p>
          <a:p>
            <a:pPr marL="2794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물품의 형상ㆍ구조 또는 조합에 관한</a:t>
            </a:r>
            <a:r>
              <a:rPr dirty="0" sz="2000" spc="-12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고안”으로서</a:t>
            </a:r>
            <a:endParaRPr sz="2000">
              <a:latin typeface="맑은 고딕"/>
              <a:cs typeface="맑은 고딕"/>
            </a:endParaRPr>
          </a:p>
          <a:p>
            <a:pPr marL="279400" marR="102870">
              <a:lnSpc>
                <a:spcPts val="2890"/>
              </a:lnSpc>
              <a:spcBef>
                <a:spcPts val="170"/>
              </a:spcBef>
            </a:pPr>
            <a:r>
              <a:rPr dirty="0" sz="2000">
                <a:latin typeface="맑은 고딕"/>
                <a:cs typeface="맑은 고딕"/>
              </a:rPr>
              <a:t>자연법칙을 이용한 기술적 사상의 창작물에</a:t>
            </a:r>
            <a:r>
              <a:rPr dirty="0" sz="2000" spc="-11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대한  권리이다(실용신안법</a:t>
            </a:r>
            <a:r>
              <a:rPr dirty="0" sz="2000" spc="-5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제2조</a:t>
            </a:r>
            <a:r>
              <a:rPr dirty="0" sz="2000">
                <a:latin typeface="MS Gothic"/>
                <a:cs typeface="MS Gothic"/>
              </a:rPr>
              <a:t>․</a:t>
            </a:r>
            <a:r>
              <a:rPr dirty="0" sz="2000">
                <a:latin typeface="맑은 고딕"/>
                <a:cs typeface="맑은 고딕"/>
              </a:rPr>
              <a:t>제4조).</a:t>
            </a:r>
            <a:endParaRPr sz="20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Times New Roman"/>
              <a:cs typeface="Times New Roman"/>
            </a:endParaRPr>
          </a:p>
          <a:p>
            <a:pPr marL="547370" marR="1729105" indent="-356870">
              <a:lnSpc>
                <a:spcPct val="120000"/>
              </a:lnSpc>
              <a:spcBef>
                <a:spcPts val="5"/>
              </a:spcBef>
            </a:pPr>
            <a:r>
              <a:rPr dirty="0" sz="2000">
                <a:latin typeface="맑은 고딕"/>
                <a:cs typeface="맑은 고딕"/>
              </a:rPr>
              <a:t>→ 즉 새로운 기술적 고안에</a:t>
            </a:r>
            <a:r>
              <a:rPr dirty="0" sz="2000" spc="-12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대하여  그 고안자가 일정한 기간</a:t>
            </a:r>
            <a:r>
              <a:rPr dirty="0" sz="2000" spc="-10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동안</a:t>
            </a:r>
            <a:endParaRPr sz="2000">
              <a:latin typeface="맑은 고딕"/>
              <a:cs typeface="맑은 고딕"/>
            </a:endParaRPr>
          </a:p>
          <a:p>
            <a:pPr marL="54737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배타적ㆍ독립적으로 실시하는</a:t>
            </a:r>
            <a:r>
              <a:rPr dirty="0" sz="2000" spc="-9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권리이다.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30768" y="1502663"/>
            <a:ext cx="1136903" cy="3400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534400" y="1606296"/>
            <a:ext cx="931926" cy="31950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 지식재산권의</a:t>
            </a:r>
            <a:r>
              <a:rPr dirty="0" spc="-85"/>
              <a:t> </a:t>
            </a:r>
            <a:r>
              <a:rPr dirty="0"/>
              <a:t>종류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42489" y="459316"/>
            <a:ext cx="7106920" cy="3084830"/>
          </a:xfrm>
          <a:prstGeom prst="rect">
            <a:avLst/>
          </a:prstGeom>
        </p:spPr>
        <p:txBody>
          <a:bodyPr wrap="square" lIns="0" tIns="117475" rIns="0" bIns="0" rtlCol="0" vert="horz">
            <a:spAutoFit/>
          </a:bodyPr>
          <a:lstStyle/>
          <a:p>
            <a:pPr marL="34925">
              <a:lnSpc>
                <a:spcPct val="100000"/>
              </a:lnSpc>
              <a:spcBef>
                <a:spcPts val="925"/>
              </a:spcBef>
            </a:pPr>
            <a:r>
              <a:rPr dirty="0" sz="2400" b="1">
                <a:latin typeface="맑은 고딕"/>
                <a:cs typeface="맑은 고딕"/>
              </a:rPr>
              <a:t>1. </a:t>
            </a:r>
            <a:r>
              <a:rPr dirty="0" sz="2400" spc="-5" b="1">
                <a:latin typeface="맑은 고딕"/>
                <a:cs typeface="맑은 고딕"/>
              </a:rPr>
              <a:t>전통적</a:t>
            </a:r>
            <a:r>
              <a:rPr dirty="0" sz="2400" spc="-15" b="1">
                <a:latin typeface="맑은 고딕"/>
                <a:cs typeface="맑은 고딕"/>
              </a:rPr>
              <a:t> </a:t>
            </a:r>
            <a:r>
              <a:rPr dirty="0" sz="2400" spc="-5" b="1">
                <a:latin typeface="맑은 고딕"/>
                <a:cs typeface="맑은 고딕"/>
              </a:rPr>
              <a:t>유형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2000" b="1">
                <a:latin typeface="맑은 고딕"/>
                <a:cs typeface="맑은 고딕"/>
              </a:rPr>
              <a:t>(1)</a:t>
            </a:r>
            <a:r>
              <a:rPr dirty="0" sz="2000" spc="-2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산업재산권</a:t>
            </a:r>
            <a:endParaRPr sz="2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2000" b="1">
                <a:latin typeface="맑은 고딕"/>
                <a:cs typeface="맑은 고딕"/>
              </a:rPr>
              <a:t>2)</a:t>
            </a:r>
            <a:r>
              <a:rPr dirty="0" sz="2000" spc="-1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실용신안권</a:t>
            </a:r>
            <a:endParaRPr sz="2000">
              <a:latin typeface="맑은 고딕"/>
              <a:cs typeface="맑은 고딕"/>
            </a:endParaRPr>
          </a:p>
          <a:p>
            <a:pPr marL="10096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- </a:t>
            </a:r>
            <a:r>
              <a:rPr dirty="0" sz="2000" b="1">
                <a:latin typeface="맑은 고딕"/>
                <a:cs typeface="맑은 고딕"/>
              </a:rPr>
              <a:t>특허와</a:t>
            </a:r>
            <a:r>
              <a:rPr dirty="0" sz="2000" spc="-1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이동</a:t>
            </a:r>
            <a:endParaRPr sz="2000">
              <a:latin typeface="맑은 고딕"/>
              <a:cs typeface="맑은 고딕"/>
            </a:endParaRPr>
          </a:p>
          <a:p>
            <a:pPr marL="27940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맑은 고딕"/>
                <a:cs typeface="맑은 고딕"/>
              </a:rPr>
              <a:t>동일점 </a:t>
            </a:r>
            <a:r>
              <a:rPr dirty="0" sz="2000">
                <a:latin typeface="맑은 고딕"/>
                <a:cs typeface="맑은 고딕"/>
              </a:rPr>
              <a:t>- 새로운 기술적 발명이라는</a:t>
            </a:r>
            <a:r>
              <a:rPr dirty="0" sz="2000" spc="-90">
                <a:latin typeface="맑은 고딕"/>
                <a:cs typeface="맑은 고딕"/>
              </a:rPr>
              <a:t> </a:t>
            </a:r>
            <a:r>
              <a:rPr dirty="0" sz="2000" spc="0">
                <a:latin typeface="맑은 고딕"/>
                <a:cs typeface="맑은 고딕"/>
              </a:rPr>
              <a:t>점</a:t>
            </a:r>
            <a:endParaRPr sz="2000">
              <a:latin typeface="맑은 고딕"/>
              <a:cs typeface="맑은 고딕"/>
            </a:endParaRPr>
          </a:p>
          <a:p>
            <a:pPr marL="27940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맑은 고딕"/>
                <a:cs typeface="맑은 고딕"/>
              </a:rPr>
              <a:t>차이점 </a:t>
            </a:r>
            <a:r>
              <a:rPr dirty="0" sz="2000">
                <a:latin typeface="맑은 고딕"/>
                <a:cs typeface="맑은 고딕"/>
              </a:rPr>
              <a:t>- 그 발명의 고도성을 요구하지 않는다는</a:t>
            </a:r>
            <a:r>
              <a:rPr dirty="0" sz="2000" spc="-114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점</a:t>
            </a:r>
            <a:endParaRPr sz="2000">
              <a:latin typeface="맑은 고딕"/>
              <a:cs typeface="맑은 고딕"/>
            </a:endParaRPr>
          </a:p>
          <a:p>
            <a:pPr marL="1905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→ 실용신안을 “작은 발명”이라</a:t>
            </a:r>
            <a:r>
              <a:rPr dirty="0" sz="2000" spc="-8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하여</a:t>
            </a:r>
            <a:endParaRPr sz="2000">
              <a:latin typeface="맑은 고딕"/>
              <a:cs typeface="맑은 고딕"/>
            </a:endParaRPr>
          </a:p>
          <a:p>
            <a:pPr marL="4572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주로 상품의 형태ㆍ구조ㆍ결합에 관한 기술적</a:t>
            </a:r>
            <a:r>
              <a:rPr dirty="0" sz="2000" spc="-12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창작(“고안”)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12564" y="4364735"/>
            <a:ext cx="2505456" cy="1540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35508" y="1078991"/>
            <a:ext cx="1099185" cy="1149350"/>
          </a:xfrm>
          <a:custGeom>
            <a:avLst/>
            <a:gdLst/>
            <a:ahLst/>
            <a:cxnLst/>
            <a:rect l="l" t="t" r="r" b="b"/>
            <a:pathLst>
              <a:path w="1099185" h="1149350">
                <a:moveTo>
                  <a:pt x="524958" y="831342"/>
                </a:moveTo>
                <a:lnTo>
                  <a:pt x="392468" y="831342"/>
                </a:lnTo>
                <a:lnTo>
                  <a:pt x="431634" y="1149096"/>
                </a:lnTo>
                <a:lnTo>
                  <a:pt x="524958" y="831342"/>
                </a:lnTo>
                <a:close/>
              </a:path>
              <a:path w="1099185" h="1149350">
                <a:moveTo>
                  <a:pt x="709672" y="794512"/>
                </a:moveTo>
                <a:lnTo>
                  <a:pt x="535774" y="794512"/>
                </a:lnTo>
                <a:lnTo>
                  <a:pt x="673861" y="1050036"/>
                </a:lnTo>
                <a:lnTo>
                  <a:pt x="709672" y="794512"/>
                </a:lnTo>
                <a:close/>
              </a:path>
              <a:path w="1099185" h="1149350">
                <a:moveTo>
                  <a:pt x="876060" y="769112"/>
                </a:moveTo>
                <a:lnTo>
                  <a:pt x="713232" y="769112"/>
                </a:lnTo>
                <a:lnTo>
                  <a:pt x="923036" y="962660"/>
                </a:lnTo>
                <a:lnTo>
                  <a:pt x="876060" y="769112"/>
                </a:lnTo>
                <a:close/>
              </a:path>
              <a:path w="1099185" h="1149350">
                <a:moveTo>
                  <a:pt x="869341" y="741426"/>
                </a:moveTo>
                <a:lnTo>
                  <a:pt x="288277" y="741426"/>
                </a:lnTo>
                <a:lnTo>
                  <a:pt x="242239" y="937260"/>
                </a:lnTo>
                <a:lnTo>
                  <a:pt x="392468" y="831342"/>
                </a:lnTo>
                <a:lnTo>
                  <a:pt x="524958" y="831342"/>
                </a:lnTo>
                <a:lnTo>
                  <a:pt x="535774" y="794512"/>
                </a:lnTo>
                <a:lnTo>
                  <a:pt x="709672" y="794512"/>
                </a:lnTo>
                <a:lnTo>
                  <a:pt x="713232" y="769112"/>
                </a:lnTo>
                <a:lnTo>
                  <a:pt x="876060" y="769112"/>
                </a:lnTo>
                <a:lnTo>
                  <a:pt x="869341" y="741426"/>
                </a:lnTo>
                <a:close/>
              </a:path>
              <a:path w="1099185" h="1149350">
                <a:moveTo>
                  <a:pt x="18821" y="122047"/>
                </a:moveTo>
                <a:lnTo>
                  <a:pt x="235381" y="405257"/>
                </a:lnTo>
                <a:lnTo>
                  <a:pt x="0" y="458343"/>
                </a:lnTo>
                <a:lnTo>
                  <a:pt x="189344" y="626363"/>
                </a:lnTo>
                <a:lnTo>
                  <a:pt x="6870" y="775970"/>
                </a:lnTo>
                <a:lnTo>
                  <a:pt x="288277" y="741426"/>
                </a:lnTo>
                <a:lnTo>
                  <a:pt x="869341" y="741426"/>
                </a:lnTo>
                <a:lnTo>
                  <a:pt x="856488" y="688467"/>
                </a:lnTo>
                <a:lnTo>
                  <a:pt x="1073656" y="688467"/>
                </a:lnTo>
                <a:lnTo>
                  <a:pt x="895731" y="557276"/>
                </a:lnTo>
                <a:lnTo>
                  <a:pt x="1073277" y="432816"/>
                </a:lnTo>
                <a:lnTo>
                  <a:pt x="849630" y="389128"/>
                </a:lnTo>
                <a:lnTo>
                  <a:pt x="879361" y="336169"/>
                </a:lnTo>
                <a:lnTo>
                  <a:pt x="371970" y="336169"/>
                </a:lnTo>
                <a:lnTo>
                  <a:pt x="18821" y="122047"/>
                </a:lnTo>
                <a:close/>
              </a:path>
              <a:path w="1099185" h="1149350">
                <a:moveTo>
                  <a:pt x="1073656" y="688467"/>
                </a:moveTo>
                <a:lnTo>
                  <a:pt x="856488" y="688467"/>
                </a:lnTo>
                <a:lnTo>
                  <a:pt x="1098804" y="707009"/>
                </a:lnTo>
                <a:lnTo>
                  <a:pt x="1073656" y="688467"/>
                </a:lnTo>
                <a:close/>
              </a:path>
              <a:path w="1099185" h="1149350">
                <a:moveTo>
                  <a:pt x="424865" y="122047"/>
                </a:moveTo>
                <a:lnTo>
                  <a:pt x="371970" y="336169"/>
                </a:lnTo>
                <a:lnTo>
                  <a:pt x="879361" y="336169"/>
                </a:lnTo>
                <a:lnTo>
                  <a:pt x="894833" y="308610"/>
                </a:lnTo>
                <a:lnTo>
                  <a:pt x="549402" y="308610"/>
                </a:lnTo>
                <a:lnTo>
                  <a:pt x="424865" y="122047"/>
                </a:lnTo>
                <a:close/>
              </a:path>
              <a:path w="1099185" h="1149350">
                <a:moveTo>
                  <a:pt x="738758" y="0"/>
                </a:moveTo>
                <a:lnTo>
                  <a:pt x="549402" y="308610"/>
                </a:lnTo>
                <a:lnTo>
                  <a:pt x="894833" y="308610"/>
                </a:lnTo>
                <a:lnTo>
                  <a:pt x="909021" y="283337"/>
                </a:lnTo>
                <a:lnTo>
                  <a:pt x="720090" y="283337"/>
                </a:lnTo>
                <a:lnTo>
                  <a:pt x="738758" y="0"/>
                </a:lnTo>
                <a:close/>
              </a:path>
              <a:path w="1099185" h="1149350">
                <a:moveTo>
                  <a:pt x="934974" y="237109"/>
                </a:moveTo>
                <a:lnTo>
                  <a:pt x="720090" y="283337"/>
                </a:lnTo>
                <a:lnTo>
                  <a:pt x="909021" y="283337"/>
                </a:lnTo>
                <a:lnTo>
                  <a:pt x="934974" y="237109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35508" y="1078991"/>
            <a:ext cx="1099185" cy="1149350"/>
          </a:xfrm>
          <a:custGeom>
            <a:avLst/>
            <a:gdLst/>
            <a:ahLst/>
            <a:cxnLst/>
            <a:rect l="l" t="t" r="r" b="b"/>
            <a:pathLst>
              <a:path w="1099185" h="1149350">
                <a:moveTo>
                  <a:pt x="549402" y="308610"/>
                </a:moveTo>
                <a:lnTo>
                  <a:pt x="738758" y="0"/>
                </a:lnTo>
                <a:lnTo>
                  <a:pt x="720090" y="283337"/>
                </a:lnTo>
                <a:lnTo>
                  <a:pt x="934974" y="237109"/>
                </a:lnTo>
                <a:lnTo>
                  <a:pt x="849630" y="389128"/>
                </a:lnTo>
                <a:lnTo>
                  <a:pt x="1073277" y="432816"/>
                </a:lnTo>
                <a:lnTo>
                  <a:pt x="895731" y="557276"/>
                </a:lnTo>
                <a:lnTo>
                  <a:pt x="1098804" y="707009"/>
                </a:lnTo>
                <a:lnTo>
                  <a:pt x="856488" y="688467"/>
                </a:lnTo>
                <a:lnTo>
                  <a:pt x="923036" y="962660"/>
                </a:lnTo>
                <a:lnTo>
                  <a:pt x="713232" y="769112"/>
                </a:lnTo>
                <a:lnTo>
                  <a:pt x="673861" y="1050036"/>
                </a:lnTo>
                <a:lnTo>
                  <a:pt x="535774" y="794512"/>
                </a:lnTo>
                <a:lnTo>
                  <a:pt x="431634" y="1149096"/>
                </a:lnTo>
                <a:lnTo>
                  <a:pt x="392468" y="831342"/>
                </a:lnTo>
                <a:lnTo>
                  <a:pt x="242239" y="937260"/>
                </a:lnTo>
                <a:lnTo>
                  <a:pt x="288277" y="741426"/>
                </a:lnTo>
                <a:lnTo>
                  <a:pt x="6870" y="775970"/>
                </a:lnTo>
                <a:lnTo>
                  <a:pt x="189344" y="626363"/>
                </a:lnTo>
                <a:lnTo>
                  <a:pt x="0" y="458343"/>
                </a:lnTo>
                <a:lnTo>
                  <a:pt x="235381" y="405257"/>
                </a:lnTo>
                <a:lnTo>
                  <a:pt x="18821" y="122047"/>
                </a:lnTo>
                <a:lnTo>
                  <a:pt x="371970" y="336169"/>
                </a:lnTo>
                <a:lnTo>
                  <a:pt x="424865" y="122047"/>
                </a:lnTo>
                <a:lnTo>
                  <a:pt x="549402" y="308610"/>
                </a:lnTo>
                <a:close/>
              </a:path>
            </a:pathLst>
          </a:custGeom>
          <a:ln w="12700">
            <a:solidFill>
              <a:srgbClr val="41709C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 지식재산권의</a:t>
            </a:r>
            <a:r>
              <a:rPr dirty="0" spc="-85"/>
              <a:t> </a:t>
            </a:r>
            <a:r>
              <a:rPr dirty="0"/>
              <a:t>종류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42489" y="459316"/>
            <a:ext cx="8021320" cy="2719070"/>
          </a:xfrm>
          <a:prstGeom prst="rect">
            <a:avLst/>
          </a:prstGeom>
        </p:spPr>
        <p:txBody>
          <a:bodyPr wrap="square" lIns="0" tIns="117475" rIns="0" bIns="0" rtlCol="0" vert="horz">
            <a:spAutoFit/>
          </a:bodyPr>
          <a:lstStyle/>
          <a:p>
            <a:pPr marL="34925">
              <a:lnSpc>
                <a:spcPct val="100000"/>
              </a:lnSpc>
              <a:spcBef>
                <a:spcPts val="925"/>
              </a:spcBef>
            </a:pPr>
            <a:r>
              <a:rPr dirty="0" sz="2400" b="1">
                <a:latin typeface="맑은 고딕"/>
                <a:cs typeface="맑은 고딕"/>
              </a:rPr>
              <a:t>1. </a:t>
            </a:r>
            <a:r>
              <a:rPr dirty="0" sz="2400" spc="-5" b="1">
                <a:latin typeface="맑은 고딕"/>
                <a:cs typeface="맑은 고딕"/>
              </a:rPr>
              <a:t>전통적</a:t>
            </a:r>
            <a:r>
              <a:rPr dirty="0" sz="2400" spc="-15" b="1">
                <a:latin typeface="맑은 고딕"/>
                <a:cs typeface="맑은 고딕"/>
              </a:rPr>
              <a:t> </a:t>
            </a:r>
            <a:r>
              <a:rPr dirty="0" sz="2400" spc="-5" b="1">
                <a:latin typeface="맑은 고딕"/>
                <a:cs typeface="맑은 고딕"/>
              </a:rPr>
              <a:t>유형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2000" b="1">
                <a:latin typeface="맑은 고딕"/>
                <a:cs typeface="맑은 고딕"/>
              </a:rPr>
              <a:t>(1)</a:t>
            </a:r>
            <a:r>
              <a:rPr dirty="0" sz="2000" spc="-2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산업재산권</a:t>
            </a:r>
            <a:endParaRPr sz="2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2000" b="1">
                <a:latin typeface="맑은 고딕"/>
                <a:cs typeface="맑은 고딕"/>
              </a:rPr>
              <a:t>2)</a:t>
            </a:r>
            <a:r>
              <a:rPr dirty="0" sz="2000" spc="-1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실용신안권</a:t>
            </a:r>
            <a:endParaRPr sz="2000">
              <a:latin typeface="맑은 고딕"/>
              <a:cs typeface="맑은 고딕"/>
            </a:endParaRPr>
          </a:p>
          <a:p>
            <a:pPr marL="10096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- 실용신안권의 대상인 “고안”은 특허권의 대상인 “발명”과</a:t>
            </a:r>
            <a:r>
              <a:rPr dirty="0" sz="2000" spc="-10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비교해</a:t>
            </a:r>
            <a:endParaRPr sz="2000">
              <a:latin typeface="맑은 고딕"/>
              <a:cs typeface="맑은 고딕"/>
            </a:endParaRPr>
          </a:p>
          <a:p>
            <a:pPr marL="2794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실제적으로 뚜렷한 구별이</a:t>
            </a:r>
            <a:r>
              <a:rPr dirty="0" sz="2000" spc="-7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어렵다.</a:t>
            </a:r>
            <a:endParaRPr sz="2000">
              <a:latin typeface="맑은 고딕"/>
              <a:cs typeface="맑은 고딕"/>
            </a:endParaRPr>
          </a:p>
          <a:p>
            <a:pPr marL="2794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→ “</a:t>
            </a:r>
            <a:r>
              <a:rPr dirty="0" sz="2000" b="1">
                <a:latin typeface="맑은 고딕"/>
                <a:cs typeface="맑은 고딕"/>
              </a:rPr>
              <a:t>실용신안권을 인정하지 말자</a:t>
            </a:r>
            <a:r>
              <a:rPr dirty="0" sz="2000">
                <a:latin typeface="맑은 고딕"/>
                <a:cs typeface="맑은 고딕"/>
              </a:rPr>
              <a:t>”는 견해도</a:t>
            </a:r>
            <a:r>
              <a:rPr dirty="0" sz="2000" spc="-9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상당</a:t>
            </a:r>
            <a:endParaRPr sz="2000">
              <a:latin typeface="맑은 고딕"/>
              <a:cs typeface="맑은 고딕"/>
            </a:endParaRPr>
          </a:p>
          <a:p>
            <a:pPr marL="36893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현재 우리나라ㆍ일본ㆍ이탈리아 등 10여개국만 실용신안권을</a:t>
            </a:r>
            <a:r>
              <a:rPr dirty="0" sz="2000" spc="-14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인정.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67784" y="3884676"/>
            <a:ext cx="3168395" cy="2231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 지식재산권의</a:t>
            </a:r>
            <a:r>
              <a:rPr dirty="0" spc="-85"/>
              <a:t> </a:t>
            </a:r>
            <a:r>
              <a:rPr dirty="0"/>
              <a:t>종류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42489" y="459316"/>
            <a:ext cx="7521575" cy="2353310"/>
          </a:xfrm>
          <a:prstGeom prst="rect">
            <a:avLst/>
          </a:prstGeom>
        </p:spPr>
        <p:txBody>
          <a:bodyPr wrap="square" lIns="0" tIns="117475" rIns="0" bIns="0" rtlCol="0" vert="horz">
            <a:spAutoFit/>
          </a:bodyPr>
          <a:lstStyle/>
          <a:p>
            <a:pPr marL="34925">
              <a:lnSpc>
                <a:spcPct val="100000"/>
              </a:lnSpc>
              <a:spcBef>
                <a:spcPts val="925"/>
              </a:spcBef>
            </a:pPr>
            <a:r>
              <a:rPr dirty="0" sz="2400" b="1">
                <a:latin typeface="맑은 고딕"/>
                <a:cs typeface="맑은 고딕"/>
              </a:rPr>
              <a:t>1. </a:t>
            </a:r>
            <a:r>
              <a:rPr dirty="0" sz="2400" spc="-5" b="1">
                <a:latin typeface="맑은 고딕"/>
                <a:cs typeface="맑은 고딕"/>
              </a:rPr>
              <a:t>전통적</a:t>
            </a:r>
            <a:r>
              <a:rPr dirty="0" sz="2400" spc="-15" b="1">
                <a:latin typeface="맑은 고딕"/>
                <a:cs typeface="맑은 고딕"/>
              </a:rPr>
              <a:t> </a:t>
            </a:r>
            <a:r>
              <a:rPr dirty="0" sz="2400" spc="-5" b="1">
                <a:latin typeface="맑은 고딕"/>
                <a:cs typeface="맑은 고딕"/>
              </a:rPr>
              <a:t>유형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2000" b="1">
                <a:latin typeface="맑은 고딕"/>
                <a:cs typeface="맑은 고딕"/>
              </a:rPr>
              <a:t>(1)</a:t>
            </a:r>
            <a:r>
              <a:rPr dirty="0" sz="2000" spc="-2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산업재산권</a:t>
            </a:r>
            <a:endParaRPr sz="2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2000" b="1">
                <a:latin typeface="맑은 고딕"/>
                <a:cs typeface="맑은 고딕"/>
              </a:rPr>
              <a:t>3) </a:t>
            </a:r>
            <a:r>
              <a:rPr dirty="0" sz="2000" spc="-5" b="1">
                <a:latin typeface="맑은 고딕"/>
                <a:cs typeface="맑은 고딕"/>
              </a:rPr>
              <a:t>디자인권</a:t>
            </a:r>
            <a:r>
              <a:rPr dirty="0" sz="2000" spc="-5">
                <a:latin typeface="맑은 고딕"/>
                <a:cs typeface="맑은 고딕"/>
              </a:rPr>
              <a:t>(industrial</a:t>
            </a:r>
            <a:r>
              <a:rPr dirty="0" sz="2000" spc="-50">
                <a:latin typeface="맑은 고딕"/>
                <a:cs typeface="맑은 고딕"/>
              </a:rPr>
              <a:t> </a:t>
            </a:r>
            <a:r>
              <a:rPr dirty="0" sz="2000" spc="-5">
                <a:latin typeface="맑은 고딕"/>
                <a:cs typeface="맑은 고딕"/>
              </a:rPr>
              <a:t>design)</a:t>
            </a:r>
            <a:endParaRPr sz="2000">
              <a:latin typeface="맑은 고딕"/>
              <a:cs typeface="맑은 고딕"/>
            </a:endParaRPr>
          </a:p>
          <a:p>
            <a:pPr marL="190500" marR="5080" indent="-90170">
              <a:lnSpc>
                <a:spcPct val="120000"/>
              </a:lnSpc>
            </a:pPr>
            <a:r>
              <a:rPr dirty="0" sz="2000">
                <a:latin typeface="맑은 고딕"/>
                <a:cs typeface="맑은 고딕"/>
              </a:rPr>
              <a:t>디자인권은 </a:t>
            </a:r>
            <a:r>
              <a:rPr dirty="0" sz="2000" b="1">
                <a:latin typeface="맑은 고딕"/>
                <a:cs typeface="맑은 고딕"/>
              </a:rPr>
              <a:t>상품의 형상ㆍ모양ㆍ색채 또는 이들의 결합</a:t>
            </a:r>
            <a:r>
              <a:rPr dirty="0" sz="2000">
                <a:latin typeface="맑은 고딕"/>
                <a:cs typeface="맑은 고딕"/>
              </a:rPr>
              <a:t>으로써  </a:t>
            </a:r>
            <a:r>
              <a:rPr dirty="0" sz="2000" b="1">
                <a:latin typeface="맑은 고딕"/>
                <a:cs typeface="맑은 고딕"/>
              </a:rPr>
              <a:t>시각적 미감을 일으키는 고안</a:t>
            </a:r>
            <a:r>
              <a:rPr dirty="0" sz="2000">
                <a:latin typeface="맑은 고딕"/>
                <a:cs typeface="맑은 고딕"/>
              </a:rPr>
              <a:t>을 등록한 자가 </a:t>
            </a:r>
            <a:r>
              <a:rPr dirty="0" sz="2000" spc="0">
                <a:latin typeface="맑은 고딕"/>
                <a:cs typeface="맑은 고딕"/>
              </a:rPr>
              <a:t>그 </a:t>
            </a:r>
            <a:r>
              <a:rPr dirty="0" sz="2000">
                <a:latin typeface="맑은 고딕"/>
                <a:cs typeface="맑은 고딕"/>
              </a:rPr>
              <a:t>디자인을</a:t>
            </a:r>
            <a:r>
              <a:rPr dirty="0" sz="2000" spc="-18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독점적  배타적으로 사용할 수 있는 권리 (디자인보호법</a:t>
            </a:r>
            <a:r>
              <a:rPr dirty="0" sz="2000" spc="-11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제2조ㆍ제5조).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34539" y="3625596"/>
            <a:ext cx="2795016" cy="2223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48300" y="3285744"/>
            <a:ext cx="4162044" cy="31348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 지식재산권의</a:t>
            </a:r>
            <a:r>
              <a:rPr dirty="0" spc="-85"/>
              <a:t> </a:t>
            </a:r>
            <a:r>
              <a:rPr dirty="0"/>
              <a:t>종류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5782" y="448168"/>
            <a:ext cx="3878579" cy="2860675"/>
          </a:xfrm>
          <a:prstGeom prst="rect">
            <a:avLst/>
          </a:prstGeom>
        </p:spPr>
        <p:txBody>
          <a:bodyPr wrap="square" lIns="0" tIns="128905" rIns="0" bIns="0" rtlCol="0" vert="horz">
            <a:spAutoFit/>
          </a:bodyPr>
          <a:lstStyle/>
          <a:p>
            <a:pPr marL="111760">
              <a:lnSpc>
                <a:spcPct val="100000"/>
              </a:lnSpc>
              <a:spcBef>
                <a:spcPts val="1015"/>
              </a:spcBef>
            </a:pPr>
            <a:r>
              <a:rPr dirty="0" sz="2400" b="1">
                <a:latin typeface="맑은 고딕"/>
                <a:cs typeface="맑은 고딕"/>
              </a:rPr>
              <a:t>1. </a:t>
            </a:r>
            <a:r>
              <a:rPr dirty="0" sz="2400" spc="-5" b="1">
                <a:latin typeface="맑은 고딕"/>
                <a:cs typeface="맑은 고딕"/>
              </a:rPr>
              <a:t>전통적</a:t>
            </a:r>
            <a:r>
              <a:rPr dirty="0" sz="2400" spc="-20" b="1">
                <a:latin typeface="맑은 고딕"/>
                <a:cs typeface="맑은 고딕"/>
              </a:rPr>
              <a:t> </a:t>
            </a:r>
            <a:r>
              <a:rPr dirty="0" sz="2400" spc="-5" b="1">
                <a:latin typeface="맑은 고딕"/>
                <a:cs typeface="맑은 고딕"/>
              </a:rPr>
              <a:t>유형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dirty="0" sz="2000" b="1">
                <a:latin typeface="맑은 고딕"/>
                <a:cs typeface="맑은 고딕"/>
              </a:rPr>
              <a:t>(1)</a:t>
            </a:r>
            <a:r>
              <a:rPr dirty="0" sz="2000" spc="-2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산업재산권</a:t>
            </a:r>
            <a:endParaRPr sz="2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맑은 고딕"/>
                <a:cs typeface="맑은 고딕"/>
              </a:rPr>
              <a:t>3) </a:t>
            </a:r>
            <a:r>
              <a:rPr dirty="0" sz="2000" spc="-5" b="1">
                <a:latin typeface="맑은 고딕"/>
                <a:cs typeface="맑은 고딕"/>
              </a:rPr>
              <a:t>디자인권</a:t>
            </a:r>
            <a:r>
              <a:rPr dirty="0" sz="2000" spc="-5">
                <a:latin typeface="맑은 고딕"/>
                <a:cs typeface="맑은 고딕"/>
              </a:rPr>
              <a:t>(industrial</a:t>
            </a:r>
            <a:r>
              <a:rPr dirty="0" sz="2000" spc="-50">
                <a:latin typeface="맑은 고딕"/>
                <a:cs typeface="맑은 고딕"/>
              </a:rPr>
              <a:t> </a:t>
            </a:r>
            <a:r>
              <a:rPr dirty="0" sz="2000" spc="-5">
                <a:latin typeface="맑은 고딕"/>
                <a:cs typeface="맑은 고딕"/>
              </a:rPr>
              <a:t>design)</a:t>
            </a:r>
            <a:endParaRPr sz="2000"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디자인은 정신적 창조물이지만 </a:t>
            </a:r>
            <a:r>
              <a:rPr dirty="0" sz="2000" spc="0">
                <a:latin typeface="맑은 고딕"/>
                <a:cs typeface="맑은 고딕"/>
              </a:rPr>
              <a:t>발  </a:t>
            </a:r>
            <a:r>
              <a:rPr dirty="0" sz="2000">
                <a:latin typeface="맑은 고딕"/>
                <a:cs typeface="맑은 고딕"/>
              </a:rPr>
              <a:t>명이나 실용신안과 같이 자연법칙  을 이용한 </a:t>
            </a:r>
            <a:r>
              <a:rPr dirty="0" sz="2000" b="1">
                <a:latin typeface="맑은 고딕"/>
                <a:cs typeface="맑은 고딕"/>
              </a:rPr>
              <a:t>기술적 창작이 아니고  </a:t>
            </a:r>
            <a:r>
              <a:rPr dirty="0" sz="2000">
                <a:latin typeface="맑은 고딕"/>
                <a:cs typeface="맑은 고딕"/>
              </a:rPr>
              <a:t>“</a:t>
            </a:r>
            <a:r>
              <a:rPr dirty="0" sz="2000" b="1">
                <a:latin typeface="맑은 고딕"/>
                <a:cs typeface="맑은 고딕"/>
              </a:rPr>
              <a:t>시각적 미감</a:t>
            </a:r>
            <a:r>
              <a:rPr dirty="0" sz="2000">
                <a:latin typeface="맑은 고딕"/>
                <a:cs typeface="맑은 고딕"/>
              </a:rPr>
              <a:t>”을 느끼게 하여</a:t>
            </a:r>
            <a:r>
              <a:rPr dirty="0" sz="2000" spc="-10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상품  </a:t>
            </a:r>
            <a:r>
              <a:rPr dirty="0" sz="2000" spc="0">
                <a:latin typeface="맑은 고딕"/>
                <a:cs typeface="맑은 고딕"/>
              </a:rPr>
              <a:t>의 </a:t>
            </a:r>
            <a:r>
              <a:rPr dirty="0" sz="2000">
                <a:latin typeface="맑은 고딕"/>
                <a:cs typeface="맑은 고딕"/>
              </a:rPr>
              <a:t>가치를 높이는 작용을</a:t>
            </a:r>
            <a:r>
              <a:rPr dirty="0" sz="2000" spc="-11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한다.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76516" y="1269491"/>
            <a:ext cx="1869948" cy="4021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 지식재산권의</a:t>
            </a:r>
            <a:r>
              <a:rPr dirty="0" spc="-85"/>
              <a:t> </a:t>
            </a:r>
            <a:r>
              <a:rPr dirty="0"/>
              <a:t>종류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42489" y="459316"/>
            <a:ext cx="8186420" cy="4673600"/>
          </a:xfrm>
          <a:prstGeom prst="rect">
            <a:avLst/>
          </a:prstGeom>
        </p:spPr>
        <p:txBody>
          <a:bodyPr wrap="square" lIns="0" tIns="117475" rIns="0" bIns="0" rtlCol="0" vert="horz">
            <a:spAutoFit/>
          </a:bodyPr>
          <a:lstStyle/>
          <a:p>
            <a:pPr marL="34925">
              <a:lnSpc>
                <a:spcPct val="100000"/>
              </a:lnSpc>
              <a:spcBef>
                <a:spcPts val="925"/>
              </a:spcBef>
            </a:pPr>
            <a:r>
              <a:rPr dirty="0" sz="2400" b="1">
                <a:latin typeface="맑은 고딕"/>
                <a:cs typeface="맑은 고딕"/>
              </a:rPr>
              <a:t>1. </a:t>
            </a:r>
            <a:r>
              <a:rPr dirty="0" sz="2400" spc="-5" b="1">
                <a:latin typeface="맑은 고딕"/>
                <a:cs typeface="맑은 고딕"/>
              </a:rPr>
              <a:t>전통적</a:t>
            </a:r>
            <a:r>
              <a:rPr dirty="0" sz="2400" spc="-15" b="1">
                <a:latin typeface="맑은 고딕"/>
                <a:cs typeface="맑은 고딕"/>
              </a:rPr>
              <a:t> </a:t>
            </a:r>
            <a:r>
              <a:rPr dirty="0" sz="2400" spc="-5" b="1">
                <a:latin typeface="맑은 고딕"/>
                <a:cs typeface="맑은 고딕"/>
              </a:rPr>
              <a:t>유형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2000" b="1">
                <a:latin typeface="맑은 고딕"/>
                <a:cs typeface="맑은 고딕"/>
              </a:rPr>
              <a:t>(1)</a:t>
            </a:r>
            <a:r>
              <a:rPr dirty="0" sz="2000" spc="-2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산업재산권</a:t>
            </a:r>
            <a:endParaRPr sz="2000">
              <a:latin typeface="맑은 고딕"/>
              <a:cs typeface="맑은 고딕"/>
            </a:endParaRPr>
          </a:p>
          <a:p>
            <a:pPr marL="340360" indent="-327660">
              <a:lnSpc>
                <a:spcPct val="100000"/>
              </a:lnSpc>
              <a:spcBef>
                <a:spcPts val="484"/>
              </a:spcBef>
              <a:buAutoNum type="arabicParenR" startAt="4"/>
              <a:tabLst>
                <a:tab pos="340360" algn="l"/>
              </a:tabLst>
            </a:pPr>
            <a:r>
              <a:rPr dirty="0" sz="2000" b="1">
                <a:latin typeface="맑은 고딕"/>
                <a:cs typeface="맑은 고딕"/>
              </a:rPr>
              <a:t>상표권</a:t>
            </a:r>
            <a:endParaRPr sz="2000">
              <a:latin typeface="맑은 고딕"/>
              <a:cs typeface="맑은 고딕"/>
            </a:endParaRPr>
          </a:p>
          <a:p>
            <a:pPr lvl="1" marL="12700" marR="5080" indent="83820">
              <a:lnSpc>
                <a:spcPct val="110000"/>
              </a:lnSpc>
              <a:spcBef>
                <a:spcPts val="229"/>
              </a:spcBef>
              <a:buChar char="-"/>
              <a:tabLst>
                <a:tab pos="279400" algn="l"/>
              </a:tabLst>
            </a:pPr>
            <a:r>
              <a:rPr dirty="0" sz="1900" spc="-5">
                <a:latin typeface="맑은 고딕"/>
                <a:cs typeface="맑은 고딕"/>
              </a:rPr>
              <a:t>상표권(trademark)은 “</a:t>
            </a:r>
            <a:r>
              <a:rPr dirty="0" sz="1900" spc="-5" b="1">
                <a:latin typeface="맑은 고딕"/>
                <a:cs typeface="맑은 고딕"/>
              </a:rPr>
              <a:t>자기의 상품을 타사업자의 상품과 구별하기 위해  </a:t>
            </a:r>
            <a:r>
              <a:rPr dirty="0" sz="1900" spc="-5">
                <a:latin typeface="맑은 고딕"/>
                <a:cs typeface="맑은 고딕"/>
              </a:rPr>
              <a:t>문자·도형·기호·색체 등을 결합하여 만든 상징을 독점적으로 사용하는 권리”  이다.</a:t>
            </a:r>
            <a:endParaRPr sz="1900">
              <a:latin typeface="맑은 고딕"/>
              <a:cs typeface="맑은 고딕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"/>
              <a:buChar char="-"/>
            </a:pPr>
            <a:endParaRPr sz="2750">
              <a:latin typeface="Times New Roman"/>
              <a:cs typeface="Times New Roman"/>
            </a:endParaRPr>
          </a:p>
          <a:p>
            <a:pPr lvl="1" marL="12700" indent="83820">
              <a:lnSpc>
                <a:spcPct val="100000"/>
              </a:lnSpc>
              <a:buChar char="-"/>
              <a:tabLst>
                <a:tab pos="279400" algn="l"/>
              </a:tabLst>
            </a:pPr>
            <a:r>
              <a:rPr dirty="0" sz="1900" spc="-5">
                <a:latin typeface="맑은 고딕"/>
                <a:cs typeface="맑은 고딕"/>
              </a:rPr>
              <a:t>상표는 </a:t>
            </a:r>
            <a:r>
              <a:rPr dirty="0" sz="1900" spc="-5" b="1">
                <a:latin typeface="맑은 고딕"/>
                <a:cs typeface="맑은 고딕"/>
              </a:rPr>
              <a:t>식별표식</a:t>
            </a:r>
            <a:r>
              <a:rPr dirty="0" sz="1900" spc="-5">
                <a:latin typeface="맑은 고딕"/>
                <a:cs typeface="맑은 고딕"/>
              </a:rPr>
              <a:t>이라는</a:t>
            </a:r>
            <a:r>
              <a:rPr dirty="0" sz="1900" spc="25">
                <a:latin typeface="맑은 고딕"/>
                <a:cs typeface="맑은 고딕"/>
              </a:rPr>
              <a:t> </a:t>
            </a:r>
            <a:r>
              <a:rPr dirty="0" sz="1900" spc="-5">
                <a:latin typeface="맑은 고딕"/>
                <a:cs typeface="맑은 고딕"/>
              </a:rPr>
              <a:t>점에서</a:t>
            </a:r>
            <a:endParaRPr sz="1900">
              <a:latin typeface="맑은 고딕"/>
              <a:cs typeface="맑은 고딕"/>
            </a:endParaRPr>
          </a:p>
          <a:p>
            <a:pPr marL="265430">
              <a:lnSpc>
                <a:spcPct val="100000"/>
              </a:lnSpc>
              <a:spcBef>
                <a:spcPts val="455"/>
              </a:spcBef>
            </a:pPr>
            <a:r>
              <a:rPr dirty="0" sz="1900" spc="-10">
                <a:latin typeface="맑은 고딕"/>
                <a:cs typeface="맑은 고딕"/>
              </a:rPr>
              <a:t>자연법칙을 </a:t>
            </a:r>
            <a:r>
              <a:rPr dirty="0" sz="1900" spc="-5">
                <a:latin typeface="맑은 고딕"/>
                <a:cs typeface="맑은 고딕"/>
              </a:rPr>
              <a:t>이용한 기술적 창작인 발명과</a:t>
            </a:r>
            <a:r>
              <a:rPr dirty="0" sz="1900" spc="15">
                <a:latin typeface="맑은 고딕"/>
                <a:cs typeface="맑은 고딕"/>
              </a:rPr>
              <a:t> </a:t>
            </a:r>
            <a:r>
              <a:rPr dirty="0" sz="1900" spc="-5">
                <a:latin typeface="맑은 고딕"/>
                <a:cs typeface="맑은 고딕"/>
              </a:rPr>
              <a:t>다르다.</a:t>
            </a:r>
            <a:endParaRPr sz="19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Times New Roman"/>
              <a:cs typeface="Times New Roman"/>
            </a:endParaRPr>
          </a:p>
          <a:p>
            <a:pPr lvl="1" marL="265430" marR="175260" indent="-168910">
              <a:lnSpc>
                <a:spcPct val="120000"/>
              </a:lnSpc>
              <a:buChar char="-"/>
              <a:tabLst>
                <a:tab pos="279400" algn="l"/>
              </a:tabLst>
            </a:pPr>
            <a:r>
              <a:rPr dirty="0" sz="1900" spc="-5">
                <a:latin typeface="맑은 고딕"/>
                <a:cs typeface="맑은 고딕"/>
              </a:rPr>
              <a:t>상표권은 상품을 다른 상품과 구별시켜 상표권자의 상품의 품질·성능 등  우수성을 보장하면서 일반 소비자들이 상품구별을 쉽게 할 수 있도록  소비자들을 보호하는 작용도</a:t>
            </a:r>
            <a:r>
              <a:rPr dirty="0" sz="1900" spc="25">
                <a:latin typeface="맑은 고딕"/>
                <a:cs typeface="맑은 고딕"/>
              </a:rPr>
              <a:t> </a:t>
            </a:r>
            <a:r>
              <a:rPr dirty="0" sz="1900" spc="-5">
                <a:latin typeface="맑은 고딕"/>
                <a:cs typeface="맑은 고딕"/>
              </a:rPr>
              <a:t>한다.</a:t>
            </a:r>
            <a:endParaRPr sz="19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32047" y="5379720"/>
            <a:ext cx="999744" cy="999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45964" y="5215128"/>
            <a:ext cx="1219200" cy="1219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091171" y="5474208"/>
            <a:ext cx="2441448" cy="8092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 지식재산권의</a:t>
            </a:r>
            <a:r>
              <a:rPr dirty="0" spc="-85"/>
              <a:t> </a:t>
            </a:r>
            <a:r>
              <a:rPr dirty="0"/>
              <a:t>종류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42489" y="459316"/>
            <a:ext cx="4281170" cy="3573145"/>
          </a:xfrm>
          <a:prstGeom prst="rect">
            <a:avLst/>
          </a:prstGeom>
        </p:spPr>
        <p:txBody>
          <a:bodyPr wrap="square" lIns="0" tIns="117475" rIns="0" bIns="0" rtlCol="0" vert="horz">
            <a:spAutoFit/>
          </a:bodyPr>
          <a:lstStyle/>
          <a:p>
            <a:pPr marL="34925">
              <a:lnSpc>
                <a:spcPct val="100000"/>
              </a:lnSpc>
              <a:spcBef>
                <a:spcPts val="925"/>
              </a:spcBef>
            </a:pPr>
            <a:r>
              <a:rPr dirty="0" sz="2400" b="1">
                <a:latin typeface="맑은 고딕"/>
                <a:cs typeface="맑은 고딕"/>
              </a:rPr>
              <a:t>1. </a:t>
            </a:r>
            <a:r>
              <a:rPr dirty="0" sz="2400" spc="-5" b="1">
                <a:latin typeface="맑은 고딕"/>
                <a:cs typeface="맑은 고딕"/>
              </a:rPr>
              <a:t>전통적</a:t>
            </a:r>
            <a:r>
              <a:rPr dirty="0" sz="2400" spc="-20" b="1">
                <a:latin typeface="맑은 고딕"/>
                <a:cs typeface="맑은 고딕"/>
              </a:rPr>
              <a:t> </a:t>
            </a:r>
            <a:r>
              <a:rPr dirty="0" sz="2400" spc="-5" b="1">
                <a:latin typeface="맑은 고딕"/>
                <a:cs typeface="맑은 고딕"/>
              </a:rPr>
              <a:t>유형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2000" b="1">
                <a:latin typeface="맑은 고딕"/>
                <a:cs typeface="맑은 고딕"/>
              </a:rPr>
              <a:t>(1)</a:t>
            </a:r>
            <a:r>
              <a:rPr dirty="0" sz="2000" spc="-2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산업재산권</a:t>
            </a:r>
            <a:endParaRPr sz="2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2000" b="1">
                <a:latin typeface="맑은 고딕"/>
                <a:cs typeface="맑은 고딕"/>
              </a:rPr>
              <a:t>4)</a:t>
            </a:r>
            <a:r>
              <a:rPr dirty="0" sz="2000" spc="-1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상표권</a:t>
            </a:r>
            <a:endParaRPr sz="2000">
              <a:latin typeface="맑은 고딕"/>
              <a:cs typeface="맑은 고딕"/>
            </a:endParaRPr>
          </a:p>
          <a:p>
            <a:pPr marL="12700" marR="5080" indent="88265">
              <a:lnSpc>
                <a:spcPct val="100000"/>
              </a:lnSpc>
              <a:spcBef>
                <a:spcPts val="480"/>
              </a:spcBef>
              <a:buChar char="-"/>
              <a:tabLst>
                <a:tab pos="294640" algn="l"/>
              </a:tabLst>
            </a:pPr>
            <a:r>
              <a:rPr dirty="0" sz="2000">
                <a:latin typeface="맑은 고딕"/>
                <a:cs typeface="맑은 고딕"/>
              </a:rPr>
              <a:t>같은 산업재산권인 </a:t>
            </a:r>
            <a:r>
              <a:rPr dirty="0" sz="2000" b="1">
                <a:latin typeface="맑은 고딕"/>
                <a:cs typeface="맑은 고딕"/>
              </a:rPr>
              <a:t>특허권·실용신  안권</a:t>
            </a:r>
            <a:r>
              <a:rPr dirty="0" sz="2000">
                <a:latin typeface="맑은 고딕"/>
                <a:cs typeface="맑은 고딕"/>
              </a:rPr>
              <a:t>은 산업상 이용가능하고 신규이  며 진보적인 </a:t>
            </a:r>
            <a:r>
              <a:rPr dirty="0" sz="2000" b="1">
                <a:latin typeface="맑은 고딕"/>
                <a:cs typeface="맑은 고딕"/>
              </a:rPr>
              <a:t>기술</a:t>
            </a:r>
            <a:r>
              <a:rPr dirty="0" sz="2000">
                <a:latin typeface="맑은 고딕"/>
                <a:cs typeface="맑은 고딕"/>
              </a:rPr>
              <a:t>을 그 대상으로</a:t>
            </a:r>
            <a:r>
              <a:rPr dirty="0" sz="2000" spc="-12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하는  데</a:t>
            </a:r>
            <a:endParaRPr sz="20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"/>
              <a:buChar char="-"/>
            </a:pPr>
            <a:endParaRPr sz="2900">
              <a:latin typeface="Times New Roman"/>
              <a:cs typeface="Times New Roman"/>
            </a:endParaRPr>
          </a:p>
          <a:p>
            <a:pPr marL="12700" indent="88265">
              <a:lnSpc>
                <a:spcPct val="100000"/>
              </a:lnSpc>
              <a:buFont typeface=""/>
              <a:buChar char="-"/>
              <a:tabLst>
                <a:tab pos="294640" algn="l"/>
              </a:tabLst>
            </a:pPr>
            <a:r>
              <a:rPr dirty="0" sz="2000" b="1">
                <a:latin typeface="맑은 고딕"/>
                <a:cs typeface="맑은 고딕"/>
              </a:rPr>
              <a:t>상표권</a:t>
            </a:r>
            <a:r>
              <a:rPr dirty="0" sz="2000">
                <a:latin typeface="맑은 고딕"/>
                <a:cs typeface="맑은 고딕"/>
              </a:rPr>
              <a:t>은 자타상품을 </a:t>
            </a:r>
            <a:r>
              <a:rPr dirty="0" sz="2000" spc="0">
                <a:latin typeface="맑은 고딕"/>
                <a:cs typeface="맑은 고딕"/>
              </a:rPr>
              <a:t>구별할 수</a:t>
            </a:r>
            <a:r>
              <a:rPr dirty="0" sz="2000" spc="-145">
                <a:latin typeface="맑은 고딕"/>
                <a:cs typeface="맑은 고딕"/>
              </a:rPr>
              <a:t> </a:t>
            </a:r>
            <a:r>
              <a:rPr dirty="0" sz="2000" spc="0">
                <a:latin typeface="맑은 고딕"/>
                <a:cs typeface="맑은 고딕"/>
              </a:rPr>
              <a:t>있</a:t>
            </a:r>
            <a:endParaRPr sz="2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맑은 고딕"/>
                <a:cs typeface="맑은 고딕"/>
              </a:rPr>
              <a:t>는 </a:t>
            </a:r>
            <a:r>
              <a:rPr dirty="0" sz="2000" b="1">
                <a:latin typeface="맑은 고딕"/>
                <a:cs typeface="맑은 고딕"/>
              </a:rPr>
              <a:t>상징</a:t>
            </a:r>
            <a:r>
              <a:rPr dirty="0" sz="2000">
                <a:latin typeface="맑은 고딕"/>
                <a:cs typeface="맑은 고딕"/>
              </a:rPr>
              <a:t>을 대상으로</a:t>
            </a:r>
            <a:r>
              <a:rPr dirty="0" sz="2000" spc="-6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한다.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05956" y="693419"/>
            <a:ext cx="3838955" cy="5335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 지식재산권의</a:t>
            </a:r>
            <a:r>
              <a:rPr dirty="0" spc="-85"/>
              <a:t> </a:t>
            </a:r>
            <a:r>
              <a:rPr dirty="0"/>
              <a:t>종류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42489" y="459316"/>
            <a:ext cx="8106409" cy="1926589"/>
          </a:xfrm>
          <a:prstGeom prst="rect">
            <a:avLst/>
          </a:prstGeom>
        </p:spPr>
        <p:txBody>
          <a:bodyPr wrap="square" lIns="0" tIns="117475" rIns="0" bIns="0" rtlCol="0" vert="horz">
            <a:spAutoFit/>
          </a:bodyPr>
          <a:lstStyle/>
          <a:p>
            <a:pPr marL="34925">
              <a:lnSpc>
                <a:spcPct val="100000"/>
              </a:lnSpc>
              <a:spcBef>
                <a:spcPts val="925"/>
              </a:spcBef>
            </a:pPr>
            <a:r>
              <a:rPr dirty="0" sz="2400" b="1">
                <a:latin typeface="맑은 고딕"/>
                <a:cs typeface="맑은 고딕"/>
              </a:rPr>
              <a:t>1. </a:t>
            </a:r>
            <a:r>
              <a:rPr dirty="0" sz="2400" spc="-5" b="1">
                <a:latin typeface="맑은 고딕"/>
                <a:cs typeface="맑은 고딕"/>
              </a:rPr>
              <a:t>전통적</a:t>
            </a:r>
            <a:r>
              <a:rPr dirty="0" sz="2400" spc="-15" b="1">
                <a:latin typeface="맑은 고딕"/>
                <a:cs typeface="맑은 고딕"/>
              </a:rPr>
              <a:t> </a:t>
            </a:r>
            <a:r>
              <a:rPr dirty="0" sz="2400" spc="-5" b="1">
                <a:latin typeface="맑은 고딕"/>
                <a:cs typeface="맑은 고딕"/>
              </a:rPr>
              <a:t>유형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2000" b="1">
                <a:latin typeface="맑은 고딕"/>
                <a:cs typeface="맑은 고딕"/>
              </a:rPr>
              <a:t>(1)</a:t>
            </a:r>
            <a:r>
              <a:rPr dirty="0" sz="2000" spc="-2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산업재산권</a:t>
            </a:r>
            <a:endParaRPr sz="2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2000" b="1">
                <a:latin typeface="맑은 고딕"/>
                <a:cs typeface="맑은 고딕"/>
              </a:rPr>
              <a:t>4)</a:t>
            </a:r>
            <a:r>
              <a:rPr dirty="0" sz="2000" spc="-1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상표권</a:t>
            </a:r>
            <a:endParaRPr sz="2000"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또한 상표권은 산업재산권 중에서 역사가 가장 오래된 것으로써</a:t>
            </a:r>
            <a:r>
              <a:rPr dirty="0" sz="2000" spc="-12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고대에  기원을 두고 있기도</a:t>
            </a:r>
            <a:r>
              <a:rPr dirty="0" sz="2000" spc="-5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하다.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2572" y="3191255"/>
            <a:ext cx="6263639" cy="1819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70519" y="4238244"/>
            <a:ext cx="2218944" cy="2005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70607" y="481024"/>
            <a:ext cx="2808605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/>
              <a:t>Ⅰ. </a:t>
            </a:r>
            <a:r>
              <a:rPr dirty="0" sz="2200" spc="-10"/>
              <a:t>지식재산권의</a:t>
            </a:r>
            <a:r>
              <a:rPr dirty="0" sz="2200" spc="-40"/>
              <a:t> </a:t>
            </a:r>
            <a:r>
              <a:rPr dirty="0" sz="2200" spc="-10"/>
              <a:t>의의</a:t>
            </a:r>
            <a:endParaRPr sz="2200"/>
          </a:p>
        </p:txBody>
      </p:sp>
      <p:sp>
        <p:nvSpPr>
          <p:cNvPr id="4" name="object 4"/>
          <p:cNvSpPr txBox="1"/>
          <p:nvPr/>
        </p:nvSpPr>
        <p:spPr>
          <a:xfrm>
            <a:off x="2159000" y="909954"/>
            <a:ext cx="6428740" cy="4521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860">
              <a:lnSpc>
                <a:spcPct val="100000"/>
              </a:lnSpc>
              <a:spcBef>
                <a:spcPts val="95"/>
              </a:spcBef>
            </a:pPr>
            <a:r>
              <a:rPr dirty="0" sz="2200" spc="-5" b="1">
                <a:latin typeface="맑은 고딕"/>
                <a:cs typeface="맑은 고딕"/>
              </a:rPr>
              <a:t>2. 지식재산권의</a:t>
            </a:r>
            <a:r>
              <a:rPr dirty="0" sz="2200" spc="15" b="1">
                <a:latin typeface="맑은 고딕"/>
                <a:cs typeface="맑은 고딕"/>
              </a:rPr>
              <a:t> </a:t>
            </a:r>
            <a:r>
              <a:rPr dirty="0" sz="2200" spc="-5" b="1">
                <a:latin typeface="맑은 고딕"/>
                <a:cs typeface="맑은 고딕"/>
              </a:rPr>
              <a:t>객체</a:t>
            </a:r>
            <a:endParaRPr sz="22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1555"/>
              </a:spcBef>
            </a:pPr>
            <a:r>
              <a:rPr dirty="0" sz="2000">
                <a:latin typeface="맑은 고딕"/>
                <a:cs typeface="맑은 고딕"/>
              </a:rPr>
              <a:t>- 지식재산권의 보호대상 </a:t>
            </a:r>
            <a:r>
              <a:rPr dirty="0" sz="2000" spc="0">
                <a:latin typeface="맑은 고딕"/>
                <a:cs typeface="맑은 고딕"/>
              </a:rPr>
              <a:t>즉 </a:t>
            </a:r>
            <a:r>
              <a:rPr dirty="0" sz="2000">
                <a:latin typeface="맑은 고딕"/>
                <a:cs typeface="맑은 고딕"/>
              </a:rPr>
              <a:t>객체(크게 </a:t>
            </a:r>
            <a:r>
              <a:rPr dirty="0" sz="2000" spc="0">
                <a:latin typeface="맑은 고딕"/>
                <a:cs typeface="맑은 고딕"/>
              </a:rPr>
              <a:t>두</a:t>
            </a:r>
            <a:r>
              <a:rPr dirty="0" sz="2000" spc="-12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영역)</a:t>
            </a:r>
            <a:endParaRPr sz="2000">
              <a:latin typeface="맑은 고딕"/>
              <a:cs typeface="맑은 고딕"/>
            </a:endParaRPr>
          </a:p>
          <a:p>
            <a:pPr marL="102235" marR="2245360">
              <a:lnSpc>
                <a:spcPct val="120000"/>
              </a:lnSpc>
            </a:pPr>
            <a:r>
              <a:rPr dirty="0" sz="2000">
                <a:latin typeface="맑은 고딕"/>
                <a:cs typeface="맑은 고딕"/>
              </a:rPr>
              <a:t>첫째 - 산업활동·식별표지 등의</a:t>
            </a:r>
            <a:r>
              <a:rPr dirty="0" sz="2000" spc="-12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영역  둘째 - 예술·학문·문학 등의</a:t>
            </a:r>
            <a:r>
              <a:rPr dirty="0" sz="2000" spc="-10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영역</a:t>
            </a:r>
            <a:endParaRPr sz="2000">
              <a:latin typeface="맑은 고딕"/>
              <a:cs typeface="맑은 고딕"/>
            </a:endParaRPr>
          </a:p>
          <a:p>
            <a:pPr marL="10223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이들 영역에서 </a:t>
            </a:r>
            <a:r>
              <a:rPr dirty="0" sz="2000" b="1">
                <a:latin typeface="맑은 고딕"/>
                <a:cs typeface="맑은 고딕"/>
              </a:rPr>
              <a:t>정신적 창작활동 결과 발생하는</a:t>
            </a:r>
            <a:r>
              <a:rPr dirty="0" sz="2000" spc="-15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창작물</a:t>
            </a:r>
            <a:endParaRPr sz="20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3201035">
              <a:lnSpc>
                <a:spcPct val="120000"/>
              </a:lnSpc>
              <a:spcBef>
                <a:spcPts val="5"/>
              </a:spcBef>
            </a:pPr>
            <a:r>
              <a:rPr dirty="0" sz="2000" b="1">
                <a:latin typeface="맑은 고딕"/>
                <a:cs typeface="맑은 고딕"/>
              </a:rPr>
              <a:t>- 재산(property)의 개념  종래 </a:t>
            </a:r>
            <a:r>
              <a:rPr dirty="0" sz="2000">
                <a:latin typeface="맑은 고딕"/>
                <a:cs typeface="맑은 고딕"/>
              </a:rPr>
              <a:t>: 가구ㆍ보석 등</a:t>
            </a:r>
            <a:r>
              <a:rPr dirty="0" sz="2000" spc="-11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동산과</a:t>
            </a:r>
            <a:endParaRPr sz="2000">
              <a:latin typeface="맑은 고딕"/>
              <a:cs typeface="맑은 고딕"/>
            </a:endParaRPr>
          </a:p>
          <a:p>
            <a:pPr marL="7239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건물ㆍ토지 등 부동산과 같은</a:t>
            </a:r>
            <a:r>
              <a:rPr dirty="0" sz="2000" spc="-8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유체재산(물건)</a:t>
            </a:r>
            <a:endParaRPr sz="2000">
              <a:latin typeface="맑은 고딕"/>
              <a:cs typeface="맑은 고딕"/>
            </a:endParaRPr>
          </a:p>
          <a:p>
            <a:pPr marL="814069" marR="407670" indent="-802005">
              <a:lnSpc>
                <a:spcPct val="120000"/>
              </a:lnSpc>
            </a:pPr>
            <a:r>
              <a:rPr dirty="0" sz="2000" b="1">
                <a:latin typeface="맑은 고딕"/>
                <a:cs typeface="맑은 고딕"/>
              </a:rPr>
              <a:t>현대 </a:t>
            </a:r>
            <a:r>
              <a:rPr dirty="0" sz="2000">
                <a:latin typeface="맑은 고딕"/>
                <a:cs typeface="맑은 고딕"/>
              </a:rPr>
              <a:t>: 첨단의 과학기술산업사회ㆍ정보화사회로</a:t>
            </a:r>
            <a:r>
              <a:rPr dirty="0" sz="2000" spc="-12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변화  유형재산의</a:t>
            </a:r>
            <a:r>
              <a:rPr dirty="0" sz="2000" spc="-3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형태에서</a:t>
            </a:r>
            <a:endParaRPr sz="2000">
              <a:latin typeface="맑은 고딕"/>
              <a:cs typeface="맑은 고딕"/>
            </a:endParaRPr>
          </a:p>
          <a:p>
            <a:pPr marL="814069">
              <a:lnSpc>
                <a:spcPct val="100000"/>
              </a:lnSpc>
              <a:spcBef>
                <a:spcPts val="480"/>
              </a:spcBef>
            </a:pPr>
            <a:r>
              <a:rPr dirty="0" sz="2000" spc="0">
                <a:latin typeface="맑은 고딕"/>
                <a:cs typeface="맑은 고딕"/>
              </a:rPr>
              <a:t>→ 정신적 </a:t>
            </a:r>
            <a:r>
              <a:rPr dirty="0" sz="2000">
                <a:latin typeface="맑은 고딕"/>
                <a:cs typeface="맑은 고딕"/>
              </a:rPr>
              <a:t>창작물인 무형의 지식재산 형태로</a:t>
            </a:r>
            <a:r>
              <a:rPr dirty="0" sz="2000" spc="-19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확장</a:t>
            </a:r>
            <a:endParaRPr sz="20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 지식재산권의</a:t>
            </a:r>
            <a:r>
              <a:rPr dirty="0" spc="-85"/>
              <a:t> </a:t>
            </a:r>
            <a:r>
              <a:rPr dirty="0"/>
              <a:t>종류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42489" y="459316"/>
            <a:ext cx="7470140" cy="3816985"/>
          </a:xfrm>
          <a:prstGeom prst="rect">
            <a:avLst/>
          </a:prstGeom>
        </p:spPr>
        <p:txBody>
          <a:bodyPr wrap="square" lIns="0" tIns="117475" rIns="0" bIns="0" rtlCol="0" vert="horz">
            <a:spAutoFit/>
          </a:bodyPr>
          <a:lstStyle/>
          <a:p>
            <a:pPr marL="34925">
              <a:lnSpc>
                <a:spcPct val="100000"/>
              </a:lnSpc>
              <a:spcBef>
                <a:spcPts val="925"/>
              </a:spcBef>
            </a:pPr>
            <a:r>
              <a:rPr dirty="0" sz="2400" b="1">
                <a:latin typeface="맑은 고딕"/>
                <a:cs typeface="맑은 고딕"/>
              </a:rPr>
              <a:t>1. </a:t>
            </a:r>
            <a:r>
              <a:rPr dirty="0" sz="2400" spc="-5" b="1">
                <a:latin typeface="맑은 고딕"/>
                <a:cs typeface="맑은 고딕"/>
              </a:rPr>
              <a:t>전통적</a:t>
            </a:r>
            <a:r>
              <a:rPr dirty="0" sz="2400" spc="-15" b="1">
                <a:latin typeface="맑은 고딕"/>
                <a:cs typeface="맑은 고딕"/>
              </a:rPr>
              <a:t> </a:t>
            </a:r>
            <a:r>
              <a:rPr dirty="0" sz="2400" spc="-5" b="1">
                <a:latin typeface="맑은 고딕"/>
                <a:cs typeface="맑은 고딕"/>
              </a:rPr>
              <a:t>유형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2000" b="1">
                <a:latin typeface="맑은 고딕"/>
                <a:cs typeface="맑은 고딕"/>
              </a:rPr>
              <a:t>(1)</a:t>
            </a:r>
            <a:r>
              <a:rPr dirty="0" sz="2000" spc="-2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산업재산권</a:t>
            </a:r>
            <a:endParaRPr sz="2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2000" b="1">
                <a:latin typeface="맑은 고딕"/>
                <a:cs typeface="맑은 고딕"/>
              </a:rPr>
              <a:t>4)</a:t>
            </a:r>
            <a:r>
              <a:rPr dirty="0" sz="2000" spc="-1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상표권</a:t>
            </a:r>
            <a:endParaRPr sz="2000">
              <a:latin typeface="맑은 고딕"/>
              <a:cs typeface="맑은 고딕"/>
            </a:endParaRPr>
          </a:p>
          <a:p>
            <a:pPr marL="279400" indent="-178435">
              <a:lnSpc>
                <a:spcPct val="100000"/>
              </a:lnSpc>
              <a:spcBef>
                <a:spcPts val="480"/>
              </a:spcBef>
              <a:buChar char="-"/>
              <a:tabLst>
                <a:tab pos="294640" algn="l"/>
              </a:tabLst>
            </a:pPr>
            <a:r>
              <a:rPr dirty="0" sz="2000">
                <a:latin typeface="맑은 고딕"/>
                <a:cs typeface="맑은 고딕"/>
              </a:rPr>
              <a:t>상표와 상호는</a:t>
            </a:r>
            <a:r>
              <a:rPr dirty="0" sz="2000" spc="-3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구별된다.</a:t>
            </a:r>
            <a:endParaRPr sz="2000">
              <a:latin typeface="맑은 고딕"/>
              <a:cs typeface="맑은 고딕"/>
            </a:endParaRPr>
          </a:p>
          <a:p>
            <a:pPr marL="279400" indent="-178435">
              <a:lnSpc>
                <a:spcPct val="100000"/>
              </a:lnSpc>
              <a:spcBef>
                <a:spcPts val="480"/>
              </a:spcBef>
              <a:buFont typeface=""/>
              <a:buChar char="-"/>
              <a:tabLst>
                <a:tab pos="294640" algn="l"/>
              </a:tabLst>
            </a:pPr>
            <a:r>
              <a:rPr dirty="0" sz="2000" b="1">
                <a:latin typeface="맑은 고딕"/>
                <a:cs typeface="맑은 고딕"/>
              </a:rPr>
              <a:t>상호 </a:t>
            </a:r>
            <a:r>
              <a:rPr dirty="0" sz="2000">
                <a:latin typeface="맑은 고딕"/>
                <a:cs typeface="맑은 고딕"/>
              </a:rPr>
              <a:t>: 영업상의 활동에서 </a:t>
            </a:r>
            <a:r>
              <a:rPr dirty="0" sz="2000" b="1">
                <a:latin typeface="맑은 고딕"/>
                <a:cs typeface="맑은 고딕"/>
              </a:rPr>
              <a:t>상인을 표창하는</a:t>
            </a:r>
            <a:r>
              <a:rPr dirty="0" sz="2000" spc="-125" b="1">
                <a:latin typeface="맑은 고딕"/>
                <a:cs typeface="맑은 고딕"/>
              </a:rPr>
              <a:t> </a:t>
            </a:r>
            <a:r>
              <a:rPr dirty="0" sz="2000" spc="0" b="1">
                <a:latin typeface="맑은 고딕"/>
                <a:cs typeface="맑은 고딕"/>
              </a:rPr>
              <a:t>명칭</a:t>
            </a:r>
            <a:endParaRPr sz="2000">
              <a:latin typeface="맑은 고딕"/>
              <a:cs typeface="맑은 고딕"/>
            </a:endParaRPr>
          </a:p>
          <a:p>
            <a:pPr marL="108140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하나의 명칭이므로 </a:t>
            </a:r>
            <a:r>
              <a:rPr dirty="0" sz="2000" b="1">
                <a:latin typeface="맑은 고딕"/>
                <a:cs typeface="맑은 고딕"/>
              </a:rPr>
              <a:t>문자로 구성되어서 호칭될 수</a:t>
            </a:r>
            <a:r>
              <a:rPr dirty="0" sz="2000" spc="-13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있어야</a:t>
            </a:r>
            <a:endParaRPr sz="2000">
              <a:latin typeface="맑은 고딕"/>
              <a:cs typeface="맑은 고딕"/>
            </a:endParaRPr>
          </a:p>
          <a:p>
            <a:pPr marL="279400" marR="1329690" indent="-178435">
              <a:lnSpc>
                <a:spcPct val="120000"/>
              </a:lnSpc>
              <a:buChar char="-"/>
              <a:tabLst>
                <a:tab pos="294640" algn="l"/>
              </a:tabLst>
            </a:pPr>
            <a:r>
              <a:rPr dirty="0" sz="2000">
                <a:latin typeface="맑은 고딕"/>
                <a:cs typeface="맑은 고딕"/>
              </a:rPr>
              <a:t>상호는 도형이나 기호만으로는 이루어질 수가</a:t>
            </a:r>
            <a:r>
              <a:rPr dirty="0" sz="2000" spc="-10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없다.  상호는 영업자체를 표시하는</a:t>
            </a:r>
            <a:r>
              <a:rPr dirty="0" sz="2000" spc="-7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영업표나,</a:t>
            </a:r>
            <a:endParaRPr sz="2000">
              <a:latin typeface="맑은 고딕"/>
              <a:cs typeface="맑은 고딕"/>
            </a:endParaRPr>
          </a:p>
          <a:p>
            <a:pPr marL="279400" marR="2252980">
              <a:lnSpc>
                <a:spcPct val="120000"/>
              </a:lnSpc>
              <a:spcBef>
                <a:spcPts val="5"/>
              </a:spcBef>
            </a:pPr>
            <a:r>
              <a:rPr dirty="0" sz="2000">
                <a:latin typeface="맑은 고딕"/>
                <a:cs typeface="맑은 고딕"/>
              </a:rPr>
              <a:t>상품을 직접 표창하는 상표와는 다르다.  상호는 상법과 부정경쟁방지법 등에서</a:t>
            </a:r>
            <a:r>
              <a:rPr dirty="0" sz="2000" spc="-11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보호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95727" y="4629911"/>
            <a:ext cx="1152144" cy="19552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151376" y="4629911"/>
            <a:ext cx="3153155" cy="723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244340" y="5509259"/>
            <a:ext cx="2968752" cy="9265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658100" y="4956047"/>
            <a:ext cx="2081783" cy="946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 지식재산권의</a:t>
            </a:r>
            <a:r>
              <a:rPr dirty="0" spc="-85"/>
              <a:t> </a:t>
            </a:r>
            <a:r>
              <a:rPr dirty="0"/>
              <a:t>종류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42489" y="459316"/>
            <a:ext cx="7774940" cy="3451225"/>
          </a:xfrm>
          <a:prstGeom prst="rect">
            <a:avLst/>
          </a:prstGeom>
        </p:spPr>
        <p:txBody>
          <a:bodyPr wrap="square" lIns="0" tIns="117475" rIns="0" bIns="0" rtlCol="0" vert="horz">
            <a:spAutoFit/>
          </a:bodyPr>
          <a:lstStyle/>
          <a:p>
            <a:pPr marL="34925">
              <a:lnSpc>
                <a:spcPct val="100000"/>
              </a:lnSpc>
              <a:spcBef>
                <a:spcPts val="925"/>
              </a:spcBef>
            </a:pPr>
            <a:r>
              <a:rPr dirty="0" sz="2400" b="1">
                <a:latin typeface="맑은 고딕"/>
                <a:cs typeface="맑은 고딕"/>
              </a:rPr>
              <a:t>1. </a:t>
            </a:r>
            <a:r>
              <a:rPr dirty="0" sz="2400" spc="-5" b="1">
                <a:latin typeface="맑은 고딕"/>
                <a:cs typeface="맑은 고딕"/>
              </a:rPr>
              <a:t>전통적</a:t>
            </a:r>
            <a:r>
              <a:rPr dirty="0" sz="2400" spc="-15" b="1">
                <a:latin typeface="맑은 고딕"/>
                <a:cs typeface="맑은 고딕"/>
              </a:rPr>
              <a:t> </a:t>
            </a:r>
            <a:r>
              <a:rPr dirty="0" sz="2400" spc="-5" b="1">
                <a:latin typeface="맑은 고딕"/>
                <a:cs typeface="맑은 고딕"/>
              </a:rPr>
              <a:t>유형</a:t>
            </a:r>
            <a:endParaRPr sz="2400">
              <a:latin typeface="맑은 고딕"/>
              <a:cs typeface="맑은 고딕"/>
            </a:endParaRPr>
          </a:p>
          <a:p>
            <a:pPr marL="429895" indent="-417195">
              <a:lnSpc>
                <a:spcPct val="100000"/>
              </a:lnSpc>
              <a:spcBef>
                <a:spcPts val="695"/>
              </a:spcBef>
              <a:buAutoNum type="arabicParenBoth" startAt="2"/>
              <a:tabLst>
                <a:tab pos="430530" algn="l"/>
              </a:tabLst>
            </a:pPr>
            <a:r>
              <a:rPr dirty="0" sz="2000" b="1">
                <a:latin typeface="맑은 고딕"/>
                <a:cs typeface="맑은 고딕"/>
              </a:rPr>
              <a:t>저작권</a:t>
            </a:r>
            <a:endParaRPr sz="2000">
              <a:latin typeface="맑은 고딕"/>
              <a:cs typeface="맑은 고딕"/>
            </a:endParaRPr>
          </a:p>
          <a:p>
            <a:pPr lvl="1" marL="279400" indent="-178435">
              <a:lnSpc>
                <a:spcPct val="100000"/>
              </a:lnSpc>
              <a:spcBef>
                <a:spcPts val="484"/>
              </a:spcBef>
              <a:buChar char="-"/>
              <a:tabLst>
                <a:tab pos="294640" algn="l"/>
              </a:tabLst>
            </a:pPr>
            <a:r>
              <a:rPr dirty="0" sz="2000">
                <a:latin typeface="맑은 고딕"/>
                <a:cs typeface="맑은 고딕"/>
              </a:rPr>
              <a:t>저작권(Copyright)은 학문·예술에 관한 정신적 창작물에 관한</a:t>
            </a:r>
            <a:r>
              <a:rPr dirty="0" sz="2000" spc="-12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권리</a:t>
            </a:r>
            <a:endParaRPr sz="2000">
              <a:latin typeface="맑은 고딕"/>
              <a:cs typeface="맑은 고딕"/>
            </a:endParaRPr>
          </a:p>
          <a:p>
            <a:pPr lvl="1" marL="279400" indent="-178435">
              <a:lnSpc>
                <a:spcPct val="100000"/>
              </a:lnSpc>
              <a:spcBef>
                <a:spcPts val="480"/>
              </a:spcBef>
              <a:buChar char="-"/>
              <a:tabLst>
                <a:tab pos="294640" algn="l"/>
              </a:tabLst>
            </a:pPr>
            <a:r>
              <a:rPr dirty="0" sz="2000">
                <a:latin typeface="맑은 고딕"/>
                <a:cs typeface="맑은 고딕"/>
              </a:rPr>
              <a:t>저작권의 대상은 사람의 모든 정신적</a:t>
            </a:r>
            <a:r>
              <a:rPr dirty="0" sz="2000" spc="-8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창작물로서</a:t>
            </a:r>
            <a:endParaRPr sz="2000">
              <a:latin typeface="맑은 고딕"/>
              <a:cs typeface="맑은 고딕"/>
            </a:endParaRPr>
          </a:p>
          <a:p>
            <a:pPr marL="279400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latin typeface="맑은 고딕"/>
                <a:cs typeface="맑은 고딕"/>
              </a:rPr>
              <a:t>논문·도서·음반·그림·사진·악보·조각물</a:t>
            </a:r>
            <a:r>
              <a:rPr dirty="0" sz="2000" spc="-5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등이다.</a:t>
            </a:r>
            <a:endParaRPr sz="2000">
              <a:latin typeface="맑은 고딕"/>
              <a:cs typeface="맑은 고딕"/>
            </a:endParaRPr>
          </a:p>
          <a:p>
            <a:pPr lvl="1" marL="279400" marR="2712720" indent="-178435">
              <a:lnSpc>
                <a:spcPct val="120000"/>
              </a:lnSpc>
              <a:buChar char="-"/>
              <a:tabLst>
                <a:tab pos="294640" algn="l"/>
              </a:tabLst>
            </a:pPr>
            <a:r>
              <a:rPr dirty="0" sz="2000">
                <a:latin typeface="맑은 고딕"/>
                <a:cs typeface="맑은 고딕"/>
              </a:rPr>
              <a:t>저작권자는 자신의 창작물에 대한  출판·반포·복제·공연·방송·전시 등의</a:t>
            </a:r>
            <a:r>
              <a:rPr dirty="0" sz="2000" spc="-114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권한을  일정한 존속기간(최대 사후 70년) 동안  독점적·배타적으로 가지게</a:t>
            </a:r>
            <a:r>
              <a:rPr dirty="0" sz="2000" spc="-7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된다.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15328" y="4177284"/>
            <a:ext cx="2540507" cy="1699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 지식재산권의</a:t>
            </a:r>
            <a:r>
              <a:rPr dirty="0" spc="-85"/>
              <a:t> </a:t>
            </a:r>
            <a:r>
              <a:rPr dirty="0"/>
              <a:t>종류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42489" y="459316"/>
            <a:ext cx="8232140" cy="4182745"/>
          </a:xfrm>
          <a:prstGeom prst="rect">
            <a:avLst/>
          </a:prstGeom>
        </p:spPr>
        <p:txBody>
          <a:bodyPr wrap="square" lIns="0" tIns="117475" rIns="0" bIns="0" rtlCol="0" vert="horz">
            <a:spAutoFit/>
          </a:bodyPr>
          <a:lstStyle/>
          <a:p>
            <a:pPr marL="34925">
              <a:lnSpc>
                <a:spcPct val="100000"/>
              </a:lnSpc>
              <a:spcBef>
                <a:spcPts val="925"/>
              </a:spcBef>
            </a:pPr>
            <a:r>
              <a:rPr dirty="0" sz="2400" b="1">
                <a:latin typeface="맑은 고딕"/>
                <a:cs typeface="맑은 고딕"/>
              </a:rPr>
              <a:t>1. </a:t>
            </a:r>
            <a:r>
              <a:rPr dirty="0" sz="2400" spc="-5" b="1">
                <a:latin typeface="맑은 고딕"/>
                <a:cs typeface="맑은 고딕"/>
              </a:rPr>
              <a:t>전통적</a:t>
            </a:r>
            <a:r>
              <a:rPr dirty="0" sz="2400" spc="-15" b="1">
                <a:latin typeface="맑은 고딕"/>
                <a:cs typeface="맑은 고딕"/>
              </a:rPr>
              <a:t> </a:t>
            </a:r>
            <a:r>
              <a:rPr dirty="0" sz="2400" spc="-5" b="1">
                <a:latin typeface="맑은 고딕"/>
                <a:cs typeface="맑은 고딕"/>
              </a:rPr>
              <a:t>유형</a:t>
            </a:r>
            <a:endParaRPr sz="2400">
              <a:latin typeface="맑은 고딕"/>
              <a:cs typeface="맑은 고딕"/>
            </a:endParaRPr>
          </a:p>
          <a:p>
            <a:pPr marL="429895" indent="-417195">
              <a:lnSpc>
                <a:spcPct val="100000"/>
              </a:lnSpc>
              <a:spcBef>
                <a:spcPts val="695"/>
              </a:spcBef>
              <a:buAutoNum type="arabicParenBoth" startAt="2"/>
              <a:tabLst>
                <a:tab pos="430530" algn="l"/>
              </a:tabLst>
            </a:pPr>
            <a:r>
              <a:rPr dirty="0" sz="2000" b="1">
                <a:latin typeface="맑은 고딕"/>
                <a:cs typeface="맑은 고딕"/>
              </a:rPr>
              <a:t>저작권</a:t>
            </a:r>
            <a:endParaRPr sz="2000">
              <a:latin typeface="맑은 고딕"/>
              <a:cs typeface="맑은 고딕"/>
            </a:endParaRPr>
          </a:p>
          <a:p>
            <a:pPr lvl="1" marL="279400" indent="-178435">
              <a:lnSpc>
                <a:spcPct val="100000"/>
              </a:lnSpc>
              <a:spcBef>
                <a:spcPts val="484"/>
              </a:spcBef>
              <a:buChar char="-"/>
              <a:tabLst>
                <a:tab pos="294640" algn="l"/>
              </a:tabLst>
            </a:pPr>
            <a:r>
              <a:rPr dirty="0" sz="2000">
                <a:latin typeface="맑은 고딕"/>
                <a:cs typeface="맑은 고딕"/>
              </a:rPr>
              <a:t>저작자가 저작물에 대한 인격적 이익의 보호를 특징으로</a:t>
            </a:r>
            <a:r>
              <a:rPr dirty="0" sz="2000" spc="-12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한다.</a:t>
            </a:r>
            <a:endParaRPr sz="2000">
              <a:latin typeface="맑은 고딕"/>
              <a:cs typeface="맑은 고딕"/>
            </a:endParaRPr>
          </a:p>
          <a:p>
            <a:pPr marL="1905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→ 그 성질상 일신전속권인 </a:t>
            </a:r>
            <a:r>
              <a:rPr dirty="0" sz="2000" b="1">
                <a:latin typeface="맑은 고딕"/>
                <a:cs typeface="맑은 고딕"/>
              </a:rPr>
              <a:t>저작인격권</a:t>
            </a:r>
            <a:r>
              <a:rPr dirty="0" sz="2000">
                <a:latin typeface="맑은 고딕"/>
                <a:cs typeface="맑은 고딕"/>
              </a:rPr>
              <a:t>이</a:t>
            </a:r>
            <a:r>
              <a:rPr dirty="0" sz="2000" spc="-10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인정되고</a:t>
            </a:r>
            <a:endParaRPr sz="2000">
              <a:latin typeface="맑은 고딕"/>
              <a:cs typeface="맑은 고딕"/>
            </a:endParaRPr>
          </a:p>
          <a:p>
            <a:pPr lvl="1" marL="279400" indent="-178435">
              <a:lnSpc>
                <a:spcPct val="100000"/>
              </a:lnSpc>
              <a:spcBef>
                <a:spcPts val="480"/>
              </a:spcBef>
              <a:buChar char="-"/>
              <a:tabLst>
                <a:tab pos="294640" algn="l"/>
              </a:tabLst>
            </a:pPr>
            <a:r>
              <a:rPr dirty="0" sz="2000">
                <a:latin typeface="맑은 고딕"/>
                <a:cs typeface="맑은 고딕"/>
              </a:rPr>
              <a:t>재산적 가치를 지배하는 </a:t>
            </a:r>
            <a:r>
              <a:rPr dirty="0" sz="2000" b="1">
                <a:latin typeface="맑은 고딕"/>
                <a:cs typeface="맑은 고딕"/>
              </a:rPr>
              <a:t>저작재산권</a:t>
            </a:r>
            <a:r>
              <a:rPr dirty="0" sz="2000">
                <a:latin typeface="맑은 고딕"/>
                <a:cs typeface="맑은 고딕"/>
              </a:rPr>
              <a:t>을</a:t>
            </a:r>
            <a:r>
              <a:rPr dirty="0" sz="2000" spc="-10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인정한다.</a:t>
            </a:r>
            <a:endParaRPr sz="2000">
              <a:latin typeface="맑은 고딕"/>
              <a:cs typeface="맑은 고딕"/>
            </a:endParaRPr>
          </a:p>
          <a:p>
            <a:pPr marL="1905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→</a:t>
            </a:r>
            <a:r>
              <a:rPr dirty="0" sz="2000" spc="-25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저작재산권</a:t>
            </a:r>
            <a:r>
              <a:rPr dirty="0" sz="2000">
                <a:latin typeface="맑은 고딕"/>
                <a:cs typeface="맑은 고딕"/>
              </a:rPr>
              <a:t>으로는</a:t>
            </a:r>
            <a:endParaRPr sz="2000">
              <a:latin typeface="맑은 고딕"/>
              <a:cs typeface="맑은 고딕"/>
            </a:endParaRPr>
          </a:p>
          <a:p>
            <a:pPr marL="547370" marR="1487170">
              <a:lnSpc>
                <a:spcPct val="120000"/>
              </a:lnSpc>
            </a:pPr>
            <a:r>
              <a:rPr dirty="0" sz="2000">
                <a:latin typeface="맑은 고딕"/>
                <a:cs typeface="맑은 고딕"/>
              </a:rPr>
              <a:t>저작물의</a:t>
            </a:r>
            <a:r>
              <a:rPr dirty="0" sz="2000" spc="-9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복제권ㆍ공연권ㆍ방송권ㆍ전시권ㆍ배포권을  비롯하여 2차적 저작물 작성권 등을</a:t>
            </a:r>
            <a:r>
              <a:rPr dirty="0" sz="2000" spc="-11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포함한다.</a:t>
            </a:r>
            <a:endParaRPr sz="2000">
              <a:latin typeface="맑은 고딕"/>
              <a:cs typeface="맑은 고딕"/>
            </a:endParaRPr>
          </a:p>
          <a:p>
            <a:pPr lvl="1" marL="279400" marR="5080" indent="-178435">
              <a:lnSpc>
                <a:spcPct val="120000"/>
              </a:lnSpc>
              <a:spcBef>
                <a:spcPts val="5"/>
              </a:spcBef>
              <a:buChar char="-"/>
              <a:tabLst>
                <a:tab pos="294640" algn="l"/>
              </a:tabLst>
            </a:pPr>
            <a:r>
              <a:rPr dirty="0" sz="2000">
                <a:latin typeface="맑은 고딕"/>
                <a:cs typeface="맑은 고딕"/>
              </a:rPr>
              <a:t>또한 저작물의 실연,음반제작,방송사업에 대하여는 </a:t>
            </a:r>
            <a:r>
              <a:rPr dirty="0" sz="2000" b="1">
                <a:latin typeface="맑은 고딕"/>
                <a:cs typeface="맑은 고딕"/>
              </a:rPr>
              <a:t>저작인접권</a:t>
            </a:r>
            <a:r>
              <a:rPr dirty="0" sz="2000">
                <a:latin typeface="맑은 고딕"/>
                <a:cs typeface="맑은 고딕"/>
              </a:rPr>
              <a:t>을</a:t>
            </a:r>
            <a:r>
              <a:rPr dirty="0" sz="2000" spc="-11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인정  저작인접권은 그 보호기간이 저작권보다 짧은 것이 보통  저작인접권으로는 실연자 권리, 음반제작자 권리, 방송사업자</a:t>
            </a:r>
            <a:r>
              <a:rPr dirty="0" sz="2000" spc="-114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권리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51376" y="4721350"/>
            <a:ext cx="3342131" cy="20345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1919" y="2998978"/>
            <a:ext cx="348678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0">
                <a:latin typeface="맑은 고딕"/>
                <a:cs typeface="맑은 고딕"/>
              </a:rPr>
              <a:t>수고</a:t>
            </a:r>
            <a:r>
              <a:rPr dirty="0" sz="3600" spc="-100" b="0">
                <a:latin typeface="맑은 고딕"/>
                <a:cs typeface="맑은 고딕"/>
              </a:rPr>
              <a:t> </a:t>
            </a:r>
            <a:r>
              <a:rPr dirty="0" sz="3600" b="0">
                <a:latin typeface="맑은 고딕"/>
                <a:cs typeface="맑은 고딕"/>
              </a:rPr>
              <a:t>하셨습니다.</a:t>
            </a:r>
            <a:endParaRPr sz="36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0607" y="481024"/>
            <a:ext cx="2808605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/>
              <a:t>Ⅰ. </a:t>
            </a:r>
            <a:r>
              <a:rPr dirty="0" sz="2200" spc="-10"/>
              <a:t>지식재산권의</a:t>
            </a:r>
            <a:r>
              <a:rPr dirty="0" sz="2200" spc="-40"/>
              <a:t> </a:t>
            </a:r>
            <a:r>
              <a:rPr dirty="0" sz="2200" spc="-10"/>
              <a:t>의의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2070607" y="909954"/>
            <a:ext cx="7404734" cy="4765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11760">
              <a:lnSpc>
                <a:spcPct val="100000"/>
              </a:lnSpc>
              <a:spcBef>
                <a:spcPts val="95"/>
              </a:spcBef>
            </a:pPr>
            <a:r>
              <a:rPr dirty="0" sz="2200" spc="-5" b="1">
                <a:latin typeface="맑은 고딕"/>
                <a:cs typeface="맑은 고딕"/>
              </a:rPr>
              <a:t>2. 지식재산권의</a:t>
            </a:r>
            <a:r>
              <a:rPr dirty="0" sz="2200" spc="15" b="1">
                <a:latin typeface="맑은 고딕"/>
                <a:cs typeface="맑은 고딕"/>
              </a:rPr>
              <a:t> </a:t>
            </a:r>
            <a:r>
              <a:rPr dirty="0" sz="2200" spc="-5" b="1">
                <a:latin typeface="맑은 고딕"/>
                <a:cs typeface="맑은 고딕"/>
              </a:rPr>
              <a:t>객체</a:t>
            </a:r>
            <a:endParaRPr sz="22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1555"/>
              </a:spcBef>
            </a:pPr>
            <a:r>
              <a:rPr dirty="0" sz="2000">
                <a:latin typeface="맑은 고딕"/>
                <a:cs typeface="맑은 고딕"/>
              </a:rPr>
              <a:t>-</a:t>
            </a:r>
            <a:r>
              <a:rPr dirty="0" sz="2000" spc="28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지식재산(무체재산)은</a:t>
            </a:r>
            <a:r>
              <a:rPr dirty="0" sz="2000" spc="26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인간의</a:t>
            </a:r>
            <a:r>
              <a:rPr dirty="0" sz="2000" spc="27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사고력에</a:t>
            </a:r>
            <a:r>
              <a:rPr dirty="0" sz="2000" spc="28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기초한</a:t>
            </a:r>
            <a:r>
              <a:rPr dirty="0" sz="2000" spc="275">
                <a:latin typeface="맑은 고딕"/>
                <a:cs typeface="맑은 고딕"/>
              </a:rPr>
              <a:t> </a:t>
            </a:r>
            <a:r>
              <a:rPr dirty="0" sz="2000" spc="0">
                <a:latin typeface="맑은 고딕"/>
                <a:cs typeface="맑은 고딕"/>
              </a:rPr>
              <a:t>지식활동의</a:t>
            </a:r>
            <a:r>
              <a:rPr dirty="0" sz="2000" spc="254">
                <a:latin typeface="맑은 고딕"/>
                <a:cs typeface="맑은 고딕"/>
              </a:rPr>
              <a:t> </a:t>
            </a:r>
            <a:r>
              <a:rPr dirty="0" sz="2000" spc="0">
                <a:latin typeface="맑은 고딕"/>
                <a:cs typeface="맑은 고딕"/>
              </a:rPr>
              <a:t>결</a:t>
            </a:r>
            <a:endParaRPr sz="2000">
              <a:latin typeface="맑은 고딕"/>
              <a:cs typeface="맑은 고딕"/>
            </a:endParaRPr>
          </a:p>
          <a:p>
            <a:pPr marL="527685">
              <a:lnSpc>
                <a:spcPct val="100000"/>
              </a:lnSpc>
            </a:pPr>
            <a:r>
              <a:rPr dirty="0" sz="2000">
                <a:latin typeface="맑은 고딕"/>
                <a:cs typeface="맑은 고딕"/>
              </a:rPr>
              <a:t>과로</a:t>
            </a:r>
            <a:endParaRPr sz="2000">
              <a:latin typeface="맑은 고딕"/>
              <a:cs typeface="맑은 고딕"/>
            </a:endParaRPr>
          </a:p>
          <a:p>
            <a:pPr marL="1905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얻어진 정신적 산물인 무형의</a:t>
            </a:r>
            <a:r>
              <a:rPr dirty="0" sz="2000" spc="-7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재산이다.</a:t>
            </a:r>
            <a:endParaRPr sz="2000">
              <a:latin typeface="맑은 고딕"/>
              <a:cs typeface="맑은 고딕"/>
            </a:endParaRPr>
          </a:p>
          <a:p>
            <a:pPr marL="102235">
              <a:lnSpc>
                <a:spcPct val="100000"/>
              </a:lnSpc>
              <a:spcBef>
                <a:spcPts val="480"/>
              </a:spcBef>
            </a:pPr>
            <a:r>
              <a:rPr dirty="0" sz="2000" spc="0">
                <a:latin typeface="맑은 고딕"/>
                <a:cs typeface="맑은 고딕"/>
              </a:rPr>
              <a:t>→ </a:t>
            </a:r>
            <a:r>
              <a:rPr dirty="0" sz="2000" spc="-5" b="1">
                <a:latin typeface="맑은 고딕"/>
                <a:cs typeface="맑은 고딕"/>
              </a:rPr>
              <a:t>지식</a:t>
            </a:r>
            <a:r>
              <a:rPr dirty="0" sz="2000" spc="-5">
                <a:latin typeface="맑은 고딕"/>
                <a:cs typeface="맑은 고딕"/>
              </a:rPr>
              <a:t>(intellectual) </a:t>
            </a:r>
            <a:r>
              <a:rPr dirty="0" sz="2000">
                <a:latin typeface="맑은 고딕"/>
                <a:cs typeface="맑은 고딕"/>
              </a:rPr>
              <a:t>: 인간의 </a:t>
            </a:r>
            <a:r>
              <a:rPr dirty="0" sz="2000" spc="-5">
                <a:latin typeface="맑은 고딕"/>
                <a:cs typeface="맑은 고딕"/>
              </a:rPr>
              <a:t>사고력에 </a:t>
            </a:r>
            <a:r>
              <a:rPr dirty="0" sz="2000">
                <a:latin typeface="맑은 고딕"/>
                <a:cs typeface="맑은 고딕"/>
              </a:rPr>
              <a:t>기초한 지식이나 </a:t>
            </a:r>
            <a:r>
              <a:rPr dirty="0" sz="2000" spc="-5">
                <a:latin typeface="맑은 고딕"/>
                <a:cs typeface="맑은 고딕"/>
              </a:rPr>
              <a:t>지혜</a:t>
            </a:r>
            <a:r>
              <a:rPr dirty="0" sz="2000" spc="335">
                <a:latin typeface="맑은 고딕"/>
                <a:cs typeface="맑은 고딕"/>
              </a:rPr>
              <a:t> </a:t>
            </a:r>
            <a:r>
              <a:rPr dirty="0" sz="2000" spc="0">
                <a:latin typeface="맑은 고딕"/>
                <a:cs typeface="맑은 고딕"/>
              </a:rPr>
              <a:t>등</a:t>
            </a:r>
            <a:endParaRPr sz="2000">
              <a:latin typeface="맑은 고딕"/>
              <a:cs typeface="맑은 고딕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맑은 고딕"/>
                <a:cs typeface="맑은 고딕"/>
              </a:rPr>
              <a:t>정신적 활동을</a:t>
            </a:r>
            <a:r>
              <a:rPr dirty="0" sz="2000" spc="-3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의미하며,</a:t>
            </a:r>
            <a:endParaRPr sz="2000">
              <a:latin typeface="맑은 고딕"/>
              <a:cs typeface="맑은 고딕"/>
            </a:endParaRPr>
          </a:p>
          <a:p>
            <a:pPr marL="10096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→ </a:t>
            </a:r>
            <a:r>
              <a:rPr dirty="0" sz="2000" b="1">
                <a:latin typeface="맑은 고딕"/>
                <a:cs typeface="맑은 고딕"/>
              </a:rPr>
              <a:t>재산</a:t>
            </a:r>
            <a:r>
              <a:rPr dirty="0" sz="2000">
                <a:latin typeface="맑은 고딕"/>
                <a:cs typeface="맑은 고딕"/>
              </a:rPr>
              <a:t>(property) : 경제적 가치가 있는 물건을</a:t>
            </a:r>
            <a:r>
              <a:rPr dirty="0" sz="2000" spc="-7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뜻한다.</a:t>
            </a:r>
            <a:endParaRPr sz="20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맑은 고딕"/>
                <a:cs typeface="맑은 고딕"/>
              </a:rPr>
              <a:t>- 인간은 사고력에 기초한 지적 </a:t>
            </a:r>
            <a:r>
              <a:rPr dirty="0" sz="2000" spc="0">
                <a:latin typeface="맑은 고딕"/>
                <a:cs typeface="맑은 고딕"/>
              </a:rPr>
              <a:t>활동을</a:t>
            </a:r>
            <a:r>
              <a:rPr dirty="0" sz="2000" spc="-11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통하여</a:t>
            </a:r>
            <a:endParaRPr sz="2000">
              <a:latin typeface="맑은 고딕"/>
              <a:cs typeface="맑은 고딕"/>
            </a:endParaRPr>
          </a:p>
          <a:p>
            <a:pPr marL="10096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→ 정신적 위안ㆍ쾌락ㆍ행복 등을</a:t>
            </a:r>
            <a:r>
              <a:rPr dirty="0" sz="2000" spc="-9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추구</a:t>
            </a:r>
            <a:endParaRPr sz="2000">
              <a:latin typeface="맑은 고딕"/>
              <a:cs typeface="맑은 고딕"/>
            </a:endParaRPr>
          </a:p>
          <a:p>
            <a:pPr marL="1524635" marR="1139825" indent="-1423670">
              <a:lnSpc>
                <a:spcPct val="120000"/>
              </a:lnSpc>
            </a:pPr>
            <a:r>
              <a:rPr dirty="0" sz="2000">
                <a:latin typeface="맑은 고딕"/>
                <a:cs typeface="맑은 고딕"/>
              </a:rPr>
              <a:t>→ 그 결과 - 글ㆍ그림ㆍ음악 등 저작물 형태로 표현  또한 실생활에 필요한 물질의 발명이나  디자인ㆍ설계 등 기술의 형태로</a:t>
            </a:r>
            <a:r>
              <a:rPr dirty="0" sz="2000" spc="-114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나타난다.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689847" y="4006596"/>
            <a:ext cx="1725168" cy="16032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6482" y="474979"/>
            <a:ext cx="2808605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/>
              <a:t>Ⅰ. 지식재산권의</a:t>
            </a:r>
            <a:r>
              <a:rPr dirty="0" sz="2200" spc="-55"/>
              <a:t> </a:t>
            </a:r>
            <a:r>
              <a:rPr dirty="0" sz="2200" spc="-5"/>
              <a:t>의의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2093214" y="903223"/>
            <a:ext cx="4968240" cy="45281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4775">
              <a:lnSpc>
                <a:spcPct val="100000"/>
              </a:lnSpc>
              <a:spcBef>
                <a:spcPts val="95"/>
              </a:spcBef>
            </a:pPr>
            <a:r>
              <a:rPr dirty="0" sz="2200" spc="-5" b="1">
                <a:latin typeface="맑은 고딕"/>
                <a:cs typeface="맑은 고딕"/>
              </a:rPr>
              <a:t>2. 지식재산권의</a:t>
            </a:r>
            <a:r>
              <a:rPr dirty="0" sz="2200" spc="10" b="1">
                <a:latin typeface="맑은 고딕"/>
                <a:cs typeface="맑은 고딕"/>
              </a:rPr>
              <a:t> </a:t>
            </a:r>
            <a:r>
              <a:rPr dirty="0" sz="2200" spc="-5" b="1">
                <a:latin typeface="맑은 고딕"/>
                <a:cs typeface="맑은 고딕"/>
              </a:rPr>
              <a:t>객체</a:t>
            </a:r>
            <a:endParaRPr sz="2200">
              <a:latin typeface="맑은 고딕"/>
              <a:cs typeface="맑은 고딕"/>
            </a:endParaRPr>
          </a:p>
          <a:p>
            <a:pPr marL="205740" indent="-193040">
              <a:lnSpc>
                <a:spcPct val="100000"/>
              </a:lnSpc>
              <a:spcBef>
                <a:spcPts val="1605"/>
              </a:spcBef>
              <a:buChar char="-"/>
              <a:tabLst>
                <a:tab pos="206375" algn="l"/>
              </a:tabLst>
            </a:pPr>
            <a:r>
              <a:rPr dirty="0" sz="2000">
                <a:latin typeface="맑은 고딕"/>
                <a:cs typeface="맑은 고딕"/>
              </a:rPr>
              <a:t>지식재산의</a:t>
            </a:r>
            <a:r>
              <a:rPr dirty="0" sz="2000" spc="-2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유형</a:t>
            </a:r>
            <a:endParaRPr sz="2000">
              <a:latin typeface="맑은 고딕"/>
              <a:cs typeface="맑은 고딕"/>
            </a:endParaRPr>
          </a:p>
          <a:p>
            <a:pPr algn="ctr" marR="754380">
              <a:lnSpc>
                <a:spcPct val="100000"/>
              </a:lnSpc>
              <a:spcBef>
                <a:spcPts val="484"/>
              </a:spcBef>
            </a:pPr>
            <a:r>
              <a:rPr dirty="0" sz="2000">
                <a:latin typeface="맑은 고딕"/>
                <a:cs typeface="맑은 고딕"/>
              </a:rPr>
              <a:t>① 예술ㆍ문학ㆍ음악 등</a:t>
            </a:r>
            <a:r>
              <a:rPr dirty="0" sz="2000" spc="-95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문화재산</a:t>
            </a:r>
            <a:endParaRPr sz="2000">
              <a:latin typeface="맑은 고딕"/>
              <a:cs typeface="맑은 고딕"/>
            </a:endParaRPr>
          </a:p>
          <a:p>
            <a:pPr algn="ctr" marR="66421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② 새로운 발명ㆍ고안 등</a:t>
            </a:r>
            <a:r>
              <a:rPr dirty="0" sz="2000" spc="-90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산업재산</a:t>
            </a:r>
            <a:endParaRPr sz="2000">
              <a:latin typeface="맑은 고딕"/>
              <a:cs typeface="맑은 고딕"/>
            </a:endParaRPr>
          </a:p>
          <a:p>
            <a:pPr lvl="1" marL="634365" marR="688340" indent="-265430">
              <a:lnSpc>
                <a:spcPct val="100000"/>
              </a:lnSpc>
              <a:spcBef>
                <a:spcPts val="480"/>
              </a:spcBef>
              <a:buFont typeface=""/>
              <a:buAutoNum type="arabicParenR"/>
              <a:tabLst>
                <a:tab pos="674370" algn="l"/>
              </a:tabLst>
            </a:pPr>
            <a:r>
              <a:rPr dirty="0" sz="2000" b="1">
                <a:latin typeface="맑은 고딕"/>
                <a:cs typeface="맑은 고딕"/>
              </a:rPr>
              <a:t>직접적으로 </a:t>
            </a:r>
            <a:r>
              <a:rPr dirty="0" sz="2000">
                <a:latin typeface="맑은 고딕"/>
                <a:cs typeface="맑은 고딕"/>
              </a:rPr>
              <a:t>산업에</a:t>
            </a:r>
            <a:r>
              <a:rPr dirty="0" sz="2000" spc="-7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기여하는</a:t>
            </a:r>
            <a:endParaRPr sz="2000">
              <a:latin typeface="맑은 고딕"/>
              <a:cs typeface="맑은 고딕"/>
            </a:endParaRPr>
          </a:p>
          <a:p>
            <a:pPr marL="72453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발명ㆍ고안ㆍ디자인</a:t>
            </a:r>
            <a:r>
              <a:rPr dirty="0" sz="2000" spc="-5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등</a:t>
            </a:r>
            <a:endParaRPr sz="2000">
              <a:latin typeface="맑은 고딕"/>
              <a:cs typeface="맑은 고딕"/>
            </a:endParaRPr>
          </a:p>
          <a:p>
            <a:pPr lvl="1" marL="634365" marR="680085" indent="-265430">
              <a:lnSpc>
                <a:spcPct val="120000"/>
              </a:lnSpc>
              <a:buAutoNum type="arabicParenR" startAt="2"/>
              <a:tabLst>
                <a:tab pos="674370" algn="l"/>
              </a:tabLst>
            </a:pPr>
            <a:r>
              <a:rPr dirty="0" sz="2000">
                <a:latin typeface="맑은 고딕"/>
                <a:cs typeface="맑은 고딕"/>
              </a:rPr>
              <a:t>산업의 </a:t>
            </a:r>
            <a:r>
              <a:rPr dirty="0" sz="2000" b="1">
                <a:latin typeface="맑은 고딕"/>
                <a:cs typeface="맑은 고딕"/>
              </a:rPr>
              <a:t>질서유지</a:t>
            </a:r>
            <a:r>
              <a:rPr dirty="0" sz="2000">
                <a:latin typeface="맑은 고딕"/>
                <a:cs typeface="맑은 고딕"/>
              </a:rPr>
              <a:t>를 위한  등록상표ㆍ서비스마크ㆍ상호</a:t>
            </a:r>
            <a:r>
              <a:rPr dirty="0" sz="2000" spc="-10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등</a:t>
            </a:r>
            <a:endParaRPr sz="2000">
              <a:latin typeface="맑은 고딕"/>
              <a:cs typeface="맑은 고딕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"/>
              <a:buAutoNum type="arabicParenR" startAt="2"/>
            </a:pPr>
            <a:endParaRPr sz="2900">
              <a:latin typeface="Times New Roman"/>
              <a:cs typeface="Times New Roman"/>
            </a:endParaRPr>
          </a:p>
          <a:p>
            <a:pPr marL="205740" indent="-193040">
              <a:lnSpc>
                <a:spcPct val="100000"/>
              </a:lnSpc>
              <a:buChar char="-"/>
              <a:tabLst>
                <a:tab pos="206375" algn="l"/>
              </a:tabLst>
            </a:pPr>
            <a:r>
              <a:rPr dirty="0" sz="2000">
                <a:latin typeface="맑은 고딕"/>
                <a:cs typeface="맑은 고딕"/>
              </a:rPr>
              <a:t>오늘날 유형의</a:t>
            </a:r>
            <a:r>
              <a:rPr dirty="0" sz="2000" spc="-3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재화보다</a:t>
            </a:r>
            <a:endParaRPr sz="2000">
              <a:latin typeface="맑은 고딕"/>
              <a:cs typeface="맑은 고딕"/>
            </a:endParaRPr>
          </a:p>
          <a:p>
            <a:pPr marL="2794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무형의 재화의 가치와 중요성이</a:t>
            </a:r>
            <a:r>
              <a:rPr dirty="0" sz="2000" spc="-11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증대되어</a:t>
            </a:r>
            <a:endParaRPr sz="2000">
              <a:latin typeface="맑은 고딕"/>
              <a:cs typeface="맑은 고딕"/>
            </a:endParaRPr>
          </a:p>
          <a:p>
            <a:pPr marL="279400">
              <a:lnSpc>
                <a:spcPct val="100000"/>
              </a:lnSpc>
              <a:spcBef>
                <a:spcPts val="480"/>
              </a:spcBef>
            </a:pPr>
            <a:r>
              <a:rPr dirty="0" sz="2000" spc="0">
                <a:latin typeface="맑은 고딕"/>
                <a:cs typeface="맑은 고딕"/>
              </a:rPr>
              <a:t>지식재산에 </a:t>
            </a:r>
            <a:r>
              <a:rPr dirty="0" sz="2000">
                <a:latin typeface="맑은 고딕"/>
                <a:cs typeface="맑은 고딕"/>
              </a:rPr>
              <a:t>관한 비중이 증가하는</a:t>
            </a:r>
            <a:r>
              <a:rPr dirty="0" sz="2000" spc="-13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실정.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01483" y="1484375"/>
            <a:ext cx="2999231" cy="40294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35508" y="1078991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36849" y="661543"/>
                </a:moveTo>
                <a:lnTo>
                  <a:pt x="326605" y="661543"/>
                </a:lnTo>
                <a:lnTo>
                  <a:pt x="359194" y="914400"/>
                </a:lnTo>
                <a:lnTo>
                  <a:pt x="436849" y="661543"/>
                </a:lnTo>
                <a:close/>
              </a:path>
              <a:path w="914400" h="914400">
                <a:moveTo>
                  <a:pt x="590553" y="632206"/>
                </a:moveTo>
                <a:lnTo>
                  <a:pt x="445858" y="632206"/>
                </a:lnTo>
                <a:lnTo>
                  <a:pt x="560793" y="835533"/>
                </a:lnTo>
                <a:lnTo>
                  <a:pt x="590553" y="632206"/>
                </a:lnTo>
                <a:close/>
              </a:path>
              <a:path w="914400" h="914400">
                <a:moveTo>
                  <a:pt x="729000" y="612013"/>
                </a:moveTo>
                <a:lnTo>
                  <a:pt x="593509" y="612013"/>
                </a:lnTo>
                <a:lnTo>
                  <a:pt x="768096" y="766063"/>
                </a:lnTo>
                <a:lnTo>
                  <a:pt x="729000" y="612013"/>
                </a:lnTo>
                <a:close/>
              </a:path>
              <a:path w="914400" h="914400">
                <a:moveTo>
                  <a:pt x="723424" y="590042"/>
                </a:moveTo>
                <a:lnTo>
                  <a:pt x="239903" y="590042"/>
                </a:lnTo>
                <a:lnTo>
                  <a:pt x="201587" y="745744"/>
                </a:lnTo>
                <a:lnTo>
                  <a:pt x="326605" y="661543"/>
                </a:lnTo>
                <a:lnTo>
                  <a:pt x="436849" y="661543"/>
                </a:lnTo>
                <a:lnTo>
                  <a:pt x="445858" y="632206"/>
                </a:lnTo>
                <a:lnTo>
                  <a:pt x="590553" y="632206"/>
                </a:lnTo>
                <a:lnTo>
                  <a:pt x="593509" y="612013"/>
                </a:lnTo>
                <a:lnTo>
                  <a:pt x="729000" y="612013"/>
                </a:lnTo>
                <a:lnTo>
                  <a:pt x="723424" y="590042"/>
                </a:lnTo>
                <a:close/>
              </a:path>
              <a:path w="914400" h="914400">
                <a:moveTo>
                  <a:pt x="15659" y="97155"/>
                </a:moveTo>
                <a:lnTo>
                  <a:pt x="195872" y="322453"/>
                </a:lnTo>
                <a:lnTo>
                  <a:pt x="0" y="364744"/>
                </a:lnTo>
                <a:lnTo>
                  <a:pt x="157568" y="498475"/>
                </a:lnTo>
                <a:lnTo>
                  <a:pt x="5715" y="617474"/>
                </a:lnTo>
                <a:lnTo>
                  <a:pt x="239903" y="590042"/>
                </a:lnTo>
                <a:lnTo>
                  <a:pt x="723424" y="590042"/>
                </a:lnTo>
                <a:lnTo>
                  <a:pt x="712724" y="547878"/>
                </a:lnTo>
                <a:lnTo>
                  <a:pt x="893495" y="547878"/>
                </a:lnTo>
                <a:lnTo>
                  <a:pt x="745363" y="443484"/>
                </a:lnTo>
                <a:lnTo>
                  <a:pt x="893063" y="344424"/>
                </a:lnTo>
                <a:lnTo>
                  <a:pt x="707008" y="309625"/>
                </a:lnTo>
                <a:lnTo>
                  <a:pt x="731736" y="267588"/>
                </a:lnTo>
                <a:lnTo>
                  <a:pt x="309537" y="267588"/>
                </a:lnTo>
                <a:lnTo>
                  <a:pt x="15659" y="97155"/>
                </a:lnTo>
                <a:close/>
              </a:path>
              <a:path w="914400" h="914400">
                <a:moveTo>
                  <a:pt x="893495" y="547878"/>
                </a:moveTo>
                <a:lnTo>
                  <a:pt x="712724" y="547878"/>
                </a:lnTo>
                <a:lnTo>
                  <a:pt x="914400" y="562610"/>
                </a:lnTo>
                <a:lnTo>
                  <a:pt x="893495" y="547878"/>
                </a:lnTo>
                <a:close/>
              </a:path>
              <a:path w="914400" h="914400">
                <a:moveTo>
                  <a:pt x="353567" y="97155"/>
                </a:moveTo>
                <a:lnTo>
                  <a:pt x="309537" y="267588"/>
                </a:lnTo>
                <a:lnTo>
                  <a:pt x="731736" y="267588"/>
                </a:lnTo>
                <a:lnTo>
                  <a:pt x="744735" y="245491"/>
                </a:lnTo>
                <a:lnTo>
                  <a:pt x="457200" y="245491"/>
                </a:lnTo>
                <a:lnTo>
                  <a:pt x="353567" y="97155"/>
                </a:lnTo>
                <a:close/>
              </a:path>
              <a:path w="914400" h="914400">
                <a:moveTo>
                  <a:pt x="614768" y="0"/>
                </a:moveTo>
                <a:lnTo>
                  <a:pt x="457200" y="245491"/>
                </a:lnTo>
                <a:lnTo>
                  <a:pt x="744735" y="245491"/>
                </a:lnTo>
                <a:lnTo>
                  <a:pt x="756539" y="225425"/>
                </a:lnTo>
                <a:lnTo>
                  <a:pt x="599224" y="225425"/>
                </a:lnTo>
                <a:lnTo>
                  <a:pt x="614768" y="0"/>
                </a:lnTo>
                <a:close/>
              </a:path>
              <a:path w="914400" h="914400">
                <a:moveTo>
                  <a:pt x="778129" y="188722"/>
                </a:moveTo>
                <a:lnTo>
                  <a:pt x="599224" y="225425"/>
                </a:lnTo>
                <a:lnTo>
                  <a:pt x="756539" y="225425"/>
                </a:lnTo>
                <a:lnTo>
                  <a:pt x="778129" y="188722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35508" y="1078991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245491"/>
                </a:moveTo>
                <a:lnTo>
                  <a:pt x="614768" y="0"/>
                </a:lnTo>
                <a:lnTo>
                  <a:pt x="599224" y="225425"/>
                </a:lnTo>
                <a:lnTo>
                  <a:pt x="778129" y="188722"/>
                </a:lnTo>
                <a:lnTo>
                  <a:pt x="707008" y="309625"/>
                </a:lnTo>
                <a:lnTo>
                  <a:pt x="893063" y="344424"/>
                </a:lnTo>
                <a:lnTo>
                  <a:pt x="745363" y="443484"/>
                </a:lnTo>
                <a:lnTo>
                  <a:pt x="914400" y="562610"/>
                </a:lnTo>
                <a:lnTo>
                  <a:pt x="712724" y="547878"/>
                </a:lnTo>
                <a:lnTo>
                  <a:pt x="768096" y="766063"/>
                </a:lnTo>
                <a:lnTo>
                  <a:pt x="593509" y="612013"/>
                </a:lnTo>
                <a:lnTo>
                  <a:pt x="560793" y="835533"/>
                </a:lnTo>
                <a:lnTo>
                  <a:pt x="445858" y="632206"/>
                </a:lnTo>
                <a:lnTo>
                  <a:pt x="359194" y="914400"/>
                </a:lnTo>
                <a:lnTo>
                  <a:pt x="326605" y="661543"/>
                </a:lnTo>
                <a:lnTo>
                  <a:pt x="201587" y="745744"/>
                </a:lnTo>
                <a:lnTo>
                  <a:pt x="239903" y="590042"/>
                </a:lnTo>
                <a:lnTo>
                  <a:pt x="5715" y="617474"/>
                </a:lnTo>
                <a:lnTo>
                  <a:pt x="157568" y="498475"/>
                </a:lnTo>
                <a:lnTo>
                  <a:pt x="0" y="364744"/>
                </a:lnTo>
                <a:lnTo>
                  <a:pt x="195872" y="322453"/>
                </a:lnTo>
                <a:lnTo>
                  <a:pt x="15659" y="97155"/>
                </a:lnTo>
                <a:lnTo>
                  <a:pt x="309537" y="267588"/>
                </a:lnTo>
                <a:lnTo>
                  <a:pt x="353567" y="97155"/>
                </a:lnTo>
                <a:lnTo>
                  <a:pt x="457200" y="245491"/>
                </a:lnTo>
                <a:close/>
              </a:path>
            </a:pathLst>
          </a:custGeom>
          <a:ln w="12700">
            <a:solidFill>
              <a:srgbClr val="41709C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0607" y="255778"/>
            <a:ext cx="2808605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/>
              <a:t>Ⅰ. 지식재산권의</a:t>
            </a:r>
            <a:r>
              <a:rPr dirty="0" sz="2200" spc="-55"/>
              <a:t> </a:t>
            </a:r>
            <a:r>
              <a:rPr dirty="0" sz="2200" spc="-5"/>
              <a:t>의의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2101976" y="565533"/>
            <a:ext cx="4922520" cy="3103880"/>
          </a:xfrm>
          <a:prstGeom prst="rect">
            <a:avLst/>
          </a:prstGeom>
        </p:spPr>
        <p:txBody>
          <a:bodyPr wrap="square" lIns="0" tIns="127635" rIns="0" bIns="0" rtlCol="0" vert="horz">
            <a:spAutoFit/>
          </a:bodyPr>
          <a:lstStyle/>
          <a:p>
            <a:pPr marL="80010">
              <a:lnSpc>
                <a:spcPct val="100000"/>
              </a:lnSpc>
              <a:spcBef>
                <a:spcPts val="1005"/>
              </a:spcBef>
            </a:pPr>
            <a:r>
              <a:rPr dirty="0" sz="2400" b="1">
                <a:latin typeface="맑은 고딕"/>
                <a:cs typeface="맑은 고딕"/>
              </a:rPr>
              <a:t>3. 지식재산의 보호와</a:t>
            </a:r>
            <a:r>
              <a:rPr dirty="0" sz="2400" spc="-20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제도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dirty="0" sz="2000" b="1">
                <a:latin typeface="맑은 고딕"/>
                <a:cs typeface="맑은 고딕"/>
              </a:rPr>
              <a:t>(1) 보호의</a:t>
            </a:r>
            <a:r>
              <a:rPr dirty="0" sz="2000" spc="-44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필요성</a:t>
            </a:r>
            <a:endParaRPr sz="2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맑은 고딕"/>
                <a:cs typeface="맑은 고딕"/>
              </a:rPr>
              <a:t>- 지식재산권을 보호하는</a:t>
            </a:r>
            <a:r>
              <a:rPr dirty="0" sz="2000" spc="-7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이유</a:t>
            </a:r>
            <a:endParaRPr sz="2000">
              <a:latin typeface="맑은 고딕"/>
              <a:cs typeface="맑은 고딕"/>
            </a:endParaRPr>
          </a:p>
          <a:p>
            <a:pPr marL="10096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→ 창작이나 기술개발을</a:t>
            </a:r>
            <a:r>
              <a:rPr dirty="0" sz="2000" spc="-5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장려하고,</a:t>
            </a:r>
            <a:endParaRPr sz="2000">
              <a:latin typeface="맑은 고딕"/>
              <a:cs typeface="맑은 고딕"/>
            </a:endParaRPr>
          </a:p>
          <a:p>
            <a:pPr marL="10096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→ 창작자(기술개발자)를</a:t>
            </a:r>
            <a:r>
              <a:rPr dirty="0" sz="2000" spc="-6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보호하고,</a:t>
            </a:r>
            <a:endParaRPr sz="2000">
              <a:latin typeface="맑은 고딕"/>
              <a:cs typeface="맑은 고딕"/>
            </a:endParaRPr>
          </a:p>
          <a:p>
            <a:pPr marL="10096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→ 그</a:t>
            </a:r>
            <a:r>
              <a:rPr dirty="0" sz="2000" spc="-2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창작발명물(개발기술)을</a:t>
            </a:r>
            <a:endParaRPr sz="2000">
              <a:latin typeface="맑은 고딕"/>
              <a:cs typeface="맑은 고딕"/>
            </a:endParaRPr>
          </a:p>
          <a:p>
            <a:pPr algn="ctr" marR="71437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재산으로서 보호해</a:t>
            </a:r>
            <a:r>
              <a:rPr dirty="0" sz="2000" spc="-6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줌으로써,</a:t>
            </a:r>
            <a:endParaRPr sz="2000">
              <a:latin typeface="맑은 고딕"/>
              <a:cs typeface="맑은 고딕"/>
            </a:endParaRPr>
          </a:p>
          <a:p>
            <a:pPr marL="100965">
              <a:lnSpc>
                <a:spcPct val="100000"/>
              </a:lnSpc>
              <a:spcBef>
                <a:spcPts val="484"/>
              </a:spcBef>
            </a:pPr>
            <a:r>
              <a:rPr dirty="0" sz="2000">
                <a:latin typeface="맑은 고딕"/>
                <a:cs typeface="맑은 고딕"/>
              </a:rPr>
              <a:t>→ 지식재산의 순기능을 확대시킬 수</a:t>
            </a:r>
            <a:r>
              <a:rPr dirty="0" sz="2000" spc="-11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있다.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54852" y="4221479"/>
            <a:ext cx="2769107" cy="1748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35508" y="1078991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36849" y="661543"/>
                </a:moveTo>
                <a:lnTo>
                  <a:pt x="326605" y="661543"/>
                </a:lnTo>
                <a:lnTo>
                  <a:pt x="359194" y="914400"/>
                </a:lnTo>
                <a:lnTo>
                  <a:pt x="436849" y="661543"/>
                </a:lnTo>
                <a:close/>
              </a:path>
              <a:path w="914400" h="914400">
                <a:moveTo>
                  <a:pt x="590553" y="632206"/>
                </a:moveTo>
                <a:lnTo>
                  <a:pt x="445858" y="632206"/>
                </a:lnTo>
                <a:lnTo>
                  <a:pt x="560793" y="835533"/>
                </a:lnTo>
                <a:lnTo>
                  <a:pt x="590553" y="632206"/>
                </a:lnTo>
                <a:close/>
              </a:path>
              <a:path w="914400" h="914400">
                <a:moveTo>
                  <a:pt x="729000" y="612013"/>
                </a:moveTo>
                <a:lnTo>
                  <a:pt x="593509" y="612013"/>
                </a:lnTo>
                <a:lnTo>
                  <a:pt x="768096" y="766063"/>
                </a:lnTo>
                <a:lnTo>
                  <a:pt x="729000" y="612013"/>
                </a:lnTo>
                <a:close/>
              </a:path>
              <a:path w="914400" h="914400">
                <a:moveTo>
                  <a:pt x="723424" y="590042"/>
                </a:moveTo>
                <a:lnTo>
                  <a:pt x="239903" y="590042"/>
                </a:lnTo>
                <a:lnTo>
                  <a:pt x="201587" y="745744"/>
                </a:lnTo>
                <a:lnTo>
                  <a:pt x="326605" y="661543"/>
                </a:lnTo>
                <a:lnTo>
                  <a:pt x="436849" y="661543"/>
                </a:lnTo>
                <a:lnTo>
                  <a:pt x="445858" y="632206"/>
                </a:lnTo>
                <a:lnTo>
                  <a:pt x="590553" y="632206"/>
                </a:lnTo>
                <a:lnTo>
                  <a:pt x="593509" y="612013"/>
                </a:lnTo>
                <a:lnTo>
                  <a:pt x="729000" y="612013"/>
                </a:lnTo>
                <a:lnTo>
                  <a:pt x="723424" y="590042"/>
                </a:lnTo>
                <a:close/>
              </a:path>
              <a:path w="914400" h="914400">
                <a:moveTo>
                  <a:pt x="15659" y="97155"/>
                </a:moveTo>
                <a:lnTo>
                  <a:pt x="195872" y="322453"/>
                </a:lnTo>
                <a:lnTo>
                  <a:pt x="0" y="364744"/>
                </a:lnTo>
                <a:lnTo>
                  <a:pt x="157568" y="498475"/>
                </a:lnTo>
                <a:lnTo>
                  <a:pt x="5715" y="617474"/>
                </a:lnTo>
                <a:lnTo>
                  <a:pt x="239903" y="590042"/>
                </a:lnTo>
                <a:lnTo>
                  <a:pt x="723424" y="590042"/>
                </a:lnTo>
                <a:lnTo>
                  <a:pt x="712724" y="547878"/>
                </a:lnTo>
                <a:lnTo>
                  <a:pt x="893495" y="547878"/>
                </a:lnTo>
                <a:lnTo>
                  <a:pt x="745363" y="443484"/>
                </a:lnTo>
                <a:lnTo>
                  <a:pt x="893063" y="344424"/>
                </a:lnTo>
                <a:lnTo>
                  <a:pt x="707008" y="309625"/>
                </a:lnTo>
                <a:lnTo>
                  <a:pt x="731736" y="267588"/>
                </a:lnTo>
                <a:lnTo>
                  <a:pt x="309537" y="267588"/>
                </a:lnTo>
                <a:lnTo>
                  <a:pt x="15659" y="97155"/>
                </a:lnTo>
                <a:close/>
              </a:path>
              <a:path w="914400" h="914400">
                <a:moveTo>
                  <a:pt x="893495" y="547878"/>
                </a:moveTo>
                <a:lnTo>
                  <a:pt x="712724" y="547878"/>
                </a:lnTo>
                <a:lnTo>
                  <a:pt x="914400" y="562610"/>
                </a:lnTo>
                <a:lnTo>
                  <a:pt x="893495" y="547878"/>
                </a:lnTo>
                <a:close/>
              </a:path>
              <a:path w="914400" h="914400">
                <a:moveTo>
                  <a:pt x="353567" y="97155"/>
                </a:moveTo>
                <a:lnTo>
                  <a:pt x="309537" y="267588"/>
                </a:lnTo>
                <a:lnTo>
                  <a:pt x="731736" y="267588"/>
                </a:lnTo>
                <a:lnTo>
                  <a:pt x="744735" y="245491"/>
                </a:lnTo>
                <a:lnTo>
                  <a:pt x="457200" y="245491"/>
                </a:lnTo>
                <a:lnTo>
                  <a:pt x="353567" y="97155"/>
                </a:lnTo>
                <a:close/>
              </a:path>
              <a:path w="914400" h="914400">
                <a:moveTo>
                  <a:pt x="614768" y="0"/>
                </a:moveTo>
                <a:lnTo>
                  <a:pt x="457200" y="245491"/>
                </a:lnTo>
                <a:lnTo>
                  <a:pt x="744735" y="245491"/>
                </a:lnTo>
                <a:lnTo>
                  <a:pt x="756539" y="225425"/>
                </a:lnTo>
                <a:lnTo>
                  <a:pt x="599224" y="225425"/>
                </a:lnTo>
                <a:lnTo>
                  <a:pt x="614768" y="0"/>
                </a:lnTo>
                <a:close/>
              </a:path>
              <a:path w="914400" h="914400">
                <a:moveTo>
                  <a:pt x="778129" y="188722"/>
                </a:moveTo>
                <a:lnTo>
                  <a:pt x="599224" y="225425"/>
                </a:lnTo>
                <a:lnTo>
                  <a:pt x="756539" y="225425"/>
                </a:lnTo>
                <a:lnTo>
                  <a:pt x="778129" y="188722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35508" y="1078991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245491"/>
                </a:moveTo>
                <a:lnTo>
                  <a:pt x="614768" y="0"/>
                </a:lnTo>
                <a:lnTo>
                  <a:pt x="599224" y="225425"/>
                </a:lnTo>
                <a:lnTo>
                  <a:pt x="778129" y="188722"/>
                </a:lnTo>
                <a:lnTo>
                  <a:pt x="707008" y="309625"/>
                </a:lnTo>
                <a:lnTo>
                  <a:pt x="893063" y="344424"/>
                </a:lnTo>
                <a:lnTo>
                  <a:pt x="745363" y="443484"/>
                </a:lnTo>
                <a:lnTo>
                  <a:pt x="914400" y="562610"/>
                </a:lnTo>
                <a:lnTo>
                  <a:pt x="712724" y="547878"/>
                </a:lnTo>
                <a:lnTo>
                  <a:pt x="768096" y="766063"/>
                </a:lnTo>
                <a:lnTo>
                  <a:pt x="593509" y="612013"/>
                </a:lnTo>
                <a:lnTo>
                  <a:pt x="560793" y="835533"/>
                </a:lnTo>
                <a:lnTo>
                  <a:pt x="445858" y="632206"/>
                </a:lnTo>
                <a:lnTo>
                  <a:pt x="359194" y="914400"/>
                </a:lnTo>
                <a:lnTo>
                  <a:pt x="326605" y="661543"/>
                </a:lnTo>
                <a:lnTo>
                  <a:pt x="201587" y="745744"/>
                </a:lnTo>
                <a:lnTo>
                  <a:pt x="239903" y="590042"/>
                </a:lnTo>
                <a:lnTo>
                  <a:pt x="5715" y="617474"/>
                </a:lnTo>
                <a:lnTo>
                  <a:pt x="157568" y="498475"/>
                </a:lnTo>
                <a:lnTo>
                  <a:pt x="0" y="364744"/>
                </a:lnTo>
                <a:lnTo>
                  <a:pt x="195872" y="322453"/>
                </a:lnTo>
                <a:lnTo>
                  <a:pt x="15659" y="97155"/>
                </a:lnTo>
                <a:lnTo>
                  <a:pt x="309537" y="267588"/>
                </a:lnTo>
                <a:lnTo>
                  <a:pt x="353567" y="97155"/>
                </a:lnTo>
                <a:lnTo>
                  <a:pt x="457200" y="245491"/>
                </a:lnTo>
                <a:close/>
              </a:path>
            </a:pathLst>
          </a:custGeom>
          <a:ln w="12700">
            <a:solidFill>
              <a:srgbClr val="41709C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0607" y="255778"/>
            <a:ext cx="2808605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/>
              <a:t>Ⅰ. 지식재산권의</a:t>
            </a:r>
            <a:r>
              <a:rPr dirty="0" sz="2200" spc="-55"/>
              <a:t> </a:t>
            </a:r>
            <a:r>
              <a:rPr dirty="0" sz="2200" spc="-5"/>
              <a:t>의의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2101976" y="565533"/>
            <a:ext cx="7797165" cy="4932680"/>
          </a:xfrm>
          <a:prstGeom prst="rect">
            <a:avLst/>
          </a:prstGeom>
        </p:spPr>
        <p:txBody>
          <a:bodyPr wrap="square" lIns="0" tIns="127635" rIns="0" bIns="0" rtlCol="0" vert="horz">
            <a:spAutoFit/>
          </a:bodyPr>
          <a:lstStyle/>
          <a:p>
            <a:pPr marL="80010">
              <a:lnSpc>
                <a:spcPct val="100000"/>
              </a:lnSpc>
              <a:spcBef>
                <a:spcPts val="1005"/>
              </a:spcBef>
            </a:pPr>
            <a:r>
              <a:rPr dirty="0" sz="2400" b="1">
                <a:latin typeface="맑은 고딕"/>
                <a:cs typeface="맑은 고딕"/>
              </a:rPr>
              <a:t>3. 지식재산의 보호와</a:t>
            </a:r>
            <a:r>
              <a:rPr dirty="0" sz="2400" spc="-5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제도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dirty="0" sz="2000" b="1">
                <a:latin typeface="맑은 고딕"/>
                <a:cs typeface="맑은 고딕"/>
              </a:rPr>
              <a:t>(1) 보호의</a:t>
            </a:r>
            <a:r>
              <a:rPr dirty="0" sz="2000" spc="-44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필요성</a:t>
            </a:r>
            <a:endParaRPr sz="2000">
              <a:latin typeface="맑은 고딕"/>
              <a:cs typeface="맑은 고딕"/>
            </a:endParaRPr>
          </a:p>
          <a:p>
            <a:pPr marL="191135" marR="696595" indent="-178435">
              <a:lnSpc>
                <a:spcPts val="2880"/>
              </a:lnSpc>
              <a:spcBef>
                <a:spcPts val="175"/>
              </a:spcBef>
              <a:buChar char="-"/>
              <a:tabLst>
                <a:tab pos="207010" algn="l"/>
              </a:tabLst>
            </a:pPr>
            <a:r>
              <a:rPr dirty="0" sz="2000">
                <a:latin typeface="맑은 고딕"/>
                <a:cs typeface="맑은 고딕"/>
              </a:rPr>
              <a:t>기술개발은 많은 시간과 경비가 소요되지만 손쉽게</a:t>
            </a:r>
            <a:r>
              <a:rPr dirty="0" sz="2000" spc="-11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복제되어  그 이익을 침해당하기</a:t>
            </a:r>
            <a:r>
              <a:rPr dirty="0" sz="2000" spc="-5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쉽다.</a:t>
            </a:r>
            <a:endParaRPr sz="2000">
              <a:latin typeface="맑은 고딕"/>
              <a:cs typeface="맑은 고딕"/>
            </a:endParaRPr>
          </a:p>
          <a:p>
            <a:pPr marL="279400">
              <a:lnSpc>
                <a:spcPct val="100000"/>
              </a:lnSpc>
              <a:spcBef>
                <a:spcPts val="305"/>
              </a:spcBef>
            </a:pPr>
            <a:r>
              <a:rPr dirty="0" sz="2000">
                <a:latin typeface="맑은 고딕"/>
                <a:cs typeface="맑은 고딕"/>
              </a:rPr>
              <a:t>→ 창작자(발명가) ㆍ기술개발자의 창작ㆍ발명의 </a:t>
            </a:r>
            <a:r>
              <a:rPr dirty="0" sz="2000" b="1">
                <a:latin typeface="맑은 고딕"/>
                <a:cs typeface="맑은 고딕"/>
              </a:rPr>
              <a:t>의욕을</a:t>
            </a:r>
            <a:r>
              <a:rPr dirty="0" sz="2000" spc="-11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고취</a:t>
            </a:r>
            <a:r>
              <a:rPr dirty="0" sz="2000">
                <a:latin typeface="맑은 고딕"/>
                <a:cs typeface="맑은 고딕"/>
              </a:rPr>
              <a:t>하고,</a:t>
            </a:r>
            <a:endParaRPr sz="2000">
              <a:latin typeface="맑은 고딕"/>
              <a:cs typeface="맑은 고딕"/>
            </a:endParaRPr>
          </a:p>
          <a:p>
            <a:pPr marL="63436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지속적인 창작ㆍ기술개발 활동을 위해 </a:t>
            </a:r>
            <a:r>
              <a:rPr dirty="0" sz="2000" b="1">
                <a:latin typeface="맑은 고딕"/>
                <a:cs typeface="맑은 고딕"/>
              </a:rPr>
              <a:t>지식재산권을</a:t>
            </a:r>
            <a:r>
              <a:rPr dirty="0" sz="2000" spc="-10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보호</a:t>
            </a:r>
            <a:r>
              <a:rPr dirty="0" sz="2000">
                <a:latin typeface="맑은 고딕"/>
                <a:cs typeface="맑은 고딕"/>
              </a:rPr>
              <a:t>해야</a:t>
            </a:r>
            <a:endParaRPr sz="20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Times New Roman"/>
              <a:cs typeface="Times New Roman"/>
            </a:endParaRPr>
          </a:p>
          <a:p>
            <a:pPr marL="191135" indent="-178435">
              <a:lnSpc>
                <a:spcPct val="100000"/>
              </a:lnSpc>
              <a:buChar char="-"/>
              <a:tabLst>
                <a:tab pos="207010" algn="l"/>
              </a:tabLst>
            </a:pPr>
            <a:r>
              <a:rPr dirty="0" sz="2000">
                <a:latin typeface="맑은 고딕"/>
                <a:cs typeface="맑은 고딕"/>
              </a:rPr>
              <a:t>지식재산이 보호될</a:t>
            </a:r>
            <a:r>
              <a:rPr dirty="0" sz="2000" spc="-4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경우</a:t>
            </a:r>
            <a:endParaRPr sz="2000">
              <a:latin typeface="맑은 고딕"/>
              <a:cs typeface="맑은 고딕"/>
            </a:endParaRPr>
          </a:p>
          <a:p>
            <a:pPr marL="2794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① 시장에서 독점ㆍ배타적인 지적재산권을 인정함으로써</a:t>
            </a:r>
            <a:r>
              <a:rPr dirty="0" sz="2000" spc="-10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재정적</a:t>
            </a:r>
            <a:endParaRPr sz="2000">
              <a:latin typeface="맑은 고딕"/>
              <a:cs typeface="맑은 고딕"/>
            </a:endParaRPr>
          </a:p>
          <a:p>
            <a:pPr marL="634365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맑은 고딕"/>
                <a:cs typeface="맑은 고딕"/>
              </a:rPr>
              <a:t>수입을</a:t>
            </a:r>
            <a:r>
              <a:rPr dirty="0" sz="2000" spc="-1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확보</a:t>
            </a:r>
            <a:r>
              <a:rPr dirty="0" sz="2000">
                <a:latin typeface="맑은 고딕"/>
                <a:cs typeface="맑은 고딕"/>
              </a:rPr>
              <a:t>하고</a:t>
            </a:r>
            <a:endParaRPr sz="2000">
              <a:latin typeface="맑은 고딕"/>
              <a:cs typeface="맑은 고딕"/>
            </a:endParaRPr>
          </a:p>
          <a:p>
            <a:pPr marL="634365" marR="1132205" indent="-355600">
              <a:lnSpc>
                <a:spcPct val="119500"/>
              </a:lnSpc>
              <a:spcBef>
                <a:spcPts val="25"/>
              </a:spcBef>
            </a:pPr>
            <a:r>
              <a:rPr dirty="0" sz="2000">
                <a:latin typeface="맑은 고딕"/>
                <a:cs typeface="맑은 고딕"/>
              </a:rPr>
              <a:t>② 특허출원 등 등록제도를 통해 </a:t>
            </a:r>
            <a:r>
              <a:rPr dirty="0" sz="2000">
                <a:latin typeface="바탕"/>
                <a:cs typeface="바탕"/>
              </a:rPr>
              <a:t>권리화함으로써</a:t>
            </a:r>
            <a:r>
              <a:rPr dirty="0" sz="2000" spc="-85">
                <a:latin typeface="바탕"/>
                <a:cs typeface="바탕"/>
              </a:rPr>
              <a:t> </a:t>
            </a:r>
            <a:r>
              <a:rPr dirty="0" sz="2000">
                <a:latin typeface="맑은 고딕"/>
                <a:cs typeface="맑은 고딕"/>
              </a:rPr>
              <a:t>타인의  무단사용에 대한 법적</a:t>
            </a:r>
            <a:r>
              <a:rPr dirty="0" sz="2000" spc="-5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대응을</a:t>
            </a:r>
            <a:endParaRPr sz="2000">
              <a:latin typeface="맑은 고딕"/>
              <a:cs typeface="맑은 고딕"/>
            </a:endParaRPr>
          </a:p>
          <a:p>
            <a:pPr marL="63436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가능케하여 </a:t>
            </a:r>
            <a:r>
              <a:rPr dirty="0" sz="2000" b="1">
                <a:latin typeface="맑은 고딕"/>
                <a:cs typeface="맑은 고딕"/>
              </a:rPr>
              <a:t>분쟁을 예방</a:t>
            </a:r>
            <a:r>
              <a:rPr dirty="0" sz="2000">
                <a:latin typeface="맑은 고딕"/>
                <a:cs typeface="맑은 고딕"/>
              </a:rPr>
              <a:t>할 수</a:t>
            </a:r>
            <a:r>
              <a:rPr dirty="0" sz="2000" spc="-6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있다.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95516" y="4984000"/>
            <a:ext cx="3501128" cy="15417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35508" y="1078991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36849" y="661543"/>
                </a:moveTo>
                <a:lnTo>
                  <a:pt x="326605" y="661543"/>
                </a:lnTo>
                <a:lnTo>
                  <a:pt x="359194" y="914400"/>
                </a:lnTo>
                <a:lnTo>
                  <a:pt x="436849" y="661543"/>
                </a:lnTo>
                <a:close/>
              </a:path>
              <a:path w="914400" h="914400">
                <a:moveTo>
                  <a:pt x="590553" y="632206"/>
                </a:moveTo>
                <a:lnTo>
                  <a:pt x="445858" y="632206"/>
                </a:lnTo>
                <a:lnTo>
                  <a:pt x="560793" y="835533"/>
                </a:lnTo>
                <a:lnTo>
                  <a:pt x="590553" y="632206"/>
                </a:lnTo>
                <a:close/>
              </a:path>
              <a:path w="914400" h="914400">
                <a:moveTo>
                  <a:pt x="729000" y="612013"/>
                </a:moveTo>
                <a:lnTo>
                  <a:pt x="593509" y="612013"/>
                </a:lnTo>
                <a:lnTo>
                  <a:pt x="768096" y="766063"/>
                </a:lnTo>
                <a:lnTo>
                  <a:pt x="729000" y="612013"/>
                </a:lnTo>
                <a:close/>
              </a:path>
              <a:path w="914400" h="914400">
                <a:moveTo>
                  <a:pt x="723424" y="590042"/>
                </a:moveTo>
                <a:lnTo>
                  <a:pt x="239903" y="590042"/>
                </a:lnTo>
                <a:lnTo>
                  <a:pt x="201587" y="745744"/>
                </a:lnTo>
                <a:lnTo>
                  <a:pt x="326605" y="661543"/>
                </a:lnTo>
                <a:lnTo>
                  <a:pt x="436849" y="661543"/>
                </a:lnTo>
                <a:lnTo>
                  <a:pt x="445858" y="632206"/>
                </a:lnTo>
                <a:lnTo>
                  <a:pt x="590553" y="632206"/>
                </a:lnTo>
                <a:lnTo>
                  <a:pt x="593509" y="612013"/>
                </a:lnTo>
                <a:lnTo>
                  <a:pt x="729000" y="612013"/>
                </a:lnTo>
                <a:lnTo>
                  <a:pt x="723424" y="590042"/>
                </a:lnTo>
                <a:close/>
              </a:path>
              <a:path w="914400" h="914400">
                <a:moveTo>
                  <a:pt x="15659" y="97155"/>
                </a:moveTo>
                <a:lnTo>
                  <a:pt x="195872" y="322453"/>
                </a:lnTo>
                <a:lnTo>
                  <a:pt x="0" y="364744"/>
                </a:lnTo>
                <a:lnTo>
                  <a:pt x="157568" y="498475"/>
                </a:lnTo>
                <a:lnTo>
                  <a:pt x="5715" y="617474"/>
                </a:lnTo>
                <a:lnTo>
                  <a:pt x="239903" y="590042"/>
                </a:lnTo>
                <a:lnTo>
                  <a:pt x="723424" y="590042"/>
                </a:lnTo>
                <a:lnTo>
                  <a:pt x="712724" y="547878"/>
                </a:lnTo>
                <a:lnTo>
                  <a:pt x="893495" y="547878"/>
                </a:lnTo>
                <a:lnTo>
                  <a:pt x="745363" y="443484"/>
                </a:lnTo>
                <a:lnTo>
                  <a:pt x="893063" y="344424"/>
                </a:lnTo>
                <a:lnTo>
                  <a:pt x="707008" y="309625"/>
                </a:lnTo>
                <a:lnTo>
                  <a:pt x="731736" y="267588"/>
                </a:lnTo>
                <a:lnTo>
                  <a:pt x="309537" y="267588"/>
                </a:lnTo>
                <a:lnTo>
                  <a:pt x="15659" y="97155"/>
                </a:lnTo>
                <a:close/>
              </a:path>
              <a:path w="914400" h="914400">
                <a:moveTo>
                  <a:pt x="893495" y="547878"/>
                </a:moveTo>
                <a:lnTo>
                  <a:pt x="712724" y="547878"/>
                </a:lnTo>
                <a:lnTo>
                  <a:pt x="914400" y="562610"/>
                </a:lnTo>
                <a:lnTo>
                  <a:pt x="893495" y="547878"/>
                </a:lnTo>
                <a:close/>
              </a:path>
              <a:path w="914400" h="914400">
                <a:moveTo>
                  <a:pt x="353567" y="97155"/>
                </a:moveTo>
                <a:lnTo>
                  <a:pt x="309537" y="267588"/>
                </a:lnTo>
                <a:lnTo>
                  <a:pt x="731736" y="267588"/>
                </a:lnTo>
                <a:lnTo>
                  <a:pt x="744735" y="245491"/>
                </a:lnTo>
                <a:lnTo>
                  <a:pt x="457200" y="245491"/>
                </a:lnTo>
                <a:lnTo>
                  <a:pt x="353567" y="97155"/>
                </a:lnTo>
                <a:close/>
              </a:path>
              <a:path w="914400" h="914400">
                <a:moveTo>
                  <a:pt x="614768" y="0"/>
                </a:moveTo>
                <a:lnTo>
                  <a:pt x="457200" y="245491"/>
                </a:lnTo>
                <a:lnTo>
                  <a:pt x="744735" y="245491"/>
                </a:lnTo>
                <a:lnTo>
                  <a:pt x="756539" y="225425"/>
                </a:lnTo>
                <a:lnTo>
                  <a:pt x="599224" y="225425"/>
                </a:lnTo>
                <a:lnTo>
                  <a:pt x="614768" y="0"/>
                </a:lnTo>
                <a:close/>
              </a:path>
              <a:path w="914400" h="914400">
                <a:moveTo>
                  <a:pt x="778129" y="188722"/>
                </a:moveTo>
                <a:lnTo>
                  <a:pt x="599224" y="225425"/>
                </a:lnTo>
                <a:lnTo>
                  <a:pt x="756539" y="225425"/>
                </a:lnTo>
                <a:lnTo>
                  <a:pt x="778129" y="188722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35508" y="1078991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245491"/>
                </a:moveTo>
                <a:lnTo>
                  <a:pt x="614768" y="0"/>
                </a:lnTo>
                <a:lnTo>
                  <a:pt x="599224" y="225425"/>
                </a:lnTo>
                <a:lnTo>
                  <a:pt x="778129" y="188722"/>
                </a:lnTo>
                <a:lnTo>
                  <a:pt x="707008" y="309625"/>
                </a:lnTo>
                <a:lnTo>
                  <a:pt x="893063" y="344424"/>
                </a:lnTo>
                <a:lnTo>
                  <a:pt x="745363" y="443484"/>
                </a:lnTo>
                <a:lnTo>
                  <a:pt x="914400" y="562610"/>
                </a:lnTo>
                <a:lnTo>
                  <a:pt x="712724" y="547878"/>
                </a:lnTo>
                <a:lnTo>
                  <a:pt x="768096" y="766063"/>
                </a:lnTo>
                <a:lnTo>
                  <a:pt x="593509" y="612013"/>
                </a:lnTo>
                <a:lnTo>
                  <a:pt x="560793" y="835533"/>
                </a:lnTo>
                <a:lnTo>
                  <a:pt x="445858" y="632206"/>
                </a:lnTo>
                <a:lnTo>
                  <a:pt x="359194" y="914400"/>
                </a:lnTo>
                <a:lnTo>
                  <a:pt x="326605" y="661543"/>
                </a:lnTo>
                <a:lnTo>
                  <a:pt x="201587" y="745744"/>
                </a:lnTo>
                <a:lnTo>
                  <a:pt x="239903" y="590042"/>
                </a:lnTo>
                <a:lnTo>
                  <a:pt x="5715" y="617474"/>
                </a:lnTo>
                <a:lnTo>
                  <a:pt x="157568" y="498475"/>
                </a:lnTo>
                <a:lnTo>
                  <a:pt x="0" y="364744"/>
                </a:lnTo>
                <a:lnTo>
                  <a:pt x="195872" y="322453"/>
                </a:lnTo>
                <a:lnTo>
                  <a:pt x="15659" y="97155"/>
                </a:lnTo>
                <a:lnTo>
                  <a:pt x="309537" y="267588"/>
                </a:lnTo>
                <a:lnTo>
                  <a:pt x="353567" y="97155"/>
                </a:lnTo>
                <a:lnTo>
                  <a:pt x="457200" y="245491"/>
                </a:lnTo>
                <a:close/>
              </a:path>
            </a:pathLst>
          </a:custGeom>
          <a:ln w="12700">
            <a:solidFill>
              <a:srgbClr val="41709C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0607" y="255778"/>
            <a:ext cx="2808605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/>
              <a:t>Ⅰ. 지식재산권의</a:t>
            </a:r>
            <a:r>
              <a:rPr dirty="0" sz="2200" spc="-55"/>
              <a:t> </a:t>
            </a:r>
            <a:r>
              <a:rPr dirty="0" sz="2200" spc="-5"/>
              <a:t>의의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2101976" y="565533"/>
            <a:ext cx="7076440" cy="2738120"/>
          </a:xfrm>
          <a:prstGeom prst="rect">
            <a:avLst/>
          </a:prstGeom>
        </p:spPr>
        <p:txBody>
          <a:bodyPr wrap="square" lIns="0" tIns="127635" rIns="0" bIns="0" rtlCol="0" vert="horz">
            <a:spAutoFit/>
          </a:bodyPr>
          <a:lstStyle/>
          <a:p>
            <a:pPr marL="80010">
              <a:lnSpc>
                <a:spcPct val="100000"/>
              </a:lnSpc>
              <a:spcBef>
                <a:spcPts val="1005"/>
              </a:spcBef>
            </a:pPr>
            <a:r>
              <a:rPr dirty="0" sz="2400" b="1">
                <a:latin typeface="맑은 고딕"/>
                <a:cs typeface="맑은 고딕"/>
              </a:rPr>
              <a:t>3. 지식재산의 보호와</a:t>
            </a:r>
            <a:r>
              <a:rPr dirty="0" sz="2400" spc="-5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제도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dirty="0" sz="2000" b="1">
                <a:latin typeface="맑은 고딕"/>
                <a:cs typeface="맑은 고딕"/>
              </a:rPr>
              <a:t>(1) 보호의</a:t>
            </a:r>
            <a:r>
              <a:rPr dirty="0" sz="2000" spc="-44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필요성</a:t>
            </a:r>
            <a:endParaRPr sz="2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- 이러한 보호를</a:t>
            </a:r>
            <a:r>
              <a:rPr dirty="0" sz="2000" spc="-3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통하여</a:t>
            </a:r>
            <a:endParaRPr sz="2000">
              <a:latin typeface="맑은 고딕"/>
              <a:cs typeface="맑은 고딕"/>
            </a:endParaRPr>
          </a:p>
          <a:p>
            <a:pPr marL="191135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맑은 고딕"/>
                <a:cs typeface="맑은 고딕"/>
              </a:rPr>
              <a:t>개인 </a:t>
            </a:r>
            <a:r>
              <a:rPr dirty="0" sz="2000">
                <a:latin typeface="맑은 고딕"/>
                <a:cs typeface="맑은 고딕"/>
              </a:rPr>
              <a:t>: 생활의 편리함과 실용성을</a:t>
            </a:r>
            <a:r>
              <a:rPr dirty="0" sz="2000" spc="-9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높이고,</a:t>
            </a:r>
            <a:endParaRPr sz="2000">
              <a:latin typeface="맑은 고딕"/>
              <a:cs typeface="맑은 고딕"/>
            </a:endParaRPr>
          </a:p>
          <a:p>
            <a:pPr marL="191135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맑은 고딕"/>
                <a:cs typeface="맑은 고딕"/>
              </a:rPr>
              <a:t>국가 </a:t>
            </a:r>
            <a:r>
              <a:rPr dirty="0" sz="2000">
                <a:latin typeface="맑은 고딕"/>
                <a:cs typeface="맑은 고딕"/>
              </a:rPr>
              <a:t>: 산업발전과 문화발전</a:t>
            </a:r>
            <a:r>
              <a:rPr dirty="0" sz="2000" spc="-7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유도</a:t>
            </a:r>
            <a:endParaRPr sz="2000">
              <a:latin typeface="맑은 고딕"/>
              <a:cs typeface="맑은 고딕"/>
            </a:endParaRPr>
          </a:p>
          <a:p>
            <a:pPr marL="191135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맑은 고딕"/>
                <a:cs typeface="맑은 고딕"/>
              </a:rPr>
              <a:t>세계 </a:t>
            </a:r>
            <a:r>
              <a:rPr dirty="0" sz="2000">
                <a:latin typeface="맑은 고딕"/>
                <a:cs typeface="맑은 고딕"/>
              </a:rPr>
              <a:t>: 국제경쟁력</a:t>
            </a:r>
            <a:r>
              <a:rPr dirty="0" sz="2000" spc="-5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증대</a:t>
            </a:r>
            <a:endParaRPr sz="2000">
              <a:latin typeface="맑은 고딕"/>
              <a:cs typeface="맑은 고딕"/>
            </a:endParaRPr>
          </a:p>
          <a:p>
            <a:pPr marL="191135">
              <a:lnSpc>
                <a:spcPct val="100000"/>
              </a:lnSpc>
              <a:spcBef>
                <a:spcPts val="480"/>
              </a:spcBef>
            </a:pPr>
            <a:r>
              <a:rPr dirty="0" sz="2000" spc="0">
                <a:latin typeface="맑은 고딕"/>
                <a:cs typeface="맑은 고딕"/>
              </a:rPr>
              <a:t>→ </a:t>
            </a:r>
            <a:r>
              <a:rPr dirty="0" sz="2000">
                <a:latin typeface="맑은 고딕"/>
                <a:cs typeface="맑은 고딕"/>
              </a:rPr>
              <a:t>유형의 상품보다는 무형의 지식재산의 개발ㆍ확보가</a:t>
            </a:r>
            <a:r>
              <a:rPr dirty="0" sz="2000" spc="-18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중요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44851" y="3884676"/>
            <a:ext cx="7886700" cy="2093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35508" y="1078991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36849" y="661543"/>
                </a:moveTo>
                <a:lnTo>
                  <a:pt x="326605" y="661543"/>
                </a:lnTo>
                <a:lnTo>
                  <a:pt x="359194" y="914400"/>
                </a:lnTo>
                <a:lnTo>
                  <a:pt x="436849" y="661543"/>
                </a:lnTo>
                <a:close/>
              </a:path>
              <a:path w="914400" h="914400">
                <a:moveTo>
                  <a:pt x="590553" y="632206"/>
                </a:moveTo>
                <a:lnTo>
                  <a:pt x="445858" y="632206"/>
                </a:lnTo>
                <a:lnTo>
                  <a:pt x="560793" y="835533"/>
                </a:lnTo>
                <a:lnTo>
                  <a:pt x="590553" y="632206"/>
                </a:lnTo>
                <a:close/>
              </a:path>
              <a:path w="914400" h="914400">
                <a:moveTo>
                  <a:pt x="729000" y="612013"/>
                </a:moveTo>
                <a:lnTo>
                  <a:pt x="593509" y="612013"/>
                </a:lnTo>
                <a:lnTo>
                  <a:pt x="768096" y="766063"/>
                </a:lnTo>
                <a:lnTo>
                  <a:pt x="729000" y="612013"/>
                </a:lnTo>
                <a:close/>
              </a:path>
              <a:path w="914400" h="914400">
                <a:moveTo>
                  <a:pt x="723424" y="590042"/>
                </a:moveTo>
                <a:lnTo>
                  <a:pt x="239903" y="590042"/>
                </a:lnTo>
                <a:lnTo>
                  <a:pt x="201587" y="745744"/>
                </a:lnTo>
                <a:lnTo>
                  <a:pt x="326605" y="661543"/>
                </a:lnTo>
                <a:lnTo>
                  <a:pt x="436849" y="661543"/>
                </a:lnTo>
                <a:lnTo>
                  <a:pt x="445858" y="632206"/>
                </a:lnTo>
                <a:lnTo>
                  <a:pt x="590553" y="632206"/>
                </a:lnTo>
                <a:lnTo>
                  <a:pt x="593509" y="612013"/>
                </a:lnTo>
                <a:lnTo>
                  <a:pt x="729000" y="612013"/>
                </a:lnTo>
                <a:lnTo>
                  <a:pt x="723424" y="590042"/>
                </a:lnTo>
                <a:close/>
              </a:path>
              <a:path w="914400" h="914400">
                <a:moveTo>
                  <a:pt x="15659" y="97155"/>
                </a:moveTo>
                <a:lnTo>
                  <a:pt x="195872" y="322453"/>
                </a:lnTo>
                <a:lnTo>
                  <a:pt x="0" y="364744"/>
                </a:lnTo>
                <a:lnTo>
                  <a:pt x="157568" y="498475"/>
                </a:lnTo>
                <a:lnTo>
                  <a:pt x="5715" y="617474"/>
                </a:lnTo>
                <a:lnTo>
                  <a:pt x="239903" y="590042"/>
                </a:lnTo>
                <a:lnTo>
                  <a:pt x="723424" y="590042"/>
                </a:lnTo>
                <a:lnTo>
                  <a:pt x="712724" y="547878"/>
                </a:lnTo>
                <a:lnTo>
                  <a:pt x="893495" y="547878"/>
                </a:lnTo>
                <a:lnTo>
                  <a:pt x="745363" y="443484"/>
                </a:lnTo>
                <a:lnTo>
                  <a:pt x="893063" y="344424"/>
                </a:lnTo>
                <a:lnTo>
                  <a:pt x="707008" y="309625"/>
                </a:lnTo>
                <a:lnTo>
                  <a:pt x="731736" y="267588"/>
                </a:lnTo>
                <a:lnTo>
                  <a:pt x="309537" y="267588"/>
                </a:lnTo>
                <a:lnTo>
                  <a:pt x="15659" y="97155"/>
                </a:lnTo>
                <a:close/>
              </a:path>
              <a:path w="914400" h="914400">
                <a:moveTo>
                  <a:pt x="893495" y="547878"/>
                </a:moveTo>
                <a:lnTo>
                  <a:pt x="712724" y="547878"/>
                </a:lnTo>
                <a:lnTo>
                  <a:pt x="914400" y="562610"/>
                </a:lnTo>
                <a:lnTo>
                  <a:pt x="893495" y="547878"/>
                </a:lnTo>
                <a:close/>
              </a:path>
              <a:path w="914400" h="914400">
                <a:moveTo>
                  <a:pt x="353567" y="97155"/>
                </a:moveTo>
                <a:lnTo>
                  <a:pt x="309537" y="267588"/>
                </a:lnTo>
                <a:lnTo>
                  <a:pt x="731736" y="267588"/>
                </a:lnTo>
                <a:lnTo>
                  <a:pt x="744735" y="245491"/>
                </a:lnTo>
                <a:lnTo>
                  <a:pt x="457200" y="245491"/>
                </a:lnTo>
                <a:lnTo>
                  <a:pt x="353567" y="97155"/>
                </a:lnTo>
                <a:close/>
              </a:path>
              <a:path w="914400" h="914400">
                <a:moveTo>
                  <a:pt x="614768" y="0"/>
                </a:moveTo>
                <a:lnTo>
                  <a:pt x="457200" y="245491"/>
                </a:lnTo>
                <a:lnTo>
                  <a:pt x="744735" y="245491"/>
                </a:lnTo>
                <a:lnTo>
                  <a:pt x="756539" y="225425"/>
                </a:lnTo>
                <a:lnTo>
                  <a:pt x="599224" y="225425"/>
                </a:lnTo>
                <a:lnTo>
                  <a:pt x="614768" y="0"/>
                </a:lnTo>
                <a:close/>
              </a:path>
              <a:path w="914400" h="914400">
                <a:moveTo>
                  <a:pt x="778129" y="188722"/>
                </a:moveTo>
                <a:lnTo>
                  <a:pt x="599224" y="225425"/>
                </a:lnTo>
                <a:lnTo>
                  <a:pt x="756539" y="225425"/>
                </a:lnTo>
                <a:lnTo>
                  <a:pt x="778129" y="188722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35508" y="1078991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245491"/>
                </a:moveTo>
                <a:lnTo>
                  <a:pt x="614768" y="0"/>
                </a:lnTo>
                <a:lnTo>
                  <a:pt x="599224" y="225425"/>
                </a:lnTo>
                <a:lnTo>
                  <a:pt x="778129" y="188722"/>
                </a:lnTo>
                <a:lnTo>
                  <a:pt x="707008" y="309625"/>
                </a:lnTo>
                <a:lnTo>
                  <a:pt x="893063" y="344424"/>
                </a:lnTo>
                <a:lnTo>
                  <a:pt x="745363" y="443484"/>
                </a:lnTo>
                <a:lnTo>
                  <a:pt x="914400" y="562610"/>
                </a:lnTo>
                <a:lnTo>
                  <a:pt x="712724" y="547878"/>
                </a:lnTo>
                <a:lnTo>
                  <a:pt x="768096" y="766063"/>
                </a:lnTo>
                <a:lnTo>
                  <a:pt x="593509" y="612013"/>
                </a:lnTo>
                <a:lnTo>
                  <a:pt x="560793" y="835533"/>
                </a:lnTo>
                <a:lnTo>
                  <a:pt x="445858" y="632206"/>
                </a:lnTo>
                <a:lnTo>
                  <a:pt x="359194" y="914400"/>
                </a:lnTo>
                <a:lnTo>
                  <a:pt x="326605" y="661543"/>
                </a:lnTo>
                <a:lnTo>
                  <a:pt x="201587" y="745744"/>
                </a:lnTo>
                <a:lnTo>
                  <a:pt x="239903" y="590042"/>
                </a:lnTo>
                <a:lnTo>
                  <a:pt x="5715" y="617474"/>
                </a:lnTo>
                <a:lnTo>
                  <a:pt x="157568" y="498475"/>
                </a:lnTo>
                <a:lnTo>
                  <a:pt x="0" y="364744"/>
                </a:lnTo>
                <a:lnTo>
                  <a:pt x="195872" y="322453"/>
                </a:lnTo>
                <a:lnTo>
                  <a:pt x="15659" y="97155"/>
                </a:lnTo>
                <a:lnTo>
                  <a:pt x="309537" y="267588"/>
                </a:lnTo>
                <a:lnTo>
                  <a:pt x="353567" y="97155"/>
                </a:lnTo>
                <a:lnTo>
                  <a:pt x="457200" y="245491"/>
                </a:lnTo>
                <a:close/>
              </a:path>
            </a:pathLst>
          </a:custGeom>
          <a:ln w="12700">
            <a:solidFill>
              <a:srgbClr val="41709C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0607" y="255778"/>
            <a:ext cx="2808605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/>
              <a:t>Ⅰ. 지식재산권의</a:t>
            </a:r>
            <a:r>
              <a:rPr dirty="0" sz="2200" spc="-55"/>
              <a:t> </a:t>
            </a:r>
            <a:r>
              <a:rPr dirty="0" sz="2200" spc="-5"/>
              <a:t>의의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2101976" y="565533"/>
            <a:ext cx="8018780" cy="5664835"/>
          </a:xfrm>
          <a:prstGeom prst="rect">
            <a:avLst/>
          </a:prstGeom>
        </p:spPr>
        <p:txBody>
          <a:bodyPr wrap="square" lIns="0" tIns="127635" rIns="0" bIns="0" rtlCol="0" vert="horz">
            <a:spAutoFit/>
          </a:bodyPr>
          <a:lstStyle/>
          <a:p>
            <a:pPr marL="80010">
              <a:lnSpc>
                <a:spcPct val="100000"/>
              </a:lnSpc>
              <a:spcBef>
                <a:spcPts val="1005"/>
              </a:spcBef>
            </a:pPr>
            <a:r>
              <a:rPr dirty="0" sz="2400" b="1">
                <a:latin typeface="맑은 고딕"/>
                <a:cs typeface="맑은 고딕"/>
              </a:rPr>
              <a:t>3. 지식재산의 보호와</a:t>
            </a:r>
            <a:r>
              <a:rPr dirty="0" sz="2400" spc="-5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제도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dirty="0" sz="2000" b="1">
                <a:latin typeface="맑은 고딕"/>
                <a:cs typeface="맑은 고딕"/>
              </a:rPr>
              <a:t>(2)</a:t>
            </a:r>
            <a:r>
              <a:rPr dirty="0" sz="2000" spc="-2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지식재산제도</a:t>
            </a:r>
            <a:endParaRPr sz="2000">
              <a:latin typeface="맑은 고딕"/>
              <a:cs typeface="맑은 고딕"/>
            </a:endParaRPr>
          </a:p>
          <a:p>
            <a:pPr marL="10096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현행 </a:t>
            </a:r>
            <a:r>
              <a:rPr dirty="0" sz="2000" b="1">
                <a:latin typeface="맑은 고딕"/>
                <a:cs typeface="맑은 고딕"/>
              </a:rPr>
              <a:t>헌법 제22조</a:t>
            </a:r>
            <a:r>
              <a:rPr dirty="0" sz="2000" spc="-4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2항</a:t>
            </a:r>
            <a:endParaRPr sz="2000">
              <a:latin typeface="맑은 고딕"/>
              <a:cs typeface="맑은 고딕"/>
            </a:endParaRPr>
          </a:p>
          <a:p>
            <a:pPr marL="279400" marR="388620" indent="-179070">
              <a:lnSpc>
                <a:spcPct val="120000"/>
              </a:lnSpc>
            </a:pPr>
            <a:r>
              <a:rPr dirty="0" sz="2000">
                <a:latin typeface="맑은 고딕"/>
                <a:cs typeface="맑은 고딕"/>
              </a:rPr>
              <a:t>“저작자·발명가·과학기술자와 예술가의 권리는 법률로써</a:t>
            </a:r>
            <a:r>
              <a:rPr dirty="0" sz="2000" spc="-11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보호한다”  라고 규정함으로써 지식재산권 제도의 근거를 마련하고</a:t>
            </a:r>
            <a:r>
              <a:rPr dirty="0" sz="2000" spc="-12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있다.</a:t>
            </a:r>
            <a:endParaRPr sz="2000">
              <a:latin typeface="맑은 고딕"/>
              <a:cs typeface="맑은 고딕"/>
            </a:endParaRPr>
          </a:p>
          <a:p>
            <a:pPr marL="100965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맑은 고딕"/>
                <a:cs typeface="맑은 고딕"/>
              </a:rPr>
              <a:t>지식재산권의</a:t>
            </a:r>
            <a:r>
              <a:rPr dirty="0" sz="2000" spc="-3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보호대상</a:t>
            </a:r>
            <a:endParaRPr sz="2000">
              <a:latin typeface="맑은 고딕"/>
              <a:cs typeface="맑은 고딕"/>
            </a:endParaRPr>
          </a:p>
          <a:p>
            <a:pPr marL="191135">
              <a:lnSpc>
                <a:spcPct val="100000"/>
              </a:lnSpc>
              <a:spcBef>
                <a:spcPts val="480"/>
              </a:spcBef>
            </a:pPr>
            <a:r>
              <a:rPr dirty="0" sz="2000" spc="0">
                <a:latin typeface="맑은 고딕"/>
                <a:cs typeface="맑은 고딕"/>
              </a:rPr>
              <a:t>→ </a:t>
            </a:r>
            <a:r>
              <a:rPr dirty="0" sz="2000">
                <a:latin typeface="맑은 고딕"/>
                <a:cs typeface="맑은 고딕"/>
              </a:rPr>
              <a:t>물건이나 방법에 대한 </a:t>
            </a:r>
            <a:r>
              <a:rPr dirty="0" sz="2000" b="1">
                <a:latin typeface="맑은 고딕"/>
                <a:cs typeface="맑은 고딕"/>
              </a:rPr>
              <a:t>발명</a:t>
            </a:r>
            <a:r>
              <a:rPr dirty="0" sz="2000">
                <a:latin typeface="맑은 고딕"/>
                <a:cs typeface="맑은 고딕"/>
              </a:rPr>
              <a:t>은</a:t>
            </a:r>
            <a:r>
              <a:rPr dirty="0" sz="2000" spc="-105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특허법</a:t>
            </a:r>
            <a:r>
              <a:rPr dirty="0" sz="2000">
                <a:latin typeface="맑은 고딕"/>
                <a:cs typeface="맑은 고딕"/>
              </a:rPr>
              <a:t>에서</a:t>
            </a:r>
            <a:endParaRPr sz="2000">
              <a:latin typeface="맑은 고딕"/>
              <a:cs typeface="맑은 고딕"/>
            </a:endParaRPr>
          </a:p>
          <a:p>
            <a:pPr marL="191135">
              <a:lnSpc>
                <a:spcPct val="100000"/>
              </a:lnSpc>
              <a:spcBef>
                <a:spcPts val="484"/>
              </a:spcBef>
            </a:pPr>
            <a:r>
              <a:rPr dirty="0" sz="2000">
                <a:latin typeface="맑은 고딕"/>
                <a:cs typeface="맑은 고딕"/>
              </a:rPr>
              <a:t>→ </a:t>
            </a:r>
            <a:r>
              <a:rPr dirty="0" sz="2000" b="1">
                <a:latin typeface="맑은 고딕"/>
                <a:cs typeface="맑은 고딕"/>
              </a:rPr>
              <a:t>실용물품</a:t>
            </a:r>
            <a:r>
              <a:rPr dirty="0" sz="2000">
                <a:latin typeface="맑은 고딕"/>
                <a:cs typeface="맑은 고딕"/>
              </a:rPr>
              <a:t>의 </a:t>
            </a:r>
            <a:r>
              <a:rPr dirty="0" sz="2000" b="1">
                <a:latin typeface="맑은 고딕"/>
                <a:cs typeface="맑은 고딕"/>
              </a:rPr>
              <a:t>고안</a:t>
            </a:r>
            <a:r>
              <a:rPr dirty="0" sz="2000">
                <a:latin typeface="맑은 고딕"/>
                <a:cs typeface="맑은 고딕"/>
              </a:rPr>
              <a:t>에 대한</a:t>
            </a:r>
            <a:r>
              <a:rPr dirty="0" sz="2000" spc="-75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실용신안법</a:t>
            </a:r>
            <a:r>
              <a:rPr dirty="0" sz="2000">
                <a:latin typeface="맑은 고딕"/>
                <a:cs typeface="맑은 고딕"/>
              </a:rPr>
              <a:t>에서</a:t>
            </a:r>
            <a:endParaRPr sz="2000">
              <a:latin typeface="맑은 고딕"/>
              <a:cs typeface="맑은 고딕"/>
            </a:endParaRPr>
          </a:p>
          <a:p>
            <a:pPr marL="19113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→ 물품의 </a:t>
            </a:r>
            <a:r>
              <a:rPr dirty="0" sz="2000" b="1">
                <a:latin typeface="맑은 고딕"/>
                <a:cs typeface="맑은 고딕"/>
              </a:rPr>
              <a:t>디자인</a:t>
            </a:r>
            <a:r>
              <a:rPr dirty="0" sz="2000">
                <a:latin typeface="맑은 고딕"/>
                <a:cs typeface="맑은 고딕"/>
              </a:rPr>
              <a:t>에 대해서는</a:t>
            </a:r>
            <a:r>
              <a:rPr dirty="0" sz="2000" spc="-75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디자인보호법</a:t>
            </a:r>
            <a:r>
              <a:rPr dirty="0" sz="2000">
                <a:latin typeface="맑은 고딕"/>
                <a:cs typeface="맑은 고딕"/>
              </a:rPr>
              <a:t>에서</a:t>
            </a:r>
            <a:endParaRPr sz="2000">
              <a:latin typeface="맑은 고딕"/>
              <a:cs typeface="맑은 고딕"/>
            </a:endParaRPr>
          </a:p>
          <a:p>
            <a:pPr marL="191135">
              <a:lnSpc>
                <a:spcPct val="100000"/>
              </a:lnSpc>
              <a:spcBef>
                <a:spcPts val="480"/>
              </a:spcBef>
            </a:pPr>
            <a:r>
              <a:rPr dirty="0" sz="2000" spc="0">
                <a:latin typeface="맑은 고딕"/>
                <a:cs typeface="맑은 고딕"/>
              </a:rPr>
              <a:t>→ </a:t>
            </a:r>
            <a:r>
              <a:rPr dirty="0" sz="2000">
                <a:latin typeface="맑은 고딕"/>
                <a:cs typeface="맑은 고딕"/>
              </a:rPr>
              <a:t>자타 상품의 식별을 위한 </a:t>
            </a:r>
            <a:r>
              <a:rPr dirty="0" sz="2000" b="1">
                <a:latin typeface="맑은 고딕"/>
                <a:cs typeface="맑은 고딕"/>
              </a:rPr>
              <a:t>상표</a:t>
            </a:r>
            <a:r>
              <a:rPr dirty="0" sz="2000">
                <a:latin typeface="맑은 고딕"/>
                <a:cs typeface="맑은 고딕"/>
              </a:rPr>
              <a:t>는</a:t>
            </a:r>
            <a:r>
              <a:rPr dirty="0" sz="2000" spc="-114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상표법</a:t>
            </a:r>
            <a:r>
              <a:rPr dirty="0" sz="2000">
                <a:latin typeface="맑은 고딕"/>
                <a:cs typeface="맑은 고딕"/>
              </a:rPr>
              <a:t>에서</a:t>
            </a:r>
            <a:endParaRPr sz="2000">
              <a:latin typeface="맑은 고딕"/>
              <a:cs typeface="맑은 고딕"/>
            </a:endParaRPr>
          </a:p>
          <a:p>
            <a:pPr marL="100965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맑은 고딕"/>
                <a:cs typeface="맑은 고딕"/>
              </a:rPr>
              <a:t>이외에도</a:t>
            </a:r>
            <a:endParaRPr sz="2000">
              <a:latin typeface="맑은 고딕"/>
              <a:cs typeface="맑은 고딕"/>
            </a:endParaRPr>
          </a:p>
          <a:p>
            <a:pPr marL="19113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→ </a:t>
            </a:r>
            <a:r>
              <a:rPr dirty="0" sz="2000" b="1">
                <a:latin typeface="맑은 고딕"/>
                <a:cs typeface="맑은 고딕"/>
              </a:rPr>
              <a:t>저작물 </a:t>
            </a:r>
            <a:r>
              <a:rPr dirty="0" sz="2000">
                <a:latin typeface="맑은 고딕"/>
                <a:cs typeface="맑은 고딕"/>
              </a:rPr>
              <a:t>보호를 위한</a:t>
            </a:r>
            <a:r>
              <a:rPr dirty="0" sz="2000" spc="-65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저작권법</a:t>
            </a:r>
            <a:endParaRPr sz="2000">
              <a:latin typeface="맑은 고딕"/>
              <a:cs typeface="맑은 고딕"/>
            </a:endParaRPr>
          </a:p>
          <a:p>
            <a:pPr marL="19113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→ </a:t>
            </a:r>
            <a:r>
              <a:rPr dirty="0" sz="2000" b="1">
                <a:latin typeface="맑은 고딕"/>
                <a:cs typeface="맑은 고딕"/>
              </a:rPr>
              <a:t>컴퓨터프로그램</a:t>
            </a:r>
            <a:r>
              <a:rPr dirty="0" sz="2000">
                <a:latin typeface="맑은 고딕"/>
                <a:cs typeface="맑은 고딕"/>
              </a:rPr>
              <a:t>의 저작자를 보호하기 위한</a:t>
            </a:r>
            <a:r>
              <a:rPr dirty="0" sz="2000" spc="-90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컴퓨터프로그램보호법</a:t>
            </a:r>
            <a:endParaRPr sz="2000">
              <a:latin typeface="맑은 고딕"/>
              <a:cs typeface="맑은 고딕"/>
            </a:endParaRPr>
          </a:p>
          <a:p>
            <a:pPr marL="191135">
              <a:lnSpc>
                <a:spcPct val="100000"/>
              </a:lnSpc>
              <a:spcBef>
                <a:spcPts val="484"/>
              </a:spcBef>
            </a:pPr>
            <a:r>
              <a:rPr dirty="0" sz="2000">
                <a:latin typeface="맑은 고딕"/>
                <a:cs typeface="맑은 고딕"/>
              </a:rPr>
              <a:t>→ </a:t>
            </a:r>
            <a:r>
              <a:rPr dirty="0" sz="2000" b="1">
                <a:latin typeface="맑은 고딕"/>
                <a:cs typeface="맑은 고딕"/>
              </a:rPr>
              <a:t>식물품종</a:t>
            </a:r>
            <a:r>
              <a:rPr dirty="0" sz="2000">
                <a:latin typeface="맑은 고딕"/>
                <a:cs typeface="맑은 고딕"/>
              </a:rPr>
              <a:t>에 관한 권리보호를 위한</a:t>
            </a:r>
            <a:r>
              <a:rPr dirty="0" sz="2000" spc="-100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종자산업법</a:t>
            </a:r>
            <a:endParaRPr sz="2000">
              <a:latin typeface="맑은 고딕"/>
              <a:cs typeface="맑은 고딕"/>
            </a:endParaRPr>
          </a:p>
          <a:p>
            <a:pPr marL="19113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→ </a:t>
            </a:r>
            <a:r>
              <a:rPr dirty="0" sz="2000" b="1">
                <a:latin typeface="맑은 고딕"/>
                <a:cs typeface="맑은 고딕"/>
              </a:rPr>
              <a:t>컴퓨터회로배치이용권</a:t>
            </a:r>
            <a:r>
              <a:rPr dirty="0" sz="2000">
                <a:latin typeface="맑은 고딕"/>
                <a:cs typeface="맑은 고딕"/>
              </a:rPr>
              <a:t>보호- </a:t>
            </a:r>
            <a:r>
              <a:rPr dirty="0" sz="2000" b="1">
                <a:latin typeface="맑은 고딕"/>
                <a:cs typeface="맑은 고딕"/>
              </a:rPr>
              <a:t>반도체직접회로배치설계에 관한</a:t>
            </a:r>
            <a:r>
              <a:rPr dirty="0" sz="2000" spc="-12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법률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12252" y="2689860"/>
            <a:ext cx="1729740" cy="2342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dc:title>chapter 1   지식재산권이란 무엇인가?</dc:title>
  <dcterms:created xsi:type="dcterms:W3CDTF">2023-04-18T07:05:27Z</dcterms:created>
  <dcterms:modified xsi:type="dcterms:W3CDTF">2023-04-18T07:05:27Z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2023-03-21T00:00:00Z</vt:filetime>
  </property>
  <property fmtid="{D5CDD505-2E9C-101B-9397-08002B2CF9AE}" pid="3" name="Creator">
    <vt:lpwstr>Microsoft® PowerPoint® Microsoft 365용</vt:lpwstr>
  </property>
  <property fmtid="{D5CDD505-2E9C-101B-9397-08002B2CF9AE}" pid="4" name="LastSaved">
    <vt:filetime>2023-04-18T00:00:00Z</vt:filetime>
  </property>
</Properties>
</file>