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8471" y="2028825"/>
            <a:ext cx="9935057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0607" y="255778"/>
            <a:ext cx="280860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14550" y="2180310"/>
            <a:ext cx="8006080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gungye@naver.com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471" y="2028825"/>
            <a:ext cx="2033270" cy="55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latin typeface="맑은 고딕"/>
                <a:cs typeface="맑은 고딕"/>
              </a:rPr>
              <a:t>chapter</a:t>
            </a:r>
            <a:r>
              <a:rPr dirty="0" sz="3500" spc="-105" b="1">
                <a:latin typeface="맑은 고딕"/>
                <a:cs typeface="맑은 고딕"/>
              </a:rPr>
              <a:t> </a:t>
            </a:r>
            <a:r>
              <a:rPr dirty="0" sz="3500" b="1">
                <a:latin typeface="맑은 고딕"/>
                <a:cs typeface="맑은 고딕"/>
              </a:rPr>
              <a:t>1</a:t>
            </a:r>
            <a:endParaRPr sz="35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8471" y="2989326"/>
            <a:ext cx="5274945" cy="55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latin typeface="맑은 고딕"/>
                <a:cs typeface="맑은 고딕"/>
              </a:rPr>
              <a:t>지식재산권이란</a:t>
            </a:r>
            <a:r>
              <a:rPr dirty="0" sz="3500" spc="-80" b="1">
                <a:latin typeface="맑은 고딕"/>
                <a:cs typeface="맑은 고딕"/>
              </a:rPr>
              <a:t> </a:t>
            </a:r>
            <a:r>
              <a:rPr dirty="0" sz="3500" b="1">
                <a:latin typeface="맑은 고딕"/>
                <a:cs typeface="맑은 고딕"/>
              </a:rPr>
              <a:t>무엇인가?</a:t>
            </a:r>
            <a:endParaRPr sz="35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7784" y="4349496"/>
            <a:ext cx="3508248" cy="1901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83880" y="620268"/>
            <a:ext cx="1690116" cy="2378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255778"/>
            <a:ext cx="280860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Ⅱ. 지식재산권의</a:t>
            </a:r>
            <a:r>
              <a:rPr dirty="0" spc="-55"/>
              <a:t> </a:t>
            </a:r>
            <a:r>
              <a:rPr dirty="0" spc="-5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532" y="1143126"/>
            <a:ext cx="189483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지식재산권</a:t>
            </a:r>
            <a:r>
              <a:rPr dirty="0" sz="2000" spc="-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체계</a:t>
            </a:r>
            <a:endParaRPr sz="2000">
              <a:latin typeface="맑은 고딕"/>
              <a:cs typeface="맑은 고딕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1332" y="1626997"/>
          <a:ext cx="7947025" cy="4900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/>
                <a:gridCol w="2303779"/>
                <a:gridCol w="4124325"/>
              </a:tblGrid>
              <a:tr h="38989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맑은 고딕"/>
                          <a:cs typeface="맑은 고딕"/>
                        </a:rPr>
                        <a:t>산업재산권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특허권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46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기술적 창작인</a:t>
                      </a:r>
                      <a:r>
                        <a:rPr dirty="0" sz="1300" spc="25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원천·핵심기술(대발명)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0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8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실용신안권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실용적인 생활주변 개량기술(고안:</a:t>
                      </a:r>
                      <a:r>
                        <a:rPr dirty="0" sz="1300" spc="50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소발명)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0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2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디자인권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시각적 미감을 느끼게 해주는 물품의</a:t>
                      </a:r>
                      <a:r>
                        <a:rPr dirty="0" sz="1300" spc="60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형상·모양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0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2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상표권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타상품과 식별을 위한</a:t>
                      </a:r>
                      <a:r>
                        <a:rPr dirty="0" sz="1300" spc="35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기호·문자·도형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0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8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52755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맑은 고딕"/>
                          <a:cs typeface="맑은 고딕"/>
                        </a:rPr>
                        <a:t>저작권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협의</a:t>
                      </a:r>
                      <a:r>
                        <a:rPr dirty="0" sz="1500" spc="-1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1500">
                          <a:latin typeface="맑은 고딕"/>
                          <a:cs typeface="맑은 고딕"/>
                        </a:rPr>
                        <a:t>저작권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8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학문·문학·예술 분야의</a:t>
                      </a:r>
                      <a:r>
                        <a:rPr dirty="0" sz="1300" spc="50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창작물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66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8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저작인접권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실연가·음반제작자·방송사업자의</a:t>
                      </a:r>
                      <a:r>
                        <a:rPr dirty="0" sz="1300" spc="50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권리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66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199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5" b="1">
                          <a:latin typeface="맑은 고딕"/>
                          <a:cs typeface="맑은 고딕"/>
                        </a:rPr>
                        <a:t>신지식재산권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500" spc="-5">
                          <a:latin typeface="맑은 고딕"/>
                          <a:cs typeface="맑은 고딕"/>
                        </a:rPr>
                        <a:t>첨단산업재산권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 marR="50165">
                        <a:lnSpc>
                          <a:spcPct val="130000"/>
                        </a:lnSpc>
                        <a:spcBef>
                          <a:spcPts val="720"/>
                        </a:spcBef>
                      </a:pPr>
                      <a:r>
                        <a:rPr dirty="0" sz="1300" spc="0">
                          <a:latin typeface="바탕"/>
                          <a:cs typeface="바탕"/>
                        </a:rPr>
                        <a:t>반도체집적회로배치설계·생명공학·식물신품종·인공지 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능·영업방법특허(비지니스 모델)</a:t>
                      </a:r>
                      <a:r>
                        <a:rPr dirty="0" sz="1300" spc="50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등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914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8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500" spc="-5">
                          <a:latin typeface="맑은 고딕"/>
                          <a:cs typeface="맑은 고딕"/>
                        </a:rPr>
                        <a:t>산업저작권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8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컴퓨터프로그램·데이터베이스·디지털콘텐츠</a:t>
                      </a:r>
                      <a:r>
                        <a:rPr dirty="0" sz="1300" spc="55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등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366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2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500">
                          <a:latin typeface="맑은 고딕"/>
                          <a:cs typeface="맑은 고딕"/>
                        </a:rPr>
                        <a:t>정보재산권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958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영업비밀·멀티미디어</a:t>
                      </a:r>
                      <a:r>
                        <a:rPr dirty="0" sz="1300" spc="35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등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1143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54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500" spc="-5">
                          <a:latin typeface="맑은 고딕"/>
                          <a:cs typeface="맑은 고딕"/>
                        </a:rPr>
                        <a:t>상표/디자인 </a:t>
                      </a:r>
                      <a:r>
                        <a:rPr dirty="0" sz="1500">
                          <a:latin typeface="맑은 고딕"/>
                          <a:cs typeface="맑은 고딕"/>
                        </a:rPr>
                        <a:t>관련</a:t>
                      </a:r>
                      <a:endParaRPr sz="1500">
                        <a:latin typeface="맑은 고딕"/>
                        <a:cs typeface="맑은 고딕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64769" marR="51435">
                        <a:lnSpc>
                          <a:spcPct val="130000"/>
                        </a:lnSpc>
                        <a:spcBef>
                          <a:spcPts val="5"/>
                        </a:spcBef>
                      </a:pPr>
                      <a:r>
                        <a:rPr dirty="0" sz="1300" spc="-5">
                          <a:latin typeface="바탕"/>
                          <a:cs typeface="바탕"/>
                        </a:rPr>
                        <a:t>캐릭터·트레이드 드레스(Trade Dress)·프렌차이징·프  </a:t>
                      </a:r>
                      <a:r>
                        <a:rPr dirty="0" sz="1300" spc="110">
                          <a:latin typeface="바탕"/>
                          <a:cs typeface="바탕"/>
                        </a:rPr>
                        <a:t>블리시티권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(Publicity Right)· </a:t>
                      </a:r>
                      <a:r>
                        <a:rPr dirty="0" sz="1300" spc="90">
                          <a:latin typeface="바탕"/>
                          <a:cs typeface="바탕"/>
                        </a:rPr>
                        <a:t>타이프 페이스</a:t>
                      </a:r>
                      <a:r>
                        <a:rPr dirty="0" sz="1300" spc="-160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(Type  face)·지리적 표시·인터넷 도메인이름·새로운 상표(색  채상표·입체상표·소리상표·냄새상표</a:t>
                      </a:r>
                      <a:r>
                        <a:rPr dirty="0" sz="1300" spc="55">
                          <a:latin typeface="바탕"/>
                          <a:cs typeface="바탕"/>
                        </a:rPr>
                        <a:t> </a:t>
                      </a:r>
                      <a:r>
                        <a:rPr dirty="0" sz="1300" spc="-5">
                          <a:latin typeface="바탕"/>
                          <a:cs typeface="바탕"/>
                        </a:rPr>
                        <a:t>등)</a:t>
                      </a:r>
                      <a:endParaRPr sz="1300">
                        <a:latin typeface="바탕"/>
                        <a:cs typeface="바탕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841992" y="591312"/>
            <a:ext cx="487679" cy="487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251205"/>
            <a:ext cx="3064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Ⅱ. 지식재산권의</a:t>
            </a:r>
            <a:r>
              <a:rPr dirty="0" sz="2400" spc="-85"/>
              <a:t> </a:t>
            </a:r>
            <a:r>
              <a:rPr dirty="0" sz="2400"/>
              <a:t>종류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94131" y="708405"/>
            <a:ext cx="5897880" cy="5347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87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전통적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dirty="0" sz="2000">
                <a:latin typeface="맑은 고딕"/>
                <a:cs typeface="맑은 고딕"/>
              </a:rPr>
              <a:t>지식재산권은 산업재산권과 저작권으로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분류</a:t>
            </a:r>
            <a:endParaRPr sz="2000">
              <a:latin typeface="맑은 고딕"/>
              <a:cs typeface="맑은 고딕"/>
            </a:endParaRPr>
          </a:p>
          <a:p>
            <a:pPr marL="13970">
              <a:lnSpc>
                <a:spcPts val="2395"/>
              </a:lnSpc>
              <a:spcBef>
                <a:spcPts val="495"/>
              </a:spcBef>
            </a:pPr>
            <a:r>
              <a:rPr dirty="0" sz="2000">
                <a:latin typeface="굴림"/>
                <a:cs typeface="굴림"/>
              </a:rPr>
              <a:t>① </a:t>
            </a:r>
            <a:r>
              <a:rPr dirty="0" sz="2000" spc="-5" b="1">
                <a:latin typeface="맑은 고딕"/>
                <a:cs typeface="맑은 고딕"/>
              </a:rPr>
              <a:t>산업재산권</a:t>
            </a:r>
            <a:r>
              <a:rPr dirty="0" sz="2000" spc="-5">
                <a:latin typeface="맑은 고딕"/>
                <a:cs typeface="맑은 고딕"/>
              </a:rPr>
              <a:t>은 </a:t>
            </a:r>
            <a:r>
              <a:rPr dirty="0" sz="2000">
                <a:latin typeface="맑은 고딕"/>
                <a:cs typeface="맑은 고딕"/>
              </a:rPr>
              <a:t>사람의 물질문명에 기여하는</a:t>
            </a:r>
            <a:r>
              <a:rPr dirty="0" sz="2000" spc="650">
                <a:latin typeface="맑은 고딕"/>
                <a:cs typeface="맑은 고딕"/>
              </a:rPr>
              <a:t> </a:t>
            </a:r>
            <a:r>
              <a:rPr dirty="0" sz="2000" spc="-15">
                <a:latin typeface="맑은 고딕"/>
                <a:cs typeface="맑은 고딕"/>
              </a:rPr>
              <a:t>발명</a:t>
            </a:r>
            <a:endParaRPr sz="2000">
              <a:latin typeface="맑은 고딕"/>
              <a:cs typeface="맑은 고딕"/>
            </a:endParaRPr>
          </a:p>
          <a:p>
            <a:pPr marL="266700">
              <a:lnSpc>
                <a:spcPts val="2395"/>
              </a:lnSpc>
            </a:pPr>
            <a:r>
              <a:rPr dirty="0" sz="2000">
                <a:latin typeface="맑은 고딕"/>
                <a:cs typeface="맑은 고딕"/>
              </a:rPr>
              <a:t>ㆍ고안ㆍ식별표식을</a:t>
            </a:r>
            <a:endParaRPr sz="2000">
              <a:latin typeface="맑은 고딕"/>
              <a:cs typeface="맑은 고딕"/>
            </a:endParaRPr>
          </a:p>
          <a:p>
            <a:pPr marL="266700" marR="5080" indent="1333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맑은 고딕"/>
                <a:cs typeface="맑은 고딕"/>
              </a:rPr>
              <a:t>보호의 </a:t>
            </a:r>
            <a:r>
              <a:rPr dirty="0" sz="2000">
                <a:latin typeface="맑은 고딕"/>
                <a:cs typeface="맑은 고딕"/>
              </a:rPr>
              <a:t>대상으로 되는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특허ㆍ실용신안ㆍ디자인보  호 등에 관한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권리이며,</a:t>
            </a:r>
            <a:endParaRPr sz="2000">
              <a:latin typeface="맑은 고딕"/>
              <a:cs typeface="맑은 고딕"/>
            </a:endParaRPr>
          </a:p>
          <a:p>
            <a:pPr marL="13970">
              <a:lnSpc>
                <a:spcPts val="2395"/>
              </a:lnSpc>
              <a:spcBef>
                <a:spcPts val="490"/>
              </a:spcBef>
            </a:pPr>
            <a:r>
              <a:rPr dirty="0" sz="2000">
                <a:latin typeface="굴림"/>
                <a:cs typeface="굴림"/>
              </a:rPr>
              <a:t>② </a:t>
            </a:r>
            <a:r>
              <a:rPr dirty="0" sz="2000" b="1">
                <a:latin typeface="맑은 고딕"/>
                <a:cs typeface="맑은 고딕"/>
              </a:rPr>
              <a:t>저작권</a:t>
            </a:r>
            <a:r>
              <a:rPr dirty="0" sz="2000">
                <a:latin typeface="맑은 고딕"/>
                <a:cs typeface="맑은 고딕"/>
              </a:rPr>
              <a:t>은 정신문화의 창달에 기여하는</a:t>
            </a:r>
            <a:r>
              <a:rPr dirty="0" sz="2000" spc="62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문학ㆍ예</a:t>
            </a:r>
            <a:endParaRPr sz="2000">
              <a:latin typeface="맑은 고딕"/>
              <a:cs typeface="맑은 고딕"/>
            </a:endParaRPr>
          </a:p>
          <a:p>
            <a:pPr marL="266700">
              <a:lnSpc>
                <a:spcPts val="2395"/>
              </a:lnSpc>
            </a:pPr>
            <a:r>
              <a:rPr dirty="0" sz="2000" spc="0">
                <a:latin typeface="맑은 고딕"/>
                <a:cs typeface="맑은 고딕"/>
              </a:rPr>
              <a:t>술 </a:t>
            </a:r>
            <a:r>
              <a:rPr dirty="0" sz="2000">
                <a:latin typeface="맑은 고딕"/>
                <a:cs typeface="맑은 고딕"/>
              </a:rPr>
              <a:t>등을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보호의</a:t>
            </a:r>
            <a:endParaRPr sz="2000">
              <a:latin typeface="맑은 고딕"/>
              <a:cs typeface="맑은 고딕"/>
            </a:endParaRPr>
          </a:p>
          <a:p>
            <a:pPr marL="28067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대상으로 되는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권리이다.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우리나라의 경우 </a:t>
            </a:r>
            <a:r>
              <a:rPr dirty="0" sz="2000">
                <a:latin typeface="맑은 고딕"/>
                <a:cs typeface="맑은 고딕"/>
              </a:rPr>
              <a:t>구체적으로 나누어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보면</a:t>
            </a:r>
            <a:endParaRPr sz="2000">
              <a:latin typeface="맑은 고딕"/>
              <a:cs typeface="맑은 고딕"/>
            </a:endParaRPr>
          </a:p>
          <a:p>
            <a:pPr marL="266700" marR="7620" indent="-163195">
              <a:lnSpc>
                <a:spcPts val="2390"/>
              </a:lnSpc>
              <a:spcBef>
                <a:spcPts val="580"/>
              </a:spcBef>
            </a:pPr>
            <a:r>
              <a:rPr dirty="0" sz="2000">
                <a:latin typeface="굴림"/>
                <a:cs typeface="굴림"/>
              </a:rPr>
              <a:t>① </a:t>
            </a:r>
            <a:r>
              <a:rPr dirty="0" sz="2000" b="1">
                <a:latin typeface="맑은 고딕"/>
                <a:cs typeface="맑은 고딕"/>
              </a:rPr>
              <a:t>산업재산권 </a:t>
            </a:r>
            <a:r>
              <a:rPr dirty="0" sz="2000">
                <a:latin typeface="맑은 고딕"/>
                <a:cs typeface="맑은 고딕"/>
              </a:rPr>
              <a:t>: 특허권ㆍ실용신안권ㆍ디자인권ㆍ  상표권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  <a:p>
            <a:pPr algn="ctr" marL="79375">
              <a:lnSpc>
                <a:spcPts val="2395"/>
              </a:lnSpc>
              <a:spcBef>
                <a:spcPts val="415"/>
              </a:spcBef>
            </a:pPr>
            <a:r>
              <a:rPr dirty="0" sz="2000">
                <a:latin typeface="굴림"/>
                <a:cs typeface="굴림"/>
              </a:rPr>
              <a:t>② </a:t>
            </a:r>
            <a:r>
              <a:rPr dirty="0" sz="2000" b="1">
                <a:latin typeface="맑은 고딕"/>
                <a:cs typeface="맑은 고딕"/>
              </a:rPr>
              <a:t>저작권 </a:t>
            </a:r>
            <a:r>
              <a:rPr dirty="0" sz="2000">
                <a:latin typeface="맑은 고딕"/>
                <a:cs typeface="맑은 고딕"/>
              </a:rPr>
              <a:t>: </a:t>
            </a:r>
            <a:r>
              <a:rPr dirty="0" sz="2000" spc="-5">
                <a:latin typeface="맑은 고딕"/>
                <a:cs typeface="맑은 고딕"/>
              </a:rPr>
              <a:t>저작권(저작재산권ㆍ저작인격권)과</a:t>
            </a:r>
            <a:r>
              <a:rPr dirty="0" sz="2000" spc="43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저</a:t>
            </a:r>
            <a:endParaRPr sz="2000">
              <a:latin typeface="맑은 고딕"/>
              <a:cs typeface="맑은 고딕"/>
            </a:endParaRPr>
          </a:p>
          <a:p>
            <a:pPr marL="266700">
              <a:lnSpc>
                <a:spcPts val="2395"/>
              </a:lnSpc>
            </a:pPr>
            <a:r>
              <a:rPr dirty="0" sz="2000">
                <a:latin typeface="맑은 고딕"/>
                <a:cs typeface="맑은 고딕"/>
              </a:rPr>
              <a:t>작인접권 등이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7371" y="1693164"/>
            <a:ext cx="4683252" cy="3919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2459" y="225552"/>
            <a:ext cx="487679" cy="48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29543" y="222504"/>
            <a:ext cx="487679" cy="487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78540" y="1080516"/>
            <a:ext cx="486155" cy="487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607" y="251205"/>
            <a:ext cx="3064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Ⅱ. 지식재산권의</a:t>
            </a:r>
            <a:r>
              <a:rPr dirty="0" sz="2400" spc="-85"/>
              <a:t> </a:t>
            </a:r>
            <a:r>
              <a:rPr dirty="0" sz="2400"/>
              <a:t>종류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101976" y="625818"/>
            <a:ext cx="7444105" cy="158051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latin typeface="맑은 고딕"/>
                <a:cs typeface="맑은 고딕"/>
              </a:rPr>
              <a:t>1. 전통적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457834" marR="5080" indent="-445770">
              <a:lnSpc>
                <a:spcPts val="2880"/>
              </a:lnSpc>
              <a:spcBef>
                <a:spcPts val="175"/>
              </a:spcBef>
            </a:pPr>
            <a:r>
              <a:rPr dirty="0" sz="2000">
                <a:latin typeface="맑은 고딕"/>
                <a:cs typeface="맑은 고딕"/>
              </a:rPr>
              <a:t>산업재산권은 다시 발명ㆍ고안ㆍ디자인 등의 </a:t>
            </a:r>
            <a:r>
              <a:rPr dirty="0" sz="2000" b="1">
                <a:latin typeface="맑은 고딕"/>
                <a:cs typeface="맑은 고딕"/>
              </a:rPr>
              <a:t>창작물에 대한 권리  유통질서의 확립을 위한 </a:t>
            </a:r>
            <a:r>
              <a:rPr dirty="0" sz="2000">
                <a:latin typeface="맑은 고딕"/>
                <a:cs typeface="맑은 고딕"/>
              </a:rPr>
              <a:t>영업을 식별하고자 하는 </a:t>
            </a:r>
            <a:r>
              <a:rPr dirty="0" sz="2000" b="1">
                <a:latin typeface="맑은 고딕"/>
                <a:cs typeface="맑은 고딕"/>
              </a:rPr>
              <a:t>상표</a:t>
            </a:r>
            <a:r>
              <a:rPr dirty="0" sz="2000">
                <a:latin typeface="맑은 고딕"/>
                <a:cs typeface="맑은 고딕"/>
              </a:rPr>
              <a:t>로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구별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2804" y="2796539"/>
            <a:ext cx="6690359" cy="3012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73768" y="646176"/>
            <a:ext cx="487679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782" y="107060"/>
            <a:ext cx="3064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Ⅱ. 지식재산권의</a:t>
            </a:r>
            <a:r>
              <a:rPr dirty="0" sz="2400" spc="-85"/>
              <a:t> </a:t>
            </a:r>
            <a:r>
              <a:rPr dirty="0" sz="2400"/>
              <a:t>종류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30852" y="2048382"/>
            <a:ext cx="3659504" cy="0"/>
          </a:xfrm>
          <a:custGeom>
            <a:avLst/>
            <a:gdLst/>
            <a:ahLst/>
            <a:cxnLst/>
            <a:rect l="l" t="t" r="r" b="b"/>
            <a:pathLst>
              <a:path w="3659504" h="0">
                <a:moveTo>
                  <a:pt x="0" y="0"/>
                </a:moveTo>
                <a:lnTo>
                  <a:pt x="3659124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42235" y="459316"/>
            <a:ext cx="7980680" cy="375602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전통적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유형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산업재산권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1)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특허권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spc="-5">
                <a:latin typeface="맑은 고딕"/>
                <a:cs typeface="맑은 고딕"/>
              </a:rPr>
              <a:t>특허권(patent)은 </a:t>
            </a:r>
            <a:r>
              <a:rPr dirty="0" sz="2000">
                <a:latin typeface="맑은 고딕"/>
                <a:cs typeface="맑은 고딕"/>
              </a:rPr>
              <a:t>“기술적 사상의 창작물인 </a:t>
            </a:r>
            <a:r>
              <a:rPr dirty="0" sz="2000" b="1">
                <a:latin typeface="맑은 고딕"/>
                <a:cs typeface="맑은 고딕"/>
              </a:rPr>
              <a:t>발명을 일정기간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동안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독점적ㆍ배타적으로 소유 또는 이용할 </a:t>
            </a:r>
            <a:r>
              <a:rPr dirty="0" sz="2000" spc="0" b="1">
                <a:latin typeface="맑은 고딕"/>
                <a:cs typeface="맑은 고딕"/>
              </a:rPr>
              <a:t>수 있는</a:t>
            </a:r>
            <a:r>
              <a:rPr dirty="0" sz="2000" spc="-1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권리</a:t>
            </a:r>
            <a:r>
              <a:rPr dirty="0" sz="2000">
                <a:latin typeface="맑은 고딕"/>
                <a:cs typeface="맑은 고딕"/>
              </a:rPr>
              <a:t>”(특§94).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>
                <a:latin typeface="맑은 고딕"/>
                <a:cs typeface="맑은 고딕"/>
              </a:rPr>
              <a:t>즉 새로운 기술적 발명에 대하여 그 발명자가 일정한 기간동안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그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u="sng" sz="2000" spc="-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발명의 독점적 실시권을 가지는 배타적 지배권</a:t>
            </a:r>
            <a:r>
              <a:rPr dirty="0" sz="2000">
                <a:latin typeface="맑은 고딕"/>
                <a:cs typeface="맑은 고딕"/>
              </a:rPr>
              <a:t>을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말한다.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 기술적인 제품을 생산하기 위한 연구와 개발을 장려하는</a:t>
            </a:r>
            <a:r>
              <a:rPr dirty="0" sz="2000" spc="-1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제도로서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여러 산업재산권 가운데서 </a:t>
            </a:r>
            <a:r>
              <a:rPr dirty="0" sz="2000" b="1">
                <a:latin typeface="맑은 고딕"/>
                <a:cs typeface="맑은 고딕"/>
              </a:rPr>
              <a:t>가장 중요한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권리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7163" y="4677155"/>
            <a:ext cx="10709275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latin typeface="맑은 고딕"/>
                <a:cs typeface="맑은 고딕"/>
              </a:rPr>
              <a:t>제94조(특허권의 효력) </a:t>
            </a:r>
            <a:r>
              <a:rPr dirty="0" sz="2000">
                <a:latin typeface="맑은 고딕"/>
                <a:cs typeface="맑은 고딕"/>
              </a:rPr>
              <a:t>① 특허권자는 </a:t>
            </a:r>
            <a:r>
              <a:rPr dirty="0" sz="2000" b="1">
                <a:latin typeface="맑은 고딕"/>
                <a:cs typeface="맑은 고딕"/>
              </a:rPr>
              <a:t>업으로서 특허발명을 실시할 권리를 독점</a:t>
            </a:r>
            <a:r>
              <a:rPr dirty="0" sz="2000">
                <a:latin typeface="맑은 고딕"/>
                <a:cs typeface="맑은 고딕"/>
              </a:rPr>
              <a:t>한다. 다만,</a:t>
            </a:r>
            <a:r>
              <a:rPr dirty="0" sz="2000" spc="-1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163" y="5134355"/>
            <a:ext cx="1077087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latin typeface="맑은 고딕"/>
                <a:cs typeface="맑은 고딕"/>
              </a:rPr>
              <a:t>특허권에 관하여 전용실시권을 설정하였을 때에는 제100조제2항에 </a:t>
            </a:r>
            <a:r>
              <a:rPr dirty="0" sz="2000" spc="0">
                <a:latin typeface="맑은 고딕"/>
                <a:cs typeface="맑은 고딕"/>
              </a:rPr>
              <a:t>따라 </a:t>
            </a:r>
            <a:r>
              <a:rPr dirty="0" sz="2000">
                <a:latin typeface="맑은 고딕"/>
                <a:cs typeface="맑은 고딕"/>
              </a:rPr>
              <a:t>전용실시권자가 </a:t>
            </a:r>
            <a:r>
              <a:rPr dirty="0" sz="2000" spc="0">
                <a:latin typeface="맑은 고딕"/>
                <a:cs typeface="맑은 고딕"/>
              </a:rPr>
              <a:t>그</a:t>
            </a:r>
            <a:r>
              <a:rPr dirty="0" sz="2000" spc="-240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특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163" y="5591555"/>
            <a:ext cx="9966325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111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4"/>
              </a:spcBef>
            </a:pPr>
            <a:r>
              <a:rPr dirty="0" sz="2000">
                <a:latin typeface="맑은 고딕"/>
                <a:cs typeface="맑은 고딕"/>
              </a:rPr>
              <a:t>허발명을 실시할 권리를 독점하는 범위에서는 그러하지 아니하다. &lt;개정 2019. 12.</a:t>
            </a:r>
            <a:r>
              <a:rPr dirty="0" sz="2000" spc="-1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10.&gt;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4256" y="525780"/>
            <a:ext cx="486155" cy="487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62388" y="563880"/>
            <a:ext cx="486155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68580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1919" y="2998978"/>
            <a:ext cx="34867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맑은 고딕"/>
                <a:cs typeface="맑은 고딕"/>
              </a:rPr>
              <a:t>수고</a:t>
            </a:r>
            <a:r>
              <a:rPr dirty="0" sz="3600" spc="-100" b="0">
                <a:latin typeface="맑은 고딕"/>
                <a:cs typeface="맑은 고딕"/>
              </a:rPr>
              <a:t> </a:t>
            </a:r>
            <a:r>
              <a:rPr dirty="0" sz="3600" b="0">
                <a:latin typeface="맑은 고딕"/>
                <a:cs typeface="맑은 고딕"/>
              </a:rPr>
              <a:t>하셨습니다.</a:t>
            </a:r>
            <a:endParaRPr sz="3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68580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5466" y="2762250"/>
            <a:ext cx="6986270" cy="1325880"/>
          </a:xfrm>
          <a:prstGeom prst="rect">
            <a:avLst/>
          </a:prstGeom>
          <a:ln w="44450">
            <a:solidFill>
              <a:srgbClr val="FF6600"/>
            </a:solidFill>
          </a:ln>
        </p:spPr>
        <p:txBody>
          <a:bodyPr wrap="square" lIns="0" tIns="2019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손연우</a:t>
            </a:r>
            <a:endParaRPr sz="2000">
              <a:latin typeface="맑은 고딕"/>
              <a:cs typeface="맑은 고딕"/>
            </a:endParaRPr>
          </a:p>
          <a:p>
            <a:pPr algn="ctr" marL="63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맑은 고딕"/>
                <a:cs typeface="맑은 고딕"/>
              </a:rPr>
              <a:t>010-2294-1125</a:t>
            </a:r>
            <a:endParaRPr sz="2000">
              <a:latin typeface="맑은 고딕"/>
              <a:cs typeface="맑은 고딕"/>
            </a:endParaRPr>
          </a:p>
          <a:p>
            <a:pPr algn="ctr" marL="1905">
              <a:lnSpc>
                <a:spcPct val="100000"/>
              </a:lnSpc>
            </a:pPr>
            <a:r>
              <a:rPr dirty="0" sz="2000" spc="-15">
                <a:solidFill>
                  <a:srgbClr val="0000FF"/>
                </a:solidFill>
                <a:latin typeface="맑은 고딕"/>
                <a:cs typeface="맑은 고딕"/>
                <a:hlinkClick r:id="rId2"/>
              </a:rPr>
              <a:t>gungye@naver.com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Ⅰ. 지식재산권의</a:t>
            </a:r>
            <a:r>
              <a:rPr dirty="0" spc="-55"/>
              <a:t> </a:t>
            </a:r>
            <a:r>
              <a:rPr dirty="0" spc="-5"/>
              <a:t>의의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1976" y="565533"/>
            <a:ext cx="4922520" cy="310388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5"/>
              </a:spcBef>
            </a:pPr>
            <a:r>
              <a:rPr dirty="0" sz="2400" b="1">
                <a:latin typeface="맑은 고딕"/>
                <a:cs typeface="맑은 고딕"/>
              </a:rPr>
              <a:t>3. 지식재산의 보호와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맑은 고딕"/>
                <a:cs typeface="맑은 고딕"/>
              </a:rPr>
              <a:t>(1) 보호의</a:t>
            </a:r>
            <a:r>
              <a:rPr dirty="0" sz="2000" spc="-4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필요성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- 지식재산권을 보호하는</a:t>
            </a:r>
            <a:r>
              <a:rPr dirty="0" sz="2000" spc="-7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이유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창작이나 기술개발을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장려하고,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창작자(기술개발자)를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보호하고,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그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창작발명물(개발기술)을</a:t>
            </a:r>
            <a:endParaRPr sz="2000">
              <a:latin typeface="맑은 고딕"/>
              <a:cs typeface="맑은 고딕"/>
            </a:endParaRPr>
          </a:p>
          <a:p>
            <a:pPr algn="ctr" marR="71437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재산으로서 보호해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줌으로써,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→ 지식재산의 순기능을 확대시킬 수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20583" y="1993392"/>
            <a:ext cx="2769107" cy="1748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74052" y="611123"/>
            <a:ext cx="487679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63089" y="4798695"/>
            <a:ext cx="923798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latin typeface="맑은 고딕"/>
                <a:cs typeface="맑은 고딕"/>
              </a:rPr>
              <a:t>제1조(목적) 이 법은 </a:t>
            </a:r>
            <a:r>
              <a:rPr dirty="0" sz="2000" b="1">
                <a:latin typeface="맑은 고딕"/>
                <a:cs typeface="맑은 고딕"/>
              </a:rPr>
              <a:t>발명을 보호ㆍ장려</a:t>
            </a:r>
            <a:r>
              <a:rPr dirty="0" sz="2000">
                <a:latin typeface="맑은 고딕"/>
                <a:cs typeface="맑은 고딕"/>
              </a:rPr>
              <a:t>하고 그 </a:t>
            </a:r>
            <a:r>
              <a:rPr dirty="0" sz="2000" b="1">
                <a:latin typeface="맑은 고딕"/>
                <a:cs typeface="맑은 고딕"/>
              </a:rPr>
              <a:t>이용을 도모</a:t>
            </a:r>
            <a:r>
              <a:rPr dirty="0" sz="2000">
                <a:latin typeface="맑은 고딕"/>
                <a:cs typeface="맑은 고딕"/>
              </a:rPr>
              <a:t>함으로써 </a:t>
            </a:r>
            <a:r>
              <a:rPr dirty="0" sz="2000" b="1">
                <a:latin typeface="맑은 고딕"/>
                <a:cs typeface="맑은 고딕"/>
              </a:rPr>
              <a:t>기술의</a:t>
            </a:r>
            <a:r>
              <a:rPr dirty="0" sz="2000" spc="-1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발전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089" y="5255945"/>
            <a:ext cx="584835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2000" spc="0" b="1">
                <a:latin typeface="맑은 고딕"/>
                <a:cs typeface="맑은 고딕"/>
              </a:rPr>
              <a:t>을 </a:t>
            </a:r>
            <a:r>
              <a:rPr dirty="0" sz="2000" b="1">
                <a:latin typeface="맑은 고딕"/>
                <a:cs typeface="맑은 고딕"/>
              </a:rPr>
              <a:t>촉진</a:t>
            </a:r>
            <a:r>
              <a:rPr dirty="0" sz="2000">
                <a:latin typeface="맑은 고딕"/>
                <a:cs typeface="맑은 고딕"/>
              </a:rPr>
              <a:t>하여 </a:t>
            </a:r>
            <a:r>
              <a:rPr dirty="0" sz="2000" b="1">
                <a:latin typeface="맑은 고딕"/>
                <a:cs typeface="맑은 고딕"/>
              </a:rPr>
              <a:t>산업발전에 이바지함</a:t>
            </a:r>
            <a:r>
              <a:rPr dirty="0" sz="2000">
                <a:latin typeface="맑은 고딕"/>
                <a:cs typeface="맑은 고딕"/>
              </a:rPr>
              <a:t>을 목적으로</a:t>
            </a:r>
            <a:r>
              <a:rPr dirty="0" sz="2000" spc="-1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1942" y="4334636"/>
            <a:ext cx="776605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04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latin typeface="맑은 고딕"/>
                <a:cs typeface="맑은 고딕"/>
              </a:rPr>
              <a:t>특허법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33104" y="559308"/>
            <a:ext cx="487679" cy="487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Ⅰ. 지식재산권의</a:t>
            </a:r>
            <a:r>
              <a:rPr dirty="0" spc="-55"/>
              <a:t> </a:t>
            </a:r>
            <a:r>
              <a:rPr dirty="0" spc="-5"/>
              <a:t>의의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1850" y="565533"/>
            <a:ext cx="7797165" cy="493268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5"/>
              </a:spcBef>
            </a:pPr>
            <a:r>
              <a:rPr dirty="0" sz="2400" b="1">
                <a:latin typeface="맑은 고딕"/>
                <a:cs typeface="맑은 고딕"/>
              </a:rPr>
              <a:t>3. 지식재산의 보호와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맑은 고딕"/>
                <a:cs typeface="맑은 고딕"/>
              </a:rPr>
              <a:t>(1) 보호의</a:t>
            </a:r>
            <a:r>
              <a:rPr dirty="0" sz="2000" spc="-4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필요성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기술개발은 많은 시간과 경비가 소요되지만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손쉽게</a:t>
            </a:r>
            <a:r>
              <a:rPr dirty="0" u="sng" sz="2000" spc="-12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복제되어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그 이익을 침해당하기</a:t>
            </a:r>
            <a:r>
              <a:rPr dirty="0" u="sng" sz="2000" spc="-55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쉽다.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→ 창작자(발명가) ㆍ기술개발자의 창작ㆍ발명의 </a:t>
            </a:r>
            <a:r>
              <a:rPr dirty="0" sz="2000" b="1">
                <a:latin typeface="맑은 고딕"/>
                <a:cs typeface="맑은 고딕"/>
              </a:rPr>
              <a:t>의욕을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고취</a:t>
            </a:r>
            <a:r>
              <a:rPr dirty="0" sz="2000">
                <a:latin typeface="맑은 고딕"/>
                <a:cs typeface="맑은 고딕"/>
              </a:rPr>
              <a:t>하고,</a:t>
            </a:r>
            <a:endParaRPr sz="2000">
              <a:latin typeface="맑은 고딕"/>
              <a:cs typeface="맑은 고딕"/>
            </a:endParaRPr>
          </a:p>
          <a:p>
            <a:pPr marL="6350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지속적인 창작ㆍ기술개발 활동을 위해 </a:t>
            </a:r>
            <a:r>
              <a:rPr dirty="0" sz="2000" b="1">
                <a:latin typeface="맑은 고딕"/>
                <a:cs typeface="맑은 고딕"/>
              </a:rPr>
              <a:t>지식재산권을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보호</a:t>
            </a:r>
            <a:r>
              <a:rPr dirty="0" sz="2000">
                <a:latin typeface="맑은 고딕"/>
                <a:cs typeface="맑은 고딕"/>
              </a:rPr>
              <a:t>해야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 지식재산이 보호될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경우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① 시장에서 독점ㆍ배타적인 지적재산권을 인정함으로써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재정적</a:t>
            </a:r>
            <a:endParaRPr sz="2000">
              <a:latin typeface="맑은 고딕"/>
              <a:cs typeface="맑은 고딕"/>
            </a:endParaRPr>
          </a:p>
          <a:p>
            <a:pPr marL="6350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수입을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확보</a:t>
            </a:r>
            <a:r>
              <a:rPr dirty="0" sz="2000">
                <a:latin typeface="맑은 고딕"/>
                <a:cs typeface="맑은 고딕"/>
              </a:rPr>
              <a:t>하고</a:t>
            </a:r>
            <a:endParaRPr sz="2000">
              <a:latin typeface="맑은 고딕"/>
              <a:cs typeface="맑은 고딕"/>
            </a:endParaRPr>
          </a:p>
          <a:p>
            <a:pPr marL="635000" marR="1132205" indent="-355600">
              <a:lnSpc>
                <a:spcPct val="119500"/>
              </a:lnSpc>
              <a:spcBef>
                <a:spcPts val="25"/>
              </a:spcBef>
            </a:pPr>
            <a:r>
              <a:rPr dirty="0" sz="2000">
                <a:latin typeface="맑은 고딕"/>
                <a:cs typeface="맑은 고딕"/>
              </a:rPr>
              <a:t>② 특허출원 등 등록제도를 통해 </a:t>
            </a:r>
            <a:r>
              <a:rPr dirty="0" sz="2000">
                <a:latin typeface="바탕"/>
                <a:cs typeface="바탕"/>
              </a:rPr>
              <a:t>권리화함으로써</a:t>
            </a:r>
            <a:r>
              <a:rPr dirty="0" sz="2000" spc="-85">
                <a:latin typeface="바탕"/>
                <a:cs typeface="바탕"/>
              </a:rPr>
              <a:t> </a:t>
            </a:r>
            <a:r>
              <a:rPr dirty="0" sz="2000">
                <a:latin typeface="맑은 고딕"/>
                <a:cs typeface="맑은 고딕"/>
              </a:rPr>
              <a:t>타인의  무단사용에 대한 법적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대응을</a:t>
            </a:r>
            <a:endParaRPr sz="2000">
              <a:latin typeface="맑은 고딕"/>
              <a:cs typeface="맑은 고딕"/>
            </a:endParaRPr>
          </a:p>
          <a:p>
            <a:pPr marL="6350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가능케하여 </a:t>
            </a:r>
            <a:r>
              <a:rPr dirty="0" sz="2000" b="1">
                <a:latin typeface="맑은 고딕"/>
                <a:cs typeface="맑은 고딕"/>
              </a:rPr>
              <a:t>분쟁을 예방</a:t>
            </a:r>
            <a:r>
              <a:rPr dirty="0" sz="2000">
                <a:latin typeface="맑은 고딕"/>
                <a:cs typeface="맑은 고딕"/>
              </a:rPr>
              <a:t>할 수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5516" y="4984000"/>
            <a:ext cx="3501128" cy="154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826495" y="669036"/>
            <a:ext cx="487679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Ⅰ. 지식재산권의</a:t>
            </a:r>
            <a:r>
              <a:rPr dirty="0" spc="-55"/>
              <a:t> </a:t>
            </a:r>
            <a:r>
              <a:rPr dirty="0" spc="-5"/>
              <a:t>의의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1976" y="565533"/>
            <a:ext cx="7076440" cy="273812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5"/>
              </a:spcBef>
            </a:pPr>
            <a:r>
              <a:rPr dirty="0" sz="2400" b="1">
                <a:latin typeface="맑은 고딕"/>
                <a:cs typeface="맑은 고딕"/>
              </a:rPr>
              <a:t>3. 지식재산의 보호와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맑은 고딕"/>
                <a:cs typeface="맑은 고딕"/>
              </a:rPr>
              <a:t>(1) 보호의</a:t>
            </a:r>
            <a:r>
              <a:rPr dirty="0" sz="2000" spc="-4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필요성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이러한 보호를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통하여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개인 </a:t>
            </a:r>
            <a:r>
              <a:rPr dirty="0" sz="2000">
                <a:latin typeface="맑은 고딕"/>
                <a:cs typeface="맑은 고딕"/>
              </a:rPr>
              <a:t>: 생활의 편리함과 실용성을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높이고,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국가 </a:t>
            </a:r>
            <a:r>
              <a:rPr dirty="0" sz="2000">
                <a:latin typeface="맑은 고딕"/>
                <a:cs typeface="맑은 고딕"/>
              </a:rPr>
              <a:t>: 산업발전과 문화발전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유도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세계 </a:t>
            </a:r>
            <a:r>
              <a:rPr dirty="0" sz="2000">
                <a:latin typeface="맑은 고딕"/>
                <a:cs typeface="맑은 고딕"/>
              </a:rPr>
              <a:t>: 국제경쟁력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증대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→ </a:t>
            </a:r>
            <a:r>
              <a:rPr dirty="0" sz="2000">
                <a:latin typeface="맑은 고딕"/>
                <a:cs typeface="맑은 고딕"/>
              </a:rPr>
              <a:t>유형의 상품보다는 무형의 지식재산의 개발ㆍ확보가</a:t>
            </a:r>
            <a:r>
              <a:rPr dirty="0" sz="2000" spc="-1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중요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4851" y="3884676"/>
            <a:ext cx="7886700" cy="2093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28176" y="665987"/>
            <a:ext cx="487679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Ⅰ. 지식재산권의</a:t>
            </a:r>
            <a:r>
              <a:rPr dirty="0" spc="-55"/>
              <a:t> </a:t>
            </a:r>
            <a:r>
              <a:rPr dirty="0" spc="-5"/>
              <a:t>의의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1976" y="565533"/>
            <a:ext cx="3720465" cy="90868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5"/>
              </a:spcBef>
            </a:pPr>
            <a:r>
              <a:rPr dirty="0" sz="2400" b="1">
                <a:latin typeface="맑은 고딕"/>
                <a:cs typeface="맑은 고딕"/>
              </a:rPr>
              <a:t>3. 지식재산의 보호와</a:t>
            </a:r>
            <a:r>
              <a:rPr dirty="0" sz="2400" spc="-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맑은 고딕"/>
                <a:cs typeface="맑은 고딕"/>
              </a:rPr>
              <a:t>(2)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지식재산제도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2942" y="1492250"/>
            <a:ext cx="2501900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98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35"/>
              </a:spcBef>
            </a:pPr>
            <a:r>
              <a:rPr dirty="0" sz="2000">
                <a:latin typeface="맑은 고딕"/>
                <a:cs typeface="맑은 고딕"/>
              </a:rPr>
              <a:t>현행 </a:t>
            </a:r>
            <a:r>
              <a:rPr dirty="0" sz="2000" b="1">
                <a:latin typeface="맑은 고딕"/>
                <a:cs typeface="맑은 고딕"/>
              </a:rPr>
              <a:t>헌법 제22조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2항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4550" y="1858010"/>
            <a:ext cx="7620634" cy="3384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984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235"/>
              </a:spcBef>
            </a:pPr>
            <a:r>
              <a:rPr dirty="0" sz="2000">
                <a:latin typeface="맑은 고딕"/>
                <a:cs typeface="맑은 고딕"/>
              </a:rPr>
              <a:t>“저작자·발명가·과학기술자와 예술가의 권리는 법률로써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보호한다”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580"/>
              </a:spcBef>
            </a:pPr>
            <a:r>
              <a:rPr dirty="0"/>
              <a:t>라고 규정함으로써 지식재산권 제도의 근거를 마련하고</a:t>
            </a:r>
            <a:r>
              <a:rPr dirty="0" spc="-120"/>
              <a:t> </a:t>
            </a:r>
            <a:r>
              <a:rPr dirty="0"/>
              <a:t>있다.</a:t>
            </a:r>
          </a:p>
          <a:p>
            <a:pPr marL="88265">
              <a:lnSpc>
                <a:spcPct val="100000"/>
              </a:lnSpc>
              <a:spcBef>
                <a:spcPts val="480"/>
              </a:spcBef>
            </a:pPr>
            <a:r>
              <a:rPr dirty="0" b="1">
                <a:latin typeface="맑은 고딕"/>
                <a:cs typeface="맑은 고딕"/>
              </a:rPr>
              <a:t>지식재산권의</a:t>
            </a:r>
            <a:r>
              <a:rPr dirty="0" spc="-35" b="1">
                <a:latin typeface="맑은 고딕"/>
                <a:cs typeface="맑은 고딕"/>
              </a:rPr>
              <a:t> </a:t>
            </a:r>
            <a:r>
              <a:rPr dirty="0" b="1">
                <a:latin typeface="맑은 고딕"/>
                <a:cs typeface="맑은 고딕"/>
              </a:rPr>
              <a:t>보호대상</a:t>
            </a:r>
          </a:p>
          <a:p>
            <a:pPr marL="178435">
              <a:lnSpc>
                <a:spcPct val="100000"/>
              </a:lnSpc>
              <a:spcBef>
                <a:spcPts val="480"/>
              </a:spcBef>
            </a:pPr>
            <a:r>
              <a:rPr dirty="0" spc="0"/>
              <a:t>→ </a:t>
            </a:r>
            <a:r>
              <a:rPr dirty="0"/>
              <a:t>물건이나 방법에 대한 </a:t>
            </a:r>
            <a:r>
              <a:rPr dirty="0" b="1">
                <a:latin typeface="맑은 고딕"/>
                <a:cs typeface="맑은 고딕"/>
              </a:rPr>
              <a:t>발명</a:t>
            </a:r>
            <a:r>
              <a:rPr dirty="0"/>
              <a:t>은</a:t>
            </a:r>
            <a:r>
              <a:rPr dirty="0" spc="-105"/>
              <a:t> </a:t>
            </a:r>
            <a:r>
              <a:rPr dirty="0" b="1">
                <a:latin typeface="맑은 고딕"/>
                <a:cs typeface="맑은 고딕"/>
              </a:rPr>
              <a:t>특허법</a:t>
            </a:r>
            <a:r>
              <a:rPr dirty="0"/>
              <a:t>에서</a:t>
            </a:r>
          </a:p>
          <a:p>
            <a:pPr marL="178435">
              <a:lnSpc>
                <a:spcPct val="100000"/>
              </a:lnSpc>
              <a:spcBef>
                <a:spcPts val="480"/>
              </a:spcBef>
            </a:pPr>
            <a:r>
              <a:rPr dirty="0"/>
              <a:t>→ </a:t>
            </a:r>
            <a:r>
              <a:rPr dirty="0" b="1">
                <a:latin typeface="맑은 고딕"/>
                <a:cs typeface="맑은 고딕"/>
              </a:rPr>
              <a:t>실용물품</a:t>
            </a:r>
            <a:r>
              <a:rPr dirty="0"/>
              <a:t>의 </a:t>
            </a:r>
            <a:r>
              <a:rPr dirty="0" b="1">
                <a:latin typeface="맑은 고딕"/>
                <a:cs typeface="맑은 고딕"/>
              </a:rPr>
              <a:t>고안</a:t>
            </a:r>
            <a:r>
              <a:rPr dirty="0"/>
              <a:t>에 대한</a:t>
            </a:r>
            <a:r>
              <a:rPr dirty="0" spc="-75"/>
              <a:t> </a:t>
            </a:r>
            <a:r>
              <a:rPr dirty="0" b="1">
                <a:latin typeface="맑은 고딕"/>
                <a:cs typeface="맑은 고딕"/>
              </a:rPr>
              <a:t>실용신안법</a:t>
            </a:r>
            <a:r>
              <a:rPr dirty="0"/>
              <a:t>에서</a:t>
            </a:r>
          </a:p>
          <a:p>
            <a:pPr marL="178435">
              <a:lnSpc>
                <a:spcPct val="100000"/>
              </a:lnSpc>
              <a:spcBef>
                <a:spcPts val="480"/>
              </a:spcBef>
            </a:pPr>
            <a:r>
              <a:rPr dirty="0"/>
              <a:t>→ 물품의 </a:t>
            </a:r>
            <a:r>
              <a:rPr dirty="0" b="1">
                <a:latin typeface="맑은 고딕"/>
                <a:cs typeface="맑은 고딕"/>
              </a:rPr>
              <a:t>디자인</a:t>
            </a:r>
            <a:r>
              <a:rPr dirty="0"/>
              <a:t>에 대해서는</a:t>
            </a:r>
            <a:r>
              <a:rPr dirty="0" spc="-75"/>
              <a:t> </a:t>
            </a:r>
            <a:r>
              <a:rPr dirty="0" b="1">
                <a:latin typeface="맑은 고딕"/>
                <a:cs typeface="맑은 고딕"/>
              </a:rPr>
              <a:t>디자인보호법</a:t>
            </a:r>
            <a:r>
              <a:rPr dirty="0"/>
              <a:t>에서</a:t>
            </a:r>
          </a:p>
          <a:p>
            <a:pPr marL="178435">
              <a:lnSpc>
                <a:spcPct val="100000"/>
              </a:lnSpc>
              <a:spcBef>
                <a:spcPts val="480"/>
              </a:spcBef>
            </a:pPr>
            <a:r>
              <a:rPr dirty="0" spc="0"/>
              <a:t>→ </a:t>
            </a:r>
            <a:r>
              <a:rPr dirty="0"/>
              <a:t>자타 상품의 식별을 위한 </a:t>
            </a:r>
            <a:r>
              <a:rPr dirty="0" b="1">
                <a:latin typeface="맑은 고딕"/>
                <a:cs typeface="맑은 고딕"/>
              </a:rPr>
              <a:t>상표</a:t>
            </a:r>
            <a:r>
              <a:rPr dirty="0"/>
              <a:t>는</a:t>
            </a:r>
            <a:r>
              <a:rPr dirty="0" spc="-114"/>
              <a:t> </a:t>
            </a:r>
            <a:r>
              <a:rPr dirty="0" b="1">
                <a:latin typeface="맑은 고딕"/>
                <a:cs typeface="맑은 고딕"/>
              </a:rPr>
              <a:t>상표법</a:t>
            </a:r>
            <a:r>
              <a:rPr dirty="0"/>
              <a:t>에서</a:t>
            </a:r>
          </a:p>
          <a:p>
            <a:pPr marL="88265">
              <a:lnSpc>
                <a:spcPct val="100000"/>
              </a:lnSpc>
              <a:spcBef>
                <a:spcPts val="484"/>
              </a:spcBef>
            </a:pPr>
            <a:r>
              <a:rPr dirty="0" b="1">
                <a:latin typeface="맑은 고딕"/>
                <a:cs typeface="맑은 고딕"/>
              </a:rPr>
              <a:t>이외에도</a:t>
            </a:r>
          </a:p>
          <a:p>
            <a:pPr marL="178435">
              <a:lnSpc>
                <a:spcPct val="100000"/>
              </a:lnSpc>
              <a:spcBef>
                <a:spcPts val="480"/>
              </a:spcBef>
            </a:pPr>
            <a:r>
              <a:rPr dirty="0"/>
              <a:t>→ </a:t>
            </a:r>
            <a:r>
              <a:rPr dirty="0" b="1">
                <a:latin typeface="맑은 고딕"/>
                <a:cs typeface="맑은 고딕"/>
              </a:rPr>
              <a:t>저작물 </a:t>
            </a:r>
            <a:r>
              <a:rPr dirty="0"/>
              <a:t>보호를 위한</a:t>
            </a:r>
            <a:r>
              <a:rPr dirty="0" spc="-65"/>
              <a:t> </a:t>
            </a:r>
            <a:r>
              <a:rPr dirty="0" b="1">
                <a:latin typeface="맑은 고딕"/>
                <a:cs typeface="맑은 고딕"/>
              </a:rPr>
              <a:t>저작권법</a:t>
            </a:r>
          </a:p>
          <a:p>
            <a:pPr marL="178435">
              <a:lnSpc>
                <a:spcPct val="100000"/>
              </a:lnSpc>
              <a:spcBef>
                <a:spcPts val="480"/>
              </a:spcBef>
            </a:pPr>
            <a:r>
              <a:rPr dirty="0"/>
              <a:t>→ </a:t>
            </a:r>
            <a:r>
              <a:rPr dirty="0" b="1">
                <a:latin typeface="맑은 고딕"/>
                <a:cs typeface="맑은 고딕"/>
              </a:rPr>
              <a:t>컴퓨터프로그램</a:t>
            </a:r>
            <a:r>
              <a:rPr dirty="0"/>
              <a:t>의 저작자를 보호하기 위한</a:t>
            </a:r>
            <a:r>
              <a:rPr dirty="0" spc="-90"/>
              <a:t> </a:t>
            </a:r>
            <a:r>
              <a:rPr dirty="0" b="1">
                <a:latin typeface="맑은 고딕"/>
                <a:cs typeface="맑은 고딕"/>
              </a:rPr>
              <a:t>컴퓨터프로그램보호법</a:t>
            </a:r>
          </a:p>
          <a:p>
            <a:pPr marL="178435">
              <a:lnSpc>
                <a:spcPct val="100000"/>
              </a:lnSpc>
              <a:spcBef>
                <a:spcPts val="480"/>
              </a:spcBef>
            </a:pPr>
            <a:r>
              <a:rPr dirty="0"/>
              <a:t>→ </a:t>
            </a:r>
            <a:r>
              <a:rPr dirty="0" b="1">
                <a:latin typeface="맑은 고딕"/>
                <a:cs typeface="맑은 고딕"/>
              </a:rPr>
              <a:t>식물품종</a:t>
            </a:r>
            <a:r>
              <a:rPr dirty="0"/>
              <a:t>에 관한 권리보호를 위한</a:t>
            </a:r>
            <a:r>
              <a:rPr dirty="0" spc="-100"/>
              <a:t> </a:t>
            </a:r>
            <a:r>
              <a:rPr dirty="0" b="1">
                <a:latin typeface="맑은 고딕"/>
                <a:cs typeface="맑은 고딕"/>
              </a:rPr>
              <a:t>종자산업법</a:t>
            </a:r>
          </a:p>
          <a:p>
            <a:pPr marL="178435">
              <a:lnSpc>
                <a:spcPct val="100000"/>
              </a:lnSpc>
              <a:spcBef>
                <a:spcPts val="480"/>
              </a:spcBef>
            </a:pPr>
            <a:r>
              <a:rPr dirty="0"/>
              <a:t>→ </a:t>
            </a:r>
            <a:r>
              <a:rPr dirty="0" b="1">
                <a:latin typeface="맑은 고딕"/>
                <a:cs typeface="맑은 고딕"/>
              </a:rPr>
              <a:t>컴퓨터회로배치이용권</a:t>
            </a:r>
            <a:r>
              <a:rPr dirty="0"/>
              <a:t>보호- </a:t>
            </a:r>
            <a:r>
              <a:rPr dirty="0" b="1">
                <a:latin typeface="맑은 고딕"/>
                <a:cs typeface="맑은 고딕"/>
              </a:rPr>
              <a:t>반도체직접회로배치설계에 관한</a:t>
            </a:r>
            <a:r>
              <a:rPr dirty="0" spc="-125" b="1">
                <a:latin typeface="맑은 고딕"/>
                <a:cs typeface="맑은 고딕"/>
              </a:rPr>
              <a:t> </a:t>
            </a:r>
            <a:r>
              <a:rPr dirty="0" b="1">
                <a:latin typeface="맑은 고딕"/>
                <a:cs typeface="맑은 고딕"/>
              </a:rPr>
              <a:t>법률</a:t>
            </a:r>
          </a:p>
        </p:txBody>
      </p:sp>
      <p:sp>
        <p:nvSpPr>
          <p:cNvPr id="7" name="object 7"/>
          <p:cNvSpPr/>
          <p:nvPr/>
        </p:nvSpPr>
        <p:spPr>
          <a:xfrm>
            <a:off x="8112252" y="2689860"/>
            <a:ext cx="1729740" cy="2342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52459" y="591312"/>
            <a:ext cx="487679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54056" y="669036"/>
            <a:ext cx="486155" cy="487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5843" y="1144524"/>
            <a:ext cx="1871472" cy="1069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Ⅰ. 지식재산권의</a:t>
            </a:r>
            <a:r>
              <a:rPr dirty="0" spc="-55"/>
              <a:t> </a:t>
            </a:r>
            <a:r>
              <a:rPr dirty="0" spc="-5"/>
              <a:t>의의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1976" y="565533"/>
            <a:ext cx="6798945" cy="420116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5"/>
              </a:spcBef>
            </a:pPr>
            <a:r>
              <a:rPr dirty="0" sz="2400" b="1">
                <a:latin typeface="맑은 고딕"/>
                <a:cs typeface="맑은 고딕"/>
              </a:rPr>
              <a:t>3. 지식재산의 보호와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맑은 고딕"/>
                <a:cs typeface="맑은 고딕"/>
              </a:rPr>
              <a:t>(3) 일반재산권과의</a:t>
            </a:r>
            <a:r>
              <a:rPr dirty="0" sz="2000" spc="-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차이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지식재산과 일반재산의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차이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맑은 고딕"/>
                <a:cs typeface="맑은 고딕"/>
              </a:rPr>
              <a:t>① 권리범위의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모호성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지식재산권은 유체물에 대한 권리와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달리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그 </a:t>
            </a:r>
            <a:r>
              <a:rPr dirty="0" sz="2000">
                <a:latin typeface="맑은 고딕"/>
                <a:cs typeface="맑은 고딕"/>
              </a:rPr>
              <a:t>권리의 범위를 </a:t>
            </a:r>
            <a:r>
              <a:rPr dirty="0" sz="2000" spc="0">
                <a:latin typeface="맑은 고딕"/>
                <a:cs typeface="맑은 고딕"/>
              </a:rPr>
              <a:t>특정하기가 </a:t>
            </a:r>
            <a:r>
              <a:rPr dirty="0" sz="2000">
                <a:latin typeface="맑은 고딕"/>
                <a:cs typeface="맑은 고딕"/>
              </a:rPr>
              <a:t>쉽지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않다.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② 침해의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용이성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유체물에 대한 침해 – 직접 물리적인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침해행위</a:t>
            </a:r>
            <a:endParaRPr sz="2000">
              <a:latin typeface="맑은 고딕"/>
              <a:cs typeface="맑은 고딕"/>
            </a:endParaRPr>
          </a:p>
          <a:p>
            <a:pPr marL="19113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지식재산권에 대한 </a:t>
            </a:r>
            <a:r>
              <a:rPr dirty="0" sz="2000" spc="0">
                <a:latin typeface="맑은 고딕"/>
                <a:cs typeface="맑은 고딕"/>
              </a:rPr>
              <a:t>침해 </a:t>
            </a:r>
            <a:r>
              <a:rPr dirty="0" sz="2000">
                <a:latin typeface="맑은 고딕"/>
                <a:cs typeface="맑은 고딕"/>
              </a:rPr>
              <a:t>- 무형자산을 </a:t>
            </a:r>
            <a:r>
              <a:rPr dirty="0" sz="2000" spc="0">
                <a:latin typeface="맑은 고딕"/>
                <a:cs typeface="맑은 고딕"/>
              </a:rPr>
              <a:t>이용하는</a:t>
            </a:r>
            <a:r>
              <a:rPr dirty="0" sz="2000" spc="-1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것으로</a:t>
            </a:r>
            <a:endParaRPr sz="2000">
              <a:latin typeface="맑은 고딕"/>
              <a:cs typeface="맑은 고딕"/>
            </a:endParaRPr>
          </a:p>
          <a:p>
            <a:pPr marL="548005">
              <a:lnSpc>
                <a:spcPct val="100000"/>
              </a:lnSpc>
              <a:spcBef>
                <a:spcPts val="484"/>
              </a:spcBef>
            </a:pPr>
            <a:r>
              <a:rPr dirty="0" sz="2000" spc="-5">
                <a:latin typeface="맑은 고딕"/>
                <a:cs typeface="맑은 고딕"/>
              </a:rPr>
              <a:t>-&gt; </a:t>
            </a:r>
            <a:r>
              <a:rPr dirty="0" sz="2000" b="1">
                <a:latin typeface="맑은 고딕"/>
                <a:cs typeface="맑은 고딕"/>
              </a:rPr>
              <a:t>권리자의 실시를 배제하는 것이 아니라 </a:t>
            </a:r>
            <a:r>
              <a:rPr dirty="0" sz="2000">
                <a:latin typeface="맑은 고딕"/>
                <a:cs typeface="맑은 고딕"/>
              </a:rPr>
              <a:t>침해가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용이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508" y="1078991"/>
            <a:ext cx="1068705" cy="1264920"/>
          </a:xfrm>
          <a:custGeom>
            <a:avLst/>
            <a:gdLst/>
            <a:ahLst/>
            <a:cxnLst/>
            <a:rect l="l" t="t" r="r" b="b"/>
            <a:pathLst>
              <a:path w="1068705" h="1264920">
                <a:moveTo>
                  <a:pt x="510393" y="915162"/>
                </a:moveTo>
                <a:lnTo>
                  <a:pt x="381584" y="915162"/>
                </a:lnTo>
                <a:lnTo>
                  <a:pt x="419658" y="1264920"/>
                </a:lnTo>
                <a:lnTo>
                  <a:pt x="510393" y="915162"/>
                </a:lnTo>
                <a:close/>
              </a:path>
              <a:path w="1068705" h="1264920">
                <a:moveTo>
                  <a:pt x="689950" y="874649"/>
                </a:moveTo>
                <a:lnTo>
                  <a:pt x="520903" y="874649"/>
                </a:lnTo>
                <a:lnTo>
                  <a:pt x="655193" y="1155827"/>
                </a:lnTo>
                <a:lnTo>
                  <a:pt x="689950" y="874649"/>
                </a:lnTo>
                <a:close/>
              </a:path>
              <a:path w="1068705" h="1264920">
                <a:moveTo>
                  <a:pt x="851729" y="846582"/>
                </a:moveTo>
                <a:lnTo>
                  <a:pt x="693420" y="846582"/>
                </a:lnTo>
                <a:lnTo>
                  <a:pt x="897382" y="1059688"/>
                </a:lnTo>
                <a:lnTo>
                  <a:pt x="851729" y="846582"/>
                </a:lnTo>
                <a:close/>
              </a:path>
              <a:path w="1068705" h="1264920">
                <a:moveTo>
                  <a:pt x="845226" y="816229"/>
                </a:moveTo>
                <a:lnTo>
                  <a:pt x="280289" y="816229"/>
                </a:lnTo>
                <a:lnTo>
                  <a:pt x="235521" y="1031621"/>
                </a:lnTo>
                <a:lnTo>
                  <a:pt x="381584" y="915162"/>
                </a:lnTo>
                <a:lnTo>
                  <a:pt x="510393" y="915162"/>
                </a:lnTo>
                <a:lnTo>
                  <a:pt x="520903" y="874649"/>
                </a:lnTo>
                <a:lnTo>
                  <a:pt x="689950" y="874649"/>
                </a:lnTo>
                <a:lnTo>
                  <a:pt x="693420" y="846582"/>
                </a:lnTo>
                <a:lnTo>
                  <a:pt x="851729" y="846582"/>
                </a:lnTo>
                <a:lnTo>
                  <a:pt x="845226" y="816229"/>
                </a:lnTo>
                <a:close/>
              </a:path>
              <a:path w="1068705" h="1264920">
                <a:moveTo>
                  <a:pt x="18300" y="134366"/>
                </a:moveTo>
                <a:lnTo>
                  <a:pt x="228854" y="446024"/>
                </a:lnTo>
                <a:lnTo>
                  <a:pt x="0" y="504444"/>
                </a:lnTo>
                <a:lnTo>
                  <a:pt x="184086" y="689610"/>
                </a:lnTo>
                <a:lnTo>
                  <a:pt x="6680" y="854202"/>
                </a:lnTo>
                <a:lnTo>
                  <a:pt x="280289" y="816229"/>
                </a:lnTo>
                <a:lnTo>
                  <a:pt x="845226" y="816229"/>
                </a:lnTo>
                <a:lnTo>
                  <a:pt x="832738" y="757936"/>
                </a:lnTo>
                <a:lnTo>
                  <a:pt x="1043980" y="757936"/>
                </a:lnTo>
                <a:lnTo>
                  <a:pt x="870838" y="613410"/>
                </a:lnTo>
                <a:lnTo>
                  <a:pt x="1043432" y="476504"/>
                </a:lnTo>
                <a:lnTo>
                  <a:pt x="826007" y="428371"/>
                </a:lnTo>
                <a:lnTo>
                  <a:pt x="854933" y="370078"/>
                </a:lnTo>
                <a:lnTo>
                  <a:pt x="361645" y="370078"/>
                </a:lnTo>
                <a:lnTo>
                  <a:pt x="18300" y="134366"/>
                </a:lnTo>
                <a:close/>
              </a:path>
              <a:path w="1068705" h="1264920">
                <a:moveTo>
                  <a:pt x="1043980" y="757936"/>
                </a:moveTo>
                <a:lnTo>
                  <a:pt x="832738" y="757936"/>
                </a:lnTo>
                <a:lnTo>
                  <a:pt x="1068324" y="778256"/>
                </a:lnTo>
                <a:lnTo>
                  <a:pt x="1043980" y="757936"/>
                </a:lnTo>
                <a:close/>
              </a:path>
              <a:path w="1068705" h="1264920">
                <a:moveTo>
                  <a:pt x="413080" y="134366"/>
                </a:moveTo>
                <a:lnTo>
                  <a:pt x="361645" y="370078"/>
                </a:lnTo>
                <a:lnTo>
                  <a:pt x="854933" y="370078"/>
                </a:lnTo>
                <a:lnTo>
                  <a:pt x="870057" y="339598"/>
                </a:lnTo>
                <a:lnTo>
                  <a:pt x="534161" y="339598"/>
                </a:lnTo>
                <a:lnTo>
                  <a:pt x="413080" y="134366"/>
                </a:lnTo>
                <a:close/>
              </a:path>
              <a:path w="1068705" h="1264920">
                <a:moveTo>
                  <a:pt x="718311" y="0"/>
                </a:moveTo>
                <a:lnTo>
                  <a:pt x="534161" y="339598"/>
                </a:lnTo>
                <a:lnTo>
                  <a:pt x="870057" y="339598"/>
                </a:lnTo>
                <a:lnTo>
                  <a:pt x="883858" y="311785"/>
                </a:lnTo>
                <a:lnTo>
                  <a:pt x="700151" y="311785"/>
                </a:lnTo>
                <a:lnTo>
                  <a:pt x="718311" y="0"/>
                </a:lnTo>
                <a:close/>
              </a:path>
              <a:path w="1068705" h="1264920">
                <a:moveTo>
                  <a:pt x="909066" y="260985"/>
                </a:moveTo>
                <a:lnTo>
                  <a:pt x="700151" y="311785"/>
                </a:lnTo>
                <a:lnTo>
                  <a:pt x="883858" y="311785"/>
                </a:lnTo>
                <a:lnTo>
                  <a:pt x="909066" y="26098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1068705" cy="1264920"/>
          </a:xfrm>
          <a:custGeom>
            <a:avLst/>
            <a:gdLst/>
            <a:ahLst/>
            <a:cxnLst/>
            <a:rect l="l" t="t" r="r" b="b"/>
            <a:pathLst>
              <a:path w="1068705" h="1264920">
                <a:moveTo>
                  <a:pt x="534161" y="339598"/>
                </a:moveTo>
                <a:lnTo>
                  <a:pt x="718311" y="0"/>
                </a:lnTo>
                <a:lnTo>
                  <a:pt x="700151" y="311785"/>
                </a:lnTo>
                <a:lnTo>
                  <a:pt x="909066" y="260985"/>
                </a:lnTo>
                <a:lnTo>
                  <a:pt x="826007" y="428371"/>
                </a:lnTo>
                <a:lnTo>
                  <a:pt x="1043432" y="476504"/>
                </a:lnTo>
                <a:lnTo>
                  <a:pt x="870838" y="613410"/>
                </a:lnTo>
                <a:lnTo>
                  <a:pt x="1068324" y="778256"/>
                </a:lnTo>
                <a:lnTo>
                  <a:pt x="832738" y="757936"/>
                </a:lnTo>
                <a:lnTo>
                  <a:pt x="897382" y="1059688"/>
                </a:lnTo>
                <a:lnTo>
                  <a:pt x="693420" y="846582"/>
                </a:lnTo>
                <a:lnTo>
                  <a:pt x="655193" y="1155827"/>
                </a:lnTo>
                <a:lnTo>
                  <a:pt x="520903" y="874649"/>
                </a:lnTo>
                <a:lnTo>
                  <a:pt x="419658" y="1264920"/>
                </a:lnTo>
                <a:lnTo>
                  <a:pt x="381584" y="915162"/>
                </a:lnTo>
                <a:lnTo>
                  <a:pt x="235521" y="1031621"/>
                </a:lnTo>
                <a:lnTo>
                  <a:pt x="280289" y="816229"/>
                </a:lnTo>
                <a:lnTo>
                  <a:pt x="6680" y="854202"/>
                </a:lnTo>
                <a:lnTo>
                  <a:pt x="184086" y="689610"/>
                </a:lnTo>
                <a:lnTo>
                  <a:pt x="0" y="504444"/>
                </a:lnTo>
                <a:lnTo>
                  <a:pt x="228854" y="446024"/>
                </a:lnTo>
                <a:lnTo>
                  <a:pt x="18300" y="134366"/>
                </a:lnTo>
                <a:lnTo>
                  <a:pt x="361645" y="370078"/>
                </a:lnTo>
                <a:lnTo>
                  <a:pt x="413080" y="134366"/>
                </a:lnTo>
                <a:lnTo>
                  <a:pt x="534161" y="339598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83823" y="425195"/>
            <a:ext cx="487679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Ⅰ. 지식재산권의</a:t>
            </a:r>
            <a:r>
              <a:rPr dirty="0" spc="-55"/>
              <a:t> </a:t>
            </a:r>
            <a:r>
              <a:rPr dirty="0" spc="-5"/>
              <a:t>의의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1976" y="565533"/>
            <a:ext cx="6725284" cy="310388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5"/>
              </a:spcBef>
            </a:pPr>
            <a:r>
              <a:rPr dirty="0" sz="2400" b="1">
                <a:latin typeface="맑은 고딕"/>
                <a:cs typeface="맑은 고딕"/>
              </a:rPr>
              <a:t>3. 지식재산의 보호와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제도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맑은 고딕"/>
                <a:cs typeface="맑은 고딕"/>
              </a:rPr>
              <a:t>(3) 일반재산권과의</a:t>
            </a:r>
            <a:r>
              <a:rPr dirty="0" sz="2000" spc="-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차이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③ 피해의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중대성</a:t>
            </a:r>
            <a:endParaRPr sz="2000">
              <a:latin typeface="맑은 고딕"/>
              <a:cs typeface="맑은 고딕"/>
            </a:endParaRPr>
          </a:p>
          <a:p>
            <a:pPr marL="191135" marR="83185" indent="-90805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지식재산(무형적 자산)이 지닌 가치가 한번 하락하게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되면  다시 그 가치를 회복시키기가 용이하지 않게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된다.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④ 침해사실 입증의</a:t>
            </a:r>
            <a:r>
              <a:rPr dirty="0" sz="2000" spc="-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곤란성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제3자의 침해행위가 </a:t>
            </a:r>
            <a:r>
              <a:rPr dirty="0" sz="2000" spc="0">
                <a:latin typeface="맑은 고딕"/>
                <a:cs typeface="맑은 고딕"/>
              </a:rPr>
              <a:t>발생한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경우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그 권리 침해에 해당하는지를 입증하기가 대단히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어렵다.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6155" y="4509515"/>
            <a:ext cx="2663952" cy="1443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4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49" y="661543"/>
                </a:lnTo>
                <a:close/>
              </a:path>
              <a:path w="914400" h="914400">
                <a:moveTo>
                  <a:pt x="590553" y="632206"/>
                </a:moveTo>
                <a:lnTo>
                  <a:pt x="445858" y="632206"/>
                </a:lnTo>
                <a:lnTo>
                  <a:pt x="560793" y="835533"/>
                </a:lnTo>
                <a:lnTo>
                  <a:pt x="590553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509" y="612013"/>
                </a:lnTo>
                <a:lnTo>
                  <a:pt x="768096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3" y="590042"/>
                </a:lnTo>
                <a:lnTo>
                  <a:pt x="201587" y="745744"/>
                </a:lnTo>
                <a:lnTo>
                  <a:pt x="326605" y="661543"/>
                </a:lnTo>
                <a:lnTo>
                  <a:pt x="436849" y="661543"/>
                </a:lnTo>
                <a:lnTo>
                  <a:pt x="445858" y="632206"/>
                </a:lnTo>
                <a:lnTo>
                  <a:pt x="590553" y="632206"/>
                </a:lnTo>
                <a:lnTo>
                  <a:pt x="593509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44"/>
                </a:lnTo>
                <a:lnTo>
                  <a:pt x="157568" y="498475"/>
                </a:lnTo>
                <a:lnTo>
                  <a:pt x="5715" y="617474"/>
                </a:lnTo>
                <a:lnTo>
                  <a:pt x="239903" y="590042"/>
                </a:lnTo>
                <a:lnTo>
                  <a:pt x="723424" y="590042"/>
                </a:lnTo>
                <a:lnTo>
                  <a:pt x="712724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537" y="267588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88"/>
                </a:lnTo>
                <a:lnTo>
                  <a:pt x="731736" y="267588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9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722"/>
                </a:moveTo>
                <a:lnTo>
                  <a:pt x="599224" y="225425"/>
                </a:lnTo>
                <a:lnTo>
                  <a:pt x="756539" y="225425"/>
                </a:lnTo>
                <a:lnTo>
                  <a:pt x="778129" y="18872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508" y="107899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63"/>
                </a:lnTo>
                <a:lnTo>
                  <a:pt x="593509" y="612013"/>
                </a:lnTo>
                <a:lnTo>
                  <a:pt x="560793" y="835533"/>
                </a:lnTo>
                <a:lnTo>
                  <a:pt x="445858" y="632206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44"/>
                </a:lnTo>
                <a:lnTo>
                  <a:pt x="239903" y="590042"/>
                </a:lnTo>
                <a:lnTo>
                  <a:pt x="5715" y="617474"/>
                </a:lnTo>
                <a:lnTo>
                  <a:pt x="157568" y="498475"/>
                </a:lnTo>
                <a:lnTo>
                  <a:pt x="0" y="364744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88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35540" y="976883"/>
            <a:ext cx="487679" cy="487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chapter 1   지식재산권이란 무엇인가?</dc:title>
  <dcterms:created xsi:type="dcterms:W3CDTF">2023-04-18T07:05:49Z</dcterms:created>
  <dcterms:modified xsi:type="dcterms:W3CDTF">2023-04-18T07:05:49Z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2023-04-18T00:00:00Z</vt:filetime>
  </property>
</Properties>
</file>