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8471" y="2028825"/>
            <a:ext cx="9935057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5782" y="107060"/>
            <a:ext cx="306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4935" y="2830195"/>
            <a:ext cx="7882128" cy="143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47.jpg"/><Relationship Id="rId6" Type="http://schemas.openxmlformats.org/officeDocument/2006/relationships/image" Target="../media/image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gungye@naver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471" y="2028825"/>
            <a:ext cx="203327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맑은 고딕"/>
                <a:cs typeface="맑은 고딕"/>
              </a:rPr>
              <a:t>chapter</a:t>
            </a:r>
            <a:r>
              <a:rPr dirty="0" sz="3500" spc="-10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1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471" y="2989326"/>
            <a:ext cx="527494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 i="1">
                <a:latin typeface="맑은 고딕"/>
                <a:cs typeface="맑은 고딕"/>
              </a:rPr>
              <a:t>지식재산권이란</a:t>
            </a:r>
            <a:r>
              <a:rPr dirty="0" sz="3500" spc="-80" b="1" i="1">
                <a:latin typeface="맑은 고딕"/>
                <a:cs typeface="맑은 고딕"/>
              </a:rPr>
              <a:t> </a:t>
            </a:r>
            <a:r>
              <a:rPr dirty="0" sz="3500" b="1" i="1">
                <a:latin typeface="맑은 고딕"/>
                <a:cs typeface="맑은 고딕"/>
              </a:rPr>
              <a:t>무엇인가</a:t>
            </a:r>
            <a:r>
              <a:rPr dirty="0" sz="3500" b="1">
                <a:latin typeface="맑은 고딕"/>
                <a:cs typeface="맑은 고딕"/>
              </a:rPr>
              <a:t>?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7784" y="4349496"/>
            <a:ext cx="3508248" cy="19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3880" y="620268"/>
            <a:ext cx="1690116" cy="2378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5917565" cy="41827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실용신안권은 “산업상 이용할 수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물품의 형상ㆍ구조 또는 조합에 관한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고안”으로서</a:t>
            </a:r>
            <a:endParaRPr sz="2000">
              <a:latin typeface="맑은 고딕"/>
              <a:cs typeface="맑은 고딕"/>
            </a:endParaRPr>
          </a:p>
          <a:p>
            <a:pPr marL="279400" marR="102870">
              <a:lnSpc>
                <a:spcPts val="2890"/>
              </a:lnSpc>
              <a:spcBef>
                <a:spcPts val="170"/>
              </a:spcBef>
            </a:pPr>
            <a:r>
              <a:rPr dirty="0" sz="2000">
                <a:latin typeface="맑은 고딕"/>
                <a:cs typeface="맑은 고딕"/>
              </a:rPr>
              <a:t>자연법칙을 이용한 기술적 사상의 창작물에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대한  권리이다(실용신안법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제2조</a:t>
            </a:r>
            <a:r>
              <a:rPr dirty="0" sz="2000">
                <a:latin typeface="MS Gothic"/>
                <a:cs typeface="MS Gothic"/>
              </a:rPr>
              <a:t>․</a:t>
            </a:r>
            <a:r>
              <a:rPr dirty="0" sz="2000">
                <a:latin typeface="맑은 고딕"/>
                <a:cs typeface="맑은 고딕"/>
              </a:rPr>
              <a:t>제4조).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547370" marR="1729105" indent="-35687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→ 즉 새로운 기술적 고안에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대하여  그 고안자가 일정한 기간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동안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배타적ㆍ독립적으로 실시하는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0768" y="1502663"/>
            <a:ext cx="1136903" cy="3400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34400" y="1606296"/>
            <a:ext cx="931926" cy="319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62059" y="690372"/>
            <a:ext cx="487679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0495" y="5287390"/>
            <a:ext cx="1036193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b="1" i="1">
                <a:latin typeface="맑은 고딕"/>
                <a:cs typeface="맑은 고딕"/>
              </a:rPr>
              <a:t>실용신안법 제</a:t>
            </a:r>
            <a:r>
              <a:rPr dirty="0" sz="2000" b="1">
                <a:latin typeface="맑은 고딕"/>
                <a:cs typeface="맑은 고딕"/>
              </a:rPr>
              <a:t>1</a:t>
            </a:r>
            <a:r>
              <a:rPr dirty="0" sz="2000" b="1" i="1">
                <a:latin typeface="맑은 고딕"/>
                <a:cs typeface="맑은 고딕"/>
              </a:rPr>
              <a:t>조</a:t>
            </a:r>
            <a:r>
              <a:rPr dirty="0" sz="2000" b="1">
                <a:latin typeface="맑은 고딕"/>
                <a:cs typeface="맑은 고딕"/>
              </a:rPr>
              <a:t>(</a:t>
            </a:r>
            <a:r>
              <a:rPr dirty="0" sz="2000" b="1" i="1">
                <a:latin typeface="맑은 고딕"/>
                <a:cs typeface="맑은 고딕"/>
              </a:rPr>
              <a:t>목적</a:t>
            </a:r>
            <a:r>
              <a:rPr dirty="0" sz="2000" b="1">
                <a:latin typeface="맑은 고딕"/>
                <a:cs typeface="맑은 고딕"/>
              </a:rPr>
              <a:t>) </a:t>
            </a:r>
            <a:r>
              <a:rPr dirty="0" sz="2000">
                <a:latin typeface="맑은 고딕"/>
                <a:cs typeface="맑은 고딕"/>
              </a:rPr>
              <a:t>이 법은 실용적인 고안을 보호ㆍ장려하고 그 이용을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도모함으로써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495" y="5744590"/>
            <a:ext cx="7207884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맑은 고딕"/>
                <a:cs typeface="맑은 고딕"/>
              </a:rPr>
              <a:t>기술의 발전을 촉진하여 산업발전에 이바지함을 목적으로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1195" y="810768"/>
            <a:ext cx="487679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/>
          <p:nvPr/>
        </p:nvSpPr>
        <p:spPr>
          <a:xfrm>
            <a:off x="2599944" y="3195954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69" h="338454">
                <a:moveTo>
                  <a:pt x="0" y="338327"/>
                </a:moveTo>
                <a:lnTo>
                  <a:pt x="509016" y="338327"/>
                </a:lnTo>
                <a:lnTo>
                  <a:pt x="50901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8960" y="3195954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4" h="338454">
                <a:moveTo>
                  <a:pt x="0" y="338327"/>
                </a:moveTo>
                <a:lnTo>
                  <a:pt x="86868" y="338327"/>
                </a:lnTo>
                <a:lnTo>
                  <a:pt x="868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95827" y="3195954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4">
                <a:moveTo>
                  <a:pt x="0" y="338327"/>
                </a:moveTo>
                <a:lnTo>
                  <a:pt x="763524" y="338327"/>
                </a:lnTo>
                <a:lnTo>
                  <a:pt x="76352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9352" y="3195954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7"/>
                </a:moveTo>
                <a:lnTo>
                  <a:pt x="88391" y="338327"/>
                </a:lnTo>
                <a:lnTo>
                  <a:pt x="8839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47744" y="3195954"/>
            <a:ext cx="2291080" cy="338455"/>
          </a:xfrm>
          <a:custGeom>
            <a:avLst/>
            <a:gdLst/>
            <a:ahLst/>
            <a:cxnLst/>
            <a:rect l="l" t="t" r="r" b="b"/>
            <a:pathLst>
              <a:path w="2291079" h="338454">
                <a:moveTo>
                  <a:pt x="0" y="338327"/>
                </a:moveTo>
                <a:lnTo>
                  <a:pt x="2290572" y="338327"/>
                </a:lnTo>
                <a:lnTo>
                  <a:pt x="229057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0226" y="3195954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8382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2135" y="3195954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7"/>
                </a:moveTo>
                <a:lnTo>
                  <a:pt x="509015" y="338327"/>
                </a:lnTo>
                <a:lnTo>
                  <a:pt x="50901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31152" y="3195954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7"/>
                </a:moveTo>
                <a:lnTo>
                  <a:pt x="88392" y="338327"/>
                </a:lnTo>
                <a:lnTo>
                  <a:pt x="8839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19543" y="3195954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4">
                <a:moveTo>
                  <a:pt x="0" y="338327"/>
                </a:moveTo>
                <a:lnTo>
                  <a:pt x="763524" y="338327"/>
                </a:lnTo>
                <a:lnTo>
                  <a:pt x="76352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3068" y="3195954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4">
                <a:moveTo>
                  <a:pt x="0" y="338327"/>
                </a:moveTo>
                <a:lnTo>
                  <a:pt x="86868" y="338327"/>
                </a:lnTo>
                <a:lnTo>
                  <a:pt x="868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69935" y="3195954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7"/>
                </a:moveTo>
                <a:lnTo>
                  <a:pt x="509016" y="338327"/>
                </a:lnTo>
                <a:lnTo>
                  <a:pt x="50901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78952" y="3195954"/>
            <a:ext cx="173990" cy="338455"/>
          </a:xfrm>
          <a:custGeom>
            <a:avLst/>
            <a:gdLst/>
            <a:ahLst/>
            <a:cxnLst/>
            <a:rect l="l" t="t" r="r" b="b"/>
            <a:pathLst>
              <a:path w="173990" h="338454">
                <a:moveTo>
                  <a:pt x="0" y="338327"/>
                </a:moveTo>
                <a:lnTo>
                  <a:pt x="173735" y="338327"/>
                </a:lnTo>
                <a:lnTo>
                  <a:pt x="173735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52688" y="3195954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7"/>
                </a:moveTo>
                <a:lnTo>
                  <a:pt x="509016" y="338327"/>
                </a:lnTo>
                <a:lnTo>
                  <a:pt x="50901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61704" y="3195954"/>
            <a:ext cx="96520" cy="338455"/>
          </a:xfrm>
          <a:custGeom>
            <a:avLst/>
            <a:gdLst/>
            <a:ahLst/>
            <a:cxnLst/>
            <a:rect l="l" t="t" r="r" b="b"/>
            <a:pathLst>
              <a:path w="96520" h="338454">
                <a:moveTo>
                  <a:pt x="0" y="338327"/>
                </a:moveTo>
                <a:lnTo>
                  <a:pt x="96011" y="338327"/>
                </a:lnTo>
                <a:lnTo>
                  <a:pt x="9601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96578" y="3195954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4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7772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42489" y="459316"/>
            <a:ext cx="7106920" cy="30848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 i="1">
                <a:latin typeface="맑은 고딕"/>
                <a:cs typeface="맑은 고딕"/>
              </a:rPr>
              <a:t>특허와</a:t>
            </a:r>
            <a:r>
              <a:rPr dirty="0" sz="2000" spc="-1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실용신안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동일점 </a:t>
            </a:r>
            <a:r>
              <a:rPr dirty="0" sz="2000">
                <a:latin typeface="맑은 고딕"/>
                <a:cs typeface="맑은 고딕"/>
              </a:rPr>
              <a:t>- 새로운 기술적 발명이라는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점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차이점 </a:t>
            </a:r>
            <a:r>
              <a:rPr dirty="0" sz="2000">
                <a:latin typeface="맑은 고딕"/>
                <a:cs typeface="맑은 고딕"/>
              </a:rPr>
              <a:t>- 그 발명의 </a:t>
            </a:r>
            <a:r>
              <a:rPr dirty="0" sz="2000" b="1" i="1">
                <a:latin typeface="맑은 고딕"/>
                <a:cs typeface="맑은 고딕"/>
              </a:rPr>
              <a:t>고도성</a:t>
            </a:r>
            <a:r>
              <a:rPr dirty="0" sz="2000">
                <a:latin typeface="맑은 고딕"/>
                <a:cs typeface="맑은 고딕"/>
              </a:rPr>
              <a:t>을 요구하지 않는다는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점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실용신안을 </a:t>
            </a:r>
            <a:r>
              <a:rPr dirty="0" sz="2000" b="1" i="1">
                <a:latin typeface="맑은 고딕"/>
                <a:cs typeface="맑은 고딕"/>
              </a:rPr>
              <a:t>“작은 발명”</a:t>
            </a:r>
            <a:r>
              <a:rPr dirty="0" sz="2000">
                <a:latin typeface="맑은 고딕"/>
                <a:cs typeface="맑은 고딕"/>
              </a:rPr>
              <a:t>이라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하여</a:t>
            </a:r>
            <a:endParaRPr sz="2000">
              <a:latin typeface="맑은 고딕"/>
              <a:cs typeface="맑은 고딕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u="sng" sz="2000" spc="-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주로 상품의 형태ㆍ구조ㆍ결합에 관한 기술적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창작(“고안”)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12564" y="4364735"/>
            <a:ext cx="2505456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508" y="1078991"/>
            <a:ext cx="1099185" cy="1149350"/>
          </a:xfrm>
          <a:custGeom>
            <a:avLst/>
            <a:gdLst/>
            <a:ahLst/>
            <a:cxnLst/>
            <a:rect l="l" t="t" r="r" b="b"/>
            <a:pathLst>
              <a:path w="1099185" h="1149350">
                <a:moveTo>
                  <a:pt x="524958" y="831342"/>
                </a:moveTo>
                <a:lnTo>
                  <a:pt x="392468" y="831342"/>
                </a:lnTo>
                <a:lnTo>
                  <a:pt x="431634" y="1149096"/>
                </a:lnTo>
                <a:lnTo>
                  <a:pt x="524958" y="831342"/>
                </a:lnTo>
                <a:close/>
              </a:path>
              <a:path w="1099185" h="1149350">
                <a:moveTo>
                  <a:pt x="709672" y="794512"/>
                </a:moveTo>
                <a:lnTo>
                  <a:pt x="535774" y="794512"/>
                </a:lnTo>
                <a:lnTo>
                  <a:pt x="673861" y="1050036"/>
                </a:lnTo>
                <a:lnTo>
                  <a:pt x="709672" y="794512"/>
                </a:lnTo>
                <a:close/>
              </a:path>
              <a:path w="1099185" h="1149350">
                <a:moveTo>
                  <a:pt x="876060" y="769112"/>
                </a:moveTo>
                <a:lnTo>
                  <a:pt x="713232" y="769112"/>
                </a:lnTo>
                <a:lnTo>
                  <a:pt x="923036" y="962660"/>
                </a:lnTo>
                <a:lnTo>
                  <a:pt x="876060" y="769112"/>
                </a:lnTo>
                <a:close/>
              </a:path>
              <a:path w="1099185" h="1149350">
                <a:moveTo>
                  <a:pt x="869341" y="741426"/>
                </a:moveTo>
                <a:lnTo>
                  <a:pt x="288277" y="741426"/>
                </a:lnTo>
                <a:lnTo>
                  <a:pt x="242239" y="937260"/>
                </a:lnTo>
                <a:lnTo>
                  <a:pt x="392468" y="831342"/>
                </a:lnTo>
                <a:lnTo>
                  <a:pt x="524958" y="831342"/>
                </a:lnTo>
                <a:lnTo>
                  <a:pt x="535774" y="794512"/>
                </a:lnTo>
                <a:lnTo>
                  <a:pt x="709672" y="794512"/>
                </a:lnTo>
                <a:lnTo>
                  <a:pt x="713232" y="769112"/>
                </a:lnTo>
                <a:lnTo>
                  <a:pt x="876060" y="769112"/>
                </a:lnTo>
                <a:lnTo>
                  <a:pt x="869341" y="741426"/>
                </a:lnTo>
                <a:close/>
              </a:path>
              <a:path w="1099185" h="1149350">
                <a:moveTo>
                  <a:pt x="18821" y="122047"/>
                </a:moveTo>
                <a:lnTo>
                  <a:pt x="235381" y="405257"/>
                </a:lnTo>
                <a:lnTo>
                  <a:pt x="0" y="458343"/>
                </a:lnTo>
                <a:lnTo>
                  <a:pt x="189344" y="626363"/>
                </a:lnTo>
                <a:lnTo>
                  <a:pt x="6870" y="775970"/>
                </a:lnTo>
                <a:lnTo>
                  <a:pt x="288277" y="741426"/>
                </a:lnTo>
                <a:lnTo>
                  <a:pt x="869341" y="741426"/>
                </a:lnTo>
                <a:lnTo>
                  <a:pt x="856488" y="688467"/>
                </a:lnTo>
                <a:lnTo>
                  <a:pt x="1073656" y="688467"/>
                </a:lnTo>
                <a:lnTo>
                  <a:pt x="895731" y="557276"/>
                </a:lnTo>
                <a:lnTo>
                  <a:pt x="1073277" y="432816"/>
                </a:lnTo>
                <a:lnTo>
                  <a:pt x="849630" y="389128"/>
                </a:lnTo>
                <a:lnTo>
                  <a:pt x="879361" y="336169"/>
                </a:lnTo>
                <a:lnTo>
                  <a:pt x="371970" y="336169"/>
                </a:lnTo>
                <a:lnTo>
                  <a:pt x="18821" y="122047"/>
                </a:lnTo>
                <a:close/>
              </a:path>
              <a:path w="1099185" h="1149350">
                <a:moveTo>
                  <a:pt x="1073656" y="688467"/>
                </a:moveTo>
                <a:lnTo>
                  <a:pt x="856488" y="688467"/>
                </a:lnTo>
                <a:lnTo>
                  <a:pt x="1098804" y="707009"/>
                </a:lnTo>
                <a:lnTo>
                  <a:pt x="1073656" y="688467"/>
                </a:lnTo>
                <a:close/>
              </a:path>
              <a:path w="1099185" h="1149350">
                <a:moveTo>
                  <a:pt x="424865" y="122047"/>
                </a:moveTo>
                <a:lnTo>
                  <a:pt x="371970" y="336169"/>
                </a:lnTo>
                <a:lnTo>
                  <a:pt x="879361" y="336169"/>
                </a:lnTo>
                <a:lnTo>
                  <a:pt x="894833" y="308610"/>
                </a:lnTo>
                <a:lnTo>
                  <a:pt x="549402" y="308610"/>
                </a:lnTo>
                <a:lnTo>
                  <a:pt x="424865" y="122047"/>
                </a:lnTo>
                <a:close/>
              </a:path>
              <a:path w="1099185" h="1149350">
                <a:moveTo>
                  <a:pt x="738758" y="0"/>
                </a:moveTo>
                <a:lnTo>
                  <a:pt x="549402" y="308610"/>
                </a:lnTo>
                <a:lnTo>
                  <a:pt x="894833" y="308610"/>
                </a:lnTo>
                <a:lnTo>
                  <a:pt x="909021" y="283337"/>
                </a:lnTo>
                <a:lnTo>
                  <a:pt x="720090" y="283337"/>
                </a:lnTo>
                <a:lnTo>
                  <a:pt x="738758" y="0"/>
                </a:lnTo>
                <a:close/>
              </a:path>
              <a:path w="1099185" h="1149350">
                <a:moveTo>
                  <a:pt x="934974" y="237109"/>
                </a:moveTo>
                <a:lnTo>
                  <a:pt x="720090" y="283337"/>
                </a:lnTo>
                <a:lnTo>
                  <a:pt x="909021" y="283337"/>
                </a:lnTo>
                <a:lnTo>
                  <a:pt x="934974" y="2371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508" y="1078991"/>
            <a:ext cx="1099185" cy="1149350"/>
          </a:xfrm>
          <a:custGeom>
            <a:avLst/>
            <a:gdLst/>
            <a:ahLst/>
            <a:cxnLst/>
            <a:rect l="l" t="t" r="r" b="b"/>
            <a:pathLst>
              <a:path w="1099185" h="1149350">
                <a:moveTo>
                  <a:pt x="549402" y="308610"/>
                </a:moveTo>
                <a:lnTo>
                  <a:pt x="738758" y="0"/>
                </a:lnTo>
                <a:lnTo>
                  <a:pt x="720090" y="283337"/>
                </a:lnTo>
                <a:lnTo>
                  <a:pt x="934974" y="237109"/>
                </a:lnTo>
                <a:lnTo>
                  <a:pt x="849630" y="389128"/>
                </a:lnTo>
                <a:lnTo>
                  <a:pt x="1073277" y="432816"/>
                </a:lnTo>
                <a:lnTo>
                  <a:pt x="895731" y="557276"/>
                </a:lnTo>
                <a:lnTo>
                  <a:pt x="1098804" y="707009"/>
                </a:lnTo>
                <a:lnTo>
                  <a:pt x="856488" y="688467"/>
                </a:lnTo>
                <a:lnTo>
                  <a:pt x="923036" y="962660"/>
                </a:lnTo>
                <a:lnTo>
                  <a:pt x="713232" y="769112"/>
                </a:lnTo>
                <a:lnTo>
                  <a:pt x="673861" y="1050036"/>
                </a:lnTo>
                <a:lnTo>
                  <a:pt x="535774" y="794512"/>
                </a:lnTo>
                <a:lnTo>
                  <a:pt x="431634" y="1149096"/>
                </a:lnTo>
                <a:lnTo>
                  <a:pt x="392468" y="831342"/>
                </a:lnTo>
                <a:lnTo>
                  <a:pt x="242239" y="937260"/>
                </a:lnTo>
                <a:lnTo>
                  <a:pt x="288277" y="741426"/>
                </a:lnTo>
                <a:lnTo>
                  <a:pt x="6870" y="775970"/>
                </a:lnTo>
                <a:lnTo>
                  <a:pt x="189344" y="626363"/>
                </a:lnTo>
                <a:lnTo>
                  <a:pt x="0" y="458343"/>
                </a:lnTo>
                <a:lnTo>
                  <a:pt x="235381" y="405257"/>
                </a:lnTo>
                <a:lnTo>
                  <a:pt x="18821" y="122047"/>
                </a:lnTo>
                <a:lnTo>
                  <a:pt x="371970" y="336169"/>
                </a:lnTo>
                <a:lnTo>
                  <a:pt x="424865" y="122047"/>
                </a:lnTo>
                <a:lnTo>
                  <a:pt x="549402" y="30861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457688" y="690372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21320" cy="27190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실용신안권의 대상인 “고안”은 특허권의 대상인 “발명”과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비교해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실제적으로 뚜렷한 구별이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어렵다.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“</a:t>
            </a:r>
            <a:r>
              <a:rPr dirty="0" sz="2000" b="1" i="1">
                <a:latin typeface="맑은 고딕"/>
                <a:cs typeface="맑은 고딕"/>
              </a:rPr>
              <a:t>실용신안권을 인정하지 말자</a:t>
            </a:r>
            <a:r>
              <a:rPr dirty="0" sz="2000">
                <a:latin typeface="맑은 고딕"/>
                <a:cs typeface="맑은 고딕"/>
              </a:rPr>
              <a:t>”는 견해도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상당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현재 우리나라ㆍ일본ㆍ이탈리아 등 10여개국만 실용신안권을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7784" y="3884676"/>
            <a:ext cx="3168395" cy="2231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84664" y="745236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521575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3) </a:t>
            </a:r>
            <a:r>
              <a:rPr dirty="0" sz="2000" spc="-5" b="1" i="1">
                <a:latin typeface="맑은 고딕"/>
                <a:cs typeface="맑은 고딕"/>
              </a:rPr>
              <a:t>디자인권</a:t>
            </a:r>
            <a:r>
              <a:rPr dirty="0" sz="2000" spc="-5">
                <a:latin typeface="맑은 고딕"/>
                <a:cs typeface="맑은 고딕"/>
              </a:rPr>
              <a:t>(industrial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design)</a:t>
            </a:r>
            <a:endParaRPr sz="2000">
              <a:latin typeface="맑은 고딕"/>
              <a:cs typeface="맑은 고딕"/>
            </a:endParaRPr>
          </a:p>
          <a:p>
            <a:pPr marL="190500" marR="5080" indent="-901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디자인권은 </a:t>
            </a:r>
            <a:r>
              <a:rPr dirty="0" sz="2000" b="1" i="1">
                <a:latin typeface="맑은 고딕"/>
                <a:cs typeface="맑은 고딕"/>
              </a:rPr>
              <a:t>상품의 형상ㆍ모양ㆍ색채 또는 이들의 결합으로써  시각적 미감을 일으키는 고안</a:t>
            </a:r>
            <a:r>
              <a:rPr dirty="0" sz="2000">
                <a:latin typeface="맑은 고딕"/>
                <a:cs typeface="맑은 고딕"/>
              </a:rPr>
              <a:t>을 등록한 자가 </a:t>
            </a: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디자인을</a:t>
            </a:r>
            <a:r>
              <a:rPr dirty="0" sz="2000" spc="-1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독점적  배타적으로 사용할 수 있는 권리 (디자인보호법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제2조).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3495" y="3390900"/>
            <a:ext cx="2795016" cy="222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8300" y="3285744"/>
            <a:ext cx="4162044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13847" y="1018032"/>
            <a:ext cx="486155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3429000" cy="12560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2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3) </a:t>
            </a:r>
            <a:r>
              <a:rPr dirty="0" sz="2000" spc="-5" b="1" i="1">
                <a:latin typeface="맑은 고딕"/>
                <a:cs typeface="맑은 고딕"/>
              </a:rPr>
              <a:t>디자인권</a:t>
            </a:r>
            <a:r>
              <a:rPr dirty="0" sz="2000" spc="-5">
                <a:latin typeface="맑은 고딕"/>
                <a:cs typeface="맑은 고딕"/>
              </a:rPr>
              <a:t>(industrial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design)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905" y="1931542"/>
            <a:ext cx="822261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dirty="0" sz="2000" b="1" i="1">
                <a:latin typeface="맑은 고딕"/>
                <a:cs typeface="맑은 고딕"/>
              </a:rPr>
              <a:t>디자인보호법 제</a:t>
            </a:r>
            <a:r>
              <a:rPr dirty="0" sz="2000" b="1">
                <a:latin typeface="맑은 고딕"/>
                <a:cs typeface="맑은 고딕"/>
              </a:rPr>
              <a:t>2</a:t>
            </a:r>
            <a:r>
              <a:rPr dirty="0" sz="2000" b="1" i="1">
                <a:latin typeface="맑은 고딕"/>
                <a:cs typeface="맑은 고딕"/>
              </a:rPr>
              <a:t>조</a:t>
            </a:r>
            <a:r>
              <a:rPr dirty="0" sz="2000" b="1">
                <a:latin typeface="맑은 고딕"/>
                <a:cs typeface="맑은 고딕"/>
              </a:rPr>
              <a:t>(</a:t>
            </a:r>
            <a:r>
              <a:rPr dirty="0" sz="2000" b="1" i="1">
                <a:latin typeface="맑은 고딕"/>
                <a:cs typeface="맑은 고딕"/>
              </a:rPr>
              <a:t>정의</a:t>
            </a:r>
            <a:r>
              <a:rPr dirty="0" sz="2000" b="1">
                <a:latin typeface="맑은 고딕"/>
                <a:cs typeface="맑은 고딕"/>
              </a:rPr>
              <a:t>) </a:t>
            </a:r>
            <a:r>
              <a:rPr dirty="0" sz="2000">
                <a:latin typeface="맑은 고딕"/>
                <a:cs typeface="맑은 고딕"/>
              </a:rPr>
              <a:t>이 법에서 사용하는 용어의 뜻은 다음과</a:t>
            </a:r>
            <a:r>
              <a:rPr dirty="0" sz="2000" spc="-1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같다.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231" y="2405633"/>
            <a:ext cx="10373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2000">
                <a:latin typeface="맑은 고딕"/>
                <a:cs typeface="맑은 고딕"/>
              </a:rPr>
              <a:t>1.	“디자인”이란 </a:t>
            </a:r>
            <a:r>
              <a:rPr dirty="0" sz="2000" b="1" i="1">
                <a:latin typeface="맑은 고딕"/>
                <a:cs typeface="맑은 고딕"/>
              </a:rPr>
              <a:t>물품</a:t>
            </a:r>
            <a:r>
              <a:rPr dirty="0" sz="2000">
                <a:latin typeface="맑은 고딕"/>
                <a:cs typeface="맑은 고딕"/>
              </a:rPr>
              <a:t>[물품의 </a:t>
            </a:r>
            <a:r>
              <a:rPr dirty="0" sz="2000" b="1" i="1">
                <a:latin typeface="맑은 고딕"/>
                <a:cs typeface="맑은 고딕"/>
              </a:rPr>
              <a:t>부분</a:t>
            </a:r>
            <a:r>
              <a:rPr dirty="0" sz="2000">
                <a:latin typeface="맑은 고딕"/>
                <a:cs typeface="맑은 고딕"/>
              </a:rPr>
              <a:t>, </a:t>
            </a:r>
            <a:r>
              <a:rPr dirty="0" sz="2000" b="1" i="1">
                <a:latin typeface="맑은 고딕"/>
                <a:cs typeface="맑은 고딕"/>
              </a:rPr>
              <a:t>글자체 </a:t>
            </a:r>
            <a:r>
              <a:rPr dirty="0" sz="2000">
                <a:latin typeface="맑은 고딕"/>
                <a:cs typeface="맑은 고딕"/>
              </a:rPr>
              <a:t>및 </a:t>
            </a:r>
            <a:r>
              <a:rPr dirty="0" sz="2000" b="1" i="1">
                <a:latin typeface="맑은 고딕"/>
                <a:cs typeface="맑은 고딕"/>
              </a:rPr>
              <a:t>화상</a:t>
            </a:r>
            <a:r>
              <a:rPr dirty="0" sz="2000">
                <a:latin typeface="맑은 고딕"/>
                <a:cs typeface="맑은 고딕"/>
              </a:rPr>
              <a:t>을 포함한다. 이하 같다]의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형상ㆍ모양ㆍ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3055" y="2845942"/>
            <a:ext cx="100380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b="1" i="1">
                <a:latin typeface="맑은 고딕"/>
                <a:cs typeface="맑은 고딕"/>
              </a:rPr>
              <a:t>색채</a:t>
            </a:r>
            <a:r>
              <a:rPr dirty="0" sz="2000" spc="-10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또는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이들을</a:t>
            </a:r>
            <a:r>
              <a:rPr dirty="0" sz="2000" spc="-10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결합한</a:t>
            </a:r>
            <a:r>
              <a:rPr dirty="0" sz="2000" spc="-20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것으로서</a:t>
            </a:r>
            <a:r>
              <a:rPr dirty="0" sz="2000" spc="-20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시각을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통하여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미감(美</a:t>
            </a:r>
            <a:r>
              <a:rPr dirty="0" sz="2000" spc="-5">
                <a:latin typeface="맑은 고딕"/>
                <a:cs typeface="맑은 고딕"/>
              </a:rPr>
              <a:t>感</a:t>
            </a:r>
            <a:r>
              <a:rPr dirty="0" sz="2000">
                <a:latin typeface="맑은 고딕"/>
                <a:cs typeface="맑은 고딕"/>
              </a:rPr>
              <a:t>)을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일으키게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하는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것을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055" y="3303142"/>
            <a:ext cx="31115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맑은 고딕"/>
                <a:cs typeface="맑은 고딕"/>
              </a:rPr>
              <a:t>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231" y="3777183"/>
            <a:ext cx="2222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2.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055" y="3760342"/>
            <a:ext cx="990981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 i="1">
                <a:latin typeface="맑은 고딕"/>
                <a:cs typeface="맑은 고딕"/>
              </a:rPr>
              <a:t>글자체</a:t>
            </a:r>
            <a:r>
              <a:rPr dirty="0" sz="2000">
                <a:latin typeface="맑은 고딕"/>
                <a:cs typeface="맑은 고딕"/>
              </a:rPr>
              <a:t>”란 기록이나 표시 또는 인쇄 등에 사용하기 위하여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공통적인 특징을 가진</a:t>
            </a:r>
            <a:r>
              <a:rPr dirty="0" u="sng" sz="2000" spc="-195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형태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3055" y="4217542"/>
            <a:ext cx="964184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u="sng" sz="2000" spc="-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로 만들어진 한 벌의 글자꼴</a:t>
            </a:r>
            <a:r>
              <a:rPr dirty="0" sz="2000">
                <a:latin typeface="맑은 고딕"/>
                <a:cs typeface="맑은 고딕"/>
              </a:rPr>
              <a:t>(숫자, 문장부호 및 기호 등의 형태를 포함한다)을</a:t>
            </a:r>
            <a:r>
              <a:rPr dirty="0" sz="2000" spc="-1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3231" y="4692141"/>
            <a:ext cx="10556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2의2.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 i="1">
                <a:latin typeface="맑은 고딕"/>
                <a:cs typeface="맑은 고딕"/>
              </a:rPr>
              <a:t>화상</a:t>
            </a:r>
            <a:r>
              <a:rPr dirty="0" sz="2000">
                <a:latin typeface="맑은 고딕"/>
                <a:cs typeface="맑은 고딕"/>
              </a:rPr>
              <a:t>”이란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디지털</a:t>
            </a:r>
            <a:r>
              <a:rPr dirty="0" u="sng" sz="2000" spc="-2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기술</a:t>
            </a:r>
            <a:r>
              <a:rPr dirty="0" u="sng" sz="2000" spc="-1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또는</a:t>
            </a:r>
            <a:r>
              <a:rPr dirty="0" u="sng" sz="2000" spc="-1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전자적</a:t>
            </a:r>
            <a:r>
              <a:rPr dirty="0" u="sng" sz="2000" spc="-2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방식으로</a:t>
            </a:r>
            <a:r>
              <a:rPr dirty="0" u="sng" sz="2000" spc="-2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표현</a:t>
            </a:r>
            <a:r>
              <a:rPr dirty="0" sz="2000">
                <a:latin typeface="맑은 고딕"/>
                <a:cs typeface="맑은 고딕"/>
              </a:rPr>
              <a:t>되는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도형ㆍ기호</a:t>
            </a:r>
            <a:r>
              <a:rPr dirty="0" sz="2000" spc="-20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등</a:t>
            </a:r>
            <a:r>
              <a:rPr dirty="0" sz="2000">
                <a:latin typeface="맑은 고딕"/>
                <a:cs typeface="맑은 고딕"/>
              </a:rPr>
              <a:t>[기기(器機)의</a:t>
            </a:r>
            <a:r>
              <a:rPr dirty="0" u="sng" sz="2000" spc="-3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5905" y="5131942"/>
            <a:ext cx="963993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u="sng" sz="2000" spc="-5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작에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이용되거나 기능이 발휘되는 것에 한정</a:t>
            </a:r>
            <a:r>
              <a:rPr dirty="0" sz="2000">
                <a:latin typeface="맑은 고딕"/>
                <a:cs typeface="맑은 고딕"/>
              </a:rPr>
              <a:t>하고, </a:t>
            </a:r>
            <a:r>
              <a:rPr dirty="0" sz="2000" b="1" i="1">
                <a:latin typeface="맑은 고딕"/>
                <a:cs typeface="맑은 고딕"/>
              </a:rPr>
              <a:t>화상의 부분</a:t>
            </a:r>
            <a:r>
              <a:rPr dirty="0" sz="2000">
                <a:latin typeface="맑은 고딕"/>
                <a:cs typeface="맑은 고딕"/>
              </a:rPr>
              <a:t>을 포함한다]을</a:t>
            </a:r>
            <a:r>
              <a:rPr dirty="0" sz="2000" spc="-20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3992" y="757427"/>
            <a:ext cx="487679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05416" y="720851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782" y="107060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/>
          <p:nvPr/>
        </p:nvSpPr>
        <p:spPr>
          <a:xfrm>
            <a:off x="2174113" y="351091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5" h="338454">
                <a:moveTo>
                  <a:pt x="0" y="338328"/>
                </a:moveTo>
                <a:lnTo>
                  <a:pt x="763524" y="338328"/>
                </a:lnTo>
                <a:lnTo>
                  <a:pt x="76352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7636" y="3510915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8"/>
                </a:moveTo>
                <a:lnTo>
                  <a:pt x="88392" y="338328"/>
                </a:lnTo>
                <a:lnTo>
                  <a:pt x="88392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6029" y="3510915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8"/>
                </a:moveTo>
                <a:lnTo>
                  <a:pt x="509016" y="338328"/>
                </a:lnTo>
                <a:lnTo>
                  <a:pt x="5090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35045" y="3510915"/>
            <a:ext cx="350520" cy="338455"/>
          </a:xfrm>
          <a:custGeom>
            <a:avLst/>
            <a:gdLst/>
            <a:ahLst/>
            <a:cxnLst/>
            <a:rect l="l" t="t" r="r" b="b"/>
            <a:pathLst>
              <a:path w="350520" h="338454">
                <a:moveTo>
                  <a:pt x="0" y="338328"/>
                </a:moveTo>
                <a:lnTo>
                  <a:pt x="350520" y="338328"/>
                </a:lnTo>
                <a:lnTo>
                  <a:pt x="35052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85565" y="3510915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8"/>
                </a:moveTo>
                <a:lnTo>
                  <a:pt x="88391" y="338328"/>
                </a:lnTo>
                <a:lnTo>
                  <a:pt x="88391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73957" y="351091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4">
                <a:moveTo>
                  <a:pt x="0" y="338328"/>
                </a:moveTo>
                <a:lnTo>
                  <a:pt x="763524" y="338328"/>
                </a:lnTo>
                <a:lnTo>
                  <a:pt x="76352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37480" y="3510915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4">
                <a:moveTo>
                  <a:pt x="0" y="338328"/>
                </a:moveTo>
                <a:lnTo>
                  <a:pt x="86867" y="338328"/>
                </a:lnTo>
                <a:lnTo>
                  <a:pt x="86867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4348" y="3510915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8"/>
                </a:moveTo>
                <a:lnTo>
                  <a:pt x="509015" y="338328"/>
                </a:lnTo>
                <a:lnTo>
                  <a:pt x="509015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3365" y="3510915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8"/>
                </a:moveTo>
                <a:lnTo>
                  <a:pt x="88391" y="338328"/>
                </a:lnTo>
                <a:lnTo>
                  <a:pt x="88391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21757" y="3510915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8"/>
                </a:moveTo>
                <a:lnTo>
                  <a:pt x="509015" y="338328"/>
                </a:lnTo>
                <a:lnTo>
                  <a:pt x="509015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78101" y="3968115"/>
            <a:ext cx="254635" cy="338455"/>
          </a:xfrm>
          <a:custGeom>
            <a:avLst/>
            <a:gdLst/>
            <a:ahLst/>
            <a:cxnLst/>
            <a:rect l="l" t="t" r="r" b="b"/>
            <a:pathLst>
              <a:path w="254635" h="338454">
                <a:moveTo>
                  <a:pt x="0" y="338328"/>
                </a:moveTo>
                <a:lnTo>
                  <a:pt x="254507" y="338328"/>
                </a:lnTo>
                <a:lnTo>
                  <a:pt x="254507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2608" y="3968115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8"/>
                </a:moveTo>
                <a:lnTo>
                  <a:pt x="88392" y="338328"/>
                </a:lnTo>
                <a:lnTo>
                  <a:pt x="88392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21001" y="396811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5" h="338454">
                <a:moveTo>
                  <a:pt x="0" y="338328"/>
                </a:moveTo>
                <a:lnTo>
                  <a:pt x="763524" y="338328"/>
                </a:lnTo>
                <a:lnTo>
                  <a:pt x="76352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4525" y="3968115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4">
                <a:moveTo>
                  <a:pt x="0" y="338328"/>
                </a:moveTo>
                <a:lnTo>
                  <a:pt x="86867" y="338328"/>
                </a:lnTo>
                <a:lnTo>
                  <a:pt x="86867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1392" y="396811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4">
                <a:moveTo>
                  <a:pt x="0" y="338328"/>
                </a:moveTo>
                <a:lnTo>
                  <a:pt x="763524" y="338328"/>
                </a:lnTo>
                <a:lnTo>
                  <a:pt x="76352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34916" y="3968115"/>
            <a:ext cx="88900" cy="338455"/>
          </a:xfrm>
          <a:custGeom>
            <a:avLst/>
            <a:gdLst/>
            <a:ahLst/>
            <a:cxnLst/>
            <a:rect l="l" t="t" r="r" b="b"/>
            <a:pathLst>
              <a:path w="88900" h="338454">
                <a:moveTo>
                  <a:pt x="0" y="338328"/>
                </a:moveTo>
                <a:lnTo>
                  <a:pt x="88391" y="338328"/>
                </a:lnTo>
                <a:lnTo>
                  <a:pt x="88391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23309" y="3968115"/>
            <a:ext cx="509270" cy="338455"/>
          </a:xfrm>
          <a:custGeom>
            <a:avLst/>
            <a:gdLst/>
            <a:ahLst/>
            <a:cxnLst/>
            <a:rect l="l" t="t" r="r" b="b"/>
            <a:pathLst>
              <a:path w="509270" h="338454">
                <a:moveTo>
                  <a:pt x="0" y="338328"/>
                </a:moveTo>
                <a:lnTo>
                  <a:pt x="509015" y="338328"/>
                </a:lnTo>
                <a:lnTo>
                  <a:pt x="509015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65782" y="563956"/>
            <a:ext cx="3878579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20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맑은 고딕"/>
                <a:cs typeface="맑은 고딕"/>
              </a:rPr>
              <a:t>3) </a:t>
            </a:r>
            <a:r>
              <a:rPr dirty="0" sz="2000" spc="-5" b="1" i="1">
                <a:latin typeface="맑은 고딕"/>
                <a:cs typeface="맑은 고딕"/>
              </a:rPr>
              <a:t>디자인권</a:t>
            </a:r>
            <a:r>
              <a:rPr dirty="0" sz="2000" spc="-5">
                <a:latin typeface="맑은 고딕"/>
                <a:cs typeface="맑은 고딕"/>
              </a:rPr>
              <a:t>(industrial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design)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디자인은 정신적 창조물이지만 발  명이나 실용신안과 같이 자연법칙  을 이용한 </a:t>
            </a:r>
            <a:r>
              <a:rPr dirty="0" sz="2000" b="1" i="1">
                <a:latin typeface="맑은 고딕"/>
                <a:cs typeface="맑은 고딕"/>
              </a:rPr>
              <a:t>기술적 창작이 아니고  </a:t>
            </a: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 i="1">
                <a:latin typeface="맑은 고딕"/>
                <a:cs typeface="맑은 고딕"/>
              </a:rPr>
              <a:t>시각적 미감</a:t>
            </a:r>
            <a:r>
              <a:rPr dirty="0" sz="2000">
                <a:latin typeface="맑은 고딕"/>
                <a:cs typeface="맑은 고딕"/>
              </a:rPr>
              <a:t>”을 느끼게 하여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상품  의 가치를 높이는 작용을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76516" y="1269491"/>
            <a:ext cx="1869948" cy="402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181843" y="1316736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29575" cy="461581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340360" indent="-327660">
              <a:lnSpc>
                <a:spcPct val="100000"/>
              </a:lnSpc>
              <a:spcBef>
                <a:spcPts val="484"/>
              </a:spcBef>
              <a:buFont typeface=""/>
              <a:buAutoNum type="arabicParenR" startAt="4"/>
              <a:tabLst>
                <a:tab pos="340360" algn="l"/>
              </a:tabLst>
            </a:pPr>
            <a:r>
              <a:rPr dirty="0" sz="2000" b="1" i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algn="just" lvl="1" marL="12700" marR="5080" indent="83820">
              <a:lnSpc>
                <a:spcPct val="100000"/>
              </a:lnSpc>
              <a:spcBef>
                <a:spcPts val="459"/>
              </a:spcBef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상표권(trademark)은 “</a:t>
            </a:r>
            <a:r>
              <a:rPr dirty="0" sz="1900" spc="-5" b="1" i="1">
                <a:latin typeface="맑은 고딕"/>
                <a:cs typeface="맑은 고딕"/>
              </a:rPr>
              <a:t>자기의 상품을 타사업자의 상품과 구별</a:t>
            </a:r>
            <a:r>
              <a:rPr dirty="0" sz="1900" spc="-5" b="1">
                <a:latin typeface="맑은 고딕"/>
                <a:cs typeface="맑은 고딕"/>
              </a:rPr>
              <a:t>(</a:t>
            </a:r>
            <a:r>
              <a:rPr dirty="0" sz="1900" spc="-5" b="1" i="1">
                <a:latin typeface="맑은 고딕"/>
                <a:cs typeface="맑은 고딕"/>
              </a:rPr>
              <a:t>식별</a:t>
            </a:r>
            <a:r>
              <a:rPr dirty="0" sz="1900" spc="-5" b="1">
                <a:latin typeface="맑은 고딕"/>
                <a:cs typeface="맑은 고딕"/>
              </a:rPr>
              <a:t>)</a:t>
            </a:r>
            <a:r>
              <a:rPr dirty="0" sz="1900" spc="-5" b="1" i="1">
                <a:latin typeface="맑은 고딕"/>
                <a:cs typeface="맑은 고딕"/>
              </a:rPr>
              <a:t>하기  위해 </a:t>
            </a:r>
            <a:r>
              <a:rPr dirty="0" sz="1900" spc="-5">
                <a:latin typeface="맑은 고딕"/>
                <a:cs typeface="맑은 고딕"/>
              </a:rPr>
              <a:t>문자·도형·기호·색체 등을 결합하여 만든 상징을 독점적으로 사용하는  권리”이다.</a:t>
            </a:r>
            <a:endParaRPr sz="19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Char char="-"/>
            </a:pPr>
            <a:endParaRPr sz="2750">
              <a:latin typeface="Times New Roman"/>
              <a:cs typeface="Times New Roman"/>
            </a:endParaRPr>
          </a:p>
          <a:p>
            <a:pPr lvl="1" marL="12700" indent="83820">
              <a:lnSpc>
                <a:spcPct val="100000"/>
              </a:lnSpc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상표는 </a:t>
            </a:r>
            <a:r>
              <a:rPr dirty="0" sz="1900" spc="-5" b="1" i="1">
                <a:latin typeface="맑은 고딕"/>
                <a:cs typeface="맑은 고딕"/>
              </a:rPr>
              <a:t>식별표식</a:t>
            </a:r>
            <a:r>
              <a:rPr dirty="0" sz="1900" spc="-5">
                <a:latin typeface="맑은 고딕"/>
                <a:cs typeface="맑은 고딕"/>
              </a:rPr>
              <a:t>이라는</a:t>
            </a:r>
            <a:r>
              <a:rPr dirty="0" sz="1900" spc="2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점에서</a:t>
            </a:r>
            <a:endParaRPr sz="1900">
              <a:latin typeface="맑은 고딕"/>
              <a:cs typeface="맑은 고딕"/>
            </a:endParaRPr>
          </a:p>
          <a:p>
            <a:pPr marL="265430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맑은 고딕"/>
                <a:cs typeface="맑은 고딕"/>
              </a:rPr>
              <a:t>자연법칙을 </a:t>
            </a:r>
            <a:r>
              <a:rPr dirty="0" sz="1900" spc="-5">
                <a:latin typeface="맑은 고딕"/>
                <a:cs typeface="맑은 고딕"/>
              </a:rPr>
              <a:t>이용한 기술적 창작인 발명과</a:t>
            </a:r>
            <a:r>
              <a:rPr dirty="0" sz="1900" spc="1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다르다.</a:t>
            </a:r>
            <a:endParaRPr sz="19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lvl="1" marL="265430" marR="19050" indent="-168910">
              <a:lnSpc>
                <a:spcPct val="120000"/>
              </a:lnSpc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상표권은 상품을 다른 상품과 구별시켜 상표권자의 상품의 품질·성능 등  우수성을 보장하면서 일반 소비자들이 상품구별을 쉽게 할 수 있도록  </a:t>
            </a:r>
            <a:r>
              <a:rPr dirty="0" sz="1900" spc="-10">
                <a:latin typeface="맑은 고딕"/>
                <a:cs typeface="맑은 고딕"/>
              </a:rPr>
              <a:t>소비자들을 보호하는 </a:t>
            </a:r>
            <a:r>
              <a:rPr dirty="0" sz="1900" spc="-5">
                <a:latin typeface="맑은 고딕"/>
                <a:cs typeface="맑은 고딕"/>
              </a:rPr>
              <a:t>작용도</a:t>
            </a:r>
            <a:r>
              <a:rPr dirty="0" sz="1900" spc="2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한다.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2047" y="5379720"/>
            <a:ext cx="999744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5964" y="5215128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91171" y="5474208"/>
            <a:ext cx="2441448" cy="809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25940" y="499872"/>
            <a:ext cx="487679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4281170" cy="35731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20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12700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같은 산업재산권인 </a:t>
            </a:r>
            <a:r>
              <a:rPr dirty="0" sz="2000" b="1" i="1">
                <a:latin typeface="맑은 고딕"/>
                <a:cs typeface="맑은 고딕"/>
              </a:rPr>
              <a:t>특허권·실용신  안권</a:t>
            </a:r>
            <a:r>
              <a:rPr dirty="0" sz="2000">
                <a:latin typeface="맑은 고딕"/>
                <a:cs typeface="맑은 고딕"/>
              </a:rPr>
              <a:t>은 산업상 이용가능하고 신규이  며 진보적인 </a:t>
            </a:r>
            <a:r>
              <a:rPr dirty="0" sz="2000" b="1" i="1">
                <a:latin typeface="맑은 고딕"/>
                <a:cs typeface="맑은 고딕"/>
              </a:rPr>
              <a:t>기술</a:t>
            </a:r>
            <a:r>
              <a:rPr dirty="0" sz="2000">
                <a:latin typeface="맑은 고딕"/>
                <a:cs typeface="맑은 고딕"/>
              </a:rPr>
              <a:t>을 그 대상으로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하는  데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2700" indent="8826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 i="1">
                <a:latin typeface="맑은 고딕"/>
                <a:cs typeface="맑은 고딕"/>
              </a:rPr>
              <a:t>상표권</a:t>
            </a:r>
            <a:r>
              <a:rPr dirty="0" sz="2000">
                <a:latin typeface="맑은 고딕"/>
                <a:cs typeface="맑은 고딕"/>
              </a:rPr>
              <a:t>은 자타상품을 </a:t>
            </a:r>
            <a:r>
              <a:rPr dirty="0" sz="2000" spc="0">
                <a:latin typeface="맑은 고딕"/>
                <a:cs typeface="맑은 고딕"/>
              </a:rPr>
              <a:t>구별할 수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있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는 </a:t>
            </a:r>
            <a:r>
              <a:rPr dirty="0" sz="2000" b="1" i="1">
                <a:latin typeface="맑은 고딕"/>
                <a:cs typeface="맑은 고딕"/>
              </a:rPr>
              <a:t>상징</a:t>
            </a:r>
            <a:r>
              <a:rPr dirty="0" sz="2000">
                <a:latin typeface="맑은 고딕"/>
                <a:cs typeface="맑은 고딕"/>
              </a:rPr>
              <a:t>을 대상으로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5956" y="693419"/>
            <a:ext cx="3838955" cy="53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19031" y="38100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92968" y="117347"/>
            <a:ext cx="487679" cy="486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106409" cy="1926589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또한 상표권은 산업재산권 중에서 역사가 가장 오래된 것으로써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고대에  기원을 두고 있기도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2572" y="3191255"/>
            <a:ext cx="626363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16211" y="745236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470140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상표와 상호는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구별된다.</a:t>
            </a:r>
            <a:endParaRPr sz="2000">
              <a:latin typeface="맑은 고딕"/>
              <a:cs typeface="맑은 고딕"/>
            </a:endParaRPr>
          </a:p>
          <a:p>
            <a:pPr marL="294640" indent="-19367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 i="1">
                <a:latin typeface="맑은 고딕"/>
                <a:cs typeface="맑은 고딕"/>
              </a:rPr>
              <a:t>상호 </a:t>
            </a:r>
            <a:r>
              <a:rPr dirty="0" sz="2000">
                <a:latin typeface="맑은 고딕"/>
                <a:cs typeface="맑은 고딕"/>
              </a:rPr>
              <a:t>: 영업상의 활동에서 </a:t>
            </a:r>
            <a:r>
              <a:rPr dirty="0" sz="2000" b="1" i="1">
                <a:latin typeface="맑은 고딕"/>
                <a:cs typeface="맑은 고딕"/>
              </a:rPr>
              <a:t>상인을 표창하는</a:t>
            </a:r>
            <a:r>
              <a:rPr dirty="0" sz="2000" spc="-125" b="1" i="1">
                <a:latin typeface="맑은 고딕"/>
                <a:cs typeface="맑은 고딕"/>
              </a:rPr>
              <a:t> </a:t>
            </a:r>
            <a:r>
              <a:rPr dirty="0" sz="2000" spc="0" b="1" i="1">
                <a:latin typeface="맑은 고딕"/>
                <a:cs typeface="맑은 고딕"/>
              </a:rPr>
              <a:t>명칭</a:t>
            </a:r>
            <a:endParaRPr sz="2000">
              <a:latin typeface="맑은 고딕"/>
              <a:cs typeface="맑은 고딕"/>
            </a:endParaRPr>
          </a:p>
          <a:p>
            <a:pPr marL="1081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하나의 명칭이므로 </a:t>
            </a:r>
            <a:r>
              <a:rPr dirty="0" sz="2000" b="1" i="1">
                <a:latin typeface="맑은 고딕"/>
                <a:cs typeface="맑은 고딕"/>
              </a:rPr>
              <a:t>문자로 구성되어서 호칭될 수</a:t>
            </a:r>
            <a:r>
              <a:rPr dirty="0" sz="2000" spc="-13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있어야</a:t>
            </a:r>
            <a:endParaRPr sz="2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4935" y="2830195"/>
          <a:ext cx="6129655" cy="143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"/>
                <a:gridCol w="4384675"/>
                <a:gridCol w="88264"/>
                <a:gridCol w="440054"/>
                <a:gridCol w="934085"/>
              </a:tblGrid>
              <a:tr h="35179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맑은 고딕"/>
                          <a:cs typeface="맑은 고딕"/>
                        </a:rPr>
                        <a:t>-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29845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 i="1">
                          <a:latin typeface="맑은 고딕"/>
                          <a:cs typeface="맑은 고딕"/>
                        </a:rPr>
                        <a:t>상호는 도형이나 기호만으로는 이루어질 수가</a:t>
                      </a:r>
                      <a:r>
                        <a:rPr dirty="0" sz="2000" spc="-95" b="1" i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000" b="1" i="1">
                          <a:latin typeface="맑은 고딕"/>
                          <a:cs typeface="맑은 고딕"/>
                        </a:rPr>
                        <a:t>없다</a:t>
                      </a:r>
                      <a:r>
                        <a:rPr dirty="0" sz="2000" b="1">
                          <a:latin typeface="맑은 고딕"/>
                          <a:cs typeface="맑은 고딕"/>
                        </a:rPr>
                        <a:t>.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29845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 gridSpan="2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 b="1" i="1">
                          <a:latin typeface="맑은 고딕"/>
                          <a:cs typeface="맑은 고딕"/>
                        </a:rPr>
                        <a:t>상호는 영업자체를 표시하는</a:t>
                      </a:r>
                      <a:r>
                        <a:rPr dirty="0" sz="2000" spc="-95" b="1" i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000" b="1" i="1">
                          <a:latin typeface="맑은 고딕"/>
                          <a:cs typeface="맑은 고딕"/>
                        </a:rPr>
                        <a:t>영업표나</a:t>
                      </a:r>
                      <a:r>
                        <a:rPr dirty="0" sz="2000" b="1">
                          <a:latin typeface="맑은 고딕"/>
                          <a:cs typeface="맑은 고딕"/>
                        </a:rPr>
                        <a:t>,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43815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 gridSpan="3"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 b="1" i="1">
                          <a:latin typeface="맑은 고딕"/>
                          <a:cs typeface="맑은 고딕"/>
                        </a:rPr>
                        <a:t>상품을 직접 표창하는 상표와는</a:t>
                      </a:r>
                      <a:r>
                        <a:rPr dirty="0" sz="2000" spc="-110" b="1" i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000" b="1" i="1">
                          <a:latin typeface="맑은 고딕"/>
                          <a:cs typeface="맑은 고딕"/>
                        </a:rPr>
                        <a:t>다르다</a:t>
                      </a:r>
                      <a:r>
                        <a:rPr dirty="0" sz="2000" b="1">
                          <a:latin typeface="맑은 고딕"/>
                          <a:cs typeface="맑은 고딕"/>
                        </a:rPr>
                        <a:t>.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4445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1790">
                <a:tc gridSpan="4">
                  <a:txBody>
                    <a:bodyPr/>
                    <a:lstStyle/>
                    <a:p>
                      <a:pPr marL="266700">
                        <a:lnSpc>
                          <a:spcPts val="2325"/>
                        </a:lnSpc>
                        <a:spcBef>
                          <a:spcPts val="350"/>
                        </a:spcBef>
                      </a:pPr>
                      <a:r>
                        <a:rPr dirty="0" sz="2000" b="1" i="1">
                          <a:latin typeface="맑은 고딕"/>
                          <a:cs typeface="맑은 고딕"/>
                        </a:rPr>
                        <a:t>상호는 상법과 부정경쟁방지법 등에서</a:t>
                      </a:r>
                      <a:r>
                        <a:rPr dirty="0" sz="2000" spc="-110" b="1" i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000" b="1" i="1">
                          <a:latin typeface="맑은 고딕"/>
                          <a:cs typeface="맑은 고딕"/>
                        </a:rPr>
                        <a:t>보호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4445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95727" y="4629911"/>
            <a:ext cx="1152144" cy="195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1376" y="4629911"/>
            <a:ext cx="315315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4340" y="5509259"/>
            <a:ext cx="2968752" cy="92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8100" y="4956047"/>
            <a:ext cx="2081783" cy="946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39883" y="1170432"/>
            <a:ext cx="487679" cy="487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68580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837805" cy="34512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695"/>
              </a:spcBef>
              <a:buFont typeface=""/>
              <a:buAutoNum type="arabicParenBoth" startAt="2"/>
              <a:tabLst>
                <a:tab pos="430530" algn="l"/>
              </a:tabLst>
            </a:pPr>
            <a:r>
              <a:rPr dirty="0" sz="2000" b="1" i="1">
                <a:latin typeface="맑은 고딕"/>
                <a:cs typeface="맑은 고딕"/>
              </a:rPr>
              <a:t>저작권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저작권(</a:t>
            </a:r>
            <a:r>
              <a:rPr dirty="0" sz="2000" b="1">
                <a:latin typeface="맑은 고딕"/>
                <a:cs typeface="맑은 고딕"/>
              </a:rPr>
              <a:t>Copyright</a:t>
            </a:r>
            <a:r>
              <a:rPr dirty="0" sz="2000">
                <a:latin typeface="맑은 고딕"/>
                <a:cs typeface="맑은 고딕"/>
              </a:rPr>
              <a:t>)은 학문·예술에 관한 정신적 창작물에 관한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저작권의 대상은 </a:t>
            </a:r>
            <a:r>
              <a:rPr dirty="0" sz="2000" b="1" i="1">
                <a:latin typeface="맑은 고딕"/>
                <a:cs typeface="맑은 고딕"/>
              </a:rPr>
              <a:t>사람의 모든 정신적</a:t>
            </a:r>
            <a:r>
              <a:rPr dirty="0" sz="2000" spc="-8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창작물로서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논문·도서·음반·그림·사진·악보·조각물</a:t>
            </a:r>
            <a:r>
              <a:rPr dirty="0" sz="2000" spc="-55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등이다.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저작권자는 자신의 창작물에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출판·반포·복제·공연·방송·전시 </a:t>
            </a:r>
            <a:r>
              <a:rPr dirty="0" sz="2000">
                <a:latin typeface="맑은 고딕"/>
                <a:cs typeface="맑은 고딕"/>
              </a:rPr>
              <a:t>등의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권한을</a:t>
            </a:r>
            <a:endParaRPr sz="2000">
              <a:latin typeface="맑은 고딕"/>
              <a:cs typeface="맑은 고딕"/>
            </a:endParaRPr>
          </a:p>
          <a:p>
            <a:pPr marL="279400" marR="180975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맑은 고딕"/>
                <a:cs typeface="맑은 고딕"/>
              </a:rPr>
              <a:t>일정한 존속기간(</a:t>
            </a:r>
            <a:r>
              <a:rPr dirty="0" sz="2000" b="1" i="1">
                <a:latin typeface="맑은 고딕"/>
                <a:cs typeface="맑은 고딕"/>
              </a:rPr>
              <a:t>생존하는 동안 </a:t>
            </a:r>
            <a:r>
              <a:rPr dirty="0" sz="2000" b="1">
                <a:latin typeface="맑은 고딕"/>
                <a:cs typeface="맑은 고딕"/>
              </a:rPr>
              <a:t>+ </a:t>
            </a:r>
            <a:r>
              <a:rPr dirty="0" sz="2000" b="1" i="1">
                <a:latin typeface="맑은 고딕"/>
                <a:cs typeface="맑은 고딕"/>
              </a:rPr>
              <a:t>사후 </a:t>
            </a:r>
            <a:r>
              <a:rPr dirty="0" sz="2000" b="1">
                <a:latin typeface="맑은 고딕"/>
                <a:cs typeface="맑은 고딕"/>
              </a:rPr>
              <a:t>70</a:t>
            </a:r>
            <a:r>
              <a:rPr dirty="0" sz="2000" b="1" i="1">
                <a:latin typeface="맑은 고딕"/>
                <a:cs typeface="맑은 고딕"/>
              </a:rPr>
              <a:t>년</a:t>
            </a:r>
            <a:r>
              <a:rPr dirty="0" sz="2000">
                <a:latin typeface="맑은 고딕"/>
                <a:cs typeface="맑은 고딕"/>
              </a:rPr>
              <a:t>)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동안  독점적·배타적으로 가지게 된다. (저작권법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제39조)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5328" y="4177284"/>
            <a:ext cx="2540507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62388" y="473963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238490" cy="44875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695"/>
              </a:spcBef>
              <a:buFont typeface=""/>
              <a:buAutoNum type="arabicParenBoth" startAt="2"/>
              <a:tabLst>
                <a:tab pos="430530" algn="l"/>
              </a:tabLst>
            </a:pPr>
            <a:r>
              <a:rPr dirty="0" sz="2000" b="1" i="1">
                <a:latin typeface="맑은 고딕"/>
                <a:cs typeface="맑은 고딕"/>
              </a:rPr>
              <a:t>저작권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저작자가 저작물에 대한 인격적 이익의 보호를 특징으로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그 성질상 일신전속권인 </a:t>
            </a:r>
            <a:r>
              <a:rPr dirty="0" sz="2000" b="1" i="1">
                <a:latin typeface="맑은 고딕"/>
                <a:cs typeface="맑은 고딕"/>
              </a:rPr>
              <a:t>저작인격권</a:t>
            </a:r>
            <a:r>
              <a:rPr dirty="0" sz="2000">
                <a:latin typeface="맑은 고딕"/>
                <a:cs typeface="맑은 고딕"/>
              </a:rPr>
              <a:t>이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인정되고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재산적 가치를 지배하는 </a:t>
            </a:r>
            <a:r>
              <a:rPr dirty="0" sz="2000" b="1" i="1">
                <a:latin typeface="맑은 고딕"/>
                <a:cs typeface="맑은 고딕"/>
              </a:rPr>
              <a:t>저작재산권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인정한다.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저작재산권</a:t>
            </a:r>
            <a:r>
              <a:rPr dirty="0" sz="2000">
                <a:latin typeface="맑은 고딕"/>
                <a:cs typeface="맑은 고딕"/>
              </a:rPr>
              <a:t>으로는</a:t>
            </a:r>
            <a:endParaRPr sz="2000">
              <a:latin typeface="맑은 고딕"/>
              <a:cs typeface="맑은 고딕"/>
            </a:endParaRPr>
          </a:p>
          <a:p>
            <a:pPr marL="547370" marR="149288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저작물의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복제권ㆍ공연권ㆍ방송권ㆍ전시권ㆍ배포권을  비롯하여 2차적 저작물 작성권 등을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포함한다.</a:t>
            </a:r>
            <a:endParaRPr sz="2000">
              <a:latin typeface="맑은 고딕"/>
              <a:cs typeface="맑은 고딕"/>
            </a:endParaRPr>
          </a:p>
          <a:p>
            <a:pPr lvl="1" marL="279400" marR="508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또한 저작물의 실연,음반제작,방송사업에 대하여는 </a:t>
            </a:r>
            <a:r>
              <a:rPr dirty="0" sz="2000" b="1" i="1">
                <a:latin typeface="맑은 고딕"/>
                <a:cs typeface="맑은 고딕"/>
              </a:rPr>
              <a:t>저작인접권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  저작인접권은 </a:t>
            </a:r>
            <a:r>
              <a:rPr dirty="0" sz="2000" b="1" i="1">
                <a:latin typeface="맑은 고딕"/>
                <a:cs typeface="맑은 고딕"/>
              </a:rPr>
              <a:t>그 보호기간이 저작권보다 짧은 것이 보통  </a:t>
            </a:r>
            <a:r>
              <a:rPr dirty="0" sz="2000" spc="-5" b="1" i="1">
                <a:latin typeface="맑은 고딕"/>
                <a:cs typeface="맑은 고딕"/>
              </a:rPr>
              <a:t>저작인접권으로는 실연자 권리</a:t>
            </a:r>
            <a:r>
              <a:rPr dirty="0" sz="2000" spc="-5" b="1">
                <a:latin typeface="맑은 고딕"/>
                <a:cs typeface="맑은 고딕"/>
              </a:rPr>
              <a:t>, </a:t>
            </a:r>
            <a:r>
              <a:rPr dirty="0" sz="2000" b="1" i="1">
                <a:latin typeface="맑은 고딕"/>
                <a:cs typeface="맑은 고딕"/>
              </a:rPr>
              <a:t>음반제작자 </a:t>
            </a:r>
            <a:r>
              <a:rPr dirty="0" sz="2000" spc="-5" b="1" i="1">
                <a:latin typeface="맑은 고딕"/>
                <a:cs typeface="맑은 고딕"/>
              </a:rPr>
              <a:t>권리</a:t>
            </a:r>
            <a:r>
              <a:rPr dirty="0" sz="2000" spc="-5" b="1">
                <a:latin typeface="맑은 고딕"/>
                <a:cs typeface="맑은 고딕"/>
              </a:rPr>
              <a:t>, </a:t>
            </a:r>
            <a:r>
              <a:rPr dirty="0" sz="2000" b="1" i="1">
                <a:latin typeface="맑은 고딕"/>
                <a:cs typeface="맑은 고딕"/>
              </a:rPr>
              <a:t>방송사업자</a:t>
            </a:r>
            <a:r>
              <a:rPr dirty="0" sz="2000" spc="550" b="1" i="1">
                <a:latin typeface="맑은 고딕"/>
                <a:cs typeface="맑은 고딕"/>
              </a:rPr>
              <a:t> </a:t>
            </a:r>
            <a:r>
              <a:rPr dirty="0" sz="2000" spc="-5" b="1" i="1">
                <a:latin typeface="맑은 고딕"/>
                <a:cs typeface="맑은 고딕"/>
              </a:rPr>
              <a:t>권리</a:t>
            </a:r>
            <a:r>
              <a:rPr dirty="0" sz="2000" spc="-5" b="1">
                <a:latin typeface="맑은 고딕"/>
                <a:cs typeface="맑은 고딕"/>
              </a:rPr>
              <a:t>(</a:t>
            </a:r>
            <a:r>
              <a:rPr dirty="0" sz="2000" spc="-5" b="1" i="1">
                <a:latin typeface="맑은 고딕"/>
                <a:cs typeface="맑은 고딕"/>
              </a:rPr>
              <a:t>저</a:t>
            </a:r>
            <a:endParaRPr sz="20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dirty="0" sz="2000" b="1" i="1">
                <a:latin typeface="맑은 고딕"/>
                <a:cs typeface="맑은 고딕"/>
              </a:rPr>
              <a:t>작권법</a:t>
            </a:r>
            <a:r>
              <a:rPr dirty="0" sz="2000" spc="-2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제</a:t>
            </a:r>
            <a:r>
              <a:rPr dirty="0" sz="2000" b="1">
                <a:latin typeface="맑은 고딕"/>
                <a:cs typeface="맑은 고딕"/>
              </a:rPr>
              <a:t>86</a:t>
            </a:r>
            <a:r>
              <a:rPr dirty="0" sz="2000" b="1" i="1">
                <a:latin typeface="맑은 고딕"/>
                <a:cs typeface="맑은 고딕"/>
              </a:rPr>
              <a:t>조</a:t>
            </a:r>
            <a:r>
              <a:rPr dirty="0" sz="2000" b="1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8811" y="4666488"/>
            <a:ext cx="3342132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690372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13264" y="595883"/>
            <a:ext cx="487679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68580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919" y="2998978"/>
            <a:ext cx="3486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 i="0">
                <a:latin typeface="맑은 고딕"/>
                <a:cs typeface="맑은 고딕"/>
              </a:rPr>
              <a:t>수고</a:t>
            </a:r>
            <a:r>
              <a:rPr dirty="0" sz="3600" spc="-100" b="0" i="0">
                <a:latin typeface="맑은 고딕"/>
                <a:cs typeface="맑은 고딕"/>
              </a:rPr>
              <a:t> </a:t>
            </a:r>
            <a:r>
              <a:rPr dirty="0" sz="3600" b="0" i="0">
                <a:latin typeface="맑은 고딕"/>
                <a:cs typeface="맑은 고딕"/>
              </a:rPr>
              <a:t>하셨습니다.</a:t>
            </a:r>
            <a:endParaRPr sz="3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5466" y="2762250"/>
            <a:ext cx="6986270" cy="1325880"/>
          </a:xfrm>
          <a:prstGeom prst="rect">
            <a:avLst/>
          </a:prstGeom>
          <a:ln w="44450">
            <a:solidFill>
              <a:srgbClr val="FF6600"/>
            </a:solidFill>
          </a:ln>
        </p:spPr>
        <p:txBody>
          <a:bodyPr wrap="square" lIns="0" tIns="201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손연우</a:t>
            </a:r>
            <a:endParaRPr sz="2000">
              <a:latin typeface="맑은 고딕"/>
              <a:cs typeface="맑은 고딕"/>
            </a:endParaRPr>
          </a:p>
          <a:p>
            <a:pPr algn="ctr" marL="63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010-2294-1125</a:t>
            </a:r>
            <a:endParaRPr sz="2000">
              <a:latin typeface="맑은 고딕"/>
              <a:cs typeface="맑은 고딕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맑은 고딕"/>
                <a:cs typeface="맑은 고딕"/>
                <a:hlinkClick r:id="rId2"/>
              </a:rPr>
              <a:t>gungye@naver.com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/>
          <p:nvPr/>
        </p:nvSpPr>
        <p:spPr>
          <a:xfrm>
            <a:off x="2481072" y="283019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5" h="338455">
                <a:moveTo>
                  <a:pt x="0" y="338327"/>
                </a:moveTo>
                <a:lnTo>
                  <a:pt x="763524" y="338327"/>
                </a:lnTo>
                <a:lnTo>
                  <a:pt x="76352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1091" y="283019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5">
                <a:moveTo>
                  <a:pt x="0" y="338327"/>
                </a:moveTo>
                <a:lnTo>
                  <a:pt x="763523" y="338327"/>
                </a:lnTo>
                <a:lnTo>
                  <a:pt x="763523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14616" y="2830195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5">
                <a:moveTo>
                  <a:pt x="0" y="338327"/>
                </a:moveTo>
                <a:lnTo>
                  <a:pt x="86868" y="338327"/>
                </a:lnTo>
                <a:lnTo>
                  <a:pt x="868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1483" y="2830195"/>
            <a:ext cx="763905" cy="338455"/>
          </a:xfrm>
          <a:custGeom>
            <a:avLst/>
            <a:gdLst/>
            <a:ahLst/>
            <a:cxnLst/>
            <a:rect l="l" t="t" r="r" b="b"/>
            <a:pathLst>
              <a:path w="763904" h="338455">
                <a:moveTo>
                  <a:pt x="0" y="338327"/>
                </a:moveTo>
                <a:lnTo>
                  <a:pt x="763524" y="338327"/>
                </a:lnTo>
                <a:lnTo>
                  <a:pt x="76352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65007" y="2830195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5">
                <a:moveTo>
                  <a:pt x="0" y="338327"/>
                </a:moveTo>
                <a:lnTo>
                  <a:pt x="86868" y="338327"/>
                </a:lnTo>
                <a:lnTo>
                  <a:pt x="868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51876" y="2830195"/>
            <a:ext cx="1018540" cy="338455"/>
          </a:xfrm>
          <a:custGeom>
            <a:avLst/>
            <a:gdLst/>
            <a:ahLst/>
            <a:cxnLst/>
            <a:rect l="l" t="t" r="r" b="b"/>
            <a:pathLst>
              <a:path w="1018540" h="338455">
                <a:moveTo>
                  <a:pt x="0" y="338327"/>
                </a:moveTo>
                <a:lnTo>
                  <a:pt x="1018031" y="338327"/>
                </a:lnTo>
                <a:lnTo>
                  <a:pt x="101803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69907" y="2830195"/>
            <a:ext cx="86995" cy="338455"/>
          </a:xfrm>
          <a:custGeom>
            <a:avLst/>
            <a:gdLst/>
            <a:ahLst/>
            <a:cxnLst/>
            <a:rect l="l" t="t" r="r" b="b"/>
            <a:pathLst>
              <a:path w="86995" h="338455">
                <a:moveTo>
                  <a:pt x="0" y="338327"/>
                </a:moveTo>
                <a:lnTo>
                  <a:pt x="86868" y="338327"/>
                </a:lnTo>
                <a:lnTo>
                  <a:pt x="8686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56776" y="2830195"/>
            <a:ext cx="254635" cy="338455"/>
          </a:xfrm>
          <a:custGeom>
            <a:avLst/>
            <a:gdLst/>
            <a:ahLst/>
            <a:cxnLst/>
            <a:rect l="l" t="t" r="r" b="b"/>
            <a:pathLst>
              <a:path w="254634" h="338455">
                <a:moveTo>
                  <a:pt x="0" y="338327"/>
                </a:moveTo>
                <a:lnTo>
                  <a:pt x="254507" y="338327"/>
                </a:lnTo>
                <a:lnTo>
                  <a:pt x="25450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42489" y="459316"/>
            <a:ext cx="7948295" cy="49142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물질특허·제법특허·용도특허</a:t>
            </a:r>
            <a:r>
              <a:rPr dirty="0" sz="2000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등의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용어</a:t>
            </a:r>
            <a:r>
              <a:rPr dirty="0" sz="2000">
                <a:latin typeface="맑은 고딕"/>
                <a:cs typeface="맑은 고딕"/>
              </a:rPr>
              <a:t>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특허의 종류를 지칭하는 것이</a:t>
            </a:r>
            <a:r>
              <a:rPr dirty="0" sz="2000" spc="-8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아니고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특허의 출원시 ‘</a:t>
            </a:r>
            <a:r>
              <a:rPr dirty="0" sz="2000" b="1" i="1">
                <a:latin typeface="맑은 고딕"/>
                <a:cs typeface="맑은 고딕"/>
              </a:rPr>
              <a:t>청구의 범위란</a:t>
            </a:r>
            <a:r>
              <a:rPr dirty="0" sz="2000">
                <a:latin typeface="맑은 고딕"/>
                <a:cs typeface="맑은 고딕"/>
              </a:rPr>
              <a:t>’의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소항목들로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‘</a:t>
            </a:r>
            <a:r>
              <a:rPr dirty="0" sz="2000" b="1" i="1">
                <a:latin typeface="맑은 고딕"/>
                <a:cs typeface="맑은 고딕"/>
              </a:rPr>
              <a:t>청구항</a:t>
            </a:r>
            <a:r>
              <a:rPr dirty="0" sz="2000">
                <a:latin typeface="맑은 고딕"/>
                <a:cs typeface="맑은 고딕"/>
              </a:rPr>
              <a:t>’에 특허로 보호받고자 하는 </a:t>
            </a:r>
            <a:r>
              <a:rPr dirty="0" sz="2000" b="1" i="1">
                <a:latin typeface="맑은 고딕"/>
                <a:cs typeface="맑은 고딕"/>
              </a:rPr>
              <a:t>내용의 특성을 지칭하는</a:t>
            </a:r>
            <a:r>
              <a:rPr dirty="0" sz="2000" spc="-13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말이다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68935" marR="1033144" indent="-26860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- 예컨대 의약품에 대한 </a:t>
            </a:r>
            <a:r>
              <a:rPr dirty="0" sz="2000" b="1" i="1">
                <a:latin typeface="맑은 고딕"/>
                <a:cs typeface="맑은 고딕"/>
              </a:rPr>
              <a:t>새로운 물질</a:t>
            </a:r>
            <a:r>
              <a:rPr dirty="0" sz="2000">
                <a:latin typeface="맑은 고딕"/>
                <a:cs typeface="맑은 고딕"/>
              </a:rPr>
              <a:t>을 발명 : </a:t>
            </a:r>
            <a:r>
              <a:rPr dirty="0" sz="2000" b="1" i="1">
                <a:latin typeface="맑은 고딕"/>
                <a:cs typeface="맑은 고딕"/>
              </a:rPr>
              <a:t>물질특허</a:t>
            </a:r>
            <a:r>
              <a:rPr dirty="0" sz="2000" spc="-120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  그 의약품의 </a:t>
            </a:r>
            <a:r>
              <a:rPr dirty="0" sz="2000" b="1" i="1">
                <a:latin typeface="맑은 고딕"/>
                <a:cs typeface="맑은 고딕"/>
              </a:rPr>
              <a:t>새로운 효능</a:t>
            </a:r>
            <a:r>
              <a:rPr dirty="0" sz="2000">
                <a:latin typeface="맑은 고딕"/>
                <a:cs typeface="맑은 고딕"/>
              </a:rPr>
              <a:t>이 발견되었다면 : </a:t>
            </a:r>
            <a:r>
              <a:rPr dirty="0" sz="2000" b="1" i="1">
                <a:latin typeface="맑은 고딕"/>
                <a:cs typeface="맑은 고딕"/>
              </a:rPr>
              <a:t>용도특허</a:t>
            </a:r>
            <a:r>
              <a:rPr dirty="0" sz="2000" spc="-150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당해 의약품을 </a:t>
            </a:r>
            <a:r>
              <a:rPr dirty="0" sz="2000" b="1" i="1">
                <a:latin typeface="맑은 고딕"/>
                <a:cs typeface="맑은 고딕"/>
              </a:rPr>
              <a:t>만드는 방법</a:t>
            </a:r>
            <a:r>
              <a:rPr dirty="0" sz="2000">
                <a:latin typeface="맑은 고딕"/>
                <a:cs typeface="맑은 고딕"/>
              </a:rPr>
              <a:t>을 새롭게 개발했다면 : </a:t>
            </a:r>
            <a:r>
              <a:rPr dirty="0" sz="2000" b="1" i="1">
                <a:latin typeface="맑은 고딕"/>
                <a:cs typeface="맑은 고딕"/>
              </a:rPr>
              <a:t>제법특허</a:t>
            </a:r>
            <a:r>
              <a:rPr dirty="0" sz="2000" spc="-145" b="1" i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그 의약품의 </a:t>
            </a:r>
            <a:r>
              <a:rPr dirty="0" sz="2000">
                <a:latin typeface="맑은 고딕"/>
                <a:cs typeface="맑은 고딕"/>
              </a:rPr>
              <a:t>효과와 복용상 간편성 개선 위해 </a:t>
            </a:r>
            <a:r>
              <a:rPr dirty="0" sz="2000" b="1" i="1">
                <a:latin typeface="맑은 고딕"/>
                <a:cs typeface="맑은 고딕"/>
              </a:rPr>
              <a:t>새로운</a:t>
            </a:r>
            <a:r>
              <a:rPr dirty="0" sz="2000" spc="-18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제형</a:t>
            </a:r>
            <a:endParaRPr sz="2000">
              <a:latin typeface="맑은 고딕"/>
              <a:cs typeface="맑은 고딕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(예컨대 액상, 캡슐, 주사 등)을 만들었다면 : </a:t>
            </a:r>
            <a:r>
              <a:rPr dirty="0" sz="2000" b="1" i="1">
                <a:latin typeface="맑은 고딕"/>
                <a:cs typeface="맑은 고딕"/>
              </a:rPr>
              <a:t>제형특허</a:t>
            </a:r>
            <a:r>
              <a:rPr dirty="0" sz="2000">
                <a:latin typeface="맑은 고딕"/>
                <a:cs typeface="맑은 고딕"/>
              </a:rPr>
              <a:t>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41535" y="757427"/>
            <a:ext cx="487679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727435" y="835152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06911" y="2205227"/>
            <a:ext cx="487679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65134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algn="ctr" marL="88265">
              <a:lnSpc>
                <a:spcPct val="100000"/>
              </a:lnSpc>
              <a:spcBef>
                <a:spcPts val="480"/>
              </a:spcBef>
            </a:pPr>
            <a:r>
              <a:rPr dirty="0" sz="2000" spc="-5" b="1" i="1">
                <a:latin typeface="맑은 고딕"/>
                <a:cs typeface="맑은 고딕"/>
              </a:rPr>
              <a:t>물질특허</a:t>
            </a:r>
            <a:r>
              <a:rPr dirty="0" sz="2000" spc="-5">
                <a:latin typeface="맑은 고딕"/>
                <a:cs typeface="맑은 고딕"/>
              </a:rPr>
              <a:t>(product </a:t>
            </a:r>
            <a:r>
              <a:rPr dirty="0" sz="2000" spc="-10">
                <a:latin typeface="맑은 고딕"/>
                <a:cs typeface="맑은 고딕"/>
              </a:rPr>
              <a:t>patent) </a:t>
            </a:r>
            <a:r>
              <a:rPr dirty="0" sz="2000">
                <a:latin typeface="맑은 고딕"/>
                <a:cs typeface="맑은 고딕"/>
              </a:rPr>
              <a:t>: 그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물질자체를 권리의 대상으로 하는</a:t>
            </a:r>
            <a:r>
              <a:rPr dirty="0" u="sng" sz="2000" spc="-85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특허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algn="ctr" marL="190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동일물질에 대하여는 </a:t>
            </a: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제법ㆍ용도와 무관하게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하나의</a:t>
            </a:r>
            <a:endParaRPr sz="2000">
              <a:latin typeface="맑은 고딕"/>
              <a:cs typeface="맑은 고딕"/>
            </a:endParaRPr>
          </a:p>
          <a:p>
            <a:pPr marL="1081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물질특허가 인정될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뿐이다.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2564" y="3669791"/>
            <a:ext cx="2572512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29316" y="446531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29575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726690" algn="l"/>
              </a:tabLst>
            </a:pPr>
            <a:r>
              <a:rPr dirty="0" sz="2000" b="1" i="1">
                <a:latin typeface="맑은 고딕"/>
                <a:cs typeface="맑은 고딕"/>
              </a:rPr>
              <a:t>용도특허</a:t>
            </a:r>
            <a:r>
              <a:rPr dirty="0" sz="2000">
                <a:latin typeface="맑은 고딕"/>
                <a:cs typeface="맑은 고딕"/>
              </a:rPr>
              <a:t>(use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patent)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:	특정물건에 존재하는 </a:t>
            </a:r>
            <a:r>
              <a:rPr dirty="0" sz="2000" b="1" i="1">
                <a:latin typeface="맑은 고딕"/>
                <a:cs typeface="맑은 고딕"/>
              </a:rPr>
              <a:t>특정성질만을</a:t>
            </a:r>
            <a:r>
              <a:rPr dirty="0" sz="2000" spc="-9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이용하여</a:t>
            </a:r>
            <a:endParaRPr sz="2000">
              <a:latin typeface="맑은 고딕"/>
              <a:cs typeface="맑은 고딕"/>
            </a:endParaRPr>
          </a:p>
          <a:p>
            <a:pPr marL="2767965">
              <a:lnSpc>
                <a:spcPct val="100000"/>
              </a:lnSpc>
              <a:spcBef>
                <a:spcPts val="480"/>
              </a:spcBef>
            </a:pPr>
            <a:r>
              <a:rPr dirty="0" sz="2000" spc="0" b="1" i="1">
                <a:latin typeface="맑은 고딕"/>
                <a:cs typeface="맑은 고딕"/>
              </a:rPr>
              <a:t>성립하는 </a:t>
            </a:r>
            <a:r>
              <a:rPr dirty="0" sz="2000" b="1" i="1">
                <a:latin typeface="맑은 고딕"/>
                <a:cs typeface="맑은 고딕"/>
              </a:rPr>
              <a:t>발명</a:t>
            </a:r>
            <a:r>
              <a:rPr dirty="0" sz="2000">
                <a:latin typeface="맑은 고딕"/>
                <a:cs typeface="맑은 고딕"/>
              </a:rPr>
              <a:t>에 인정되는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특허.</a:t>
            </a:r>
            <a:endParaRPr sz="2000">
              <a:latin typeface="맑은 고딕"/>
              <a:cs typeface="맑은 고딕"/>
            </a:endParaRPr>
          </a:p>
          <a:p>
            <a:pPr marL="723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하나의 물질에 대하여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여러 가지 제조방법ㆍ용도가 있는</a:t>
            </a:r>
            <a:r>
              <a:rPr dirty="0" u="sng" sz="2000" spc="-145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489" y="2830195"/>
            <a:ext cx="6332220" cy="10801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235"/>
              </a:spcBef>
              <a:tabLst>
                <a:tab pos="108077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각기 별도의 제법특허와 용도특허가</a:t>
            </a:r>
            <a:r>
              <a:rPr dirty="0" u="sng" sz="2000" spc="-12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인정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예컨대) 비아그라 → 물질특허 2012년 5월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만료</a:t>
            </a:r>
            <a:endParaRPr sz="2000">
              <a:latin typeface="맑은 고딕"/>
              <a:cs typeface="맑은 고딕"/>
            </a:endParaRPr>
          </a:p>
          <a:p>
            <a:pPr marL="24130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용도특허 2014년 5월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만료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3520" y="4652771"/>
            <a:ext cx="1655064" cy="132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85931" y="690372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6441440" cy="16217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 i="1">
                <a:latin typeface="맑은 고딕"/>
                <a:cs typeface="맑은 고딕"/>
              </a:rPr>
              <a:t>제법특허</a:t>
            </a:r>
            <a:r>
              <a:rPr dirty="0" sz="2000" spc="-5">
                <a:latin typeface="맑은 고딕"/>
                <a:cs typeface="맑은 고딕"/>
              </a:rPr>
              <a:t>(process </a:t>
            </a:r>
            <a:r>
              <a:rPr dirty="0" sz="2000" spc="-10">
                <a:latin typeface="맑은 고딕"/>
                <a:cs typeface="맑은 고딕"/>
              </a:rPr>
              <a:t>patent) </a:t>
            </a:r>
            <a:r>
              <a:rPr dirty="0" sz="2000">
                <a:latin typeface="맑은 고딕"/>
                <a:cs typeface="맑은 고딕"/>
              </a:rPr>
              <a:t>: 물질의 제조방법에 관한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9904" y="3060192"/>
            <a:ext cx="3023616" cy="241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4708" y="2727960"/>
            <a:ext cx="4105655" cy="3037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74680" y="281940"/>
            <a:ext cx="487679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4767" y="3803903"/>
            <a:ext cx="2340863" cy="228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2489" y="459316"/>
            <a:ext cx="4680585" cy="16217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20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 i="1">
                <a:latin typeface="맑은 고딕"/>
                <a:cs typeface="맑은 고딕"/>
              </a:rPr>
              <a:t>제형특허 </a:t>
            </a:r>
            <a:r>
              <a:rPr dirty="0" sz="2000">
                <a:latin typeface="맑은 고딕"/>
                <a:cs typeface="맑은 고딕"/>
              </a:rPr>
              <a:t>: 효과를 증진시킬 수 있는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2208" y="3803903"/>
            <a:ext cx="3323843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7576" y="3767328"/>
            <a:ext cx="792479" cy="2340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13847" y="838200"/>
            <a:ext cx="486155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235" y="459316"/>
            <a:ext cx="8147050" cy="5280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 i="1">
                <a:latin typeface="맑은 고딕"/>
                <a:cs typeface="맑은 고딕"/>
              </a:rPr>
              <a:t>전통적</a:t>
            </a:r>
            <a:r>
              <a:rPr dirty="0" sz="2400" spc="-15" b="1" i="1">
                <a:latin typeface="맑은 고딕"/>
                <a:cs typeface="맑은 고딕"/>
              </a:rPr>
              <a:t> </a:t>
            </a:r>
            <a:r>
              <a:rPr dirty="0" sz="2400" spc="-5" b="1" i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94640" indent="-193675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95275" algn="l"/>
              </a:tabLst>
            </a:pPr>
            <a:r>
              <a:rPr dirty="0" sz="2000" b="1" i="1">
                <a:latin typeface="맑은 고딕"/>
                <a:cs typeface="맑은 고딕"/>
              </a:rPr>
              <a:t>제법특허 또는 용도특허만 인정되는</a:t>
            </a:r>
            <a:r>
              <a:rPr dirty="0" sz="2000" spc="-8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법제에서는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새로운 제법이나 용도를 발명하면 그에 대한 자유로운 활용이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보장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94640" indent="-193675">
              <a:lnSpc>
                <a:spcPct val="100000"/>
              </a:lnSpc>
              <a:buFont typeface=""/>
              <a:buChar char="-"/>
              <a:tabLst>
                <a:tab pos="295275" algn="l"/>
              </a:tabLst>
            </a:pPr>
            <a:r>
              <a:rPr dirty="0" sz="2000" b="1" i="1">
                <a:latin typeface="맑은 고딕"/>
                <a:cs typeface="맑은 고딕"/>
              </a:rPr>
              <a:t>물질특허도 함께 인정하는</a:t>
            </a:r>
            <a:r>
              <a:rPr dirty="0" sz="2000" spc="-55" b="1" i="1">
                <a:latin typeface="맑은 고딕"/>
                <a:cs typeface="맑은 고딕"/>
              </a:rPr>
              <a:t> </a:t>
            </a:r>
            <a:r>
              <a:rPr dirty="0" sz="2000" b="1" i="1">
                <a:latin typeface="맑은 고딕"/>
                <a:cs typeface="맑은 고딕"/>
              </a:rPr>
              <a:t>법제에서는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그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물질특허권자의 허락이</a:t>
            </a:r>
            <a:r>
              <a:rPr dirty="0" u="sng" sz="2000" spc="-6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없으면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4737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제법특허나 용도특허 등의 독자적인 사용 또는 실시가</a:t>
            </a:r>
            <a:r>
              <a:rPr dirty="0" u="sng" sz="2000" spc="-13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4737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물질특허에</a:t>
            </a:r>
            <a:r>
              <a:rPr dirty="0" u="sng" sz="2000" spc="-45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 i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종속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1135" marR="3740150" indent="-17843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- 현재 우리는 특허법 제32조에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의하여  물질특허제도를 인정하고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3656" y="4840223"/>
            <a:ext cx="2468879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5419" y="835152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chapter 1   지식재산권이란 무엇인가?</dc:title>
  <dcterms:created xsi:type="dcterms:W3CDTF">2023-04-18T07:06:12Z</dcterms:created>
  <dcterms:modified xsi:type="dcterms:W3CDTF">2023-04-18T07:06:12Z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