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1426" y="143636"/>
            <a:ext cx="306577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75232" y="1246632"/>
            <a:ext cx="6193535" cy="2875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16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jpg"/><Relationship Id="rId4" Type="http://schemas.openxmlformats.org/officeDocument/2006/relationships/image" Target="../media/image27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Relationship Id="rId3" Type="http://schemas.openxmlformats.org/officeDocument/2006/relationships/image" Target="../media/image30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870" y="1566163"/>
            <a:ext cx="16656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맑은 고딕"/>
                <a:cs typeface="맑은 고딕"/>
              </a:rPr>
              <a:t>제3주차</a:t>
            </a:r>
            <a:r>
              <a:rPr dirty="0" sz="2000" spc="-9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제1강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870" y="2400045"/>
            <a:ext cx="2033270" cy="5594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spc="-5"/>
              <a:t>chapter</a:t>
            </a:r>
            <a:r>
              <a:rPr dirty="0" sz="3500" spc="-105"/>
              <a:t> </a:t>
            </a:r>
            <a:r>
              <a:rPr dirty="0" sz="3500"/>
              <a:t>1</a:t>
            </a:r>
            <a:endParaRPr sz="3500"/>
          </a:p>
        </p:txBody>
      </p:sp>
      <p:sp>
        <p:nvSpPr>
          <p:cNvPr id="4" name="object 4"/>
          <p:cNvSpPr txBox="1"/>
          <p:nvPr/>
        </p:nvSpPr>
        <p:spPr>
          <a:xfrm>
            <a:off x="1626870" y="3467227"/>
            <a:ext cx="5074920" cy="1093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b="1">
                <a:latin typeface="맑은 고딕"/>
                <a:cs typeface="맑은 고딕"/>
              </a:rPr>
              <a:t>지식재산권이란</a:t>
            </a:r>
            <a:r>
              <a:rPr dirty="0" sz="3500" spc="-85" b="1">
                <a:latin typeface="맑은 고딕"/>
                <a:cs typeface="맑은 고딕"/>
              </a:rPr>
              <a:t> </a:t>
            </a:r>
            <a:r>
              <a:rPr dirty="0" sz="3500" b="1">
                <a:latin typeface="맑은 고딕"/>
                <a:cs typeface="맑은 고딕"/>
              </a:rPr>
              <a:t>무엇인가</a:t>
            </a:r>
            <a:endParaRPr sz="35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dirty="0" sz="3500" b="1">
                <a:latin typeface="맑은 고딕"/>
                <a:cs typeface="맑은 고딕"/>
              </a:rPr>
              <a:t>(9p</a:t>
            </a:r>
            <a:r>
              <a:rPr dirty="0" sz="3500" spc="-40" b="1">
                <a:latin typeface="맑은 고딕"/>
                <a:cs typeface="맑은 고딕"/>
              </a:rPr>
              <a:t> </a:t>
            </a:r>
            <a:r>
              <a:rPr dirty="0" sz="3500" spc="-5" b="1">
                <a:latin typeface="맑은 고딕"/>
                <a:cs typeface="맑은 고딕"/>
              </a:rPr>
              <a:t>~)</a:t>
            </a:r>
            <a:endParaRPr sz="35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06540" y="316991"/>
            <a:ext cx="2327148" cy="1743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100"/>
              <a:t> </a:t>
            </a:r>
            <a:r>
              <a:rPr dirty="0"/>
              <a:t>종류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1426" y="499502"/>
            <a:ext cx="7113905" cy="487426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2400" b="1">
                <a:latin typeface="맑은 고딕"/>
                <a:cs typeface="맑은 고딕"/>
              </a:rPr>
              <a:t>2. </a:t>
            </a:r>
            <a:r>
              <a:rPr dirty="0" sz="2400" spc="-5" b="1">
                <a:latin typeface="맑은 고딕"/>
                <a:cs typeface="맑은 고딕"/>
              </a:rPr>
              <a:t>새로운</a:t>
            </a:r>
            <a:r>
              <a:rPr dirty="0" sz="2400" spc="-10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555"/>
              </a:spcBef>
            </a:pPr>
            <a:r>
              <a:rPr dirty="0" sz="2000" b="1">
                <a:latin typeface="맑은 고딕"/>
                <a:cs typeface="맑은 고딕"/>
              </a:rPr>
              <a:t>2)</a:t>
            </a:r>
            <a:r>
              <a:rPr dirty="0" sz="2000" spc="-1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첨단산업재산권</a:t>
            </a:r>
            <a:endParaRPr sz="20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① 반도체집적회로</a:t>
            </a:r>
            <a:r>
              <a:rPr dirty="0" sz="2000" spc="-4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배치설계</a:t>
            </a:r>
            <a:endParaRPr sz="2000">
              <a:latin typeface="맑은 고딕"/>
              <a:cs typeface="맑은 고딕"/>
            </a:endParaRPr>
          </a:p>
          <a:p>
            <a:pPr marL="446405" indent="-268605">
              <a:lnSpc>
                <a:spcPct val="100000"/>
              </a:lnSpc>
              <a:spcBef>
                <a:spcPts val="480"/>
              </a:spcBef>
              <a:buChar char="-"/>
              <a:tabLst>
                <a:tab pos="372110" algn="l"/>
              </a:tabLst>
            </a:pPr>
            <a:r>
              <a:rPr dirty="0" sz="2000">
                <a:latin typeface="맑은 고딕"/>
                <a:cs typeface="맑은 고딕"/>
              </a:rPr>
              <a:t>“</a:t>
            </a:r>
            <a:r>
              <a:rPr dirty="0" sz="2000" b="1">
                <a:latin typeface="맑은 고딕"/>
                <a:cs typeface="맑은 고딕"/>
              </a:rPr>
              <a:t>반도체칩(Chip)을 만들기 위하여 기판(PCB)상에</a:t>
            </a:r>
            <a:r>
              <a:rPr dirty="0" sz="2000" spc="-13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설치되는</a:t>
            </a:r>
            <a:endParaRPr sz="2000">
              <a:latin typeface="맑은 고딕"/>
              <a:cs typeface="맑은 고딕"/>
            </a:endParaRPr>
          </a:p>
          <a:p>
            <a:pPr marL="446405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부품들을 전기적으로 연결하기 위하여 설계되는</a:t>
            </a:r>
            <a:r>
              <a:rPr dirty="0" sz="2000" spc="-14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회로</a:t>
            </a:r>
            <a:r>
              <a:rPr dirty="0" sz="2000">
                <a:latin typeface="맑은 고딕"/>
                <a:cs typeface="맑은 고딕"/>
              </a:rPr>
              <a:t>”</a:t>
            </a:r>
            <a:endParaRPr sz="2000">
              <a:latin typeface="맑은 고딕"/>
              <a:cs typeface="맑은 고딕"/>
            </a:endParaRPr>
          </a:p>
          <a:p>
            <a:pPr marL="446405" marR="2146300" indent="-268605">
              <a:lnSpc>
                <a:spcPct val="120000"/>
              </a:lnSpc>
              <a:spcBef>
                <a:spcPts val="5"/>
              </a:spcBef>
              <a:buChar char="-"/>
              <a:tabLst>
                <a:tab pos="372110" algn="l"/>
              </a:tabLst>
            </a:pPr>
            <a:r>
              <a:rPr dirty="0" sz="2000">
                <a:latin typeface="맑은 고딕"/>
                <a:cs typeface="맑은 고딕"/>
              </a:rPr>
              <a:t>집적회로는 전자공학에 혁명을</a:t>
            </a:r>
            <a:r>
              <a:rPr dirty="0" sz="2000" spc="-10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일으켰고  오늘날 </a:t>
            </a:r>
            <a:r>
              <a:rPr dirty="0" sz="2000" b="1">
                <a:latin typeface="맑은 고딕"/>
                <a:cs typeface="맑은 고딕"/>
              </a:rPr>
              <a:t>거의 모든 전자장비에</a:t>
            </a:r>
            <a:r>
              <a:rPr dirty="0" sz="2000" spc="-10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사용된다.</a:t>
            </a:r>
            <a:endParaRPr sz="2000">
              <a:latin typeface="맑은 고딕"/>
              <a:cs typeface="맑은 고딕"/>
            </a:endParaRPr>
          </a:p>
          <a:p>
            <a:pPr marL="44640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예) 컴퓨터, 휴대폰, 자동차, 항공기, 선박, 모든 가전기기</a:t>
            </a:r>
            <a:r>
              <a:rPr dirty="0" sz="2000" spc="-15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등</a:t>
            </a:r>
            <a:endParaRPr sz="2000">
              <a:latin typeface="맑은 고딕"/>
              <a:cs typeface="맑은 고딕"/>
            </a:endParaRPr>
          </a:p>
          <a:p>
            <a:pPr marL="356235" marR="786765" indent="-178435">
              <a:lnSpc>
                <a:spcPct val="120000"/>
              </a:lnSpc>
              <a:buChar char="-"/>
              <a:tabLst>
                <a:tab pos="372110" algn="l"/>
              </a:tabLst>
            </a:pPr>
            <a:r>
              <a:rPr dirty="0" sz="2000">
                <a:latin typeface="맑은 고딕"/>
                <a:cs typeface="맑은 고딕"/>
              </a:rPr>
              <a:t>그 표현방식은 설계도면처럼 평면적으로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표현되거나  컴퓨터 그래픽을 이용한 입체적 설계도</a:t>
            </a:r>
            <a:r>
              <a:rPr dirty="0" sz="2000" spc="-10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가능</a:t>
            </a:r>
            <a:endParaRPr sz="2000">
              <a:latin typeface="맑은 고딕"/>
              <a:cs typeface="맑은 고딕"/>
            </a:endParaRPr>
          </a:p>
          <a:p>
            <a:pPr marL="446405" marR="1013460" indent="-268605">
              <a:lnSpc>
                <a:spcPct val="120000"/>
              </a:lnSpc>
              <a:buChar char="-"/>
              <a:tabLst>
                <a:tab pos="372110" algn="l"/>
              </a:tabLst>
            </a:pPr>
            <a:r>
              <a:rPr dirty="0" sz="2000">
                <a:latin typeface="맑은 고딕"/>
                <a:cs typeface="맑은 고딕"/>
              </a:rPr>
              <a:t>“</a:t>
            </a:r>
            <a:r>
              <a:rPr dirty="0" sz="2000" b="1">
                <a:latin typeface="맑은 고딕"/>
                <a:cs typeface="맑은 고딕"/>
              </a:rPr>
              <a:t>반도체 집적회로 배치설계에 관한 법률</a:t>
            </a:r>
            <a:r>
              <a:rPr dirty="0" sz="2000">
                <a:latin typeface="맑은 고딕"/>
                <a:cs typeface="맑은 고딕"/>
              </a:rPr>
              <a:t>”에서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보호  반도체 집적회로의 보호를 </a:t>
            </a:r>
            <a:r>
              <a:rPr dirty="0" sz="2000" spc="0">
                <a:latin typeface="맑은 고딕"/>
                <a:cs typeface="맑은 고딕"/>
              </a:rPr>
              <a:t>받고자 </a:t>
            </a:r>
            <a:r>
              <a:rPr dirty="0" sz="2000">
                <a:latin typeface="맑은 고딕"/>
                <a:cs typeface="맑은 고딕"/>
              </a:rPr>
              <a:t>하는 자가  </a:t>
            </a:r>
            <a:r>
              <a:rPr dirty="0" sz="2000" b="1">
                <a:latin typeface="맑은 고딕"/>
                <a:cs typeface="맑은 고딕"/>
              </a:rPr>
              <a:t>특허청</a:t>
            </a:r>
            <a:r>
              <a:rPr dirty="0" sz="2000">
                <a:latin typeface="맑은 고딕"/>
                <a:cs typeface="맑은 고딕"/>
              </a:rPr>
              <a:t>에 설정 등록하면 </a:t>
            </a:r>
            <a:r>
              <a:rPr dirty="0" sz="2000" b="1">
                <a:latin typeface="맑은 고딕"/>
                <a:cs typeface="맑은 고딕"/>
              </a:rPr>
              <a:t>10년간</a:t>
            </a:r>
            <a:r>
              <a:rPr dirty="0" sz="2000" spc="-90" b="1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보호.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92596" y="4956047"/>
            <a:ext cx="2357628" cy="1565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32738" y="558622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89" y="661542"/>
                </a:moveTo>
                <a:lnTo>
                  <a:pt x="326644" y="661542"/>
                </a:lnTo>
                <a:lnTo>
                  <a:pt x="359156" y="914399"/>
                </a:lnTo>
                <a:lnTo>
                  <a:pt x="436889" y="661542"/>
                </a:lnTo>
                <a:close/>
              </a:path>
              <a:path w="914400" h="914400">
                <a:moveTo>
                  <a:pt x="590516" y="632244"/>
                </a:moveTo>
                <a:lnTo>
                  <a:pt x="445897" y="632244"/>
                </a:lnTo>
                <a:lnTo>
                  <a:pt x="560832" y="835532"/>
                </a:lnTo>
                <a:lnTo>
                  <a:pt x="590516" y="632244"/>
                </a:lnTo>
                <a:close/>
              </a:path>
              <a:path w="914400" h="914400">
                <a:moveTo>
                  <a:pt x="729003" y="612012"/>
                </a:moveTo>
                <a:lnTo>
                  <a:pt x="593470" y="612012"/>
                </a:lnTo>
                <a:lnTo>
                  <a:pt x="768095" y="766025"/>
                </a:lnTo>
                <a:lnTo>
                  <a:pt x="729003" y="612012"/>
                </a:lnTo>
                <a:close/>
              </a:path>
              <a:path w="914400" h="914400">
                <a:moveTo>
                  <a:pt x="723416" y="590003"/>
                </a:moveTo>
                <a:lnTo>
                  <a:pt x="239903" y="590003"/>
                </a:lnTo>
                <a:lnTo>
                  <a:pt x="201549" y="745782"/>
                </a:lnTo>
                <a:lnTo>
                  <a:pt x="326644" y="661542"/>
                </a:lnTo>
                <a:lnTo>
                  <a:pt x="436889" y="661542"/>
                </a:lnTo>
                <a:lnTo>
                  <a:pt x="445897" y="632244"/>
                </a:lnTo>
                <a:lnTo>
                  <a:pt x="590516" y="632244"/>
                </a:lnTo>
                <a:lnTo>
                  <a:pt x="593470" y="612012"/>
                </a:lnTo>
                <a:lnTo>
                  <a:pt x="729003" y="612012"/>
                </a:lnTo>
                <a:lnTo>
                  <a:pt x="723416" y="590003"/>
                </a:lnTo>
                <a:close/>
              </a:path>
              <a:path w="914400" h="914400">
                <a:moveTo>
                  <a:pt x="15621" y="97154"/>
                </a:moveTo>
                <a:lnTo>
                  <a:pt x="195834" y="322452"/>
                </a:lnTo>
                <a:lnTo>
                  <a:pt x="0" y="364705"/>
                </a:lnTo>
                <a:lnTo>
                  <a:pt x="157606" y="498474"/>
                </a:lnTo>
                <a:lnTo>
                  <a:pt x="5715" y="617512"/>
                </a:lnTo>
                <a:lnTo>
                  <a:pt x="239903" y="590003"/>
                </a:lnTo>
                <a:lnTo>
                  <a:pt x="723416" y="590003"/>
                </a:lnTo>
                <a:lnTo>
                  <a:pt x="712724" y="547877"/>
                </a:lnTo>
                <a:lnTo>
                  <a:pt x="893502" y="547877"/>
                </a:lnTo>
                <a:lnTo>
                  <a:pt x="745363" y="443445"/>
                </a:lnTo>
                <a:lnTo>
                  <a:pt x="893063" y="344462"/>
                </a:lnTo>
                <a:lnTo>
                  <a:pt x="707009" y="309664"/>
                </a:lnTo>
                <a:lnTo>
                  <a:pt x="731765" y="267550"/>
                </a:lnTo>
                <a:lnTo>
                  <a:pt x="309499" y="267550"/>
                </a:lnTo>
                <a:lnTo>
                  <a:pt x="15621" y="97154"/>
                </a:lnTo>
                <a:close/>
              </a:path>
              <a:path w="914400" h="914400">
                <a:moveTo>
                  <a:pt x="893502" y="547877"/>
                </a:moveTo>
                <a:lnTo>
                  <a:pt x="712724" y="547877"/>
                </a:lnTo>
                <a:lnTo>
                  <a:pt x="914400" y="562609"/>
                </a:lnTo>
                <a:lnTo>
                  <a:pt x="893502" y="547877"/>
                </a:lnTo>
                <a:close/>
              </a:path>
              <a:path w="914400" h="914400">
                <a:moveTo>
                  <a:pt x="353568" y="97154"/>
                </a:moveTo>
                <a:lnTo>
                  <a:pt x="309499" y="267550"/>
                </a:lnTo>
                <a:lnTo>
                  <a:pt x="731765" y="267550"/>
                </a:lnTo>
                <a:lnTo>
                  <a:pt x="744711" y="245529"/>
                </a:lnTo>
                <a:lnTo>
                  <a:pt x="457200" y="245529"/>
                </a:lnTo>
                <a:lnTo>
                  <a:pt x="353568" y="97154"/>
                </a:lnTo>
                <a:close/>
              </a:path>
              <a:path w="914400" h="914400">
                <a:moveTo>
                  <a:pt x="614807" y="0"/>
                </a:moveTo>
                <a:lnTo>
                  <a:pt x="457200" y="245529"/>
                </a:lnTo>
                <a:lnTo>
                  <a:pt x="744711" y="245529"/>
                </a:lnTo>
                <a:lnTo>
                  <a:pt x="756530" y="225424"/>
                </a:lnTo>
                <a:lnTo>
                  <a:pt x="599186" y="225424"/>
                </a:lnTo>
                <a:lnTo>
                  <a:pt x="614807" y="0"/>
                </a:lnTo>
                <a:close/>
              </a:path>
              <a:path w="914400" h="914400">
                <a:moveTo>
                  <a:pt x="778129" y="188683"/>
                </a:moveTo>
                <a:lnTo>
                  <a:pt x="599186" y="225424"/>
                </a:lnTo>
                <a:lnTo>
                  <a:pt x="756530" y="225424"/>
                </a:lnTo>
                <a:lnTo>
                  <a:pt x="778129" y="18868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32738" y="558622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529"/>
                </a:moveTo>
                <a:lnTo>
                  <a:pt x="614807" y="0"/>
                </a:lnTo>
                <a:lnTo>
                  <a:pt x="599186" y="225424"/>
                </a:lnTo>
                <a:lnTo>
                  <a:pt x="778129" y="188683"/>
                </a:lnTo>
                <a:lnTo>
                  <a:pt x="707009" y="309664"/>
                </a:lnTo>
                <a:lnTo>
                  <a:pt x="893063" y="344462"/>
                </a:lnTo>
                <a:lnTo>
                  <a:pt x="745363" y="443445"/>
                </a:lnTo>
                <a:lnTo>
                  <a:pt x="914400" y="562609"/>
                </a:lnTo>
                <a:lnTo>
                  <a:pt x="712724" y="547877"/>
                </a:lnTo>
                <a:lnTo>
                  <a:pt x="768095" y="766025"/>
                </a:lnTo>
                <a:lnTo>
                  <a:pt x="593470" y="612012"/>
                </a:lnTo>
                <a:lnTo>
                  <a:pt x="560832" y="835532"/>
                </a:lnTo>
                <a:lnTo>
                  <a:pt x="445897" y="632244"/>
                </a:lnTo>
                <a:lnTo>
                  <a:pt x="359156" y="914399"/>
                </a:lnTo>
                <a:lnTo>
                  <a:pt x="326644" y="661542"/>
                </a:lnTo>
                <a:lnTo>
                  <a:pt x="201549" y="745782"/>
                </a:lnTo>
                <a:lnTo>
                  <a:pt x="239903" y="590003"/>
                </a:lnTo>
                <a:lnTo>
                  <a:pt x="5715" y="617512"/>
                </a:lnTo>
                <a:lnTo>
                  <a:pt x="157606" y="498474"/>
                </a:lnTo>
                <a:lnTo>
                  <a:pt x="0" y="364705"/>
                </a:lnTo>
                <a:lnTo>
                  <a:pt x="195834" y="322452"/>
                </a:lnTo>
                <a:lnTo>
                  <a:pt x="15621" y="97154"/>
                </a:lnTo>
                <a:lnTo>
                  <a:pt x="309499" y="267550"/>
                </a:lnTo>
                <a:lnTo>
                  <a:pt x="353568" y="97154"/>
                </a:lnTo>
                <a:lnTo>
                  <a:pt x="457200" y="24552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100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499502"/>
            <a:ext cx="8091805" cy="402018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2400" b="1">
                <a:latin typeface="맑은 고딕"/>
                <a:cs typeface="맑은 고딕"/>
              </a:rPr>
              <a:t>2. </a:t>
            </a:r>
            <a:r>
              <a:rPr dirty="0" sz="2400" spc="-5" b="1">
                <a:latin typeface="맑은 고딕"/>
                <a:cs typeface="맑은 고딕"/>
              </a:rPr>
              <a:t>새로운</a:t>
            </a:r>
            <a:r>
              <a:rPr dirty="0" sz="2400" spc="-10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555"/>
              </a:spcBef>
            </a:pPr>
            <a:r>
              <a:rPr dirty="0" sz="2000" b="1">
                <a:latin typeface="맑은 고딕"/>
                <a:cs typeface="맑은 고딕"/>
              </a:rPr>
              <a:t>2)</a:t>
            </a:r>
            <a:r>
              <a:rPr dirty="0" sz="2000" spc="-1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첨단산업재산권</a:t>
            </a:r>
            <a:endParaRPr sz="20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② </a:t>
            </a:r>
            <a:r>
              <a:rPr dirty="0" sz="2000" spc="-10" b="1">
                <a:latin typeface="맑은 고딕"/>
                <a:cs typeface="맑은 고딕"/>
              </a:rPr>
              <a:t>생명공학</a:t>
            </a:r>
            <a:r>
              <a:rPr dirty="0" sz="2000" spc="-10">
                <a:latin typeface="맑은 고딕"/>
                <a:cs typeface="맑은 고딕"/>
              </a:rPr>
              <a:t>(biotechnology,</a:t>
            </a:r>
            <a:r>
              <a:rPr dirty="0" sz="2000" spc="-40">
                <a:latin typeface="맑은 고딕"/>
                <a:cs typeface="맑은 고딕"/>
              </a:rPr>
              <a:t> </a:t>
            </a:r>
            <a:r>
              <a:rPr dirty="0" sz="2000" spc="-35">
                <a:latin typeface="맑은 고딕"/>
                <a:cs typeface="맑은 고딕"/>
              </a:rPr>
              <a:t>BT)</a:t>
            </a:r>
            <a:endParaRPr sz="2000">
              <a:latin typeface="맑은 고딕"/>
              <a:cs typeface="맑은 고딕"/>
            </a:endParaRPr>
          </a:p>
          <a:p>
            <a:pPr marL="89535" marR="20320" indent="88265">
              <a:lnSpc>
                <a:spcPct val="100000"/>
              </a:lnSpc>
              <a:spcBef>
                <a:spcPts val="480"/>
              </a:spcBef>
              <a:buChar char="-"/>
              <a:tabLst>
                <a:tab pos="372110" algn="l"/>
              </a:tabLst>
            </a:pPr>
            <a:r>
              <a:rPr dirty="0" sz="2000">
                <a:latin typeface="맑은 고딕"/>
                <a:cs typeface="맑은 고딕"/>
              </a:rPr>
              <a:t>“</a:t>
            </a:r>
            <a:r>
              <a:rPr dirty="0" sz="2000" b="1">
                <a:latin typeface="맑은 고딕"/>
                <a:cs typeface="맑은 고딕"/>
              </a:rPr>
              <a:t>생물체가 가지는 유전·번식·성장·자기제어 및 물질대사 등의</a:t>
            </a:r>
            <a:r>
              <a:rPr dirty="0" sz="2000" spc="-12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기능과  정보를 이용해 인류에게 필요한 물질과 서비스를 가공·생산하는</a:t>
            </a:r>
            <a:r>
              <a:rPr dirty="0" sz="2000" spc="-14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기술</a:t>
            </a:r>
            <a:r>
              <a:rPr dirty="0" sz="2000">
                <a:latin typeface="맑은 고딕"/>
                <a:cs typeface="맑은 고딕"/>
              </a:rPr>
              <a:t>”</a:t>
            </a:r>
            <a:endParaRPr sz="2000">
              <a:latin typeface="맑은 고딕"/>
              <a:cs typeface="맑은 고딕"/>
            </a:endParaRPr>
          </a:p>
          <a:p>
            <a:pPr marL="89535" indent="88265">
              <a:lnSpc>
                <a:spcPct val="100000"/>
              </a:lnSpc>
              <a:spcBef>
                <a:spcPts val="484"/>
              </a:spcBef>
              <a:buChar char="-"/>
              <a:tabLst>
                <a:tab pos="372110" algn="l"/>
              </a:tabLst>
            </a:pPr>
            <a:r>
              <a:rPr dirty="0" sz="2000">
                <a:latin typeface="맑은 고딕"/>
                <a:cs typeface="맑은 고딕"/>
              </a:rPr>
              <a:t>유전자 치환, 세포융합을 이용한 물질을 합성하는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기술</a:t>
            </a:r>
            <a:endParaRPr sz="2000">
              <a:latin typeface="맑은 고딕"/>
              <a:cs typeface="맑은 고딕"/>
            </a:endParaRPr>
          </a:p>
          <a:p>
            <a:pPr marL="89535" indent="88265">
              <a:lnSpc>
                <a:spcPct val="100000"/>
              </a:lnSpc>
              <a:spcBef>
                <a:spcPts val="480"/>
              </a:spcBef>
              <a:buChar char="-"/>
              <a:tabLst>
                <a:tab pos="372110" algn="l"/>
              </a:tabLst>
            </a:pPr>
            <a:r>
              <a:rPr dirty="0" sz="2000">
                <a:latin typeface="맑은 고딕"/>
                <a:cs typeface="맑은 고딕"/>
              </a:rPr>
              <a:t>예) 당뇨병의 특효약 인슐린, 제암제 인터페론 등이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상업화</a:t>
            </a:r>
            <a:endParaRPr sz="2000">
              <a:latin typeface="맑은 고딕"/>
              <a:cs typeface="맑은 고딕"/>
            </a:endParaRPr>
          </a:p>
          <a:p>
            <a:pPr marL="89535" indent="88265">
              <a:lnSpc>
                <a:spcPct val="100000"/>
              </a:lnSpc>
              <a:spcBef>
                <a:spcPts val="480"/>
              </a:spcBef>
              <a:buChar char="-"/>
              <a:tabLst>
                <a:tab pos="372110" algn="l"/>
              </a:tabLst>
            </a:pPr>
            <a:r>
              <a:rPr dirty="0" sz="2000">
                <a:latin typeface="맑은 고딕"/>
                <a:cs typeface="맑은 고딕"/>
              </a:rPr>
              <a:t>의약품, 화학식품·화학섬유 등의 업종에서 연구개발이 진행</a:t>
            </a:r>
            <a:r>
              <a:rPr dirty="0" sz="2000" spc="-13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중</a:t>
            </a:r>
            <a:endParaRPr sz="2000">
              <a:latin typeface="맑은 고딕"/>
              <a:cs typeface="맑은 고딕"/>
            </a:endParaRPr>
          </a:p>
          <a:p>
            <a:pPr marL="89535" indent="88265">
              <a:lnSpc>
                <a:spcPct val="100000"/>
              </a:lnSpc>
              <a:spcBef>
                <a:spcPts val="480"/>
              </a:spcBef>
              <a:buChar char="-"/>
              <a:tabLst>
                <a:tab pos="372110" algn="l"/>
              </a:tabLst>
            </a:pPr>
            <a:r>
              <a:rPr dirty="0" sz="2000">
                <a:latin typeface="맑은 고딕"/>
                <a:cs typeface="맑은 고딕"/>
              </a:rPr>
              <a:t>앞으로 품질개량, 식량생산(GMO 식품) </a:t>
            </a:r>
            <a:r>
              <a:rPr dirty="0" sz="2000" spc="0">
                <a:latin typeface="맑은 고딕"/>
                <a:cs typeface="맑은 고딕"/>
              </a:rPr>
              <a:t>등 </a:t>
            </a:r>
            <a:r>
              <a:rPr dirty="0" sz="2000">
                <a:latin typeface="맑은 고딕"/>
                <a:cs typeface="맑은 고딕"/>
              </a:rPr>
              <a:t>농업관계에도</a:t>
            </a:r>
            <a:r>
              <a:rPr dirty="0" sz="2000" spc="-14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응용</a:t>
            </a:r>
            <a:endParaRPr sz="2000">
              <a:latin typeface="맑은 고딕"/>
              <a:cs typeface="맑은 고딕"/>
            </a:endParaRPr>
          </a:p>
          <a:p>
            <a:pPr marL="89535" marR="5080" indent="88265">
              <a:lnSpc>
                <a:spcPct val="100000"/>
              </a:lnSpc>
              <a:spcBef>
                <a:spcPts val="480"/>
              </a:spcBef>
              <a:buChar char="-"/>
              <a:tabLst>
                <a:tab pos="372110" algn="l"/>
              </a:tabLst>
            </a:pPr>
            <a:r>
              <a:rPr dirty="0" sz="2000">
                <a:latin typeface="맑은 고딕"/>
                <a:cs typeface="맑은 고딕"/>
              </a:rPr>
              <a:t>생명공학 특허분야에 </a:t>
            </a:r>
            <a:r>
              <a:rPr dirty="0" sz="2000" b="1">
                <a:latin typeface="맑은 고딕"/>
                <a:cs typeface="맑은 고딕"/>
              </a:rPr>
              <a:t>유전공학 관련 발명, 미생물 관련 발명,</a:t>
            </a:r>
            <a:r>
              <a:rPr dirty="0" sz="2000" spc="-11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식물ㆍ  동물 관련 발명</a:t>
            </a:r>
            <a:r>
              <a:rPr dirty="0" sz="2000">
                <a:latin typeface="맑은 고딕"/>
                <a:cs typeface="맑은 고딕"/>
              </a:rPr>
              <a:t>을 특허청에서 생명공학 특허 심사기준에</a:t>
            </a:r>
            <a:r>
              <a:rPr dirty="0" sz="2000" spc="-1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포함.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4276" y="4689347"/>
            <a:ext cx="1427988" cy="1848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27376" y="4636008"/>
            <a:ext cx="3249168" cy="19507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31635" y="4636008"/>
            <a:ext cx="2301240" cy="19949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100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499502"/>
            <a:ext cx="8201659" cy="426402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2400" b="1">
                <a:latin typeface="맑은 고딕"/>
                <a:cs typeface="맑은 고딕"/>
              </a:rPr>
              <a:t>2. </a:t>
            </a:r>
            <a:r>
              <a:rPr dirty="0" sz="2400" spc="-5" b="1">
                <a:latin typeface="맑은 고딕"/>
                <a:cs typeface="맑은 고딕"/>
              </a:rPr>
              <a:t>새로운</a:t>
            </a:r>
            <a:r>
              <a:rPr dirty="0" sz="2400" spc="-10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555"/>
              </a:spcBef>
            </a:pPr>
            <a:r>
              <a:rPr dirty="0" sz="2000" b="1">
                <a:latin typeface="맑은 고딕"/>
                <a:cs typeface="맑은 고딕"/>
              </a:rPr>
              <a:t>2)</a:t>
            </a:r>
            <a:r>
              <a:rPr dirty="0" sz="2000" spc="-1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첨단산업재산권</a:t>
            </a:r>
            <a:endParaRPr sz="20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③</a:t>
            </a:r>
            <a:r>
              <a:rPr dirty="0" sz="2000" spc="-1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식물신품종</a:t>
            </a:r>
            <a:endParaRPr sz="2000">
              <a:latin typeface="맑은 고딕"/>
              <a:cs typeface="맑은 고딕"/>
            </a:endParaRPr>
          </a:p>
          <a:p>
            <a:pPr marL="89535" marR="5080" indent="88265">
              <a:lnSpc>
                <a:spcPct val="100000"/>
              </a:lnSpc>
              <a:spcBef>
                <a:spcPts val="480"/>
              </a:spcBef>
              <a:buChar char="-"/>
              <a:tabLst>
                <a:tab pos="372110" algn="l"/>
              </a:tabLst>
            </a:pPr>
            <a:r>
              <a:rPr dirty="0" sz="2000">
                <a:latin typeface="맑은 고딕"/>
                <a:cs typeface="맑은 고딕"/>
              </a:rPr>
              <a:t>신품종이란 “</a:t>
            </a:r>
            <a:r>
              <a:rPr dirty="0" sz="2000" b="1">
                <a:latin typeface="맑은 고딕"/>
                <a:cs typeface="맑은 고딕"/>
              </a:rPr>
              <a:t>식물학에서 통용되는 최저분류 단위의 식물군으로서 일  정한 품종보호 요건을 갖춘 것으로 유전적으로 나타나는 특성 중 한 가  지 이상의 특성이 다른 식물군과 구별되고 변함없이 증식될 수 있는</a:t>
            </a:r>
            <a:r>
              <a:rPr dirty="0" sz="2000" spc="-14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것</a:t>
            </a:r>
            <a:r>
              <a:rPr dirty="0" sz="2000">
                <a:latin typeface="맑은 고딕"/>
                <a:cs typeface="맑은 고딕"/>
              </a:rPr>
              <a:t>”  을 말하면 이를 육성한 자나 이를 발견하여 </a:t>
            </a:r>
            <a:r>
              <a:rPr dirty="0" sz="2000" b="1">
                <a:latin typeface="맑은 고딕"/>
                <a:cs typeface="맑은 고딕"/>
              </a:rPr>
              <a:t>개발한 자</a:t>
            </a:r>
            <a:r>
              <a:rPr dirty="0" sz="2000">
                <a:latin typeface="맑은 고딕"/>
                <a:cs typeface="맑은 고딕"/>
              </a:rPr>
              <a:t>를 </a:t>
            </a:r>
            <a:r>
              <a:rPr dirty="0" sz="2000" b="1">
                <a:latin typeface="맑은 고딕"/>
                <a:cs typeface="맑은 고딕"/>
              </a:rPr>
              <a:t>식물신품종 보  호법</a:t>
            </a:r>
            <a:r>
              <a:rPr dirty="0" sz="2000">
                <a:latin typeface="맑은 고딕"/>
                <a:cs typeface="맑은 고딕"/>
              </a:rPr>
              <a:t>에서 </a:t>
            </a:r>
            <a:r>
              <a:rPr dirty="0" sz="2000" b="1">
                <a:latin typeface="맑은 고딕"/>
                <a:cs typeface="맑은 고딕"/>
              </a:rPr>
              <a:t>보호</a:t>
            </a:r>
            <a:r>
              <a:rPr dirty="0" sz="2000">
                <a:latin typeface="맑은 고딕"/>
                <a:cs typeface="맑은 고딕"/>
              </a:rPr>
              <a:t>하고</a:t>
            </a:r>
            <a:r>
              <a:rPr dirty="0" sz="2000" spc="-4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있다.</a:t>
            </a:r>
            <a:endParaRPr sz="2000">
              <a:latin typeface="맑은 고딕"/>
              <a:cs typeface="맑은 고딕"/>
            </a:endParaRPr>
          </a:p>
          <a:p>
            <a:pPr marL="89535" indent="88265">
              <a:lnSpc>
                <a:spcPct val="100000"/>
              </a:lnSpc>
              <a:spcBef>
                <a:spcPts val="484"/>
              </a:spcBef>
              <a:buChar char="-"/>
              <a:tabLst>
                <a:tab pos="372110" algn="l"/>
              </a:tabLst>
            </a:pPr>
            <a:r>
              <a:rPr dirty="0" sz="2000">
                <a:latin typeface="맑은 고딕"/>
                <a:cs typeface="맑은 고딕"/>
              </a:rPr>
              <a:t>식물 신품종에 대한 각국의 </a:t>
            </a:r>
            <a:r>
              <a:rPr dirty="0" sz="2000" spc="0" b="1">
                <a:latin typeface="맑은 고딕"/>
                <a:cs typeface="맑은 고딕"/>
              </a:rPr>
              <a:t>분쟁이</a:t>
            </a:r>
            <a:r>
              <a:rPr dirty="0" sz="2000" spc="-10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심화</a:t>
            </a:r>
            <a:endParaRPr sz="2000">
              <a:latin typeface="맑은 고딕"/>
              <a:cs typeface="맑은 고딕"/>
            </a:endParaRPr>
          </a:p>
          <a:p>
            <a:pPr marL="35623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우리나라에서도 수입종자에 대한 의존도가 높아지고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있다.</a:t>
            </a:r>
            <a:endParaRPr sz="2000">
              <a:latin typeface="맑은 고딕"/>
              <a:cs typeface="맑은 고딕"/>
            </a:endParaRPr>
          </a:p>
          <a:p>
            <a:pPr marL="89535" indent="88265">
              <a:lnSpc>
                <a:spcPct val="100000"/>
              </a:lnSpc>
              <a:spcBef>
                <a:spcPts val="480"/>
              </a:spcBef>
              <a:buChar char="-"/>
              <a:tabLst>
                <a:tab pos="372110" algn="l"/>
              </a:tabLst>
            </a:pPr>
            <a:r>
              <a:rPr dirty="0" sz="2000">
                <a:latin typeface="맑은 고딕"/>
                <a:cs typeface="맑은 고딕"/>
              </a:rPr>
              <a:t>그 결과 신품종 보호필요성이</a:t>
            </a:r>
            <a:r>
              <a:rPr dirty="0" sz="2000" spc="-6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대두되고,</a:t>
            </a:r>
            <a:endParaRPr sz="2000">
              <a:latin typeface="맑은 고딕"/>
              <a:cs typeface="맑은 고딕"/>
            </a:endParaRPr>
          </a:p>
          <a:p>
            <a:pPr marL="356235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신품종의 개발과 권리화에도 관심이 고조되고</a:t>
            </a:r>
            <a:r>
              <a:rPr dirty="0" sz="2000" spc="-11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있다.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9160" y="4924042"/>
            <a:ext cx="3666744" cy="1831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87923" y="4797552"/>
            <a:ext cx="2520696" cy="1906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100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499502"/>
            <a:ext cx="6869430" cy="267906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2400" b="1">
                <a:latin typeface="맑은 고딕"/>
                <a:cs typeface="맑은 고딕"/>
              </a:rPr>
              <a:t>2. </a:t>
            </a:r>
            <a:r>
              <a:rPr dirty="0" sz="2400" spc="-5" b="1">
                <a:latin typeface="맑은 고딕"/>
                <a:cs typeface="맑은 고딕"/>
              </a:rPr>
              <a:t>새로운</a:t>
            </a:r>
            <a:r>
              <a:rPr dirty="0" sz="2400" spc="-10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555"/>
              </a:spcBef>
            </a:pPr>
            <a:r>
              <a:rPr dirty="0" sz="2000" b="1">
                <a:latin typeface="맑은 고딕"/>
                <a:cs typeface="맑은 고딕"/>
              </a:rPr>
              <a:t>2)</a:t>
            </a:r>
            <a:r>
              <a:rPr dirty="0" sz="2000" spc="-1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첨단산업재산권</a:t>
            </a:r>
            <a:endParaRPr sz="20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③</a:t>
            </a:r>
            <a:r>
              <a:rPr dirty="0" sz="2000" spc="-1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식물신품종</a:t>
            </a:r>
            <a:endParaRPr sz="2000">
              <a:latin typeface="맑은 고딕"/>
              <a:cs typeface="맑은 고딕"/>
            </a:endParaRPr>
          </a:p>
          <a:p>
            <a:pPr marL="356235" marR="109855" indent="-178435">
              <a:lnSpc>
                <a:spcPct val="120000"/>
              </a:lnSpc>
            </a:pPr>
            <a:r>
              <a:rPr dirty="0" sz="2000">
                <a:latin typeface="맑은 고딕"/>
                <a:cs typeface="맑은 고딕"/>
              </a:rPr>
              <a:t>- 우리 나라에서 식물 신품종을 보호받기 위한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방법으로는  </a:t>
            </a:r>
            <a:r>
              <a:rPr dirty="0" sz="2000" b="1">
                <a:latin typeface="맑은 고딕"/>
                <a:cs typeface="맑은 고딕"/>
              </a:rPr>
              <a:t>특허출원</a:t>
            </a:r>
            <a:r>
              <a:rPr dirty="0" sz="2000">
                <a:latin typeface="맑은 고딕"/>
                <a:cs typeface="맑은 고딕"/>
              </a:rPr>
              <a:t>하여 </a:t>
            </a:r>
            <a:r>
              <a:rPr dirty="0" sz="2000" b="1">
                <a:latin typeface="맑은 고딕"/>
                <a:cs typeface="맑은 고딕"/>
              </a:rPr>
              <a:t>특허권</a:t>
            </a:r>
            <a:r>
              <a:rPr dirty="0" sz="2000">
                <a:latin typeface="맑은 고딕"/>
                <a:cs typeface="맑은 고딕"/>
              </a:rPr>
              <a:t>을 획득하거나(</a:t>
            </a:r>
            <a:r>
              <a:rPr dirty="0" sz="2000" b="1">
                <a:latin typeface="맑은 고딕"/>
                <a:cs typeface="맑은 고딕"/>
              </a:rPr>
              <a:t>특허법</a:t>
            </a:r>
            <a:r>
              <a:rPr dirty="0" sz="2000">
                <a:latin typeface="맑은 고딕"/>
                <a:cs typeface="맑은 고딕"/>
              </a:rPr>
              <a:t>)  국립종자관리소에 </a:t>
            </a:r>
            <a:r>
              <a:rPr dirty="0" sz="2000" b="1">
                <a:latin typeface="맑은 고딕"/>
                <a:cs typeface="맑은 고딕"/>
              </a:rPr>
              <a:t>품종보호출원</a:t>
            </a:r>
            <a:r>
              <a:rPr dirty="0" sz="2000">
                <a:latin typeface="맑은 고딕"/>
                <a:cs typeface="맑은 고딕"/>
              </a:rPr>
              <a:t>을</a:t>
            </a:r>
            <a:r>
              <a:rPr dirty="0" sz="2000" spc="-7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하여</a:t>
            </a:r>
            <a:endParaRPr sz="2000">
              <a:latin typeface="맑은 고딕"/>
              <a:cs typeface="맑은 고딕"/>
            </a:endParaRPr>
          </a:p>
          <a:p>
            <a:pPr marL="446405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품종보호권</a:t>
            </a:r>
            <a:r>
              <a:rPr dirty="0" sz="2000">
                <a:latin typeface="맑은 고딕"/>
                <a:cs typeface="맑은 고딕"/>
              </a:rPr>
              <a:t>을 획득하는 방법(</a:t>
            </a:r>
            <a:r>
              <a:rPr dirty="0" sz="2000" b="1">
                <a:latin typeface="맑은 고딕"/>
                <a:cs typeface="맑은 고딕"/>
              </a:rPr>
              <a:t>식물신품종 보호법</a:t>
            </a:r>
            <a:r>
              <a:rPr dirty="0" sz="2000">
                <a:latin typeface="맑은 고딕"/>
                <a:cs typeface="맑은 고딕"/>
              </a:rPr>
              <a:t>)이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1975" y="3528059"/>
            <a:ext cx="6192012" cy="2412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100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499502"/>
            <a:ext cx="2935605" cy="84963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2400" b="1">
                <a:latin typeface="맑은 고딕"/>
                <a:cs typeface="맑은 고딕"/>
              </a:rPr>
              <a:t>2. </a:t>
            </a:r>
            <a:r>
              <a:rPr dirty="0" sz="2400" spc="-5" b="1">
                <a:latin typeface="맑은 고딕"/>
                <a:cs typeface="맑은 고딕"/>
              </a:rPr>
              <a:t>새로운</a:t>
            </a:r>
            <a:r>
              <a:rPr dirty="0" sz="2400" spc="-7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555"/>
              </a:spcBef>
            </a:pPr>
            <a:r>
              <a:rPr dirty="0" sz="2000" spc="0" b="1">
                <a:latin typeface="맑은 고딕"/>
                <a:cs typeface="맑은 고딕"/>
              </a:rPr>
              <a:t>③</a:t>
            </a:r>
            <a:r>
              <a:rPr dirty="0" sz="2000" spc="-2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식물신품종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714498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100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499502"/>
            <a:ext cx="8230870" cy="3440429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376555" indent="-363855">
              <a:lnSpc>
                <a:spcPct val="100000"/>
              </a:lnSpc>
              <a:spcBef>
                <a:spcPts val="750"/>
              </a:spcBef>
              <a:buAutoNum type="arabicPeriod" startAt="2"/>
              <a:tabLst>
                <a:tab pos="377190" algn="l"/>
              </a:tabLst>
            </a:pPr>
            <a:r>
              <a:rPr dirty="0" sz="2400" spc="-5" b="1">
                <a:latin typeface="맑은 고딕"/>
                <a:cs typeface="맑은 고딕"/>
              </a:rPr>
              <a:t>새로운</a:t>
            </a:r>
            <a:r>
              <a:rPr dirty="0" sz="2400" spc="-10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  <a:p>
            <a:pPr lvl="1" marL="417195" indent="-327660">
              <a:lnSpc>
                <a:spcPct val="100000"/>
              </a:lnSpc>
              <a:spcBef>
                <a:spcPts val="555"/>
              </a:spcBef>
              <a:buAutoNum type="arabicParenR" startAt="2"/>
              <a:tabLst>
                <a:tab pos="417830" algn="l"/>
              </a:tabLst>
            </a:pPr>
            <a:r>
              <a:rPr dirty="0" sz="2000" b="1">
                <a:latin typeface="맑은 고딕"/>
                <a:cs typeface="맑은 고딕"/>
              </a:rPr>
              <a:t>첨단산업재산권</a:t>
            </a:r>
            <a:endParaRPr sz="20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④ 인공지능</a:t>
            </a:r>
            <a:r>
              <a:rPr dirty="0" sz="2000">
                <a:latin typeface="맑은 고딕"/>
                <a:cs typeface="맑은 고딕"/>
              </a:rPr>
              <a:t>(Artificial </a:t>
            </a:r>
            <a:r>
              <a:rPr dirty="0" sz="2000" spc="-5">
                <a:latin typeface="맑은 고딕"/>
                <a:cs typeface="맑은 고딕"/>
              </a:rPr>
              <a:t>Intelligence,</a:t>
            </a:r>
            <a:r>
              <a:rPr dirty="0" sz="2000" spc="-90">
                <a:latin typeface="맑은 고딕"/>
                <a:cs typeface="맑은 고딕"/>
              </a:rPr>
              <a:t> </a:t>
            </a:r>
            <a:r>
              <a:rPr dirty="0" sz="2000" spc="-5">
                <a:latin typeface="맑은 고딕"/>
                <a:cs typeface="맑은 고딕"/>
              </a:rPr>
              <a:t>AI)</a:t>
            </a:r>
            <a:endParaRPr sz="2000">
              <a:latin typeface="맑은 고딕"/>
              <a:cs typeface="맑은 고딕"/>
            </a:endParaRPr>
          </a:p>
          <a:p>
            <a:pPr lvl="2" marL="89535" marR="205104" indent="83820">
              <a:lnSpc>
                <a:spcPct val="100000"/>
              </a:lnSpc>
              <a:spcBef>
                <a:spcPts val="459"/>
              </a:spcBef>
              <a:buChar char="-"/>
              <a:tabLst>
                <a:tab pos="356870" algn="l"/>
              </a:tabLst>
            </a:pPr>
            <a:r>
              <a:rPr dirty="0" sz="1900" spc="-5">
                <a:latin typeface="맑은 고딕"/>
                <a:cs typeface="맑은 고딕"/>
              </a:rPr>
              <a:t>“</a:t>
            </a:r>
            <a:r>
              <a:rPr dirty="0" sz="1900" spc="-5" b="1">
                <a:latin typeface="맑은 고딕"/>
                <a:cs typeface="맑은 고딕"/>
              </a:rPr>
              <a:t>인간의 지능으로 할 수 있는 사고, 학습, 자기계발 등을 컴퓨터가 할 수  있도록 하는 방법을 연구하는 컴퓨터 공학 및 정보기술의 한</a:t>
            </a:r>
            <a:r>
              <a:rPr dirty="0" sz="1900" spc="30" b="1">
                <a:latin typeface="맑은 고딕"/>
                <a:cs typeface="맑은 고딕"/>
              </a:rPr>
              <a:t> </a:t>
            </a:r>
            <a:r>
              <a:rPr dirty="0" sz="1900" spc="-5" b="1">
                <a:latin typeface="맑은 고딕"/>
                <a:cs typeface="맑은 고딕"/>
              </a:rPr>
              <a:t>분야</a:t>
            </a:r>
            <a:r>
              <a:rPr dirty="0" sz="1900" spc="-5">
                <a:latin typeface="맑은 고딕"/>
                <a:cs typeface="맑은 고딕"/>
              </a:rPr>
              <a:t>”</a:t>
            </a:r>
            <a:endParaRPr sz="1900">
              <a:latin typeface="맑은 고딕"/>
              <a:cs typeface="맑은 고딕"/>
            </a:endParaRPr>
          </a:p>
          <a:p>
            <a:pPr lvl="2" marL="89535" indent="83820">
              <a:lnSpc>
                <a:spcPct val="100000"/>
              </a:lnSpc>
              <a:spcBef>
                <a:spcPts val="459"/>
              </a:spcBef>
              <a:buChar char="-"/>
              <a:tabLst>
                <a:tab pos="356870" algn="l"/>
              </a:tabLst>
            </a:pPr>
            <a:r>
              <a:rPr dirty="0" sz="1900" spc="-5">
                <a:latin typeface="맑은 고딕"/>
                <a:cs typeface="맑은 고딕"/>
              </a:rPr>
              <a:t>컴퓨터가 </a:t>
            </a:r>
            <a:r>
              <a:rPr dirty="0" sz="1900" spc="-5" b="1">
                <a:latin typeface="맑은 고딕"/>
                <a:cs typeface="맑은 고딕"/>
              </a:rPr>
              <a:t>인간의 지능적인 행동을 모방할 수 있도록 하는</a:t>
            </a:r>
            <a:r>
              <a:rPr dirty="0" sz="1900" spc="35" b="1">
                <a:latin typeface="맑은 고딕"/>
                <a:cs typeface="맑은 고딕"/>
              </a:rPr>
              <a:t> </a:t>
            </a:r>
            <a:r>
              <a:rPr dirty="0" sz="1900" spc="-5" b="1">
                <a:latin typeface="맑은 고딕"/>
                <a:cs typeface="맑은 고딕"/>
              </a:rPr>
              <a:t>것</a:t>
            </a:r>
            <a:r>
              <a:rPr dirty="0" sz="1900" spc="-5">
                <a:latin typeface="맑은 고딕"/>
                <a:cs typeface="맑은 고딕"/>
              </a:rPr>
              <a:t>.</a:t>
            </a:r>
            <a:endParaRPr sz="1900">
              <a:latin typeface="맑은 고딕"/>
              <a:cs typeface="맑은 고딕"/>
            </a:endParaRPr>
          </a:p>
          <a:p>
            <a:pPr lvl="2" marL="89535" marR="5080" indent="83820">
              <a:lnSpc>
                <a:spcPct val="100000"/>
              </a:lnSpc>
              <a:spcBef>
                <a:spcPts val="455"/>
              </a:spcBef>
              <a:buChar char="-"/>
              <a:tabLst>
                <a:tab pos="356870" algn="l"/>
              </a:tabLst>
            </a:pPr>
            <a:r>
              <a:rPr dirty="0" sz="1900" spc="-5">
                <a:latin typeface="맑은 고딕"/>
                <a:cs typeface="맑은 고딕"/>
              </a:rPr>
              <a:t>대표적 예로 </a:t>
            </a:r>
            <a:r>
              <a:rPr dirty="0" sz="1900" spc="-5" b="1">
                <a:latin typeface="맑은 고딕"/>
                <a:cs typeface="맑은 고딕"/>
              </a:rPr>
              <a:t>전문가 시스템, 기계번역, 패턴인식, 지능로봇 </a:t>
            </a:r>
            <a:r>
              <a:rPr dirty="0" sz="1900" spc="-5">
                <a:latin typeface="맑은 고딕"/>
                <a:cs typeface="맑은 고딕"/>
              </a:rPr>
              <a:t>등이 적용되고  있다.</a:t>
            </a:r>
            <a:endParaRPr sz="1900">
              <a:latin typeface="맑은 고딕"/>
              <a:cs typeface="맑은 고딕"/>
            </a:endParaRPr>
          </a:p>
          <a:p>
            <a:pPr lvl="2" marL="345440" indent="-175260">
              <a:lnSpc>
                <a:spcPct val="100000"/>
              </a:lnSpc>
              <a:spcBef>
                <a:spcPts val="425"/>
              </a:spcBef>
              <a:buChar char="-"/>
              <a:tabLst>
                <a:tab pos="346075" algn="l"/>
              </a:tabLst>
            </a:pPr>
            <a:r>
              <a:rPr dirty="0" sz="1800" spc="-5">
                <a:latin typeface="맑은 고딕"/>
                <a:cs typeface="맑은 고딕"/>
              </a:rPr>
              <a:t>물건(장치)으로 청구한 인공지능 시스템이나 방법으로 청구한 인공지능</a:t>
            </a:r>
            <a:r>
              <a:rPr dirty="0" sz="1800" spc="40">
                <a:latin typeface="맑은 고딕"/>
                <a:cs typeface="맑은 고딕"/>
              </a:rPr>
              <a:t> </a:t>
            </a:r>
            <a:r>
              <a:rPr dirty="0" sz="1800" spc="-5">
                <a:latin typeface="맑은 고딕"/>
                <a:cs typeface="맑은 고딕"/>
              </a:rPr>
              <a:t>알고</a:t>
            </a:r>
            <a:endParaRPr sz="18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</a:pPr>
            <a:r>
              <a:rPr dirty="0" sz="1800">
                <a:latin typeface="맑은 고딕"/>
                <a:cs typeface="맑은 고딕"/>
              </a:rPr>
              <a:t>리즘, 이 둘의 합일체에 의한 1군의 발명으로 </a:t>
            </a:r>
            <a:r>
              <a:rPr dirty="0" sz="1800" b="1">
                <a:latin typeface="맑은 고딕"/>
                <a:cs typeface="맑은 고딕"/>
              </a:rPr>
              <a:t>특허출원이</a:t>
            </a:r>
            <a:r>
              <a:rPr dirty="0" sz="1800" spc="-5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가능하다.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0347" y="4482084"/>
            <a:ext cx="3223260" cy="1808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64835" y="4264152"/>
            <a:ext cx="1295400" cy="2244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100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499502"/>
            <a:ext cx="5460365" cy="121539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2400" b="1">
                <a:latin typeface="맑은 고딕"/>
                <a:cs typeface="맑은 고딕"/>
              </a:rPr>
              <a:t>2. </a:t>
            </a:r>
            <a:r>
              <a:rPr dirty="0" sz="2400" spc="-5" b="1">
                <a:latin typeface="맑은 고딕"/>
                <a:cs typeface="맑은 고딕"/>
              </a:rPr>
              <a:t>새로운</a:t>
            </a:r>
            <a:r>
              <a:rPr dirty="0" sz="2400" spc="-1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555"/>
              </a:spcBef>
            </a:pPr>
            <a:r>
              <a:rPr dirty="0" sz="2000" b="1">
                <a:latin typeface="맑은 고딕"/>
                <a:cs typeface="맑은 고딕"/>
              </a:rPr>
              <a:t>2)</a:t>
            </a:r>
            <a:r>
              <a:rPr dirty="0" sz="2000" spc="-1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첨단산업재산권</a:t>
            </a:r>
            <a:endParaRPr sz="20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④ 인공지능</a:t>
            </a:r>
            <a:r>
              <a:rPr dirty="0" sz="2000">
                <a:latin typeface="맑은 고딕"/>
                <a:cs typeface="맑은 고딕"/>
              </a:rPr>
              <a:t>(Artificial </a:t>
            </a:r>
            <a:r>
              <a:rPr dirty="0" sz="2000" spc="-5">
                <a:latin typeface="맑은 고딕"/>
                <a:cs typeface="맑은 고딕"/>
              </a:rPr>
              <a:t>Intelligence, AI) </a:t>
            </a:r>
            <a:r>
              <a:rPr dirty="0" sz="2000">
                <a:latin typeface="맑은 고딕"/>
                <a:cs typeface="맑은 고딕"/>
              </a:rPr>
              <a:t>–</a:t>
            </a:r>
            <a:r>
              <a:rPr dirty="0" sz="2000" spc="-8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2016년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2776" y="1859279"/>
            <a:ext cx="8820912" cy="49987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100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499502"/>
            <a:ext cx="8033384" cy="188595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2400" b="1">
                <a:latin typeface="맑은 고딕"/>
                <a:cs typeface="맑은 고딕"/>
              </a:rPr>
              <a:t>2. </a:t>
            </a:r>
            <a:r>
              <a:rPr dirty="0" sz="2400" spc="-5" b="1">
                <a:latin typeface="맑은 고딕"/>
                <a:cs typeface="맑은 고딕"/>
              </a:rPr>
              <a:t>새로운</a:t>
            </a:r>
            <a:r>
              <a:rPr dirty="0" sz="2400" spc="-10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555"/>
              </a:spcBef>
            </a:pPr>
            <a:r>
              <a:rPr dirty="0" sz="2000" b="1">
                <a:latin typeface="맑은 고딕"/>
                <a:cs typeface="맑은 고딕"/>
              </a:rPr>
              <a:t>2)</a:t>
            </a:r>
            <a:r>
              <a:rPr dirty="0" sz="2000" spc="-1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첨단산업재산권</a:t>
            </a:r>
            <a:endParaRPr sz="20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⑤ 영업방법 특허</a:t>
            </a:r>
            <a:r>
              <a:rPr dirty="0" sz="2000">
                <a:latin typeface="맑은 고딕"/>
                <a:cs typeface="맑은 고딕"/>
              </a:rPr>
              <a:t>(Business Method; </a:t>
            </a:r>
            <a:r>
              <a:rPr dirty="0" sz="2000" spc="-5">
                <a:latin typeface="맑은 고딕"/>
                <a:cs typeface="맑은 고딕"/>
              </a:rPr>
              <a:t>Business </a:t>
            </a:r>
            <a:r>
              <a:rPr dirty="0" sz="2000">
                <a:latin typeface="맑은 고딕"/>
                <a:cs typeface="맑은 고딕"/>
              </a:rPr>
              <a:t>Model,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 spc="-5">
                <a:latin typeface="맑은 고딕"/>
                <a:cs typeface="맑은 고딕"/>
              </a:rPr>
              <a:t>BM)</a:t>
            </a:r>
            <a:endParaRPr sz="2000">
              <a:latin typeface="맑은 고딕"/>
              <a:cs typeface="맑은 고딕"/>
            </a:endParaRPr>
          </a:p>
          <a:p>
            <a:pPr marL="89535" marR="5080" indent="882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- “</a:t>
            </a:r>
            <a:r>
              <a:rPr dirty="0" sz="2000" b="1">
                <a:latin typeface="맑은 고딕"/>
                <a:cs typeface="맑은 고딕"/>
              </a:rPr>
              <a:t>영업방법 등 사업 아이디어를 컴퓨터, 인터넷 등의</a:t>
            </a:r>
            <a:r>
              <a:rPr dirty="0" sz="2000" spc="-10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정보통신기술을  이용하여 구현한 새로운 비즈니스 시스템 또는</a:t>
            </a:r>
            <a:r>
              <a:rPr dirty="0" sz="2000" spc="-10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방법</a:t>
            </a:r>
            <a:r>
              <a:rPr dirty="0" sz="2000">
                <a:latin typeface="맑은 고딕"/>
                <a:cs typeface="맑은 고딕"/>
              </a:rPr>
              <a:t>”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2223" y="2651760"/>
            <a:ext cx="4751832" cy="3732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100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499502"/>
            <a:ext cx="8306434" cy="341058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2400" b="1">
                <a:latin typeface="맑은 고딕"/>
                <a:cs typeface="맑은 고딕"/>
              </a:rPr>
              <a:t>2. </a:t>
            </a:r>
            <a:r>
              <a:rPr dirty="0" sz="2400" spc="-5" b="1">
                <a:latin typeface="맑은 고딕"/>
                <a:cs typeface="맑은 고딕"/>
              </a:rPr>
              <a:t>새로운</a:t>
            </a:r>
            <a:r>
              <a:rPr dirty="0" sz="2400" spc="-10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555"/>
              </a:spcBef>
            </a:pPr>
            <a:r>
              <a:rPr dirty="0" sz="2000" b="1">
                <a:latin typeface="맑은 고딕"/>
                <a:cs typeface="맑은 고딕"/>
              </a:rPr>
              <a:t>2)</a:t>
            </a:r>
            <a:r>
              <a:rPr dirty="0" sz="2000" spc="-1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첨단산업재산권</a:t>
            </a:r>
            <a:endParaRPr sz="20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⑤ 영업방법 특허</a:t>
            </a:r>
            <a:r>
              <a:rPr dirty="0" sz="2000">
                <a:latin typeface="맑은 고딕"/>
                <a:cs typeface="맑은 고딕"/>
              </a:rPr>
              <a:t>(Business Method; </a:t>
            </a:r>
            <a:r>
              <a:rPr dirty="0" sz="2000" spc="-5">
                <a:latin typeface="맑은 고딕"/>
                <a:cs typeface="맑은 고딕"/>
              </a:rPr>
              <a:t>Business </a:t>
            </a:r>
            <a:r>
              <a:rPr dirty="0" sz="2000">
                <a:latin typeface="맑은 고딕"/>
                <a:cs typeface="맑은 고딕"/>
              </a:rPr>
              <a:t>Model,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 spc="-5">
                <a:latin typeface="맑은 고딕"/>
                <a:cs typeface="맑은 고딕"/>
              </a:rPr>
              <a:t>BM)</a:t>
            </a:r>
            <a:endParaRPr sz="2000">
              <a:latin typeface="맑은 고딕"/>
              <a:cs typeface="맑은 고딕"/>
            </a:endParaRPr>
          </a:p>
          <a:p>
            <a:pPr marL="283210" indent="-193675">
              <a:lnSpc>
                <a:spcPct val="100000"/>
              </a:lnSpc>
              <a:spcBef>
                <a:spcPts val="480"/>
              </a:spcBef>
              <a:buChar char="-"/>
              <a:tabLst>
                <a:tab pos="283845" algn="l"/>
              </a:tabLst>
            </a:pPr>
            <a:r>
              <a:rPr dirty="0" sz="2000">
                <a:latin typeface="맑은 고딕"/>
                <a:cs typeface="맑은 고딕"/>
              </a:rPr>
              <a:t>인터넷관련 발명과 BM 특허는</a:t>
            </a:r>
            <a:r>
              <a:rPr dirty="0" sz="2000" spc="-7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구별되어야</a:t>
            </a:r>
            <a:endParaRPr sz="2000">
              <a:latin typeface="맑은 고딕"/>
              <a:cs typeface="맑은 고딕"/>
            </a:endParaRPr>
          </a:p>
          <a:p>
            <a:pPr marL="356235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인터넷 발명 </a:t>
            </a:r>
            <a:r>
              <a:rPr dirty="0" sz="2000">
                <a:latin typeface="맑은 고딕"/>
                <a:cs typeface="맑은 고딕"/>
              </a:rPr>
              <a:t>: 컴퓨터와 네트워크·통신망을 이용한 기술과 관련된</a:t>
            </a:r>
            <a:r>
              <a:rPr dirty="0" sz="2000" spc="-18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발명</a:t>
            </a:r>
            <a:endParaRPr sz="2000">
              <a:latin typeface="맑은 고딕"/>
              <a:cs typeface="맑은 고딕"/>
            </a:endParaRPr>
          </a:p>
          <a:p>
            <a:pPr marL="446405">
              <a:lnSpc>
                <a:spcPct val="100000"/>
              </a:lnSpc>
              <a:spcBef>
                <a:spcPts val="484"/>
              </a:spcBef>
            </a:pPr>
            <a:r>
              <a:rPr dirty="0" sz="2000" b="1">
                <a:latin typeface="맑은 고딕"/>
                <a:cs typeface="맑은 고딕"/>
              </a:rPr>
              <a:t>이에는 시스템분야와 응용분야로 크게</a:t>
            </a:r>
            <a:r>
              <a:rPr dirty="0" sz="2000" spc="-12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구별</a:t>
            </a:r>
            <a:endParaRPr sz="2000">
              <a:latin typeface="맑은 고딕"/>
              <a:cs typeface="맑은 고딕"/>
            </a:endParaRPr>
          </a:p>
          <a:p>
            <a:pPr lvl="1" marL="371475" indent="-193675">
              <a:lnSpc>
                <a:spcPct val="100000"/>
              </a:lnSpc>
              <a:spcBef>
                <a:spcPts val="480"/>
              </a:spcBef>
              <a:buChar char="-"/>
              <a:tabLst>
                <a:tab pos="372110" algn="l"/>
              </a:tabLst>
            </a:pPr>
            <a:r>
              <a:rPr dirty="0" sz="2000">
                <a:latin typeface="맑은 고딕"/>
                <a:cs typeface="맑은 고딕"/>
              </a:rPr>
              <a:t>응용분야의 주류는 전자상거래</a:t>
            </a:r>
            <a:r>
              <a:rPr dirty="0" sz="2000" spc="-10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분야로서,</a:t>
            </a:r>
            <a:endParaRPr sz="2000">
              <a:latin typeface="맑은 고딕"/>
              <a:cs typeface="맑은 고딕"/>
            </a:endParaRPr>
          </a:p>
          <a:p>
            <a:pPr marL="35623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영업방법(BM), 전자화폐, 결제, 금융 관련 발명 등이 이에</a:t>
            </a:r>
            <a:r>
              <a:rPr dirty="0" sz="2000" spc="-1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포함</a:t>
            </a:r>
            <a:endParaRPr sz="2000">
              <a:latin typeface="맑은 고딕"/>
              <a:cs typeface="맑은 고딕"/>
            </a:endParaRPr>
          </a:p>
          <a:p>
            <a:pPr lvl="1" marL="371475" indent="-193675">
              <a:lnSpc>
                <a:spcPct val="100000"/>
              </a:lnSpc>
              <a:spcBef>
                <a:spcPts val="480"/>
              </a:spcBef>
              <a:buChar char="-"/>
              <a:tabLst>
                <a:tab pos="372110" algn="l"/>
              </a:tabLst>
            </a:pPr>
            <a:r>
              <a:rPr dirty="0" sz="2000">
                <a:latin typeface="맑은 고딕"/>
                <a:cs typeface="맑은 고딕"/>
              </a:rPr>
              <a:t>즉 </a:t>
            </a:r>
            <a:r>
              <a:rPr dirty="0" sz="2000" b="1">
                <a:latin typeface="맑은 고딕"/>
                <a:cs typeface="맑은 고딕"/>
              </a:rPr>
              <a:t>영업방법특허는 인터넷관련 발명에 포함되는</a:t>
            </a:r>
            <a:r>
              <a:rPr dirty="0" sz="2000" spc="-10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개념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0580" y="4178808"/>
            <a:ext cx="3482340" cy="2365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736" y="4283964"/>
            <a:ext cx="3276600" cy="2159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88408" y="4053840"/>
            <a:ext cx="3066288" cy="2570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6600" y="4425696"/>
            <a:ext cx="2519172" cy="1984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100"/>
              <a:t> </a:t>
            </a:r>
            <a:r>
              <a:rPr dirty="0"/>
              <a:t>종류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1426" y="499502"/>
            <a:ext cx="8273415" cy="359346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2400" b="1">
                <a:latin typeface="맑은 고딕"/>
                <a:cs typeface="맑은 고딕"/>
              </a:rPr>
              <a:t>2. </a:t>
            </a:r>
            <a:r>
              <a:rPr dirty="0" sz="2400" spc="-5" b="1">
                <a:latin typeface="맑은 고딕"/>
                <a:cs typeface="맑은 고딕"/>
              </a:rPr>
              <a:t>새로운</a:t>
            </a:r>
            <a:r>
              <a:rPr dirty="0" sz="2400" spc="-10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555"/>
              </a:spcBef>
            </a:pPr>
            <a:r>
              <a:rPr dirty="0" sz="2000" b="1">
                <a:latin typeface="맑은 고딕"/>
                <a:cs typeface="맑은 고딕"/>
              </a:rPr>
              <a:t>3)</a:t>
            </a:r>
            <a:r>
              <a:rPr dirty="0" sz="2000" spc="-1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정보재산권</a:t>
            </a:r>
            <a:endParaRPr sz="20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① </a:t>
            </a:r>
            <a:r>
              <a:rPr dirty="0" sz="2000" spc="-20" b="1">
                <a:latin typeface="맑은 고딕"/>
                <a:cs typeface="맑은 고딕"/>
              </a:rPr>
              <a:t>영업비밀</a:t>
            </a:r>
            <a:r>
              <a:rPr dirty="0" sz="2000" spc="-20">
                <a:latin typeface="맑은 고딕"/>
                <a:cs typeface="맑은 고딕"/>
              </a:rPr>
              <a:t>(Trade</a:t>
            </a:r>
            <a:r>
              <a:rPr dirty="0" sz="2000" spc="-55">
                <a:latin typeface="맑은 고딕"/>
                <a:cs typeface="맑은 고딕"/>
              </a:rPr>
              <a:t> </a:t>
            </a:r>
            <a:r>
              <a:rPr dirty="0" sz="2000" spc="-5">
                <a:latin typeface="맑은 고딕"/>
                <a:cs typeface="맑은 고딕"/>
              </a:rPr>
              <a:t>Secret)</a:t>
            </a:r>
            <a:endParaRPr sz="2000">
              <a:latin typeface="맑은 고딕"/>
              <a:cs typeface="맑은 고딕"/>
            </a:endParaRPr>
          </a:p>
          <a:p>
            <a:pPr marL="89535" marR="58419" indent="88265">
              <a:lnSpc>
                <a:spcPct val="100000"/>
              </a:lnSpc>
              <a:spcBef>
                <a:spcPts val="480"/>
              </a:spcBef>
              <a:buChar char="-"/>
              <a:tabLst>
                <a:tab pos="372110" algn="l"/>
              </a:tabLst>
            </a:pPr>
            <a:r>
              <a:rPr dirty="0" sz="2000">
                <a:latin typeface="맑은 고딕"/>
                <a:cs typeface="맑은 고딕"/>
              </a:rPr>
              <a:t>“</a:t>
            </a:r>
            <a:r>
              <a:rPr dirty="0" sz="2000" b="1">
                <a:latin typeface="맑은 고딕"/>
                <a:cs typeface="맑은 고딕"/>
              </a:rPr>
              <a:t>기업이 시장에서 경쟁상의 우위를 확보하기 위하여 스스로</a:t>
            </a:r>
            <a:r>
              <a:rPr dirty="0" sz="2000" spc="-12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개발하고  비밀로서 보유한 기술정보나</a:t>
            </a:r>
            <a:r>
              <a:rPr dirty="0" sz="2000" spc="-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경영정보</a:t>
            </a:r>
            <a:r>
              <a:rPr dirty="0" sz="2000">
                <a:latin typeface="맑은 고딕"/>
                <a:cs typeface="맑은 고딕"/>
              </a:rPr>
              <a:t>＂</a:t>
            </a:r>
            <a:endParaRPr sz="2000">
              <a:latin typeface="맑은 고딕"/>
              <a:cs typeface="맑은 고딕"/>
            </a:endParaRPr>
          </a:p>
          <a:p>
            <a:pPr marL="89535" indent="88265">
              <a:lnSpc>
                <a:spcPct val="100000"/>
              </a:lnSpc>
              <a:spcBef>
                <a:spcPts val="484"/>
              </a:spcBef>
              <a:buFont typeface=""/>
              <a:buChar char="-"/>
              <a:tabLst>
                <a:tab pos="372110" algn="l"/>
              </a:tabLst>
            </a:pPr>
            <a:r>
              <a:rPr dirty="0" sz="2000" b="1">
                <a:latin typeface="맑은 고딕"/>
                <a:cs typeface="맑은 고딕"/>
              </a:rPr>
              <a:t>기술정보 </a:t>
            </a:r>
            <a:r>
              <a:rPr dirty="0" sz="2000">
                <a:latin typeface="맑은 고딕"/>
                <a:cs typeface="맑은 고딕"/>
              </a:rPr>
              <a:t>: 예컨대, 생산 및 제조공정, 제조방법</a:t>
            </a:r>
            <a:r>
              <a:rPr dirty="0" sz="2000" spc="-1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등</a:t>
            </a:r>
            <a:endParaRPr sz="2000">
              <a:latin typeface="맑은 고딕"/>
              <a:cs typeface="맑은 고딕"/>
            </a:endParaRPr>
          </a:p>
          <a:p>
            <a:pPr marL="356235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경영정보 </a:t>
            </a:r>
            <a:r>
              <a:rPr dirty="0" sz="2000">
                <a:latin typeface="맑은 고딕"/>
                <a:cs typeface="맑은 고딕"/>
              </a:rPr>
              <a:t>: 예컨대, 마케팅 전략, 고객 리스트, 기업의 기본계획</a:t>
            </a:r>
            <a:r>
              <a:rPr dirty="0" sz="2000" spc="-14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등</a:t>
            </a:r>
            <a:endParaRPr sz="2000">
              <a:latin typeface="맑은 고딕"/>
              <a:cs typeface="맑은 고딕"/>
            </a:endParaRPr>
          </a:p>
          <a:p>
            <a:pPr marL="89535" marR="5080" indent="1778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- 이러한 정보는 </a:t>
            </a:r>
            <a:r>
              <a:rPr dirty="0" sz="2000" b="1">
                <a:latin typeface="맑은 고딕"/>
                <a:cs typeface="맑은 고딕"/>
              </a:rPr>
              <a:t>공연히 알려져 있지 아니하고 독립된 경제적 가치를  가지는 것으로 </a:t>
            </a:r>
            <a:r>
              <a:rPr dirty="0" sz="2000" spc="0" b="1">
                <a:latin typeface="맑은 고딕"/>
                <a:cs typeface="맑은 고딕"/>
              </a:rPr>
              <a:t>상당한 </a:t>
            </a:r>
            <a:r>
              <a:rPr dirty="0" sz="2000" b="1">
                <a:latin typeface="맑은 고딕"/>
                <a:cs typeface="맑은 고딕"/>
              </a:rPr>
              <a:t>노력에 </a:t>
            </a:r>
            <a:r>
              <a:rPr dirty="0" sz="2000" spc="0" b="1">
                <a:latin typeface="맑은 고딕"/>
                <a:cs typeface="맑은 고딕"/>
              </a:rPr>
              <a:t>의하여 </a:t>
            </a:r>
            <a:r>
              <a:rPr dirty="0" sz="2000" b="1">
                <a:latin typeface="맑은 고딕"/>
                <a:cs typeface="맑은 고딕"/>
              </a:rPr>
              <a:t>비밀로 유지된 기술상 </a:t>
            </a:r>
            <a:r>
              <a:rPr dirty="0" sz="2000" spc="0" b="1">
                <a:latin typeface="맑은 고딕"/>
                <a:cs typeface="맑은 고딕"/>
              </a:rPr>
              <a:t>및</a:t>
            </a:r>
            <a:r>
              <a:rPr dirty="0" sz="2000" spc="-204" b="1">
                <a:latin typeface="맑은 고딕"/>
                <a:cs typeface="맑은 고딕"/>
              </a:rPr>
              <a:t> </a:t>
            </a:r>
            <a:r>
              <a:rPr dirty="0" sz="2000" spc="0" b="1">
                <a:latin typeface="맑은 고딕"/>
                <a:cs typeface="맑은 고딕"/>
              </a:rPr>
              <a:t>경영상의  </a:t>
            </a:r>
            <a:r>
              <a:rPr dirty="0" sz="2000" b="1">
                <a:latin typeface="맑은 고딕"/>
                <a:cs typeface="맑은 고딕"/>
              </a:rPr>
              <a:t>정보</a:t>
            </a:r>
            <a:r>
              <a:rPr dirty="0" sz="2000">
                <a:latin typeface="맑은 고딕"/>
                <a:cs typeface="맑은 고딕"/>
              </a:rPr>
              <a:t>를</a:t>
            </a:r>
            <a:r>
              <a:rPr dirty="0" sz="2000" spc="-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말한다.</a:t>
            </a:r>
            <a:endParaRPr sz="20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426" y="143636"/>
            <a:ext cx="30657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100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582244"/>
            <a:ext cx="8004809" cy="1214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2. </a:t>
            </a:r>
            <a:r>
              <a:rPr dirty="0" sz="2400" spc="-5" b="1">
                <a:latin typeface="맑은 고딕"/>
                <a:cs typeface="맑은 고딕"/>
              </a:rPr>
              <a:t>새로운</a:t>
            </a:r>
            <a:r>
              <a:rPr dirty="0" sz="2400" spc="-10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1680"/>
              </a:spcBef>
            </a:pPr>
            <a:r>
              <a:rPr dirty="0" sz="2000">
                <a:latin typeface="맑은 고딕"/>
                <a:cs typeface="맑은 고딕"/>
              </a:rPr>
              <a:t>신지식재산은 경제·사회·문화가 변화하면서, 그리고 과학기술이</a:t>
            </a:r>
            <a:r>
              <a:rPr dirty="0" sz="2000" spc="-1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발전하  면서 계속해서 등장하고 있기 때문에 이를 분류하기도 쉽지</a:t>
            </a:r>
            <a:r>
              <a:rPr dirty="0" sz="2000" spc="-1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않다.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7680" y="2438400"/>
            <a:ext cx="8380476" cy="389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100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499502"/>
            <a:ext cx="8287384" cy="267906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2400" b="1">
                <a:latin typeface="맑은 고딕"/>
                <a:cs typeface="맑은 고딕"/>
              </a:rPr>
              <a:t>2. </a:t>
            </a:r>
            <a:r>
              <a:rPr dirty="0" sz="2400" spc="-5" b="1">
                <a:latin typeface="맑은 고딕"/>
                <a:cs typeface="맑은 고딕"/>
              </a:rPr>
              <a:t>새로운</a:t>
            </a:r>
            <a:r>
              <a:rPr dirty="0" sz="2400" spc="-10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555"/>
              </a:spcBef>
            </a:pPr>
            <a:r>
              <a:rPr dirty="0" sz="2000" b="1">
                <a:latin typeface="맑은 고딕"/>
                <a:cs typeface="맑은 고딕"/>
              </a:rPr>
              <a:t>3)</a:t>
            </a:r>
            <a:r>
              <a:rPr dirty="0" sz="2000" spc="-1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정보재산권</a:t>
            </a:r>
            <a:endParaRPr sz="20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① </a:t>
            </a:r>
            <a:r>
              <a:rPr dirty="0" sz="2000" spc="-20" b="1">
                <a:latin typeface="맑은 고딕"/>
                <a:cs typeface="맑은 고딕"/>
              </a:rPr>
              <a:t>영업비밀</a:t>
            </a:r>
            <a:r>
              <a:rPr dirty="0" sz="2000" spc="-20">
                <a:latin typeface="맑은 고딕"/>
                <a:cs typeface="맑은 고딕"/>
              </a:rPr>
              <a:t>(Trade</a:t>
            </a:r>
            <a:r>
              <a:rPr dirty="0" sz="2000" spc="-55">
                <a:latin typeface="맑은 고딕"/>
                <a:cs typeface="맑은 고딕"/>
              </a:rPr>
              <a:t> </a:t>
            </a:r>
            <a:r>
              <a:rPr dirty="0" sz="2000" spc="-5">
                <a:latin typeface="맑은 고딕"/>
                <a:cs typeface="맑은 고딕"/>
              </a:rPr>
              <a:t>Secret)</a:t>
            </a:r>
            <a:endParaRPr sz="20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- 현행 </a:t>
            </a:r>
            <a:r>
              <a:rPr dirty="0" sz="2000" b="1">
                <a:latin typeface="맑은 고딕"/>
                <a:cs typeface="맑은 고딕"/>
              </a:rPr>
              <a:t>부정경쟁방지법에서 </a:t>
            </a:r>
            <a:r>
              <a:rPr dirty="0" sz="2000">
                <a:latin typeface="맑은 고딕"/>
                <a:cs typeface="맑은 고딕"/>
              </a:rPr>
              <a:t>영업비밀을 권리로</a:t>
            </a:r>
            <a:r>
              <a:rPr dirty="0" sz="2000" spc="-10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보호하기보다는</a:t>
            </a:r>
            <a:endParaRPr sz="2000">
              <a:latin typeface="맑은 고딕"/>
              <a:cs typeface="맑은 고딕"/>
            </a:endParaRPr>
          </a:p>
          <a:p>
            <a:pPr algn="ctr" marR="934719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타인의 노력에 편승해서 </a:t>
            </a:r>
            <a:r>
              <a:rPr dirty="0" sz="2000" b="1">
                <a:latin typeface="맑은 고딕"/>
                <a:cs typeface="맑은 고딕"/>
              </a:rPr>
              <a:t>부당이득을 취하려는 행위를</a:t>
            </a:r>
            <a:r>
              <a:rPr dirty="0" sz="2000" spc="-15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금지</a:t>
            </a:r>
            <a:endParaRPr sz="2000">
              <a:latin typeface="맑은 고딕"/>
              <a:cs typeface="맑은 고딕"/>
            </a:endParaRPr>
          </a:p>
          <a:p>
            <a:pPr marL="356235" marR="5080" indent="-178435">
              <a:lnSpc>
                <a:spcPct val="120000"/>
              </a:lnSpc>
              <a:spcBef>
                <a:spcPts val="5"/>
              </a:spcBef>
            </a:pPr>
            <a:r>
              <a:rPr dirty="0" sz="2000">
                <a:latin typeface="맑은 고딕"/>
                <a:cs typeface="맑은 고딕"/>
              </a:rPr>
              <a:t>- 특허권이나 저작권으로 보호받기가 어려운 기술적 정보나</a:t>
            </a:r>
            <a:r>
              <a:rPr dirty="0" sz="2000" spc="-1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관리비결을  법적으로 보호함으로써 </a:t>
            </a:r>
            <a:r>
              <a:rPr dirty="0" sz="2000" b="1">
                <a:latin typeface="맑은 고딕"/>
                <a:cs typeface="맑은 고딕"/>
              </a:rPr>
              <a:t>특허제도와 저작권제도를 보완하는</a:t>
            </a:r>
            <a:r>
              <a:rPr dirty="0" sz="2000" spc="-12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기능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532" y="3736847"/>
            <a:ext cx="1700783" cy="1348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0192" y="3677411"/>
            <a:ext cx="4968239" cy="2814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100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499502"/>
            <a:ext cx="8328659" cy="249618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2400" b="1">
                <a:latin typeface="맑은 고딕"/>
                <a:cs typeface="맑은 고딕"/>
              </a:rPr>
              <a:t>2. </a:t>
            </a:r>
            <a:r>
              <a:rPr dirty="0" sz="2400" spc="-5" b="1">
                <a:latin typeface="맑은 고딕"/>
                <a:cs typeface="맑은 고딕"/>
              </a:rPr>
              <a:t>새로운</a:t>
            </a:r>
            <a:r>
              <a:rPr dirty="0" sz="2400" spc="-10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555"/>
              </a:spcBef>
            </a:pPr>
            <a:r>
              <a:rPr dirty="0" sz="2000" b="1">
                <a:latin typeface="맑은 고딕"/>
                <a:cs typeface="맑은 고딕"/>
              </a:rPr>
              <a:t>3)</a:t>
            </a:r>
            <a:r>
              <a:rPr dirty="0" sz="2000" spc="-1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정보재산권</a:t>
            </a:r>
            <a:endParaRPr sz="20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② </a:t>
            </a:r>
            <a:r>
              <a:rPr dirty="0" sz="2000" spc="-5" b="1">
                <a:latin typeface="맑은 고딕"/>
                <a:cs typeface="맑은 고딕"/>
              </a:rPr>
              <a:t>멀티미디어</a:t>
            </a:r>
            <a:r>
              <a:rPr dirty="0" sz="2000" spc="-5">
                <a:latin typeface="맑은 고딕"/>
                <a:cs typeface="맑은 고딕"/>
              </a:rPr>
              <a:t>(Multimedia,</a:t>
            </a:r>
            <a:r>
              <a:rPr dirty="0" sz="2000" spc="-5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다매체)</a:t>
            </a:r>
            <a:endParaRPr sz="2000">
              <a:latin typeface="맑은 고딕"/>
              <a:cs typeface="맑은 고딕"/>
            </a:endParaRPr>
          </a:p>
          <a:p>
            <a:pPr marL="89535" marR="5080" indent="882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- 멀티미디어는 Multum과 Medium를 합친 말로서 “</a:t>
            </a:r>
            <a:r>
              <a:rPr dirty="0" sz="2000" b="1">
                <a:latin typeface="맑은 고딕"/>
                <a:cs typeface="맑은 고딕"/>
              </a:rPr>
              <a:t>여러 형식의 정보  콘텐츠와 </a:t>
            </a:r>
            <a:r>
              <a:rPr dirty="0" sz="2000" spc="-5" b="1">
                <a:latin typeface="맑은 고딕"/>
                <a:cs typeface="맑은 고딕"/>
              </a:rPr>
              <a:t>정보 처리(예컨대: </a:t>
            </a:r>
            <a:r>
              <a:rPr dirty="0" sz="2000" b="1">
                <a:latin typeface="맑은 고딕"/>
                <a:cs typeface="맑은 고딕"/>
              </a:rPr>
              <a:t>텍스트, 오디오, </a:t>
            </a:r>
            <a:r>
              <a:rPr dirty="0" sz="2000" spc="-5" b="1">
                <a:latin typeface="맑은 고딕"/>
                <a:cs typeface="맑은 고딕"/>
              </a:rPr>
              <a:t>그래픽, 애니메이션, 비디오,  </a:t>
            </a:r>
            <a:r>
              <a:rPr dirty="0" sz="2000" b="1">
                <a:latin typeface="맑은 고딕"/>
                <a:cs typeface="맑은 고딕"/>
              </a:rPr>
              <a:t>상호 작용)를 사용하여 사용자에게 정보를 제공하고 즐거움을 주는 미디  어</a:t>
            </a:r>
            <a:r>
              <a:rPr dirty="0" sz="2000">
                <a:latin typeface="맑은 고딕"/>
                <a:cs typeface="맑은 고딕"/>
              </a:rPr>
              <a:t>”를</a:t>
            </a:r>
            <a:r>
              <a:rPr dirty="0" sz="2000" spc="-1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뜻한다.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67711" y="4064508"/>
            <a:ext cx="4308347" cy="1783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4" y="3000502"/>
            <a:ext cx="337057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다음 강의에서</a:t>
            </a:r>
            <a:r>
              <a:rPr dirty="0" spc="-80"/>
              <a:t> </a:t>
            </a:r>
            <a:r>
              <a:rPr dirty="0"/>
              <a:t>만납시다.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100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499502"/>
            <a:ext cx="8199755" cy="444690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376555" indent="-363855">
              <a:lnSpc>
                <a:spcPct val="100000"/>
              </a:lnSpc>
              <a:spcBef>
                <a:spcPts val="750"/>
              </a:spcBef>
              <a:buAutoNum type="arabicPeriod" startAt="2"/>
              <a:tabLst>
                <a:tab pos="377190" algn="l"/>
              </a:tabLst>
            </a:pPr>
            <a:r>
              <a:rPr dirty="0" sz="2400" spc="-5" b="1">
                <a:latin typeface="맑은 고딕"/>
                <a:cs typeface="맑은 고딕"/>
              </a:rPr>
              <a:t>새로운</a:t>
            </a:r>
            <a:r>
              <a:rPr dirty="0" sz="2400" spc="-10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  <a:p>
            <a:pPr lvl="1" marL="417195" indent="-327660">
              <a:lnSpc>
                <a:spcPct val="100000"/>
              </a:lnSpc>
              <a:spcBef>
                <a:spcPts val="555"/>
              </a:spcBef>
              <a:buAutoNum type="arabicParenR"/>
              <a:tabLst>
                <a:tab pos="417830" algn="l"/>
              </a:tabLst>
            </a:pPr>
            <a:r>
              <a:rPr dirty="0" sz="2000" b="1">
                <a:latin typeface="맑은 고딕"/>
                <a:cs typeface="맑은 고딕"/>
              </a:rPr>
              <a:t>산업저작권</a:t>
            </a:r>
            <a:endParaRPr sz="20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①</a:t>
            </a:r>
            <a:r>
              <a:rPr dirty="0" sz="2000" spc="-1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컴퓨터프로그램</a:t>
            </a:r>
            <a:endParaRPr sz="2000">
              <a:latin typeface="맑은 고딕"/>
              <a:cs typeface="맑은 고딕"/>
            </a:endParaRPr>
          </a:p>
          <a:p>
            <a:pPr marL="89535" marR="100965" indent="88265">
              <a:lnSpc>
                <a:spcPct val="100000"/>
              </a:lnSpc>
              <a:spcBef>
                <a:spcPts val="480"/>
              </a:spcBef>
              <a:buChar char="-"/>
              <a:tabLst>
                <a:tab pos="372110" algn="l"/>
              </a:tabLst>
            </a:pPr>
            <a:r>
              <a:rPr dirty="0" sz="2000">
                <a:latin typeface="맑은 고딕"/>
                <a:cs typeface="맑은 고딕"/>
              </a:rPr>
              <a:t>‘</a:t>
            </a:r>
            <a:r>
              <a:rPr dirty="0" sz="2000" b="1">
                <a:latin typeface="맑은 고딕"/>
                <a:cs typeface="맑은 고딕"/>
              </a:rPr>
              <a:t>특정한 결과를 얻기 위하여 컴퓨터 등 정보처리능력을 가진 장치</a:t>
            </a:r>
            <a:r>
              <a:rPr dirty="0" sz="2000" spc="-14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내  에서 직접 또는 간접으로 사용되는 일련의 지시ㆍ명령</a:t>
            </a:r>
            <a:r>
              <a:rPr dirty="0" u="sng" sz="2000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맑은 고딕"/>
                <a:cs typeface="맑은 고딕"/>
              </a:rPr>
              <a:t>(저§2</a:t>
            </a:r>
            <a:r>
              <a:rPr dirty="0" u="sng" sz="2000" spc="-130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맑은 고딕"/>
                <a:cs typeface="맑은 고딕"/>
              </a:rPr>
              <a:t>16.)’</a:t>
            </a:r>
            <a:endParaRPr sz="2000">
              <a:latin typeface="맑은 고딕"/>
              <a:cs typeface="맑은 고딕"/>
            </a:endParaRPr>
          </a:p>
          <a:p>
            <a:pPr marL="89535" indent="88265">
              <a:lnSpc>
                <a:spcPct val="100000"/>
              </a:lnSpc>
              <a:spcBef>
                <a:spcPts val="484"/>
              </a:spcBef>
              <a:buChar char="-"/>
              <a:tabLst>
                <a:tab pos="372110" algn="l"/>
              </a:tabLst>
            </a:pPr>
            <a:r>
              <a:rPr dirty="0" sz="2000">
                <a:latin typeface="맑은 고딕"/>
                <a:cs typeface="맑은 고딕"/>
              </a:rPr>
              <a:t>종래 컴퓨터프로그램보호법이 2009년</a:t>
            </a:r>
            <a:r>
              <a:rPr dirty="0" sz="2000" spc="-9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폐지되고</a:t>
            </a:r>
            <a:endParaRPr sz="2000">
              <a:latin typeface="맑은 고딕"/>
              <a:cs typeface="맑은 고딕"/>
            </a:endParaRPr>
          </a:p>
          <a:p>
            <a:pPr marL="356235" marR="5080">
              <a:lnSpc>
                <a:spcPct val="120000"/>
              </a:lnSpc>
            </a:pPr>
            <a:r>
              <a:rPr dirty="0" sz="2000">
                <a:latin typeface="맑은 고딕"/>
                <a:cs typeface="맑은 고딕"/>
              </a:rPr>
              <a:t>그 내용이 </a:t>
            </a:r>
            <a:r>
              <a:rPr dirty="0" sz="2000" b="1">
                <a:latin typeface="맑은 고딕"/>
                <a:cs typeface="맑은 고딕"/>
              </a:rPr>
              <a:t>저작권법에 흡수</a:t>
            </a:r>
            <a:r>
              <a:rPr dirty="0" sz="2000">
                <a:latin typeface="맑은 고딕"/>
                <a:cs typeface="맑은 고딕"/>
              </a:rPr>
              <a:t>되어 제5장의2(프로그램에 관한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특례)에서  규정되었지만 효과적인 보호에 한계가</a:t>
            </a:r>
            <a:r>
              <a:rPr dirty="0" sz="2000" spc="-8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있음.</a:t>
            </a:r>
            <a:endParaRPr sz="2000">
              <a:latin typeface="맑은 고딕"/>
              <a:cs typeface="맑은 고딕"/>
            </a:endParaRPr>
          </a:p>
          <a:p>
            <a:pPr marL="89535" indent="88265">
              <a:lnSpc>
                <a:spcPct val="100000"/>
              </a:lnSpc>
              <a:spcBef>
                <a:spcPts val="480"/>
              </a:spcBef>
              <a:buChar char="-"/>
              <a:tabLst>
                <a:tab pos="372110" algn="l"/>
              </a:tabLst>
            </a:pPr>
            <a:r>
              <a:rPr dirty="0" sz="2000">
                <a:latin typeface="맑은 고딕"/>
                <a:cs typeface="맑은 고딕"/>
              </a:rPr>
              <a:t>특허법상 컴퓨터 소프트웨어 </a:t>
            </a:r>
            <a:r>
              <a:rPr dirty="0" sz="2000" spc="0">
                <a:latin typeface="맑은 고딕"/>
                <a:cs typeface="맑은 고딕"/>
              </a:rPr>
              <a:t>보호가 </a:t>
            </a:r>
            <a:r>
              <a:rPr dirty="0" sz="2000">
                <a:latin typeface="맑은 고딕"/>
                <a:cs typeface="맑은 고딕"/>
              </a:rPr>
              <a:t>이루어지고</a:t>
            </a:r>
            <a:r>
              <a:rPr dirty="0" sz="2000" spc="-1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있음..</a:t>
            </a:r>
            <a:endParaRPr sz="2000">
              <a:latin typeface="맑은 고딕"/>
              <a:cs typeface="맑은 고딕"/>
            </a:endParaRPr>
          </a:p>
          <a:p>
            <a:pPr marL="356235" marR="242570">
              <a:lnSpc>
                <a:spcPct val="120000"/>
              </a:lnSpc>
            </a:pPr>
            <a:r>
              <a:rPr dirty="0" sz="2000">
                <a:latin typeface="맑은 고딕"/>
                <a:cs typeface="맑은 고딕"/>
              </a:rPr>
              <a:t>즉 2014년 개정으로 ‘</a:t>
            </a:r>
            <a:r>
              <a:rPr dirty="0" sz="2000" b="1">
                <a:latin typeface="맑은 고딕"/>
                <a:cs typeface="맑은 고딕"/>
              </a:rPr>
              <a:t>하드웨어와 결합돼 특정과제를 해결하기</a:t>
            </a:r>
            <a:r>
              <a:rPr dirty="0" sz="2000" spc="-13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위해  매체에 저장된 컴퓨터프로그램</a:t>
            </a:r>
            <a:r>
              <a:rPr dirty="0" sz="2000">
                <a:latin typeface="맑은 고딕"/>
                <a:cs typeface="맑은 고딕"/>
              </a:rPr>
              <a:t>’인</a:t>
            </a:r>
            <a:r>
              <a:rPr dirty="0" sz="2000" spc="-7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경우</a:t>
            </a:r>
            <a:endParaRPr sz="2000">
              <a:latin typeface="맑은 고딕"/>
              <a:cs typeface="맑은 고딕"/>
            </a:endParaRPr>
          </a:p>
          <a:p>
            <a:pPr marL="356235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컴퓨터 관련발명</a:t>
            </a:r>
            <a:r>
              <a:rPr dirty="0" sz="2000">
                <a:latin typeface="맑은 고딕"/>
                <a:cs typeface="맑은 고딕"/>
              </a:rPr>
              <a:t>으로 특허가</a:t>
            </a:r>
            <a:r>
              <a:rPr dirty="0" sz="2000" spc="-8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인정.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79364" y="4494276"/>
            <a:ext cx="3025140" cy="2071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32738" y="5156453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89" y="661543"/>
                </a:moveTo>
                <a:lnTo>
                  <a:pt x="326644" y="661543"/>
                </a:lnTo>
                <a:lnTo>
                  <a:pt x="359156" y="914400"/>
                </a:lnTo>
                <a:lnTo>
                  <a:pt x="436889" y="661543"/>
                </a:lnTo>
                <a:close/>
              </a:path>
              <a:path w="914400" h="914400">
                <a:moveTo>
                  <a:pt x="590516" y="632244"/>
                </a:moveTo>
                <a:lnTo>
                  <a:pt x="445897" y="632244"/>
                </a:lnTo>
                <a:lnTo>
                  <a:pt x="560832" y="835533"/>
                </a:lnTo>
                <a:lnTo>
                  <a:pt x="590516" y="632244"/>
                </a:lnTo>
                <a:close/>
              </a:path>
              <a:path w="914400" h="914400">
                <a:moveTo>
                  <a:pt x="729003" y="612013"/>
                </a:moveTo>
                <a:lnTo>
                  <a:pt x="593470" y="612013"/>
                </a:lnTo>
                <a:lnTo>
                  <a:pt x="768095" y="766025"/>
                </a:lnTo>
                <a:lnTo>
                  <a:pt x="729003" y="612013"/>
                </a:lnTo>
                <a:close/>
              </a:path>
              <a:path w="914400" h="914400">
                <a:moveTo>
                  <a:pt x="723416" y="590003"/>
                </a:moveTo>
                <a:lnTo>
                  <a:pt x="239903" y="590003"/>
                </a:lnTo>
                <a:lnTo>
                  <a:pt x="201549" y="745782"/>
                </a:lnTo>
                <a:lnTo>
                  <a:pt x="326644" y="661543"/>
                </a:lnTo>
                <a:lnTo>
                  <a:pt x="436889" y="661543"/>
                </a:lnTo>
                <a:lnTo>
                  <a:pt x="445897" y="632244"/>
                </a:lnTo>
                <a:lnTo>
                  <a:pt x="590516" y="632244"/>
                </a:lnTo>
                <a:lnTo>
                  <a:pt x="593470" y="612013"/>
                </a:lnTo>
                <a:lnTo>
                  <a:pt x="729003" y="612013"/>
                </a:lnTo>
                <a:lnTo>
                  <a:pt x="723416" y="590003"/>
                </a:lnTo>
                <a:close/>
              </a:path>
              <a:path w="914400" h="914400">
                <a:moveTo>
                  <a:pt x="15621" y="97155"/>
                </a:moveTo>
                <a:lnTo>
                  <a:pt x="195834" y="322453"/>
                </a:lnTo>
                <a:lnTo>
                  <a:pt x="0" y="364744"/>
                </a:lnTo>
                <a:lnTo>
                  <a:pt x="157606" y="498475"/>
                </a:lnTo>
                <a:lnTo>
                  <a:pt x="5715" y="617512"/>
                </a:lnTo>
                <a:lnTo>
                  <a:pt x="239903" y="590003"/>
                </a:lnTo>
                <a:lnTo>
                  <a:pt x="723416" y="590003"/>
                </a:lnTo>
                <a:lnTo>
                  <a:pt x="712724" y="547878"/>
                </a:lnTo>
                <a:lnTo>
                  <a:pt x="893502" y="547878"/>
                </a:lnTo>
                <a:lnTo>
                  <a:pt x="745363" y="443445"/>
                </a:lnTo>
                <a:lnTo>
                  <a:pt x="893063" y="344424"/>
                </a:lnTo>
                <a:lnTo>
                  <a:pt x="707009" y="309626"/>
                </a:lnTo>
                <a:lnTo>
                  <a:pt x="731736" y="267589"/>
                </a:lnTo>
                <a:lnTo>
                  <a:pt x="309499" y="267589"/>
                </a:lnTo>
                <a:lnTo>
                  <a:pt x="15621" y="97155"/>
                </a:lnTo>
                <a:close/>
              </a:path>
              <a:path w="914400" h="914400">
                <a:moveTo>
                  <a:pt x="893502" y="547878"/>
                </a:moveTo>
                <a:lnTo>
                  <a:pt x="712724" y="547878"/>
                </a:lnTo>
                <a:lnTo>
                  <a:pt x="914400" y="562610"/>
                </a:lnTo>
                <a:lnTo>
                  <a:pt x="893502" y="547878"/>
                </a:lnTo>
                <a:close/>
              </a:path>
              <a:path w="914400" h="914400">
                <a:moveTo>
                  <a:pt x="353568" y="97155"/>
                </a:moveTo>
                <a:lnTo>
                  <a:pt x="309499" y="267589"/>
                </a:lnTo>
                <a:lnTo>
                  <a:pt x="731736" y="267589"/>
                </a:lnTo>
                <a:lnTo>
                  <a:pt x="744735" y="245491"/>
                </a:lnTo>
                <a:lnTo>
                  <a:pt x="457200" y="245491"/>
                </a:lnTo>
                <a:lnTo>
                  <a:pt x="353568" y="97155"/>
                </a:lnTo>
                <a:close/>
              </a:path>
              <a:path w="914400" h="914400">
                <a:moveTo>
                  <a:pt x="614807" y="0"/>
                </a:moveTo>
                <a:lnTo>
                  <a:pt x="457200" y="245491"/>
                </a:lnTo>
                <a:lnTo>
                  <a:pt x="744735" y="245491"/>
                </a:lnTo>
                <a:lnTo>
                  <a:pt x="756539" y="225425"/>
                </a:lnTo>
                <a:lnTo>
                  <a:pt x="599186" y="225425"/>
                </a:lnTo>
                <a:lnTo>
                  <a:pt x="614807" y="0"/>
                </a:lnTo>
                <a:close/>
              </a:path>
              <a:path w="914400" h="914400">
                <a:moveTo>
                  <a:pt x="778129" y="188722"/>
                </a:moveTo>
                <a:lnTo>
                  <a:pt x="599186" y="225425"/>
                </a:lnTo>
                <a:lnTo>
                  <a:pt x="756539" y="225425"/>
                </a:lnTo>
                <a:lnTo>
                  <a:pt x="778129" y="18872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32738" y="5156453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1"/>
                </a:moveTo>
                <a:lnTo>
                  <a:pt x="614807" y="0"/>
                </a:lnTo>
                <a:lnTo>
                  <a:pt x="599186" y="225425"/>
                </a:lnTo>
                <a:lnTo>
                  <a:pt x="778129" y="188722"/>
                </a:lnTo>
                <a:lnTo>
                  <a:pt x="707009" y="309626"/>
                </a:lnTo>
                <a:lnTo>
                  <a:pt x="893063" y="344424"/>
                </a:lnTo>
                <a:lnTo>
                  <a:pt x="745363" y="443445"/>
                </a:lnTo>
                <a:lnTo>
                  <a:pt x="914400" y="562610"/>
                </a:lnTo>
                <a:lnTo>
                  <a:pt x="712724" y="547878"/>
                </a:lnTo>
                <a:lnTo>
                  <a:pt x="768095" y="766025"/>
                </a:lnTo>
                <a:lnTo>
                  <a:pt x="593470" y="612013"/>
                </a:lnTo>
                <a:lnTo>
                  <a:pt x="560832" y="835533"/>
                </a:lnTo>
                <a:lnTo>
                  <a:pt x="445897" y="632244"/>
                </a:lnTo>
                <a:lnTo>
                  <a:pt x="359156" y="914400"/>
                </a:lnTo>
                <a:lnTo>
                  <a:pt x="326644" y="661543"/>
                </a:lnTo>
                <a:lnTo>
                  <a:pt x="201549" y="745782"/>
                </a:lnTo>
                <a:lnTo>
                  <a:pt x="239903" y="590003"/>
                </a:lnTo>
                <a:lnTo>
                  <a:pt x="5715" y="617512"/>
                </a:lnTo>
                <a:lnTo>
                  <a:pt x="157606" y="498475"/>
                </a:lnTo>
                <a:lnTo>
                  <a:pt x="0" y="364744"/>
                </a:lnTo>
                <a:lnTo>
                  <a:pt x="195834" y="322453"/>
                </a:lnTo>
                <a:lnTo>
                  <a:pt x="15621" y="97155"/>
                </a:lnTo>
                <a:lnTo>
                  <a:pt x="309499" y="267589"/>
                </a:lnTo>
                <a:lnTo>
                  <a:pt x="353568" y="97155"/>
                </a:lnTo>
                <a:lnTo>
                  <a:pt x="457200" y="245491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426" y="143636"/>
            <a:ext cx="30657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100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582244"/>
            <a:ext cx="29356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2. </a:t>
            </a:r>
            <a:r>
              <a:rPr dirty="0" sz="2400" spc="-5" b="1">
                <a:latin typeface="맑은 고딕"/>
                <a:cs typeface="맑은 고딕"/>
              </a:rPr>
              <a:t>새로운</a:t>
            </a:r>
            <a:r>
              <a:rPr dirty="0" sz="2400" spc="-7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5232" y="1246632"/>
            <a:ext cx="3691254" cy="2875915"/>
          </a:xfrm>
          <a:prstGeom prst="rect">
            <a:avLst/>
          </a:prstGeom>
          <a:solidFill>
            <a:srgbClr val="FFFFFF"/>
          </a:solidFill>
          <a:ln w="12700">
            <a:solidFill>
              <a:srgbClr val="BEBEBE"/>
            </a:solidFill>
          </a:ln>
        </p:spPr>
        <p:txBody>
          <a:bodyPr wrap="square" lIns="0" tIns="50165" rIns="0" bIns="0" rtlCol="0" vert="horz">
            <a:spAutoFit/>
          </a:bodyPr>
          <a:lstStyle/>
          <a:p>
            <a:pPr marL="269875">
              <a:lnSpc>
                <a:spcPct val="100000"/>
              </a:lnSpc>
              <a:spcBef>
                <a:spcPts val="395"/>
              </a:spcBef>
            </a:pPr>
            <a:r>
              <a:rPr dirty="0" sz="2000" b="1">
                <a:latin typeface="맑은 고딕"/>
                <a:cs typeface="맑은 고딕"/>
              </a:rPr>
              <a:t>※ 법규정에서의 번호</a:t>
            </a:r>
            <a:r>
              <a:rPr dirty="0" sz="2000" spc="-7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체계</a:t>
            </a:r>
            <a:endParaRPr sz="2000">
              <a:latin typeface="맑은 고딕"/>
              <a:cs typeface="맑은 고딕"/>
            </a:endParaRPr>
          </a:p>
          <a:p>
            <a:pPr marL="269875">
              <a:lnSpc>
                <a:spcPct val="100000"/>
              </a:lnSpc>
            </a:pPr>
            <a:r>
              <a:rPr dirty="0" sz="2000" b="1">
                <a:latin typeface="맑은 고딕"/>
                <a:cs typeface="맑은 고딕"/>
              </a:rPr>
              <a:t>(통상적인)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00">
              <a:latin typeface="Times New Roman"/>
              <a:cs typeface="Times New Roman"/>
            </a:endParaRPr>
          </a:p>
          <a:p>
            <a:pPr marL="269875">
              <a:lnSpc>
                <a:spcPct val="100000"/>
              </a:lnSpc>
            </a:pPr>
            <a:r>
              <a:rPr dirty="0" sz="2000" b="1">
                <a:latin typeface="맑은 고딕"/>
                <a:cs typeface="맑은 고딕"/>
              </a:rPr>
              <a:t>제1조</a:t>
            </a:r>
            <a:endParaRPr sz="2000">
              <a:latin typeface="맑은 고딕"/>
              <a:cs typeface="맑은 고딕"/>
            </a:endParaRPr>
          </a:p>
          <a:p>
            <a:pPr marL="269875">
              <a:lnSpc>
                <a:spcPct val="100000"/>
              </a:lnSpc>
              <a:spcBef>
                <a:spcPts val="1010"/>
              </a:spcBef>
            </a:pPr>
            <a:r>
              <a:rPr dirty="0" sz="2000" b="1">
                <a:latin typeface="맑은 고딕"/>
                <a:cs typeface="맑은 고딕"/>
              </a:rPr>
              <a:t>① ‘항’이라</a:t>
            </a:r>
            <a:r>
              <a:rPr dirty="0" sz="2000" spc="-4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일컬음</a:t>
            </a:r>
            <a:endParaRPr sz="2000">
              <a:latin typeface="맑은 고딕"/>
              <a:cs typeface="맑은 고딕"/>
            </a:endParaRPr>
          </a:p>
          <a:p>
            <a:pPr marL="269875" marR="809625">
              <a:lnSpc>
                <a:spcPts val="3400"/>
              </a:lnSpc>
              <a:spcBef>
                <a:spcPts val="280"/>
              </a:spcBef>
            </a:pPr>
            <a:r>
              <a:rPr dirty="0" sz="2000" b="1">
                <a:latin typeface="맑은 고딕"/>
                <a:cs typeface="맑은 고딕"/>
              </a:rPr>
              <a:t>1. ‘호＇라고 일컬음  가. ‘목＇이라고</a:t>
            </a:r>
            <a:r>
              <a:rPr dirty="0" sz="2000" spc="-10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일컬음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8036" y="1193291"/>
            <a:ext cx="958850" cy="2877820"/>
          </a:xfrm>
          <a:custGeom>
            <a:avLst/>
            <a:gdLst/>
            <a:ahLst/>
            <a:cxnLst/>
            <a:rect l="l" t="t" r="r" b="b"/>
            <a:pathLst>
              <a:path w="958850" h="2877820">
                <a:moveTo>
                  <a:pt x="830783" y="0"/>
                </a:moveTo>
                <a:lnTo>
                  <a:pt x="0" y="0"/>
                </a:lnTo>
                <a:lnTo>
                  <a:pt x="0" y="2877312"/>
                </a:lnTo>
                <a:lnTo>
                  <a:pt x="830783" y="2877312"/>
                </a:lnTo>
                <a:lnTo>
                  <a:pt x="958595" y="1438656"/>
                </a:lnTo>
                <a:lnTo>
                  <a:pt x="830783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36" y="1193291"/>
            <a:ext cx="958850" cy="2877820"/>
          </a:xfrm>
          <a:custGeom>
            <a:avLst/>
            <a:gdLst/>
            <a:ahLst/>
            <a:cxnLst/>
            <a:rect l="l" t="t" r="r" b="b"/>
            <a:pathLst>
              <a:path w="958850" h="2877820">
                <a:moveTo>
                  <a:pt x="0" y="0"/>
                </a:moveTo>
                <a:lnTo>
                  <a:pt x="830783" y="0"/>
                </a:lnTo>
                <a:lnTo>
                  <a:pt x="958595" y="1438656"/>
                </a:lnTo>
                <a:lnTo>
                  <a:pt x="830783" y="2877312"/>
                </a:lnTo>
                <a:lnTo>
                  <a:pt x="0" y="2877312"/>
                </a:lnTo>
                <a:lnTo>
                  <a:pt x="0" y="0"/>
                </a:lnTo>
                <a:close/>
              </a:path>
            </a:pathLst>
          </a:custGeom>
          <a:ln w="12698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68274" y="2310764"/>
            <a:ext cx="53467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맑은 고딕"/>
                <a:cs typeface="맑은 고딕"/>
              </a:rPr>
              <a:t>참고  사항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50179" y="1257300"/>
            <a:ext cx="3541776" cy="2813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1459" y="4329684"/>
            <a:ext cx="8540750" cy="1746885"/>
          </a:xfrm>
          <a:custGeom>
            <a:avLst/>
            <a:gdLst/>
            <a:ahLst/>
            <a:cxnLst/>
            <a:rect l="l" t="t" r="r" b="b"/>
            <a:pathLst>
              <a:path w="8540750" h="1746885">
                <a:moveTo>
                  <a:pt x="0" y="1746504"/>
                </a:moveTo>
                <a:lnTo>
                  <a:pt x="8540496" y="1746504"/>
                </a:lnTo>
                <a:lnTo>
                  <a:pt x="8540496" y="0"/>
                </a:lnTo>
                <a:lnTo>
                  <a:pt x="0" y="0"/>
                </a:lnTo>
                <a:lnTo>
                  <a:pt x="0" y="174650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42900" y="4291475"/>
            <a:ext cx="8225790" cy="1733550"/>
          </a:xfrm>
          <a:prstGeom prst="rect">
            <a:avLst/>
          </a:prstGeom>
        </p:spPr>
        <p:txBody>
          <a:bodyPr wrap="square" lIns="0" tIns="1733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65"/>
              </a:spcBef>
            </a:pPr>
            <a:r>
              <a:rPr dirty="0" sz="2000" b="1">
                <a:latin typeface="맑은 고딕"/>
                <a:cs typeface="맑은 고딕"/>
              </a:rPr>
              <a:t>저작권법 </a:t>
            </a:r>
            <a:r>
              <a:rPr dirty="0" sz="1800" b="1">
                <a:latin typeface="맑은 고딕"/>
                <a:cs typeface="맑은 고딕"/>
              </a:rPr>
              <a:t>제2조(정의) </a:t>
            </a:r>
            <a:r>
              <a:rPr dirty="0" sz="1800">
                <a:latin typeface="맑은 고딕"/>
                <a:cs typeface="맑은 고딕"/>
              </a:rPr>
              <a:t>이 법에서 사용하는 용어의 뜻은 다음과</a:t>
            </a:r>
            <a:r>
              <a:rPr dirty="0" sz="1800" spc="-10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같다.</a:t>
            </a:r>
            <a:endParaRPr sz="1800">
              <a:latin typeface="맑은 고딕"/>
              <a:cs typeface="맑은 고딕"/>
            </a:endParaRPr>
          </a:p>
          <a:p>
            <a:pPr algn="just" marR="5080">
              <a:lnSpc>
                <a:spcPct val="150100"/>
              </a:lnSpc>
              <a:spcBef>
                <a:spcPts val="55"/>
              </a:spcBef>
            </a:pPr>
            <a:r>
              <a:rPr dirty="0" sz="1800">
                <a:latin typeface="맑은 고딕"/>
                <a:cs typeface="맑은 고딕"/>
              </a:rPr>
              <a:t>16. “컴퓨터프로그램저작물”은 특정한 결과를 얻기 위하여 </a:t>
            </a:r>
            <a:r>
              <a:rPr dirty="0" sz="1800" b="1">
                <a:latin typeface="맑은 고딕"/>
                <a:cs typeface="맑은 고딕"/>
              </a:rPr>
              <a:t>컴퓨터 등</a:t>
            </a:r>
            <a:r>
              <a:rPr dirty="0" sz="1800" spc="-65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정보처리능  력을 가진 장치</a:t>
            </a:r>
            <a:r>
              <a:rPr dirty="0" sz="1800">
                <a:latin typeface="맑은 고딕"/>
                <a:cs typeface="맑은 고딕"/>
              </a:rPr>
              <a:t>(이하 “컴퓨터”라 한다) </a:t>
            </a:r>
            <a:r>
              <a:rPr dirty="0" sz="1800" b="1">
                <a:latin typeface="맑은 고딕"/>
                <a:cs typeface="맑은 고딕"/>
              </a:rPr>
              <a:t>내에서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직접 또는 간접으로 사용되는</a:t>
            </a:r>
            <a:r>
              <a:rPr dirty="0" u="sng" sz="1800" spc="-55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일련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1800" spc="-180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의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지시ㆍ명령으로 표현</a:t>
            </a:r>
            <a:r>
              <a:rPr dirty="0" sz="1800">
                <a:latin typeface="맑은 고딕"/>
                <a:cs typeface="맑은 고딕"/>
              </a:rPr>
              <a:t>된 </a:t>
            </a:r>
            <a:r>
              <a:rPr dirty="0" sz="1800" b="1">
                <a:latin typeface="맑은 고딕"/>
                <a:cs typeface="맑은 고딕"/>
              </a:rPr>
              <a:t>창작물</a:t>
            </a:r>
            <a:r>
              <a:rPr dirty="0" sz="1800">
                <a:latin typeface="맑은 고딕"/>
                <a:cs typeface="맑은 고딕"/>
              </a:rPr>
              <a:t>을</a:t>
            </a:r>
            <a:r>
              <a:rPr dirty="0" sz="1800" spc="5">
                <a:latin typeface="맑은 고딕"/>
                <a:cs typeface="맑은 고딕"/>
              </a:rPr>
              <a:t> </a:t>
            </a:r>
            <a:r>
              <a:rPr dirty="0" sz="1800" spc="-5">
                <a:latin typeface="맑은 고딕"/>
                <a:cs typeface="맑은 고딕"/>
              </a:rPr>
              <a:t>말한다.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100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499502"/>
            <a:ext cx="8177530" cy="322453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376555" indent="-363855">
              <a:lnSpc>
                <a:spcPct val="100000"/>
              </a:lnSpc>
              <a:spcBef>
                <a:spcPts val="750"/>
              </a:spcBef>
              <a:buAutoNum type="arabicPeriod" startAt="2"/>
              <a:tabLst>
                <a:tab pos="377190" algn="l"/>
              </a:tabLst>
            </a:pPr>
            <a:r>
              <a:rPr dirty="0" sz="2400" spc="-5" b="1">
                <a:latin typeface="맑은 고딕"/>
                <a:cs typeface="맑은 고딕"/>
              </a:rPr>
              <a:t>새로운</a:t>
            </a:r>
            <a:r>
              <a:rPr dirty="0" sz="2400" spc="-10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  <a:p>
            <a:pPr lvl="1" marL="417195" indent="-327660">
              <a:lnSpc>
                <a:spcPct val="100000"/>
              </a:lnSpc>
              <a:spcBef>
                <a:spcPts val="555"/>
              </a:spcBef>
              <a:buAutoNum type="arabicParenR"/>
              <a:tabLst>
                <a:tab pos="417830" algn="l"/>
              </a:tabLst>
            </a:pPr>
            <a:r>
              <a:rPr dirty="0" sz="2000" b="1">
                <a:latin typeface="맑은 고딕"/>
                <a:cs typeface="맑은 고딕"/>
              </a:rPr>
              <a:t>산업저작권</a:t>
            </a:r>
            <a:endParaRPr sz="20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459"/>
              </a:spcBef>
            </a:pPr>
            <a:r>
              <a:rPr dirty="0" sz="1900" spc="-5" b="1">
                <a:latin typeface="맑은 고딕"/>
                <a:cs typeface="맑은 고딕"/>
              </a:rPr>
              <a:t>② 데이터베이스</a:t>
            </a:r>
            <a:endParaRPr sz="1900">
              <a:latin typeface="맑은 고딕"/>
              <a:cs typeface="맑은 고딕"/>
            </a:endParaRPr>
          </a:p>
          <a:p>
            <a:pPr lvl="2" marL="89535" marR="48895" indent="83820">
              <a:lnSpc>
                <a:spcPct val="100000"/>
              </a:lnSpc>
              <a:spcBef>
                <a:spcPts val="455"/>
              </a:spcBef>
              <a:buChar char="-"/>
              <a:tabLst>
                <a:tab pos="356870" algn="l"/>
              </a:tabLst>
            </a:pPr>
            <a:r>
              <a:rPr dirty="0" sz="1900" spc="-5">
                <a:latin typeface="맑은 고딕"/>
                <a:cs typeface="맑은 고딕"/>
              </a:rPr>
              <a:t>“</a:t>
            </a:r>
            <a:r>
              <a:rPr dirty="0" sz="1900" spc="-5" b="1">
                <a:latin typeface="맑은 고딕"/>
                <a:cs typeface="맑은 고딕"/>
              </a:rPr>
              <a:t>소재를 체계적으로 배열 또는 구성한 편집물로서 개별적으로 그 소재에  접근하거나 그 소재를 검색할 수 있도록 한 것</a:t>
            </a:r>
            <a:r>
              <a:rPr dirty="0" sz="1900" spc="-5">
                <a:latin typeface="맑은 고딕"/>
                <a:cs typeface="맑은 고딕"/>
              </a:rPr>
              <a:t>”을</a:t>
            </a:r>
            <a:r>
              <a:rPr dirty="0" sz="1900" spc="15">
                <a:latin typeface="맑은 고딕"/>
                <a:cs typeface="맑은 고딕"/>
              </a:rPr>
              <a:t> </a:t>
            </a:r>
            <a:r>
              <a:rPr dirty="0" sz="1900" spc="-5">
                <a:latin typeface="맑은 고딕"/>
                <a:cs typeface="맑은 고딕"/>
              </a:rPr>
              <a:t>말한다.</a:t>
            </a:r>
            <a:endParaRPr sz="1900">
              <a:latin typeface="맑은 고딕"/>
              <a:cs typeface="맑은 고딕"/>
            </a:endParaRPr>
          </a:p>
          <a:p>
            <a:pPr lvl="2" marL="89535" indent="8382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"/>
              <a:buChar char="-"/>
              <a:tabLst>
                <a:tab pos="356870" algn="l"/>
              </a:tabLst>
            </a:pPr>
            <a:r>
              <a:rPr dirty="0" sz="1900" spc="-5" b="1">
                <a:solidFill>
                  <a:srgbClr val="001F5F"/>
                </a:solidFill>
                <a:latin typeface="맑은 고딕"/>
                <a:cs typeface="맑은 고딕"/>
              </a:rPr>
              <a:t>데이터베이스는 편집저작물과 유사하나 차이점은 창작성의 유무에</a:t>
            </a:r>
            <a:r>
              <a:rPr dirty="0" sz="1900" spc="25" b="1">
                <a:solidFill>
                  <a:srgbClr val="001F5F"/>
                </a:solidFill>
                <a:latin typeface="맑은 고딕"/>
                <a:cs typeface="맑은 고딕"/>
              </a:rPr>
              <a:t> </a:t>
            </a:r>
            <a:r>
              <a:rPr dirty="0" sz="1900" spc="-5" b="1">
                <a:solidFill>
                  <a:srgbClr val="001F5F"/>
                </a:solidFill>
                <a:latin typeface="맑은 고딕"/>
                <a:cs typeface="맑은 고딕"/>
              </a:rPr>
              <a:t>있다.</a:t>
            </a:r>
            <a:endParaRPr sz="1900">
              <a:latin typeface="맑은 고딕"/>
              <a:cs typeface="맑은 고딕"/>
            </a:endParaRPr>
          </a:p>
          <a:p>
            <a:pPr marL="342265" marR="1404620" indent="-169545">
              <a:lnSpc>
                <a:spcPct val="120000"/>
              </a:lnSpc>
            </a:pPr>
            <a:r>
              <a:rPr dirty="0" sz="1900" spc="-5" b="1">
                <a:latin typeface="맑은 고딕"/>
                <a:cs typeface="맑은 고딕"/>
              </a:rPr>
              <a:t>- 편집저작물 : 소재의 배열과 구성에 “창작성”이 있어야  데이터베이스 : 창작성이 없더라도 제작에 인적·물적</a:t>
            </a:r>
            <a:r>
              <a:rPr dirty="0" sz="1900" spc="-10" b="1">
                <a:latin typeface="맑은 고딕"/>
                <a:cs typeface="맑은 고딕"/>
              </a:rPr>
              <a:t> </a:t>
            </a:r>
            <a:r>
              <a:rPr dirty="0" sz="1900" spc="-5" b="1">
                <a:latin typeface="맑은 고딕"/>
                <a:cs typeface="맑은 고딕"/>
              </a:rPr>
              <a:t>자원을</a:t>
            </a:r>
            <a:endParaRPr sz="1900">
              <a:latin typeface="맑은 고딕"/>
              <a:cs typeface="맑은 고딕"/>
            </a:endParaRPr>
          </a:p>
          <a:p>
            <a:pPr marL="2025014">
              <a:lnSpc>
                <a:spcPct val="100000"/>
              </a:lnSpc>
              <a:spcBef>
                <a:spcPts val="455"/>
              </a:spcBef>
            </a:pPr>
            <a:r>
              <a:rPr dirty="0" sz="1900" spc="-5" b="1">
                <a:latin typeface="맑은 고딕"/>
                <a:cs typeface="맑은 고딕"/>
              </a:rPr>
              <a:t>투자한 </a:t>
            </a:r>
            <a:r>
              <a:rPr dirty="0" sz="1900" spc="-10" b="1">
                <a:latin typeface="맑은 고딕"/>
                <a:cs typeface="맑은 고딕"/>
              </a:rPr>
              <a:t>제작자를 보호하는데 </a:t>
            </a:r>
            <a:r>
              <a:rPr dirty="0" sz="1900" spc="-5" b="1">
                <a:latin typeface="맑은 고딕"/>
                <a:cs typeface="맑은 고딕"/>
              </a:rPr>
              <a:t>취지가</a:t>
            </a:r>
            <a:r>
              <a:rPr dirty="0" sz="1900" spc="40" b="1">
                <a:latin typeface="맑은 고딕"/>
                <a:cs typeface="맑은 고딕"/>
              </a:rPr>
              <a:t> </a:t>
            </a:r>
            <a:r>
              <a:rPr dirty="0" sz="1900" spc="-5" b="1">
                <a:latin typeface="맑은 고딕"/>
                <a:cs typeface="맑은 고딕"/>
              </a:rPr>
              <a:t>있다.</a:t>
            </a:r>
            <a:endParaRPr sz="19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60192" y="3858767"/>
            <a:ext cx="3636263" cy="2726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0258" y="3807714"/>
            <a:ext cx="1945005" cy="1752600"/>
          </a:xfrm>
          <a:custGeom>
            <a:avLst/>
            <a:gdLst/>
            <a:ahLst/>
            <a:cxnLst/>
            <a:rect l="l" t="t" r="r" b="b"/>
            <a:pathLst>
              <a:path w="1945005" h="1752600">
                <a:moveTo>
                  <a:pt x="929053" y="1267968"/>
                </a:moveTo>
                <a:lnTo>
                  <a:pt x="694575" y="1267968"/>
                </a:lnTo>
                <a:lnTo>
                  <a:pt x="763905" y="1752600"/>
                </a:lnTo>
                <a:lnTo>
                  <a:pt x="929053" y="1267968"/>
                </a:lnTo>
                <a:close/>
              </a:path>
              <a:path w="1945005" h="1752600">
                <a:moveTo>
                  <a:pt x="1255941" y="1211834"/>
                </a:moveTo>
                <a:lnTo>
                  <a:pt x="948182" y="1211834"/>
                </a:lnTo>
                <a:lnTo>
                  <a:pt x="1192657" y="1601470"/>
                </a:lnTo>
                <a:lnTo>
                  <a:pt x="1255941" y="1211834"/>
                </a:lnTo>
                <a:close/>
              </a:path>
              <a:path w="1945005" h="1752600">
                <a:moveTo>
                  <a:pt x="1550479" y="1172972"/>
                </a:moveTo>
                <a:lnTo>
                  <a:pt x="1262253" y="1172972"/>
                </a:lnTo>
                <a:lnTo>
                  <a:pt x="1633601" y="1468247"/>
                </a:lnTo>
                <a:lnTo>
                  <a:pt x="1550479" y="1172972"/>
                </a:lnTo>
                <a:close/>
              </a:path>
              <a:path w="1945005" h="1752600">
                <a:moveTo>
                  <a:pt x="1538609" y="1130808"/>
                </a:moveTo>
                <a:lnTo>
                  <a:pt x="510197" y="1130808"/>
                </a:lnTo>
                <a:lnTo>
                  <a:pt x="428713" y="1429385"/>
                </a:lnTo>
                <a:lnTo>
                  <a:pt x="694575" y="1267968"/>
                </a:lnTo>
                <a:lnTo>
                  <a:pt x="929053" y="1267968"/>
                </a:lnTo>
                <a:lnTo>
                  <a:pt x="948182" y="1211834"/>
                </a:lnTo>
                <a:lnTo>
                  <a:pt x="1255941" y="1211834"/>
                </a:lnTo>
                <a:lnTo>
                  <a:pt x="1262253" y="1172972"/>
                </a:lnTo>
                <a:lnTo>
                  <a:pt x="1550479" y="1172972"/>
                </a:lnTo>
                <a:lnTo>
                  <a:pt x="1538609" y="1130808"/>
                </a:lnTo>
                <a:close/>
              </a:path>
              <a:path w="1945005" h="1752600">
                <a:moveTo>
                  <a:pt x="33312" y="186181"/>
                </a:moveTo>
                <a:lnTo>
                  <a:pt x="416560" y="617982"/>
                </a:lnTo>
                <a:lnTo>
                  <a:pt x="0" y="699008"/>
                </a:lnTo>
                <a:lnTo>
                  <a:pt x="335089" y="955421"/>
                </a:lnTo>
                <a:lnTo>
                  <a:pt x="12153" y="1183513"/>
                </a:lnTo>
                <a:lnTo>
                  <a:pt x="510197" y="1130808"/>
                </a:lnTo>
                <a:lnTo>
                  <a:pt x="1538609" y="1130808"/>
                </a:lnTo>
                <a:lnTo>
                  <a:pt x="1515872" y="1050036"/>
                </a:lnTo>
                <a:lnTo>
                  <a:pt x="1900056" y="1050036"/>
                </a:lnTo>
                <a:lnTo>
                  <a:pt x="1585087" y="849884"/>
                </a:lnTo>
                <a:lnTo>
                  <a:pt x="1899285" y="660273"/>
                </a:lnTo>
                <a:lnTo>
                  <a:pt x="1503680" y="593471"/>
                </a:lnTo>
                <a:lnTo>
                  <a:pt x="1556220" y="512825"/>
                </a:lnTo>
                <a:lnTo>
                  <a:pt x="658291" y="512825"/>
                </a:lnTo>
                <a:lnTo>
                  <a:pt x="33312" y="186181"/>
                </a:lnTo>
                <a:close/>
              </a:path>
              <a:path w="1945005" h="1752600">
                <a:moveTo>
                  <a:pt x="1900056" y="1050036"/>
                </a:moveTo>
                <a:lnTo>
                  <a:pt x="1515872" y="1050036"/>
                </a:lnTo>
                <a:lnTo>
                  <a:pt x="1944624" y="1078357"/>
                </a:lnTo>
                <a:lnTo>
                  <a:pt x="1900056" y="1050036"/>
                </a:lnTo>
                <a:close/>
              </a:path>
              <a:path w="1945005" h="1752600">
                <a:moveTo>
                  <a:pt x="751967" y="186181"/>
                </a:moveTo>
                <a:lnTo>
                  <a:pt x="658291" y="512825"/>
                </a:lnTo>
                <a:lnTo>
                  <a:pt x="1556220" y="512825"/>
                </a:lnTo>
                <a:lnTo>
                  <a:pt x="1583690" y="470662"/>
                </a:lnTo>
                <a:lnTo>
                  <a:pt x="972312" y="470662"/>
                </a:lnTo>
                <a:lnTo>
                  <a:pt x="751967" y="186181"/>
                </a:lnTo>
                <a:close/>
              </a:path>
              <a:path w="1945005" h="1752600">
                <a:moveTo>
                  <a:pt x="1307338" y="0"/>
                </a:moveTo>
                <a:lnTo>
                  <a:pt x="972312" y="470662"/>
                </a:lnTo>
                <a:lnTo>
                  <a:pt x="1583690" y="470662"/>
                </a:lnTo>
                <a:lnTo>
                  <a:pt x="1608844" y="432054"/>
                </a:lnTo>
                <a:lnTo>
                  <a:pt x="1274318" y="432054"/>
                </a:lnTo>
                <a:lnTo>
                  <a:pt x="1307338" y="0"/>
                </a:lnTo>
                <a:close/>
              </a:path>
              <a:path w="1945005" h="1752600">
                <a:moveTo>
                  <a:pt x="1654683" y="361696"/>
                </a:moveTo>
                <a:lnTo>
                  <a:pt x="1274318" y="432054"/>
                </a:lnTo>
                <a:lnTo>
                  <a:pt x="1608844" y="432054"/>
                </a:lnTo>
                <a:lnTo>
                  <a:pt x="1654683" y="361696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0258" y="3807714"/>
            <a:ext cx="1945005" cy="1752600"/>
          </a:xfrm>
          <a:custGeom>
            <a:avLst/>
            <a:gdLst/>
            <a:ahLst/>
            <a:cxnLst/>
            <a:rect l="l" t="t" r="r" b="b"/>
            <a:pathLst>
              <a:path w="1945005" h="1752600">
                <a:moveTo>
                  <a:pt x="972312" y="470662"/>
                </a:moveTo>
                <a:lnTo>
                  <a:pt x="1307338" y="0"/>
                </a:lnTo>
                <a:lnTo>
                  <a:pt x="1274318" y="432054"/>
                </a:lnTo>
                <a:lnTo>
                  <a:pt x="1654683" y="361696"/>
                </a:lnTo>
                <a:lnTo>
                  <a:pt x="1503680" y="593471"/>
                </a:lnTo>
                <a:lnTo>
                  <a:pt x="1899285" y="660273"/>
                </a:lnTo>
                <a:lnTo>
                  <a:pt x="1585087" y="849884"/>
                </a:lnTo>
                <a:lnTo>
                  <a:pt x="1944624" y="1078357"/>
                </a:lnTo>
                <a:lnTo>
                  <a:pt x="1515872" y="1050036"/>
                </a:lnTo>
                <a:lnTo>
                  <a:pt x="1633601" y="1468247"/>
                </a:lnTo>
                <a:lnTo>
                  <a:pt x="1262253" y="1172972"/>
                </a:lnTo>
                <a:lnTo>
                  <a:pt x="1192657" y="1601470"/>
                </a:lnTo>
                <a:lnTo>
                  <a:pt x="948182" y="1211834"/>
                </a:lnTo>
                <a:lnTo>
                  <a:pt x="763905" y="1752600"/>
                </a:lnTo>
                <a:lnTo>
                  <a:pt x="694575" y="1267968"/>
                </a:lnTo>
                <a:lnTo>
                  <a:pt x="428713" y="1429385"/>
                </a:lnTo>
                <a:lnTo>
                  <a:pt x="510197" y="1130808"/>
                </a:lnTo>
                <a:lnTo>
                  <a:pt x="12153" y="1183513"/>
                </a:lnTo>
                <a:lnTo>
                  <a:pt x="335089" y="955421"/>
                </a:lnTo>
                <a:lnTo>
                  <a:pt x="0" y="699008"/>
                </a:lnTo>
                <a:lnTo>
                  <a:pt x="416560" y="617982"/>
                </a:lnTo>
                <a:lnTo>
                  <a:pt x="33312" y="186181"/>
                </a:lnTo>
                <a:lnTo>
                  <a:pt x="658291" y="512825"/>
                </a:lnTo>
                <a:lnTo>
                  <a:pt x="751967" y="186181"/>
                </a:lnTo>
                <a:lnTo>
                  <a:pt x="972312" y="470662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4608" y="4664964"/>
            <a:ext cx="2080260" cy="2004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100"/>
              <a:t> </a:t>
            </a:r>
            <a:r>
              <a:rPr dirty="0"/>
              <a:t>종류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1426" y="499502"/>
            <a:ext cx="8283575" cy="3919854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376555" indent="-363855">
              <a:lnSpc>
                <a:spcPct val="100000"/>
              </a:lnSpc>
              <a:spcBef>
                <a:spcPts val="750"/>
              </a:spcBef>
              <a:buAutoNum type="arabicPeriod" startAt="2"/>
              <a:tabLst>
                <a:tab pos="377190" algn="l"/>
              </a:tabLst>
            </a:pPr>
            <a:r>
              <a:rPr dirty="0" sz="2400" spc="-5" b="1">
                <a:latin typeface="맑은 고딕"/>
                <a:cs typeface="맑은 고딕"/>
              </a:rPr>
              <a:t>새로운</a:t>
            </a:r>
            <a:r>
              <a:rPr dirty="0" sz="2400" spc="-10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  <a:p>
            <a:pPr lvl="1" marL="417195" indent="-327660">
              <a:lnSpc>
                <a:spcPct val="100000"/>
              </a:lnSpc>
              <a:spcBef>
                <a:spcPts val="555"/>
              </a:spcBef>
              <a:buAutoNum type="arabicParenR"/>
              <a:tabLst>
                <a:tab pos="417830" algn="l"/>
              </a:tabLst>
            </a:pPr>
            <a:r>
              <a:rPr dirty="0" sz="2000" b="1">
                <a:latin typeface="맑은 고딕"/>
                <a:cs typeface="맑은 고딕"/>
              </a:rPr>
              <a:t>산업저작권</a:t>
            </a:r>
            <a:endParaRPr sz="20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459"/>
              </a:spcBef>
            </a:pPr>
            <a:r>
              <a:rPr dirty="0" sz="1900" spc="-5" b="1">
                <a:latin typeface="맑은 고딕"/>
                <a:cs typeface="맑은 고딕"/>
              </a:rPr>
              <a:t>③ 디지털</a:t>
            </a:r>
            <a:r>
              <a:rPr dirty="0" sz="1900" b="1">
                <a:latin typeface="맑은 고딕"/>
                <a:cs typeface="맑은 고딕"/>
              </a:rPr>
              <a:t> </a:t>
            </a:r>
            <a:r>
              <a:rPr dirty="0" sz="1900" spc="-5" b="1">
                <a:latin typeface="맑은 고딕"/>
                <a:cs typeface="맑은 고딕"/>
              </a:rPr>
              <a:t>콘텐츠</a:t>
            </a:r>
            <a:endParaRPr sz="1900">
              <a:latin typeface="맑은 고딕"/>
              <a:cs typeface="맑은 고딕"/>
            </a:endParaRPr>
          </a:p>
          <a:p>
            <a:pPr lvl="2" marL="89535" marR="5080" indent="83820">
              <a:lnSpc>
                <a:spcPct val="100000"/>
              </a:lnSpc>
              <a:spcBef>
                <a:spcPts val="455"/>
              </a:spcBef>
              <a:buChar char="-"/>
              <a:tabLst>
                <a:tab pos="356870" algn="l"/>
              </a:tabLst>
            </a:pPr>
            <a:r>
              <a:rPr dirty="0" sz="1900" spc="-5">
                <a:latin typeface="맑은 고딕"/>
                <a:cs typeface="맑은 고딕"/>
              </a:rPr>
              <a:t>“</a:t>
            </a:r>
            <a:r>
              <a:rPr dirty="0" sz="1900" spc="-5" b="1">
                <a:latin typeface="맑은 고딕"/>
                <a:cs typeface="맑은 고딕"/>
              </a:rPr>
              <a:t>아날로그 형태로 된 저작물, 실연, 음반, 방송 등 문자, 음성, 음향, 이미지  또는 영상 등과 같은 콘텐츠를 디지털의 형식으로 제작·가공·변환한</a:t>
            </a:r>
            <a:r>
              <a:rPr dirty="0" sz="1900" spc="50" b="1">
                <a:latin typeface="맑은 고딕"/>
                <a:cs typeface="맑은 고딕"/>
              </a:rPr>
              <a:t> </a:t>
            </a:r>
            <a:r>
              <a:rPr dirty="0" sz="1900" spc="-5" b="1">
                <a:latin typeface="맑은 고딕"/>
                <a:cs typeface="맑은 고딕"/>
              </a:rPr>
              <a:t>것</a:t>
            </a:r>
            <a:r>
              <a:rPr dirty="0" sz="1900" spc="-5">
                <a:latin typeface="맑은 고딕"/>
                <a:cs typeface="맑은 고딕"/>
              </a:rPr>
              <a:t>”</a:t>
            </a:r>
            <a:endParaRPr sz="1900">
              <a:latin typeface="맑은 고딕"/>
              <a:cs typeface="맑은 고딕"/>
            </a:endParaRPr>
          </a:p>
          <a:p>
            <a:pPr lvl="2" marL="342265" marR="620395" indent="-168910">
              <a:lnSpc>
                <a:spcPct val="120000"/>
              </a:lnSpc>
              <a:spcBef>
                <a:spcPts val="5"/>
              </a:spcBef>
              <a:buChar char="-"/>
              <a:tabLst>
                <a:tab pos="356870" algn="l"/>
              </a:tabLst>
            </a:pPr>
            <a:r>
              <a:rPr dirty="0" sz="1900" spc="-5">
                <a:latin typeface="맑은 고딕"/>
                <a:cs typeface="맑은 고딕"/>
              </a:rPr>
              <a:t>디지털이란 개념은 자연의 정보를 </a:t>
            </a:r>
            <a:r>
              <a:rPr dirty="0" sz="1900" spc="-10">
                <a:latin typeface="맑은 고딕"/>
                <a:cs typeface="맑은 고딕"/>
              </a:rPr>
              <a:t>0과 1의 </a:t>
            </a:r>
            <a:r>
              <a:rPr dirty="0" sz="1900" spc="-5">
                <a:latin typeface="맑은 고딕"/>
                <a:cs typeface="맑은 고딕"/>
              </a:rPr>
              <a:t>숫자로 바꾸어 표현한 것  책, 음반, 영상물 등 사실상 </a:t>
            </a:r>
            <a:r>
              <a:rPr dirty="0" sz="1900" spc="-5" b="1">
                <a:latin typeface="맑은 고딕"/>
                <a:cs typeface="맑은 고딕"/>
              </a:rPr>
              <a:t>모든 것을 디지털로 전환할 수</a:t>
            </a:r>
            <a:r>
              <a:rPr dirty="0" sz="1900" b="1">
                <a:latin typeface="맑은 고딕"/>
                <a:cs typeface="맑은 고딕"/>
              </a:rPr>
              <a:t> </a:t>
            </a:r>
            <a:r>
              <a:rPr dirty="0" sz="1900" spc="-5" b="1">
                <a:latin typeface="맑은 고딕"/>
                <a:cs typeface="맑은 고딕"/>
              </a:rPr>
              <a:t>있다.</a:t>
            </a:r>
            <a:endParaRPr sz="1900">
              <a:latin typeface="맑은 고딕"/>
              <a:cs typeface="맑은 고딕"/>
            </a:endParaRPr>
          </a:p>
          <a:p>
            <a:pPr lvl="2" marL="89535" indent="83820">
              <a:lnSpc>
                <a:spcPct val="100000"/>
              </a:lnSpc>
              <a:spcBef>
                <a:spcPts val="455"/>
              </a:spcBef>
              <a:buChar char="-"/>
              <a:tabLst>
                <a:tab pos="356870" algn="l"/>
              </a:tabLst>
            </a:pPr>
            <a:r>
              <a:rPr dirty="0" sz="1900" spc="-5">
                <a:latin typeface="맑은 고딕"/>
                <a:cs typeface="맑은 고딕"/>
              </a:rPr>
              <a:t>저작권법 측면에서 디지털로 만들어진 저작물·음반 등을 총칭하는</a:t>
            </a:r>
            <a:r>
              <a:rPr dirty="0" sz="1900" spc="35">
                <a:latin typeface="맑은 고딕"/>
                <a:cs typeface="맑은 고딕"/>
              </a:rPr>
              <a:t> </a:t>
            </a:r>
            <a:r>
              <a:rPr dirty="0" sz="1900" spc="-5">
                <a:latin typeface="맑은 고딕"/>
                <a:cs typeface="맑은 고딕"/>
              </a:rPr>
              <a:t>것</a:t>
            </a:r>
            <a:endParaRPr sz="1900">
              <a:latin typeface="맑은 고딕"/>
              <a:cs typeface="맑은 고딕"/>
            </a:endParaRPr>
          </a:p>
          <a:p>
            <a:pPr lvl="2" marL="89535" indent="83820">
              <a:lnSpc>
                <a:spcPct val="100000"/>
              </a:lnSpc>
              <a:spcBef>
                <a:spcPts val="455"/>
              </a:spcBef>
              <a:buChar char="-"/>
              <a:tabLst>
                <a:tab pos="356870" algn="l"/>
              </a:tabLst>
            </a:pPr>
            <a:r>
              <a:rPr dirty="0" sz="1900" spc="-5">
                <a:latin typeface="맑은 고딕"/>
                <a:cs typeface="맑은 고딕"/>
              </a:rPr>
              <a:t>디지털 </a:t>
            </a:r>
            <a:r>
              <a:rPr dirty="0" sz="1900" spc="-10">
                <a:latin typeface="맑은 고딕"/>
                <a:cs typeface="맑은 고딕"/>
              </a:rPr>
              <a:t>콘텐츠와 저작물은 </a:t>
            </a:r>
            <a:r>
              <a:rPr dirty="0" sz="1900" spc="-5" b="1">
                <a:latin typeface="맑은 고딕"/>
                <a:cs typeface="맑은 고딕"/>
              </a:rPr>
              <a:t>동일한 개념이</a:t>
            </a:r>
            <a:r>
              <a:rPr dirty="0" sz="1900" spc="50" b="1">
                <a:latin typeface="맑은 고딕"/>
                <a:cs typeface="맑은 고딕"/>
              </a:rPr>
              <a:t> </a:t>
            </a:r>
            <a:r>
              <a:rPr dirty="0" sz="1900" spc="-5" b="1">
                <a:latin typeface="맑은 고딕"/>
                <a:cs typeface="맑은 고딕"/>
              </a:rPr>
              <a:t>아니다.</a:t>
            </a:r>
            <a:endParaRPr sz="1900">
              <a:latin typeface="맑은 고딕"/>
              <a:cs typeface="맑은 고딕"/>
            </a:endParaRPr>
          </a:p>
          <a:p>
            <a:pPr marL="342265">
              <a:lnSpc>
                <a:spcPct val="100000"/>
              </a:lnSpc>
              <a:spcBef>
                <a:spcPts val="459"/>
              </a:spcBef>
            </a:pPr>
            <a:r>
              <a:rPr dirty="0" sz="1900" spc="-5">
                <a:latin typeface="맑은 고딕"/>
                <a:cs typeface="맑은 고딕"/>
              </a:rPr>
              <a:t>디지털 콘텐츠가 </a:t>
            </a:r>
            <a:r>
              <a:rPr dirty="0" sz="1900" spc="-5" b="1">
                <a:latin typeface="맑은 고딕"/>
                <a:cs typeface="맑은 고딕"/>
              </a:rPr>
              <a:t>디지털로 제작된 모든 것을 지칭하는데</a:t>
            </a:r>
            <a:r>
              <a:rPr dirty="0" sz="1900" spc="40" b="1">
                <a:latin typeface="맑은 고딕"/>
                <a:cs typeface="맑은 고딕"/>
              </a:rPr>
              <a:t> </a:t>
            </a:r>
            <a:r>
              <a:rPr dirty="0" sz="1900" spc="-5" b="1">
                <a:latin typeface="맑은 고딕"/>
                <a:cs typeface="맑은 고딕"/>
              </a:rPr>
              <a:t>반해</a:t>
            </a:r>
            <a:endParaRPr sz="1900">
              <a:latin typeface="맑은 고딕"/>
              <a:cs typeface="맑은 고딕"/>
            </a:endParaRPr>
          </a:p>
          <a:p>
            <a:pPr marL="342265">
              <a:lnSpc>
                <a:spcPct val="100000"/>
              </a:lnSpc>
              <a:spcBef>
                <a:spcPts val="455"/>
              </a:spcBef>
            </a:pPr>
            <a:r>
              <a:rPr dirty="0" sz="1900" spc="-5">
                <a:latin typeface="맑은 고딕"/>
                <a:cs typeface="맑은 고딕"/>
              </a:rPr>
              <a:t>저작권법이 보호하는 </a:t>
            </a:r>
            <a:r>
              <a:rPr dirty="0" sz="1900" spc="-5" b="1">
                <a:latin typeface="맑은 고딕"/>
                <a:cs typeface="맑은 고딕"/>
              </a:rPr>
              <a:t>창작성 요건을 갖춘 것만이 저작물이기</a:t>
            </a:r>
            <a:r>
              <a:rPr dirty="0" sz="1900" spc="5" b="1">
                <a:latin typeface="맑은 고딕"/>
                <a:cs typeface="맑은 고딕"/>
              </a:rPr>
              <a:t> </a:t>
            </a:r>
            <a:r>
              <a:rPr dirty="0" sz="1900" spc="-5" b="1">
                <a:latin typeface="맑은 고딕"/>
                <a:cs typeface="맑은 고딕"/>
              </a:rPr>
              <a:t>때문이다</a:t>
            </a:r>
            <a:r>
              <a:rPr dirty="0" sz="1900" spc="-5">
                <a:latin typeface="맑은 고딕"/>
                <a:cs typeface="맑은 고딕"/>
              </a:rPr>
              <a:t>.</a:t>
            </a:r>
            <a:endParaRPr sz="19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80126" y="288797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79" y="661542"/>
                </a:moveTo>
                <a:lnTo>
                  <a:pt x="326644" y="661542"/>
                </a:lnTo>
                <a:lnTo>
                  <a:pt x="359156" y="914400"/>
                </a:lnTo>
                <a:lnTo>
                  <a:pt x="436879" y="661542"/>
                </a:lnTo>
                <a:close/>
              </a:path>
              <a:path w="914400" h="914400">
                <a:moveTo>
                  <a:pt x="590522" y="632205"/>
                </a:moveTo>
                <a:lnTo>
                  <a:pt x="445897" y="632205"/>
                </a:lnTo>
                <a:lnTo>
                  <a:pt x="560832" y="835532"/>
                </a:lnTo>
                <a:lnTo>
                  <a:pt x="590522" y="632205"/>
                </a:lnTo>
                <a:close/>
              </a:path>
              <a:path w="914400" h="914400">
                <a:moveTo>
                  <a:pt x="729000" y="612013"/>
                </a:moveTo>
                <a:lnTo>
                  <a:pt x="593471" y="612013"/>
                </a:lnTo>
                <a:lnTo>
                  <a:pt x="768096" y="766063"/>
                </a:lnTo>
                <a:lnTo>
                  <a:pt x="729000" y="612013"/>
                </a:lnTo>
                <a:close/>
              </a:path>
              <a:path w="914400" h="914400">
                <a:moveTo>
                  <a:pt x="723424" y="590041"/>
                </a:moveTo>
                <a:lnTo>
                  <a:pt x="239902" y="590041"/>
                </a:lnTo>
                <a:lnTo>
                  <a:pt x="201549" y="745743"/>
                </a:lnTo>
                <a:lnTo>
                  <a:pt x="326644" y="661542"/>
                </a:lnTo>
                <a:lnTo>
                  <a:pt x="436879" y="661542"/>
                </a:lnTo>
                <a:lnTo>
                  <a:pt x="445897" y="632205"/>
                </a:lnTo>
                <a:lnTo>
                  <a:pt x="590522" y="632205"/>
                </a:lnTo>
                <a:lnTo>
                  <a:pt x="593471" y="612013"/>
                </a:lnTo>
                <a:lnTo>
                  <a:pt x="729000" y="612013"/>
                </a:lnTo>
                <a:lnTo>
                  <a:pt x="723424" y="590041"/>
                </a:lnTo>
                <a:close/>
              </a:path>
              <a:path w="914400" h="914400">
                <a:moveTo>
                  <a:pt x="15621" y="97154"/>
                </a:moveTo>
                <a:lnTo>
                  <a:pt x="195834" y="322452"/>
                </a:lnTo>
                <a:lnTo>
                  <a:pt x="0" y="364743"/>
                </a:lnTo>
                <a:lnTo>
                  <a:pt x="157607" y="498475"/>
                </a:lnTo>
                <a:lnTo>
                  <a:pt x="5714" y="617474"/>
                </a:lnTo>
                <a:lnTo>
                  <a:pt x="239902" y="590041"/>
                </a:lnTo>
                <a:lnTo>
                  <a:pt x="723424" y="590041"/>
                </a:lnTo>
                <a:lnTo>
                  <a:pt x="712724" y="547877"/>
                </a:lnTo>
                <a:lnTo>
                  <a:pt x="893495" y="547877"/>
                </a:lnTo>
                <a:lnTo>
                  <a:pt x="745363" y="443484"/>
                </a:lnTo>
                <a:lnTo>
                  <a:pt x="893063" y="344424"/>
                </a:lnTo>
                <a:lnTo>
                  <a:pt x="707009" y="309625"/>
                </a:lnTo>
                <a:lnTo>
                  <a:pt x="731736" y="267588"/>
                </a:lnTo>
                <a:lnTo>
                  <a:pt x="309499" y="267588"/>
                </a:lnTo>
                <a:lnTo>
                  <a:pt x="15621" y="97154"/>
                </a:lnTo>
                <a:close/>
              </a:path>
              <a:path w="914400" h="914400">
                <a:moveTo>
                  <a:pt x="893495" y="547877"/>
                </a:moveTo>
                <a:lnTo>
                  <a:pt x="712724" y="547877"/>
                </a:lnTo>
                <a:lnTo>
                  <a:pt x="914400" y="562610"/>
                </a:lnTo>
                <a:lnTo>
                  <a:pt x="893495" y="547877"/>
                </a:lnTo>
                <a:close/>
              </a:path>
              <a:path w="914400" h="914400">
                <a:moveTo>
                  <a:pt x="353568" y="97154"/>
                </a:moveTo>
                <a:lnTo>
                  <a:pt x="309499" y="267588"/>
                </a:lnTo>
                <a:lnTo>
                  <a:pt x="731736" y="267588"/>
                </a:lnTo>
                <a:lnTo>
                  <a:pt x="744735" y="245490"/>
                </a:lnTo>
                <a:lnTo>
                  <a:pt x="457200" y="245490"/>
                </a:lnTo>
                <a:lnTo>
                  <a:pt x="353568" y="97154"/>
                </a:lnTo>
                <a:close/>
              </a:path>
              <a:path w="914400" h="914400">
                <a:moveTo>
                  <a:pt x="614807" y="0"/>
                </a:moveTo>
                <a:lnTo>
                  <a:pt x="457200" y="245490"/>
                </a:lnTo>
                <a:lnTo>
                  <a:pt x="744735" y="245490"/>
                </a:lnTo>
                <a:lnTo>
                  <a:pt x="756538" y="225425"/>
                </a:lnTo>
                <a:lnTo>
                  <a:pt x="599186" y="225425"/>
                </a:lnTo>
                <a:lnTo>
                  <a:pt x="614807" y="0"/>
                </a:lnTo>
                <a:close/>
              </a:path>
              <a:path w="914400" h="914400">
                <a:moveTo>
                  <a:pt x="778128" y="188722"/>
                </a:moveTo>
                <a:lnTo>
                  <a:pt x="599186" y="225425"/>
                </a:lnTo>
                <a:lnTo>
                  <a:pt x="756538" y="225425"/>
                </a:lnTo>
                <a:lnTo>
                  <a:pt x="778128" y="18872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80126" y="288797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0"/>
                </a:moveTo>
                <a:lnTo>
                  <a:pt x="614807" y="0"/>
                </a:lnTo>
                <a:lnTo>
                  <a:pt x="599186" y="225425"/>
                </a:lnTo>
                <a:lnTo>
                  <a:pt x="778128" y="188722"/>
                </a:lnTo>
                <a:lnTo>
                  <a:pt x="707009" y="309625"/>
                </a:lnTo>
                <a:lnTo>
                  <a:pt x="893063" y="344424"/>
                </a:lnTo>
                <a:lnTo>
                  <a:pt x="745363" y="443484"/>
                </a:lnTo>
                <a:lnTo>
                  <a:pt x="914400" y="562610"/>
                </a:lnTo>
                <a:lnTo>
                  <a:pt x="712724" y="547877"/>
                </a:lnTo>
                <a:lnTo>
                  <a:pt x="768096" y="766063"/>
                </a:lnTo>
                <a:lnTo>
                  <a:pt x="593471" y="612013"/>
                </a:lnTo>
                <a:lnTo>
                  <a:pt x="560832" y="835532"/>
                </a:lnTo>
                <a:lnTo>
                  <a:pt x="445897" y="632205"/>
                </a:lnTo>
                <a:lnTo>
                  <a:pt x="359156" y="914400"/>
                </a:lnTo>
                <a:lnTo>
                  <a:pt x="326644" y="661542"/>
                </a:lnTo>
                <a:lnTo>
                  <a:pt x="201549" y="745743"/>
                </a:lnTo>
                <a:lnTo>
                  <a:pt x="239902" y="590041"/>
                </a:lnTo>
                <a:lnTo>
                  <a:pt x="5714" y="617474"/>
                </a:lnTo>
                <a:lnTo>
                  <a:pt x="157607" y="498475"/>
                </a:lnTo>
                <a:lnTo>
                  <a:pt x="0" y="364743"/>
                </a:lnTo>
                <a:lnTo>
                  <a:pt x="195834" y="322452"/>
                </a:lnTo>
                <a:lnTo>
                  <a:pt x="15621" y="97154"/>
                </a:lnTo>
                <a:lnTo>
                  <a:pt x="309499" y="267588"/>
                </a:lnTo>
                <a:lnTo>
                  <a:pt x="353568" y="97154"/>
                </a:lnTo>
                <a:lnTo>
                  <a:pt x="457200" y="24549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100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499502"/>
            <a:ext cx="2935605" cy="119761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376555" indent="-363855">
              <a:lnSpc>
                <a:spcPct val="100000"/>
              </a:lnSpc>
              <a:spcBef>
                <a:spcPts val="750"/>
              </a:spcBef>
              <a:buAutoNum type="arabicPeriod" startAt="2"/>
              <a:tabLst>
                <a:tab pos="377190" algn="l"/>
              </a:tabLst>
            </a:pPr>
            <a:r>
              <a:rPr dirty="0" sz="2400" spc="-5" b="1">
                <a:latin typeface="맑은 고딕"/>
                <a:cs typeface="맑은 고딕"/>
              </a:rPr>
              <a:t>새로운</a:t>
            </a:r>
            <a:r>
              <a:rPr dirty="0" sz="2400" spc="-7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  <a:p>
            <a:pPr lvl="1" marL="417195" indent="-327660">
              <a:lnSpc>
                <a:spcPct val="100000"/>
              </a:lnSpc>
              <a:spcBef>
                <a:spcPts val="555"/>
              </a:spcBef>
              <a:buAutoNum type="arabicParenR"/>
              <a:tabLst>
                <a:tab pos="417830" algn="l"/>
              </a:tabLst>
            </a:pPr>
            <a:r>
              <a:rPr dirty="0" sz="2000" b="1">
                <a:latin typeface="맑은 고딕"/>
                <a:cs typeface="맑은 고딕"/>
              </a:rPr>
              <a:t>산업저작권</a:t>
            </a:r>
            <a:endParaRPr sz="20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459"/>
              </a:spcBef>
            </a:pPr>
            <a:r>
              <a:rPr dirty="0" sz="1900" spc="-5" b="1">
                <a:latin typeface="맑은 고딕"/>
                <a:cs typeface="맑은 고딕"/>
              </a:rPr>
              <a:t>③ 디지털</a:t>
            </a:r>
            <a:r>
              <a:rPr dirty="0" sz="1900" spc="-10" b="1">
                <a:latin typeface="맑은 고딕"/>
                <a:cs typeface="맑은 고딕"/>
              </a:rPr>
              <a:t> </a:t>
            </a:r>
            <a:r>
              <a:rPr dirty="0" sz="1900" spc="-5" b="1">
                <a:latin typeface="맑은 고딕"/>
                <a:cs typeface="맑은 고딕"/>
              </a:rPr>
              <a:t>콘텐츠</a:t>
            </a:r>
            <a:endParaRPr sz="19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0683" y="1944623"/>
            <a:ext cx="1546860" cy="2231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23616" y="1223772"/>
            <a:ext cx="5076444" cy="2196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43939" y="4535423"/>
            <a:ext cx="2232660" cy="1908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59352" y="3816096"/>
            <a:ext cx="3960876" cy="27355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100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499502"/>
            <a:ext cx="2935605" cy="119761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376555" indent="-363855">
              <a:lnSpc>
                <a:spcPct val="100000"/>
              </a:lnSpc>
              <a:spcBef>
                <a:spcPts val="750"/>
              </a:spcBef>
              <a:buAutoNum type="arabicPeriod" startAt="2"/>
              <a:tabLst>
                <a:tab pos="377190" algn="l"/>
              </a:tabLst>
            </a:pPr>
            <a:r>
              <a:rPr dirty="0" sz="2400" spc="-5" b="1">
                <a:latin typeface="맑은 고딕"/>
                <a:cs typeface="맑은 고딕"/>
              </a:rPr>
              <a:t>새로운</a:t>
            </a:r>
            <a:r>
              <a:rPr dirty="0" sz="2400" spc="-7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  <a:p>
            <a:pPr lvl="1" marL="417195" indent="-327660">
              <a:lnSpc>
                <a:spcPct val="100000"/>
              </a:lnSpc>
              <a:spcBef>
                <a:spcPts val="555"/>
              </a:spcBef>
              <a:buAutoNum type="arabicParenR"/>
              <a:tabLst>
                <a:tab pos="417830" algn="l"/>
              </a:tabLst>
            </a:pPr>
            <a:r>
              <a:rPr dirty="0" sz="2000" b="1">
                <a:latin typeface="맑은 고딕"/>
                <a:cs typeface="맑은 고딕"/>
              </a:rPr>
              <a:t>산업저작권</a:t>
            </a:r>
            <a:endParaRPr sz="20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459"/>
              </a:spcBef>
            </a:pPr>
            <a:r>
              <a:rPr dirty="0" sz="1900" spc="-5" b="1">
                <a:latin typeface="맑은 고딕"/>
                <a:cs typeface="맑은 고딕"/>
              </a:rPr>
              <a:t>③ 디지털</a:t>
            </a:r>
            <a:r>
              <a:rPr dirty="0" sz="1900" spc="-10" b="1">
                <a:latin typeface="맑은 고딕"/>
                <a:cs typeface="맑은 고딕"/>
              </a:rPr>
              <a:t> </a:t>
            </a:r>
            <a:r>
              <a:rPr dirty="0" sz="1900" spc="-5" b="1">
                <a:latin typeface="맑은 고딕"/>
                <a:cs typeface="맑은 고딕"/>
              </a:rPr>
              <a:t>콘텐츠</a:t>
            </a:r>
            <a:endParaRPr sz="19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793746"/>
            <a:ext cx="9143999" cy="5064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100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499502"/>
            <a:ext cx="2935605" cy="84963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376555" indent="-363855">
              <a:lnSpc>
                <a:spcPct val="100000"/>
              </a:lnSpc>
              <a:spcBef>
                <a:spcPts val="750"/>
              </a:spcBef>
              <a:buAutoNum type="arabicPeriod" startAt="2"/>
              <a:tabLst>
                <a:tab pos="377190" algn="l"/>
              </a:tabLst>
            </a:pPr>
            <a:r>
              <a:rPr dirty="0" sz="2400" spc="-5" b="1">
                <a:latin typeface="맑은 고딕"/>
                <a:cs typeface="맑은 고딕"/>
              </a:rPr>
              <a:t>새로운</a:t>
            </a:r>
            <a:r>
              <a:rPr dirty="0" sz="2400" spc="-7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  <a:p>
            <a:pPr lvl="1" marL="417195" indent="-327660">
              <a:lnSpc>
                <a:spcPct val="100000"/>
              </a:lnSpc>
              <a:spcBef>
                <a:spcPts val="555"/>
              </a:spcBef>
              <a:buAutoNum type="arabicParenR"/>
              <a:tabLst>
                <a:tab pos="417830" algn="l"/>
              </a:tabLst>
            </a:pPr>
            <a:r>
              <a:rPr dirty="0" sz="2000" b="1">
                <a:latin typeface="맑은 고딕"/>
                <a:cs typeface="맑은 고딕"/>
              </a:rPr>
              <a:t>산업저작권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29154"/>
            <a:ext cx="9143999" cy="522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PCW</dc:creator>
  <dc:title>제1강: 현대범죄와 형벌의 구성과 내용개관</dc:title>
  <dcterms:created xsi:type="dcterms:W3CDTF">2023-04-18T07:06:29Z</dcterms:created>
  <dcterms:modified xsi:type="dcterms:W3CDTF">2023-04-18T07:06:29Z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2023-03-21T00:00:00Z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2023-04-18T00:00:00Z</vt:filetime>
  </property>
</Properties>
</file>