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635" y="215341"/>
            <a:ext cx="8072729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635" y="215341"/>
            <a:ext cx="306514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2829" y="2456180"/>
            <a:ext cx="16656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맑은 고딕"/>
                <a:cs typeface="맑은 고딕"/>
              </a:rPr>
              <a:t>제4주차</a:t>
            </a:r>
            <a:r>
              <a:rPr dirty="0" sz="2000" spc="-9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제1강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9950" y="2980689"/>
            <a:ext cx="2033270" cy="559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spc="-5" b="1">
                <a:latin typeface="맑은 고딕"/>
                <a:cs typeface="맑은 고딕"/>
              </a:rPr>
              <a:t>chapter</a:t>
            </a:r>
            <a:r>
              <a:rPr dirty="0" sz="3500" spc="-105" b="1">
                <a:latin typeface="맑은 고딕"/>
                <a:cs typeface="맑은 고딕"/>
              </a:rPr>
              <a:t> </a:t>
            </a:r>
            <a:r>
              <a:rPr dirty="0" sz="3500" b="1">
                <a:latin typeface="맑은 고딕"/>
                <a:cs typeface="맑은 고딕"/>
              </a:rPr>
              <a:t>2</a:t>
            </a:r>
            <a:endParaRPr sz="35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56282" y="3780485"/>
            <a:ext cx="4339590" cy="560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b="1">
                <a:latin typeface="맑은 고딕"/>
                <a:cs typeface="맑은 고딕"/>
              </a:rPr>
              <a:t>지식재산의 법적</a:t>
            </a:r>
            <a:r>
              <a:rPr dirty="0" sz="3500" spc="-120" b="1">
                <a:latin typeface="맑은 고딕"/>
                <a:cs typeface="맑은 고딕"/>
              </a:rPr>
              <a:t> </a:t>
            </a:r>
            <a:r>
              <a:rPr dirty="0" sz="3500" spc="0" b="1">
                <a:latin typeface="맑은 고딕"/>
                <a:cs typeface="맑은 고딕"/>
              </a:rPr>
              <a:t>의미</a:t>
            </a:r>
            <a:endParaRPr sz="35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16623" y="504444"/>
            <a:ext cx="162001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635" y="215341"/>
            <a:ext cx="439356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Ⅲ. </a:t>
            </a:r>
            <a:r>
              <a:rPr dirty="0" spc="-5"/>
              <a:t>권리의 </a:t>
            </a:r>
            <a:r>
              <a:rPr dirty="0"/>
              <a:t>보호대상의</a:t>
            </a:r>
            <a:r>
              <a:rPr dirty="0" spc="-60"/>
              <a:t> </a:t>
            </a:r>
            <a:r>
              <a:rPr dirty="0"/>
              <a:t>불명확성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027" y="805403"/>
            <a:ext cx="7448550" cy="185483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90500" indent="-177800">
              <a:lnSpc>
                <a:spcPct val="100000"/>
              </a:lnSpc>
              <a:spcBef>
                <a:spcPts val="575"/>
              </a:spcBef>
              <a:buChar char="-"/>
              <a:tabLst>
                <a:tab pos="206375" algn="l"/>
              </a:tabLst>
            </a:pPr>
            <a:r>
              <a:rPr dirty="0" sz="2000">
                <a:latin typeface="맑은 고딕"/>
                <a:cs typeface="맑은 고딕"/>
              </a:rPr>
              <a:t>지식재산권은 그 대상이 </a:t>
            </a:r>
            <a:r>
              <a:rPr dirty="0" sz="2000" b="1">
                <a:latin typeface="맑은 고딕"/>
                <a:cs typeface="맑은 고딕"/>
              </a:rPr>
              <a:t>무형의 재화라는 본래의 성질로</a:t>
            </a:r>
            <a:r>
              <a:rPr dirty="0" sz="2000" spc="-114" b="1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인하여</a:t>
            </a:r>
            <a:endParaRPr sz="2000">
              <a:latin typeface="맑은 고딕"/>
              <a:cs typeface="맑은 고딕"/>
            </a:endParaRPr>
          </a:p>
          <a:p>
            <a:pPr marL="1905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권리 객체의 범위가 불명확할 가능성이</a:t>
            </a:r>
            <a:r>
              <a:rPr dirty="0" sz="2000" spc="-11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높다.</a:t>
            </a:r>
            <a:endParaRPr sz="2000">
              <a:latin typeface="맑은 고딕"/>
              <a:cs typeface="맑은 고딕"/>
            </a:endParaRPr>
          </a:p>
          <a:p>
            <a:pPr marL="190500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맑은 고딕"/>
                <a:cs typeface="맑은 고딕"/>
              </a:rPr>
              <a:t>그로 인한 </a:t>
            </a:r>
            <a:r>
              <a:rPr dirty="0" sz="2000" b="1">
                <a:latin typeface="맑은 고딕"/>
                <a:cs typeface="맑은 고딕"/>
              </a:rPr>
              <a:t>권리분쟁의 대상이 될 소지</a:t>
            </a:r>
            <a:r>
              <a:rPr dirty="0" sz="2000">
                <a:latin typeface="맑은 고딕"/>
                <a:cs typeface="맑은 고딕"/>
              </a:rPr>
              <a:t>가 잠재되어</a:t>
            </a:r>
            <a:r>
              <a:rPr dirty="0" sz="2000" spc="-1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있다.</a:t>
            </a:r>
            <a:endParaRPr sz="2000">
              <a:latin typeface="맑은 고딕"/>
              <a:cs typeface="맑은 고딕"/>
            </a:endParaRPr>
          </a:p>
          <a:p>
            <a:pPr marL="190500" marR="170815" indent="-177800">
              <a:lnSpc>
                <a:spcPct val="119500"/>
              </a:lnSpc>
              <a:spcBef>
                <a:spcPts val="20"/>
              </a:spcBef>
              <a:buChar char="-"/>
              <a:tabLst>
                <a:tab pos="206375" algn="l"/>
              </a:tabLst>
            </a:pPr>
            <a:r>
              <a:rPr dirty="0" sz="2000">
                <a:latin typeface="맑은 고딕"/>
                <a:cs typeface="맑은 고딕"/>
              </a:rPr>
              <a:t>이를 방지하기 위해 </a:t>
            </a:r>
            <a:r>
              <a:rPr dirty="0" sz="2000">
                <a:latin typeface="MS Gothic"/>
                <a:cs typeface="MS Gothic"/>
              </a:rPr>
              <a:t>｢</a:t>
            </a:r>
            <a:r>
              <a:rPr dirty="0" sz="2000">
                <a:latin typeface="맑은 고딕"/>
                <a:cs typeface="맑은 고딕"/>
              </a:rPr>
              <a:t>청구의 범위</a:t>
            </a:r>
            <a:r>
              <a:rPr dirty="0" sz="2000">
                <a:latin typeface="MS Gothic"/>
                <a:cs typeface="MS Gothic"/>
              </a:rPr>
              <a:t>｣</a:t>
            </a:r>
            <a:r>
              <a:rPr dirty="0" sz="2000">
                <a:latin typeface="맑은 고딕"/>
                <a:cs typeface="맑은 고딕"/>
              </a:rPr>
              <a:t>를 명확히 기재할 것을</a:t>
            </a:r>
            <a:r>
              <a:rPr dirty="0" sz="2000" spc="-1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요구  권리객체의 기술적 범위의 명확성을 기하려 노력하고</a:t>
            </a:r>
            <a:r>
              <a:rPr dirty="0" sz="2000" spc="-114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36108" y="3860291"/>
            <a:ext cx="2548128" cy="1296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939" y="3854196"/>
            <a:ext cx="3439667" cy="17586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196833" y="2422398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79" y="661542"/>
                </a:moveTo>
                <a:lnTo>
                  <a:pt x="326644" y="661542"/>
                </a:lnTo>
                <a:lnTo>
                  <a:pt x="359156" y="914400"/>
                </a:lnTo>
                <a:lnTo>
                  <a:pt x="436879" y="661542"/>
                </a:lnTo>
                <a:close/>
              </a:path>
              <a:path w="914400" h="914400">
                <a:moveTo>
                  <a:pt x="590522" y="632205"/>
                </a:moveTo>
                <a:lnTo>
                  <a:pt x="445897" y="632205"/>
                </a:lnTo>
                <a:lnTo>
                  <a:pt x="560832" y="835532"/>
                </a:lnTo>
                <a:lnTo>
                  <a:pt x="590522" y="632205"/>
                </a:lnTo>
                <a:close/>
              </a:path>
              <a:path w="914400" h="914400">
                <a:moveTo>
                  <a:pt x="729000" y="612013"/>
                </a:moveTo>
                <a:lnTo>
                  <a:pt x="593471" y="612013"/>
                </a:lnTo>
                <a:lnTo>
                  <a:pt x="768096" y="766063"/>
                </a:lnTo>
                <a:lnTo>
                  <a:pt x="729000" y="612013"/>
                </a:lnTo>
                <a:close/>
              </a:path>
              <a:path w="914400" h="914400">
                <a:moveTo>
                  <a:pt x="723424" y="590041"/>
                </a:moveTo>
                <a:lnTo>
                  <a:pt x="239902" y="590041"/>
                </a:lnTo>
                <a:lnTo>
                  <a:pt x="201549" y="745743"/>
                </a:lnTo>
                <a:lnTo>
                  <a:pt x="326644" y="661542"/>
                </a:lnTo>
                <a:lnTo>
                  <a:pt x="436879" y="661542"/>
                </a:lnTo>
                <a:lnTo>
                  <a:pt x="445897" y="632205"/>
                </a:lnTo>
                <a:lnTo>
                  <a:pt x="590522" y="632205"/>
                </a:lnTo>
                <a:lnTo>
                  <a:pt x="593471" y="612013"/>
                </a:lnTo>
                <a:lnTo>
                  <a:pt x="729000" y="612013"/>
                </a:lnTo>
                <a:lnTo>
                  <a:pt x="723424" y="590041"/>
                </a:lnTo>
                <a:close/>
              </a:path>
              <a:path w="914400" h="914400">
                <a:moveTo>
                  <a:pt x="15621" y="97154"/>
                </a:moveTo>
                <a:lnTo>
                  <a:pt x="195834" y="322452"/>
                </a:lnTo>
                <a:lnTo>
                  <a:pt x="0" y="364743"/>
                </a:lnTo>
                <a:lnTo>
                  <a:pt x="157607" y="498475"/>
                </a:lnTo>
                <a:lnTo>
                  <a:pt x="5715" y="617474"/>
                </a:lnTo>
                <a:lnTo>
                  <a:pt x="239902" y="590041"/>
                </a:lnTo>
                <a:lnTo>
                  <a:pt x="723424" y="590041"/>
                </a:lnTo>
                <a:lnTo>
                  <a:pt x="712724" y="547877"/>
                </a:lnTo>
                <a:lnTo>
                  <a:pt x="893495" y="547877"/>
                </a:lnTo>
                <a:lnTo>
                  <a:pt x="745363" y="443484"/>
                </a:lnTo>
                <a:lnTo>
                  <a:pt x="893064" y="344424"/>
                </a:lnTo>
                <a:lnTo>
                  <a:pt x="707009" y="309625"/>
                </a:lnTo>
                <a:lnTo>
                  <a:pt x="731736" y="267588"/>
                </a:lnTo>
                <a:lnTo>
                  <a:pt x="309499" y="267588"/>
                </a:lnTo>
                <a:lnTo>
                  <a:pt x="15621" y="97154"/>
                </a:lnTo>
                <a:close/>
              </a:path>
              <a:path w="914400" h="914400">
                <a:moveTo>
                  <a:pt x="893495" y="547877"/>
                </a:moveTo>
                <a:lnTo>
                  <a:pt x="712724" y="547877"/>
                </a:lnTo>
                <a:lnTo>
                  <a:pt x="914400" y="562610"/>
                </a:lnTo>
                <a:lnTo>
                  <a:pt x="893495" y="547877"/>
                </a:lnTo>
                <a:close/>
              </a:path>
              <a:path w="914400" h="914400">
                <a:moveTo>
                  <a:pt x="353568" y="97154"/>
                </a:moveTo>
                <a:lnTo>
                  <a:pt x="309499" y="267588"/>
                </a:lnTo>
                <a:lnTo>
                  <a:pt x="731736" y="267588"/>
                </a:lnTo>
                <a:lnTo>
                  <a:pt x="744735" y="245490"/>
                </a:lnTo>
                <a:lnTo>
                  <a:pt x="457200" y="245490"/>
                </a:lnTo>
                <a:lnTo>
                  <a:pt x="353568" y="97154"/>
                </a:lnTo>
                <a:close/>
              </a:path>
              <a:path w="914400" h="914400">
                <a:moveTo>
                  <a:pt x="614807" y="0"/>
                </a:moveTo>
                <a:lnTo>
                  <a:pt x="457200" y="245490"/>
                </a:lnTo>
                <a:lnTo>
                  <a:pt x="744735" y="245490"/>
                </a:lnTo>
                <a:lnTo>
                  <a:pt x="756539" y="225425"/>
                </a:lnTo>
                <a:lnTo>
                  <a:pt x="599186" y="225425"/>
                </a:lnTo>
                <a:lnTo>
                  <a:pt x="614807" y="0"/>
                </a:lnTo>
                <a:close/>
              </a:path>
              <a:path w="914400" h="914400">
                <a:moveTo>
                  <a:pt x="778129" y="188722"/>
                </a:moveTo>
                <a:lnTo>
                  <a:pt x="599186" y="225425"/>
                </a:lnTo>
                <a:lnTo>
                  <a:pt x="756539" y="225425"/>
                </a:lnTo>
                <a:lnTo>
                  <a:pt x="778129" y="188722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196833" y="2422398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0"/>
                </a:moveTo>
                <a:lnTo>
                  <a:pt x="614807" y="0"/>
                </a:lnTo>
                <a:lnTo>
                  <a:pt x="599186" y="225425"/>
                </a:lnTo>
                <a:lnTo>
                  <a:pt x="778129" y="188722"/>
                </a:lnTo>
                <a:lnTo>
                  <a:pt x="707009" y="309625"/>
                </a:lnTo>
                <a:lnTo>
                  <a:pt x="893064" y="344424"/>
                </a:lnTo>
                <a:lnTo>
                  <a:pt x="745363" y="443484"/>
                </a:lnTo>
                <a:lnTo>
                  <a:pt x="914400" y="562610"/>
                </a:lnTo>
                <a:lnTo>
                  <a:pt x="712724" y="547877"/>
                </a:lnTo>
                <a:lnTo>
                  <a:pt x="768096" y="766063"/>
                </a:lnTo>
                <a:lnTo>
                  <a:pt x="593471" y="612013"/>
                </a:lnTo>
                <a:lnTo>
                  <a:pt x="560832" y="835532"/>
                </a:lnTo>
                <a:lnTo>
                  <a:pt x="445897" y="632205"/>
                </a:lnTo>
                <a:lnTo>
                  <a:pt x="359156" y="914400"/>
                </a:lnTo>
                <a:lnTo>
                  <a:pt x="326644" y="661542"/>
                </a:lnTo>
                <a:lnTo>
                  <a:pt x="201549" y="745743"/>
                </a:lnTo>
                <a:lnTo>
                  <a:pt x="239902" y="590041"/>
                </a:lnTo>
                <a:lnTo>
                  <a:pt x="5715" y="617474"/>
                </a:lnTo>
                <a:lnTo>
                  <a:pt x="157607" y="498475"/>
                </a:lnTo>
                <a:lnTo>
                  <a:pt x="0" y="364743"/>
                </a:lnTo>
                <a:lnTo>
                  <a:pt x="195834" y="322452"/>
                </a:lnTo>
                <a:lnTo>
                  <a:pt x="15621" y="97154"/>
                </a:lnTo>
                <a:lnTo>
                  <a:pt x="309499" y="267588"/>
                </a:lnTo>
                <a:lnTo>
                  <a:pt x="353568" y="97154"/>
                </a:lnTo>
                <a:lnTo>
                  <a:pt x="457200" y="24549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635" y="215341"/>
            <a:ext cx="43935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Ⅲ. </a:t>
            </a:r>
            <a:r>
              <a:rPr dirty="0" sz="2400" spc="-5" b="1">
                <a:latin typeface="맑은 고딕"/>
                <a:cs typeface="맑은 고딕"/>
              </a:rPr>
              <a:t>권리의 </a:t>
            </a:r>
            <a:r>
              <a:rPr dirty="0" sz="2400" b="1">
                <a:latin typeface="맑은 고딕"/>
                <a:cs typeface="맑은 고딕"/>
              </a:rPr>
              <a:t>보호대상의</a:t>
            </a:r>
            <a:r>
              <a:rPr dirty="0" sz="2400" spc="-6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불명확성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3943" y="865377"/>
            <a:ext cx="30880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맑은 고딕"/>
                <a:cs typeface="맑은 고딕"/>
              </a:rPr>
              <a:t>특허소송 전문성 부족</a:t>
            </a:r>
            <a:r>
              <a:rPr dirty="0" sz="2000" spc="-10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뉴스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" y="1484375"/>
            <a:ext cx="9127236" cy="5134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635" y="215341"/>
            <a:ext cx="306514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Ⅳ. </a:t>
            </a:r>
            <a:r>
              <a:rPr dirty="0" spc="-5"/>
              <a:t>권리공유의</a:t>
            </a:r>
            <a:r>
              <a:rPr dirty="0" spc="-65"/>
              <a:t> </a:t>
            </a:r>
            <a:r>
              <a:rPr dirty="0" spc="-5"/>
              <a:t>특이성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027" y="805403"/>
            <a:ext cx="7266940" cy="148907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205740" indent="-193040">
              <a:lnSpc>
                <a:spcPct val="100000"/>
              </a:lnSpc>
              <a:spcBef>
                <a:spcPts val="575"/>
              </a:spcBef>
              <a:buChar char="-"/>
              <a:tabLst>
                <a:tab pos="206375" algn="l"/>
              </a:tabLst>
            </a:pPr>
            <a:r>
              <a:rPr dirty="0" sz="2000">
                <a:latin typeface="맑은 고딕"/>
                <a:cs typeface="맑은 고딕"/>
              </a:rPr>
              <a:t>지식재산권도 하나의 권리를 두 사람 이상이 공유할 수</a:t>
            </a:r>
            <a:r>
              <a:rPr dirty="0" sz="2000" spc="-1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있다.</a:t>
            </a:r>
            <a:endParaRPr sz="2000">
              <a:latin typeface="맑은 고딕"/>
              <a:cs typeface="맑은 고딕"/>
            </a:endParaRPr>
          </a:p>
          <a:p>
            <a:pPr marL="1905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공동연구자 등록한 경우가 </a:t>
            </a:r>
            <a:r>
              <a:rPr dirty="0" sz="2000" spc="0">
                <a:latin typeface="맑은 고딕"/>
                <a:cs typeface="맑은 고딕"/>
              </a:rPr>
              <a:t>이에</a:t>
            </a:r>
            <a:r>
              <a:rPr dirty="0" sz="2000" spc="-9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해당</a:t>
            </a:r>
            <a:endParaRPr sz="2000">
              <a:latin typeface="맑은 고딕"/>
              <a:cs typeface="맑은 고딕"/>
            </a:endParaRPr>
          </a:p>
          <a:p>
            <a:pPr marL="205740" indent="-193040">
              <a:lnSpc>
                <a:spcPct val="100000"/>
              </a:lnSpc>
              <a:spcBef>
                <a:spcPts val="484"/>
              </a:spcBef>
              <a:buChar char="-"/>
              <a:tabLst>
                <a:tab pos="206375" algn="l"/>
              </a:tabLst>
            </a:pPr>
            <a:r>
              <a:rPr dirty="0" sz="2000">
                <a:latin typeface="맑은 고딕"/>
                <a:cs typeface="맑은 고딕"/>
              </a:rPr>
              <a:t>공동소유로 등록된 지식재산권의 실시·사용</a:t>
            </a:r>
            <a:r>
              <a:rPr dirty="0" sz="2000" spc="-10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및</a:t>
            </a:r>
            <a:endParaRPr sz="2000">
              <a:latin typeface="맑은 고딕"/>
              <a:cs typeface="맑은 고딕"/>
            </a:endParaRPr>
          </a:p>
          <a:p>
            <a:pPr marL="1905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지분의 처분 등의 경우는 일반재산의 경우와 그 요건에서</a:t>
            </a:r>
            <a:r>
              <a:rPr dirty="0" sz="2000" spc="-13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차이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76444" y="2802635"/>
            <a:ext cx="3150107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03603" y="3717035"/>
            <a:ext cx="3209544" cy="2142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957566" y="837438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79" y="661542"/>
                </a:moveTo>
                <a:lnTo>
                  <a:pt x="326643" y="661542"/>
                </a:lnTo>
                <a:lnTo>
                  <a:pt x="359155" y="914400"/>
                </a:lnTo>
                <a:lnTo>
                  <a:pt x="436879" y="661542"/>
                </a:lnTo>
                <a:close/>
              </a:path>
              <a:path w="914400" h="914400">
                <a:moveTo>
                  <a:pt x="590522" y="632206"/>
                </a:moveTo>
                <a:lnTo>
                  <a:pt x="445897" y="632206"/>
                </a:lnTo>
                <a:lnTo>
                  <a:pt x="560831" y="835533"/>
                </a:lnTo>
                <a:lnTo>
                  <a:pt x="590522" y="632206"/>
                </a:lnTo>
                <a:close/>
              </a:path>
              <a:path w="914400" h="914400">
                <a:moveTo>
                  <a:pt x="729000" y="612013"/>
                </a:moveTo>
                <a:lnTo>
                  <a:pt x="593470" y="612013"/>
                </a:lnTo>
                <a:lnTo>
                  <a:pt x="768095" y="766063"/>
                </a:lnTo>
                <a:lnTo>
                  <a:pt x="729000" y="612013"/>
                </a:lnTo>
                <a:close/>
              </a:path>
              <a:path w="914400" h="914400">
                <a:moveTo>
                  <a:pt x="723424" y="590041"/>
                </a:moveTo>
                <a:lnTo>
                  <a:pt x="239902" y="590041"/>
                </a:lnTo>
                <a:lnTo>
                  <a:pt x="201549" y="745744"/>
                </a:lnTo>
                <a:lnTo>
                  <a:pt x="326643" y="661542"/>
                </a:lnTo>
                <a:lnTo>
                  <a:pt x="436879" y="661542"/>
                </a:lnTo>
                <a:lnTo>
                  <a:pt x="445897" y="632206"/>
                </a:lnTo>
                <a:lnTo>
                  <a:pt x="590522" y="632206"/>
                </a:lnTo>
                <a:lnTo>
                  <a:pt x="593470" y="612013"/>
                </a:lnTo>
                <a:lnTo>
                  <a:pt x="729000" y="612013"/>
                </a:lnTo>
                <a:lnTo>
                  <a:pt x="723424" y="590041"/>
                </a:lnTo>
                <a:close/>
              </a:path>
              <a:path w="914400" h="914400">
                <a:moveTo>
                  <a:pt x="15620" y="97154"/>
                </a:moveTo>
                <a:lnTo>
                  <a:pt x="195833" y="322452"/>
                </a:lnTo>
                <a:lnTo>
                  <a:pt x="0" y="364744"/>
                </a:lnTo>
                <a:lnTo>
                  <a:pt x="157606" y="498475"/>
                </a:lnTo>
                <a:lnTo>
                  <a:pt x="5714" y="617474"/>
                </a:lnTo>
                <a:lnTo>
                  <a:pt x="239902" y="590041"/>
                </a:lnTo>
                <a:lnTo>
                  <a:pt x="723424" y="590041"/>
                </a:lnTo>
                <a:lnTo>
                  <a:pt x="712724" y="547877"/>
                </a:lnTo>
                <a:lnTo>
                  <a:pt x="893495" y="547877"/>
                </a:lnTo>
                <a:lnTo>
                  <a:pt x="745362" y="443484"/>
                </a:lnTo>
                <a:lnTo>
                  <a:pt x="893063" y="344424"/>
                </a:lnTo>
                <a:lnTo>
                  <a:pt x="707008" y="309625"/>
                </a:lnTo>
                <a:lnTo>
                  <a:pt x="731736" y="267588"/>
                </a:lnTo>
                <a:lnTo>
                  <a:pt x="309499" y="267588"/>
                </a:lnTo>
                <a:lnTo>
                  <a:pt x="15620" y="97154"/>
                </a:lnTo>
                <a:close/>
              </a:path>
              <a:path w="914400" h="914400">
                <a:moveTo>
                  <a:pt x="893495" y="547877"/>
                </a:moveTo>
                <a:lnTo>
                  <a:pt x="712724" y="547877"/>
                </a:lnTo>
                <a:lnTo>
                  <a:pt x="914400" y="562610"/>
                </a:lnTo>
                <a:lnTo>
                  <a:pt x="893495" y="547877"/>
                </a:lnTo>
                <a:close/>
              </a:path>
              <a:path w="914400" h="914400">
                <a:moveTo>
                  <a:pt x="353567" y="97154"/>
                </a:moveTo>
                <a:lnTo>
                  <a:pt x="309499" y="267588"/>
                </a:lnTo>
                <a:lnTo>
                  <a:pt x="731736" y="267588"/>
                </a:lnTo>
                <a:lnTo>
                  <a:pt x="744735" y="245490"/>
                </a:lnTo>
                <a:lnTo>
                  <a:pt x="457200" y="245490"/>
                </a:lnTo>
                <a:lnTo>
                  <a:pt x="353567" y="97154"/>
                </a:lnTo>
                <a:close/>
              </a:path>
              <a:path w="914400" h="914400">
                <a:moveTo>
                  <a:pt x="614806" y="0"/>
                </a:moveTo>
                <a:lnTo>
                  <a:pt x="457200" y="245490"/>
                </a:lnTo>
                <a:lnTo>
                  <a:pt x="744735" y="245490"/>
                </a:lnTo>
                <a:lnTo>
                  <a:pt x="756538" y="225425"/>
                </a:lnTo>
                <a:lnTo>
                  <a:pt x="599185" y="225425"/>
                </a:lnTo>
                <a:lnTo>
                  <a:pt x="614806" y="0"/>
                </a:lnTo>
                <a:close/>
              </a:path>
              <a:path w="914400" h="914400">
                <a:moveTo>
                  <a:pt x="778128" y="188722"/>
                </a:moveTo>
                <a:lnTo>
                  <a:pt x="599185" y="225425"/>
                </a:lnTo>
                <a:lnTo>
                  <a:pt x="756538" y="225425"/>
                </a:lnTo>
                <a:lnTo>
                  <a:pt x="778128" y="188722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957566" y="837438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0"/>
                </a:moveTo>
                <a:lnTo>
                  <a:pt x="614806" y="0"/>
                </a:lnTo>
                <a:lnTo>
                  <a:pt x="599185" y="225425"/>
                </a:lnTo>
                <a:lnTo>
                  <a:pt x="778128" y="188722"/>
                </a:lnTo>
                <a:lnTo>
                  <a:pt x="707008" y="309625"/>
                </a:lnTo>
                <a:lnTo>
                  <a:pt x="893063" y="344424"/>
                </a:lnTo>
                <a:lnTo>
                  <a:pt x="745362" y="443484"/>
                </a:lnTo>
                <a:lnTo>
                  <a:pt x="914400" y="562610"/>
                </a:lnTo>
                <a:lnTo>
                  <a:pt x="712724" y="547877"/>
                </a:lnTo>
                <a:lnTo>
                  <a:pt x="768095" y="766063"/>
                </a:lnTo>
                <a:lnTo>
                  <a:pt x="593470" y="612013"/>
                </a:lnTo>
                <a:lnTo>
                  <a:pt x="560831" y="835533"/>
                </a:lnTo>
                <a:lnTo>
                  <a:pt x="445897" y="632206"/>
                </a:lnTo>
                <a:lnTo>
                  <a:pt x="359155" y="914400"/>
                </a:lnTo>
                <a:lnTo>
                  <a:pt x="326643" y="661542"/>
                </a:lnTo>
                <a:lnTo>
                  <a:pt x="201549" y="745744"/>
                </a:lnTo>
                <a:lnTo>
                  <a:pt x="239902" y="590041"/>
                </a:lnTo>
                <a:lnTo>
                  <a:pt x="5714" y="617474"/>
                </a:lnTo>
                <a:lnTo>
                  <a:pt x="157606" y="498475"/>
                </a:lnTo>
                <a:lnTo>
                  <a:pt x="0" y="364744"/>
                </a:lnTo>
                <a:lnTo>
                  <a:pt x="195833" y="322452"/>
                </a:lnTo>
                <a:lnTo>
                  <a:pt x="15620" y="97154"/>
                </a:lnTo>
                <a:lnTo>
                  <a:pt x="309499" y="267588"/>
                </a:lnTo>
                <a:lnTo>
                  <a:pt x="353567" y="97154"/>
                </a:lnTo>
                <a:lnTo>
                  <a:pt x="457200" y="24549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635" y="215341"/>
            <a:ext cx="306514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Ⅳ. </a:t>
            </a:r>
            <a:r>
              <a:rPr dirty="0" spc="-5"/>
              <a:t>권리공유의</a:t>
            </a:r>
            <a:r>
              <a:rPr dirty="0" spc="-65"/>
              <a:t> </a:t>
            </a:r>
            <a:r>
              <a:rPr dirty="0" spc="-5"/>
              <a:t>특이성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35" y="798323"/>
            <a:ext cx="7914640" cy="4087495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346075" indent="-333375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346710" algn="l"/>
              </a:tabLst>
            </a:pPr>
            <a:r>
              <a:rPr dirty="0" sz="2200" spc="-5" b="1">
                <a:latin typeface="맑은 고딕"/>
                <a:cs typeface="맑은 고딕"/>
              </a:rPr>
              <a:t>권리의 실시·사용시</a:t>
            </a:r>
            <a:r>
              <a:rPr dirty="0" sz="2200" spc="30" b="1">
                <a:latin typeface="맑은 고딕"/>
                <a:cs typeface="맑은 고딕"/>
              </a:rPr>
              <a:t> </a:t>
            </a:r>
            <a:r>
              <a:rPr dirty="0" sz="2200" spc="-5" b="1">
                <a:latin typeface="맑은 고딕"/>
                <a:cs typeface="맑은 고딕"/>
              </a:rPr>
              <a:t>특이성</a:t>
            </a:r>
            <a:endParaRPr sz="2200">
              <a:latin typeface="맑은 고딕"/>
              <a:cs typeface="맑은 고딕"/>
            </a:endParaRPr>
          </a:p>
          <a:p>
            <a:pPr lvl="1" marL="294640" indent="-193675">
              <a:lnSpc>
                <a:spcPct val="100000"/>
              </a:lnSpc>
              <a:spcBef>
                <a:spcPts val="490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산업재산권은 전면적인 실시ㆍ사용이</a:t>
            </a:r>
            <a:r>
              <a:rPr dirty="0" sz="2000" spc="-9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불가피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맑은 고딕"/>
                <a:cs typeface="맑은 고딕"/>
              </a:rPr>
              <a:t>따라서 공유자는 특약 없는 </a:t>
            </a:r>
            <a:r>
              <a:rPr dirty="0" sz="2000" b="1">
                <a:latin typeface="맑은 고딕"/>
                <a:cs typeface="맑은 고딕"/>
              </a:rPr>
              <a:t>다른 공유자의 동의 없이</a:t>
            </a:r>
            <a:r>
              <a:rPr dirty="0" sz="2000" spc="-12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실시가능</a:t>
            </a:r>
            <a:r>
              <a:rPr dirty="0" sz="2000">
                <a:latin typeface="맑은 고딕"/>
                <a:cs typeface="맑은 고딕"/>
              </a:rPr>
              <a:t>.</a:t>
            </a:r>
            <a:endParaRPr sz="2000">
              <a:latin typeface="맑은 고딕"/>
              <a:cs typeface="맑은 고딕"/>
            </a:endParaRPr>
          </a:p>
          <a:p>
            <a:pPr lvl="1" marL="294640" indent="-193675">
              <a:lnSpc>
                <a:spcPct val="100000"/>
              </a:lnSpc>
              <a:spcBef>
                <a:spcPts val="480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일반재산은 다른 공유자의 동의 있어야</a:t>
            </a:r>
            <a:r>
              <a:rPr dirty="0" sz="2000" spc="-8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사용가능(차이점)</a:t>
            </a:r>
            <a:endParaRPr sz="2000">
              <a:latin typeface="맑은 고딕"/>
              <a:cs typeface="맑은 고딕"/>
            </a:endParaRPr>
          </a:p>
          <a:p>
            <a:pPr lvl="1" marL="294640" indent="-193675">
              <a:lnSpc>
                <a:spcPct val="100000"/>
              </a:lnSpc>
              <a:spcBef>
                <a:spcPts val="480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다만 </a:t>
            </a:r>
            <a:r>
              <a:rPr dirty="0" sz="2000" b="1">
                <a:latin typeface="맑은 고딕"/>
                <a:cs typeface="맑은 고딕"/>
              </a:rPr>
              <a:t>저작권</a:t>
            </a:r>
            <a:r>
              <a:rPr dirty="0" sz="2000">
                <a:latin typeface="맑은 고딕"/>
                <a:cs typeface="맑은 고딕"/>
              </a:rPr>
              <a:t>은 다른 </a:t>
            </a:r>
            <a:r>
              <a:rPr dirty="0" sz="2000" b="1">
                <a:latin typeface="맑은 고딕"/>
                <a:cs typeface="맑은 고딕"/>
              </a:rPr>
              <a:t>공유자의 동의를 얻어야</a:t>
            </a:r>
            <a:r>
              <a:rPr dirty="0" sz="2000" spc="-10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사용가능</a:t>
            </a:r>
            <a:r>
              <a:rPr dirty="0" sz="2000">
                <a:latin typeface="맑은 고딕"/>
                <a:cs typeface="맑은 고딕"/>
              </a:rPr>
              <a:t>.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맑은 고딕"/>
                <a:cs typeface="맑은 고딕"/>
              </a:rPr>
              <a:t>2. 지분의 처분시</a:t>
            </a:r>
            <a:r>
              <a:rPr dirty="0" sz="2000" spc="-4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특이성</a:t>
            </a:r>
            <a:endParaRPr sz="2000">
              <a:latin typeface="맑은 고딕"/>
              <a:cs typeface="맑은 고딕"/>
            </a:endParaRPr>
          </a:p>
          <a:p>
            <a:pPr marL="279400" indent="-178435">
              <a:lnSpc>
                <a:spcPct val="100000"/>
              </a:lnSpc>
              <a:spcBef>
                <a:spcPts val="480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공유자는 </a:t>
            </a:r>
            <a:r>
              <a:rPr dirty="0" sz="2000" b="1">
                <a:latin typeface="맑은 고딕"/>
                <a:cs typeface="맑은 고딕"/>
              </a:rPr>
              <a:t>지분양도, 질권설정의 경우 공유자 모두의 동의를</a:t>
            </a:r>
            <a:r>
              <a:rPr dirty="0" sz="2000" spc="-12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얻어야</a:t>
            </a:r>
            <a:endParaRPr sz="2000">
              <a:latin typeface="맑은 고딕"/>
              <a:cs typeface="맑은 고딕"/>
            </a:endParaRPr>
          </a:p>
          <a:p>
            <a:pPr marL="279400" indent="-178435">
              <a:lnSpc>
                <a:spcPct val="100000"/>
              </a:lnSpc>
              <a:spcBef>
                <a:spcPts val="480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또한 </a:t>
            </a:r>
            <a:r>
              <a:rPr dirty="0" sz="2000" b="1">
                <a:latin typeface="맑은 고딕"/>
                <a:cs typeface="맑은 고딕"/>
              </a:rPr>
              <a:t>전용실시권 설정, 통상실시권 허락도 </a:t>
            </a:r>
            <a:r>
              <a:rPr dirty="0" sz="2000" spc="0" b="1">
                <a:latin typeface="맑은 고딕"/>
                <a:cs typeface="맑은 고딕"/>
              </a:rPr>
              <a:t>공유자 </a:t>
            </a:r>
            <a:r>
              <a:rPr dirty="0" sz="2000" b="1">
                <a:latin typeface="맑은 고딕"/>
                <a:cs typeface="맑은 고딕"/>
              </a:rPr>
              <a:t>모두의</a:t>
            </a:r>
            <a:r>
              <a:rPr dirty="0" sz="2000" spc="-17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동의필요</a:t>
            </a:r>
            <a:r>
              <a:rPr dirty="0" sz="2000">
                <a:latin typeface="맑은 고딕"/>
                <a:cs typeface="맑은 고딕"/>
              </a:rPr>
              <a:t>.</a:t>
            </a:r>
            <a:endParaRPr sz="2000">
              <a:latin typeface="맑은 고딕"/>
              <a:cs typeface="맑은 고딕"/>
            </a:endParaRPr>
          </a:p>
          <a:p>
            <a:pPr marL="279400" marR="415290" indent="-178435">
              <a:lnSpc>
                <a:spcPct val="120000"/>
              </a:lnSpc>
              <a:spcBef>
                <a:spcPts val="5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이는 일반재산 공유자가 자신의 지분권을 양도·질권설정에</a:t>
            </a:r>
            <a:r>
              <a:rPr dirty="0" sz="2000" spc="-1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있어  다른 공유자의 동의가 필요 없는 점과는 차이가</a:t>
            </a:r>
            <a:r>
              <a:rPr dirty="0" sz="2000" spc="-114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57566" y="837438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79" y="661542"/>
                </a:moveTo>
                <a:lnTo>
                  <a:pt x="326643" y="661542"/>
                </a:lnTo>
                <a:lnTo>
                  <a:pt x="359155" y="914400"/>
                </a:lnTo>
                <a:lnTo>
                  <a:pt x="436879" y="661542"/>
                </a:lnTo>
                <a:close/>
              </a:path>
              <a:path w="914400" h="914400">
                <a:moveTo>
                  <a:pt x="590522" y="632206"/>
                </a:moveTo>
                <a:lnTo>
                  <a:pt x="445897" y="632206"/>
                </a:lnTo>
                <a:lnTo>
                  <a:pt x="560831" y="835533"/>
                </a:lnTo>
                <a:lnTo>
                  <a:pt x="590522" y="632206"/>
                </a:lnTo>
                <a:close/>
              </a:path>
              <a:path w="914400" h="914400">
                <a:moveTo>
                  <a:pt x="729000" y="612013"/>
                </a:moveTo>
                <a:lnTo>
                  <a:pt x="593470" y="612013"/>
                </a:lnTo>
                <a:lnTo>
                  <a:pt x="768095" y="766063"/>
                </a:lnTo>
                <a:lnTo>
                  <a:pt x="729000" y="612013"/>
                </a:lnTo>
                <a:close/>
              </a:path>
              <a:path w="914400" h="914400">
                <a:moveTo>
                  <a:pt x="723424" y="590041"/>
                </a:moveTo>
                <a:lnTo>
                  <a:pt x="239902" y="590041"/>
                </a:lnTo>
                <a:lnTo>
                  <a:pt x="201549" y="745744"/>
                </a:lnTo>
                <a:lnTo>
                  <a:pt x="326643" y="661542"/>
                </a:lnTo>
                <a:lnTo>
                  <a:pt x="436879" y="661542"/>
                </a:lnTo>
                <a:lnTo>
                  <a:pt x="445897" y="632206"/>
                </a:lnTo>
                <a:lnTo>
                  <a:pt x="590522" y="632206"/>
                </a:lnTo>
                <a:lnTo>
                  <a:pt x="593470" y="612013"/>
                </a:lnTo>
                <a:lnTo>
                  <a:pt x="729000" y="612013"/>
                </a:lnTo>
                <a:lnTo>
                  <a:pt x="723424" y="590041"/>
                </a:lnTo>
                <a:close/>
              </a:path>
              <a:path w="914400" h="914400">
                <a:moveTo>
                  <a:pt x="15620" y="97154"/>
                </a:moveTo>
                <a:lnTo>
                  <a:pt x="195833" y="322452"/>
                </a:lnTo>
                <a:lnTo>
                  <a:pt x="0" y="364744"/>
                </a:lnTo>
                <a:lnTo>
                  <a:pt x="157606" y="498475"/>
                </a:lnTo>
                <a:lnTo>
                  <a:pt x="5714" y="617474"/>
                </a:lnTo>
                <a:lnTo>
                  <a:pt x="239902" y="590041"/>
                </a:lnTo>
                <a:lnTo>
                  <a:pt x="723424" y="590041"/>
                </a:lnTo>
                <a:lnTo>
                  <a:pt x="712724" y="547877"/>
                </a:lnTo>
                <a:lnTo>
                  <a:pt x="893495" y="547877"/>
                </a:lnTo>
                <a:lnTo>
                  <a:pt x="745362" y="443484"/>
                </a:lnTo>
                <a:lnTo>
                  <a:pt x="893063" y="344424"/>
                </a:lnTo>
                <a:lnTo>
                  <a:pt x="707008" y="309625"/>
                </a:lnTo>
                <a:lnTo>
                  <a:pt x="731736" y="267588"/>
                </a:lnTo>
                <a:lnTo>
                  <a:pt x="309499" y="267588"/>
                </a:lnTo>
                <a:lnTo>
                  <a:pt x="15620" y="97154"/>
                </a:lnTo>
                <a:close/>
              </a:path>
              <a:path w="914400" h="914400">
                <a:moveTo>
                  <a:pt x="893495" y="547877"/>
                </a:moveTo>
                <a:lnTo>
                  <a:pt x="712724" y="547877"/>
                </a:lnTo>
                <a:lnTo>
                  <a:pt x="914400" y="562610"/>
                </a:lnTo>
                <a:lnTo>
                  <a:pt x="893495" y="547877"/>
                </a:lnTo>
                <a:close/>
              </a:path>
              <a:path w="914400" h="914400">
                <a:moveTo>
                  <a:pt x="353567" y="97154"/>
                </a:moveTo>
                <a:lnTo>
                  <a:pt x="309499" y="267588"/>
                </a:lnTo>
                <a:lnTo>
                  <a:pt x="731736" y="267588"/>
                </a:lnTo>
                <a:lnTo>
                  <a:pt x="744735" y="245490"/>
                </a:lnTo>
                <a:lnTo>
                  <a:pt x="457200" y="245490"/>
                </a:lnTo>
                <a:lnTo>
                  <a:pt x="353567" y="97154"/>
                </a:lnTo>
                <a:close/>
              </a:path>
              <a:path w="914400" h="914400">
                <a:moveTo>
                  <a:pt x="614806" y="0"/>
                </a:moveTo>
                <a:lnTo>
                  <a:pt x="457200" y="245490"/>
                </a:lnTo>
                <a:lnTo>
                  <a:pt x="744735" y="245490"/>
                </a:lnTo>
                <a:lnTo>
                  <a:pt x="756538" y="225425"/>
                </a:lnTo>
                <a:lnTo>
                  <a:pt x="599185" y="225425"/>
                </a:lnTo>
                <a:lnTo>
                  <a:pt x="614806" y="0"/>
                </a:lnTo>
                <a:close/>
              </a:path>
              <a:path w="914400" h="914400">
                <a:moveTo>
                  <a:pt x="778128" y="188722"/>
                </a:moveTo>
                <a:lnTo>
                  <a:pt x="599185" y="225425"/>
                </a:lnTo>
                <a:lnTo>
                  <a:pt x="756538" y="225425"/>
                </a:lnTo>
                <a:lnTo>
                  <a:pt x="778128" y="188722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57566" y="837438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0"/>
                </a:moveTo>
                <a:lnTo>
                  <a:pt x="614806" y="0"/>
                </a:lnTo>
                <a:lnTo>
                  <a:pt x="599185" y="225425"/>
                </a:lnTo>
                <a:lnTo>
                  <a:pt x="778128" y="188722"/>
                </a:lnTo>
                <a:lnTo>
                  <a:pt x="707008" y="309625"/>
                </a:lnTo>
                <a:lnTo>
                  <a:pt x="893063" y="344424"/>
                </a:lnTo>
                <a:lnTo>
                  <a:pt x="745362" y="443484"/>
                </a:lnTo>
                <a:lnTo>
                  <a:pt x="914400" y="562610"/>
                </a:lnTo>
                <a:lnTo>
                  <a:pt x="712724" y="547877"/>
                </a:lnTo>
                <a:lnTo>
                  <a:pt x="768095" y="766063"/>
                </a:lnTo>
                <a:lnTo>
                  <a:pt x="593470" y="612013"/>
                </a:lnTo>
                <a:lnTo>
                  <a:pt x="560831" y="835533"/>
                </a:lnTo>
                <a:lnTo>
                  <a:pt x="445897" y="632206"/>
                </a:lnTo>
                <a:lnTo>
                  <a:pt x="359155" y="914400"/>
                </a:lnTo>
                <a:lnTo>
                  <a:pt x="326643" y="661542"/>
                </a:lnTo>
                <a:lnTo>
                  <a:pt x="201549" y="745744"/>
                </a:lnTo>
                <a:lnTo>
                  <a:pt x="239902" y="590041"/>
                </a:lnTo>
                <a:lnTo>
                  <a:pt x="5714" y="617474"/>
                </a:lnTo>
                <a:lnTo>
                  <a:pt x="157606" y="498475"/>
                </a:lnTo>
                <a:lnTo>
                  <a:pt x="0" y="364744"/>
                </a:lnTo>
                <a:lnTo>
                  <a:pt x="195833" y="322452"/>
                </a:lnTo>
                <a:lnTo>
                  <a:pt x="15620" y="97154"/>
                </a:lnTo>
                <a:lnTo>
                  <a:pt x="309499" y="267588"/>
                </a:lnTo>
                <a:lnTo>
                  <a:pt x="353567" y="97154"/>
                </a:lnTo>
                <a:lnTo>
                  <a:pt x="457200" y="24549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Ⅳ. </a:t>
            </a:r>
            <a:r>
              <a:rPr dirty="0" spc="-5"/>
              <a:t>권리공유의</a:t>
            </a:r>
            <a:r>
              <a:rPr dirty="0" spc="-65"/>
              <a:t> </a:t>
            </a:r>
            <a:r>
              <a:rPr dirty="0" spc="-5"/>
              <a:t>특이성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35" y="581805"/>
            <a:ext cx="8044815" cy="302577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76555" indent="-363855">
              <a:lnSpc>
                <a:spcPct val="100000"/>
              </a:lnSpc>
              <a:spcBef>
                <a:spcPts val="675"/>
              </a:spcBef>
              <a:buAutoNum type="arabicPeriod" startAt="3"/>
              <a:tabLst>
                <a:tab pos="377190" algn="l"/>
              </a:tabLst>
            </a:pPr>
            <a:r>
              <a:rPr dirty="0" sz="2400" b="1">
                <a:latin typeface="맑은 고딕"/>
                <a:cs typeface="맑은 고딕"/>
              </a:rPr>
              <a:t>심판 등에서의 공유자의</a:t>
            </a:r>
            <a:r>
              <a:rPr dirty="0" sz="2400" spc="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지위</a:t>
            </a:r>
            <a:endParaRPr sz="2400">
              <a:latin typeface="맑은 고딕"/>
              <a:cs typeface="맑은 고딕"/>
            </a:endParaRPr>
          </a:p>
          <a:p>
            <a:pPr lvl="1" marL="279400" marR="3169285" indent="-178435">
              <a:lnSpc>
                <a:spcPct val="120000"/>
              </a:lnSpc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공유인 지식재산권에 관한 심판은  공유자 모두에게 </a:t>
            </a:r>
            <a:r>
              <a:rPr dirty="0" sz="2000" b="1">
                <a:latin typeface="맑은 고딕"/>
                <a:cs typeface="맑은 고딕"/>
              </a:rPr>
              <a:t>획일적으로</a:t>
            </a:r>
            <a:r>
              <a:rPr dirty="0" sz="2000" spc="-9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처리되어야</a:t>
            </a:r>
            <a:endParaRPr sz="2000">
              <a:latin typeface="맑은 고딕"/>
              <a:cs typeface="맑은 고딕"/>
            </a:endParaRPr>
          </a:p>
          <a:p>
            <a:pPr lvl="1" marL="279400" indent="-178435">
              <a:lnSpc>
                <a:spcPct val="100000"/>
              </a:lnSpc>
              <a:spcBef>
                <a:spcPts val="484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따라서 공유인 지식재산권자에 대하여 </a:t>
            </a:r>
            <a:r>
              <a:rPr dirty="0" sz="2000" b="1">
                <a:latin typeface="맑은 고딕"/>
                <a:cs typeface="맑은 고딕"/>
              </a:rPr>
              <a:t>심판을 청구하고자 하는</a:t>
            </a:r>
            <a:r>
              <a:rPr dirty="0" sz="2000" spc="-12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자는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공유자 </a:t>
            </a:r>
            <a:r>
              <a:rPr dirty="0" sz="2000" b="1">
                <a:latin typeface="맑은 고딕"/>
                <a:cs typeface="맑은 고딕"/>
              </a:rPr>
              <a:t>모두를 피청구인으로 하여야</a:t>
            </a:r>
            <a:r>
              <a:rPr dirty="0" sz="2000" spc="-85" b="1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한다.</a:t>
            </a:r>
            <a:endParaRPr sz="2000">
              <a:latin typeface="맑은 고딕"/>
              <a:cs typeface="맑은 고딕"/>
            </a:endParaRPr>
          </a:p>
          <a:p>
            <a:pPr lvl="1" marL="279400" indent="-178435">
              <a:lnSpc>
                <a:spcPct val="100000"/>
              </a:lnSpc>
              <a:spcBef>
                <a:spcPts val="480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또한 공유자가 지식재산권에 관하여 심판을 청구할</a:t>
            </a:r>
            <a:r>
              <a:rPr dirty="0" sz="2000" spc="-114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경우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공유자 모두가 청구인이 되어야</a:t>
            </a:r>
            <a:r>
              <a:rPr dirty="0" sz="2000" spc="-90" b="1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한다.</a:t>
            </a:r>
            <a:endParaRPr sz="2000">
              <a:latin typeface="맑은 고딕"/>
              <a:cs typeface="맑은 고딕"/>
            </a:endParaRPr>
          </a:p>
          <a:p>
            <a:pPr lvl="1" marL="279400" indent="-178435">
              <a:lnSpc>
                <a:spcPct val="100000"/>
              </a:lnSpc>
              <a:spcBef>
                <a:spcPts val="480"/>
              </a:spcBef>
              <a:buFont typeface=""/>
              <a:buChar char="-"/>
              <a:tabLst>
                <a:tab pos="294640" algn="l"/>
              </a:tabLst>
            </a:pPr>
            <a:r>
              <a:rPr dirty="0" sz="2000" b="1">
                <a:latin typeface="맑은 고딕"/>
                <a:cs typeface="맑은 고딕"/>
              </a:rPr>
              <a:t>고유필요적</a:t>
            </a:r>
            <a:r>
              <a:rPr dirty="0" sz="2000" spc="-2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공동소송관계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31820" y="4177284"/>
            <a:ext cx="2159508" cy="1435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94410" y="443865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79" y="661543"/>
                </a:moveTo>
                <a:lnTo>
                  <a:pt x="326644" y="661543"/>
                </a:lnTo>
                <a:lnTo>
                  <a:pt x="359156" y="914400"/>
                </a:lnTo>
                <a:lnTo>
                  <a:pt x="436879" y="661543"/>
                </a:lnTo>
                <a:close/>
              </a:path>
              <a:path w="914400" h="914400">
                <a:moveTo>
                  <a:pt x="590522" y="632206"/>
                </a:moveTo>
                <a:lnTo>
                  <a:pt x="445897" y="632206"/>
                </a:lnTo>
                <a:lnTo>
                  <a:pt x="560832" y="835533"/>
                </a:lnTo>
                <a:lnTo>
                  <a:pt x="590522" y="632206"/>
                </a:lnTo>
                <a:close/>
              </a:path>
              <a:path w="914400" h="914400">
                <a:moveTo>
                  <a:pt x="729000" y="612013"/>
                </a:moveTo>
                <a:lnTo>
                  <a:pt x="593471" y="612013"/>
                </a:lnTo>
                <a:lnTo>
                  <a:pt x="768096" y="766063"/>
                </a:lnTo>
                <a:lnTo>
                  <a:pt x="729000" y="612013"/>
                </a:lnTo>
                <a:close/>
              </a:path>
              <a:path w="914400" h="914400">
                <a:moveTo>
                  <a:pt x="723424" y="590042"/>
                </a:moveTo>
                <a:lnTo>
                  <a:pt x="239903" y="590042"/>
                </a:lnTo>
                <a:lnTo>
                  <a:pt x="201587" y="745744"/>
                </a:lnTo>
                <a:lnTo>
                  <a:pt x="326644" y="661543"/>
                </a:lnTo>
                <a:lnTo>
                  <a:pt x="436879" y="661543"/>
                </a:lnTo>
                <a:lnTo>
                  <a:pt x="445897" y="632206"/>
                </a:lnTo>
                <a:lnTo>
                  <a:pt x="590522" y="632206"/>
                </a:lnTo>
                <a:lnTo>
                  <a:pt x="593471" y="612013"/>
                </a:lnTo>
                <a:lnTo>
                  <a:pt x="729000" y="612013"/>
                </a:lnTo>
                <a:lnTo>
                  <a:pt x="723424" y="590042"/>
                </a:lnTo>
                <a:close/>
              </a:path>
              <a:path w="914400" h="914400">
                <a:moveTo>
                  <a:pt x="15659" y="97155"/>
                </a:moveTo>
                <a:lnTo>
                  <a:pt x="195872" y="322452"/>
                </a:lnTo>
                <a:lnTo>
                  <a:pt x="0" y="364744"/>
                </a:lnTo>
                <a:lnTo>
                  <a:pt x="157568" y="498475"/>
                </a:lnTo>
                <a:lnTo>
                  <a:pt x="5715" y="617474"/>
                </a:lnTo>
                <a:lnTo>
                  <a:pt x="239903" y="590042"/>
                </a:lnTo>
                <a:lnTo>
                  <a:pt x="723424" y="590042"/>
                </a:lnTo>
                <a:lnTo>
                  <a:pt x="712723" y="547877"/>
                </a:lnTo>
                <a:lnTo>
                  <a:pt x="893495" y="547877"/>
                </a:lnTo>
                <a:lnTo>
                  <a:pt x="745363" y="443483"/>
                </a:lnTo>
                <a:lnTo>
                  <a:pt x="893064" y="344424"/>
                </a:lnTo>
                <a:lnTo>
                  <a:pt x="707009" y="309625"/>
                </a:lnTo>
                <a:lnTo>
                  <a:pt x="731736" y="267588"/>
                </a:lnTo>
                <a:lnTo>
                  <a:pt x="309499" y="267588"/>
                </a:lnTo>
                <a:lnTo>
                  <a:pt x="15659" y="97155"/>
                </a:lnTo>
                <a:close/>
              </a:path>
              <a:path w="914400" h="914400">
                <a:moveTo>
                  <a:pt x="893495" y="547877"/>
                </a:moveTo>
                <a:lnTo>
                  <a:pt x="712723" y="547877"/>
                </a:lnTo>
                <a:lnTo>
                  <a:pt x="914400" y="562610"/>
                </a:lnTo>
                <a:lnTo>
                  <a:pt x="893495" y="547877"/>
                </a:lnTo>
                <a:close/>
              </a:path>
              <a:path w="914400" h="914400">
                <a:moveTo>
                  <a:pt x="353568" y="97155"/>
                </a:moveTo>
                <a:lnTo>
                  <a:pt x="309499" y="267588"/>
                </a:lnTo>
                <a:lnTo>
                  <a:pt x="731736" y="267588"/>
                </a:lnTo>
                <a:lnTo>
                  <a:pt x="744735" y="245491"/>
                </a:lnTo>
                <a:lnTo>
                  <a:pt x="457200" y="245491"/>
                </a:lnTo>
                <a:lnTo>
                  <a:pt x="353568" y="97155"/>
                </a:lnTo>
                <a:close/>
              </a:path>
              <a:path w="914400" h="914400">
                <a:moveTo>
                  <a:pt x="614807" y="0"/>
                </a:moveTo>
                <a:lnTo>
                  <a:pt x="457200" y="245491"/>
                </a:lnTo>
                <a:lnTo>
                  <a:pt x="744735" y="245491"/>
                </a:lnTo>
                <a:lnTo>
                  <a:pt x="756539" y="225425"/>
                </a:lnTo>
                <a:lnTo>
                  <a:pt x="599186" y="225425"/>
                </a:lnTo>
                <a:lnTo>
                  <a:pt x="614807" y="0"/>
                </a:lnTo>
                <a:close/>
              </a:path>
              <a:path w="914400" h="914400">
                <a:moveTo>
                  <a:pt x="778129" y="188722"/>
                </a:moveTo>
                <a:lnTo>
                  <a:pt x="599186" y="225425"/>
                </a:lnTo>
                <a:lnTo>
                  <a:pt x="756539" y="225425"/>
                </a:lnTo>
                <a:lnTo>
                  <a:pt x="778129" y="188722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94410" y="443865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1"/>
                </a:moveTo>
                <a:lnTo>
                  <a:pt x="614807" y="0"/>
                </a:lnTo>
                <a:lnTo>
                  <a:pt x="599186" y="225425"/>
                </a:lnTo>
                <a:lnTo>
                  <a:pt x="778129" y="188722"/>
                </a:lnTo>
                <a:lnTo>
                  <a:pt x="707009" y="309625"/>
                </a:lnTo>
                <a:lnTo>
                  <a:pt x="893064" y="344424"/>
                </a:lnTo>
                <a:lnTo>
                  <a:pt x="745363" y="443483"/>
                </a:lnTo>
                <a:lnTo>
                  <a:pt x="914400" y="562610"/>
                </a:lnTo>
                <a:lnTo>
                  <a:pt x="712723" y="547877"/>
                </a:lnTo>
                <a:lnTo>
                  <a:pt x="768096" y="766063"/>
                </a:lnTo>
                <a:lnTo>
                  <a:pt x="593471" y="612013"/>
                </a:lnTo>
                <a:lnTo>
                  <a:pt x="560832" y="835533"/>
                </a:lnTo>
                <a:lnTo>
                  <a:pt x="445897" y="632206"/>
                </a:lnTo>
                <a:lnTo>
                  <a:pt x="359156" y="914400"/>
                </a:lnTo>
                <a:lnTo>
                  <a:pt x="326644" y="661543"/>
                </a:lnTo>
                <a:lnTo>
                  <a:pt x="201587" y="745744"/>
                </a:lnTo>
                <a:lnTo>
                  <a:pt x="239903" y="590042"/>
                </a:lnTo>
                <a:lnTo>
                  <a:pt x="5715" y="617474"/>
                </a:lnTo>
                <a:lnTo>
                  <a:pt x="157568" y="498475"/>
                </a:lnTo>
                <a:lnTo>
                  <a:pt x="0" y="364744"/>
                </a:lnTo>
                <a:lnTo>
                  <a:pt x="195872" y="322452"/>
                </a:lnTo>
                <a:lnTo>
                  <a:pt x="15659" y="97155"/>
                </a:lnTo>
                <a:lnTo>
                  <a:pt x="309499" y="267588"/>
                </a:lnTo>
                <a:lnTo>
                  <a:pt x="353568" y="97155"/>
                </a:lnTo>
                <a:lnTo>
                  <a:pt x="457200" y="245491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635" y="215341"/>
            <a:ext cx="306514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Ⅳ. </a:t>
            </a:r>
            <a:r>
              <a:rPr dirty="0" spc="-5"/>
              <a:t>권리공유의</a:t>
            </a:r>
            <a:r>
              <a:rPr dirty="0" spc="-65"/>
              <a:t> </a:t>
            </a:r>
            <a:r>
              <a:rPr dirty="0" spc="-5"/>
              <a:t>특이성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35" y="654811"/>
            <a:ext cx="7737475" cy="2365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4.</a:t>
            </a:r>
            <a:r>
              <a:rPr dirty="0" sz="2400" spc="-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손해배상청구소송</a:t>
            </a:r>
            <a:endParaRPr sz="2400">
              <a:latin typeface="맑은 고딕"/>
              <a:cs typeface="맑은 고딕"/>
            </a:endParaRPr>
          </a:p>
          <a:p>
            <a:pPr marL="377190" indent="-193675">
              <a:lnSpc>
                <a:spcPct val="100000"/>
              </a:lnSpc>
              <a:spcBef>
                <a:spcPts val="1614"/>
              </a:spcBef>
              <a:buChar char="-"/>
              <a:tabLst>
                <a:tab pos="377825" algn="l"/>
              </a:tabLst>
            </a:pPr>
            <a:r>
              <a:rPr dirty="0" sz="2000">
                <a:latin typeface="맑은 고딕"/>
                <a:cs typeface="맑은 고딕"/>
              </a:rPr>
              <a:t>지식재산권법 분쟁에 관하여 </a:t>
            </a:r>
            <a:r>
              <a:rPr dirty="0" sz="2000" b="1">
                <a:latin typeface="맑은 고딕"/>
                <a:cs typeface="맑은 고딕"/>
              </a:rPr>
              <a:t>지식재산권법에 규정이</a:t>
            </a:r>
            <a:r>
              <a:rPr dirty="0" sz="2000" spc="-114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없으면</a:t>
            </a:r>
            <a:endParaRPr sz="2000">
              <a:latin typeface="맑은 고딕"/>
              <a:cs typeface="맑은 고딕"/>
            </a:endParaRPr>
          </a:p>
          <a:p>
            <a:pPr marL="361950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맑은 고딕"/>
                <a:cs typeface="맑은 고딕"/>
              </a:rPr>
              <a:t>민법과 민사소송법이</a:t>
            </a:r>
            <a:r>
              <a:rPr dirty="0" sz="2000" spc="-4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적용되어야.</a:t>
            </a:r>
            <a:endParaRPr sz="2000">
              <a:latin typeface="맑은 고딕"/>
              <a:cs typeface="맑은 고딕"/>
            </a:endParaRPr>
          </a:p>
          <a:p>
            <a:pPr marL="377190" indent="-193675">
              <a:lnSpc>
                <a:spcPct val="100000"/>
              </a:lnSpc>
              <a:spcBef>
                <a:spcPts val="475"/>
              </a:spcBef>
              <a:buChar char="-"/>
              <a:tabLst>
                <a:tab pos="377825" algn="l"/>
              </a:tabLst>
            </a:pPr>
            <a:r>
              <a:rPr dirty="0" sz="2000">
                <a:latin typeface="맑은 고딕"/>
                <a:cs typeface="맑은 고딕"/>
              </a:rPr>
              <a:t>지식재산권 관련 손해배상에 관한 사항은 지식재산권법에</a:t>
            </a:r>
            <a:r>
              <a:rPr dirty="0" sz="2000" spc="-1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없다.</a:t>
            </a:r>
            <a:endParaRPr sz="2000">
              <a:latin typeface="맑은 고딕"/>
              <a:cs typeface="맑은 고딕"/>
            </a:endParaRPr>
          </a:p>
          <a:p>
            <a:pPr marL="361950">
              <a:lnSpc>
                <a:spcPct val="100000"/>
              </a:lnSpc>
              <a:spcBef>
                <a:spcPts val="484"/>
              </a:spcBef>
            </a:pPr>
            <a:r>
              <a:rPr dirty="0" sz="2000" spc="0">
                <a:latin typeface="맑은 고딕"/>
                <a:cs typeface="맑은 고딕"/>
              </a:rPr>
              <a:t>이 </a:t>
            </a:r>
            <a:r>
              <a:rPr dirty="0" sz="2000">
                <a:latin typeface="맑은 고딕"/>
                <a:cs typeface="맑은 고딕"/>
              </a:rPr>
              <a:t>경우 </a:t>
            </a:r>
            <a:r>
              <a:rPr dirty="0" sz="2000" b="1">
                <a:latin typeface="맑은 고딕"/>
                <a:cs typeface="맑은 고딕"/>
              </a:rPr>
              <a:t>손해배상청구소송</a:t>
            </a:r>
            <a:r>
              <a:rPr dirty="0" sz="2000">
                <a:latin typeface="맑은 고딕"/>
                <a:cs typeface="맑은 고딕"/>
              </a:rPr>
              <a:t>은 </a:t>
            </a:r>
            <a:r>
              <a:rPr dirty="0" sz="2000" spc="0">
                <a:latin typeface="맑은 고딕"/>
                <a:cs typeface="맑은 고딕"/>
              </a:rPr>
              <a:t>민법상 </a:t>
            </a:r>
            <a:r>
              <a:rPr dirty="0" sz="2000">
                <a:latin typeface="맑은 고딕"/>
                <a:cs typeface="맑은 고딕"/>
              </a:rPr>
              <a:t>권리·처분행위에</a:t>
            </a:r>
            <a:r>
              <a:rPr dirty="0" sz="2000" spc="-17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해당하므로</a:t>
            </a:r>
            <a:endParaRPr sz="2000">
              <a:latin typeface="맑은 고딕"/>
              <a:cs typeface="맑은 고딕"/>
            </a:endParaRPr>
          </a:p>
          <a:p>
            <a:pPr marL="36195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공유자 전원이 함께 소송을 청구해야</a:t>
            </a:r>
            <a:r>
              <a:rPr dirty="0" sz="2000" spc="-8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인정된다.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31258" y="4510278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79" y="661543"/>
                </a:moveTo>
                <a:lnTo>
                  <a:pt x="326643" y="661543"/>
                </a:lnTo>
                <a:lnTo>
                  <a:pt x="359155" y="914400"/>
                </a:lnTo>
                <a:lnTo>
                  <a:pt x="436879" y="661543"/>
                </a:lnTo>
                <a:close/>
              </a:path>
              <a:path w="914400" h="914400">
                <a:moveTo>
                  <a:pt x="590522" y="632206"/>
                </a:moveTo>
                <a:lnTo>
                  <a:pt x="445896" y="632206"/>
                </a:lnTo>
                <a:lnTo>
                  <a:pt x="560831" y="835533"/>
                </a:lnTo>
                <a:lnTo>
                  <a:pt x="590522" y="632206"/>
                </a:lnTo>
                <a:close/>
              </a:path>
              <a:path w="914400" h="914400">
                <a:moveTo>
                  <a:pt x="729000" y="612013"/>
                </a:moveTo>
                <a:lnTo>
                  <a:pt x="593470" y="612013"/>
                </a:lnTo>
                <a:lnTo>
                  <a:pt x="768095" y="766064"/>
                </a:lnTo>
                <a:lnTo>
                  <a:pt x="729000" y="612013"/>
                </a:lnTo>
                <a:close/>
              </a:path>
              <a:path w="914400" h="914400">
                <a:moveTo>
                  <a:pt x="723424" y="590042"/>
                </a:moveTo>
                <a:lnTo>
                  <a:pt x="239902" y="590042"/>
                </a:lnTo>
                <a:lnTo>
                  <a:pt x="201549" y="745744"/>
                </a:lnTo>
                <a:lnTo>
                  <a:pt x="326643" y="661543"/>
                </a:lnTo>
                <a:lnTo>
                  <a:pt x="436879" y="661543"/>
                </a:lnTo>
                <a:lnTo>
                  <a:pt x="445896" y="632206"/>
                </a:lnTo>
                <a:lnTo>
                  <a:pt x="590522" y="632206"/>
                </a:lnTo>
                <a:lnTo>
                  <a:pt x="593470" y="612013"/>
                </a:lnTo>
                <a:lnTo>
                  <a:pt x="729000" y="612013"/>
                </a:lnTo>
                <a:lnTo>
                  <a:pt x="723424" y="590042"/>
                </a:lnTo>
                <a:close/>
              </a:path>
              <a:path w="914400" h="914400">
                <a:moveTo>
                  <a:pt x="15620" y="97155"/>
                </a:moveTo>
                <a:lnTo>
                  <a:pt x="195833" y="322453"/>
                </a:lnTo>
                <a:lnTo>
                  <a:pt x="0" y="364744"/>
                </a:lnTo>
                <a:lnTo>
                  <a:pt x="157606" y="498475"/>
                </a:lnTo>
                <a:lnTo>
                  <a:pt x="5714" y="617474"/>
                </a:lnTo>
                <a:lnTo>
                  <a:pt x="239902" y="590042"/>
                </a:lnTo>
                <a:lnTo>
                  <a:pt x="723424" y="590042"/>
                </a:lnTo>
                <a:lnTo>
                  <a:pt x="712724" y="547878"/>
                </a:lnTo>
                <a:lnTo>
                  <a:pt x="893495" y="547878"/>
                </a:lnTo>
                <a:lnTo>
                  <a:pt x="745363" y="443484"/>
                </a:lnTo>
                <a:lnTo>
                  <a:pt x="893063" y="344424"/>
                </a:lnTo>
                <a:lnTo>
                  <a:pt x="707008" y="309626"/>
                </a:lnTo>
                <a:lnTo>
                  <a:pt x="731736" y="267589"/>
                </a:lnTo>
                <a:lnTo>
                  <a:pt x="309499" y="267589"/>
                </a:lnTo>
                <a:lnTo>
                  <a:pt x="15620" y="97155"/>
                </a:lnTo>
                <a:close/>
              </a:path>
              <a:path w="914400" h="914400">
                <a:moveTo>
                  <a:pt x="893495" y="547878"/>
                </a:moveTo>
                <a:lnTo>
                  <a:pt x="712724" y="547878"/>
                </a:lnTo>
                <a:lnTo>
                  <a:pt x="914400" y="562610"/>
                </a:lnTo>
                <a:lnTo>
                  <a:pt x="893495" y="547878"/>
                </a:lnTo>
                <a:close/>
              </a:path>
              <a:path w="914400" h="914400">
                <a:moveTo>
                  <a:pt x="353567" y="97155"/>
                </a:moveTo>
                <a:lnTo>
                  <a:pt x="309499" y="267589"/>
                </a:lnTo>
                <a:lnTo>
                  <a:pt x="731736" y="267589"/>
                </a:lnTo>
                <a:lnTo>
                  <a:pt x="744735" y="245491"/>
                </a:lnTo>
                <a:lnTo>
                  <a:pt x="457200" y="245491"/>
                </a:lnTo>
                <a:lnTo>
                  <a:pt x="353567" y="97155"/>
                </a:lnTo>
                <a:close/>
              </a:path>
              <a:path w="914400" h="914400">
                <a:moveTo>
                  <a:pt x="614806" y="0"/>
                </a:moveTo>
                <a:lnTo>
                  <a:pt x="457200" y="245491"/>
                </a:lnTo>
                <a:lnTo>
                  <a:pt x="744735" y="245491"/>
                </a:lnTo>
                <a:lnTo>
                  <a:pt x="756538" y="225425"/>
                </a:lnTo>
                <a:lnTo>
                  <a:pt x="599186" y="225425"/>
                </a:lnTo>
                <a:lnTo>
                  <a:pt x="614806" y="0"/>
                </a:lnTo>
                <a:close/>
              </a:path>
              <a:path w="914400" h="914400">
                <a:moveTo>
                  <a:pt x="778128" y="188722"/>
                </a:moveTo>
                <a:lnTo>
                  <a:pt x="599186" y="225425"/>
                </a:lnTo>
                <a:lnTo>
                  <a:pt x="756538" y="225425"/>
                </a:lnTo>
                <a:lnTo>
                  <a:pt x="778128" y="188722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731258" y="4510278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1"/>
                </a:moveTo>
                <a:lnTo>
                  <a:pt x="614806" y="0"/>
                </a:lnTo>
                <a:lnTo>
                  <a:pt x="599186" y="225425"/>
                </a:lnTo>
                <a:lnTo>
                  <a:pt x="778128" y="188722"/>
                </a:lnTo>
                <a:lnTo>
                  <a:pt x="707008" y="309626"/>
                </a:lnTo>
                <a:lnTo>
                  <a:pt x="893063" y="344424"/>
                </a:lnTo>
                <a:lnTo>
                  <a:pt x="745363" y="443484"/>
                </a:lnTo>
                <a:lnTo>
                  <a:pt x="914400" y="562610"/>
                </a:lnTo>
                <a:lnTo>
                  <a:pt x="712724" y="547878"/>
                </a:lnTo>
                <a:lnTo>
                  <a:pt x="768095" y="766064"/>
                </a:lnTo>
                <a:lnTo>
                  <a:pt x="593470" y="612013"/>
                </a:lnTo>
                <a:lnTo>
                  <a:pt x="560831" y="835533"/>
                </a:lnTo>
                <a:lnTo>
                  <a:pt x="445896" y="632206"/>
                </a:lnTo>
                <a:lnTo>
                  <a:pt x="359155" y="914400"/>
                </a:lnTo>
                <a:lnTo>
                  <a:pt x="326643" y="661543"/>
                </a:lnTo>
                <a:lnTo>
                  <a:pt x="201549" y="745744"/>
                </a:lnTo>
                <a:lnTo>
                  <a:pt x="239902" y="590042"/>
                </a:lnTo>
                <a:lnTo>
                  <a:pt x="5714" y="617474"/>
                </a:lnTo>
                <a:lnTo>
                  <a:pt x="157606" y="498475"/>
                </a:lnTo>
                <a:lnTo>
                  <a:pt x="0" y="364744"/>
                </a:lnTo>
                <a:lnTo>
                  <a:pt x="195833" y="322453"/>
                </a:lnTo>
                <a:lnTo>
                  <a:pt x="15620" y="97155"/>
                </a:lnTo>
                <a:lnTo>
                  <a:pt x="309499" y="267589"/>
                </a:lnTo>
                <a:lnTo>
                  <a:pt x="353567" y="97155"/>
                </a:lnTo>
                <a:lnTo>
                  <a:pt x="457200" y="245491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635" y="215341"/>
            <a:ext cx="306514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Ⅳ. </a:t>
            </a:r>
            <a:r>
              <a:rPr dirty="0" spc="-5"/>
              <a:t>권리공유의</a:t>
            </a:r>
            <a:r>
              <a:rPr dirty="0" spc="-65"/>
              <a:t> </a:t>
            </a:r>
            <a:r>
              <a:rPr dirty="0" spc="-5"/>
              <a:t>특이성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35" y="654811"/>
            <a:ext cx="2828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4.</a:t>
            </a:r>
            <a:r>
              <a:rPr dirty="0" sz="2400" spc="-9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손해배상청구소송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" y="1484375"/>
            <a:ext cx="9134855" cy="5177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1195" y="2954274"/>
            <a:ext cx="209042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0">
                <a:latin typeface="맑은 고딕"/>
                <a:cs typeface="맑은 고딕"/>
              </a:rPr>
              <a:t>2교시에서</a:t>
            </a:r>
            <a:r>
              <a:rPr dirty="0" sz="2000" spc="-80" b="0">
                <a:latin typeface="맑은 고딕"/>
                <a:cs typeface="맑은 고딕"/>
              </a:rPr>
              <a:t> </a:t>
            </a:r>
            <a:r>
              <a:rPr dirty="0" sz="2000" b="0">
                <a:latin typeface="맑은 고딕"/>
                <a:cs typeface="맑은 고딕"/>
              </a:rPr>
              <a:t>봅시다.</a:t>
            </a:r>
            <a:endParaRPr sz="20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31507" y="5003291"/>
            <a:ext cx="1693163" cy="1693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437" y="347217"/>
            <a:ext cx="44735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chapter </a:t>
            </a:r>
            <a:r>
              <a:rPr dirty="0"/>
              <a:t>2 지식재산의 법적</a:t>
            </a:r>
            <a:r>
              <a:rPr dirty="0" spc="-45"/>
              <a:t> </a:t>
            </a:r>
            <a:r>
              <a:rPr dirty="0"/>
              <a:t>의미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6303" y="837641"/>
            <a:ext cx="6655434" cy="4569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 b="1">
                <a:latin typeface="맑은 고딕"/>
                <a:cs typeface="맑은 고딕"/>
              </a:rPr>
              <a:t>Ⅰ. </a:t>
            </a:r>
            <a:r>
              <a:rPr dirty="0" sz="2400" b="1">
                <a:latin typeface="맑은 고딕"/>
                <a:cs typeface="맑은 고딕"/>
              </a:rPr>
              <a:t>서</a:t>
            </a:r>
            <a:r>
              <a:rPr dirty="0" sz="2400" spc="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설</a:t>
            </a:r>
            <a:endParaRPr sz="2400">
              <a:latin typeface="맑은 고딕"/>
              <a:cs typeface="맑은 고딕"/>
            </a:endParaRPr>
          </a:p>
          <a:p>
            <a:pPr marL="285750" indent="-193675">
              <a:lnSpc>
                <a:spcPct val="100000"/>
              </a:lnSpc>
              <a:spcBef>
                <a:spcPts val="1675"/>
              </a:spcBef>
              <a:buChar char="-"/>
              <a:tabLst>
                <a:tab pos="286385" algn="l"/>
              </a:tabLst>
            </a:pPr>
            <a:r>
              <a:rPr dirty="0" sz="2000">
                <a:latin typeface="맑은 고딕"/>
                <a:cs typeface="맑은 고딕"/>
              </a:rPr>
              <a:t>지식재산권도 객체에 대한 </a:t>
            </a:r>
            <a:r>
              <a:rPr dirty="0" sz="2000" b="1">
                <a:latin typeface="맑은 고딕"/>
                <a:cs typeface="맑은 고딕"/>
              </a:rPr>
              <a:t>배타적·독점적 지배라는</a:t>
            </a:r>
            <a:r>
              <a:rPr dirty="0" sz="2000" spc="-11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성질</a:t>
            </a:r>
            <a:endParaRPr sz="2000">
              <a:latin typeface="맑은 고딕"/>
              <a:cs typeface="맑은 고딕"/>
            </a:endParaRPr>
          </a:p>
          <a:p>
            <a:pPr marL="27051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소유권의 성질과</a:t>
            </a:r>
            <a:r>
              <a:rPr dirty="0" sz="2000" spc="-4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유사!</a:t>
            </a:r>
            <a:endParaRPr sz="2000">
              <a:latin typeface="맑은 고딕"/>
              <a:cs typeface="맑은 고딕"/>
            </a:endParaRPr>
          </a:p>
          <a:p>
            <a:pPr marL="285750" indent="-193675">
              <a:lnSpc>
                <a:spcPct val="100000"/>
              </a:lnSpc>
              <a:spcBef>
                <a:spcPts val="480"/>
              </a:spcBef>
              <a:buChar char="-"/>
              <a:tabLst>
                <a:tab pos="286385" algn="l"/>
              </a:tabLst>
            </a:pPr>
            <a:r>
              <a:rPr dirty="0" sz="2000" spc="0">
                <a:latin typeface="맑은 고딕"/>
                <a:cs typeface="맑은 고딕"/>
              </a:rPr>
              <a:t>그 </a:t>
            </a:r>
            <a:r>
              <a:rPr dirty="0" sz="2000" b="1">
                <a:latin typeface="맑은 고딕"/>
                <a:cs typeface="맑은 고딕"/>
              </a:rPr>
              <a:t>객체</a:t>
            </a:r>
            <a:r>
              <a:rPr dirty="0" sz="2000">
                <a:latin typeface="맑은 고딕"/>
                <a:cs typeface="맑은 고딕"/>
              </a:rPr>
              <a:t>가 무형의 발명·고안·디자인·식별표지라는</a:t>
            </a:r>
            <a:r>
              <a:rPr dirty="0" sz="2000" spc="-130">
                <a:latin typeface="맑은 고딕"/>
                <a:cs typeface="맑은 고딕"/>
              </a:rPr>
              <a:t> </a:t>
            </a:r>
            <a:r>
              <a:rPr dirty="0" sz="2000" spc="0">
                <a:latin typeface="맑은 고딕"/>
                <a:cs typeface="맑은 고딕"/>
              </a:rPr>
              <a:t>점</a:t>
            </a:r>
            <a:endParaRPr sz="2000">
              <a:latin typeface="맑은 고딕"/>
              <a:cs typeface="맑은 고딕"/>
            </a:endParaRPr>
          </a:p>
          <a:p>
            <a:pPr marL="270510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맑은 고딕"/>
                <a:cs typeface="맑은 고딕"/>
              </a:rPr>
              <a:t>소유권(동산과 부동산)과</a:t>
            </a:r>
            <a:r>
              <a:rPr dirty="0" sz="2000" spc="-60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다름</a:t>
            </a:r>
            <a:r>
              <a:rPr dirty="0" sz="2000">
                <a:latin typeface="맑은 고딕"/>
                <a:cs typeface="맑은 고딕"/>
              </a:rPr>
              <a:t>!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Times New Roman"/>
              <a:cs typeface="Times New Roman"/>
            </a:endParaRPr>
          </a:p>
          <a:p>
            <a:pPr marL="285750" indent="-193675">
              <a:lnSpc>
                <a:spcPct val="100000"/>
              </a:lnSpc>
              <a:spcBef>
                <a:spcPts val="5"/>
              </a:spcBef>
              <a:buFont typeface=""/>
              <a:buChar char="-"/>
              <a:tabLst>
                <a:tab pos="286385" algn="l"/>
              </a:tabLst>
            </a:pPr>
            <a:r>
              <a:rPr dirty="0" sz="2000" b="1">
                <a:latin typeface="맑은 고딕"/>
                <a:cs typeface="맑은 고딕"/>
              </a:rPr>
              <a:t>객체가 무형이므로 </a:t>
            </a:r>
            <a:r>
              <a:rPr dirty="0" sz="2000">
                <a:latin typeface="맑은 고딕"/>
                <a:cs typeface="맑은 고딕"/>
              </a:rPr>
              <a:t>사실상의 점유가</a:t>
            </a:r>
            <a:r>
              <a:rPr dirty="0" sz="2000" spc="-9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불가능</a:t>
            </a:r>
            <a:endParaRPr sz="2000">
              <a:latin typeface="맑은 고딕"/>
              <a:cs typeface="맑은 고딕"/>
            </a:endParaRPr>
          </a:p>
          <a:p>
            <a:pPr marL="27051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여러 사람이 </a:t>
            </a:r>
            <a:r>
              <a:rPr dirty="0" sz="2000" b="1">
                <a:latin typeface="맑은 고딕"/>
                <a:cs typeface="맑은 고딕"/>
              </a:rPr>
              <a:t>동시에 이용가능 </a:t>
            </a:r>
            <a:r>
              <a:rPr dirty="0" sz="2000" spc="-5">
                <a:latin typeface="맑은 고딕"/>
                <a:cs typeface="맑은 고딕"/>
              </a:rPr>
              <a:t>-&gt; </a:t>
            </a:r>
            <a:r>
              <a:rPr dirty="0" sz="2000" b="1">
                <a:latin typeface="맑은 고딕"/>
                <a:cs typeface="맑은 고딕"/>
              </a:rPr>
              <a:t>권리침해가</a:t>
            </a:r>
            <a:r>
              <a:rPr dirty="0" sz="2000" spc="-10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용이</a:t>
            </a:r>
            <a:endParaRPr sz="2000">
              <a:latin typeface="맑은 고딕"/>
              <a:cs typeface="맑은 고딕"/>
            </a:endParaRPr>
          </a:p>
          <a:p>
            <a:pPr marL="27051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또한 </a:t>
            </a:r>
            <a:r>
              <a:rPr dirty="0" sz="2000" b="1">
                <a:latin typeface="맑은 고딕"/>
                <a:cs typeface="맑은 고딕"/>
              </a:rPr>
              <a:t>침해행위 발견이</a:t>
            </a:r>
            <a:r>
              <a:rPr dirty="0" sz="2000" spc="-5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곤란</a:t>
            </a:r>
            <a:endParaRPr sz="2000">
              <a:latin typeface="맑은 고딕"/>
              <a:cs typeface="맑은 고딕"/>
            </a:endParaRPr>
          </a:p>
          <a:p>
            <a:pPr marL="27051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뿐만 아니라</a:t>
            </a:r>
            <a:r>
              <a:rPr dirty="0" sz="2000" spc="-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지식재산권에는</a:t>
            </a:r>
            <a:endParaRPr sz="2000">
              <a:latin typeface="맑은 고딕"/>
              <a:cs typeface="맑은 고딕"/>
            </a:endParaRPr>
          </a:p>
          <a:p>
            <a:pPr marL="270510">
              <a:lnSpc>
                <a:spcPct val="100000"/>
              </a:lnSpc>
              <a:spcBef>
                <a:spcPts val="495"/>
              </a:spcBef>
            </a:pPr>
            <a:r>
              <a:rPr dirty="0" sz="2000">
                <a:latin typeface="MS Gothic"/>
                <a:cs typeface="MS Gothic"/>
              </a:rPr>
              <a:t>｢</a:t>
            </a:r>
            <a:r>
              <a:rPr dirty="0" sz="2000" b="1">
                <a:latin typeface="맑은 고딕"/>
                <a:cs typeface="맑은 고딕"/>
              </a:rPr>
              <a:t>공공상 제약성</a:t>
            </a:r>
            <a:r>
              <a:rPr dirty="0" sz="2000">
                <a:latin typeface="MS Gothic"/>
                <a:cs typeface="MS Gothic"/>
              </a:rPr>
              <a:t>｣</a:t>
            </a:r>
            <a:r>
              <a:rPr dirty="0" sz="2000">
                <a:latin typeface="맑은 고딕"/>
                <a:cs typeface="맑은 고딕"/>
              </a:rPr>
              <a:t>, </a:t>
            </a:r>
            <a:r>
              <a:rPr dirty="0" sz="2000" spc="0">
                <a:latin typeface="MS Gothic"/>
                <a:cs typeface="MS Gothic"/>
              </a:rPr>
              <a:t>｢</a:t>
            </a:r>
            <a:r>
              <a:rPr dirty="0" sz="2000" spc="0" b="1">
                <a:latin typeface="맑은 고딕"/>
                <a:cs typeface="맑은 고딕"/>
              </a:rPr>
              <a:t>권리객체 </a:t>
            </a:r>
            <a:r>
              <a:rPr dirty="0" sz="2000" b="1">
                <a:latin typeface="맑은 고딕"/>
                <a:cs typeface="맑은 고딕"/>
              </a:rPr>
              <a:t>범위의</a:t>
            </a:r>
            <a:r>
              <a:rPr dirty="0" sz="2000" spc="-13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불명확성</a:t>
            </a:r>
            <a:r>
              <a:rPr dirty="0" sz="2000">
                <a:latin typeface="MS Gothic"/>
                <a:cs typeface="MS Gothic"/>
              </a:rPr>
              <a:t>｣</a:t>
            </a:r>
            <a:r>
              <a:rPr dirty="0" sz="2000">
                <a:latin typeface="맑은 고딕"/>
                <a:cs typeface="맑은 고딕"/>
              </a:rPr>
              <a:t>,</a:t>
            </a:r>
            <a:endParaRPr sz="2000">
              <a:latin typeface="맑은 고딕"/>
              <a:cs typeface="맑은 고딕"/>
            </a:endParaRPr>
          </a:p>
          <a:p>
            <a:pPr marL="27051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MS Gothic"/>
                <a:cs typeface="MS Gothic"/>
              </a:rPr>
              <a:t>｢</a:t>
            </a:r>
            <a:r>
              <a:rPr dirty="0" sz="2000" b="1">
                <a:latin typeface="맑은 고딕"/>
                <a:cs typeface="맑은 고딕"/>
              </a:rPr>
              <a:t>권리의 공유성</a:t>
            </a:r>
            <a:r>
              <a:rPr dirty="0" sz="2000">
                <a:latin typeface="MS Gothic"/>
                <a:cs typeface="MS Gothic"/>
              </a:rPr>
              <a:t>｣ </a:t>
            </a:r>
            <a:r>
              <a:rPr dirty="0" sz="2000">
                <a:latin typeface="맑은 고딕"/>
                <a:cs typeface="맑은 고딕"/>
              </a:rPr>
              <a:t>등의 특징 - 일반적인 재산권과</a:t>
            </a:r>
            <a:r>
              <a:rPr dirty="0" sz="2000" spc="-41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차이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14159" y="2482595"/>
            <a:ext cx="1981200" cy="1952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957566" y="837438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79" y="661542"/>
                </a:moveTo>
                <a:lnTo>
                  <a:pt x="326643" y="661542"/>
                </a:lnTo>
                <a:lnTo>
                  <a:pt x="359155" y="914400"/>
                </a:lnTo>
                <a:lnTo>
                  <a:pt x="436879" y="661542"/>
                </a:lnTo>
                <a:close/>
              </a:path>
              <a:path w="914400" h="914400">
                <a:moveTo>
                  <a:pt x="590522" y="632206"/>
                </a:moveTo>
                <a:lnTo>
                  <a:pt x="445897" y="632206"/>
                </a:lnTo>
                <a:lnTo>
                  <a:pt x="560831" y="835533"/>
                </a:lnTo>
                <a:lnTo>
                  <a:pt x="590522" y="632206"/>
                </a:lnTo>
                <a:close/>
              </a:path>
              <a:path w="914400" h="914400">
                <a:moveTo>
                  <a:pt x="729000" y="612013"/>
                </a:moveTo>
                <a:lnTo>
                  <a:pt x="593470" y="612013"/>
                </a:lnTo>
                <a:lnTo>
                  <a:pt x="768095" y="766063"/>
                </a:lnTo>
                <a:lnTo>
                  <a:pt x="729000" y="612013"/>
                </a:lnTo>
                <a:close/>
              </a:path>
              <a:path w="914400" h="914400">
                <a:moveTo>
                  <a:pt x="723424" y="590041"/>
                </a:moveTo>
                <a:lnTo>
                  <a:pt x="239902" y="590041"/>
                </a:lnTo>
                <a:lnTo>
                  <a:pt x="201549" y="745744"/>
                </a:lnTo>
                <a:lnTo>
                  <a:pt x="326643" y="661542"/>
                </a:lnTo>
                <a:lnTo>
                  <a:pt x="436879" y="661542"/>
                </a:lnTo>
                <a:lnTo>
                  <a:pt x="445897" y="632206"/>
                </a:lnTo>
                <a:lnTo>
                  <a:pt x="590522" y="632206"/>
                </a:lnTo>
                <a:lnTo>
                  <a:pt x="593470" y="612013"/>
                </a:lnTo>
                <a:lnTo>
                  <a:pt x="729000" y="612013"/>
                </a:lnTo>
                <a:lnTo>
                  <a:pt x="723424" y="590041"/>
                </a:lnTo>
                <a:close/>
              </a:path>
              <a:path w="914400" h="914400">
                <a:moveTo>
                  <a:pt x="15620" y="97154"/>
                </a:moveTo>
                <a:lnTo>
                  <a:pt x="195833" y="322452"/>
                </a:lnTo>
                <a:lnTo>
                  <a:pt x="0" y="364744"/>
                </a:lnTo>
                <a:lnTo>
                  <a:pt x="157606" y="498475"/>
                </a:lnTo>
                <a:lnTo>
                  <a:pt x="5714" y="617474"/>
                </a:lnTo>
                <a:lnTo>
                  <a:pt x="239902" y="590041"/>
                </a:lnTo>
                <a:lnTo>
                  <a:pt x="723424" y="590041"/>
                </a:lnTo>
                <a:lnTo>
                  <a:pt x="712724" y="547877"/>
                </a:lnTo>
                <a:lnTo>
                  <a:pt x="893495" y="547877"/>
                </a:lnTo>
                <a:lnTo>
                  <a:pt x="745362" y="443484"/>
                </a:lnTo>
                <a:lnTo>
                  <a:pt x="893063" y="344424"/>
                </a:lnTo>
                <a:lnTo>
                  <a:pt x="707008" y="309625"/>
                </a:lnTo>
                <a:lnTo>
                  <a:pt x="731736" y="267588"/>
                </a:lnTo>
                <a:lnTo>
                  <a:pt x="309499" y="267588"/>
                </a:lnTo>
                <a:lnTo>
                  <a:pt x="15620" y="97154"/>
                </a:lnTo>
                <a:close/>
              </a:path>
              <a:path w="914400" h="914400">
                <a:moveTo>
                  <a:pt x="893495" y="547877"/>
                </a:moveTo>
                <a:lnTo>
                  <a:pt x="712724" y="547877"/>
                </a:lnTo>
                <a:lnTo>
                  <a:pt x="914400" y="562610"/>
                </a:lnTo>
                <a:lnTo>
                  <a:pt x="893495" y="547877"/>
                </a:lnTo>
                <a:close/>
              </a:path>
              <a:path w="914400" h="914400">
                <a:moveTo>
                  <a:pt x="353567" y="97154"/>
                </a:moveTo>
                <a:lnTo>
                  <a:pt x="309499" y="267588"/>
                </a:lnTo>
                <a:lnTo>
                  <a:pt x="731736" y="267588"/>
                </a:lnTo>
                <a:lnTo>
                  <a:pt x="744735" y="245490"/>
                </a:lnTo>
                <a:lnTo>
                  <a:pt x="457200" y="245490"/>
                </a:lnTo>
                <a:lnTo>
                  <a:pt x="353567" y="97154"/>
                </a:lnTo>
                <a:close/>
              </a:path>
              <a:path w="914400" h="914400">
                <a:moveTo>
                  <a:pt x="614806" y="0"/>
                </a:moveTo>
                <a:lnTo>
                  <a:pt x="457200" y="245490"/>
                </a:lnTo>
                <a:lnTo>
                  <a:pt x="744735" y="245490"/>
                </a:lnTo>
                <a:lnTo>
                  <a:pt x="756538" y="225425"/>
                </a:lnTo>
                <a:lnTo>
                  <a:pt x="599185" y="225425"/>
                </a:lnTo>
                <a:lnTo>
                  <a:pt x="614806" y="0"/>
                </a:lnTo>
                <a:close/>
              </a:path>
              <a:path w="914400" h="914400">
                <a:moveTo>
                  <a:pt x="778128" y="188722"/>
                </a:moveTo>
                <a:lnTo>
                  <a:pt x="599185" y="225425"/>
                </a:lnTo>
                <a:lnTo>
                  <a:pt x="756538" y="225425"/>
                </a:lnTo>
                <a:lnTo>
                  <a:pt x="778128" y="188722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957566" y="837438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0"/>
                </a:moveTo>
                <a:lnTo>
                  <a:pt x="614806" y="0"/>
                </a:lnTo>
                <a:lnTo>
                  <a:pt x="599185" y="225425"/>
                </a:lnTo>
                <a:lnTo>
                  <a:pt x="778128" y="188722"/>
                </a:lnTo>
                <a:lnTo>
                  <a:pt x="707008" y="309625"/>
                </a:lnTo>
                <a:lnTo>
                  <a:pt x="893063" y="344424"/>
                </a:lnTo>
                <a:lnTo>
                  <a:pt x="745362" y="443484"/>
                </a:lnTo>
                <a:lnTo>
                  <a:pt x="914400" y="562610"/>
                </a:lnTo>
                <a:lnTo>
                  <a:pt x="712724" y="547877"/>
                </a:lnTo>
                <a:lnTo>
                  <a:pt x="768095" y="766063"/>
                </a:lnTo>
                <a:lnTo>
                  <a:pt x="593470" y="612013"/>
                </a:lnTo>
                <a:lnTo>
                  <a:pt x="560831" y="835533"/>
                </a:lnTo>
                <a:lnTo>
                  <a:pt x="445897" y="632206"/>
                </a:lnTo>
                <a:lnTo>
                  <a:pt x="359155" y="914400"/>
                </a:lnTo>
                <a:lnTo>
                  <a:pt x="326643" y="661542"/>
                </a:lnTo>
                <a:lnTo>
                  <a:pt x="201549" y="745744"/>
                </a:lnTo>
                <a:lnTo>
                  <a:pt x="239902" y="590041"/>
                </a:lnTo>
                <a:lnTo>
                  <a:pt x="5714" y="617474"/>
                </a:lnTo>
                <a:lnTo>
                  <a:pt x="157606" y="498475"/>
                </a:lnTo>
                <a:lnTo>
                  <a:pt x="0" y="364744"/>
                </a:lnTo>
                <a:lnTo>
                  <a:pt x="195833" y="322452"/>
                </a:lnTo>
                <a:lnTo>
                  <a:pt x="15620" y="97154"/>
                </a:lnTo>
                <a:lnTo>
                  <a:pt x="309499" y="267588"/>
                </a:lnTo>
                <a:lnTo>
                  <a:pt x="353567" y="97154"/>
                </a:lnTo>
                <a:lnTo>
                  <a:pt x="457200" y="24549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710" y="289305"/>
            <a:ext cx="224980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/>
              <a:t>Ⅱ. 공공상</a:t>
            </a:r>
            <a:r>
              <a:rPr dirty="0" sz="2200" spc="-70"/>
              <a:t> </a:t>
            </a:r>
            <a:r>
              <a:rPr dirty="0" sz="2200" spc="-5"/>
              <a:t>제약성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527710" y="691642"/>
            <a:ext cx="6932930" cy="4173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46075" indent="-33337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46710" algn="l"/>
              </a:tabLst>
            </a:pPr>
            <a:r>
              <a:rPr dirty="0" sz="2200" spc="-5" b="1">
                <a:latin typeface="맑은 고딕"/>
                <a:cs typeface="맑은 고딕"/>
              </a:rPr>
              <a:t>서</a:t>
            </a:r>
            <a:r>
              <a:rPr dirty="0" sz="2200" b="1">
                <a:latin typeface="맑은 고딕"/>
                <a:cs typeface="맑은 고딕"/>
              </a:rPr>
              <a:t> </a:t>
            </a:r>
            <a:r>
              <a:rPr dirty="0" sz="2200" spc="-5" b="1">
                <a:latin typeface="맑은 고딕"/>
                <a:cs typeface="맑은 고딕"/>
              </a:rPr>
              <a:t>언</a:t>
            </a:r>
            <a:endParaRPr sz="2200">
              <a:latin typeface="맑은 고딕"/>
              <a:cs typeface="맑은 고딕"/>
            </a:endParaRPr>
          </a:p>
          <a:p>
            <a:pPr lvl="1" marL="279400" indent="-178435">
              <a:lnSpc>
                <a:spcPct val="100000"/>
              </a:lnSpc>
              <a:spcBef>
                <a:spcPts val="1695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지식재산권은 </a:t>
            </a:r>
            <a:r>
              <a:rPr dirty="0" sz="2000" b="1">
                <a:latin typeface="맑은 고딕"/>
                <a:cs typeface="맑은 고딕"/>
              </a:rPr>
              <a:t>개인</a:t>
            </a:r>
            <a:r>
              <a:rPr dirty="0" sz="2000">
                <a:latin typeface="맑은 고딕"/>
                <a:cs typeface="맑은 고딕"/>
              </a:rPr>
              <a:t>의</a:t>
            </a:r>
            <a:r>
              <a:rPr dirty="0" sz="2000" spc="-5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권리이지만,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언젠가 인류의 공용으로 </a:t>
            </a:r>
            <a:r>
              <a:rPr dirty="0" sz="2000">
                <a:latin typeface="맑은 고딕"/>
                <a:cs typeface="맑은 고딕"/>
              </a:rPr>
              <a:t>돌아갈 공공성의 성질을</a:t>
            </a:r>
            <a:r>
              <a:rPr dirty="0" sz="2000" spc="-114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갖는다.</a:t>
            </a:r>
            <a:endParaRPr sz="2000">
              <a:latin typeface="맑은 고딕"/>
              <a:cs typeface="맑은 고딕"/>
            </a:endParaRPr>
          </a:p>
          <a:p>
            <a:pPr lvl="1" marL="279400" indent="-178435">
              <a:lnSpc>
                <a:spcPct val="100000"/>
              </a:lnSpc>
              <a:spcBef>
                <a:spcPts val="480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지식재산권의 </a:t>
            </a:r>
            <a:r>
              <a:rPr dirty="0" sz="2000" b="1">
                <a:latin typeface="맑은 고딕"/>
                <a:cs typeface="맑은 고딕"/>
              </a:rPr>
              <a:t>문화와 산업에 이바지</a:t>
            </a:r>
            <a:r>
              <a:rPr dirty="0" sz="2000">
                <a:latin typeface="맑은 고딕"/>
                <a:cs typeface="맑은 고딕"/>
              </a:rPr>
              <a:t>하는</a:t>
            </a:r>
            <a:r>
              <a:rPr dirty="0" sz="2000" spc="-9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기능.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맑은 고딕"/>
                <a:cs typeface="맑은 고딕"/>
              </a:rPr>
              <a:t>-&gt; </a:t>
            </a:r>
            <a:r>
              <a:rPr dirty="0" sz="2000">
                <a:latin typeface="맑은 고딕"/>
                <a:cs typeface="맑은 고딕"/>
              </a:rPr>
              <a:t>이와 같은 사명을 수행하기 위해 </a:t>
            </a:r>
            <a:r>
              <a:rPr dirty="0" sz="2000" b="1">
                <a:latin typeface="맑은 고딕"/>
                <a:cs typeface="맑은 고딕"/>
              </a:rPr>
              <a:t>여러 제약이</a:t>
            </a:r>
            <a:r>
              <a:rPr dirty="0" sz="2000" spc="-114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존재한다</a:t>
            </a:r>
            <a:r>
              <a:rPr dirty="0" sz="2000">
                <a:latin typeface="맑은 고딕"/>
                <a:cs typeface="맑은 고딕"/>
              </a:rPr>
              <a:t>.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lvl="1" marL="279400" marR="1987550" indent="-178435">
              <a:lnSpc>
                <a:spcPct val="120000"/>
              </a:lnSpc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지식재산권에 </a:t>
            </a:r>
            <a:r>
              <a:rPr dirty="0" sz="2000" b="1">
                <a:latin typeface="맑은 고딕"/>
                <a:cs typeface="맑은 고딕"/>
              </a:rPr>
              <a:t>존속기간이 한정</a:t>
            </a:r>
            <a:r>
              <a:rPr dirty="0" sz="2000">
                <a:latin typeface="맑은 고딕"/>
                <a:cs typeface="맑은 고딕"/>
              </a:rPr>
              <a:t>되어</a:t>
            </a:r>
            <a:r>
              <a:rPr dirty="0" sz="2000" spc="-114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있고,  반드시 그 </a:t>
            </a:r>
            <a:r>
              <a:rPr dirty="0" sz="2000" b="1">
                <a:latin typeface="맑은 고딕"/>
                <a:cs typeface="맑은 고딕"/>
              </a:rPr>
              <a:t>권리를 공시하여야</a:t>
            </a:r>
            <a:r>
              <a:rPr dirty="0" sz="2000" spc="-85" b="1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하며,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 spc="0">
                <a:latin typeface="맑은 고딕"/>
                <a:cs typeface="맑은 고딕"/>
              </a:rPr>
              <a:t>또 </a:t>
            </a:r>
            <a:r>
              <a:rPr dirty="0" sz="2000">
                <a:latin typeface="맑은 고딕"/>
                <a:cs typeface="맑은 고딕"/>
              </a:rPr>
              <a:t>권리를 </a:t>
            </a:r>
            <a:r>
              <a:rPr dirty="0" sz="2000" spc="0" b="1">
                <a:latin typeface="맑은 고딕"/>
                <a:cs typeface="맑은 고딕"/>
              </a:rPr>
              <a:t>실시하거나 </a:t>
            </a:r>
            <a:r>
              <a:rPr dirty="0" sz="2000" b="1">
                <a:latin typeface="맑은 고딕"/>
                <a:cs typeface="맑은 고딕"/>
              </a:rPr>
              <a:t>사용의무를</a:t>
            </a:r>
            <a:r>
              <a:rPr dirty="0" sz="2000" spc="-11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부담시키고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맑은 고딕"/>
                <a:cs typeface="맑은 고딕"/>
              </a:rPr>
              <a:t>권리의 </a:t>
            </a:r>
            <a:r>
              <a:rPr dirty="0" sz="2000" b="1">
                <a:latin typeface="맑은 고딕"/>
                <a:cs typeface="맑은 고딕"/>
              </a:rPr>
              <a:t>정당한 행사를 의무화</a:t>
            </a:r>
            <a:r>
              <a:rPr dirty="0" sz="2000">
                <a:latin typeface="맑은 고딕"/>
                <a:cs typeface="맑은 고딕"/>
              </a:rPr>
              <a:t>할 뿐</a:t>
            </a:r>
            <a:r>
              <a:rPr dirty="0" sz="2000" spc="-8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아니라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상속인이 없는 경우에는 </a:t>
            </a:r>
            <a:r>
              <a:rPr dirty="0" sz="2000" b="1">
                <a:latin typeface="맑은 고딕"/>
                <a:cs typeface="맑은 고딕"/>
              </a:rPr>
              <a:t>권리자체를 소멸</a:t>
            </a:r>
            <a:r>
              <a:rPr dirty="0" sz="2000">
                <a:latin typeface="맑은 고딕"/>
                <a:cs typeface="맑은 고딕"/>
              </a:rPr>
              <a:t>시키는</a:t>
            </a:r>
            <a:r>
              <a:rPr dirty="0" sz="2000" spc="-10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제약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63267" y="5012435"/>
            <a:ext cx="5222748" cy="1655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36714" y="3861053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79" y="661543"/>
                </a:moveTo>
                <a:lnTo>
                  <a:pt x="326643" y="661543"/>
                </a:lnTo>
                <a:lnTo>
                  <a:pt x="359155" y="914400"/>
                </a:lnTo>
                <a:lnTo>
                  <a:pt x="436879" y="661543"/>
                </a:lnTo>
                <a:close/>
              </a:path>
              <a:path w="914400" h="914400">
                <a:moveTo>
                  <a:pt x="590522" y="632206"/>
                </a:moveTo>
                <a:lnTo>
                  <a:pt x="445896" y="632206"/>
                </a:lnTo>
                <a:lnTo>
                  <a:pt x="560831" y="835533"/>
                </a:lnTo>
                <a:lnTo>
                  <a:pt x="590522" y="632206"/>
                </a:lnTo>
                <a:close/>
              </a:path>
              <a:path w="914400" h="914400">
                <a:moveTo>
                  <a:pt x="729000" y="612013"/>
                </a:moveTo>
                <a:lnTo>
                  <a:pt x="593470" y="612013"/>
                </a:lnTo>
                <a:lnTo>
                  <a:pt x="768095" y="766064"/>
                </a:lnTo>
                <a:lnTo>
                  <a:pt x="729000" y="612013"/>
                </a:lnTo>
                <a:close/>
              </a:path>
              <a:path w="914400" h="914400">
                <a:moveTo>
                  <a:pt x="723424" y="590042"/>
                </a:moveTo>
                <a:lnTo>
                  <a:pt x="239902" y="590042"/>
                </a:lnTo>
                <a:lnTo>
                  <a:pt x="201549" y="745744"/>
                </a:lnTo>
                <a:lnTo>
                  <a:pt x="326643" y="661543"/>
                </a:lnTo>
                <a:lnTo>
                  <a:pt x="436879" y="661543"/>
                </a:lnTo>
                <a:lnTo>
                  <a:pt x="445896" y="632206"/>
                </a:lnTo>
                <a:lnTo>
                  <a:pt x="590522" y="632206"/>
                </a:lnTo>
                <a:lnTo>
                  <a:pt x="593470" y="612013"/>
                </a:lnTo>
                <a:lnTo>
                  <a:pt x="729000" y="612013"/>
                </a:lnTo>
                <a:lnTo>
                  <a:pt x="723424" y="590042"/>
                </a:lnTo>
                <a:close/>
              </a:path>
              <a:path w="914400" h="914400">
                <a:moveTo>
                  <a:pt x="15620" y="97155"/>
                </a:moveTo>
                <a:lnTo>
                  <a:pt x="195833" y="322453"/>
                </a:lnTo>
                <a:lnTo>
                  <a:pt x="0" y="364744"/>
                </a:lnTo>
                <a:lnTo>
                  <a:pt x="157606" y="498475"/>
                </a:lnTo>
                <a:lnTo>
                  <a:pt x="5714" y="617474"/>
                </a:lnTo>
                <a:lnTo>
                  <a:pt x="239902" y="590042"/>
                </a:lnTo>
                <a:lnTo>
                  <a:pt x="723424" y="590042"/>
                </a:lnTo>
                <a:lnTo>
                  <a:pt x="712724" y="547878"/>
                </a:lnTo>
                <a:lnTo>
                  <a:pt x="893495" y="547878"/>
                </a:lnTo>
                <a:lnTo>
                  <a:pt x="745362" y="443484"/>
                </a:lnTo>
                <a:lnTo>
                  <a:pt x="893063" y="344424"/>
                </a:lnTo>
                <a:lnTo>
                  <a:pt x="707008" y="309626"/>
                </a:lnTo>
                <a:lnTo>
                  <a:pt x="731736" y="267589"/>
                </a:lnTo>
                <a:lnTo>
                  <a:pt x="309499" y="267589"/>
                </a:lnTo>
                <a:lnTo>
                  <a:pt x="15620" y="97155"/>
                </a:lnTo>
                <a:close/>
              </a:path>
              <a:path w="914400" h="914400">
                <a:moveTo>
                  <a:pt x="893495" y="547878"/>
                </a:moveTo>
                <a:lnTo>
                  <a:pt x="712724" y="547878"/>
                </a:lnTo>
                <a:lnTo>
                  <a:pt x="914400" y="562610"/>
                </a:lnTo>
                <a:lnTo>
                  <a:pt x="893495" y="547878"/>
                </a:lnTo>
                <a:close/>
              </a:path>
              <a:path w="914400" h="914400">
                <a:moveTo>
                  <a:pt x="353567" y="97155"/>
                </a:moveTo>
                <a:lnTo>
                  <a:pt x="309499" y="267589"/>
                </a:lnTo>
                <a:lnTo>
                  <a:pt x="731736" y="267589"/>
                </a:lnTo>
                <a:lnTo>
                  <a:pt x="744735" y="245491"/>
                </a:lnTo>
                <a:lnTo>
                  <a:pt x="457200" y="245491"/>
                </a:lnTo>
                <a:lnTo>
                  <a:pt x="353567" y="97155"/>
                </a:lnTo>
                <a:close/>
              </a:path>
              <a:path w="914400" h="914400">
                <a:moveTo>
                  <a:pt x="614806" y="0"/>
                </a:moveTo>
                <a:lnTo>
                  <a:pt x="457200" y="245491"/>
                </a:lnTo>
                <a:lnTo>
                  <a:pt x="744735" y="245491"/>
                </a:lnTo>
                <a:lnTo>
                  <a:pt x="756538" y="225425"/>
                </a:lnTo>
                <a:lnTo>
                  <a:pt x="599185" y="225425"/>
                </a:lnTo>
                <a:lnTo>
                  <a:pt x="614806" y="0"/>
                </a:lnTo>
                <a:close/>
              </a:path>
              <a:path w="914400" h="914400">
                <a:moveTo>
                  <a:pt x="778128" y="188722"/>
                </a:moveTo>
                <a:lnTo>
                  <a:pt x="599185" y="225425"/>
                </a:lnTo>
                <a:lnTo>
                  <a:pt x="756538" y="225425"/>
                </a:lnTo>
                <a:lnTo>
                  <a:pt x="778128" y="18872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36714" y="3861053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1"/>
                </a:moveTo>
                <a:lnTo>
                  <a:pt x="614806" y="0"/>
                </a:lnTo>
                <a:lnTo>
                  <a:pt x="599185" y="225425"/>
                </a:lnTo>
                <a:lnTo>
                  <a:pt x="778128" y="188722"/>
                </a:lnTo>
                <a:lnTo>
                  <a:pt x="707008" y="309626"/>
                </a:lnTo>
                <a:lnTo>
                  <a:pt x="893063" y="344424"/>
                </a:lnTo>
                <a:lnTo>
                  <a:pt x="745362" y="443484"/>
                </a:lnTo>
                <a:lnTo>
                  <a:pt x="914400" y="562610"/>
                </a:lnTo>
                <a:lnTo>
                  <a:pt x="712724" y="547878"/>
                </a:lnTo>
                <a:lnTo>
                  <a:pt x="768095" y="766064"/>
                </a:lnTo>
                <a:lnTo>
                  <a:pt x="593470" y="612013"/>
                </a:lnTo>
                <a:lnTo>
                  <a:pt x="560831" y="835533"/>
                </a:lnTo>
                <a:lnTo>
                  <a:pt x="445896" y="632206"/>
                </a:lnTo>
                <a:lnTo>
                  <a:pt x="359155" y="914400"/>
                </a:lnTo>
                <a:lnTo>
                  <a:pt x="326643" y="661543"/>
                </a:lnTo>
                <a:lnTo>
                  <a:pt x="201549" y="745744"/>
                </a:lnTo>
                <a:lnTo>
                  <a:pt x="239902" y="590042"/>
                </a:lnTo>
                <a:lnTo>
                  <a:pt x="5714" y="617474"/>
                </a:lnTo>
                <a:lnTo>
                  <a:pt x="157606" y="498475"/>
                </a:lnTo>
                <a:lnTo>
                  <a:pt x="0" y="364744"/>
                </a:lnTo>
                <a:lnTo>
                  <a:pt x="195833" y="322453"/>
                </a:lnTo>
                <a:lnTo>
                  <a:pt x="15620" y="97155"/>
                </a:lnTo>
                <a:lnTo>
                  <a:pt x="309499" y="267589"/>
                </a:lnTo>
                <a:lnTo>
                  <a:pt x="353567" y="97155"/>
                </a:lnTo>
                <a:lnTo>
                  <a:pt x="457200" y="245491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710" y="289305"/>
            <a:ext cx="224980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/>
              <a:t>Ⅱ. 공공상</a:t>
            </a:r>
            <a:r>
              <a:rPr dirty="0" sz="2200" spc="-70"/>
              <a:t> </a:t>
            </a:r>
            <a:r>
              <a:rPr dirty="0" sz="2200" spc="-5"/>
              <a:t>제약성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527710" y="691642"/>
            <a:ext cx="7103745" cy="271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latin typeface="맑은 고딕"/>
                <a:cs typeface="맑은 고딕"/>
              </a:rPr>
              <a:t>2. 존속기간의</a:t>
            </a:r>
            <a:r>
              <a:rPr dirty="0" sz="2200" spc="25" b="1">
                <a:latin typeface="맑은 고딕"/>
                <a:cs typeface="맑은 고딕"/>
              </a:rPr>
              <a:t> </a:t>
            </a:r>
            <a:r>
              <a:rPr dirty="0" sz="2200" spc="-5" b="1">
                <a:latin typeface="맑은 고딕"/>
                <a:cs typeface="맑은 고딕"/>
              </a:rPr>
              <a:t>한정성</a:t>
            </a:r>
            <a:endParaRPr sz="22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  <a:spcBef>
                <a:spcPts val="1695"/>
              </a:spcBef>
            </a:pPr>
            <a:r>
              <a:rPr dirty="0" sz="2000">
                <a:latin typeface="맑은 고딕"/>
                <a:cs typeface="맑은 고딕"/>
              </a:rPr>
              <a:t>- 지식재산권은 일정한 기간 독점적ㆍ배타적으로 이용할</a:t>
            </a:r>
            <a:r>
              <a:rPr dirty="0" sz="2000" spc="-17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권리</a:t>
            </a:r>
            <a:endParaRPr sz="2000">
              <a:latin typeface="맑은 고딕"/>
              <a:cs typeface="맑은 고딕"/>
            </a:endParaRPr>
          </a:p>
          <a:p>
            <a:pPr marL="279400" marR="2966085">
              <a:lnSpc>
                <a:spcPct val="120000"/>
              </a:lnSpc>
            </a:pPr>
            <a:r>
              <a:rPr dirty="0" sz="2000" b="1">
                <a:latin typeface="맑은 고딕"/>
                <a:cs typeface="맑은 고딕"/>
              </a:rPr>
              <a:t>특허권</a:t>
            </a:r>
            <a:r>
              <a:rPr dirty="0" sz="2000">
                <a:latin typeface="맑은 고딕"/>
                <a:cs typeface="맑은 고딕"/>
              </a:rPr>
              <a:t>은 출원일로부터 20년,  </a:t>
            </a:r>
            <a:r>
              <a:rPr dirty="0" sz="2000" b="1">
                <a:latin typeface="맑은 고딕"/>
                <a:cs typeface="맑은 고딕"/>
              </a:rPr>
              <a:t>실용신안</a:t>
            </a:r>
            <a:r>
              <a:rPr dirty="0" sz="2000">
                <a:latin typeface="맑은 고딕"/>
                <a:cs typeface="맑은 고딕"/>
              </a:rPr>
              <a:t>은 출원일로부터 10년,  </a:t>
            </a:r>
            <a:r>
              <a:rPr dirty="0" sz="2000" b="1">
                <a:latin typeface="맑은 고딕"/>
                <a:cs typeface="맑은 고딕"/>
              </a:rPr>
              <a:t>디자인</a:t>
            </a:r>
            <a:r>
              <a:rPr dirty="0" sz="2000">
                <a:latin typeface="맑은 고딕"/>
                <a:cs typeface="맑은 고딕"/>
              </a:rPr>
              <a:t>은 20년의 존속기간이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보장  </a:t>
            </a:r>
            <a:r>
              <a:rPr dirty="0" sz="2000" b="1">
                <a:latin typeface="맑은 고딕"/>
                <a:cs typeface="맑은 고딕"/>
              </a:rPr>
              <a:t>상표</a:t>
            </a:r>
            <a:r>
              <a:rPr dirty="0" sz="2000">
                <a:latin typeface="맑은 고딕"/>
                <a:cs typeface="맑은 고딕"/>
              </a:rPr>
              <a:t>는 설정등록일로부터</a:t>
            </a:r>
            <a:r>
              <a:rPr dirty="0" sz="2000" spc="-8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10년간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맑은 고딕"/>
                <a:cs typeface="맑은 고딕"/>
              </a:rPr>
              <a:t>단, 등록이 이루어져야 효력이</a:t>
            </a:r>
            <a:r>
              <a:rPr dirty="0" sz="2000" spc="-7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발생한다.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6102" y="4475200"/>
            <a:ext cx="5781040" cy="148780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05740" indent="-193040">
              <a:lnSpc>
                <a:spcPct val="100000"/>
              </a:lnSpc>
              <a:spcBef>
                <a:spcPts val="580"/>
              </a:spcBef>
              <a:buFont typeface=""/>
              <a:buChar char="-"/>
              <a:tabLst>
                <a:tab pos="206375" algn="l"/>
              </a:tabLst>
            </a:pPr>
            <a:r>
              <a:rPr dirty="0" sz="2000" b="1">
                <a:latin typeface="맑은 고딕"/>
                <a:cs typeface="맑은 고딕"/>
              </a:rPr>
              <a:t>저작권</a:t>
            </a:r>
            <a:r>
              <a:rPr dirty="0" sz="2000">
                <a:latin typeface="맑은 고딕"/>
                <a:cs typeface="맑은 고딕"/>
              </a:rPr>
              <a:t>은 </a:t>
            </a:r>
            <a:r>
              <a:rPr dirty="0" sz="2000">
                <a:latin typeface="MS Gothic"/>
                <a:cs typeface="MS Gothic"/>
              </a:rPr>
              <a:t>｢</a:t>
            </a:r>
            <a:r>
              <a:rPr dirty="0" sz="2000">
                <a:latin typeface="맑은 고딕"/>
                <a:cs typeface="맑은 고딕"/>
              </a:rPr>
              <a:t>저작자가 </a:t>
            </a:r>
            <a:r>
              <a:rPr dirty="0" sz="2000" b="1">
                <a:latin typeface="맑은 고딕"/>
                <a:cs typeface="맑은 고딕"/>
              </a:rPr>
              <a:t>생존하는</a:t>
            </a:r>
            <a:r>
              <a:rPr dirty="0" sz="2000" spc="-7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기간</a:t>
            </a:r>
            <a:r>
              <a:rPr dirty="0" sz="2000">
                <a:latin typeface="맑은 고딕"/>
                <a:cs typeface="맑은 고딕"/>
              </a:rPr>
              <a:t>+</a:t>
            </a:r>
            <a:endParaRPr sz="2000">
              <a:latin typeface="맑은 고딕"/>
              <a:cs typeface="맑은 고딕"/>
            </a:endParaRPr>
          </a:p>
          <a:p>
            <a:pPr marL="134747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사망한 다음 해 1월 1일부터</a:t>
            </a:r>
            <a:r>
              <a:rPr dirty="0" sz="2000" spc="-114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70년간</a:t>
            </a:r>
            <a:r>
              <a:rPr dirty="0" sz="2000">
                <a:latin typeface="MS Gothic"/>
                <a:cs typeface="MS Gothic"/>
              </a:rPr>
              <a:t>｣</a:t>
            </a:r>
            <a:endParaRPr sz="2000">
              <a:latin typeface="MS Gothic"/>
              <a:cs typeface="MS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Times New Roman"/>
              <a:cs typeface="Times New Roman"/>
            </a:endParaRPr>
          </a:p>
          <a:p>
            <a:pPr marL="205740" indent="-193040">
              <a:lnSpc>
                <a:spcPct val="100000"/>
              </a:lnSpc>
              <a:spcBef>
                <a:spcPts val="5"/>
              </a:spcBef>
              <a:buChar char="-"/>
              <a:tabLst>
                <a:tab pos="206375" algn="l"/>
              </a:tabLst>
            </a:pPr>
            <a:r>
              <a:rPr dirty="0" sz="2000">
                <a:latin typeface="맑은 고딕"/>
                <a:cs typeface="맑은 고딕"/>
              </a:rPr>
              <a:t>존속기간이 </a:t>
            </a:r>
            <a:r>
              <a:rPr dirty="0" sz="2000" b="1">
                <a:latin typeface="맑은 고딕"/>
                <a:cs typeface="맑은 고딕"/>
              </a:rPr>
              <a:t>만료</a:t>
            </a:r>
            <a:r>
              <a:rPr dirty="0" sz="2000">
                <a:latin typeface="맑은 고딕"/>
                <a:cs typeface="맑은 고딕"/>
              </a:rPr>
              <a:t>되면, </a:t>
            </a:r>
            <a:r>
              <a:rPr dirty="0" sz="2000" b="1">
                <a:latin typeface="맑은 고딕"/>
                <a:cs typeface="맑은 고딕"/>
              </a:rPr>
              <a:t>권리로서의 성질을</a:t>
            </a:r>
            <a:r>
              <a:rPr dirty="0" sz="2000" spc="-10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잃는다.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94988" y="3497579"/>
            <a:ext cx="4450842" cy="1012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957566" y="837438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79" y="661542"/>
                </a:moveTo>
                <a:lnTo>
                  <a:pt x="326643" y="661542"/>
                </a:lnTo>
                <a:lnTo>
                  <a:pt x="359155" y="914400"/>
                </a:lnTo>
                <a:lnTo>
                  <a:pt x="436879" y="661542"/>
                </a:lnTo>
                <a:close/>
              </a:path>
              <a:path w="914400" h="914400">
                <a:moveTo>
                  <a:pt x="590522" y="632206"/>
                </a:moveTo>
                <a:lnTo>
                  <a:pt x="445897" y="632206"/>
                </a:lnTo>
                <a:lnTo>
                  <a:pt x="560831" y="835533"/>
                </a:lnTo>
                <a:lnTo>
                  <a:pt x="590522" y="632206"/>
                </a:lnTo>
                <a:close/>
              </a:path>
              <a:path w="914400" h="914400">
                <a:moveTo>
                  <a:pt x="729000" y="612013"/>
                </a:moveTo>
                <a:lnTo>
                  <a:pt x="593470" y="612013"/>
                </a:lnTo>
                <a:lnTo>
                  <a:pt x="768095" y="766063"/>
                </a:lnTo>
                <a:lnTo>
                  <a:pt x="729000" y="612013"/>
                </a:lnTo>
                <a:close/>
              </a:path>
              <a:path w="914400" h="914400">
                <a:moveTo>
                  <a:pt x="723424" y="590041"/>
                </a:moveTo>
                <a:lnTo>
                  <a:pt x="239902" y="590041"/>
                </a:lnTo>
                <a:lnTo>
                  <a:pt x="201549" y="745744"/>
                </a:lnTo>
                <a:lnTo>
                  <a:pt x="326643" y="661542"/>
                </a:lnTo>
                <a:lnTo>
                  <a:pt x="436879" y="661542"/>
                </a:lnTo>
                <a:lnTo>
                  <a:pt x="445897" y="632206"/>
                </a:lnTo>
                <a:lnTo>
                  <a:pt x="590522" y="632206"/>
                </a:lnTo>
                <a:lnTo>
                  <a:pt x="593470" y="612013"/>
                </a:lnTo>
                <a:lnTo>
                  <a:pt x="729000" y="612013"/>
                </a:lnTo>
                <a:lnTo>
                  <a:pt x="723424" y="590041"/>
                </a:lnTo>
                <a:close/>
              </a:path>
              <a:path w="914400" h="914400">
                <a:moveTo>
                  <a:pt x="15620" y="97154"/>
                </a:moveTo>
                <a:lnTo>
                  <a:pt x="195833" y="322452"/>
                </a:lnTo>
                <a:lnTo>
                  <a:pt x="0" y="364744"/>
                </a:lnTo>
                <a:lnTo>
                  <a:pt x="157606" y="498475"/>
                </a:lnTo>
                <a:lnTo>
                  <a:pt x="5714" y="617474"/>
                </a:lnTo>
                <a:lnTo>
                  <a:pt x="239902" y="590041"/>
                </a:lnTo>
                <a:lnTo>
                  <a:pt x="723424" y="590041"/>
                </a:lnTo>
                <a:lnTo>
                  <a:pt x="712724" y="547877"/>
                </a:lnTo>
                <a:lnTo>
                  <a:pt x="893495" y="547877"/>
                </a:lnTo>
                <a:lnTo>
                  <a:pt x="745362" y="443484"/>
                </a:lnTo>
                <a:lnTo>
                  <a:pt x="893063" y="344424"/>
                </a:lnTo>
                <a:lnTo>
                  <a:pt x="707008" y="309625"/>
                </a:lnTo>
                <a:lnTo>
                  <a:pt x="731736" y="267588"/>
                </a:lnTo>
                <a:lnTo>
                  <a:pt x="309499" y="267588"/>
                </a:lnTo>
                <a:lnTo>
                  <a:pt x="15620" y="97154"/>
                </a:lnTo>
                <a:close/>
              </a:path>
              <a:path w="914400" h="914400">
                <a:moveTo>
                  <a:pt x="893495" y="547877"/>
                </a:moveTo>
                <a:lnTo>
                  <a:pt x="712724" y="547877"/>
                </a:lnTo>
                <a:lnTo>
                  <a:pt x="914400" y="562610"/>
                </a:lnTo>
                <a:lnTo>
                  <a:pt x="893495" y="547877"/>
                </a:lnTo>
                <a:close/>
              </a:path>
              <a:path w="914400" h="914400">
                <a:moveTo>
                  <a:pt x="353567" y="97154"/>
                </a:moveTo>
                <a:lnTo>
                  <a:pt x="309499" y="267588"/>
                </a:lnTo>
                <a:lnTo>
                  <a:pt x="731736" y="267588"/>
                </a:lnTo>
                <a:lnTo>
                  <a:pt x="744735" y="245490"/>
                </a:lnTo>
                <a:lnTo>
                  <a:pt x="457200" y="245490"/>
                </a:lnTo>
                <a:lnTo>
                  <a:pt x="353567" y="97154"/>
                </a:lnTo>
                <a:close/>
              </a:path>
              <a:path w="914400" h="914400">
                <a:moveTo>
                  <a:pt x="614806" y="0"/>
                </a:moveTo>
                <a:lnTo>
                  <a:pt x="457200" y="245490"/>
                </a:lnTo>
                <a:lnTo>
                  <a:pt x="744735" y="245490"/>
                </a:lnTo>
                <a:lnTo>
                  <a:pt x="756538" y="225425"/>
                </a:lnTo>
                <a:lnTo>
                  <a:pt x="599185" y="225425"/>
                </a:lnTo>
                <a:lnTo>
                  <a:pt x="614806" y="0"/>
                </a:lnTo>
                <a:close/>
              </a:path>
              <a:path w="914400" h="914400">
                <a:moveTo>
                  <a:pt x="778128" y="188722"/>
                </a:moveTo>
                <a:lnTo>
                  <a:pt x="599185" y="225425"/>
                </a:lnTo>
                <a:lnTo>
                  <a:pt x="756538" y="225425"/>
                </a:lnTo>
                <a:lnTo>
                  <a:pt x="778128" y="188722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957566" y="837438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0"/>
                </a:moveTo>
                <a:lnTo>
                  <a:pt x="614806" y="0"/>
                </a:lnTo>
                <a:lnTo>
                  <a:pt x="599185" y="225425"/>
                </a:lnTo>
                <a:lnTo>
                  <a:pt x="778128" y="188722"/>
                </a:lnTo>
                <a:lnTo>
                  <a:pt x="707008" y="309625"/>
                </a:lnTo>
                <a:lnTo>
                  <a:pt x="893063" y="344424"/>
                </a:lnTo>
                <a:lnTo>
                  <a:pt x="745362" y="443484"/>
                </a:lnTo>
                <a:lnTo>
                  <a:pt x="914400" y="562610"/>
                </a:lnTo>
                <a:lnTo>
                  <a:pt x="712724" y="547877"/>
                </a:lnTo>
                <a:lnTo>
                  <a:pt x="768095" y="766063"/>
                </a:lnTo>
                <a:lnTo>
                  <a:pt x="593470" y="612013"/>
                </a:lnTo>
                <a:lnTo>
                  <a:pt x="560831" y="835533"/>
                </a:lnTo>
                <a:lnTo>
                  <a:pt x="445897" y="632206"/>
                </a:lnTo>
                <a:lnTo>
                  <a:pt x="359155" y="914400"/>
                </a:lnTo>
                <a:lnTo>
                  <a:pt x="326643" y="661542"/>
                </a:lnTo>
                <a:lnTo>
                  <a:pt x="201549" y="745744"/>
                </a:lnTo>
                <a:lnTo>
                  <a:pt x="239902" y="590041"/>
                </a:lnTo>
                <a:lnTo>
                  <a:pt x="5714" y="617474"/>
                </a:lnTo>
                <a:lnTo>
                  <a:pt x="157606" y="498475"/>
                </a:lnTo>
                <a:lnTo>
                  <a:pt x="0" y="364744"/>
                </a:lnTo>
                <a:lnTo>
                  <a:pt x="195833" y="322452"/>
                </a:lnTo>
                <a:lnTo>
                  <a:pt x="15620" y="97154"/>
                </a:lnTo>
                <a:lnTo>
                  <a:pt x="309499" y="267588"/>
                </a:lnTo>
                <a:lnTo>
                  <a:pt x="353567" y="97154"/>
                </a:lnTo>
                <a:lnTo>
                  <a:pt x="457200" y="24549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710" y="289305"/>
            <a:ext cx="224980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/>
              <a:t>Ⅱ. 공공상</a:t>
            </a:r>
            <a:r>
              <a:rPr dirty="0" sz="2200" spc="-70"/>
              <a:t> </a:t>
            </a:r>
            <a:r>
              <a:rPr dirty="0" sz="2200" spc="-5"/>
              <a:t>제약성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527710" y="691642"/>
            <a:ext cx="6788784" cy="3075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46075" indent="-333375">
              <a:lnSpc>
                <a:spcPct val="100000"/>
              </a:lnSpc>
              <a:spcBef>
                <a:spcPts val="95"/>
              </a:spcBef>
              <a:buAutoNum type="arabicPeriod" startAt="3"/>
              <a:tabLst>
                <a:tab pos="346710" algn="l"/>
              </a:tabLst>
            </a:pPr>
            <a:r>
              <a:rPr dirty="0" sz="2200" spc="-5" b="1">
                <a:latin typeface="맑은 고딕"/>
                <a:cs typeface="맑은 고딕"/>
              </a:rPr>
              <a:t>필수적인</a:t>
            </a:r>
            <a:r>
              <a:rPr dirty="0" sz="2200" spc="10" b="1">
                <a:latin typeface="맑은 고딕"/>
                <a:cs typeface="맑은 고딕"/>
              </a:rPr>
              <a:t> </a:t>
            </a:r>
            <a:r>
              <a:rPr dirty="0" sz="2200" spc="-5" b="1">
                <a:latin typeface="맑은 고딕"/>
                <a:cs typeface="맑은 고딕"/>
              </a:rPr>
              <a:t>권리공시</a:t>
            </a:r>
            <a:endParaRPr sz="2200">
              <a:latin typeface="맑은 고딕"/>
              <a:cs typeface="맑은 고딕"/>
            </a:endParaRPr>
          </a:p>
          <a:p>
            <a:pPr lvl="1" marL="279400" indent="-178435">
              <a:lnSpc>
                <a:spcPct val="100000"/>
              </a:lnSpc>
              <a:spcBef>
                <a:spcPts val="1695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지식재산권은 </a:t>
            </a:r>
            <a:r>
              <a:rPr dirty="0" sz="2000" spc="0" b="1">
                <a:latin typeface="맑은 고딕"/>
                <a:cs typeface="맑은 고딕"/>
              </a:rPr>
              <a:t>그 </a:t>
            </a:r>
            <a:r>
              <a:rPr dirty="0" sz="2000" b="1">
                <a:latin typeface="맑은 고딕"/>
                <a:cs typeface="맑은 고딕"/>
              </a:rPr>
              <a:t>권리의 존재를 외부에 알리기</a:t>
            </a:r>
            <a:r>
              <a:rPr dirty="0" sz="2000" spc="-13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위해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등록제도를</a:t>
            </a:r>
            <a:r>
              <a:rPr dirty="0" sz="2000" spc="-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두어서</a:t>
            </a:r>
            <a:r>
              <a:rPr dirty="0" sz="2000" spc="-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권리의</a:t>
            </a:r>
            <a:r>
              <a:rPr dirty="0" sz="2000" spc="-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내용을</a:t>
            </a:r>
            <a:r>
              <a:rPr dirty="0" sz="2000" spc="-1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공시(公示).</a:t>
            </a:r>
            <a:endParaRPr sz="2000">
              <a:latin typeface="맑은 고딕"/>
              <a:cs typeface="맑은 고딕"/>
            </a:endParaRPr>
          </a:p>
          <a:p>
            <a:pPr marL="547370" marR="5080" indent="-268605">
              <a:lnSpc>
                <a:spcPct val="120000"/>
              </a:lnSpc>
            </a:pPr>
            <a:r>
              <a:rPr dirty="0" sz="2000" spc="-5">
                <a:latin typeface="맑은 고딕"/>
                <a:cs typeface="맑은 고딕"/>
              </a:rPr>
              <a:t>-&gt; </a:t>
            </a:r>
            <a:r>
              <a:rPr dirty="0" sz="2000">
                <a:latin typeface="맑은 고딕"/>
                <a:cs typeface="맑은 고딕"/>
              </a:rPr>
              <a:t>그 권리의 존재를 불특정 다수인에게 알리지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아니하면  제3자가 예측할 수 없는 피해를 입을 수</a:t>
            </a:r>
            <a:r>
              <a:rPr dirty="0" sz="2000" spc="-13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있다.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lvl="1" marL="279400" marR="156210" indent="-178435">
              <a:lnSpc>
                <a:spcPct val="120000"/>
              </a:lnSpc>
              <a:buFont typeface=""/>
              <a:buChar char="-"/>
              <a:tabLst>
                <a:tab pos="294640" algn="l"/>
              </a:tabLst>
            </a:pPr>
            <a:r>
              <a:rPr dirty="0" sz="2000" b="1">
                <a:latin typeface="맑은 고딕"/>
                <a:cs typeface="맑은 고딕"/>
              </a:rPr>
              <a:t>특허청</a:t>
            </a:r>
            <a:r>
              <a:rPr dirty="0" sz="2000">
                <a:latin typeface="맑은 고딕"/>
                <a:cs typeface="맑은 고딕"/>
              </a:rPr>
              <a:t>이 지식재산권에 관한 </a:t>
            </a:r>
            <a:r>
              <a:rPr dirty="0" sz="2000" b="1">
                <a:latin typeface="맑은 고딕"/>
                <a:cs typeface="맑은 고딕"/>
              </a:rPr>
              <a:t>등록제도를 관장</a:t>
            </a:r>
            <a:r>
              <a:rPr dirty="0" sz="2000">
                <a:latin typeface="맑은 고딕"/>
                <a:cs typeface="맑은 고딕"/>
              </a:rPr>
              <a:t>하고  </a:t>
            </a:r>
            <a:r>
              <a:rPr dirty="0" sz="2000" b="1">
                <a:latin typeface="맑은 고딕"/>
                <a:cs typeface="맑은 고딕"/>
              </a:rPr>
              <a:t>특허공보</a:t>
            </a:r>
            <a:r>
              <a:rPr dirty="0" sz="2000">
                <a:latin typeface="맑은 고딕"/>
                <a:cs typeface="맑은 고딕"/>
              </a:rPr>
              <a:t>를 통하여 지식재산권의 내용을 일반에게</a:t>
            </a:r>
            <a:r>
              <a:rPr dirty="0" sz="2000" spc="-114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공시.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47900" y="3933444"/>
            <a:ext cx="3272028" cy="2712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57566" y="837438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79" y="661542"/>
                </a:moveTo>
                <a:lnTo>
                  <a:pt x="326643" y="661542"/>
                </a:lnTo>
                <a:lnTo>
                  <a:pt x="359155" y="914400"/>
                </a:lnTo>
                <a:lnTo>
                  <a:pt x="436879" y="661542"/>
                </a:lnTo>
                <a:close/>
              </a:path>
              <a:path w="914400" h="914400">
                <a:moveTo>
                  <a:pt x="590522" y="632206"/>
                </a:moveTo>
                <a:lnTo>
                  <a:pt x="445897" y="632206"/>
                </a:lnTo>
                <a:lnTo>
                  <a:pt x="560831" y="835533"/>
                </a:lnTo>
                <a:lnTo>
                  <a:pt x="590522" y="632206"/>
                </a:lnTo>
                <a:close/>
              </a:path>
              <a:path w="914400" h="914400">
                <a:moveTo>
                  <a:pt x="729000" y="612013"/>
                </a:moveTo>
                <a:lnTo>
                  <a:pt x="593470" y="612013"/>
                </a:lnTo>
                <a:lnTo>
                  <a:pt x="768095" y="766063"/>
                </a:lnTo>
                <a:lnTo>
                  <a:pt x="729000" y="612013"/>
                </a:lnTo>
                <a:close/>
              </a:path>
              <a:path w="914400" h="914400">
                <a:moveTo>
                  <a:pt x="723424" y="590041"/>
                </a:moveTo>
                <a:lnTo>
                  <a:pt x="239902" y="590041"/>
                </a:lnTo>
                <a:lnTo>
                  <a:pt x="201549" y="745744"/>
                </a:lnTo>
                <a:lnTo>
                  <a:pt x="326643" y="661542"/>
                </a:lnTo>
                <a:lnTo>
                  <a:pt x="436879" y="661542"/>
                </a:lnTo>
                <a:lnTo>
                  <a:pt x="445897" y="632206"/>
                </a:lnTo>
                <a:lnTo>
                  <a:pt x="590522" y="632206"/>
                </a:lnTo>
                <a:lnTo>
                  <a:pt x="593470" y="612013"/>
                </a:lnTo>
                <a:lnTo>
                  <a:pt x="729000" y="612013"/>
                </a:lnTo>
                <a:lnTo>
                  <a:pt x="723424" y="590041"/>
                </a:lnTo>
                <a:close/>
              </a:path>
              <a:path w="914400" h="914400">
                <a:moveTo>
                  <a:pt x="15620" y="97154"/>
                </a:moveTo>
                <a:lnTo>
                  <a:pt x="195833" y="322452"/>
                </a:lnTo>
                <a:lnTo>
                  <a:pt x="0" y="364744"/>
                </a:lnTo>
                <a:lnTo>
                  <a:pt x="157606" y="498475"/>
                </a:lnTo>
                <a:lnTo>
                  <a:pt x="5714" y="617474"/>
                </a:lnTo>
                <a:lnTo>
                  <a:pt x="239902" y="590041"/>
                </a:lnTo>
                <a:lnTo>
                  <a:pt x="723424" y="590041"/>
                </a:lnTo>
                <a:lnTo>
                  <a:pt x="712724" y="547877"/>
                </a:lnTo>
                <a:lnTo>
                  <a:pt x="893495" y="547877"/>
                </a:lnTo>
                <a:lnTo>
                  <a:pt x="745362" y="443484"/>
                </a:lnTo>
                <a:lnTo>
                  <a:pt x="893063" y="344424"/>
                </a:lnTo>
                <a:lnTo>
                  <a:pt x="707008" y="309625"/>
                </a:lnTo>
                <a:lnTo>
                  <a:pt x="731736" y="267588"/>
                </a:lnTo>
                <a:lnTo>
                  <a:pt x="309499" y="267588"/>
                </a:lnTo>
                <a:lnTo>
                  <a:pt x="15620" y="97154"/>
                </a:lnTo>
                <a:close/>
              </a:path>
              <a:path w="914400" h="914400">
                <a:moveTo>
                  <a:pt x="893495" y="547877"/>
                </a:moveTo>
                <a:lnTo>
                  <a:pt x="712724" y="547877"/>
                </a:lnTo>
                <a:lnTo>
                  <a:pt x="914400" y="562610"/>
                </a:lnTo>
                <a:lnTo>
                  <a:pt x="893495" y="547877"/>
                </a:lnTo>
                <a:close/>
              </a:path>
              <a:path w="914400" h="914400">
                <a:moveTo>
                  <a:pt x="353567" y="97154"/>
                </a:moveTo>
                <a:lnTo>
                  <a:pt x="309499" y="267588"/>
                </a:lnTo>
                <a:lnTo>
                  <a:pt x="731736" y="267588"/>
                </a:lnTo>
                <a:lnTo>
                  <a:pt x="744735" y="245490"/>
                </a:lnTo>
                <a:lnTo>
                  <a:pt x="457200" y="245490"/>
                </a:lnTo>
                <a:lnTo>
                  <a:pt x="353567" y="97154"/>
                </a:lnTo>
                <a:close/>
              </a:path>
              <a:path w="914400" h="914400">
                <a:moveTo>
                  <a:pt x="614806" y="0"/>
                </a:moveTo>
                <a:lnTo>
                  <a:pt x="457200" y="245490"/>
                </a:lnTo>
                <a:lnTo>
                  <a:pt x="744735" y="245490"/>
                </a:lnTo>
                <a:lnTo>
                  <a:pt x="756538" y="225425"/>
                </a:lnTo>
                <a:lnTo>
                  <a:pt x="599185" y="225425"/>
                </a:lnTo>
                <a:lnTo>
                  <a:pt x="614806" y="0"/>
                </a:lnTo>
                <a:close/>
              </a:path>
              <a:path w="914400" h="914400">
                <a:moveTo>
                  <a:pt x="778128" y="188722"/>
                </a:moveTo>
                <a:lnTo>
                  <a:pt x="599185" y="225425"/>
                </a:lnTo>
                <a:lnTo>
                  <a:pt x="756538" y="225425"/>
                </a:lnTo>
                <a:lnTo>
                  <a:pt x="778128" y="188722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957566" y="837438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0"/>
                </a:moveTo>
                <a:lnTo>
                  <a:pt x="614806" y="0"/>
                </a:lnTo>
                <a:lnTo>
                  <a:pt x="599185" y="225425"/>
                </a:lnTo>
                <a:lnTo>
                  <a:pt x="778128" y="188722"/>
                </a:lnTo>
                <a:lnTo>
                  <a:pt x="707008" y="309625"/>
                </a:lnTo>
                <a:lnTo>
                  <a:pt x="893063" y="344424"/>
                </a:lnTo>
                <a:lnTo>
                  <a:pt x="745362" y="443484"/>
                </a:lnTo>
                <a:lnTo>
                  <a:pt x="914400" y="562610"/>
                </a:lnTo>
                <a:lnTo>
                  <a:pt x="712724" y="547877"/>
                </a:lnTo>
                <a:lnTo>
                  <a:pt x="768095" y="766063"/>
                </a:lnTo>
                <a:lnTo>
                  <a:pt x="593470" y="612013"/>
                </a:lnTo>
                <a:lnTo>
                  <a:pt x="560831" y="835533"/>
                </a:lnTo>
                <a:lnTo>
                  <a:pt x="445897" y="632206"/>
                </a:lnTo>
                <a:lnTo>
                  <a:pt x="359155" y="914400"/>
                </a:lnTo>
                <a:lnTo>
                  <a:pt x="326643" y="661542"/>
                </a:lnTo>
                <a:lnTo>
                  <a:pt x="201549" y="745744"/>
                </a:lnTo>
                <a:lnTo>
                  <a:pt x="239902" y="590041"/>
                </a:lnTo>
                <a:lnTo>
                  <a:pt x="5714" y="617474"/>
                </a:lnTo>
                <a:lnTo>
                  <a:pt x="157606" y="498475"/>
                </a:lnTo>
                <a:lnTo>
                  <a:pt x="0" y="364744"/>
                </a:lnTo>
                <a:lnTo>
                  <a:pt x="195833" y="322452"/>
                </a:lnTo>
                <a:lnTo>
                  <a:pt x="15620" y="97154"/>
                </a:lnTo>
                <a:lnTo>
                  <a:pt x="309499" y="267588"/>
                </a:lnTo>
                <a:lnTo>
                  <a:pt x="353567" y="97154"/>
                </a:lnTo>
                <a:lnTo>
                  <a:pt x="457200" y="24549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635" y="216865"/>
            <a:ext cx="225044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/>
              <a:t>Ⅱ. 공공상</a:t>
            </a:r>
            <a:r>
              <a:rPr dirty="0" sz="2200" spc="-75"/>
              <a:t> </a:t>
            </a:r>
            <a:r>
              <a:rPr dirty="0" sz="2200" spc="-5"/>
              <a:t>제약성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535635" y="480481"/>
            <a:ext cx="7712709" cy="3858895"/>
          </a:xfrm>
          <a:prstGeom prst="rect">
            <a:avLst/>
          </a:prstGeom>
        </p:spPr>
        <p:txBody>
          <a:bodyPr wrap="square" lIns="0" tIns="151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dirty="0" sz="2200" spc="-5" b="1">
                <a:latin typeface="맑은 고딕"/>
                <a:cs typeface="맑은 고딕"/>
              </a:rPr>
              <a:t>4. 실시 내지 사용의무</a:t>
            </a:r>
            <a:r>
              <a:rPr dirty="0" sz="2200" spc="30" b="1">
                <a:latin typeface="맑은 고딕"/>
                <a:cs typeface="맑은 고딕"/>
              </a:rPr>
              <a:t> </a:t>
            </a:r>
            <a:r>
              <a:rPr dirty="0" sz="2200" spc="-5" b="1">
                <a:latin typeface="맑은 고딕"/>
                <a:cs typeface="맑은 고딕"/>
              </a:rPr>
              <a:t>부담</a:t>
            </a:r>
            <a:endParaRPr sz="2200">
              <a:latin typeface="맑은 고딕"/>
              <a:cs typeface="맑은 고딕"/>
            </a:endParaRPr>
          </a:p>
          <a:p>
            <a:pPr marL="289560" marR="5080" indent="-177800">
              <a:lnSpc>
                <a:spcPct val="120000"/>
              </a:lnSpc>
              <a:spcBef>
                <a:spcPts val="525"/>
              </a:spcBef>
              <a:buChar char="-"/>
              <a:tabLst>
                <a:tab pos="305435" algn="l"/>
              </a:tabLst>
            </a:pPr>
            <a:r>
              <a:rPr dirty="0" sz="2000">
                <a:latin typeface="맑은 고딕"/>
                <a:cs typeface="맑은 고딕"/>
              </a:rPr>
              <a:t>지식재산권은 창작자를 보호하는 권리+국가산업발전에도</a:t>
            </a:r>
            <a:r>
              <a:rPr dirty="0" sz="2000" spc="-1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이바지  권리자의 재량에 일정한 제한 : </a:t>
            </a:r>
            <a:r>
              <a:rPr dirty="0" sz="2000" b="1">
                <a:latin typeface="맑은 고딕"/>
                <a:cs typeface="맑은 고딕"/>
              </a:rPr>
              <a:t>실시의무 내지</a:t>
            </a:r>
            <a:r>
              <a:rPr dirty="0" sz="2000" spc="-114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사용강제</a:t>
            </a:r>
            <a:endParaRPr sz="2000">
              <a:latin typeface="맑은 고딕"/>
              <a:cs typeface="맑은 고딕"/>
            </a:endParaRPr>
          </a:p>
          <a:p>
            <a:pPr marL="289560" indent="-177800">
              <a:lnSpc>
                <a:spcPct val="100000"/>
              </a:lnSpc>
              <a:spcBef>
                <a:spcPts val="480"/>
              </a:spcBef>
              <a:buChar char="-"/>
              <a:tabLst>
                <a:tab pos="305435" algn="l"/>
              </a:tabLst>
            </a:pPr>
            <a:r>
              <a:rPr dirty="0" sz="2000">
                <a:latin typeface="맑은 고딕"/>
                <a:cs typeface="맑은 고딕"/>
              </a:rPr>
              <a:t>부동산, 동산 등 재산에 대한 권리자는 권리행사가</a:t>
            </a:r>
            <a:r>
              <a:rPr dirty="0" sz="2000" spc="-1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자유</a:t>
            </a:r>
            <a:endParaRPr sz="2000">
              <a:latin typeface="맑은 고딕"/>
              <a:cs typeface="맑은 고딕"/>
            </a:endParaRPr>
          </a:p>
          <a:p>
            <a:pPr algn="ctr" marR="43624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지식재산권자는 권리를 실시하지 않을 자유를 제한</a:t>
            </a:r>
            <a:r>
              <a:rPr dirty="0" sz="2000" spc="-1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받는다.</a:t>
            </a:r>
            <a:endParaRPr sz="2000">
              <a:latin typeface="맑은 고딕"/>
              <a:cs typeface="맑은 고딕"/>
            </a:endParaRPr>
          </a:p>
          <a:p>
            <a:pPr marL="289560" indent="-177800">
              <a:lnSpc>
                <a:spcPct val="100000"/>
              </a:lnSpc>
              <a:spcBef>
                <a:spcPts val="480"/>
              </a:spcBef>
              <a:buChar char="-"/>
              <a:tabLst>
                <a:tab pos="305435" algn="l"/>
              </a:tabLst>
            </a:pPr>
            <a:r>
              <a:rPr dirty="0" sz="2000">
                <a:latin typeface="맑은 고딕"/>
                <a:cs typeface="맑은 고딕"/>
              </a:rPr>
              <a:t>지식재산권의 발생일부터 일정기간 내 그 권리의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실시·사용의무</a:t>
            </a:r>
            <a:endParaRPr sz="2000">
              <a:latin typeface="맑은 고딕"/>
              <a:cs typeface="맑은 고딕"/>
            </a:endParaRPr>
          </a:p>
          <a:p>
            <a:pPr algn="ctr" marR="46355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예) 특허발명의 경우 </a:t>
            </a:r>
            <a:r>
              <a:rPr dirty="0" sz="2000" b="1">
                <a:latin typeface="맑은 고딕"/>
                <a:cs typeface="맑은 고딕"/>
              </a:rPr>
              <a:t>3년간 </a:t>
            </a:r>
            <a:r>
              <a:rPr dirty="0" sz="2000">
                <a:latin typeface="맑은 고딕"/>
                <a:cs typeface="맑은 고딕"/>
              </a:rPr>
              <a:t>특허발명을 실시하지</a:t>
            </a:r>
            <a:r>
              <a:rPr dirty="0" sz="2000" spc="-1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아니하면,</a:t>
            </a:r>
            <a:endParaRPr sz="2000">
              <a:latin typeface="맑은 고딕"/>
              <a:cs typeface="맑은 고딕"/>
            </a:endParaRPr>
          </a:p>
          <a:p>
            <a:pPr algn="ctr" marR="524510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맑은 고딕"/>
                <a:cs typeface="맑은 고딕"/>
              </a:rPr>
              <a:t>제3자가 특허발명 통상실시권을 특허청에</a:t>
            </a:r>
            <a:r>
              <a:rPr dirty="0" sz="2000" spc="-8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신청가능.</a:t>
            </a:r>
            <a:endParaRPr sz="2000">
              <a:latin typeface="맑은 고딕"/>
              <a:cs typeface="맑은 고딕"/>
            </a:endParaRPr>
          </a:p>
          <a:p>
            <a:pPr marL="37973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-&gt;권리자의 입장에서</a:t>
            </a:r>
            <a:r>
              <a:rPr dirty="0" sz="2000" spc="-4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보면</a:t>
            </a:r>
            <a:endParaRPr sz="2000">
              <a:latin typeface="맑은 고딕"/>
              <a:cs typeface="맑은 고딕"/>
            </a:endParaRPr>
          </a:p>
          <a:p>
            <a:pPr marL="64516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자신의 뜻과 </a:t>
            </a:r>
            <a:r>
              <a:rPr dirty="0" sz="2000" spc="0">
                <a:latin typeface="맑은 고딕"/>
                <a:cs typeface="맑은 고딕"/>
              </a:rPr>
              <a:t>달리 </a:t>
            </a:r>
            <a:r>
              <a:rPr dirty="0" sz="2000" b="1">
                <a:latin typeface="맑은 고딕"/>
                <a:cs typeface="맑은 고딕"/>
              </a:rPr>
              <a:t>강제로 자신의 권리가 실시되는</a:t>
            </a:r>
            <a:r>
              <a:rPr dirty="0" sz="2000" spc="-15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결과</a:t>
            </a:r>
            <a:r>
              <a:rPr dirty="0" sz="2000">
                <a:latin typeface="맑은 고딕"/>
                <a:cs typeface="맑은 고딕"/>
              </a:rPr>
              <a:t>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55748" y="4681728"/>
            <a:ext cx="3528060" cy="1863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003285" y="465962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79" y="661543"/>
                </a:moveTo>
                <a:lnTo>
                  <a:pt x="326644" y="661543"/>
                </a:lnTo>
                <a:lnTo>
                  <a:pt x="359156" y="914400"/>
                </a:lnTo>
                <a:lnTo>
                  <a:pt x="436879" y="661543"/>
                </a:lnTo>
                <a:close/>
              </a:path>
              <a:path w="914400" h="914400">
                <a:moveTo>
                  <a:pt x="590522" y="632206"/>
                </a:moveTo>
                <a:lnTo>
                  <a:pt x="445897" y="632206"/>
                </a:lnTo>
                <a:lnTo>
                  <a:pt x="560832" y="835533"/>
                </a:lnTo>
                <a:lnTo>
                  <a:pt x="590522" y="632206"/>
                </a:lnTo>
                <a:close/>
              </a:path>
              <a:path w="914400" h="914400">
                <a:moveTo>
                  <a:pt x="729000" y="612013"/>
                </a:moveTo>
                <a:lnTo>
                  <a:pt x="593471" y="612013"/>
                </a:lnTo>
                <a:lnTo>
                  <a:pt x="768096" y="766064"/>
                </a:lnTo>
                <a:lnTo>
                  <a:pt x="729000" y="612013"/>
                </a:lnTo>
                <a:close/>
              </a:path>
              <a:path w="914400" h="914400">
                <a:moveTo>
                  <a:pt x="723424" y="590042"/>
                </a:moveTo>
                <a:lnTo>
                  <a:pt x="239903" y="590042"/>
                </a:lnTo>
                <a:lnTo>
                  <a:pt x="201549" y="745744"/>
                </a:lnTo>
                <a:lnTo>
                  <a:pt x="326644" y="661543"/>
                </a:lnTo>
                <a:lnTo>
                  <a:pt x="436879" y="661543"/>
                </a:lnTo>
                <a:lnTo>
                  <a:pt x="445897" y="632206"/>
                </a:lnTo>
                <a:lnTo>
                  <a:pt x="590522" y="632206"/>
                </a:lnTo>
                <a:lnTo>
                  <a:pt x="593471" y="612013"/>
                </a:lnTo>
                <a:lnTo>
                  <a:pt x="729000" y="612013"/>
                </a:lnTo>
                <a:lnTo>
                  <a:pt x="723424" y="590042"/>
                </a:lnTo>
                <a:close/>
              </a:path>
              <a:path w="914400" h="914400">
                <a:moveTo>
                  <a:pt x="15621" y="97155"/>
                </a:moveTo>
                <a:lnTo>
                  <a:pt x="195834" y="322453"/>
                </a:lnTo>
                <a:lnTo>
                  <a:pt x="0" y="364744"/>
                </a:lnTo>
                <a:lnTo>
                  <a:pt x="157607" y="498475"/>
                </a:lnTo>
                <a:lnTo>
                  <a:pt x="5715" y="617474"/>
                </a:lnTo>
                <a:lnTo>
                  <a:pt x="239903" y="590042"/>
                </a:lnTo>
                <a:lnTo>
                  <a:pt x="723424" y="590042"/>
                </a:lnTo>
                <a:lnTo>
                  <a:pt x="712724" y="547878"/>
                </a:lnTo>
                <a:lnTo>
                  <a:pt x="893495" y="547878"/>
                </a:lnTo>
                <a:lnTo>
                  <a:pt x="745363" y="443484"/>
                </a:lnTo>
                <a:lnTo>
                  <a:pt x="893064" y="344424"/>
                </a:lnTo>
                <a:lnTo>
                  <a:pt x="707009" y="309626"/>
                </a:lnTo>
                <a:lnTo>
                  <a:pt x="731736" y="267589"/>
                </a:lnTo>
                <a:lnTo>
                  <a:pt x="309499" y="267589"/>
                </a:lnTo>
                <a:lnTo>
                  <a:pt x="15621" y="97155"/>
                </a:lnTo>
                <a:close/>
              </a:path>
              <a:path w="914400" h="914400">
                <a:moveTo>
                  <a:pt x="893495" y="547878"/>
                </a:moveTo>
                <a:lnTo>
                  <a:pt x="712724" y="547878"/>
                </a:lnTo>
                <a:lnTo>
                  <a:pt x="914400" y="562610"/>
                </a:lnTo>
                <a:lnTo>
                  <a:pt x="893495" y="547878"/>
                </a:lnTo>
                <a:close/>
              </a:path>
              <a:path w="914400" h="914400">
                <a:moveTo>
                  <a:pt x="353568" y="97155"/>
                </a:moveTo>
                <a:lnTo>
                  <a:pt x="309499" y="267589"/>
                </a:lnTo>
                <a:lnTo>
                  <a:pt x="731736" y="267589"/>
                </a:lnTo>
                <a:lnTo>
                  <a:pt x="744735" y="245491"/>
                </a:lnTo>
                <a:lnTo>
                  <a:pt x="457200" y="245491"/>
                </a:lnTo>
                <a:lnTo>
                  <a:pt x="353568" y="97155"/>
                </a:lnTo>
                <a:close/>
              </a:path>
              <a:path w="914400" h="914400">
                <a:moveTo>
                  <a:pt x="614807" y="0"/>
                </a:moveTo>
                <a:lnTo>
                  <a:pt x="457200" y="245491"/>
                </a:lnTo>
                <a:lnTo>
                  <a:pt x="744735" y="245491"/>
                </a:lnTo>
                <a:lnTo>
                  <a:pt x="756539" y="225425"/>
                </a:lnTo>
                <a:lnTo>
                  <a:pt x="599186" y="225425"/>
                </a:lnTo>
                <a:lnTo>
                  <a:pt x="614807" y="0"/>
                </a:lnTo>
                <a:close/>
              </a:path>
              <a:path w="914400" h="914400">
                <a:moveTo>
                  <a:pt x="778129" y="188722"/>
                </a:moveTo>
                <a:lnTo>
                  <a:pt x="599186" y="225425"/>
                </a:lnTo>
                <a:lnTo>
                  <a:pt x="756539" y="225425"/>
                </a:lnTo>
                <a:lnTo>
                  <a:pt x="778129" y="188722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003285" y="465962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1"/>
                </a:moveTo>
                <a:lnTo>
                  <a:pt x="614807" y="0"/>
                </a:lnTo>
                <a:lnTo>
                  <a:pt x="599186" y="225425"/>
                </a:lnTo>
                <a:lnTo>
                  <a:pt x="778129" y="188722"/>
                </a:lnTo>
                <a:lnTo>
                  <a:pt x="707009" y="309626"/>
                </a:lnTo>
                <a:lnTo>
                  <a:pt x="893064" y="344424"/>
                </a:lnTo>
                <a:lnTo>
                  <a:pt x="745363" y="443484"/>
                </a:lnTo>
                <a:lnTo>
                  <a:pt x="914400" y="562610"/>
                </a:lnTo>
                <a:lnTo>
                  <a:pt x="712724" y="547878"/>
                </a:lnTo>
                <a:lnTo>
                  <a:pt x="768096" y="766064"/>
                </a:lnTo>
                <a:lnTo>
                  <a:pt x="593471" y="612013"/>
                </a:lnTo>
                <a:lnTo>
                  <a:pt x="560832" y="835533"/>
                </a:lnTo>
                <a:lnTo>
                  <a:pt x="445897" y="632206"/>
                </a:lnTo>
                <a:lnTo>
                  <a:pt x="359156" y="914400"/>
                </a:lnTo>
                <a:lnTo>
                  <a:pt x="326644" y="661543"/>
                </a:lnTo>
                <a:lnTo>
                  <a:pt x="201549" y="745744"/>
                </a:lnTo>
                <a:lnTo>
                  <a:pt x="239903" y="590042"/>
                </a:lnTo>
                <a:lnTo>
                  <a:pt x="5715" y="617474"/>
                </a:lnTo>
                <a:lnTo>
                  <a:pt x="157607" y="498475"/>
                </a:lnTo>
                <a:lnTo>
                  <a:pt x="0" y="364744"/>
                </a:lnTo>
                <a:lnTo>
                  <a:pt x="195834" y="322453"/>
                </a:lnTo>
                <a:lnTo>
                  <a:pt x="15621" y="97155"/>
                </a:lnTo>
                <a:lnTo>
                  <a:pt x="309499" y="267589"/>
                </a:lnTo>
                <a:lnTo>
                  <a:pt x="353568" y="97155"/>
                </a:lnTo>
                <a:lnTo>
                  <a:pt x="457200" y="245491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635" y="216865"/>
            <a:ext cx="225044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/>
              <a:t>Ⅱ. 공공상</a:t>
            </a:r>
            <a:r>
              <a:rPr dirty="0" sz="2200" spc="-75"/>
              <a:t> </a:t>
            </a:r>
            <a:r>
              <a:rPr dirty="0" sz="2200" spc="-5"/>
              <a:t>제약성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535635" y="480481"/>
            <a:ext cx="7840980" cy="3851275"/>
          </a:xfrm>
          <a:prstGeom prst="rect">
            <a:avLst/>
          </a:prstGeom>
        </p:spPr>
        <p:txBody>
          <a:bodyPr wrap="square" lIns="0" tIns="151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dirty="0" sz="2200" spc="-5" b="1">
                <a:latin typeface="맑은 고딕"/>
                <a:cs typeface="맑은 고딕"/>
              </a:rPr>
              <a:t>4. 실시 내지 사용의무</a:t>
            </a:r>
            <a:r>
              <a:rPr dirty="0" sz="2200" spc="30" b="1">
                <a:latin typeface="맑은 고딕"/>
                <a:cs typeface="맑은 고딕"/>
              </a:rPr>
              <a:t> </a:t>
            </a:r>
            <a:r>
              <a:rPr dirty="0" sz="2200" spc="-5" b="1">
                <a:latin typeface="맑은 고딕"/>
                <a:cs typeface="맑은 고딕"/>
              </a:rPr>
              <a:t>부담</a:t>
            </a:r>
            <a:endParaRPr sz="2200">
              <a:latin typeface="맑은 고딕"/>
              <a:cs typeface="맑은 고딕"/>
            </a:endParaRPr>
          </a:p>
          <a:p>
            <a:pPr marL="289560" marR="641350" indent="-177800">
              <a:lnSpc>
                <a:spcPct val="120000"/>
              </a:lnSpc>
              <a:spcBef>
                <a:spcPts val="525"/>
              </a:spcBef>
              <a:buFont typeface=""/>
              <a:buChar char="-"/>
              <a:tabLst>
                <a:tab pos="305435" algn="l"/>
              </a:tabLst>
            </a:pPr>
            <a:r>
              <a:rPr dirty="0" sz="2000" b="1">
                <a:latin typeface="맑은 고딕"/>
                <a:cs typeface="맑은 고딕"/>
              </a:rPr>
              <a:t>상표권</a:t>
            </a:r>
            <a:r>
              <a:rPr dirty="0" sz="2000">
                <a:latin typeface="맑은 고딕"/>
                <a:cs typeface="맑은 고딕"/>
              </a:rPr>
              <a:t>의 경우 지정상품의 영업폐지와 더불어 상표권이</a:t>
            </a:r>
            <a:r>
              <a:rPr dirty="0" sz="2000" spc="-114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소멸  상표권자가 </a:t>
            </a:r>
            <a:r>
              <a:rPr dirty="0" sz="2000" b="1">
                <a:latin typeface="맑은 고딕"/>
                <a:cs typeface="맑은 고딕"/>
              </a:rPr>
              <a:t>사망한 후 1년</a:t>
            </a:r>
            <a:r>
              <a:rPr dirty="0" sz="2000" spc="-7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내에</a:t>
            </a:r>
            <a:endParaRPr sz="2000">
              <a:latin typeface="맑은 고딕"/>
              <a:cs typeface="맑은 고딕"/>
            </a:endParaRPr>
          </a:p>
          <a:p>
            <a:pPr marL="28956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상속인이 상표권에 대한 </a:t>
            </a:r>
            <a:r>
              <a:rPr dirty="0" sz="2000" b="1">
                <a:latin typeface="맑은 고딕"/>
                <a:cs typeface="맑은 고딕"/>
              </a:rPr>
              <a:t>상속신청 않으면 상표권 소멸</a:t>
            </a:r>
            <a:r>
              <a:rPr dirty="0" sz="2000" spc="-13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인정.</a:t>
            </a:r>
            <a:endParaRPr sz="2000">
              <a:latin typeface="맑은 고딕"/>
              <a:cs typeface="맑은 고딕"/>
            </a:endParaRPr>
          </a:p>
          <a:p>
            <a:pPr marL="289560" indent="-177800">
              <a:lnSpc>
                <a:spcPct val="100000"/>
              </a:lnSpc>
              <a:spcBef>
                <a:spcPts val="480"/>
              </a:spcBef>
              <a:buFont typeface=""/>
              <a:buChar char="-"/>
              <a:tabLst>
                <a:tab pos="305435" algn="l"/>
              </a:tabLst>
            </a:pPr>
            <a:r>
              <a:rPr dirty="0" sz="2000" b="1">
                <a:latin typeface="맑은 고딕"/>
                <a:cs typeface="맑은 고딕"/>
              </a:rPr>
              <a:t>제한이유</a:t>
            </a:r>
            <a:endParaRPr sz="2000">
              <a:latin typeface="맑은 고딕"/>
              <a:cs typeface="맑은 고딕"/>
            </a:endParaRPr>
          </a:p>
          <a:p>
            <a:pPr marL="28956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권리자가 활용하지 아니한 상태에서 독점권만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인정한다면,</a:t>
            </a:r>
            <a:endParaRPr sz="2000">
              <a:latin typeface="맑은 고딕"/>
              <a:cs typeface="맑은 고딕"/>
            </a:endParaRPr>
          </a:p>
          <a:p>
            <a:pPr marL="289560">
              <a:lnSpc>
                <a:spcPct val="100000"/>
              </a:lnSpc>
              <a:spcBef>
                <a:spcPts val="480"/>
              </a:spcBef>
            </a:pPr>
            <a:r>
              <a:rPr dirty="0" sz="2000" spc="0">
                <a:latin typeface="맑은 고딕"/>
                <a:cs typeface="맑은 고딕"/>
              </a:rPr>
              <a:t>일반 </a:t>
            </a:r>
            <a:r>
              <a:rPr dirty="0" sz="2000" b="1">
                <a:latin typeface="맑은 고딕"/>
                <a:cs typeface="맑은 고딕"/>
              </a:rPr>
              <a:t>국민들의 기대</a:t>
            </a:r>
            <a:r>
              <a:rPr dirty="0" sz="2000">
                <a:latin typeface="맑은 고딕"/>
                <a:cs typeface="맑은 고딕"/>
              </a:rPr>
              <a:t>에 반할뿐만</a:t>
            </a:r>
            <a:r>
              <a:rPr dirty="0" sz="2000" spc="-10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아니라,</a:t>
            </a:r>
            <a:endParaRPr sz="2000">
              <a:latin typeface="맑은 고딕"/>
              <a:cs typeface="맑은 고딕"/>
            </a:endParaRPr>
          </a:p>
          <a:p>
            <a:pPr marL="289560">
              <a:lnSpc>
                <a:spcPct val="100000"/>
              </a:lnSpc>
              <a:spcBef>
                <a:spcPts val="484"/>
              </a:spcBef>
            </a:pPr>
            <a:r>
              <a:rPr dirty="0" sz="2000" b="1">
                <a:latin typeface="맑은 고딕"/>
                <a:cs typeface="맑은 고딕"/>
              </a:rPr>
              <a:t>국가산업 발전</a:t>
            </a:r>
            <a:r>
              <a:rPr dirty="0" sz="2000">
                <a:latin typeface="맑은 고딕"/>
                <a:cs typeface="맑은 고딕"/>
              </a:rPr>
              <a:t>에 이바지해야 할 지식재산권 </a:t>
            </a:r>
            <a:r>
              <a:rPr dirty="0" sz="2000" b="1">
                <a:latin typeface="맑은 고딕"/>
                <a:cs typeface="맑은 고딕"/>
              </a:rPr>
              <a:t>본래 목적에도</a:t>
            </a:r>
            <a:r>
              <a:rPr dirty="0" sz="2000" spc="-15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반한다</a:t>
            </a:r>
            <a:r>
              <a:rPr dirty="0" sz="2000">
                <a:latin typeface="맑은 고딕"/>
                <a:cs typeface="맑은 고딕"/>
              </a:rPr>
              <a:t>.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Times New Roman"/>
              <a:cs typeface="Times New Roman"/>
            </a:endParaRPr>
          </a:p>
          <a:p>
            <a:pPr algn="ctr" marR="511809">
              <a:lnSpc>
                <a:spcPct val="100000"/>
              </a:lnSpc>
              <a:spcBef>
                <a:spcPts val="5"/>
              </a:spcBef>
            </a:pPr>
            <a:r>
              <a:rPr dirty="0" sz="1700">
                <a:latin typeface="맑은 고딕"/>
                <a:cs typeface="맑은 고딕"/>
              </a:rPr>
              <a:t>가장 오래된 상표(2017년 </a:t>
            </a:r>
            <a:r>
              <a:rPr dirty="0" sz="1700" spc="0">
                <a:latin typeface="맑은 고딕"/>
                <a:cs typeface="맑은 고딕"/>
              </a:rPr>
              <a:t>기준 </a:t>
            </a:r>
            <a:r>
              <a:rPr dirty="0" sz="1700">
                <a:latin typeface="맑은 고딕"/>
                <a:cs typeface="맑은 고딕"/>
              </a:rPr>
              <a:t>63년된</a:t>
            </a:r>
            <a:r>
              <a:rPr dirty="0" sz="1700" spc="-80">
                <a:latin typeface="맑은 고딕"/>
                <a:cs typeface="맑은 고딕"/>
              </a:rPr>
              <a:t> </a:t>
            </a:r>
            <a:r>
              <a:rPr dirty="0" sz="1700">
                <a:latin typeface="맑은 고딕"/>
                <a:cs typeface="맑은 고딕"/>
              </a:rPr>
              <a:t>상표)</a:t>
            </a:r>
            <a:endParaRPr sz="17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60192" y="4436364"/>
            <a:ext cx="2199132" cy="2033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43850" y="4653534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79" y="661543"/>
                </a:moveTo>
                <a:lnTo>
                  <a:pt x="326644" y="661543"/>
                </a:lnTo>
                <a:lnTo>
                  <a:pt x="359155" y="914400"/>
                </a:lnTo>
                <a:lnTo>
                  <a:pt x="436879" y="661543"/>
                </a:lnTo>
                <a:close/>
              </a:path>
              <a:path w="914400" h="914400">
                <a:moveTo>
                  <a:pt x="590522" y="632206"/>
                </a:moveTo>
                <a:lnTo>
                  <a:pt x="445897" y="632206"/>
                </a:lnTo>
                <a:lnTo>
                  <a:pt x="560831" y="835533"/>
                </a:lnTo>
                <a:lnTo>
                  <a:pt x="590522" y="632206"/>
                </a:lnTo>
                <a:close/>
              </a:path>
              <a:path w="914400" h="914400">
                <a:moveTo>
                  <a:pt x="729000" y="612013"/>
                </a:moveTo>
                <a:lnTo>
                  <a:pt x="593471" y="612013"/>
                </a:lnTo>
                <a:lnTo>
                  <a:pt x="768096" y="766064"/>
                </a:lnTo>
                <a:lnTo>
                  <a:pt x="729000" y="612013"/>
                </a:lnTo>
                <a:close/>
              </a:path>
              <a:path w="914400" h="914400">
                <a:moveTo>
                  <a:pt x="723424" y="590042"/>
                </a:moveTo>
                <a:lnTo>
                  <a:pt x="239902" y="590042"/>
                </a:lnTo>
                <a:lnTo>
                  <a:pt x="201549" y="745744"/>
                </a:lnTo>
                <a:lnTo>
                  <a:pt x="326644" y="661543"/>
                </a:lnTo>
                <a:lnTo>
                  <a:pt x="436879" y="661543"/>
                </a:lnTo>
                <a:lnTo>
                  <a:pt x="445897" y="632206"/>
                </a:lnTo>
                <a:lnTo>
                  <a:pt x="590522" y="632206"/>
                </a:lnTo>
                <a:lnTo>
                  <a:pt x="593471" y="612013"/>
                </a:lnTo>
                <a:lnTo>
                  <a:pt x="729000" y="612013"/>
                </a:lnTo>
                <a:lnTo>
                  <a:pt x="723424" y="590042"/>
                </a:lnTo>
                <a:close/>
              </a:path>
              <a:path w="914400" h="914400">
                <a:moveTo>
                  <a:pt x="15621" y="97155"/>
                </a:moveTo>
                <a:lnTo>
                  <a:pt x="195833" y="322453"/>
                </a:lnTo>
                <a:lnTo>
                  <a:pt x="0" y="364744"/>
                </a:lnTo>
                <a:lnTo>
                  <a:pt x="157606" y="498475"/>
                </a:lnTo>
                <a:lnTo>
                  <a:pt x="5715" y="617474"/>
                </a:lnTo>
                <a:lnTo>
                  <a:pt x="239902" y="590042"/>
                </a:lnTo>
                <a:lnTo>
                  <a:pt x="723424" y="590042"/>
                </a:lnTo>
                <a:lnTo>
                  <a:pt x="712724" y="547878"/>
                </a:lnTo>
                <a:lnTo>
                  <a:pt x="893495" y="547878"/>
                </a:lnTo>
                <a:lnTo>
                  <a:pt x="745363" y="443484"/>
                </a:lnTo>
                <a:lnTo>
                  <a:pt x="893064" y="344424"/>
                </a:lnTo>
                <a:lnTo>
                  <a:pt x="707008" y="309626"/>
                </a:lnTo>
                <a:lnTo>
                  <a:pt x="731736" y="267589"/>
                </a:lnTo>
                <a:lnTo>
                  <a:pt x="309499" y="267589"/>
                </a:lnTo>
                <a:lnTo>
                  <a:pt x="15621" y="97155"/>
                </a:lnTo>
                <a:close/>
              </a:path>
              <a:path w="914400" h="914400">
                <a:moveTo>
                  <a:pt x="893495" y="547878"/>
                </a:moveTo>
                <a:lnTo>
                  <a:pt x="712724" y="547878"/>
                </a:lnTo>
                <a:lnTo>
                  <a:pt x="914400" y="562610"/>
                </a:lnTo>
                <a:lnTo>
                  <a:pt x="893495" y="547878"/>
                </a:lnTo>
                <a:close/>
              </a:path>
              <a:path w="914400" h="914400">
                <a:moveTo>
                  <a:pt x="353568" y="97155"/>
                </a:moveTo>
                <a:lnTo>
                  <a:pt x="309499" y="267589"/>
                </a:lnTo>
                <a:lnTo>
                  <a:pt x="731736" y="267589"/>
                </a:lnTo>
                <a:lnTo>
                  <a:pt x="744735" y="245491"/>
                </a:lnTo>
                <a:lnTo>
                  <a:pt x="457200" y="245491"/>
                </a:lnTo>
                <a:lnTo>
                  <a:pt x="353568" y="97155"/>
                </a:lnTo>
                <a:close/>
              </a:path>
              <a:path w="914400" h="914400">
                <a:moveTo>
                  <a:pt x="614806" y="0"/>
                </a:moveTo>
                <a:lnTo>
                  <a:pt x="457200" y="245491"/>
                </a:lnTo>
                <a:lnTo>
                  <a:pt x="744735" y="245491"/>
                </a:lnTo>
                <a:lnTo>
                  <a:pt x="756538" y="225425"/>
                </a:lnTo>
                <a:lnTo>
                  <a:pt x="599185" y="225425"/>
                </a:lnTo>
                <a:lnTo>
                  <a:pt x="614806" y="0"/>
                </a:lnTo>
                <a:close/>
              </a:path>
              <a:path w="914400" h="914400">
                <a:moveTo>
                  <a:pt x="778128" y="188722"/>
                </a:moveTo>
                <a:lnTo>
                  <a:pt x="599185" y="225425"/>
                </a:lnTo>
                <a:lnTo>
                  <a:pt x="756538" y="225425"/>
                </a:lnTo>
                <a:lnTo>
                  <a:pt x="778128" y="188722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943850" y="4653534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1"/>
                </a:moveTo>
                <a:lnTo>
                  <a:pt x="614806" y="0"/>
                </a:lnTo>
                <a:lnTo>
                  <a:pt x="599185" y="225425"/>
                </a:lnTo>
                <a:lnTo>
                  <a:pt x="778128" y="188722"/>
                </a:lnTo>
                <a:lnTo>
                  <a:pt x="707008" y="309626"/>
                </a:lnTo>
                <a:lnTo>
                  <a:pt x="893064" y="344424"/>
                </a:lnTo>
                <a:lnTo>
                  <a:pt x="745363" y="443484"/>
                </a:lnTo>
                <a:lnTo>
                  <a:pt x="914400" y="562610"/>
                </a:lnTo>
                <a:lnTo>
                  <a:pt x="712724" y="547878"/>
                </a:lnTo>
                <a:lnTo>
                  <a:pt x="768096" y="766064"/>
                </a:lnTo>
                <a:lnTo>
                  <a:pt x="593471" y="612013"/>
                </a:lnTo>
                <a:lnTo>
                  <a:pt x="560831" y="835533"/>
                </a:lnTo>
                <a:lnTo>
                  <a:pt x="445897" y="632206"/>
                </a:lnTo>
                <a:lnTo>
                  <a:pt x="359155" y="914400"/>
                </a:lnTo>
                <a:lnTo>
                  <a:pt x="326644" y="661543"/>
                </a:lnTo>
                <a:lnTo>
                  <a:pt x="201549" y="745744"/>
                </a:lnTo>
                <a:lnTo>
                  <a:pt x="239902" y="590042"/>
                </a:lnTo>
                <a:lnTo>
                  <a:pt x="5715" y="617474"/>
                </a:lnTo>
                <a:lnTo>
                  <a:pt x="157606" y="498475"/>
                </a:lnTo>
                <a:lnTo>
                  <a:pt x="0" y="364744"/>
                </a:lnTo>
                <a:lnTo>
                  <a:pt x="195833" y="322453"/>
                </a:lnTo>
                <a:lnTo>
                  <a:pt x="15621" y="97155"/>
                </a:lnTo>
                <a:lnTo>
                  <a:pt x="309499" y="267589"/>
                </a:lnTo>
                <a:lnTo>
                  <a:pt x="353568" y="97155"/>
                </a:lnTo>
                <a:lnTo>
                  <a:pt x="457200" y="245491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635" y="216865"/>
            <a:ext cx="225044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/>
              <a:t>Ⅱ. 공공상</a:t>
            </a:r>
            <a:r>
              <a:rPr dirty="0" sz="2200" spc="-75"/>
              <a:t> </a:t>
            </a:r>
            <a:r>
              <a:rPr dirty="0" sz="2200" spc="-5"/>
              <a:t>제약성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535635" y="480481"/>
            <a:ext cx="7047230" cy="2760980"/>
          </a:xfrm>
          <a:prstGeom prst="rect">
            <a:avLst/>
          </a:prstGeom>
        </p:spPr>
        <p:txBody>
          <a:bodyPr wrap="square" lIns="0" tIns="151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dirty="0" sz="2200" spc="-5" b="1">
                <a:latin typeface="맑은 고딕"/>
                <a:cs typeface="맑은 고딕"/>
              </a:rPr>
              <a:t>5. 강한 신의칙의</a:t>
            </a:r>
            <a:r>
              <a:rPr dirty="0" sz="2200" spc="25" b="1">
                <a:latin typeface="맑은 고딕"/>
                <a:cs typeface="맑은 고딕"/>
              </a:rPr>
              <a:t> </a:t>
            </a:r>
            <a:r>
              <a:rPr dirty="0" sz="2200" spc="-5" b="1">
                <a:latin typeface="맑은 고딕"/>
                <a:cs typeface="맑은 고딕"/>
              </a:rPr>
              <a:t>요구</a:t>
            </a:r>
            <a:endParaRPr sz="2200">
              <a:latin typeface="맑은 고딕"/>
              <a:cs typeface="맑은 고딕"/>
            </a:endParaRPr>
          </a:p>
          <a:p>
            <a:pPr marL="289560" indent="-177800">
              <a:lnSpc>
                <a:spcPct val="100000"/>
              </a:lnSpc>
              <a:spcBef>
                <a:spcPts val="1005"/>
              </a:spcBef>
              <a:buChar char="-"/>
              <a:tabLst>
                <a:tab pos="305435" algn="l"/>
              </a:tabLst>
            </a:pPr>
            <a:r>
              <a:rPr dirty="0" sz="2000">
                <a:latin typeface="맑은 고딕"/>
                <a:cs typeface="맑은 고딕"/>
              </a:rPr>
              <a:t>지식재산권의 정당한</a:t>
            </a:r>
            <a:r>
              <a:rPr dirty="0" sz="2000" spc="-5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행사는</a:t>
            </a:r>
            <a:endParaRPr sz="2000">
              <a:latin typeface="맑은 고딕"/>
              <a:cs typeface="맑은 고딕"/>
            </a:endParaRPr>
          </a:p>
          <a:p>
            <a:pPr marL="289560">
              <a:lnSpc>
                <a:spcPct val="100000"/>
              </a:lnSpc>
              <a:spcBef>
                <a:spcPts val="490"/>
              </a:spcBef>
            </a:pPr>
            <a:r>
              <a:rPr dirty="0" sz="2000">
                <a:latin typeface="MS Gothic"/>
                <a:cs typeface="MS Gothic"/>
              </a:rPr>
              <a:t>｢</a:t>
            </a:r>
            <a:r>
              <a:rPr dirty="0" sz="2000">
                <a:latin typeface="맑은 고딕"/>
                <a:cs typeface="맑은 고딕"/>
              </a:rPr>
              <a:t>권리의 실제적 실시</a:t>
            </a:r>
            <a:r>
              <a:rPr dirty="0" sz="2000">
                <a:latin typeface="MS Gothic"/>
                <a:cs typeface="MS Gothic"/>
              </a:rPr>
              <a:t>｣</a:t>
            </a:r>
            <a:r>
              <a:rPr dirty="0" sz="2000">
                <a:latin typeface="맑은 고딕"/>
                <a:cs typeface="맑은 고딕"/>
              </a:rPr>
              <a:t>, </a:t>
            </a:r>
            <a:r>
              <a:rPr dirty="0" sz="2000">
                <a:latin typeface="MS Gothic"/>
                <a:cs typeface="MS Gothic"/>
              </a:rPr>
              <a:t>｢</a:t>
            </a:r>
            <a:r>
              <a:rPr dirty="0" sz="2000">
                <a:latin typeface="맑은 고딕"/>
                <a:cs typeface="맑은 고딕"/>
              </a:rPr>
              <a:t>이용권 설정계약의</a:t>
            </a:r>
            <a:r>
              <a:rPr dirty="0" sz="2000" spc="-1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체결</a:t>
            </a:r>
            <a:r>
              <a:rPr dirty="0" sz="2000">
                <a:latin typeface="MS Gothic"/>
                <a:cs typeface="MS Gothic"/>
              </a:rPr>
              <a:t>｣</a:t>
            </a:r>
            <a:r>
              <a:rPr dirty="0" sz="2000">
                <a:latin typeface="맑은 고딕"/>
                <a:cs typeface="맑은 고딕"/>
              </a:rPr>
              <a:t>,</a:t>
            </a:r>
            <a:endParaRPr sz="2000">
              <a:latin typeface="맑은 고딕"/>
              <a:cs typeface="맑은 고딕"/>
            </a:endParaRPr>
          </a:p>
          <a:p>
            <a:pPr marL="289560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MS Gothic"/>
                <a:cs typeface="MS Gothic"/>
              </a:rPr>
              <a:t>｢</a:t>
            </a:r>
            <a:r>
              <a:rPr dirty="0" sz="2000">
                <a:latin typeface="맑은 고딕"/>
                <a:cs typeface="맑은 고딕"/>
              </a:rPr>
              <a:t>권리의 양도</a:t>
            </a:r>
            <a:r>
              <a:rPr dirty="0" sz="2000">
                <a:latin typeface="MS Gothic"/>
                <a:cs typeface="MS Gothic"/>
              </a:rPr>
              <a:t>｣</a:t>
            </a:r>
            <a:r>
              <a:rPr dirty="0" sz="2000">
                <a:latin typeface="맑은 고딕"/>
                <a:cs typeface="맑은 고딕"/>
              </a:rPr>
              <a:t>, </a:t>
            </a:r>
            <a:r>
              <a:rPr dirty="0" sz="2000">
                <a:latin typeface="MS Gothic"/>
                <a:cs typeface="MS Gothic"/>
              </a:rPr>
              <a:t>｢</a:t>
            </a:r>
            <a:r>
              <a:rPr dirty="0" sz="2000">
                <a:latin typeface="맑은 고딕"/>
                <a:cs typeface="맑은 고딕"/>
              </a:rPr>
              <a:t>권리침해의 구제</a:t>
            </a:r>
            <a:r>
              <a:rPr dirty="0" sz="2000">
                <a:latin typeface="MS Gothic"/>
                <a:cs typeface="MS Gothic"/>
              </a:rPr>
              <a:t>｣ </a:t>
            </a:r>
            <a:r>
              <a:rPr dirty="0" sz="2000">
                <a:latin typeface="맑은 고딕"/>
                <a:cs typeface="맑은 고딕"/>
              </a:rPr>
              <a:t>등을 통하여</a:t>
            </a:r>
            <a:r>
              <a:rPr dirty="0" sz="2000" spc="-4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이루어진다.</a:t>
            </a:r>
            <a:endParaRPr sz="2000">
              <a:latin typeface="맑은 고딕"/>
              <a:cs typeface="맑은 고딕"/>
            </a:endParaRPr>
          </a:p>
          <a:p>
            <a:pPr marL="289560" marR="2836545" indent="-177800">
              <a:lnSpc>
                <a:spcPts val="2880"/>
              </a:lnSpc>
              <a:spcBef>
                <a:spcPts val="165"/>
              </a:spcBef>
              <a:buChar char="-"/>
              <a:tabLst>
                <a:tab pos="305435" algn="l"/>
              </a:tabLst>
            </a:pPr>
            <a:r>
              <a:rPr dirty="0" sz="2000">
                <a:latin typeface="맑은 고딕"/>
                <a:cs typeface="맑은 고딕"/>
              </a:rPr>
              <a:t>지식재산권은 그 행사에 있어서도  여타의 다른 권리의 행사에서</a:t>
            </a:r>
            <a:r>
              <a:rPr dirty="0" sz="2000" spc="-1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보다</a:t>
            </a:r>
            <a:endParaRPr sz="2000">
              <a:latin typeface="맑은 고딕"/>
              <a:cs typeface="맑은 고딕"/>
            </a:endParaRPr>
          </a:p>
          <a:p>
            <a:pPr marL="289560">
              <a:lnSpc>
                <a:spcPct val="100000"/>
              </a:lnSpc>
              <a:spcBef>
                <a:spcPts val="300"/>
              </a:spcBef>
            </a:pPr>
            <a:r>
              <a:rPr dirty="0" sz="2000" spc="0" b="1">
                <a:latin typeface="맑은 고딕"/>
                <a:cs typeface="맑은 고딕"/>
              </a:rPr>
              <a:t>더욱 </a:t>
            </a:r>
            <a:r>
              <a:rPr dirty="0" sz="2000" b="1">
                <a:latin typeface="맑은 고딕"/>
                <a:cs typeface="맑은 고딕"/>
              </a:rPr>
              <a:t>강한 신의성실의 원칙이</a:t>
            </a:r>
            <a:r>
              <a:rPr dirty="0" sz="2000" spc="-9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적용된다</a:t>
            </a:r>
            <a:r>
              <a:rPr dirty="0" sz="2000">
                <a:latin typeface="맑은 고딕"/>
                <a:cs typeface="맑은 고딕"/>
              </a:rPr>
              <a:t>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15411" y="3884676"/>
            <a:ext cx="2592324" cy="2218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87590" y="361264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79" y="661542"/>
                </a:moveTo>
                <a:lnTo>
                  <a:pt x="326643" y="661542"/>
                </a:lnTo>
                <a:lnTo>
                  <a:pt x="359155" y="914399"/>
                </a:lnTo>
                <a:lnTo>
                  <a:pt x="436879" y="661542"/>
                </a:lnTo>
                <a:close/>
              </a:path>
              <a:path w="914400" h="914400">
                <a:moveTo>
                  <a:pt x="590522" y="632205"/>
                </a:moveTo>
                <a:lnTo>
                  <a:pt x="445896" y="632205"/>
                </a:lnTo>
                <a:lnTo>
                  <a:pt x="560831" y="835532"/>
                </a:lnTo>
                <a:lnTo>
                  <a:pt x="590522" y="632205"/>
                </a:lnTo>
                <a:close/>
              </a:path>
              <a:path w="914400" h="914400">
                <a:moveTo>
                  <a:pt x="729000" y="612012"/>
                </a:moveTo>
                <a:lnTo>
                  <a:pt x="593470" y="612012"/>
                </a:lnTo>
                <a:lnTo>
                  <a:pt x="768095" y="766063"/>
                </a:lnTo>
                <a:lnTo>
                  <a:pt x="729000" y="612012"/>
                </a:lnTo>
                <a:close/>
              </a:path>
              <a:path w="914400" h="914400">
                <a:moveTo>
                  <a:pt x="723424" y="590041"/>
                </a:moveTo>
                <a:lnTo>
                  <a:pt x="239902" y="590041"/>
                </a:lnTo>
                <a:lnTo>
                  <a:pt x="201549" y="745743"/>
                </a:lnTo>
                <a:lnTo>
                  <a:pt x="326643" y="661542"/>
                </a:lnTo>
                <a:lnTo>
                  <a:pt x="436879" y="661542"/>
                </a:lnTo>
                <a:lnTo>
                  <a:pt x="445896" y="632205"/>
                </a:lnTo>
                <a:lnTo>
                  <a:pt x="590522" y="632205"/>
                </a:lnTo>
                <a:lnTo>
                  <a:pt x="593470" y="612012"/>
                </a:lnTo>
                <a:lnTo>
                  <a:pt x="729000" y="612012"/>
                </a:lnTo>
                <a:lnTo>
                  <a:pt x="723424" y="590041"/>
                </a:lnTo>
                <a:close/>
              </a:path>
              <a:path w="914400" h="914400">
                <a:moveTo>
                  <a:pt x="15620" y="97154"/>
                </a:moveTo>
                <a:lnTo>
                  <a:pt x="195833" y="322452"/>
                </a:lnTo>
                <a:lnTo>
                  <a:pt x="0" y="364743"/>
                </a:lnTo>
                <a:lnTo>
                  <a:pt x="157606" y="498474"/>
                </a:lnTo>
                <a:lnTo>
                  <a:pt x="5714" y="617473"/>
                </a:lnTo>
                <a:lnTo>
                  <a:pt x="239902" y="590041"/>
                </a:lnTo>
                <a:lnTo>
                  <a:pt x="723424" y="590041"/>
                </a:lnTo>
                <a:lnTo>
                  <a:pt x="712724" y="547877"/>
                </a:lnTo>
                <a:lnTo>
                  <a:pt x="893495" y="547877"/>
                </a:lnTo>
                <a:lnTo>
                  <a:pt x="745362" y="443483"/>
                </a:lnTo>
                <a:lnTo>
                  <a:pt x="893063" y="344423"/>
                </a:lnTo>
                <a:lnTo>
                  <a:pt x="707008" y="309625"/>
                </a:lnTo>
                <a:lnTo>
                  <a:pt x="731736" y="267588"/>
                </a:lnTo>
                <a:lnTo>
                  <a:pt x="309499" y="267588"/>
                </a:lnTo>
                <a:lnTo>
                  <a:pt x="15620" y="97154"/>
                </a:lnTo>
                <a:close/>
              </a:path>
              <a:path w="914400" h="914400">
                <a:moveTo>
                  <a:pt x="893495" y="547877"/>
                </a:moveTo>
                <a:lnTo>
                  <a:pt x="712724" y="547877"/>
                </a:lnTo>
                <a:lnTo>
                  <a:pt x="914400" y="562609"/>
                </a:lnTo>
                <a:lnTo>
                  <a:pt x="893495" y="547877"/>
                </a:lnTo>
                <a:close/>
              </a:path>
              <a:path w="914400" h="914400">
                <a:moveTo>
                  <a:pt x="353567" y="97154"/>
                </a:moveTo>
                <a:lnTo>
                  <a:pt x="309499" y="267588"/>
                </a:lnTo>
                <a:lnTo>
                  <a:pt x="731736" y="267588"/>
                </a:lnTo>
                <a:lnTo>
                  <a:pt x="744735" y="245490"/>
                </a:lnTo>
                <a:lnTo>
                  <a:pt x="457200" y="245490"/>
                </a:lnTo>
                <a:lnTo>
                  <a:pt x="353567" y="97154"/>
                </a:lnTo>
                <a:close/>
              </a:path>
              <a:path w="914400" h="914400">
                <a:moveTo>
                  <a:pt x="614806" y="0"/>
                </a:moveTo>
                <a:lnTo>
                  <a:pt x="457200" y="245490"/>
                </a:lnTo>
                <a:lnTo>
                  <a:pt x="744735" y="245490"/>
                </a:lnTo>
                <a:lnTo>
                  <a:pt x="756538" y="225424"/>
                </a:lnTo>
                <a:lnTo>
                  <a:pt x="599185" y="225424"/>
                </a:lnTo>
                <a:lnTo>
                  <a:pt x="614806" y="0"/>
                </a:lnTo>
                <a:close/>
              </a:path>
              <a:path w="914400" h="914400">
                <a:moveTo>
                  <a:pt x="778128" y="188721"/>
                </a:moveTo>
                <a:lnTo>
                  <a:pt x="599185" y="225424"/>
                </a:lnTo>
                <a:lnTo>
                  <a:pt x="756538" y="225424"/>
                </a:lnTo>
                <a:lnTo>
                  <a:pt x="778128" y="188721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387590" y="361264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0"/>
                </a:moveTo>
                <a:lnTo>
                  <a:pt x="614806" y="0"/>
                </a:lnTo>
                <a:lnTo>
                  <a:pt x="599185" y="225424"/>
                </a:lnTo>
                <a:lnTo>
                  <a:pt x="778128" y="188721"/>
                </a:lnTo>
                <a:lnTo>
                  <a:pt x="707008" y="309625"/>
                </a:lnTo>
                <a:lnTo>
                  <a:pt x="893063" y="344423"/>
                </a:lnTo>
                <a:lnTo>
                  <a:pt x="745362" y="443483"/>
                </a:lnTo>
                <a:lnTo>
                  <a:pt x="914400" y="562609"/>
                </a:lnTo>
                <a:lnTo>
                  <a:pt x="712724" y="547877"/>
                </a:lnTo>
                <a:lnTo>
                  <a:pt x="768095" y="766063"/>
                </a:lnTo>
                <a:lnTo>
                  <a:pt x="593470" y="612012"/>
                </a:lnTo>
                <a:lnTo>
                  <a:pt x="560831" y="835532"/>
                </a:lnTo>
                <a:lnTo>
                  <a:pt x="445896" y="632205"/>
                </a:lnTo>
                <a:lnTo>
                  <a:pt x="359155" y="914399"/>
                </a:lnTo>
                <a:lnTo>
                  <a:pt x="326643" y="661542"/>
                </a:lnTo>
                <a:lnTo>
                  <a:pt x="201549" y="745743"/>
                </a:lnTo>
                <a:lnTo>
                  <a:pt x="239902" y="590041"/>
                </a:lnTo>
                <a:lnTo>
                  <a:pt x="5714" y="617473"/>
                </a:lnTo>
                <a:lnTo>
                  <a:pt x="157606" y="498474"/>
                </a:lnTo>
                <a:lnTo>
                  <a:pt x="0" y="364743"/>
                </a:lnTo>
                <a:lnTo>
                  <a:pt x="195833" y="322452"/>
                </a:lnTo>
                <a:lnTo>
                  <a:pt x="15620" y="97154"/>
                </a:lnTo>
                <a:lnTo>
                  <a:pt x="309499" y="267588"/>
                </a:lnTo>
                <a:lnTo>
                  <a:pt x="353567" y="97154"/>
                </a:lnTo>
                <a:lnTo>
                  <a:pt x="457200" y="24549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635" y="216865"/>
            <a:ext cx="225044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/>
              <a:t>Ⅱ. 공공상</a:t>
            </a:r>
            <a:r>
              <a:rPr dirty="0" sz="2200" spc="-75"/>
              <a:t> </a:t>
            </a:r>
            <a:r>
              <a:rPr dirty="0" sz="2200" spc="-5"/>
              <a:t>제약성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535635" y="514822"/>
            <a:ext cx="6950709" cy="3093085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376555" indent="-363855">
              <a:lnSpc>
                <a:spcPct val="100000"/>
              </a:lnSpc>
              <a:spcBef>
                <a:spcPts val="960"/>
              </a:spcBef>
              <a:buAutoNum type="arabicPeriod" startAt="6"/>
              <a:tabLst>
                <a:tab pos="377190" algn="l"/>
              </a:tabLst>
            </a:pPr>
            <a:r>
              <a:rPr dirty="0" sz="2400" b="1">
                <a:latin typeface="맑은 고딕"/>
                <a:cs typeface="맑은 고딕"/>
              </a:rPr>
              <a:t>상속인 부존재의</a:t>
            </a:r>
            <a:r>
              <a:rPr dirty="0" sz="2400" spc="-1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특칙</a:t>
            </a:r>
            <a:endParaRPr sz="2400">
              <a:latin typeface="맑은 고딕"/>
              <a:cs typeface="맑은 고딕"/>
            </a:endParaRPr>
          </a:p>
          <a:p>
            <a:pPr lvl="1" marL="304800" indent="-193040">
              <a:lnSpc>
                <a:spcPct val="100000"/>
              </a:lnSpc>
              <a:spcBef>
                <a:spcPts val="725"/>
              </a:spcBef>
              <a:buChar char="-"/>
              <a:tabLst>
                <a:tab pos="305435" algn="l"/>
              </a:tabLst>
            </a:pPr>
            <a:r>
              <a:rPr dirty="0" sz="2000">
                <a:latin typeface="맑은 고딕"/>
                <a:cs typeface="맑은 고딕"/>
              </a:rPr>
              <a:t>권리자의 </a:t>
            </a:r>
            <a:r>
              <a:rPr dirty="0" sz="2000" b="1">
                <a:latin typeface="맑은 고딕"/>
                <a:cs typeface="맑은 고딕"/>
              </a:rPr>
              <a:t>사망</a:t>
            </a:r>
            <a:r>
              <a:rPr dirty="0" sz="2000">
                <a:latin typeface="맑은 고딕"/>
                <a:cs typeface="맑은 고딕"/>
              </a:rPr>
              <a:t>에 의해 그 </a:t>
            </a:r>
            <a:r>
              <a:rPr dirty="0" sz="2000" b="1">
                <a:latin typeface="맑은 고딕"/>
                <a:cs typeface="맑은 고딕"/>
              </a:rPr>
              <a:t>상속인에게</a:t>
            </a:r>
            <a:r>
              <a:rPr dirty="0" sz="2000" spc="-9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상속</a:t>
            </a:r>
            <a:endParaRPr sz="2000">
              <a:latin typeface="맑은 고딕"/>
              <a:cs typeface="맑은 고딕"/>
            </a:endParaRPr>
          </a:p>
          <a:p>
            <a:pPr lvl="1" marL="304800" indent="-193040">
              <a:lnSpc>
                <a:spcPct val="100000"/>
              </a:lnSpc>
              <a:spcBef>
                <a:spcPts val="480"/>
              </a:spcBef>
              <a:buFont typeface=""/>
              <a:buChar char="-"/>
              <a:tabLst>
                <a:tab pos="305435" algn="l"/>
              </a:tabLst>
            </a:pPr>
            <a:r>
              <a:rPr dirty="0" sz="2000" b="1">
                <a:latin typeface="맑은 고딕"/>
                <a:cs typeface="맑은 고딕"/>
              </a:rPr>
              <a:t>일반재산 </a:t>
            </a:r>
            <a:r>
              <a:rPr dirty="0" sz="2000">
                <a:latin typeface="맑은 고딕"/>
                <a:cs typeface="맑은 고딕"/>
              </a:rPr>
              <a:t>특히 부동산의 경우 </a:t>
            </a:r>
            <a:r>
              <a:rPr dirty="0" sz="2000" b="1">
                <a:latin typeface="맑은 고딕"/>
                <a:cs typeface="맑은 고딕"/>
              </a:rPr>
              <a:t>상속인 없이 사망한</a:t>
            </a:r>
            <a:r>
              <a:rPr dirty="0" sz="2000" spc="-12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때에는</a:t>
            </a:r>
            <a:endParaRPr sz="2000">
              <a:latin typeface="맑은 고딕"/>
              <a:cs typeface="맑은 고딕"/>
            </a:endParaRPr>
          </a:p>
          <a:p>
            <a:pPr marL="37973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그 재산은 </a:t>
            </a:r>
            <a:r>
              <a:rPr dirty="0" sz="2000" b="1">
                <a:latin typeface="맑은 고딕"/>
                <a:cs typeface="맑은 고딕"/>
              </a:rPr>
              <a:t>국고에</a:t>
            </a:r>
            <a:r>
              <a:rPr dirty="0" sz="2000" spc="-5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귀속</a:t>
            </a:r>
            <a:r>
              <a:rPr dirty="0" sz="2000">
                <a:latin typeface="맑은 고딕"/>
                <a:cs typeface="맑은 고딕"/>
              </a:rPr>
              <a:t>!</a:t>
            </a:r>
            <a:endParaRPr sz="2000">
              <a:latin typeface="맑은 고딕"/>
              <a:cs typeface="맑은 고딕"/>
            </a:endParaRPr>
          </a:p>
          <a:p>
            <a:pPr lvl="1" marL="304800" indent="-193040">
              <a:lnSpc>
                <a:spcPct val="100000"/>
              </a:lnSpc>
              <a:spcBef>
                <a:spcPts val="480"/>
              </a:spcBef>
              <a:buFont typeface=""/>
              <a:buChar char="-"/>
              <a:tabLst>
                <a:tab pos="305435" algn="l"/>
              </a:tabLst>
            </a:pPr>
            <a:r>
              <a:rPr dirty="0" sz="2000" b="1">
                <a:latin typeface="맑은 고딕"/>
                <a:cs typeface="맑은 고딕"/>
              </a:rPr>
              <a:t>지식재산권</a:t>
            </a:r>
            <a:r>
              <a:rPr dirty="0" sz="2000">
                <a:latin typeface="맑은 고딕"/>
                <a:cs typeface="맑은 고딕"/>
              </a:rPr>
              <a:t>은 국고에 귀속되지 아니하고 </a:t>
            </a:r>
            <a:r>
              <a:rPr dirty="0" sz="2000" b="1">
                <a:latin typeface="맑은 고딕"/>
                <a:cs typeface="맑은 고딕"/>
              </a:rPr>
              <a:t>권리 자체가</a:t>
            </a:r>
            <a:r>
              <a:rPr dirty="0" sz="2000" spc="-12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소멸</a:t>
            </a:r>
            <a:endParaRPr sz="2000">
              <a:latin typeface="맑은 고딕"/>
              <a:cs typeface="맑은 고딕"/>
            </a:endParaRPr>
          </a:p>
          <a:p>
            <a:pPr marL="28956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맑은 고딕"/>
                <a:cs typeface="맑은 고딕"/>
              </a:rPr>
              <a:t>-&gt; </a:t>
            </a:r>
            <a:r>
              <a:rPr dirty="0" sz="2000">
                <a:latin typeface="맑은 고딕"/>
                <a:cs typeface="맑은 고딕"/>
              </a:rPr>
              <a:t>당해 지식재산은 권리의 대상으로서 성격이</a:t>
            </a:r>
            <a:r>
              <a:rPr dirty="0" sz="2000" spc="-9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사라진다.</a:t>
            </a:r>
            <a:endParaRPr sz="2000">
              <a:latin typeface="맑은 고딕"/>
              <a:cs typeface="맑은 고딕"/>
            </a:endParaRPr>
          </a:p>
          <a:p>
            <a:pPr marL="64516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누구나 활용할 </a:t>
            </a:r>
            <a:r>
              <a:rPr dirty="0" sz="2000" spc="0">
                <a:latin typeface="맑은 고딕"/>
                <a:cs typeface="맑은 고딕"/>
              </a:rPr>
              <a:t>수 </a:t>
            </a:r>
            <a:r>
              <a:rPr dirty="0" sz="2000">
                <a:latin typeface="맑은 고딕"/>
                <a:cs typeface="맑은 고딕"/>
              </a:rPr>
              <a:t>있는 재산으로</a:t>
            </a:r>
            <a:r>
              <a:rPr dirty="0" sz="2000" spc="-9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변하고</a:t>
            </a:r>
            <a:endParaRPr sz="2000">
              <a:latin typeface="맑은 고딕"/>
              <a:cs typeface="맑은 고딕"/>
            </a:endParaRPr>
          </a:p>
          <a:p>
            <a:pPr marL="645160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맑은 고딕"/>
                <a:cs typeface="맑은 고딕"/>
              </a:rPr>
              <a:t>권리 자체의 </a:t>
            </a:r>
            <a:r>
              <a:rPr dirty="0" sz="2000" b="1">
                <a:latin typeface="맑은 고딕"/>
                <a:cs typeface="맑은 고딕"/>
              </a:rPr>
              <a:t>독점적·배타적 성격도</a:t>
            </a:r>
            <a:r>
              <a:rPr dirty="0" sz="2000" spc="-8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소멸된다</a:t>
            </a:r>
            <a:r>
              <a:rPr dirty="0" sz="2000">
                <a:latin typeface="맑은 고딕"/>
                <a:cs typeface="맑은 고딕"/>
              </a:rPr>
              <a:t>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76600" y="4221479"/>
            <a:ext cx="2467355" cy="2061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99426" y="4795265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79" y="661542"/>
                </a:moveTo>
                <a:lnTo>
                  <a:pt x="326644" y="661542"/>
                </a:lnTo>
                <a:lnTo>
                  <a:pt x="359155" y="914399"/>
                </a:lnTo>
                <a:lnTo>
                  <a:pt x="436879" y="661542"/>
                </a:lnTo>
                <a:close/>
              </a:path>
              <a:path w="914400" h="914400">
                <a:moveTo>
                  <a:pt x="590522" y="632205"/>
                </a:moveTo>
                <a:lnTo>
                  <a:pt x="445897" y="632205"/>
                </a:lnTo>
                <a:lnTo>
                  <a:pt x="560831" y="835532"/>
                </a:lnTo>
                <a:lnTo>
                  <a:pt x="590522" y="632205"/>
                </a:lnTo>
                <a:close/>
              </a:path>
              <a:path w="914400" h="914400">
                <a:moveTo>
                  <a:pt x="729000" y="612012"/>
                </a:moveTo>
                <a:lnTo>
                  <a:pt x="593471" y="612012"/>
                </a:lnTo>
                <a:lnTo>
                  <a:pt x="768096" y="766063"/>
                </a:lnTo>
                <a:lnTo>
                  <a:pt x="729000" y="612012"/>
                </a:lnTo>
                <a:close/>
              </a:path>
              <a:path w="914400" h="914400">
                <a:moveTo>
                  <a:pt x="723424" y="590041"/>
                </a:moveTo>
                <a:lnTo>
                  <a:pt x="239902" y="590041"/>
                </a:lnTo>
                <a:lnTo>
                  <a:pt x="201549" y="745743"/>
                </a:lnTo>
                <a:lnTo>
                  <a:pt x="326644" y="661542"/>
                </a:lnTo>
                <a:lnTo>
                  <a:pt x="436879" y="661542"/>
                </a:lnTo>
                <a:lnTo>
                  <a:pt x="445897" y="632205"/>
                </a:lnTo>
                <a:lnTo>
                  <a:pt x="590522" y="632205"/>
                </a:lnTo>
                <a:lnTo>
                  <a:pt x="593471" y="612012"/>
                </a:lnTo>
                <a:lnTo>
                  <a:pt x="729000" y="612012"/>
                </a:lnTo>
                <a:lnTo>
                  <a:pt x="723424" y="590041"/>
                </a:lnTo>
                <a:close/>
              </a:path>
              <a:path w="914400" h="914400">
                <a:moveTo>
                  <a:pt x="15621" y="97154"/>
                </a:moveTo>
                <a:lnTo>
                  <a:pt x="195833" y="322452"/>
                </a:lnTo>
                <a:lnTo>
                  <a:pt x="0" y="364743"/>
                </a:lnTo>
                <a:lnTo>
                  <a:pt x="157606" y="498474"/>
                </a:lnTo>
                <a:lnTo>
                  <a:pt x="5715" y="617473"/>
                </a:lnTo>
                <a:lnTo>
                  <a:pt x="239902" y="590041"/>
                </a:lnTo>
                <a:lnTo>
                  <a:pt x="723424" y="590041"/>
                </a:lnTo>
                <a:lnTo>
                  <a:pt x="712724" y="547877"/>
                </a:lnTo>
                <a:lnTo>
                  <a:pt x="893495" y="547877"/>
                </a:lnTo>
                <a:lnTo>
                  <a:pt x="745363" y="443483"/>
                </a:lnTo>
                <a:lnTo>
                  <a:pt x="893064" y="344423"/>
                </a:lnTo>
                <a:lnTo>
                  <a:pt x="707008" y="309625"/>
                </a:lnTo>
                <a:lnTo>
                  <a:pt x="731736" y="267588"/>
                </a:lnTo>
                <a:lnTo>
                  <a:pt x="309499" y="267588"/>
                </a:lnTo>
                <a:lnTo>
                  <a:pt x="15621" y="97154"/>
                </a:lnTo>
                <a:close/>
              </a:path>
              <a:path w="914400" h="914400">
                <a:moveTo>
                  <a:pt x="893495" y="547877"/>
                </a:moveTo>
                <a:lnTo>
                  <a:pt x="712724" y="547877"/>
                </a:lnTo>
                <a:lnTo>
                  <a:pt x="914400" y="562609"/>
                </a:lnTo>
                <a:lnTo>
                  <a:pt x="893495" y="547877"/>
                </a:lnTo>
                <a:close/>
              </a:path>
              <a:path w="914400" h="914400">
                <a:moveTo>
                  <a:pt x="353568" y="97154"/>
                </a:moveTo>
                <a:lnTo>
                  <a:pt x="309499" y="267588"/>
                </a:lnTo>
                <a:lnTo>
                  <a:pt x="731736" y="267588"/>
                </a:lnTo>
                <a:lnTo>
                  <a:pt x="744735" y="245490"/>
                </a:lnTo>
                <a:lnTo>
                  <a:pt x="457200" y="245490"/>
                </a:lnTo>
                <a:lnTo>
                  <a:pt x="353568" y="97154"/>
                </a:lnTo>
                <a:close/>
              </a:path>
              <a:path w="914400" h="914400">
                <a:moveTo>
                  <a:pt x="614806" y="0"/>
                </a:moveTo>
                <a:lnTo>
                  <a:pt x="457200" y="245490"/>
                </a:lnTo>
                <a:lnTo>
                  <a:pt x="744735" y="245490"/>
                </a:lnTo>
                <a:lnTo>
                  <a:pt x="756538" y="225424"/>
                </a:lnTo>
                <a:lnTo>
                  <a:pt x="599185" y="225424"/>
                </a:lnTo>
                <a:lnTo>
                  <a:pt x="614806" y="0"/>
                </a:lnTo>
                <a:close/>
              </a:path>
              <a:path w="914400" h="914400">
                <a:moveTo>
                  <a:pt x="778128" y="188721"/>
                </a:moveTo>
                <a:lnTo>
                  <a:pt x="599185" y="225424"/>
                </a:lnTo>
                <a:lnTo>
                  <a:pt x="756538" y="225424"/>
                </a:lnTo>
                <a:lnTo>
                  <a:pt x="778128" y="188721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99426" y="4795265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0"/>
                </a:moveTo>
                <a:lnTo>
                  <a:pt x="614806" y="0"/>
                </a:lnTo>
                <a:lnTo>
                  <a:pt x="599185" y="225424"/>
                </a:lnTo>
                <a:lnTo>
                  <a:pt x="778128" y="188721"/>
                </a:lnTo>
                <a:lnTo>
                  <a:pt x="707008" y="309625"/>
                </a:lnTo>
                <a:lnTo>
                  <a:pt x="893064" y="344423"/>
                </a:lnTo>
                <a:lnTo>
                  <a:pt x="745363" y="443483"/>
                </a:lnTo>
                <a:lnTo>
                  <a:pt x="914400" y="562609"/>
                </a:lnTo>
                <a:lnTo>
                  <a:pt x="712724" y="547877"/>
                </a:lnTo>
                <a:lnTo>
                  <a:pt x="768096" y="766063"/>
                </a:lnTo>
                <a:lnTo>
                  <a:pt x="593471" y="612012"/>
                </a:lnTo>
                <a:lnTo>
                  <a:pt x="560831" y="835532"/>
                </a:lnTo>
                <a:lnTo>
                  <a:pt x="445897" y="632205"/>
                </a:lnTo>
                <a:lnTo>
                  <a:pt x="359155" y="914399"/>
                </a:lnTo>
                <a:lnTo>
                  <a:pt x="326644" y="661542"/>
                </a:lnTo>
                <a:lnTo>
                  <a:pt x="201549" y="745743"/>
                </a:lnTo>
                <a:lnTo>
                  <a:pt x="239902" y="590041"/>
                </a:lnTo>
                <a:lnTo>
                  <a:pt x="5715" y="617473"/>
                </a:lnTo>
                <a:lnTo>
                  <a:pt x="157606" y="498474"/>
                </a:lnTo>
                <a:lnTo>
                  <a:pt x="0" y="364743"/>
                </a:lnTo>
                <a:lnTo>
                  <a:pt x="195833" y="322452"/>
                </a:lnTo>
                <a:lnTo>
                  <a:pt x="15621" y="97154"/>
                </a:lnTo>
                <a:lnTo>
                  <a:pt x="309499" y="267588"/>
                </a:lnTo>
                <a:lnTo>
                  <a:pt x="353568" y="97154"/>
                </a:lnTo>
                <a:lnTo>
                  <a:pt x="457200" y="24549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PCW</dc:creator>
  <dc:title>제1강: 현대범죄와 형벌의 구성과 내용개관</dc:title>
  <dcterms:created xsi:type="dcterms:W3CDTF">2023-04-18T07:10:14Z</dcterms:created>
  <dcterms:modified xsi:type="dcterms:W3CDTF">2023-04-18T07:10:14Z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2023-04-04T00:00:00Z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2023-04-18T00:00:00Z</vt:filetime>
  </property>
</Properties>
</file>