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42" y="2694558"/>
            <a:ext cx="3293745" cy="1093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3500" spc="-5"/>
              <a:t>chapter</a:t>
            </a:r>
            <a:r>
              <a:rPr dirty="0" sz="3500" spc="-45"/>
              <a:t> </a:t>
            </a:r>
            <a:r>
              <a:rPr dirty="0" sz="3500"/>
              <a:t>3</a:t>
            </a:r>
            <a:endParaRPr sz="3500"/>
          </a:p>
          <a:p>
            <a:pPr algn="ctr">
              <a:lnSpc>
                <a:spcPct val="100000"/>
              </a:lnSpc>
            </a:pPr>
            <a:r>
              <a:rPr dirty="0" sz="3500"/>
              <a:t>지식재산의</a:t>
            </a:r>
            <a:r>
              <a:rPr dirty="0" sz="3500" spc="-110"/>
              <a:t> </a:t>
            </a:r>
            <a:r>
              <a:rPr dirty="0" sz="3500"/>
              <a:t>역사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6804659" y="693419"/>
            <a:ext cx="1688592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6571" y="720928"/>
            <a:ext cx="1273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4주차</a:t>
            </a:r>
            <a:r>
              <a:rPr dirty="0" sz="1800" spc="-10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제2강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482183"/>
            <a:ext cx="6774815" cy="253809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400" b="1">
                <a:latin typeface="맑은 고딕"/>
                <a:cs typeface="맑은 고딕"/>
              </a:rPr>
              <a:t>4. 디자인의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113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18세기초 프랑스의 </a:t>
            </a:r>
            <a:r>
              <a:rPr dirty="0" sz="2000" spc="-10">
                <a:latin typeface="맑은 고딕"/>
                <a:cs typeface="맑은 고딕"/>
              </a:rPr>
              <a:t>리용(Lyon)지방의 </a:t>
            </a:r>
            <a:r>
              <a:rPr dirty="0" sz="2000">
                <a:latin typeface="맑은 고딕"/>
                <a:cs typeface="맑은 고딕"/>
              </a:rPr>
              <a:t>면직물에서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ts val="2395"/>
              </a:lnSpc>
              <a:spcBef>
                <a:spcPts val="1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1793년 리옹지방의 면직물업자들이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나폴레옹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에게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청원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ts val="2395"/>
              </a:lnSpc>
            </a:pPr>
            <a:r>
              <a:rPr dirty="0" sz="2000">
                <a:latin typeface="맑은 고딕"/>
                <a:cs typeface="맑은 고딕"/>
              </a:rPr>
              <a:t>→ 1806년 디자인을 보호하는 법률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제정.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영국은 1787년 의장법을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제정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아마포(亞麻布)ㆍ면직품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등의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의장을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2개월간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3212592"/>
            <a:ext cx="3456432" cy="295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4276" y="3685032"/>
            <a:ext cx="4230624" cy="2487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780020" cy="273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5. 상표권의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1614"/>
              </a:spcBef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중세 </a:t>
            </a:r>
            <a:r>
              <a:rPr dirty="0" sz="2000">
                <a:latin typeface="맑은 고딕"/>
                <a:cs typeface="맑은 고딕"/>
              </a:rPr>
              <a:t>: 생산자조합에서 조합의 생산표로서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시작.</a:t>
            </a:r>
            <a:endParaRPr sz="2000">
              <a:latin typeface="맑은 고딕"/>
              <a:cs typeface="맑은 고딕"/>
            </a:endParaRPr>
          </a:p>
          <a:p>
            <a:pPr marL="9023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생산표에는 조합 표시와 조합 내 생산자 개인 표시가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근대 </a:t>
            </a:r>
            <a:r>
              <a:rPr dirty="0" sz="2000">
                <a:latin typeface="맑은 고딕"/>
                <a:cs typeface="맑은 고딕"/>
              </a:rPr>
              <a:t>: </a:t>
            </a:r>
            <a:r>
              <a:rPr dirty="0" sz="2000" spc="0">
                <a:latin typeface="맑은 고딕"/>
                <a:cs typeface="맑은 고딕"/>
              </a:rPr>
              <a:t>형법에서 </a:t>
            </a:r>
            <a:r>
              <a:rPr dirty="0" sz="2000">
                <a:latin typeface="맑은 고딕"/>
                <a:cs typeface="맑은 고딕"/>
              </a:rPr>
              <a:t>상표권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  <a:p>
            <a:pPr marL="547370" marR="856615" indent="-3568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→ 1803년 프랑스법 상표권의 침해를 사문서위조죄로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처벌,  독일에서도 우량상품과 혼동시키는 행위를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처벌.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3960876"/>
            <a:ext cx="8528304" cy="19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187565" cy="273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5. 상표권의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현대 </a:t>
            </a:r>
            <a:r>
              <a:rPr dirty="0" sz="2000">
                <a:latin typeface="맑은 고딕"/>
                <a:cs typeface="맑은 고딕"/>
              </a:rPr>
              <a:t>: 일반법으로 상표법 출현 </a:t>
            </a: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1850년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이후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→ 프랑스(1857년), 영국(1862년), 미국(1870년),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독일(1874년).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맑은 고딕"/>
                <a:cs typeface="맑은 고딕"/>
              </a:rPr>
              <a:t>→ 영국 1938년 법 : 등록주의, 심사주의, 출원공개주의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제도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미국 1946년 </a:t>
            </a:r>
            <a:r>
              <a:rPr dirty="0" sz="2000" spc="0">
                <a:latin typeface="맑은 고딕"/>
                <a:cs typeface="맑은 고딕"/>
              </a:rPr>
              <a:t>법 </a:t>
            </a:r>
            <a:r>
              <a:rPr dirty="0" sz="2000">
                <a:latin typeface="맑은 고딕"/>
                <a:cs typeface="맑은 고딕"/>
              </a:rPr>
              <a:t>: 사용주의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프랑스 1964년 법 : 등록주의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독일 1936년 법 : 등록주의와 사용강제주의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476" y="3761232"/>
            <a:ext cx="2237231" cy="223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5591" y="3808476"/>
            <a:ext cx="2144267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913370" cy="382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저작권의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lvl="1" marL="279400" marR="5080" indent="-178435">
              <a:lnSpc>
                <a:spcPct val="120000"/>
              </a:lnSpc>
              <a:spcBef>
                <a:spcPts val="1135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고대 그리스·로마시대 </a:t>
            </a:r>
            <a:r>
              <a:rPr dirty="0" sz="2000">
                <a:latin typeface="맑은 고딕"/>
                <a:cs typeface="맑은 고딕"/>
              </a:rPr>
              <a:t>: 저작물에 대한 </a:t>
            </a:r>
            <a:r>
              <a:rPr dirty="0" sz="2000" b="1">
                <a:latin typeface="맑은 고딕"/>
                <a:cs typeface="맑은 고딕"/>
              </a:rPr>
              <a:t>표절행위는 반사회적</a:t>
            </a:r>
            <a:r>
              <a:rPr dirty="0" sz="2000" spc="-1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행위로  저작자에 대한 보호의 필요성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인식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15세기 </a:t>
            </a:r>
            <a:r>
              <a:rPr dirty="0" sz="2000">
                <a:latin typeface="맑은 고딕"/>
                <a:cs typeface="맑은 고딕"/>
              </a:rPr>
              <a:t>인쇄술의 발명으로 </a:t>
            </a:r>
            <a:r>
              <a:rPr dirty="0" sz="2000" b="1">
                <a:latin typeface="맑은 고딕"/>
                <a:cs typeface="맑은 고딕"/>
              </a:rPr>
              <a:t>문서의 대량복제가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가능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저작권이 구체적으로 인정되기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시작</a:t>
            </a:r>
            <a:endParaRPr sz="2000">
              <a:latin typeface="맑은 고딕"/>
              <a:cs typeface="맑은 고딕"/>
            </a:endParaRPr>
          </a:p>
          <a:p>
            <a:pPr lvl="1" marL="279400" marR="1826260" indent="-178435">
              <a:lnSpc>
                <a:spcPct val="120000"/>
              </a:lnSpc>
              <a:spcBef>
                <a:spcPts val="5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자유주의의 물결을 따라 각종 출판물이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간행되면서  무단복제가 사회적 문제로</a:t>
            </a:r>
            <a:r>
              <a:rPr dirty="0" sz="2000" spc="-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대두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1684년 독일 황제칙령으로 저작권의 개념이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lvl="1" marL="279400" marR="76835" indent="-178435">
              <a:lnSpc>
                <a:spcPct val="12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1710년 영국에서 앤 여왕법을 최초로 성문법</a:t>
            </a:r>
            <a:r>
              <a:rPr dirty="0" sz="2000">
                <a:latin typeface="맑은 고딕"/>
                <a:cs typeface="맑은 고딕"/>
              </a:rPr>
              <a:t>이 만들어졌다.  이것이 현대적 의미의 최초 저작권법이라고 평가(</a:t>
            </a:r>
            <a:r>
              <a:rPr dirty="0" sz="2000" b="1">
                <a:latin typeface="맑은 고딕"/>
                <a:cs typeface="맑은 고딕"/>
              </a:rPr>
              <a:t>출판권자의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</a:t>
            </a:r>
            <a:r>
              <a:rPr dirty="0" sz="200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4515611"/>
            <a:ext cx="3096767" cy="214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89091" y="4582666"/>
            <a:ext cx="1604771" cy="215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654811"/>
            <a:ext cx="6912609" cy="1999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6. 저작권의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279400" marR="506730" indent="-266700">
              <a:lnSpc>
                <a:spcPct val="120000"/>
              </a:lnSpc>
              <a:spcBef>
                <a:spcPts val="113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프랑스 혁명 후 출판업자에 대한 특허제도는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퇴색하고,  저작물에 대한 저작자의 권리보호에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치중.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- 19세기에 이르러 다자간의 협정이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체결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1886년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베른협약</a:t>
            </a:r>
            <a:r>
              <a:rPr dirty="0" sz="2000">
                <a:latin typeface="맑은 고딕"/>
                <a:cs typeface="맑은 고딕"/>
              </a:rPr>
              <a:t>, 1952년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세계저작권협약(UCC)</a:t>
            </a:r>
            <a:r>
              <a:rPr dirty="0" sz="2000" spc="-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등이</a:t>
            </a:r>
            <a:r>
              <a:rPr dirty="0" sz="2000" spc="-20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체결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3140964"/>
            <a:ext cx="3581400" cy="2471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9347" y="3186683"/>
            <a:ext cx="3627120" cy="241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6378" y="3482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5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9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5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499" y="267589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6378" y="3482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4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4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5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1" y="97155"/>
                </a:lnTo>
                <a:lnTo>
                  <a:pt x="309499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343775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우리나라의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161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우리나라 특허법, 실용신안제도는 독일의 영향을 많이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받았다.</a:t>
            </a:r>
            <a:endParaRPr sz="2000">
              <a:latin typeface="맑은 고딕"/>
              <a:cs typeface="맑은 고딕"/>
            </a:endParaRPr>
          </a:p>
          <a:p>
            <a:pPr lvl="1" marL="279400" marR="240284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1908년 8월 12일 대한제국특허령이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시초  칙령은 칙령 제197호인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의장령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칙령 198호인 상표령과 </a:t>
            </a:r>
            <a:r>
              <a:rPr dirty="0" sz="2000" spc="0">
                <a:latin typeface="맑은 고딕"/>
                <a:cs typeface="맑은 고딕"/>
              </a:rPr>
              <a:t>함께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고시되었다.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1908년 체결된 미·일 조약에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따라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일본이 미국의 산업재산권을 우리나라에서도 보호해주기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일본법 </a:t>
            </a:r>
            <a:r>
              <a:rPr dirty="0" sz="2000" spc="0">
                <a:latin typeface="맑은 고딕"/>
                <a:cs typeface="맑은 고딕"/>
              </a:rPr>
              <a:t>그대로 </a:t>
            </a:r>
            <a:r>
              <a:rPr dirty="0" sz="2000">
                <a:latin typeface="맑은 고딕"/>
                <a:cs typeface="맑은 고딕"/>
              </a:rPr>
              <a:t>대한제국칙령 이름으로 공포(식민지화의</a:t>
            </a:r>
            <a:r>
              <a:rPr dirty="0" sz="2000" spc="-1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일환).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9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우리나라의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제1호는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정인호(鄭寅琥)의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말총모자</a:t>
            </a:r>
            <a:r>
              <a:rPr dirty="0" sz="2000">
                <a:latin typeface="MS Gothic"/>
                <a:cs typeface="MS Gothic"/>
              </a:rPr>
              <a:t>｣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4248911"/>
            <a:ext cx="1761743" cy="260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360" y="4364735"/>
            <a:ext cx="2377440" cy="201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79364" y="4364735"/>
            <a:ext cx="1780032" cy="2337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686675" cy="309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우리나라의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lvl="1" marL="279400" marR="5080" indent="-178435">
              <a:lnSpc>
                <a:spcPct val="120000"/>
              </a:lnSpc>
              <a:spcBef>
                <a:spcPts val="113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1910년 일본침략으로 일본의 지식재산권 제도가 시행되다가  독립과 함께 1946년 미군정 법령 제44호의 공표로 특허원이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창설  산업재산권의 업무를 이관받아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운영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1946년 10월 </a:t>
            </a:r>
            <a:r>
              <a:rPr dirty="0" sz="2000" b="1">
                <a:latin typeface="맑은 고딕"/>
                <a:cs typeface="맑은 고딕"/>
              </a:rPr>
              <a:t>미군정 법령 제91호 특허법이 제정,</a:t>
            </a:r>
            <a:r>
              <a:rPr dirty="0" sz="2000" spc="-1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공포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특허법에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발명특허,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실용특허,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미장(美匠</a:t>
            </a:r>
            <a:r>
              <a:rPr dirty="0" sz="2000" spc="-5" b="1">
                <a:latin typeface="맑은 고딕"/>
                <a:cs typeface="맑은 고딕"/>
              </a:rPr>
              <a:t>)특허가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포함.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상표법</a:t>
            </a:r>
            <a:r>
              <a:rPr dirty="0" sz="2000">
                <a:latin typeface="맑은 고딕"/>
                <a:cs typeface="맑은 고딕"/>
              </a:rPr>
              <a:t>은 대한민국 정부수립 후인 </a:t>
            </a:r>
            <a:r>
              <a:rPr dirty="0" sz="2000" b="1">
                <a:latin typeface="맑은 고딕"/>
                <a:cs typeface="맑은 고딕"/>
              </a:rPr>
              <a:t>1949년에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제정·공포되었고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저작권법</a:t>
            </a:r>
            <a:r>
              <a:rPr dirty="0" sz="2000">
                <a:latin typeface="맑은 고딕"/>
                <a:cs typeface="맑은 고딕"/>
              </a:rPr>
              <a:t>은 </a:t>
            </a:r>
            <a:r>
              <a:rPr dirty="0" sz="2000" b="1">
                <a:latin typeface="맑은 고딕"/>
                <a:cs typeface="맑은 고딕"/>
              </a:rPr>
              <a:t>1957년에</a:t>
            </a:r>
            <a:r>
              <a:rPr dirty="0" sz="2000" spc="-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제정·공포되었다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6360" y="4005071"/>
            <a:ext cx="3924300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36108" y="3500628"/>
            <a:ext cx="3311651" cy="307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407909" cy="3462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77190" algn="l"/>
              </a:tabLst>
            </a:pPr>
            <a:r>
              <a:rPr dirty="0" sz="2400" b="1">
                <a:latin typeface="맑은 고딕"/>
                <a:cs typeface="맑은 고딕"/>
              </a:rPr>
              <a:t>우리나라의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161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1960년대 군사정부에서 구법령들을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정비</a:t>
            </a:r>
            <a:endParaRPr sz="2000">
              <a:latin typeface="맑은 고딕"/>
              <a:cs typeface="맑은 고딕"/>
            </a:endParaRPr>
          </a:p>
          <a:p>
            <a:pPr marL="279400" marR="5080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1961년에 특허법ㆍ실용신안법ㆍ의장법(디자인법)이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분리·독립  상표법은 1963년에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개정·공포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산업재산권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개정과정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1979년 3월 11일 : 세계지식재산권기구(WIPO)에 가입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1980년 5월 4일 : 파리조약에 가입하기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1984년 8월 10일 : 특허협력조약(PCT)에 가입하기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1987년 12월 24일 :</a:t>
            </a:r>
            <a:r>
              <a:rPr dirty="0" u="sng" sz="20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미생물기탁 관련 부다페스트조약에</a:t>
            </a:r>
            <a:r>
              <a:rPr dirty="0" u="sng" sz="2000" spc="-1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가입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3964" y="4581144"/>
            <a:ext cx="3808476" cy="1671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516" y="4500371"/>
            <a:ext cx="2590800" cy="183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62493" y="33185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1" y="835532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4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62493" y="33185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2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3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8271509" cy="3462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7. 우리나라의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1614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저작권법개정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과정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1986년 : 한미통상협정(1986년 7월 21일 성립) 가입을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맑은 고딕"/>
                <a:cs typeface="맑은 고딕"/>
              </a:rPr>
              <a:t>1993년 : </a:t>
            </a:r>
            <a:r>
              <a:rPr dirty="0" sz="2000" spc="-20">
                <a:latin typeface="맑은 고딕"/>
                <a:cs typeface="맑은 고딕"/>
              </a:rPr>
              <a:t>WTO의 </a:t>
            </a:r>
            <a:r>
              <a:rPr dirty="0" sz="2000">
                <a:latin typeface="맑은 고딕"/>
                <a:cs typeface="맑은 고딕"/>
              </a:rPr>
              <a:t>부속협정인 무역관련지식재산권협정을 수용하기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1995년 : </a:t>
            </a:r>
            <a:r>
              <a:rPr dirty="0" sz="2000" spc="-15">
                <a:latin typeface="맑은 고딕"/>
                <a:cs typeface="맑은 고딕"/>
              </a:rPr>
              <a:t>WTO체제가 </a:t>
            </a:r>
            <a:r>
              <a:rPr dirty="0" sz="2000">
                <a:latin typeface="맑은 고딕"/>
                <a:cs typeface="맑은 고딕"/>
              </a:rPr>
              <a:t>정식 출범함에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따라</a:t>
            </a:r>
            <a:endParaRPr sz="2000">
              <a:latin typeface="맑은 고딕"/>
              <a:cs typeface="맑은 고딕"/>
            </a:endParaRPr>
          </a:p>
          <a:p>
            <a:pPr marL="1257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회원국으로 의무이행과 베른협약에 가입하기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그 후 여러 차례의 개정과정을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거쳤고,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최근 한미 </a:t>
            </a:r>
            <a:r>
              <a:rPr dirty="0" sz="2000" spc="-40">
                <a:latin typeface="맑은 고딕"/>
                <a:cs typeface="맑은 고딕"/>
              </a:rPr>
              <a:t>FTA가 </a:t>
            </a:r>
            <a:r>
              <a:rPr dirty="0" sz="2000">
                <a:latin typeface="맑은 고딕"/>
                <a:cs typeface="맑은 고딕"/>
              </a:rPr>
              <a:t>2010년 12월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체결되면서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저작권을 비롯한 산업재산권의 대대적인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80" y="348995"/>
            <a:ext cx="1584959" cy="90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2663" y="4221479"/>
            <a:ext cx="5157216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1" y="449326"/>
            <a:ext cx="428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한국인의 발명 DNA(특허청장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강의)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12163"/>
            <a:ext cx="91439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12" y="274777"/>
            <a:ext cx="37553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chapter </a:t>
            </a:r>
            <a:r>
              <a:rPr dirty="0" sz="2400"/>
              <a:t>3 </a:t>
            </a:r>
            <a:r>
              <a:rPr dirty="0" sz="2400" spc="-5"/>
              <a:t>지식재산의</a:t>
            </a:r>
            <a:r>
              <a:rPr dirty="0" sz="2400" spc="-30"/>
              <a:t> </a:t>
            </a:r>
            <a:r>
              <a:rPr dirty="0" sz="2400" spc="-5"/>
              <a:t>역사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705167"/>
            <a:ext cx="7359015" cy="26847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서</a:t>
            </a:r>
            <a:r>
              <a:rPr dirty="0" sz="2400" spc="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맑은 고딕"/>
                <a:cs typeface="맑은 고딕"/>
              </a:rPr>
              <a:t>1. 지식재산의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태동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105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고대의 지식재산권에 대한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연혁은</a:t>
            </a:r>
            <a:endParaRPr sz="2000">
              <a:latin typeface="맑은 고딕"/>
              <a:cs typeface="맑은 고딕"/>
            </a:endParaRPr>
          </a:p>
          <a:p>
            <a:pPr marL="355600" marR="186690" indent="-165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도자기나 기와 등의 제작물에 제작자의 소유권을 표시하는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정  도에서 상표권의 발상 </a:t>
            </a:r>
            <a:r>
              <a:rPr dirty="0" sz="2000" b="1">
                <a:latin typeface="맑은 고딕"/>
                <a:cs typeface="맑은 고딕"/>
              </a:rPr>
              <a:t>흔적</a:t>
            </a:r>
            <a:r>
              <a:rPr dirty="0" sz="2000">
                <a:latin typeface="맑은 고딕"/>
                <a:cs typeface="맑은 고딕"/>
              </a:rPr>
              <a:t>을 찾을 수 있을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뿐.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특별한 무형적ㆍ사상적 창조를 배타적인 권리로 보호하려는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제</a:t>
            </a:r>
            <a:endParaRPr sz="20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도는 찾아보기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어렵다.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5423" y="4251959"/>
            <a:ext cx="2764535" cy="1382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9680" y="4213859"/>
            <a:ext cx="1883664" cy="189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58284" y="5853684"/>
            <a:ext cx="2578607" cy="665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12" y="274777"/>
            <a:ext cx="37553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chapter </a:t>
            </a:r>
            <a:r>
              <a:rPr dirty="0" sz="2400"/>
              <a:t>3 </a:t>
            </a:r>
            <a:r>
              <a:rPr dirty="0" sz="2400" spc="-5"/>
              <a:t>지식재산의</a:t>
            </a:r>
            <a:r>
              <a:rPr dirty="0" sz="2400" spc="-30"/>
              <a:t> </a:t>
            </a:r>
            <a:r>
              <a:rPr dirty="0" sz="2400" spc="-5"/>
              <a:t>역사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705167"/>
            <a:ext cx="7360284" cy="38430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서</a:t>
            </a:r>
            <a:r>
              <a:rPr dirty="0" sz="2400" spc="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맑은 고딕"/>
                <a:cs typeface="맑은 고딕"/>
              </a:rPr>
              <a:t>1. 지식재산의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태동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최근 유럽은 산업기술과 발전에 따라 지식재산권을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보호하려는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제도를 운영하여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왔다.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산업혁명 이후 산업재산권을 보호하고자 하는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시도하였으며,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미국은 </a:t>
            </a:r>
            <a:r>
              <a:rPr dirty="0" sz="2000" b="1">
                <a:latin typeface="맑은 고딕"/>
                <a:cs typeface="맑은 고딕"/>
              </a:rPr>
              <a:t>국왕의 </a:t>
            </a:r>
            <a:r>
              <a:rPr dirty="0" sz="2000" spc="-10" b="1">
                <a:latin typeface="맑은 고딕"/>
                <a:cs typeface="맑은 고딕"/>
              </a:rPr>
              <a:t>전매조례(Statute </a:t>
            </a:r>
            <a:r>
              <a:rPr dirty="0" sz="2000" spc="-20" b="1">
                <a:latin typeface="맑은 고딕"/>
                <a:cs typeface="맑은 고딕"/>
              </a:rPr>
              <a:t>of </a:t>
            </a:r>
            <a:r>
              <a:rPr dirty="0" sz="2000" spc="-5" b="1">
                <a:latin typeface="맑은 고딕"/>
                <a:cs typeface="맑은 고딕"/>
              </a:rPr>
              <a:t>monopolies)에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대한</a:t>
            </a:r>
            <a:endParaRPr sz="2000">
              <a:latin typeface="맑은 고딕"/>
              <a:cs typeface="맑은 고딕"/>
            </a:endParaRPr>
          </a:p>
          <a:p>
            <a:pPr marL="190500" marR="219075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반발로 </a:t>
            </a:r>
            <a:r>
              <a:rPr dirty="0" sz="2000">
                <a:latin typeface="맑은 고딕"/>
                <a:cs typeface="맑은 고딕"/>
              </a:rPr>
              <a:t>발명가의 발명을 보호하는 규정을 헌법에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포함시키고,  이후 특허제도를 가장 효과적으로 운영하는 나라가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되었다.</a:t>
            </a:r>
            <a:endParaRPr sz="2000">
              <a:latin typeface="맑은 고딕"/>
              <a:cs typeface="맑은 고딕"/>
            </a:endParaRPr>
          </a:p>
          <a:p>
            <a:pPr marL="355600" marR="44450" indent="-3429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1883년 파리조약에서 특허제도가 전세계적으로 보호받는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제도  로 발전하게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8564" y="4364735"/>
            <a:ext cx="4607051" cy="220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880350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특허의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40005">
              <a:lnSpc>
                <a:spcPct val="100000"/>
              </a:lnSpc>
              <a:spcBef>
                <a:spcPts val="114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2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중세</a:t>
            </a:r>
            <a:endParaRPr sz="2000">
              <a:latin typeface="맑은 고딕"/>
              <a:cs typeface="맑은 고딕"/>
            </a:endParaRPr>
          </a:p>
          <a:p>
            <a:pPr marL="306705" indent="-266700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34315" algn="l"/>
              </a:tabLst>
            </a:pPr>
            <a:r>
              <a:rPr dirty="0" sz="2000" b="1">
                <a:latin typeface="맑은 고딕"/>
                <a:cs typeface="맑은 고딕"/>
              </a:rPr>
              <a:t>영국 </a:t>
            </a:r>
            <a:r>
              <a:rPr dirty="0" sz="2000">
                <a:latin typeface="맑은 고딕"/>
                <a:cs typeface="맑은 고딕"/>
              </a:rPr>
              <a:t>: 1331년 국왕문서에서 </a:t>
            </a:r>
            <a:r>
              <a:rPr dirty="0" sz="2000" spc="-10">
                <a:latin typeface="맑은 고딕"/>
                <a:cs typeface="맑은 고딕"/>
              </a:rPr>
              <a:t>‘patent’가 </a:t>
            </a:r>
            <a:r>
              <a:rPr dirty="0" sz="2000">
                <a:latin typeface="맑은 고딕"/>
                <a:cs typeface="맑은 고딕"/>
              </a:rPr>
              <a:t>처음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사용.</a:t>
            </a:r>
            <a:endParaRPr sz="2000">
              <a:latin typeface="맑은 고딕"/>
              <a:cs typeface="맑은 고딕"/>
            </a:endParaRPr>
          </a:p>
          <a:p>
            <a:pPr marL="396875" marR="9144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국왕이 부여하는 특권은 신기술 도입이 본래의 목적이었으나  왕실의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수입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증대나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총신(寵臣)에게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시혜를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특권이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남발되어  생필품의 가격이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등귀.</a:t>
            </a:r>
            <a:endParaRPr sz="2000">
              <a:latin typeface="맑은 고딕"/>
              <a:cs typeface="맑은 고딕"/>
            </a:endParaRPr>
          </a:p>
          <a:p>
            <a:pPr marL="306705" marR="549275" indent="-266700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34315" algn="l"/>
              </a:tabLst>
            </a:pPr>
            <a:r>
              <a:rPr dirty="0" sz="2000" b="1">
                <a:latin typeface="맑은 고딕"/>
                <a:cs typeface="맑은 고딕"/>
              </a:rPr>
              <a:t>이탈리아 </a:t>
            </a:r>
            <a:r>
              <a:rPr dirty="0" sz="2000" spc="-5" b="1">
                <a:latin typeface="맑은 고딕"/>
                <a:cs typeface="맑은 고딕"/>
              </a:rPr>
              <a:t>베네치아</a:t>
            </a:r>
            <a:r>
              <a:rPr dirty="0" sz="2000" spc="-5">
                <a:latin typeface="맑은 고딕"/>
                <a:cs typeface="맑은 고딕"/>
              </a:rPr>
              <a:t>(Benezia) </a:t>
            </a:r>
            <a:r>
              <a:rPr dirty="0" sz="2000">
                <a:latin typeface="맑은 고딕"/>
                <a:cs typeface="맑은 고딕"/>
              </a:rPr>
              <a:t>: 견직물생산을 위한 신기술 보호  1474년 3월 19일 베네치아 </a:t>
            </a:r>
            <a:r>
              <a:rPr dirty="0" sz="2000" b="1">
                <a:latin typeface="맑은 고딕"/>
                <a:cs typeface="맑은 고딕"/>
              </a:rPr>
              <a:t>특허법</a:t>
            </a:r>
            <a:r>
              <a:rPr dirty="0" sz="2000">
                <a:latin typeface="맑은 고딕"/>
                <a:cs typeface="맑은 고딕"/>
              </a:rPr>
              <a:t>(parte </a:t>
            </a:r>
            <a:r>
              <a:rPr dirty="0" sz="2000" spc="-5">
                <a:latin typeface="맑은 고딕"/>
                <a:cs typeface="맑은 고딕"/>
              </a:rPr>
              <a:t>veneziana)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제정</a:t>
            </a:r>
            <a:r>
              <a:rPr dirty="0" sz="2000">
                <a:latin typeface="맑은 고딕"/>
                <a:cs typeface="맑은 고딕"/>
              </a:rPr>
              <a:t>하여,  </a:t>
            </a:r>
            <a:r>
              <a:rPr dirty="0" sz="2000" b="1">
                <a:latin typeface="맑은 고딕"/>
                <a:cs typeface="맑은 고딕"/>
              </a:rPr>
              <a:t>새로운 기술, 기계의 발명자 등에게 특허권을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0670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실요성</a:t>
            </a:r>
            <a:r>
              <a:rPr dirty="0" sz="2000">
                <a:latin typeface="맑은 고딕"/>
                <a:cs typeface="맑은 고딕"/>
              </a:rPr>
              <a:t>이나 </a:t>
            </a:r>
            <a:r>
              <a:rPr dirty="0" sz="2000" spc="0" b="1">
                <a:latin typeface="맑은 고딕"/>
                <a:cs typeface="맑은 고딕"/>
              </a:rPr>
              <a:t>신규성의 </a:t>
            </a:r>
            <a:r>
              <a:rPr dirty="0" sz="2000" b="1">
                <a:latin typeface="맑은 고딕"/>
                <a:cs typeface="맑은 고딕"/>
              </a:rPr>
              <a:t>요건</a:t>
            </a:r>
            <a:r>
              <a:rPr dirty="0" sz="2000">
                <a:latin typeface="맑은 고딕"/>
                <a:cs typeface="맑은 고딕"/>
              </a:rPr>
              <a:t>을 </a:t>
            </a:r>
            <a:r>
              <a:rPr dirty="0" sz="2000" spc="0">
                <a:latin typeface="맑은 고딕"/>
                <a:cs typeface="맑은 고딕"/>
              </a:rPr>
              <a:t>특허요건으로 </a:t>
            </a:r>
            <a:r>
              <a:rPr dirty="0" sz="2000">
                <a:latin typeface="맑은 고딕"/>
                <a:cs typeface="맑은 고딕"/>
              </a:rPr>
              <a:t>요구하였으며</a:t>
            </a:r>
            <a:r>
              <a:rPr dirty="0" sz="2000" spc="-2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특허권의</a:t>
            </a:r>
            <a:endParaRPr sz="2000">
              <a:latin typeface="맑은 고딕"/>
              <a:cs typeface="맑은 고딕"/>
            </a:endParaRPr>
          </a:p>
          <a:p>
            <a:pPr marL="30670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존속기간을 10년</a:t>
            </a:r>
            <a:r>
              <a:rPr dirty="0" sz="2000">
                <a:latin typeface="맑은 고딕"/>
                <a:cs typeface="맑은 고딕"/>
              </a:rPr>
              <a:t>, 일정기간 중에 그 발명을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실시해야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4212335"/>
            <a:ext cx="25191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5735" y="4212335"/>
            <a:ext cx="2627375" cy="236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654811"/>
            <a:ext cx="7831455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특허의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40005">
              <a:lnSpc>
                <a:spcPct val="100000"/>
              </a:lnSpc>
              <a:spcBef>
                <a:spcPts val="114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2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중세</a:t>
            </a:r>
            <a:endParaRPr sz="2000">
              <a:latin typeface="맑은 고딕"/>
              <a:cs typeface="맑은 고딕"/>
            </a:endParaRPr>
          </a:p>
          <a:p>
            <a:pPr marL="218440" marR="106045" indent="-178435">
              <a:lnSpc>
                <a:spcPct val="100000"/>
              </a:lnSpc>
              <a:spcBef>
                <a:spcPts val="5"/>
              </a:spcBef>
              <a:buChar char="-"/>
              <a:tabLst>
                <a:tab pos="234315" algn="l"/>
              </a:tabLst>
            </a:pPr>
            <a:r>
              <a:rPr dirty="0" sz="2000">
                <a:latin typeface="맑은 고딕"/>
                <a:cs typeface="맑은 고딕"/>
              </a:rPr>
              <a:t>이후 베네치아 특허법은 여러 나라에 영향을 주고 150여년간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운용  예) 1594년 갈릴레오의 ‘양수ㆍ관개용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기계’특허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382905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82905" algn="l"/>
                <a:tab pos="383540" algn="l"/>
              </a:tabLst>
            </a:pPr>
            <a:r>
              <a:rPr dirty="0" sz="2000">
                <a:latin typeface="맑은 고딕"/>
                <a:cs typeface="맑은 고딕"/>
              </a:rPr>
              <a:t>그러나 독점권 부여 특권이 </a:t>
            </a:r>
            <a:r>
              <a:rPr dirty="0" sz="2000" spc="0" b="1">
                <a:latin typeface="맑은 고딕"/>
                <a:cs typeface="맑은 고딕"/>
              </a:rPr>
              <a:t>점차 </a:t>
            </a:r>
            <a:r>
              <a:rPr dirty="0" sz="2000" b="1">
                <a:latin typeface="맑은 고딕"/>
                <a:cs typeface="맑은 고딕"/>
              </a:rPr>
              <a:t>악용되어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갔다.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218440" marR="5080" indent="-178435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34315" algn="l"/>
              </a:tabLst>
            </a:pPr>
            <a:r>
              <a:rPr dirty="0" sz="2000" b="1">
                <a:latin typeface="맑은 고딕"/>
                <a:cs typeface="맑은 고딕"/>
              </a:rPr>
              <a:t>영국 </a:t>
            </a:r>
            <a:r>
              <a:rPr dirty="0" sz="2000">
                <a:latin typeface="맑은 고딕"/>
                <a:cs typeface="맑은 고딕"/>
              </a:rPr>
              <a:t>: 1624년 </a:t>
            </a:r>
            <a:r>
              <a:rPr dirty="0" sz="2000" b="1">
                <a:latin typeface="맑은 고딕"/>
                <a:cs typeface="맑은 고딕"/>
              </a:rPr>
              <a:t>전매조례</a:t>
            </a:r>
            <a:r>
              <a:rPr dirty="0" sz="2000">
                <a:latin typeface="맑은 고딕"/>
                <a:cs typeface="맑은 고딕"/>
              </a:rPr>
              <a:t>(statute </a:t>
            </a:r>
            <a:r>
              <a:rPr dirty="0" sz="2000" spc="-20">
                <a:latin typeface="맑은 고딕"/>
                <a:cs typeface="맑은 고딕"/>
              </a:rPr>
              <a:t>of </a:t>
            </a:r>
            <a:r>
              <a:rPr dirty="0" sz="2000">
                <a:latin typeface="맑은 고딕"/>
                <a:cs typeface="맑은 고딕"/>
              </a:rPr>
              <a:t>monopolies)를 선언하여  </a:t>
            </a:r>
            <a:r>
              <a:rPr dirty="0" sz="2000" b="1">
                <a:latin typeface="맑은 고딕"/>
                <a:cs typeface="맑은 고딕"/>
              </a:rPr>
              <a:t>부당특허의 취소와 부당한 권리행사에 대한 구제를 규정  </a:t>
            </a:r>
            <a:r>
              <a:rPr dirty="0" sz="2000">
                <a:latin typeface="맑은 고딕"/>
                <a:cs typeface="맑은 고딕"/>
              </a:rPr>
              <a:t>전매조례는 이후 </a:t>
            </a:r>
            <a:r>
              <a:rPr dirty="0" sz="2000" b="1">
                <a:latin typeface="맑은 고딕"/>
                <a:cs typeface="맑은 고딕"/>
              </a:rPr>
              <a:t>200여년간 운영</a:t>
            </a:r>
            <a:r>
              <a:rPr dirty="0" sz="2000">
                <a:latin typeface="맑은 고딕"/>
                <a:cs typeface="맑은 고딕"/>
              </a:rPr>
              <a:t>(1852년 영국특허법으로 개정),  </a:t>
            </a:r>
            <a:r>
              <a:rPr dirty="0" sz="2000" b="1">
                <a:latin typeface="맑은 고딕"/>
                <a:cs typeface="맑은 고딕"/>
              </a:rPr>
              <a:t>선발명주의와 독점적 권리부여기간을 14년간으로 명시하고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공익에  위배된 기술보호를 배제하는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21844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현대 특허법에도 지대한 영향을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미쳤다.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1917192"/>
            <a:ext cx="122682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0115" y="4248911"/>
            <a:ext cx="2737104" cy="225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215341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2340" y="654811"/>
            <a:ext cx="5339080" cy="488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특허의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2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중세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영국의 전매조례가 </a:t>
            </a:r>
            <a:r>
              <a:rPr dirty="0" sz="2000" b="1">
                <a:latin typeface="맑은 고딕"/>
                <a:cs typeface="맑은 고딕"/>
              </a:rPr>
              <a:t>계기가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되어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1762년 프랑스는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칙령</a:t>
            </a:r>
            <a:endParaRPr sz="2000">
              <a:latin typeface="맑은 고딕"/>
              <a:cs typeface="맑은 고딕"/>
            </a:endParaRPr>
          </a:p>
          <a:p>
            <a:pPr marL="457834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: 특허존속기간을 15년으로 발명자는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1년</a:t>
            </a:r>
            <a:endParaRPr sz="2000">
              <a:latin typeface="맑은 고딕"/>
              <a:cs typeface="맑은 고딕"/>
            </a:endParaRPr>
          </a:p>
          <a:p>
            <a:pPr algn="ctr" marR="21170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내에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실시하도록!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1790년 미국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특허법</a:t>
            </a:r>
            <a:endParaRPr sz="2000">
              <a:latin typeface="맑은 고딕"/>
              <a:cs typeface="맑은 고딕"/>
            </a:endParaRPr>
          </a:p>
          <a:p>
            <a:pPr marL="457834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: </a:t>
            </a:r>
            <a:r>
              <a:rPr dirty="0" sz="2000" b="1">
                <a:latin typeface="맑은 고딕"/>
                <a:cs typeface="맑은 고딕"/>
              </a:rPr>
              <a:t>선발명주의</a:t>
            </a:r>
            <a:r>
              <a:rPr dirty="0" sz="2000">
                <a:latin typeface="맑은 고딕"/>
                <a:cs typeface="맑은 고딕"/>
              </a:rPr>
              <a:t>, 존속기간 14년,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자국민에게만</a:t>
            </a:r>
            <a:endParaRPr sz="2000">
              <a:latin typeface="맑은 고딕"/>
              <a:cs typeface="맑은 고딕"/>
            </a:endParaRPr>
          </a:p>
          <a:p>
            <a:pPr marL="6343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특허권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부여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1791년 프랑스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특허법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: 외국기술의 도입자도 발명가로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인정,</a:t>
            </a:r>
            <a:endParaRPr sz="2000">
              <a:latin typeface="맑은 고딕"/>
              <a:cs typeface="맑은 고딕"/>
            </a:endParaRPr>
          </a:p>
          <a:p>
            <a:pPr marL="457834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무심사주의 채택 </a:t>
            </a:r>
            <a:r>
              <a:rPr dirty="0" sz="2000">
                <a:latin typeface="맑은 고딕"/>
                <a:cs typeface="맑은 고딕"/>
              </a:rPr>
              <a:t>(1968년심사주의로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전환).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1815년 독일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특허법</a:t>
            </a:r>
            <a:endParaRPr sz="2000">
              <a:latin typeface="맑은 고딕"/>
              <a:cs typeface="맑은 고딕"/>
            </a:endParaRPr>
          </a:p>
          <a:p>
            <a:pPr marL="547370" marR="481965" indent="-17907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: 엄격한 심사제, 특허의 공고,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실시의무,  특허존속기간 15년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규정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8171" y="1700783"/>
            <a:ext cx="2927604" cy="423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496023"/>
            <a:ext cx="7774940" cy="495173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 b="1">
                <a:latin typeface="맑은 고딕"/>
                <a:cs typeface="맑은 고딕"/>
              </a:rPr>
              <a:t>2. 특허의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47625">
              <a:lnSpc>
                <a:spcPct val="100000"/>
              </a:lnSpc>
              <a:spcBef>
                <a:spcPts val="1045"/>
              </a:spcBef>
            </a:pPr>
            <a:r>
              <a:rPr dirty="0" sz="2000" b="1">
                <a:latin typeface="맑은 고딕"/>
                <a:cs typeface="맑은 고딕"/>
              </a:rPr>
              <a:t>(2) 근대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이후</a:t>
            </a:r>
            <a:endParaRPr sz="2000">
              <a:latin typeface="맑은 고딕"/>
              <a:cs typeface="맑은 고딕"/>
            </a:endParaRPr>
          </a:p>
          <a:p>
            <a:pPr marL="4762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- 1844년 </a:t>
            </a:r>
            <a:r>
              <a:rPr dirty="0" sz="2000" b="1">
                <a:latin typeface="맑은 고딕"/>
                <a:cs typeface="맑은 고딕"/>
              </a:rPr>
              <a:t>프랑스 </a:t>
            </a:r>
            <a:r>
              <a:rPr dirty="0" sz="2000" spc="0">
                <a:latin typeface="맑은 고딕"/>
                <a:cs typeface="맑은 고딕"/>
              </a:rPr>
              <a:t>특허법 </a:t>
            </a:r>
            <a:r>
              <a:rPr dirty="0" sz="2000">
                <a:latin typeface="맑은 고딕"/>
                <a:cs typeface="맑은 고딕"/>
              </a:rPr>
              <a:t>: 무심사주의 채택, 약품특허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불허,</a:t>
            </a:r>
            <a:endParaRPr sz="2000">
              <a:latin typeface="맑은 고딕"/>
              <a:cs typeface="맑은 고딕"/>
            </a:endParaRPr>
          </a:p>
          <a:p>
            <a:pPr marL="29819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추가 특허제도를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운영</a:t>
            </a:r>
            <a:endParaRPr sz="2000">
              <a:latin typeface="맑은 고딕"/>
              <a:cs typeface="맑은 고딕"/>
            </a:endParaRPr>
          </a:p>
          <a:p>
            <a:pPr marL="40449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그러나 1968년 신특허법 : </a:t>
            </a:r>
            <a:r>
              <a:rPr dirty="0" sz="2000" b="1">
                <a:latin typeface="맑은 고딕"/>
                <a:cs typeface="맑은 고딕"/>
              </a:rPr>
              <a:t>의약품 특허 허용</a:t>
            </a:r>
            <a:r>
              <a:rPr dirty="0" sz="2000">
                <a:latin typeface="맑은 고딕"/>
                <a:cs typeface="맑은 고딕"/>
              </a:rPr>
              <a:t>, 강제실시제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확충,</a:t>
            </a:r>
            <a:endParaRPr sz="2000">
              <a:latin typeface="맑은 고딕"/>
              <a:cs typeface="맑은 고딕"/>
            </a:endParaRPr>
          </a:p>
          <a:p>
            <a:pPr marL="369379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출원 후 18개월 내 공개를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규정.</a:t>
            </a:r>
            <a:endParaRPr sz="2000">
              <a:latin typeface="맑은 고딕"/>
              <a:cs typeface="맑은 고딕"/>
            </a:endParaRPr>
          </a:p>
          <a:p>
            <a:pPr marL="241300" indent="-193675">
              <a:lnSpc>
                <a:spcPct val="100000"/>
              </a:lnSpc>
              <a:buChar char="-"/>
              <a:tabLst>
                <a:tab pos="241935" algn="l"/>
              </a:tabLst>
            </a:pPr>
            <a:r>
              <a:rPr dirty="0" sz="2000">
                <a:latin typeface="맑은 고딕"/>
                <a:cs typeface="맑은 고딕"/>
              </a:rPr>
              <a:t>1836년 </a:t>
            </a:r>
            <a:r>
              <a:rPr dirty="0" sz="2000" b="1">
                <a:latin typeface="맑은 고딕"/>
                <a:cs typeface="맑은 고딕"/>
              </a:rPr>
              <a:t>미국 </a:t>
            </a:r>
            <a:r>
              <a:rPr dirty="0" sz="2000">
                <a:latin typeface="맑은 고딕"/>
                <a:cs typeface="맑은 고딕"/>
              </a:rPr>
              <a:t>특허법 : 심사주의 채택, 특허국 창설</a:t>
            </a:r>
            <a:r>
              <a:rPr dirty="0" sz="2000" spc="-15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40449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1930년 </a:t>
            </a:r>
            <a:r>
              <a:rPr dirty="0" sz="2000" b="1">
                <a:latin typeface="맑은 고딕"/>
                <a:cs typeface="맑은 고딕"/>
              </a:rPr>
              <a:t>식물특허제도</a:t>
            </a:r>
            <a:r>
              <a:rPr dirty="0" sz="2000">
                <a:latin typeface="맑은 고딕"/>
                <a:cs typeface="맑은 고딕"/>
              </a:rPr>
              <a:t>, 1952년 특허법은 선발명주의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시행.</a:t>
            </a:r>
            <a:endParaRPr sz="2000">
              <a:latin typeface="맑은 고딕"/>
              <a:cs typeface="맑은 고딕"/>
            </a:endParaRPr>
          </a:p>
          <a:p>
            <a:pPr marL="241300" indent="-193675">
              <a:lnSpc>
                <a:spcPct val="100000"/>
              </a:lnSpc>
              <a:buChar char="-"/>
              <a:tabLst>
                <a:tab pos="241935" algn="l"/>
              </a:tabLst>
            </a:pPr>
            <a:r>
              <a:rPr dirty="0" sz="2000">
                <a:latin typeface="맑은 고딕"/>
                <a:cs typeface="맑은 고딕"/>
              </a:rPr>
              <a:t>1852년 영국 특허법 : 명세서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제출의무화,</a:t>
            </a:r>
            <a:endParaRPr sz="2000">
              <a:latin typeface="맑은 고딕"/>
              <a:cs typeface="맑은 고딕"/>
            </a:endParaRPr>
          </a:p>
          <a:p>
            <a:pPr marL="27171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출원공고 및 이의신청제도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  <a:p>
            <a:pPr marL="241300" indent="-193675">
              <a:lnSpc>
                <a:spcPct val="100000"/>
              </a:lnSpc>
              <a:buChar char="-"/>
              <a:tabLst>
                <a:tab pos="241935" algn="l"/>
              </a:tabLst>
            </a:pPr>
            <a:r>
              <a:rPr dirty="0" sz="2000">
                <a:latin typeface="맑은 고딕"/>
                <a:cs typeface="맑은 고딕"/>
              </a:rPr>
              <a:t>1877년 </a:t>
            </a:r>
            <a:r>
              <a:rPr dirty="0" sz="2000" b="1">
                <a:latin typeface="맑은 고딕"/>
                <a:cs typeface="맑은 고딕"/>
              </a:rPr>
              <a:t>독일 </a:t>
            </a:r>
            <a:r>
              <a:rPr dirty="0" sz="2000">
                <a:latin typeface="맑은 고딕"/>
                <a:cs typeface="맑은 고딕"/>
              </a:rPr>
              <a:t>: 특허법을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제정</a:t>
            </a:r>
            <a:endParaRPr sz="2000">
              <a:latin typeface="맑은 고딕"/>
              <a:cs typeface="맑은 고딕"/>
            </a:endParaRPr>
          </a:p>
          <a:p>
            <a:pPr marL="40449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→ 1891년 심사주의 채택, </a:t>
            </a:r>
            <a:r>
              <a:rPr dirty="0" sz="2000" b="1">
                <a:latin typeface="맑은 고딕"/>
                <a:cs typeface="맑은 고딕"/>
              </a:rPr>
              <a:t>별도의 특허국을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설치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40449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1961년 세계 최초로 </a:t>
            </a:r>
            <a:r>
              <a:rPr dirty="0" sz="2000" b="1">
                <a:latin typeface="맑은 고딕"/>
                <a:cs typeface="맑은 고딕"/>
              </a:rPr>
              <a:t>특허법원을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설치,</a:t>
            </a:r>
            <a:endParaRPr sz="2000">
              <a:latin typeface="맑은 고딕"/>
              <a:cs typeface="맑은 고딕"/>
            </a:endParaRPr>
          </a:p>
          <a:p>
            <a:pPr marL="40449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1968년 조기공개주의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채택,</a:t>
            </a:r>
            <a:endParaRPr sz="2000">
              <a:latin typeface="맑은 고딕"/>
              <a:cs typeface="맑은 고딕"/>
            </a:endParaRPr>
          </a:p>
          <a:p>
            <a:pPr algn="ctr" marR="239966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심사청구제도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 b="1">
                <a:latin typeface="맑은 고딕"/>
                <a:cs typeface="맑은 고딕"/>
              </a:rPr>
              <a:t>화학물질특허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4581144"/>
            <a:ext cx="2663951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3313" y="482183"/>
            <a:ext cx="6704330" cy="284289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400" b="1">
                <a:latin typeface="맑은 고딕"/>
                <a:cs typeface="맑은 고딕"/>
              </a:rPr>
              <a:t>3. 실용신안의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역사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113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세계 최초의 실용신안법 : 독일 1843년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디자인저작권법.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우리 실용신안권 제도는 1877년 독일법의 영향을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받았다.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독일 1891년 “실용신안 보호에 관한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법률”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무심사주의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채택</a:t>
            </a:r>
            <a:endParaRPr sz="2000">
              <a:latin typeface="맑은 고딕"/>
              <a:cs typeface="맑은 고딕"/>
            </a:endParaRPr>
          </a:p>
          <a:p>
            <a:pPr marL="457200" marR="63500" indent="-35687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노동용구의 형상ㆍ조립ㆍ구조에 관한 고안을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대상으로  존속기간은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3년이었다.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9803" y="4000500"/>
            <a:ext cx="2167128" cy="143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5296" y="3264408"/>
            <a:ext cx="2200655" cy="3307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53121" y="97764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3121" y="977646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2023-04-18T07:10:37Z</dcterms:created>
  <dcterms:modified xsi:type="dcterms:W3CDTF">2023-04-18T07:10:37Z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