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77542" y="2802077"/>
            <a:ext cx="4788915" cy="1094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1951" y="2628747"/>
            <a:ext cx="7797800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Relationship Id="rId4" Type="http://schemas.openxmlformats.org/officeDocument/2006/relationships/image" Target="../media/image24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Relationship Id="rId4" Type="http://schemas.openxmlformats.org/officeDocument/2006/relationships/image" Target="../media/image9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chapter</a:t>
            </a:r>
            <a:r>
              <a:rPr dirty="0" spc="-40"/>
              <a:t> </a:t>
            </a:r>
            <a:r>
              <a:rPr dirty="0"/>
              <a:t>4</a:t>
            </a: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/>
              <a:t>지식재산의 국가간</a:t>
            </a:r>
            <a:r>
              <a:rPr dirty="0" spc="-100"/>
              <a:t> </a:t>
            </a:r>
            <a:r>
              <a:rPr dirty="0"/>
              <a:t>보호</a:t>
            </a:r>
          </a:p>
        </p:txBody>
      </p:sp>
      <p:sp>
        <p:nvSpPr>
          <p:cNvPr id="3" name="object 3"/>
          <p:cNvSpPr/>
          <p:nvPr/>
        </p:nvSpPr>
        <p:spPr>
          <a:xfrm>
            <a:off x="6659880" y="693419"/>
            <a:ext cx="1690116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78509" y="1153414"/>
            <a:ext cx="15011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맑은 고딕"/>
                <a:cs typeface="맑은 고딕"/>
              </a:rPr>
              <a:t>제5주차</a:t>
            </a:r>
            <a:r>
              <a:rPr dirty="0" sz="1800" spc="-9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1교시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3559" y="152082"/>
            <a:ext cx="3348354" cy="90487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2200" spc="-5" b="1">
                <a:latin typeface="맑은 고딕"/>
                <a:cs typeface="맑은 고딕"/>
              </a:rPr>
              <a:t>Ⅰ. </a:t>
            </a:r>
            <a:r>
              <a:rPr dirty="0" sz="2400" b="1">
                <a:latin typeface="맑은 고딕"/>
                <a:cs typeface="맑은 고딕"/>
              </a:rPr>
              <a:t>서 설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 b="1">
                <a:latin typeface="맑은 고딕"/>
                <a:cs typeface="맑은 고딕"/>
              </a:rPr>
              <a:t>2. 국제적 보호의</a:t>
            </a:r>
            <a:r>
              <a:rPr dirty="0" sz="2400" spc="-9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필요성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4819" y="1557527"/>
            <a:ext cx="8136635" cy="4782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29170" y="6468567"/>
            <a:ext cx="2060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맑은 고딕"/>
                <a:cs typeface="맑은 고딕"/>
              </a:rPr>
              <a:t>2015년 통계청</a:t>
            </a:r>
            <a:r>
              <a:rPr dirty="0" sz="1800" spc="-12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자료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559" y="143636"/>
            <a:ext cx="40874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Ⅱ. 지식재산에 관한</a:t>
            </a:r>
            <a:r>
              <a:rPr dirty="0" sz="2400" spc="-85"/>
              <a:t> </a:t>
            </a:r>
            <a:r>
              <a:rPr dirty="0" sz="2400"/>
              <a:t>국제협약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66268" y="582244"/>
            <a:ext cx="8349615" cy="5697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986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1. </a:t>
            </a:r>
            <a:r>
              <a:rPr dirty="0" sz="2400" spc="-5" b="1">
                <a:latin typeface="맑은 고딕"/>
                <a:cs typeface="맑은 고딕"/>
              </a:rPr>
              <a:t>산업재산에 관한</a:t>
            </a:r>
            <a:r>
              <a:rPr dirty="0" sz="2400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국제협정</a:t>
            </a:r>
            <a:endParaRPr sz="24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50">
              <a:latin typeface="Times New Roman"/>
              <a:cs typeface="Times New Roman"/>
            </a:endParaRPr>
          </a:p>
          <a:p>
            <a:pPr marL="429895" indent="-417195">
              <a:lnSpc>
                <a:spcPct val="100000"/>
              </a:lnSpc>
              <a:buClr>
                <a:srgbClr val="000000"/>
              </a:buClr>
              <a:buAutoNum type="arabicParenBoth"/>
              <a:tabLst>
                <a:tab pos="430530" algn="l"/>
              </a:tabLst>
            </a:pPr>
            <a:r>
              <a:rPr dirty="0" u="sng" sz="20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파리조약</a:t>
            </a:r>
            <a:endParaRPr sz="2000">
              <a:latin typeface="맑은 고딕"/>
              <a:cs typeface="맑은 고딕"/>
            </a:endParaRPr>
          </a:p>
          <a:p>
            <a:pPr lvl="1" marL="294640" indent="-193675">
              <a:lnSpc>
                <a:spcPct val="100000"/>
              </a:lnSpc>
              <a:spcBef>
                <a:spcPts val="495"/>
              </a:spcBef>
              <a:buChar char="-"/>
              <a:tabLst>
                <a:tab pos="295275" algn="l"/>
              </a:tabLst>
            </a:pPr>
            <a:r>
              <a:rPr dirty="0" sz="2000">
                <a:latin typeface="맑은 고딕"/>
                <a:cs typeface="맑은 고딕"/>
              </a:rPr>
              <a:t>1883년 </a:t>
            </a:r>
            <a:r>
              <a:rPr dirty="0" sz="2000">
                <a:latin typeface="MS Gothic"/>
                <a:cs typeface="MS Gothic"/>
              </a:rPr>
              <a:t>｢</a:t>
            </a:r>
            <a:r>
              <a:rPr dirty="0" sz="2000">
                <a:latin typeface="맑은 고딕"/>
                <a:cs typeface="맑은 고딕"/>
              </a:rPr>
              <a:t>파리조약</a:t>
            </a:r>
            <a:r>
              <a:rPr dirty="0" sz="2000">
                <a:latin typeface="MS Gothic"/>
                <a:cs typeface="MS Gothic"/>
              </a:rPr>
              <a:t>｣</a:t>
            </a:r>
            <a:r>
              <a:rPr dirty="0" sz="2000">
                <a:latin typeface="맑은 고딕"/>
                <a:cs typeface="맑은 고딕"/>
              </a:rPr>
              <a:t>은</a:t>
            </a:r>
            <a:r>
              <a:rPr dirty="0" u="sng" sz="20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20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산업재산권의 국제적 보호에 관한 대표적인</a:t>
            </a:r>
            <a:r>
              <a:rPr dirty="0" u="sng" sz="2000" spc="-14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20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조약</a:t>
            </a:r>
            <a:endParaRPr sz="2000">
              <a:latin typeface="맑은 고딕"/>
              <a:cs typeface="맑은 고딕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"/>
              <a:buChar char="-"/>
            </a:pPr>
            <a:endParaRPr sz="2900">
              <a:latin typeface="Times New Roman"/>
              <a:cs typeface="Times New Roman"/>
            </a:endParaRPr>
          </a:p>
          <a:p>
            <a:pPr lvl="1" marL="294640" indent="-193675">
              <a:lnSpc>
                <a:spcPct val="100000"/>
              </a:lnSpc>
              <a:buFont typeface=""/>
              <a:buChar char="-"/>
              <a:tabLst>
                <a:tab pos="295275" algn="l"/>
              </a:tabLst>
            </a:pPr>
            <a:r>
              <a:rPr dirty="0" sz="2000" b="1">
                <a:latin typeface="맑은 고딕"/>
                <a:cs typeface="맑은 고딕"/>
              </a:rPr>
              <a:t>기본원칙</a:t>
            </a:r>
            <a:endParaRPr sz="2000">
              <a:latin typeface="맑은 고딕"/>
              <a:cs typeface="맑은 고딕"/>
            </a:endParaRPr>
          </a:p>
          <a:p>
            <a:pPr marL="457834" marR="1136015" indent="-266700">
              <a:lnSpc>
                <a:spcPts val="2390"/>
              </a:lnSpc>
              <a:spcBef>
                <a:spcPts val="100"/>
              </a:spcBef>
            </a:pPr>
            <a:r>
              <a:rPr dirty="0" sz="2000">
                <a:latin typeface="맑은 고딕"/>
                <a:cs typeface="맑은 고딕"/>
              </a:rPr>
              <a:t>→ </a:t>
            </a:r>
            <a:r>
              <a:rPr dirty="0" sz="2000">
                <a:latin typeface="궁서"/>
                <a:cs typeface="궁서"/>
              </a:rPr>
              <a:t>내외국인 평등의 원칙 </a:t>
            </a:r>
            <a:r>
              <a:rPr dirty="0" sz="2000">
                <a:latin typeface="맑은 고딕"/>
                <a:cs typeface="맑은 고딕"/>
              </a:rPr>
              <a:t>: 특허 등의 출원이나 등록 등에</a:t>
            </a:r>
            <a:r>
              <a:rPr dirty="0" sz="2000" spc="-16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있어  동맹국의 국민을 내국인과 동등하게 대우한다는</a:t>
            </a:r>
            <a:r>
              <a:rPr dirty="0" sz="2000" spc="-114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원칙</a:t>
            </a:r>
            <a:endParaRPr sz="2000">
              <a:latin typeface="맑은 고딕"/>
              <a:cs typeface="맑은 고딕"/>
            </a:endParaRPr>
          </a:p>
          <a:p>
            <a:pPr marL="191135">
              <a:lnSpc>
                <a:spcPts val="2325"/>
              </a:lnSpc>
            </a:pPr>
            <a:r>
              <a:rPr dirty="0" sz="2000">
                <a:latin typeface="맑은 고딕"/>
                <a:cs typeface="맑은 고딕"/>
              </a:rPr>
              <a:t>→ </a:t>
            </a:r>
            <a:r>
              <a:rPr dirty="0" sz="2000">
                <a:latin typeface="궁서"/>
                <a:cs typeface="궁서"/>
              </a:rPr>
              <a:t>우선권주장의 원칙 </a:t>
            </a:r>
            <a:r>
              <a:rPr dirty="0" sz="2000">
                <a:latin typeface="맑은 고딕"/>
                <a:cs typeface="맑은 고딕"/>
              </a:rPr>
              <a:t>: 한 나라에 출원한 후</a:t>
            </a:r>
            <a:r>
              <a:rPr dirty="0" sz="2000" spc="-1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일정기간</a:t>
            </a:r>
            <a:endParaRPr sz="2000">
              <a:latin typeface="맑은 고딕"/>
              <a:cs typeface="맑은 고딕"/>
            </a:endParaRPr>
          </a:p>
          <a:p>
            <a:pPr marL="547370">
              <a:lnSpc>
                <a:spcPts val="2395"/>
              </a:lnSpc>
            </a:pPr>
            <a:r>
              <a:rPr dirty="0" sz="2000">
                <a:latin typeface="맑은 고딕"/>
                <a:cs typeface="맑은 고딕"/>
              </a:rPr>
              <a:t>(특허출원과 실용신안출원은 1년, 디자인과 상표출원은 6월)</a:t>
            </a:r>
            <a:r>
              <a:rPr dirty="0" sz="2000" spc="-17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내에</a:t>
            </a:r>
            <a:endParaRPr sz="2000">
              <a:latin typeface="맑은 고딕"/>
              <a:cs typeface="맑은 고딕"/>
            </a:endParaRPr>
          </a:p>
          <a:p>
            <a:pPr marL="547370">
              <a:lnSpc>
                <a:spcPct val="100000"/>
              </a:lnSpc>
              <a:spcBef>
                <a:spcPts val="5"/>
              </a:spcBef>
            </a:pPr>
            <a:r>
              <a:rPr dirty="0" u="sng" sz="2000" spc="-5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타 가맹국에 출원을 하는 경우 출원일자를</a:t>
            </a:r>
            <a:r>
              <a:rPr dirty="0" u="sng" sz="2000" spc="-12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20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최초에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tabLst>
                <a:tab pos="547370" algn="l"/>
              </a:tabLst>
            </a:pPr>
            <a:r>
              <a:rPr dirty="0" u="sng" sz="20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20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출원한 날로 소급시켜 주는</a:t>
            </a:r>
            <a:r>
              <a:rPr dirty="0" u="sng" sz="2000" spc="-8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2000" spc="-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원칙</a:t>
            </a:r>
            <a:endParaRPr sz="2000">
              <a:latin typeface="맑은 고딕"/>
              <a:cs typeface="맑은 고딕"/>
            </a:endParaRPr>
          </a:p>
          <a:p>
            <a:pPr marL="191135">
              <a:lnSpc>
                <a:spcPts val="2395"/>
              </a:lnSpc>
              <a:spcBef>
                <a:spcPts val="10"/>
              </a:spcBef>
            </a:pPr>
            <a:r>
              <a:rPr dirty="0" sz="2000">
                <a:latin typeface="맑은 고딕"/>
                <a:cs typeface="맑은 고딕"/>
              </a:rPr>
              <a:t>→ </a:t>
            </a:r>
            <a:r>
              <a:rPr dirty="0" sz="2000">
                <a:latin typeface="궁서"/>
                <a:cs typeface="궁서"/>
              </a:rPr>
              <a:t>특허독립의 </a:t>
            </a:r>
            <a:r>
              <a:rPr dirty="0" sz="2000" spc="5">
                <a:latin typeface="궁서"/>
                <a:cs typeface="궁서"/>
              </a:rPr>
              <a:t>원칙(법정지법주의의 </a:t>
            </a:r>
            <a:r>
              <a:rPr dirty="0" sz="2000" spc="25">
                <a:latin typeface="궁서"/>
                <a:cs typeface="궁서"/>
              </a:rPr>
              <a:t>원칙) </a:t>
            </a:r>
            <a:r>
              <a:rPr dirty="0" sz="2000">
                <a:latin typeface="맑은 고딕"/>
                <a:cs typeface="맑은 고딕"/>
              </a:rPr>
              <a:t>: 제3국에서 보호를</a:t>
            </a:r>
            <a:r>
              <a:rPr dirty="0" sz="2000" spc="-2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받으려면</a:t>
            </a:r>
            <a:endParaRPr sz="2000">
              <a:latin typeface="맑은 고딕"/>
              <a:cs typeface="맑은 고딕"/>
            </a:endParaRPr>
          </a:p>
          <a:p>
            <a:pPr marL="547370">
              <a:lnSpc>
                <a:spcPts val="2395"/>
              </a:lnSpc>
            </a:pPr>
            <a:r>
              <a:rPr dirty="0" sz="2000">
                <a:latin typeface="맑은 고딕"/>
                <a:cs typeface="맑은 고딕"/>
              </a:rPr>
              <a:t>각국마다 </a:t>
            </a:r>
            <a:r>
              <a:rPr dirty="0" sz="2000" spc="0">
                <a:latin typeface="맑은 고딕"/>
                <a:cs typeface="맑은 고딕"/>
              </a:rPr>
              <a:t>출원하여 </a:t>
            </a:r>
            <a:r>
              <a:rPr dirty="0" sz="2000">
                <a:latin typeface="맑은 고딕"/>
                <a:cs typeface="맑은 고딕"/>
              </a:rPr>
              <a:t>권리를 </a:t>
            </a:r>
            <a:r>
              <a:rPr dirty="0" sz="2000" spc="0">
                <a:latin typeface="맑은 고딕"/>
                <a:cs typeface="맑은 고딕"/>
              </a:rPr>
              <a:t>획득하여야</a:t>
            </a:r>
            <a:r>
              <a:rPr dirty="0" sz="2000" spc="-1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하고</a:t>
            </a:r>
            <a:endParaRPr sz="2000">
              <a:latin typeface="맑은 고딕"/>
              <a:cs typeface="맑은 고딕"/>
            </a:endParaRPr>
          </a:p>
          <a:p>
            <a:pPr marL="54737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맑은 고딕"/>
                <a:cs typeface="맑은 고딕"/>
              </a:rPr>
              <a:t>각국에서 획득한 권리는 다른 나라에 영향을 미치지 않는다는</a:t>
            </a:r>
            <a:r>
              <a:rPr dirty="0" sz="2000" spc="-15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원칙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Times New Roman"/>
              <a:cs typeface="Times New Roman"/>
            </a:endParaRPr>
          </a:p>
          <a:p>
            <a:pPr marL="552450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solidFill>
                  <a:srgbClr val="0000FF"/>
                </a:solidFill>
                <a:latin typeface="맑은 고딕"/>
                <a:cs typeface="맑은 고딕"/>
              </a:rPr>
              <a:t>우리나라는 '80년 5월에 가입, 가맹국은</a:t>
            </a:r>
            <a:r>
              <a:rPr dirty="0" sz="1800" spc="-20" b="1">
                <a:solidFill>
                  <a:srgbClr val="0000FF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0000FF"/>
                </a:solidFill>
                <a:latin typeface="맑은 고딕"/>
                <a:cs typeface="맑은 고딕"/>
              </a:rPr>
              <a:t>172개국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60642" y="557022"/>
            <a:ext cx="1490980" cy="1144905"/>
          </a:xfrm>
          <a:custGeom>
            <a:avLst/>
            <a:gdLst/>
            <a:ahLst/>
            <a:cxnLst/>
            <a:rect l="l" t="t" r="r" b="b"/>
            <a:pathLst>
              <a:path w="1490979" h="1144905">
                <a:moveTo>
                  <a:pt x="712018" y="828039"/>
                </a:moveTo>
                <a:lnTo>
                  <a:pt x="532383" y="828039"/>
                </a:lnTo>
                <a:lnTo>
                  <a:pt x="585469" y="1144524"/>
                </a:lnTo>
                <a:lnTo>
                  <a:pt x="712018" y="828039"/>
                </a:lnTo>
                <a:close/>
              </a:path>
              <a:path w="1490979" h="1144905">
                <a:moveTo>
                  <a:pt x="962667" y="791337"/>
                </a:moveTo>
                <a:lnTo>
                  <a:pt x="726693" y="791337"/>
                </a:lnTo>
                <a:lnTo>
                  <a:pt x="914146" y="1045844"/>
                </a:lnTo>
                <a:lnTo>
                  <a:pt x="962667" y="791337"/>
                </a:lnTo>
                <a:close/>
              </a:path>
              <a:path w="1490979" h="1144905">
                <a:moveTo>
                  <a:pt x="1188339" y="766063"/>
                </a:moveTo>
                <a:lnTo>
                  <a:pt x="967485" y="766063"/>
                </a:lnTo>
                <a:lnTo>
                  <a:pt x="1252092" y="958850"/>
                </a:lnTo>
                <a:lnTo>
                  <a:pt x="1188339" y="766063"/>
                </a:lnTo>
                <a:close/>
              </a:path>
              <a:path w="1490979" h="1144905">
                <a:moveTo>
                  <a:pt x="1179225" y="738504"/>
                </a:moveTo>
                <a:lnTo>
                  <a:pt x="391032" y="738504"/>
                </a:lnTo>
                <a:lnTo>
                  <a:pt x="328549" y="933450"/>
                </a:lnTo>
                <a:lnTo>
                  <a:pt x="532383" y="828039"/>
                </a:lnTo>
                <a:lnTo>
                  <a:pt x="712018" y="828039"/>
                </a:lnTo>
                <a:lnTo>
                  <a:pt x="726693" y="791337"/>
                </a:lnTo>
                <a:lnTo>
                  <a:pt x="962667" y="791337"/>
                </a:lnTo>
                <a:lnTo>
                  <a:pt x="967485" y="766063"/>
                </a:lnTo>
                <a:lnTo>
                  <a:pt x="1188339" y="766063"/>
                </a:lnTo>
                <a:lnTo>
                  <a:pt x="1179225" y="738504"/>
                </a:lnTo>
                <a:close/>
              </a:path>
              <a:path w="1490979" h="1144905">
                <a:moveTo>
                  <a:pt x="25526" y="121665"/>
                </a:moveTo>
                <a:lnTo>
                  <a:pt x="319277" y="403605"/>
                </a:lnTo>
                <a:lnTo>
                  <a:pt x="0" y="456438"/>
                </a:lnTo>
                <a:lnTo>
                  <a:pt x="256793" y="623951"/>
                </a:lnTo>
                <a:lnTo>
                  <a:pt x="9271" y="772922"/>
                </a:lnTo>
                <a:lnTo>
                  <a:pt x="391032" y="738504"/>
                </a:lnTo>
                <a:lnTo>
                  <a:pt x="1179225" y="738504"/>
                </a:lnTo>
                <a:lnTo>
                  <a:pt x="1161796" y="685800"/>
                </a:lnTo>
                <a:lnTo>
                  <a:pt x="1456463" y="685800"/>
                </a:lnTo>
                <a:lnTo>
                  <a:pt x="1214881" y="554989"/>
                </a:lnTo>
                <a:lnTo>
                  <a:pt x="1455801" y="431164"/>
                </a:lnTo>
                <a:lnTo>
                  <a:pt x="1152525" y="387603"/>
                </a:lnTo>
                <a:lnTo>
                  <a:pt x="1192805" y="334899"/>
                </a:lnTo>
                <a:lnTo>
                  <a:pt x="504571" y="334899"/>
                </a:lnTo>
                <a:lnTo>
                  <a:pt x="25526" y="121665"/>
                </a:lnTo>
                <a:close/>
              </a:path>
              <a:path w="1490979" h="1144905">
                <a:moveTo>
                  <a:pt x="1456463" y="685800"/>
                </a:moveTo>
                <a:lnTo>
                  <a:pt x="1161796" y="685800"/>
                </a:lnTo>
                <a:lnTo>
                  <a:pt x="1490472" y="704214"/>
                </a:lnTo>
                <a:lnTo>
                  <a:pt x="1456463" y="685800"/>
                </a:lnTo>
                <a:close/>
              </a:path>
              <a:path w="1490979" h="1144905">
                <a:moveTo>
                  <a:pt x="576326" y="121665"/>
                </a:moveTo>
                <a:lnTo>
                  <a:pt x="504571" y="334899"/>
                </a:lnTo>
                <a:lnTo>
                  <a:pt x="1192805" y="334899"/>
                </a:lnTo>
                <a:lnTo>
                  <a:pt x="1213867" y="307339"/>
                </a:lnTo>
                <a:lnTo>
                  <a:pt x="745235" y="307339"/>
                </a:lnTo>
                <a:lnTo>
                  <a:pt x="576326" y="121665"/>
                </a:lnTo>
                <a:close/>
              </a:path>
              <a:path w="1490979" h="1144905">
                <a:moveTo>
                  <a:pt x="1002029" y="0"/>
                </a:moveTo>
                <a:lnTo>
                  <a:pt x="745235" y="307339"/>
                </a:lnTo>
                <a:lnTo>
                  <a:pt x="1213867" y="307339"/>
                </a:lnTo>
                <a:lnTo>
                  <a:pt x="1233085" y="282193"/>
                </a:lnTo>
                <a:lnTo>
                  <a:pt x="976756" y="282193"/>
                </a:lnTo>
                <a:lnTo>
                  <a:pt x="1002029" y="0"/>
                </a:lnTo>
                <a:close/>
              </a:path>
              <a:path w="1490979" h="1144905">
                <a:moveTo>
                  <a:pt x="1268222" y="236219"/>
                </a:moveTo>
                <a:lnTo>
                  <a:pt x="976756" y="282193"/>
                </a:lnTo>
                <a:lnTo>
                  <a:pt x="1233085" y="282193"/>
                </a:lnTo>
                <a:lnTo>
                  <a:pt x="1268222" y="236219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60642" y="557022"/>
            <a:ext cx="1490980" cy="1144905"/>
          </a:xfrm>
          <a:custGeom>
            <a:avLst/>
            <a:gdLst/>
            <a:ahLst/>
            <a:cxnLst/>
            <a:rect l="l" t="t" r="r" b="b"/>
            <a:pathLst>
              <a:path w="1490979" h="1144905">
                <a:moveTo>
                  <a:pt x="745235" y="307339"/>
                </a:moveTo>
                <a:lnTo>
                  <a:pt x="1002029" y="0"/>
                </a:lnTo>
                <a:lnTo>
                  <a:pt x="976756" y="282193"/>
                </a:lnTo>
                <a:lnTo>
                  <a:pt x="1268222" y="236219"/>
                </a:lnTo>
                <a:lnTo>
                  <a:pt x="1152525" y="387603"/>
                </a:lnTo>
                <a:lnTo>
                  <a:pt x="1455801" y="431164"/>
                </a:lnTo>
                <a:lnTo>
                  <a:pt x="1214881" y="554989"/>
                </a:lnTo>
                <a:lnTo>
                  <a:pt x="1490472" y="704214"/>
                </a:lnTo>
                <a:lnTo>
                  <a:pt x="1161796" y="685800"/>
                </a:lnTo>
                <a:lnTo>
                  <a:pt x="1252092" y="958850"/>
                </a:lnTo>
                <a:lnTo>
                  <a:pt x="967485" y="766063"/>
                </a:lnTo>
                <a:lnTo>
                  <a:pt x="914146" y="1045844"/>
                </a:lnTo>
                <a:lnTo>
                  <a:pt x="726693" y="791337"/>
                </a:lnTo>
                <a:lnTo>
                  <a:pt x="585469" y="1144524"/>
                </a:lnTo>
                <a:lnTo>
                  <a:pt x="532383" y="828039"/>
                </a:lnTo>
                <a:lnTo>
                  <a:pt x="328549" y="933450"/>
                </a:lnTo>
                <a:lnTo>
                  <a:pt x="391032" y="738504"/>
                </a:lnTo>
                <a:lnTo>
                  <a:pt x="9271" y="772922"/>
                </a:lnTo>
                <a:lnTo>
                  <a:pt x="256793" y="623951"/>
                </a:lnTo>
                <a:lnTo>
                  <a:pt x="0" y="456438"/>
                </a:lnTo>
                <a:lnTo>
                  <a:pt x="319277" y="403605"/>
                </a:lnTo>
                <a:lnTo>
                  <a:pt x="25526" y="121665"/>
                </a:lnTo>
                <a:lnTo>
                  <a:pt x="504571" y="334899"/>
                </a:lnTo>
                <a:lnTo>
                  <a:pt x="576326" y="121665"/>
                </a:lnTo>
                <a:lnTo>
                  <a:pt x="745235" y="307339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559" y="143636"/>
            <a:ext cx="40874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Ⅱ. 지식재산에 관한</a:t>
            </a:r>
            <a:r>
              <a:rPr dirty="0" sz="2400" spc="-85"/>
              <a:t> </a:t>
            </a:r>
            <a:r>
              <a:rPr dirty="0" sz="2400"/>
              <a:t>국제협약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362063" y="1732823"/>
            <a:ext cx="28067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spc="-5">
                <a:latin typeface="맑은 고딕"/>
                <a:cs typeface="맑은 고딕"/>
              </a:rPr>
              <a:t>78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2867" y="2038208"/>
            <a:ext cx="28067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>
                <a:latin typeface="맑은 고딕"/>
                <a:cs typeface="맑은 고딕"/>
              </a:rPr>
              <a:t>84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6814" y="3257789"/>
            <a:ext cx="50927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>
                <a:latin typeface="맑은 고딕"/>
                <a:cs typeface="맑은 고딕"/>
              </a:rPr>
              <a:t>번역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559" y="582244"/>
            <a:ext cx="8190230" cy="3321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1. </a:t>
            </a:r>
            <a:r>
              <a:rPr dirty="0" sz="2400" spc="-5" b="1">
                <a:latin typeface="맑은 고딕"/>
                <a:cs typeface="맑은 고딕"/>
              </a:rPr>
              <a:t>산업재산에 관한</a:t>
            </a:r>
            <a:r>
              <a:rPr dirty="0" sz="2400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국제협정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dirty="0" sz="2000" b="1">
                <a:latin typeface="맑은 고딕"/>
                <a:cs typeface="맑은 고딕"/>
              </a:rPr>
              <a:t>(2) 특허협력조약</a:t>
            </a:r>
            <a:r>
              <a:rPr dirty="0" sz="2000" b="1">
                <a:solidFill>
                  <a:srgbClr val="0000FF"/>
                </a:solidFill>
                <a:latin typeface="맑은 고딕"/>
                <a:cs typeface="맑은 고딕"/>
              </a:rPr>
              <a:t>(PCT : </a:t>
            </a:r>
            <a:r>
              <a:rPr dirty="0" sz="2000" spc="-10" b="1">
                <a:solidFill>
                  <a:srgbClr val="0000FF"/>
                </a:solidFill>
                <a:latin typeface="맑은 고딕"/>
                <a:cs typeface="맑은 고딕"/>
              </a:rPr>
              <a:t>Patent </a:t>
            </a:r>
            <a:r>
              <a:rPr dirty="0" sz="2000" spc="-5" b="1">
                <a:solidFill>
                  <a:srgbClr val="0000FF"/>
                </a:solidFill>
                <a:latin typeface="맑은 고딕"/>
                <a:cs typeface="맑은 고딕"/>
              </a:rPr>
              <a:t>Cooperation</a:t>
            </a:r>
            <a:r>
              <a:rPr dirty="0" sz="2000" spc="-155" b="1">
                <a:solidFill>
                  <a:srgbClr val="0000FF"/>
                </a:solidFill>
                <a:latin typeface="맑은 고딕"/>
                <a:cs typeface="맑은 고딕"/>
              </a:rPr>
              <a:t> </a:t>
            </a:r>
            <a:r>
              <a:rPr dirty="0" sz="2000" spc="-25" b="1">
                <a:solidFill>
                  <a:srgbClr val="0000FF"/>
                </a:solidFill>
                <a:latin typeface="맑은 고딕"/>
                <a:cs typeface="맑은 고딕"/>
              </a:rPr>
              <a:t>Treaty</a:t>
            </a:r>
            <a:r>
              <a:rPr dirty="0" sz="2000" spc="-25">
                <a:latin typeface="맑은 고딕"/>
                <a:cs typeface="맑은 고딕"/>
              </a:rPr>
              <a:t>)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</a:pPr>
            <a:r>
              <a:rPr dirty="0" sz="2000">
                <a:latin typeface="맑은 고딕"/>
                <a:cs typeface="맑은 고딕"/>
              </a:rPr>
              <a:t>- 특허협력조약은 특허 또는 실용신안의 </a:t>
            </a:r>
            <a:r>
              <a:rPr dirty="0" sz="2000" b="1">
                <a:latin typeface="맑은 고딕"/>
                <a:cs typeface="맑은 고딕"/>
              </a:rPr>
              <a:t>해외출원절차를</a:t>
            </a:r>
            <a:r>
              <a:rPr dirty="0" sz="2000" spc="-10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통일·간소하게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tabLst>
                <a:tab pos="6098540" algn="l"/>
              </a:tabLst>
            </a:pPr>
            <a:r>
              <a:rPr dirty="0" sz="2000">
                <a:latin typeface="맑은 고딕"/>
                <a:cs typeface="맑은 고딕"/>
              </a:rPr>
              <a:t>하기 위하여 파리협약 집행위원회에서</a:t>
            </a:r>
            <a:r>
              <a:rPr dirty="0" sz="2000" spc="-6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검토하여</a:t>
            </a:r>
            <a:r>
              <a:rPr dirty="0" sz="2000" spc="-1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19	</a:t>
            </a:r>
            <a:r>
              <a:rPr dirty="0" sz="2000" spc="0">
                <a:latin typeface="맑은 고딕"/>
                <a:cs typeface="맑은 고딕"/>
              </a:rPr>
              <a:t>년</a:t>
            </a:r>
            <a:r>
              <a:rPr dirty="0" sz="2000" spc="-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발효.</a:t>
            </a:r>
            <a:endParaRPr sz="2000">
              <a:latin typeface="맑은 고딕"/>
              <a:cs typeface="맑은 고딕"/>
            </a:endParaRPr>
          </a:p>
          <a:p>
            <a:pPr marL="190500">
              <a:lnSpc>
                <a:spcPct val="100000"/>
              </a:lnSpc>
              <a:spcBef>
                <a:spcPts val="5"/>
              </a:spcBef>
              <a:tabLst>
                <a:tab pos="2109470" algn="l"/>
              </a:tabLst>
            </a:pPr>
            <a:r>
              <a:rPr dirty="0" sz="2000">
                <a:latin typeface="맑은 고딕"/>
                <a:cs typeface="맑은 고딕"/>
              </a:rPr>
              <a:t>우리나라는</a:t>
            </a:r>
            <a:r>
              <a:rPr dirty="0" sz="2000" spc="-3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19	년 5월 10일</a:t>
            </a:r>
            <a:r>
              <a:rPr dirty="0" sz="2000" spc="-5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가입했다.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</a:pPr>
            <a:r>
              <a:rPr dirty="0" sz="2000" b="1">
                <a:latin typeface="맑은 고딕"/>
                <a:cs typeface="맑은 고딕"/>
              </a:rPr>
              <a:t>- 주된</a:t>
            </a:r>
            <a:r>
              <a:rPr dirty="0" sz="2000" spc="-2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내용</a:t>
            </a:r>
            <a:endParaRPr sz="2000">
              <a:latin typeface="맑은 고딕"/>
              <a:cs typeface="맑은 고딕"/>
            </a:endParaRPr>
          </a:p>
          <a:p>
            <a:pPr marL="279400" marR="960755">
              <a:lnSpc>
                <a:spcPct val="100000"/>
              </a:lnSpc>
              <a:tabLst>
                <a:tab pos="2921635" algn="l"/>
              </a:tabLst>
            </a:pPr>
            <a:r>
              <a:rPr dirty="0" sz="2000">
                <a:latin typeface="맑은 고딕"/>
                <a:cs typeface="맑은 고딕"/>
              </a:rPr>
              <a:t>자국특허청에 출원하되 보호를 받고자 하는 </a:t>
            </a:r>
            <a:r>
              <a:rPr dirty="0" sz="2000" spc="0">
                <a:latin typeface="맑은 고딕"/>
                <a:cs typeface="맑은 고딕"/>
              </a:rPr>
              <a:t>나라를</a:t>
            </a:r>
            <a:r>
              <a:rPr dirty="0" sz="2000" spc="-17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지정하여,  그 나라</a:t>
            </a:r>
            <a:r>
              <a:rPr dirty="0" sz="2000" spc="-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국어도</a:t>
            </a:r>
            <a:r>
              <a:rPr dirty="0" sz="2000" spc="-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된	문을 해당국 특허청에 송부하여  특허를 받으면 지정한 나라마다 특허권을 인정받을 수</a:t>
            </a:r>
            <a:r>
              <a:rPr dirty="0" sz="2000" spc="-1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25415" y="1480947"/>
            <a:ext cx="1487805" cy="172085"/>
          </a:xfrm>
          <a:custGeom>
            <a:avLst/>
            <a:gdLst/>
            <a:ahLst/>
            <a:cxnLst/>
            <a:rect l="l" t="t" r="r" b="b"/>
            <a:pathLst>
              <a:path w="1487804" h="172085">
                <a:moveTo>
                  <a:pt x="17652" y="44576"/>
                </a:moveTo>
                <a:lnTo>
                  <a:pt x="0" y="44576"/>
                </a:lnTo>
                <a:lnTo>
                  <a:pt x="0" y="171703"/>
                </a:lnTo>
                <a:lnTo>
                  <a:pt x="17652" y="171703"/>
                </a:lnTo>
                <a:lnTo>
                  <a:pt x="17652" y="44576"/>
                </a:lnTo>
                <a:close/>
              </a:path>
              <a:path w="1487804" h="172085">
                <a:moveTo>
                  <a:pt x="26670" y="35687"/>
                </a:moveTo>
                <a:lnTo>
                  <a:pt x="17652" y="35687"/>
                </a:lnTo>
                <a:lnTo>
                  <a:pt x="17652" y="171703"/>
                </a:lnTo>
                <a:lnTo>
                  <a:pt x="49402" y="171703"/>
                </a:lnTo>
                <a:lnTo>
                  <a:pt x="49402" y="162687"/>
                </a:lnTo>
                <a:lnTo>
                  <a:pt x="26670" y="162687"/>
                </a:lnTo>
                <a:lnTo>
                  <a:pt x="26670" y="35687"/>
                </a:lnTo>
                <a:close/>
              </a:path>
              <a:path w="1487804" h="172085">
                <a:moveTo>
                  <a:pt x="58420" y="27050"/>
                </a:moveTo>
                <a:lnTo>
                  <a:pt x="26670" y="27050"/>
                </a:lnTo>
                <a:lnTo>
                  <a:pt x="26670" y="162687"/>
                </a:lnTo>
                <a:lnTo>
                  <a:pt x="49402" y="162687"/>
                </a:lnTo>
                <a:lnTo>
                  <a:pt x="49402" y="35687"/>
                </a:lnTo>
                <a:lnTo>
                  <a:pt x="58420" y="35687"/>
                </a:lnTo>
                <a:lnTo>
                  <a:pt x="58420" y="27050"/>
                </a:lnTo>
                <a:close/>
              </a:path>
              <a:path w="1487804" h="172085">
                <a:moveTo>
                  <a:pt x="58420" y="35687"/>
                </a:moveTo>
                <a:lnTo>
                  <a:pt x="49402" y="35687"/>
                </a:lnTo>
                <a:lnTo>
                  <a:pt x="49402" y="162687"/>
                </a:lnTo>
                <a:lnTo>
                  <a:pt x="58420" y="162687"/>
                </a:lnTo>
                <a:lnTo>
                  <a:pt x="58420" y="35687"/>
                </a:lnTo>
                <a:close/>
              </a:path>
              <a:path w="1487804" h="172085">
                <a:moveTo>
                  <a:pt x="89281" y="18033"/>
                </a:moveTo>
                <a:lnTo>
                  <a:pt x="62357" y="18033"/>
                </a:lnTo>
                <a:lnTo>
                  <a:pt x="53594" y="27050"/>
                </a:lnTo>
                <a:lnTo>
                  <a:pt x="58420" y="27050"/>
                </a:lnTo>
                <a:lnTo>
                  <a:pt x="58420" y="154050"/>
                </a:lnTo>
                <a:lnTo>
                  <a:pt x="85344" y="154050"/>
                </a:lnTo>
                <a:lnTo>
                  <a:pt x="94107" y="145033"/>
                </a:lnTo>
                <a:lnTo>
                  <a:pt x="89281" y="145033"/>
                </a:lnTo>
                <a:lnTo>
                  <a:pt x="89281" y="18033"/>
                </a:lnTo>
                <a:close/>
              </a:path>
              <a:path w="1487804" h="172085">
                <a:moveTo>
                  <a:pt x="121031" y="9016"/>
                </a:moveTo>
                <a:lnTo>
                  <a:pt x="89281" y="9016"/>
                </a:lnTo>
                <a:lnTo>
                  <a:pt x="89281" y="145033"/>
                </a:lnTo>
                <a:lnTo>
                  <a:pt x="121031" y="145033"/>
                </a:lnTo>
                <a:lnTo>
                  <a:pt x="121031" y="9016"/>
                </a:lnTo>
                <a:close/>
              </a:path>
              <a:path w="1487804" h="172085">
                <a:moveTo>
                  <a:pt x="357124" y="9016"/>
                </a:moveTo>
                <a:lnTo>
                  <a:pt x="121031" y="9016"/>
                </a:lnTo>
                <a:lnTo>
                  <a:pt x="121031" y="136016"/>
                </a:lnTo>
                <a:lnTo>
                  <a:pt x="357124" y="136016"/>
                </a:lnTo>
                <a:lnTo>
                  <a:pt x="357124" y="9016"/>
                </a:lnTo>
                <a:close/>
              </a:path>
              <a:path w="1487804" h="172085">
                <a:moveTo>
                  <a:pt x="388874" y="0"/>
                </a:moveTo>
                <a:lnTo>
                  <a:pt x="357124" y="0"/>
                </a:lnTo>
                <a:lnTo>
                  <a:pt x="357124" y="136016"/>
                </a:lnTo>
                <a:lnTo>
                  <a:pt x="388874" y="136016"/>
                </a:lnTo>
                <a:lnTo>
                  <a:pt x="388874" y="0"/>
                </a:lnTo>
                <a:close/>
              </a:path>
              <a:path w="1487804" h="172085">
                <a:moveTo>
                  <a:pt x="1469263" y="0"/>
                </a:moveTo>
                <a:lnTo>
                  <a:pt x="1437513" y="0"/>
                </a:lnTo>
                <a:lnTo>
                  <a:pt x="1437513" y="136016"/>
                </a:lnTo>
                <a:lnTo>
                  <a:pt x="1469263" y="136016"/>
                </a:lnTo>
                <a:lnTo>
                  <a:pt x="1469263" y="0"/>
                </a:lnTo>
                <a:close/>
              </a:path>
              <a:path w="1487804" h="172085">
                <a:moveTo>
                  <a:pt x="1487296" y="9016"/>
                </a:moveTo>
                <a:lnTo>
                  <a:pt x="1469263" y="9016"/>
                </a:lnTo>
                <a:lnTo>
                  <a:pt x="1469263" y="136016"/>
                </a:lnTo>
                <a:lnTo>
                  <a:pt x="1487296" y="136016"/>
                </a:lnTo>
                <a:lnTo>
                  <a:pt x="1487296" y="9016"/>
                </a:lnTo>
                <a:close/>
              </a:path>
              <a:path w="1487804" h="172085">
                <a:moveTo>
                  <a:pt x="1437513" y="0"/>
                </a:moveTo>
                <a:lnTo>
                  <a:pt x="388874" y="0"/>
                </a:lnTo>
                <a:lnTo>
                  <a:pt x="388874" y="127000"/>
                </a:lnTo>
                <a:lnTo>
                  <a:pt x="1437513" y="127000"/>
                </a:lnTo>
                <a:lnTo>
                  <a:pt x="1437513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36256" y="1579244"/>
            <a:ext cx="452120" cy="162560"/>
          </a:xfrm>
          <a:custGeom>
            <a:avLst/>
            <a:gdLst/>
            <a:ahLst/>
            <a:cxnLst/>
            <a:rect l="l" t="t" r="r" b="b"/>
            <a:pathLst>
              <a:path w="452120" h="162560">
                <a:moveTo>
                  <a:pt x="18034" y="35559"/>
                </a:moveTo>
                <a:lnTo>
                  <a:pt x="0" y="35559"/>
                </a:lnTo>
                <a:lnTo>
                  <a:pt x="0" y="162559"/>
                </a:lnTo>
                <a:lnTo>
                  <a:pt x="18034" y="162559"/>
                </a:lnTo>
                <a:lnTo>
                  <a:pt x="18034" y="35559"/>
                </a:lnTo>
                <a:close/>
              </a:path>
              <a:path w="452120" h="162560">
                <a:moveTo>
                  <a:pt x="35687" y="26669"/>
                </a:moveTo>
                <a:lnTo>
                  <a:pt x="18034" y="26669"/>
                </a:lnTo>
                <a:lnTo>
                  <a:pt x="18034" y="162559"/>
                </a:lnTo>
                <a:lnTo>
                  <a:pt x="49784" y="162559"/>
                </a:lnTo>
                <a:lnTo>
                  <a:pt x="49784" y="153669"/>
                </a:lnTo>
                <a:lnTo>
                  <a:pt x="35687" y="153669"/>
                </a:lnTo>
                <a:lnTo>
                  <a:pt x="35687" y="26669"/>
                </a:lnTo>
                <a:close/>
              </a:path>
              <a:path w="452120" h="162560">
                <a:moveTo>
                  <a:pt x="67437" y="18033"/>
                </a:moveTo>
                <a:lnTo>
                  <a:pt x="35687" y="18033"/>
                </a:lnTo>
                <a:lnTo>
                  <a:pt x="35687" y="153669"/>
                </a:lnTo>
                <a:lnTo>
                  <a:pt x="49784" y="153669"/>
                </a:lnTo>
                <a:lnTo>
                  <a:pt x="49784" y="26669"/>
                </a:lnTo>
                <a:lnTo>
                  <a:pt x="67437" y="26669"/>
                </a:lnTo>
                <a:lnTo>
                  <a:pt x="67437" y="18033"/>
                </a:lnTo>
                <a:close/>
              </a:path>
              <a:path w="452120" h="162560">
                <a:moveTo>
                  <a:pt x="67437" y="26669"/>
                </a:moveTo>
                <a:lnTo>
                  <a:pt x="49784" y="26669"/>
                </a:lnTo>
                <a:lnTo>
                  <a:pt x="49784" y="153669"/>
                </a:lnTo>
                <a:lnTo>
                  <a:pt x="67437" y="153669"/>
                </a:lnTo>
                <a:lnTo>
                  <a:pt x="67437" y="26669"/>
                </a:lnTo>
                <a:close/>
              </a:path>
              <a:path w="452120" h="162560">
                <a:moveTo>
                  <a:pt x="410845" y="9016"/>
                </a:moveTo>
                <a:lnTo>
                  <a:pt x="89281" y="9016"/>
                </a:lnTo>
                <a:lnTo>
                  <a:pt x="71374" y="18033"/>
                </a:lnTo>
                <a:lnTo>
                  <a:pt x="67437" y="18033"/>
                </a:lnTo>
                <a:lnTo>
                  <a:pt x="67437" y="145033"/>
                </a:lnTo>
                <a:lnTo>
                  <a:pt x="103124" y="145033"/>
                </a:lnTo>
                <a:lnTo>
                  <a:pt x="121031" y="136016"/>
                </a:lnTo>
                <a:lnTo>
                  <a:pt x="410845" y="136016"/>
                </a:lnTo>
                <a:lnTo>
                  <a:pt x="410845" y="9016"/>
                </a:lnTo>
                <a:close/>
              </a:path>
              <a:path w="452120" h="162560">
                <a:moveTo>
                  <a:pt x="442595" y="0"/>
                </a:moveTo>
                <a:lnTo>
                  <a:pt x="410845" y="0"/>
                </a:lnTo>
                <a:lnTo>
                  <a:pt x="410845" y="136016"/>
                </a:lnTo>
                <a:lnTo>
                  <a:pt x="451612" y="136016"/>
                </a:lnTo>
                <a:lnTo>
                  <a:pt x="451612" y="9016"/>
                </a:lnTo>
                <a:lnTo>
                  <a:pt x="442595" y="9016"/>
                </a:lnTo>
                <a:lnTo>
                  <a:pt x="442595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743570" y="1552575"/>
            <a:ext cx="781685" cy="144780"/>
          </a:xfrm>
          <a:custGeom>
            <a:avLst/>
            <a:gdLst/>
            <a:ahLst/>
            <a:cxnLst/>
            <a:rect l="l" t="t" r="r" b="b"/>
            <a:pathLst>
              <a:path w="781684" h="144780">
                <a:moveTo>
                  <a:pt x="732281" y="8636"/>
                </a:moveTo>
                <a:lnTo>
                  <a:pt x="517778" y="8636"/>
                </a:lnTo>
                <a:lnTo>
                  <a:pt x="491108" y="17652"/>
                </a:lnTo>
                <a:lnTo>
                  <a:pt x="0" y="17652"/>
                </a:lnTo>
                <a:lnTo>
                  <a:pt x="0" y="144652"/>
                </a:lnTo>
                <a:lnTo>
                  <a:pt x="522858" y="144652"/>
                </a:lnTo>
                <a:lnTo>
                  <a:pt x="549528" y="135636"/>
                </a:lnTo>
                <a:lnTo>
                  <a:pt x="732281" y="135636"/>
                </a:lnTo>
                <a:lnTo>
                  <a:pt x="732281" y="8636"/>
                </a:lnTo>
                <a:close/>
              </a:path>
              <a:path w="781684" h="144780">
                <a:moveTo>
                  <a:pt x="764031" y="0"/>
                </a:moveTo>
                <a:lnTo>
                  <a:pt x="732281" y="0"/>
                </a:lnTo>
                <a:lnTo>
                  <a:pt x="732281" y="135636"/>
                </a:lnTo>
                <a:lnTo>
                  <a:pt x="781684" y="135636"/>
                </a:lnTo>
                <a:lnTo>
                  <a:pt x="781684" y="8636"/>
                </a:lnTo>
                <a:lnTo>
                  <a:pt x="764031" y="8636"/>
                </a:lnTo>
                <a:lnTo>
                  <a:pt x="764031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413119" y="1838070"/>
            <a:ext cx="31750" cy="136525"/>
          </a:xfrm>
          <a:custGeom>
            <a:avLst/>
            <a:gdLst/>
            <a:ahLst/>
            <a:cxnLst/>
            <a:rect l="l" t="t" r="r" b="b"/>
            <a:pathLst>
              <a:path w="31750" h="136525">
                <a:moveTo>
                  <a:pt x="0" y="136016"/>
                </a:moveTo>
                <a:lnTo>
                  <a:pt x="31750" y="136016"/>
                </a:lnTo>
                <a:lnTo>
                  <a:pt x="31750" y="0"/>
                </a:lnTo>
                <a:lnTo>
                  <a:pt x="0" y="0"/>
                </a:lnTo>
                <a:lnTo>
                  <a:pt x="0" y="136016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444869" y="1847088"/>
            <a:ext cx="223520" cy="127000"/>
          </a:xfrm>
          <a:custGeom>
            <a:avLst/>
            <a:gdLst/>
            <a:ahLst/>
            <a:cxnLst/>
            <a:rect l="l" t="t" r="r" b="b"/>
            <a:pathLst>
              <a:path w="223520" h="127000">
                <a:moveTo>
                  <a:pt x="223138" y="0"/>
                </a:moveTo>
                <a:lnTo>
                  <a:pt x="0" y="0"/>
                </a:lnTo>
                <a:lnTo>
                  <a:pt x="0" y="127000"/>
                </a:lnTo>
                <a:lnTo>
                  <a:pt x="223138" y="127000"/>
                </a:lnTo>
                <a:lnTo>
                  <a:pt x="223138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359397" y="1829435"/>
            <a:ext cx="31750" cy="135890"/>
          </a:xfrm>
          <a:custGeom>
            <a:avLst/>
            <a:gdLst/>
            <a:ahLst/>
            <a:cxnLst/>
            <a:rect l="l" t="t" r="r" b="b"/>
            <a:pathLst>
              <a:path w="31750" h="135889">
                <a:moveTo>
                  <a:pt x="0" y="135636"/>
                </a:moveTo>
                <a:lnTo>
                  <a:pt x="31750" y="135636"/>
                </a:lnTo>
                <a:lnTo>
                  <a:pt x="31750" y="0"/>
                </a:lnTo>
                <a:lnTo>
                  <a:pt x="0" y="0"/>
                </a:lnTo>
                <a:lnTo>
                  <a:pt x="0" y="135636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391147" y="1838070"/>
            <a:ext cx="22225" cy="127000"/>
          </a:xfrm>
          <a:custGeom>
            <a:avLst/>
            <a:gdLst/>
            <a:ahLst/>
            <a:cxnLst/>
            <a:rect l="l" t="t" r="r" b="b"/>
            <a:pathLst>
              <a:path w="22225" h="127000">
                <a:moveTo>
                  <a:pt x="0" y="127000"/>
                </a:moveTo>
                <a:lnTo>
                  <a:pt x="21971" y="127000"/>
                </a:lnTo>
                <a:lnTo>
                  <a:pt x="21971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314821" y="1829435"/>
            <a:ext cx="45085" cy="127000"/>
          </a:xfrm>
          <a:custGeom>
            <a:avLst/>
            <a:gdLst/>
            <a:ahLst/>
            <a:cxnLst/>
            <a:rect l="l" t="t" r="r" b="b"/>
            <a:pathLst>
              <a:path w="45085" h="127000">
                <a:moveTo>
                  <a:pt x="0" y="127000"/>
                </a:moveTo>
                <a:lnTo>
                  <a:pt x="44576" y="127000"/>
                </a:lnTo>
                <a:lnTo>
                  <a:pt x="44576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21382" y="2150872"/>
            <a:ext cx="210820" cy="127000"/>
          </a:xfrm>
          <a:custGeom>
            <a:avLst/>
            <a:gdLst/>
            <a:ahLst/>
            <a:cxnLst/>
            <a:rect l="l" t="t" r="r" b="b"/>
            <a:pathLst>
              <a:path w="210819" h="127000">
                <a:moveTo>
                  <a:pt x="0" y="127000"/>
                </a:moveTo>
                <a:lnTo>
                  <a:pt x="0" y="0"/>
                </a:lnTo>
                <a:lnTo>
                  <a:pt x="210312" y="0"/>
                </a:lnTo>
                <a:lnTo>
                  <a:pt x="210312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46187" y="1222121"/>
            <a:ext cx="1514475" cy="153670"/>
          </a:xfrm>
          <a:custGeom>
            <a:avLst/>
            <a:gdLst/>
            <a:ahLst/>
            <a:cxnLst/>
            <a:rect l="l" t="t" r="r" b="b"/>
            <a:pathLst>
              <a:path w="1514475" h="153669">
                <a:moveTo>
                  <a:pt x="263944" y="17652"/>
                </a:moveTo>
                <a:lnTo>
                  <a:pt x="232194" y="17652"/>
                </a:lnTo>
                <a:lnTo>
                  <a:pt x="232194" y="144652"/>
                </a:lnTo>
                <a:lnTo>
                  <a:pt x="241211" y="153669"/>
                </a:lnTo>
                <a:lnTo>
                  <a:pt x="241211" y="26669"/>
                </a:lnTo>
                <a:lnTo>
                  <a:pt x="263944" y="26669"/>
                </a:lnTo>
                <a:lnTo>
                  <a:pt x="263944" y="17652"/>
                </a:lnTo>
                <a:close/>
              </a:path>
              <a:path w="1514475" h="153669">
                <a:moveTo>
                  <a:pt x="263944" y="26669"/>
                </a:moveTo>
                <a:lnTo>
                  <a:pt x="241211" y="26669"/>
                </a:lnTo>
                <a:lnTo>
                  <a:pt x="241211" y="153669"/>
                </a:lnTo>
                <a:lnTo>
                  <a:pt x="272961" y="153669"/>
                </a:lnTo>
                <a:lnTo>
                  <a:pt x="272961" y="144652"/>
                </a:lnTo>
                <a:lnTo>
                  <a:pt x="263944" y="144652"/>
                </a:lnTo>
                <a:lnTo>
                  <a:pt x="263944" y="26669"/>
                </a:lnTo>
                <a:close/>
              </a:path>
              <a:path w="1514475" h="153669">
                <a:moveTo>
                  <a:pt x="759244" y="26669"/>
                </a:moveTo>
                <a:lnTo>
                  <a:pt x="272961" y="26669"/>
                </a:lnTo>
                <a:lnTo>
                  <a:pt x="272961" y="153669"/>
                </a:lnTo>
                <a:lnTo>
                  <a:pt x="759244" y="153669"/>
                </a:lnTo>
                <a:lnTo>
                  <a:pt x="759244" y="26669"/>
                </a:lnTo>
                <a:close/>
              </a:path>
              <a:path w="1514475" h="153669">
                <a:moveTo>
                  <a:pt x="790994" y="17652"/>
                </a:moveTo>
                <a:lnTo>
                  <a:pt x="759244" y="17652"/>
                </a:lnTo>
                <a:lnTo>
                  <a:pt x="759244" y="153669"/>
                </a:lnTo>
                <a:lnTo>
                  <a:pt x="790994" y="153669"/>
                </a:lnTo>
                <a:lnTo>
                  <a:pt x="790994" y="17652"/>
                </a:lnTo>
                <a:close/>
              </a:path>
              <a:path w="1514475" h="153669">
                <a:moveTo>
                  <a:pt x="232194" y="17652"/>
                </a:moveTo>
                <a:lnTo>
                  <a:pt x="0" y="17652"/>
                </a:lnTo>
                <a:lnTo>
                  <a:pt x="0" y="144652"/>
                </a:lnTo>
                <a:lnTo>
                  <a:pt x="232194" y="144652"/>
                </a:lnTo>
                <a:lnTo>
                  <a:pt x="232194" y="17652"/>
                </a:lnTo>
                <a:close/>
              </a:path>
              <a:path w="1514475" h="153669">
                <a:moveTo>
                  <a:pt x="263944" y="17652"/>
                </a:moveTo>
                <a:lnTo>
                  <a:pt x="263944" y="144652"/>
                </a:lnTo>
                <a:lnTo>
                  <a:pt x="272961" y="144652"/>
                </a:lnTo>
                <a:lnTo>
                  <a:pt x="272961" y="26669"/>
                </a:lnTo>
                <a:lnTo>
                  <a:pt x="263944" y="17652"/>
                </a:lnTo>
                <a:close/>
              </a:path>
              <a:path w="1514475" h="153669">
                <a:moveTo>
                  <a:pt x="1482509" y="9016"/>
                </a:moveTo>
                <a:lnTo>
                  <a:pt x="794931" y="9016"/>
                </a:lnTo>
                <a:lnTo>
                  <a:pt x="785914" y="17652"/>
                </a:lnTo>
                <a:lnTo>
                  <a:pt x="790994" y="17652"/>
                </a:lnTo>
                <a:lnTo>
                  <a:pt x="790994" y="144652"/>
                </a:lnTo>
                <a:lnTo>
                  <a:pt x="817664" y="144652"/>
                </a:lnTo>
                <a:lnTo>
                  <a:pt x="826681" y="136016"/>
                </a:lnTo>
                <a:lnTo>
                  <a:pt x="1482509" y="136016"/>
                </a:lnTo>
                <a:lnTo>
                  <a:pt x="1482509" y="9016"/>
                </a:lnTo>
                <a:close/>
              </a:path>
              <a:path w="1514475" h="153669">
                <a:moveTo>
                  <a:pt x="1514259" y="0"/>
                </a:moveTo>
                <a:lnTo>
                  <a:pt x="1482509" y="0"/>
                </a:lnTo>
                <a:lnTo>
                  <a:pt x="1482509" y="136016"/>
                </a:lnTo>
                <a:lnTo>
                  <a:pt x="1514259" y="136016"/>
                </a:lnTo>
                <a:lnTo>
                  <a:pt x="1514259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93008" y="3365246"/>
            <a:ext cx="451484" cy="127000"/>
          </a:xfrm>
          <a:custGeom>
            <a:avLst/>
            <a:gdLst/>
            <a:ahLst/>
            <a:cxnLst/>
            <a:rect l="l" t="t" r="r" b="b"/>
            <a:pathLst>
              <a:path w="451485" h="127000">
                <a:moveTo>
                  <a:pt x="0" y="127000"/>
                </a:moveTo>
                <a:lnTo>
                  <a:pt x="0" y="0"/>
                </a:lnTo>
                <a:lnTo>
                  <a:pt x="451231" y="0"/>
                </a:lnTo>
                <a:lnTo>
                  <a:pt x="451231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49140" y="4352544"/>
            <a:ext cx="3867912" cy="2065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11886" y="4005834"/>
            <a:ext cx="1297305" cy="1369060"/>
          </a:xfrm>
          <a:custGeom>
            <a:avLst/>
            <a:gdLst/>
            <a:ahLst/>
            <a:cxnLst/>
            <a:rect l="l" t="t" r="r" b="b"/>
            <a:pathLst>
              <a:path w="1297305" h="1369060">
                <a:moveTo>
                  <a:pt x="619617" y="990092"/>
                </a:moveTo>
                <a:lnTo>
                  <a:pt x="463232" y="990092"/>
                </a:lnTo>
                <a:lnTo>
                  <a:pt x="509460" y="1368552"/>
                </a:lnTo>
                <a:lnTo>
                  <a:pt x="619617" y="990092"/>
                </a:lnTo>
                <a:close/>
              </a:path>
              <a:path w="1297305" h="1369060">
                <a:moveTo>
                  <a:pt x="837551" y="946277"/>
                </a:moveTo>
                <a:lnTo>
                  <a:pt x="632371" y="946277"/>
                </a:lnTo>
                <a:lnTo>
                  <a:pt x="795401" y="1250569"/>
                </a:lnTo>
                <a:lnTo>
                  <a:pt x="837551" y="946277"/>
                </a:lnTo>
                <a:close/>
              </a:path>
              <a:path w="1297305" h="1369060">
                <a:moveTo>
                  <a:pt x="1034014" y="915924"/>
                </a:moveTo>
                <a:lnTo>
                  <a:pt x="841756" y="915924"/>
                </a:lnTo>
                <a:lnTo>
                  <a:pt x="1089533" y="1146429"/>
                </a:lnTo>
                <a:lnTo>
                  <a:pt x="1034014" y="915924"/>
                </a:lnTo>
                <a:close/>
              </a:path>
              <a:path w="1297305" h="1369060">
                <a:moveTo>
                  <a:pt x="1026092" y="883031"/>
                </a:moveTo>
                <a:lnTo>
                  <a:pt x="340258" y="883031"/>
                </a:lnTo>
                <a:lnTo>
                  <a:pt x="285927" y="1116203"/>
                </a:lnTo>
                <a:lnTo>
                  <a:pt x="463232" y="990092"/>
                </a:lnTo>
                <a:lnTo>
                  <a:pt x="619617" y="990092"/>
                </a:lnTo>
                <a:lnTo>
                  <a:pt x="632371" y="946277"/>
                </a:lnTo>
                <a:lnTo>
                  <a:pt x="837551" y="946277"/>
                </a:lnTo>
                <a:lnTo>
                  <a:pt x="841756" y="915924"/>
                </a:lnTo>
                <a:lnTo>
                  <a:pt x="1034014" y="915924"/>
                </a:lnTo>
                <a:lnTo>
                  <a:pt x="1026092" y="883031"/>
                </a:lnTo>
                <a:close/>
              </a:path>
              <a:path w="1297305" h="1369060">
                <a:moveTo>
                  <a:pt x="22212" y="145415"/>
                </a:moveTo>
                <a:lnTo>
                  <a:pt x="277812" y="482600"/>
                </a:lnTo>
                <a:lnTo>
                  <a:pt x="0" y="545846"/>
                </a:lnTo>
                <a:lnTo>
                  <a:pt x="223481" y="745998"/>
                </a:lnTo>
                <a:lnTo>
                  <a:pt x="8102" y="924179"/>
                </a:lnTo>
                <a:lnTo>
                  <a:pt x="340258" y="883031"/>
                </a:lnTo>
                <a:lnTo>
                  <a:pt x="1026092" y="883031"/>
                </a:lnTo>
                <a:lnTo>
                  <a:pt x="1010919" y="820039"/>
                </a:lnTo>
                <a:lnTo>
                  <a:pt x="1267378" y="820039"/>
                </a:lnTo>
                <a:lnTo>
                  <a:pt x="1057147" y="663702"/>
                </a:lnTo>
                <a:lnTo>
                  <a:pt x="1266697" y="515493"/>
                </a:lnTo>
                <a:lnTo>
                  <a:pt x="1002792" y="463423"/>
                </a:lnTo>
                <a:lnTo>
                  <a:pt x="1037890" y="400431"/>
                </a:lnTo>
                <a:lnTo>
                  <a:pt x="439039" y="400431"/>
                </a:lnTo>
                <a:lnTo>
                  <a:pt x="22212" y="145415"/>
                </a:lnTo>
                <a:close/>
              </a:path>
              <a:path w="1297305" h="1369060">
                <a:moveTo>
                  <a:pt x="1267378" y="820039"/>
                </a:moveTo>
                <a:lnTo>
                  <a:pt x="1010919" y="820039"/>
                </a:lnTo>
                <a:lnTo>
                  <a:pt x="1296924" y="842010"/>
                </a:lnTo>
                <a:lnTo>
                  <a:pt x="1267378" y="820039"/>
                </a:lnTo>
                <a:close/>
              </a:path>
              <a:path w="1297305" h="1369060">
                <a:moveTo>
                  <a:pt x="501472" y="145415"/>
                </a:moveTo>
                <a:lnTo>
                  <a:pt x="439039" y="400431"/>
                </a:lnTo>
                <a:lnTo>
                  <a:pt x="1037890" y="400431"/>
                </a:lnTo>
                <a:lnTo>
                  <a:pt x="1056218" y="367538"/>
                </a:lnTo>
                <a:lnTo>
                  <a:pt x="648461" y="367538"/>
                </a:lnTo>
                <a:lnTo>
                  <a:pt x="501472" y="145415"/>
                </a:lnTo>
                <a:close/>
              </a:path>
              <a:path w="1297305" h="1369060">
                <a:moveTo>
                  <a:pt x="871982" y="0"/>
                </a:moveTo>
                <a:lnTo>
                  <a:pt x="648461" y="367538"/>
                </a:lnTo>
                <a:lnTo>
                  <a:pt x="1056218" y="367538"/>
                </a:lnTo>
                <a:lnTo>
                  <a:pt x="1072989" y="337439"/>
                </a:lnTo>
                <a:lnTo>
                  <a:pt x="849883" y="337439"/>
                </a:lnTo>
                <a:lnTo>
                  <a:pt x="871982" y="0"/>
                </a:lnTo>
                <a:close/>
              </a:path>
              <a:path w="1297305" h="1369060">
                <a:moveTo>
                  <a:pt x="1103630" y="282448"/>
                </a:moveTo>
                <a:lnTo>
                  <a:pt x="849883" y="337439"/>
                </a:lnTo>
                <a:lnTo>
                  <a:pt x="1072989" y="337439"/>
                </a:lnTo>
                <a:lnTo>
                  <a:pt x="1103630" y="282448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11886" y="4005834"/>
            <a:ext cx="1297305" cy="1369060"/>
          </a:xfrm>
          <a:custGeom>
            <a:avLst/>
            <a:gdLst/>
            <a:ahLst/>
            <a:cxnLst/>
            <a:rect l="l" t="t" r="r" b="b"/>
            <a:pathLst>
              <a:path w="1297305" h="1369060">
                <a:moveTo>
                  <a:pt x="648461" y="367538"/>
                </a:moveTo>
                <a:lnTo>
                  <a:pt x="871982" y="0"/>
                </a:lnTo>
                <a:lnTo>
                  <a:pt x="849883" y="337439"/>
                </a:lnTo>
                <a:lnTo>
                  <a:pt x="1103630" y="282448"/>
                </a:lnTo>
                <a:lnTo>
                  <a:pt x="1002792" y="463423"/>
                </a:lnTo>
                <a:lnTo>
                  <a:pt x="1266697" y="515493"/>
                </a:lnTo>
                <a:lnTo>
                  <a:pt x="1057147" y="663702"/>
                </a:lnTo>
                <a:lnTo>
                  <a:pt x="1296924" y="842010"/>
                </a:lnTo>
                <a:lnTo>
                  <a:pt x="1010919" y="820039"/>
                </a:lnTo>
                <a:lnTo>
                  <a:pt x="1089533" y="1146429"/>
                </a:lnTo>
                <a:lnTo>
                  <a:pt x="841756" y="915924"/>
                </a:lnTo>
                <a:lnTo>
                  <a:pt x="795401" y="1250569"/>
                </a:lnTo>
                <a:lnTo>
                  <a:pt x="632371" y="946277"/>
                </a:lnTo>
                <a:lnTo>
                  <a:pt x="509460" y="1368552"/>
                </a:lnTo>
                <a:lnTo>
                  <a:pt x="463232" y="990092"/>
                </a:lnTo>
                <a:lnTo>
                  <a:pt x="285927" y="1116203"/>
                </a:lnTo>
                <a:lnTo>
                  <a:pt x="340258" y="883031"/>
                </a:lnTo>
                <a:lnTo>
                  <a:pt x="8102" y="924179"/>
                </a:lnTo>
                <a:lnTo>
                  <a:pt x="223481" y="745998"/>
                </a:lnTo>
                <a:lnTo>
                  <a:pt x="0" y="545846"/>
                </a:lnTo>
                <a:lnTo>
                  <a:pt x="277812" y="482600"/>
                </a:lnTo>
                <a:lnTo>
                  <a:pt x="22212" y="145415"/>
                </a:lnTo>
                <a:lnTo>
                  <a:pt x="439039" y="400431"/>
                </a:lnTo>
                <a:lnTo>
                  <a:pt x="501472" y="145415"/>
                </a:lnTo>
                <a:lnTo>
                  <a:pt x="648461" y="367538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079" y="60782"/>
            <a:ext cx="408749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Ⅱ. 지식재산에 관한</a:t>
            </a:r>
            <a:r>
              <a:rPr dirty="0" sz="2400" spc="-70"/>
              <a:t> </a:t>
            </a:r>
            <a:r>
              <a:rPr dirty="0" sz="2400" spc="-5"/>
              <a:t>국제협약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74370" y="4417821"/>
            <a:ext cx="8117840" cy="19773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맑은 고딕"/>
                <a:cs typeface="맑은 고딕"/>
              </a:rPr>
              <a:t>산업재산권 문제를 위한 파리협약(1883), 저작권 문제를 위한 베른조약  (1886), 특허협력조약 및 특허법조약 등을 관리 하고 지식재산권</a:t>
            </a:r>
            <a:r>
              <a:rPr dirty="0" sz="2000" spc="-150">
                <a:solidFill>
                  <a:srgbClr val="0000FF"/>
                </a:solidFill>
                <a:latin typeface="맑은 고딕"/>
                <a:cs typeface="맑은 고딕"/>
              </a:rPr>
              <a:t> </a:t>
            </a:r>
            <a:r>
              <a:rPr dirty="0" sz="2000">
                <a:solidFill>
                  <a:srgbClr val="0000FF"/>
                </a:solidFill>
                <a:latin typeface="맑은 고딕"/>
                <a:cs typeface="맑은 고딕"/>
              </a:rPr>
              <a:t>분야의  국제협력을 위하여 1967년 스톡홀름에서 체결하고 1970년에 발효한</a:t>
            </a:r>
            <a:r>
              <a:rPr dirty="0" sz="2000" spc="-140">
                <a:solidFill>
                  <a:srgbClr val="0000FF"/>
                </a:solidFill>
                <a:latin typeface="맑은 고딕"/>
                <a:cs typeface="맑은 고딕"/>
              </a:rPr>
              <a:t> </a:t>
            </a:r>
            <a:r>
              <a:rPr dirty="0" sz="2000">
                <a:solidFill>
                  <a:srgbClr val="0000FF"/>
                </a:solidFill>
                <a:latin typeface="맑은 고딕"/>
                <a:cs typeface="맑은 고딕"/>
              </a:rPr>
              <a:t>세  </a:t>
            </a:r>
            <a:r>
              <a:rPr dirty="0" sz="2000" spc="0">
                <a:solidFill>
                  <a:srgbClr val="0000FF"/>
                </a:solidFill>
                <a:latin typeface="맑은 고딕"/>
                <a:cs typeface="맑은 고딕"/>
              </a:rPr>
              <a:t>계 </a:t>
            </a:r>
            <a:r>
              <a:rPr dirty="0" sz="2000">
                <a:solidFill>
                  <a:srgbClr val="0000FF"/>
                </a:solidFill>
                <a:latin typeface="맑은 고딕"/>
                <a:cs typeface="맑은 고딕"/>
              </a:rPr>
              <a:t>지식재산기구설립조약에 따라</a:t>
            </a:r>
            <a:r>
              <a:rPr dirty="0" sz="2000" spc="-90">
                <a:solidFill>
                  <a:srgbClr val="0000FF"/>
                </a:solidFill>
                <a:latin typeface="맑은 고딕"/>
                <a:cs typeface="맑은 고딕"/>
              </a:rPr>
              <a:t> </a:t>
            </a:r>
            <a:r>
              <a:rPr dirty="0" sz="2000">
                <a:solidFill>
                  <a:srgbClr val="0000FF"/>
                </a:solidFill>
                <a:latin typeface="맑은 고딕"/>
                <a:cs typeface="맑은 고딕"/>
              </a:rPr>
              <a:t>설립됨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solidFill>
                  <a:srgbClr val="0000FF"/>
                </a:solidFill>
                <a:latin typeface="맑은 고딕"/>
                <a:cs typeface="맑은 고딕"/>
              </a:rPr>
              <a:t>→ '74년 국제연합의 전문기구가</a:t>
            </a:r>
            <a:r>
              <a:rPr dirty="0" sz="2000" spc="-85">
                <a:solidFill>
                  <a:srgbClr val="0000FF"/>
                </a:solidFill>
                <a:latin typeface="맑은 고딕"/>
                <a:cs typeface="맑은 고딕"/>
              </a:rPr>
              <a:t> </a:t>
            </a:r>
            <a:r>
              <a:rPr dirty="0" sz="2000">
                <a:solidFill>
                  <a:srgbClr val="0000FF"/>
                </a:solidFill>
                <a:latin typeface="맑은 고딕"/>
                <a:cs typeface="맑은 고딕"/>
              </a:rPr>
              <a:t>됨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0000FF"/>
                </a:solidFill>
                <a:latin typeface="맑은 고딕"/>
                <a:cs typeface="맑은 고딕"/>
              </a:rPr>
              <a:t>회원국 : </a:t>
            </a:r>
            <a:r>
              <a:rPr dirty="0" sz="2000" b="1">
                <a:solidFill>
                  <a:srgbClr val="0000FF"/>
                </a:solidFill>
                <a:latin typeface="맑은 고딕"/>
                <a:cs typeface="맑은 고딕"/>
              </a:rPr>
              <a:t>184개국 (한국은 '79년 3월에</a:t>
            </a:r>
            <a:r>
              <a:rPr dirty="0" sz="2000" spc="-95" b="1">
                <a:solidFill>
                  <a:srgbClr val="0000FF"/>
                </a:solidFill>
                <a:latin typeface="맑은 고딕"/>
                <a:cs typeface="맑은 고딕"/>
              </a:rPr>
              <a:t> </a:t>
            </a:r>
            <a:r>
              <a:rPr dirty="0" sz="2000" b="1">
                <a:solidFill>
                  <a:srgbClr val="0000FF"/>
                </a:solidFill>
                <a:latin typeface="맑은 고딕"/>
                <a:cs typeface="맑은 고딕"/>
              </a:rPr>
              <a:t>가입)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1019" y="1917192"/>
            <a:ext cx="3869436" cy="2065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8079" y="500253"/>
            <a:ext cx="7961630" cy="2073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1. 산업재산에 관한</a:t>
            </a:r>
            <a:r>
              <a:rPr dirty="0" sz="2400" spc="-1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국제협정</a:t>
            </a:r>
            <a:endParaRPr sz="24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50">
              <a:latin typeface="Times New Roman"/>
              <a:cs typeface="Times New Roman"/>
            </a:endParaRPr>
          </a:p>
          <a:p>
            <a:pPr marL="375285">
              <a:lnSpc>
                <a:spcPct val="100000"/>
              </a:lnSpc>
            </a:pPr>
            <a:r>
              <a:rPr dirty="0" sz="2000" b="1">
                <a:latin typeface="맑은 고딕"/>
                <a:cs typeface="맑은 고딕"/>
              </a:rPr>
              <a:t>(2) 특허협력조약</a:t>
            </a:r>
            <a:r>
              <a:rPr dirty="0" sz="2000">
                <a:latin typeface="맑은 고딕"/>
                <a:cs typeface="맑은 고딕"/>
              </a:rPr>
              <a:t>(PCT : </a:t>
            </a:r>
            <a:r>
              <a:rPr dirty="0" sz="2000" spc="-20">
                <a:latin typeface="맑은 고딕"/>
                <a:cs typeface="맑은 고딕"/>
              </a:rPr>
              <a:t>Patent </a:t>
            </a:r>
            <a:r>
              <a:rPr dirty="0" sz="2000">
                <a:latin typeface="맑은 고딕"/>
                <a:cs typeface="맑은 고딕"/>
              </a:rPr>
              <a:t>Cooperation</a:t>
            </a:r>
            <a:r>
              <a:rPr dirty="0" sz="2000" spc="-65">
                <a:latin typeface="맑은 고딕"/>
                <a:cs typeface="맑은 고딕"/>
              </a:rPr>
              <a:t> </a:t>
            </a:r>
            <a:r>
              <a:rPr dirty="0" sz="2000" spc="-35">
                <a:latin typeface="맑은 고딕"/>
                <a:cs typeface="맑은 고딕"/>
              </a:rPr>
              <a:t>Treaty)</a:t>
            </a:r>
            <a:endParaRPr sz="2000">
              <a:latin typeface="맑은 고딕"/>
              <a:cs typeface="맑은 고딕"/>
            </a:endParaRPr>
          </a:p>
          <a:p>
            <a:pPr marL="463550">
              <a:lnSpc>
                <a:spcPct val="100000"/>
              </a:lnSpc>
            </a:pPr>
            <a:r>
              <a:rPr dirty="0" sz="2000">
                <a:latin typeface="맑은 고딕"/>
                <a:cs typeface="맑은 고딕"/>
              </a:rPr>
              <a:t>-</a:t>
            </a:r>
            <a:endParaRPr sz="2000">
              <a:latin typeface="맑은 고딕"/>
              <a:cs typeface="맑은 고딕"/>
            </a:endParaRPr>
          </a:p>
          <a:p>
            <a:pPr marL="4385945" marR="5080">
              <a:lnSpc>
                <a:spcPct val="100000"/>
              </a:lnSpc>
              <a:spcBef>
                <a:spcPts val="915"/>
              </a:spcBef>
            </a:pPr>
            <a:r>
              <a:rPr dirty="0" sz="1800" spc="-10">
                <a:latin typeface="맑은 고딕"/>
                <a:cs typeface="맑은 고딕"/>
              </a:rPr>
              <a:t>세계지식재산권기구(WIPO, </a:t>
            </a:r>
            <a:r>
              <a:rPr dirty="0" sz="1800" spc="-15">
                <a:latin typeface="맑은 고딕"/>
                <a:cs typeface="맑은 고딕"/>
              </a:rPr>
              <a:t>World  </a:t>
            </a:r>
            <a:r>
              <a:rPr dirty="0" sz="1800" spc="-5">
                <a:latin typeface="맑은 고딕"/>
                <a:cs typeface="맑은 고딕"/>
              </a:rPr>
              <a:t>Intellectual </a:t>
            </a:r>
            <a:r>
              <a:rPr dirty="0" sz="1800">
                <a:latin typeface="맑은 고딕"/>
                <a:cs typeface="맑은 고딕"/>
              </a:rPr>
              <a:t>Property</a:t>
            </a:r>
            <a:r>
              <a:rPr dirty="0" sz="1800" spc="-60">
                <a:latin typeface="맑은 고딕"/>
                <a:cs typeface="맑은 고딕"/>
              </a:rPr>
              <a:t> </a:t>
            </a:r>
            <a:r>
              <a:rPr dirty="0" sz="1800" spc="-10">
                <a:latin typeface="맑은 고딕"/>
                <a:cs typeface="맑은 고딕"/>
              </a:rPr>
              <a:t>Organization)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559" y="143636"/>
            <a:ext cx="40874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Ⅱ. 지식재산에 관한</a:t>
            </a:r>
            <a:r>
              <a:rPr dirty="0" sz="2400" spc="-85"/>
              <a:t> </a:t>
            </a:r>
            <a:r>
              <a:rPr dirty="0" sz="2400"/>
              <a:t>국제협약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74281" y="582244"/>
            <a:ext cx="8334375" cy="3442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191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1. </a:t>
            </a:r>
            <a:r>
              <a:rPr dirty="0" sz="2400" spc="-5" b="1">
                <a:latin typeface="맑은 고딕"/>
                <a:cs typeface="맑은 고딕"/>
              </a:rPr>
              <a:t>산업재산에 관한</a:t>
            </a:r>
            <a:r>
              <a:rPr dirty="0" sz="2400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국제협정</a:t>
            </a:r>
            <a:endParaRPr sz="2400">
              <a:latin typeface="맑은 고딕"/>
              <a:cs typeface="맑은 고딕"/>
            </a:endParaRPr>
          </a:p>
          <a:p>
            <a:pPr marL="81915">
              <a:lnSpc>
                <a:spcPct val="100000"/>
              </a:lnSpc>
              <a:spcBef>
                <a:spcPts val="1460"/>
              </a:spcBef>
            </a:pPr>
            <a:r>
              <a:rPr dirty="0" sz="2000" b="1">
                <a:latin typeface="맑은 고딕"/>
                <a:cs typeface="맑은 고딕"/>
              </a:rPr>
              <a:t>(2) </a:t>
            </a:r>
            <a:r>
              <a:rPr dirty="0" sz="2000" b="1">
                <a:solidFill>
                  <a:srgbClr val="0000FF"/>
                </a:solidFill>
                <a:latin typeface="맑은 고딕"/>
                <a:cs typeface="맑은 고딕"/>
              </a:rPr>
              <a:t>특허협력조약</a:t>
            </a:r>
            <a:r>
              <a:rPr dirty="0" sz="2000">
                <a:solidFill>
                  <a:srgbClr val="0000FF"/>
                </a:solidFill>
                <a:latin typeface="맑은 고딕"/>
                <a:cs typeface="맑은 고딕"/>
              </a:rPr>
              <a:t>(PCT : </a:t>
            </a:r>
            <a:r>
              <a:rPr dirty="0" sz="2000" spc="-20">
                <a:solidFill>
                  <a:srgbClr val="0000FF"/>
                </a:solidFill>
                <a:latin typeface="맑은 고딕"/>
                <a:cs typeface="맑은 고딕"/>
              </a:rPr>
              <a:t>Patent </a:t>
            </a:r>
            <a:r>
              <a:rPr dirty="0" sz="2000">
                <a:solidFill>
                  <a:srgbClr val="0000FF"/>
                </a:solidFill>
                <a:latin typeface="맑은 고딕"/>
                <a:cs typeface="맑은 고딕"/>
              </a:rPr>
              <a:t>Cooperation</a:t>
            </a:r>
            <a:r>
              <a:rPr dirty="0" sz="2000" spc="-70">
                <a:solidFill>
                  <a:srgbClr val="0000FF"/>
                </a:solidFill>
                <a:latin typeface="맑은 고딕"/>
                <a:cs typeface="맑은 고딕"/>
              </a:rPr>
              <a:t> </a:t>
            </a:r>
            <a:r>
              <a:rPr dirty="0" sz="2000" spc="-35">
                <a:solidFill>
                  <a:srgbClr val="0000FF"/>
                </a:solidFill>
                <a:latin typeface="맑은 고딕"/>
                <a:cs typeface="맑은 고딕"/>
              </a:rPr>
              <a:t>Treaty)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맑은 고딕"/>
                <a:cs typeface="맑은 고딕"/>
              </a:rPr>
              <a:t>해외출원의 방법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u="sng" sz="1800" spc="-4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전통적인 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출원방법(Traditional </a:t>
            </a:r>
            <a:r>
              <a:rPr dirty="0" u="sng" sz="1800" spc="-15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Patent</a:t>
            </a:r>
            <a:r>
              <a:rPr dirty="0" u="sng" sz="1800" spc="50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1800" spc="-15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System)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99060">
              <a:lnSpc>
                <a:spcPct val="100000"/>
              </a:lnSpc>
            </a:pPr>
            <a:r>
              <a:rPr dirty="0" sz="1800">
                <a:latin typeface="맑은 고딕"/>
                <a:cs typeface="맑은 고딕"/>
              </a:rPr>
              <a:t>특허획득을 원하는 모든 나라에 각각 개별적으로 특허출원하는 방법으로</a:t>
            </a:r>
            <a:r>
              <a:rPr dirty="0" sz="1800" spc="-65">
                <a:latin typeface="맑은 고딕"/>
                <a:cs typeface="맑은 고딕"/>
              </a:rPr>
              <a:t> </a:t>
            </a:r>
            <a:r>
              <a:rPr dirty="0" sz="1800" spc="-15">
                <a:latin typeface="맑은 고딕"/>
                <a:cs typeface="맑은 고딕"/>
              </a:rPr>
              <a:t>Paris루  </a:t>
            </a:r>
            <a:r>
              <a:rPr dirty="0" sz="1800">
                <a:latin typeface="맑은 고딕"/>
                <a:cs typeface="맑은 고딕"/>
              </a:rPr>
              <a:t>트를</a:t>
            </a:r>
            <a:r>
              <a:rPr dirty="0" sz="1800" spc="-10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통한</a:t>
            </a:r>
            <a:r>
              <a:rPr dirty="0" sz="1800" spc="-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출원이라고도</a:t>
            </a:r>
            <a:r>
              <a:rPr dirty="0" sz="1800" spc="-10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한다.</a:t>
            </a:r>
            <a:r>
              <a:rPr dirty="0" sz="1800" spc="0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다만,</a:t>
            </a:r>
            <a:r>
              <a:rPr dirty="0" u="sng" sz="1800" spc="-1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선(先)</a:t>
            </a:r>
            <a:r>
              <a:rPr dirty="0" u="sng" sz="1800" spc="0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출원에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대한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우선권을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주장하여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출원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dirty="0" u="sng" sz="1800" spc="-4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하는 경우 선출원의 출원일로부터 12개월 이내에 해당 국가에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출원하여야</a:t>
            </a:r>
            <a:r>
              <a:rPr dirty="0" u="sng" sz="1800" spc="35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우선권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dirty="0" u="sng" sz="1800" spc="-4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을 인정</a:t>
            </a:r>
            <a:r>
              <a:rPr dirty="0" sz="1800">
                <a:latin typeface="맑은 고딕"/>
                <a:cs typeface="맑은 고딕"/>
              </a:rPr>
              <a:t>받을 수</a:t>
            </a:r>
            <a:r>
              <a:rPr dirty="0" sz="1800" spc="-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있다.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0331" y="4509515"/>
            <a:ext cx="8410956" cy="1367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53121" y="1552194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79" y="661542"/>
                </a:moveTo>
                <a:lnTo>
                  <a:pt x="326644" y="661542"/>
                </a:lnTo>
                <a:lnTo>
                  <a:pt x="359155" y="914400"/>
                </a:lnTo>
                <a:lnTo>
                  <a:pt x="436879" y="661542"/>
                </a:lnTo>
                <a:close/>
              </a:path>
              <a:path w="914400" h="914400">
                <a:moveTo>
                  <a:pt x="590522" y="632205"/>
                </a:moveTo>
                <a:lnTo>
                  <a:pt x="445897" y="632205"/>
                </a:lnTo>
                <a:lnTo>
                  <a:pt x="560831" y="835532"/>
                </a:lnTo>
                <a:lnTo>
                  <a:pt x="590522" y="632205"/>
                </a:lnTo>
                <a:close/>
              </a:path>
              <a:path w="914400" h="914400">
                <a:moveTo>
                  <a:pt x="729000" y="612013"/>
                </a:moveTo>
                <a:lnTo>
                  <a:pt x="593471" y="612013"/>
                </a:lnTo>
                <a:lnTo>
                  <a:pt x="768096" y="766063"/>
                </a:lnTo>
                <a:lnTo>
                  <a:pt x="729000" y="612013"/>
                </a:lnTo>
                <a:close/>
              </a:path>
              <a:path w="914400" h="914400">
                <a:moveTo>
                  <a:pt x="723424" y="590041"/>
                </a:moveTo>
                <a:lnTo>
                  <a:pt x="239902" y="590041"/>
                </a:lnTo>
                <a:lnTo>
                  <a:pt x="201549" y="745743"/>
                </a:lnTo>
                <a:lnTo>
                  <a:pt x="326644" y="661542"/>
                </a:lnTo>
                <a:lnTo>
                  <a:pt x="436879" y="661542"/>
                </a:lnTo>
                <a:lnTo>
                  <a:pt x="445897" y="632205"/>
                </a:lnTo>
                <a:lnTo>
                  <a:pt x="590522" y="632205"/>
                </a:lnTo>
                <a:lnTo>
                  <a:pt x="593471" y="612013"/>
                </a:lnTo>
                <a:lnTo>
                  <a:pt x="729000" y="612013"/>
                </a:lnTo>
                <a:lnTo>
                  <a:pt x="723424" y="590041"/>
                </a:lnTo>
                <a:close/>
              </a:path>
              <a:path w="914400" h="914400">
                <a:moveTo>
                  <a:pt x="15621" y="97154"/>
                </a:moveTo>
                <a:lnTo>
                  <a:pt x="195833" y="322452"/>
                </a:lnTo>
                <a:lnTo>
                  <a:pt x="0" y="364743"/>
                </a:lnTo>
                <a:lnTo>
                  <a:pt x="157606" y="498475"/>
                </a:lnTo>
                <a:lnTo>
                  <a:pt x="5714" y="617473"/>
                </a:lnTo>
                <a:lnTo>
                  <a:pt x="239902" y="590041"/>
                </a:lnTo>
                <a:lnTo>
                  <a:pt x="723424" y="590041"/>
                </a:lnTo>
                <a:lnTo>
                  <a:pt x="712724" y="547877"/>
                </a:lnTo>
                <a:lnTo>
                  <a:pt x="893495" y="547877"/>
                </a:lnTo>
                <a:lnTo>
                  <a:pt x="745362" y="443483"/>
                </a:lnTo>
                <a:lnTo>
                  <a:pt x="893063" y="344423"/>
                </a:lnTo>
                <a:lnTo>
                  <a:pt x="707008" y="309625"/>
                </a:lnTo>
                <a:lnTo>
                  <a:pt x="731736" y="267588"/>
                </a:lnTo>
                <a:lnTo>
                  <a:pt x="309499" y="267588"/>
                </a:lnTo>
                <a:lnTo>
                  <a:pt x="15621" y="97154"/>
                </a:lnTo>
                <a:close/>
              </a:path>
              <a:path w="914400" h="914400">
                <a:moveTo>
                  <a:pt x="893495" y="547877"/>
                </a:moveTo>
                <a:lnTo>
                  <a:pt x="712724" y="547877"/>
                </a:lnTo>
                <a:lnTo>
                  <a:pt x="914400" y="562609"/>
                </a:lnTo>
                <a:lnTo>
                  <a:pt x="893495" y="547877"/>
                </a:lnTo>
                <a:close/>
              </a:path>
              <a:path w="914400" h="914400">
                <a:moveTo>
                  <a:pt x="353568" y="97154"/>
                </a:moveTo>
                <a:lnTo>
                  <a:pt x="309499" y="267588"/>
                </a:lnTo>
                <a:lnTo>
                  <a:pt x="731736" y="267588"/>
                </a:lnTo>
                <a:lnTo>
                  <a:pt x="744735" y="245490"/>
                </a:lnTo>
                <a:lnTo>
                  <a:pt x="457200" y="245490"/>
                </a:lnTo>
                <a:lnTo>
                  <a:pt x="353568" y="97154"/>
                </a:lnTo>
                <a:close/>
              </a:path>
              <a:path w="914400" h="914400">
                <a:moveTo>
                  <a:pt x="614806" y="0"/>
                </a:moveTo>
                <a:lnTo>
                  <a:pt x="457200" y="245490"/>
                </a:lnTo>
                <a:lnTo>
                  <a:pt x="744735" y="245490"/>
                </a:lnTo>
                <a:lnTo>
                  <a:pt x="756538" y="225425"/>
                </a:lnTo>
                <a:lnTo>
                  <a:pt x="599185" y="225425"/>
                </a:lnTo>
                <a:lnTo>
                  <a:pt x="614806" y="0"/>
                </a:lnTo>
                <a:close/>
              </a:path>
              <a:path w="914400" h="914400">
                <a:moveTo>
                  <a:pt x="778128" y="188721"/>
                </a:moveTo>
                <a:lnTo>
                  <a:pt x="599185" y="225425"/>
                </a:lnTo>
                <a:lnTo>
                  <a:pt x="756538" y="225425"/>
                </a:lnTo>
                <a:lnTo>
                  <a:pt x="778128" y="188721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53121" y="1552194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0"/>
                </a:moveTo>
                <a:lnTo>
                  <a:pt x="614806" y="0"/>
                </a:lnTo>
                <a:lnTo>
                  <a:pt x="599185" y="225425"/>
                </a:lnTo>
                <a:lnTo>
                  <a:pt x="778128" y="188721"/>
                </a:lnTo>
                <a:lnTo>
                  <a:pt x="707008" y="309625"/>
                </a:lnTo>
                <a:lnTo>
                  <a:pt x="893063" y="344423"/>
                </a:lnTo>
                <a:lnTo>
                  <a:pt x="745362" y="443483"/>
                </a:lnTo>
                <a:lnTo>
                  <a:pt x="914400" y="562609"/>
                </a:lnTo>
                <a:lnTo>
                  <a:pt x="712724" y="547877"/>
                </a:lnTo>
                <a:lnTo>
                  <a:pt x="768096" y="766063"/>
                </a:lnTo>
                <a:lnTo>
                  <a:pt x="593471" y="612013"/>
                </a:lnTo>
                <a:lnTo>
                  <a:pt x="560831" y="835532"/>
                </a:lnTo>
                <a:lnTo>
                  <a:pt x="445897" y="632205"/>
                </a:lnTo>
                <a:lnTo>
                  <a:pt x="359155" y="914400"/>
                </a:lnTo>
                <a:lnTo>
                  <a:pt x="326644" y="661542"/>
                </a:lnTo>
                <a:lnTo>
                  <a:pt x="201549" y="745743"/>
                </a:lnTo>
                <a:lnTo>
                  <a:pt x="239902" y="590041"/>
                </a:lnTo>
                <a:lnTo>
                  <a:pt x="5714" y="617473"/>
                </a:lnTo>
                <a:lnTo>
                  <a:pt x="157606" y="498475"/>
                </a:lnTo>
                <a:lnTo>
                  <a:pt x="0" y="364743"/>
                </a:lnTo>
                <a:lnTo>
                  <a:pt x="195833" y="322452"/>
                </a:lnTo>
                <a:lnTo>
                  <a:pt x="15621" y="97154"/>
                </a:lnTo>
                <a:lnTo>
                  <a:pt x="309499" y="267588"/>
                </a:lnTo>
                <a:lnTo>
                  <a:pt x="353568" y="97154"/>
                </a:lnTo>
                <a:lnTo>
                  <a:pt x="457200" y="24549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559" y="143636"/>
            <a:ext cx="40874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Ⅱ. 지식재산에 관한</a:t>
            </a:r>
            <a:r>
              <a:rPr dirty="0" sz="2400" spc="-85"/>
              <a:t> </a:t>
            </a:r>
            <a:r>
              <a:rPr dirty="0" sz="2400"/>
              <a:t>국제협약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43318" y="582244"/>
            <a:ext cx="8300720" cy="40151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1. </a:t>
            </a:r>
            <a:r>
              <a:rPr dirty="0" sz="2400" spc="-5" b="1">
                <a:latin typeface="맑은 고딕"/>
                <a:cs typeface="맑은 고딕"/>
              </a:rPr>
              <a:t>산업재산에 관한</a:t>
            </a:r>
            <a:r>
              <a:rPr dirty="0" sz="2400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국제협정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dirty="0" sz="2000" b="1">
                <a:latin typeface="맑은 고딕"/>
                <a:cs typeface="맑은 고딕"/>
              </a:rPr>
              <a:t>(2) </a:t>
            </a:r>
            <a:r>
              <a:rPr dirty="0" sz="2000" b="1">
                <a:solidFill>
                  <a:srgbClr val="0000FF"/>
                </a:solidFill>
                <a:latin typeface="맑은 고딕"/>
                <a:cs typeface="맑은 고딕"/>
              </a:rPr>
              <a:t>특허협력조약</a:t>
            </a:r>
            <a:r>
              <a:rPr dirty="0" sz="2000">
                <a:solidFill>
                  <a:srgbClr val="0000FF"/>
                </a:solidFill>
                <a:latin typeface="맑은 고딕"/>
                <a:cs typeface="맑은 고딕"/>
              </a:rPr>
              <a:t>(PCT : </a:t>
            </a:r>
            <a:r>
              <a:rPr dirty="0" sz="2000" spc="-20">
                <a:solidFill>
                  <a:srgbClr val="0000FF"/>
                </a:solidFill>
                <a:latin typeface="맑은 고딕"/>
                <a:cs typeface="맑은 고딕"/>
              </a:rPr>
              <a:t>Patent </a:t>
            </a:r>
            <a:r>
              <a:rPr dirty="0" sz="2000">
                <a:solidFill>
                  <a:srgbClr val="0000FF"/>
                </a:solidFill>
                <a:latin typeface="맑은 고딕"/>
                <a:cs typeface="맑은 고딕"/>
              </a:rPr>
              <a:t>Cooperation</a:t>
            </a:r>
            <a:r>
              <a:rPr dirty="0" sz="2000" spc="-70">
                <a:solidFill>
                  <a:srgbClr val="0000FF"/>
                </a:solidFill>
                <a:latin typeface="맑은 고딕"/>
                <a:cs typeface="맑은 고딕"/>
              </a:rPr>
              <a:t> </a:t>
            </a:r>
            <a:r>
              <a:rPr dirty="0" sz="2000" spc="-35">
                <a:solidFill>
                  <a:srgbClr val="0000FF"/>
                </a:solidFill>
                <a:latin typeface="맑은 고딕"/>
                <a:cs typeface="맑은 고딕"/>
              </a:rPr>
              <a:t>Treaty)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맑은 고딕"/>
                <a:cs typeface="맑은 고딕"/>
              </a:rPr>
              <a:t>해외출원의</a:t>
            </a:r>
            <a:r>
              <a:rPr dirty="0" sz="1800" spc="-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방법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u="sng" sz="1800" spc="-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PCT에 </a:t>
            </a:r>
            <a:r>
              <a:rPr dirty="0" u="sng" sz="18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의한 출원방법(PCT</a:t>
            </a:r>
            <a:r>
              <a:rPr dirty="0" u="sng" sz="1800" spc="3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1800" spc="-1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System)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dirty="0" sz="1800">
                <a:latin typeface="맑은 고딕"/>
                <a:cs typeface="맑은 고딕"/>
              </a:rPr>
              <a:t>국적국 또는 거주국의 특허청(수리관청)에</a:t>
            </a:r>
            <a:r>
              <a:rPr dirty="0" u="sng" sz="18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18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하나의 </a:t>
            </a:r>
            <a:r>
              <a:rPr dirty="0" u="sng" sz="1800" spc="-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PCT출원서를 </a:t>
            </a:r>
            <a:r>
              <a:rPr dirty="0" u="sng" sz="18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제출하고,</a:t>
            </a:r>
            <a:r>
              <a:rPr dirty="0" u="sng" sz="1800" spc="-3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18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그로부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dirty="0" u="sng" sz="1800" spc="-4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터 정해진 기간 이내에 특허획득을 원하는 </a:t>
            </a:r>
            <a:r>
              <a:rPr dirty="0" u="sng" sz="1800" spc="-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국가(지정(선택)국가)로의</a:t>
            </a:r>
            <a:r>
              <a:rPr dirty="0" u="sng" sz="1800" spc="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1800" spc="-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국내단계에</a:t>
            </a:r>
            <a:endParaRPr sz="1800">
              <a:latin typeface="맑은 고딕"/>
              <a:cs typeface="맑은 고딕"/>
            </a:endParaRPr>
          </a:p>
          <a:p>
            <a:pPr marL="12700" marR="59055" indent="-635">
              <a:lnSpc>
                <a:spcPct val="100000"/>
              </a:lnSpc>
            </a:pPr>
            <a:r>
              <a:rPr dirty="0" u="sng" sz="1800" spc="-4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진입할 수 있는 </a:t>
            </a:r>
            <a:r>
              <a:rPr dirty="0" sz="1800" spc="-5">
                <a:solidFill>
                  <a:srgbClr val="0000FF"/>
                </a:solidFill>
                <a:latin typeface="맑은 고딕"/>
                <a:cs typeface="맑은 고딕"/>
              </a:rPr>
              <a:t>제도</a:t>
            </a:r>
            <a:r>
              <a:rPr dirty="0" sz="1800" spc="-5">
                <a:latin typeface="맑은 고딕"/>
                <a:cs typeface="맑은 고딕"/>
              </a:rPr>
              <a:t>로 </a:t>
            </a:r>
            <a:r>
              <a:rPr dirty="0" sz="1800">
                <a:latin typeface="맑은 고딕"/>
                <a:cs typeface="맑은 고딕"/>
              </a:rPr>
              <a:t>PCT국제출원의 출원일이 지정국가에서 출원일로 인정받  을</a:t>
            </a:r>
            <a:r>
              <a:rPr dirty="0" sz="1800" spc="-10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수</a:t>
            </a:r>
            <a:r>
              <a:rPr dirty="0" sz="1800" spc="-10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있다.</a:t>
            </a:r>
            <a:r>
              <a:rPr dirty="0" sz="1800" spc="0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다만,</a:t>
            </a:r>
            <a:r>
              <a:rPr dirty="0" sz="1800" spc="-5">
                <a:latin typeface="맑은 고딕"/>
                <a:cs typeface="맑은 고딕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선(先)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출원에</a:t>
            </a:r>
            <a:r>
              <a:rPr dirty="0" u="sng" sz="1800" spc="-1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대한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우선권을</a:t>
            </a:r>
            <a:r>
              <a:rPr dirty="0" u="sng" sz="1800" spc="-1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주장하여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출원하는</a:t>
            </a:r>
            <a:r>
              <a:rPr dirty="0" u="sng" sz="1800" spc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경우</a:t>
            </a:r>
            <a:r>
              <a:rPr dirty="0" u="sng" sz="1800" spc="-1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선출원의 </a:t>
            </a:r>
            <a:r>
              <a:rPr dirty="0" sz="1800">
                <a:latin typeface="맑은 고딕"/>
                <a:cs typeface="맑은 고딕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출원일로부터 12개월 이내에 PCT국제출원을 하여야 우선권주장을 인정받을 수 </a:t>
            </a:r>
            <a:r>
              <a:rPr dirty="0" sz="1800">
                <a:latin typeface="맑은 고딕"/>
                <a:cs typeface="맑은 고딕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있다.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6091" y="4831079"/>
            <a:ext cx="7953756" cy="1694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948678" y="1500377"/>
            <a:ext cx="1347470" cy="1210310"/>
          </a:xfrm>
          <a:custGeom>
            <a:avLst/>
            <a:gdLst/>
            <a:ahLst/>
            <a:cxnLst/>
            <a:rect l="l" t="t" r="r" b="b"/>
            <a:pathLst>
              <a:path w="1347470" h="1210310">
                <a:moveTo>
                  <a:pt x="643602" y="875411"/>
                </a:moveTo>
                <a:lnTo>
                  <a:pt x="481202" y="875411"/>
                </a:lnTo>
                <a:lnTo>
                  <a:pt x="529208" y="1210056"/>
                </a:lnTo>
                <a:lnTo>
                  <a:pt x="643602" y="875411"/>
                </a:lnTo>
                <a:close/>
              </a:path>
              <a:path w="1347470" h="1210310">
                <a:moveTo>
                  <a:pt x="870034" y="836676"/>
                </a:moveTo>
                <a:lnTo>
                  <a:pt x="656844" y="836676"/>
                </a:lnTo>
                <a:lnTo>
                  <a:pt x="826262" y="1105662"/>
                </a:lnTo>
                <a:lnTo>
                  <a:pt x="870034" y="836676"/>
                </a:lnTo>
                <a:close/>
              </a:path>
              <a:path w="1347470" h="1210310">
                <a:moveTo>
                  <a:pt x="1074124" y="809879"/>
                </a:moveTo>
                <a:lnTo>
                  <a:pt x="874395" y="809879"/>
                </a:lnTo>
                <a:lnTo>
                  <a:pt x="1131697" y="1013713"/>
                </a:lnTo>
                <a:lnTo>
                  <a:pt x="1074124" y="809879"/>
                </a:lnTo>
                <a:close/>
              </a:path>
              <a:path w="1347470" h="1210310">
                <a:moveTo>
                  <a:pt x="1065910" y="780796"/>
                </a:moveTo>
                <a:lnTo>
                  <a:pt x="353441" y="780796"/>
                </a:lnTo>
                <a:lnTo>
                  <a:pt x="297052" y="986917"/>
                </a:lnTo>
                <a:lnTo>
                  <a:pt x="481202" y="875411"/>
                </a:lnTo>
                <a:lnTo>
                  <a:pt x="643602" y="875411"/>
                </a:lnTo>
                <a:lnTo>
                  <a:pt x="656844" y="836676"/>
                </a:lnTo>
                <a:lnTo>
                  <a:pt x="870034" y="836676"/>
                </a:lnTo>
                <a:lnTo>
                  <a:pt x="874395" y="809879"/>
                </a:lnTo>
                <a:lnTo>
                  <a:pt x="1074124" y="809879"/>
                </a:lnTo>
                <a:lnTo>
                  <a:pt x="1065910" y="780796"/>
                </a:lnTo>
                <a:close/>
              </a:path>
              <a:path w="1347470" h="1210310">
                <a:moveTo>
                  <a:pt x="23114" y="128524"/>
                </a:moveTo>
                <a:lnTo>
                  <a:pt x="288544" y="426720"/>
                </a:lnTo>
                <a:lnTo>
                  <a:pt x="0" y="482600"/>
                </a:lnTo>
                <a:lnTo>
                  <a:pt x="232155" y="659638"/>
                </a:lnTo>
                <a:lnTo>
                  <a:pt x="8381" y="817118"/>
                </a:lnTo>
                <a:lnTo>
                  <a:pt x="353441" y="780796"/>
                </a:lnTo>
                <a:lnTo>
                  <a:pt x="1065910" y="780796"/>
                </a:lnTo>
                <a:lnTo>
                  <a:pt x="1050163" y="725043"/>
                </a:lnTo>
                <a:lnTo>
                  <a:pt x="1316511" y="725043"/>
                </a:lnTo>
                <a:lnTo>
                  <a:pt x="1098169" y="586867"/>
                </a:lnTo>
                <a:lnTo>
                  <a:pt x="1315847" y="455802"/>
                </a:lnTo>
                <a:lnTo>
                  <a:pt x="1041780" y="409829"/>
                </a:lnTo>
                <a:lnTo>
                  <a:pt x="1078212" y="354075"/>
                </a:lnTo>
                <a:lnTo>
                  <a:pt x="456056" y="354075"/>
                </a:lnTo>
                <a:lnTo>
                  <a:pt x="23114" y="128524"/>
                </a:lnTo>
                <a:close/>
              </a:path>
              <a:path w="1347470" h="1210310">
                <a:moveTo>
                  <a:pt x="1316511" y="725043"/>
                </a:moveTo>
                <a:lnTo>
                  <a:pt x="1050163" y="725043"/>
                </a:lnTo>
                <a:lnTo>
                  <a:pt x="1347216" y="744474"/>
                </a:lnTo>
                <a:lnTo>
                  <a:pt x="1316511" y="725043"/>
                </a:lnTo>
                <a:close/>
              </a:path>
              <a:path w="1347470" h="1210310">
                <a:moveTo>
                  <a:pt x="520953" y="128524"/>
                </a:moveTo>
                <a:lnTo>
                  <a:pt x="456056" y="354075"/>
                </a:lnTo>
                <a:lnTo>
                  <a:pt x="1078212" y="354075"/>
                </a:lnTo>
                <a:lnTo>
                  <a:pt x="1097300" y="324866"/>
                </a:lnTo>
                <a:lnTo>
                  <a:pt x="673607" y="324866"/>
                </a:lnTo>
                <a:lnTo>
                  <a:pt x="520953" y="128524"/>
                </a:lnTo>
                <a:close/>
              </a:path>
              <a:path w="1347470" h="1210310">
                <a:moveTo>
                  <a:pt x="905764" y="0"/>
                </a:moveTo>
                <a:lnTo>
                  <a:pt x="673607" y="324866"/>
                </a:lnTo>
                <a:lnTo>
                  <a:pt x="1097300" y="324866"/>
                </a:lnTo>
                <a:lnTo>
                  <a:pt x="1114644" y="298323"/>
                </a:lnTo>
                <a:lnTo>
                  <a:pt x="882903" y="298323"/>
                </a:lnTo>
                <a:lnTo>
                  <a:pt x="905764" y="0"/>
                </a:lnTo>
                <a:close/>
              </a:path>
              <a:path w="1347470" h="1210310">
                <a:moveTo>
                  <a:pt x="1146428" y="249682"/>
                </a:moveTo>
                <a:lnTo>
                  <a:pt x="882903" y="298323"/>
                </a:lnTo>
                <a:lnTo>
                  <a:pt x="1114644" y="298323"/>
                </a:lnTo>
                <a:lnTo>
                  <a:pt x="1146428" y="249682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948678" y="1500377"/>
            <a:ext cx="1347470" cy="1210310"/>
          </a:xfrm>
          <a:custGeom>
            <a:avLst/>
            <a:gdLst/>
            <a:ahLst/>
            <a:cxnLst/>
            <a:rect l="l" t="t" r="r" b="b"/>
            <a:pathLst>
              <a:path w="1347470" h="1210310">
                <a:moveTo>
                  <a:pt x="673607" y="324866"/>
                </a:moveTo>
                <a:lnTo>
                  <a:pt x="905764" y="0"/>
                </a:lnTo>
                <a:lnTo>
                  <a:pt x="882903" y="298323"/>
                </a:lnTo>
                <a:lnTo>
                  <a:pt x="1146428" y="249682"/>
                </a:lnTo>
                <a:lnTo>
                  <a:pt x="1041780" y="409829"/>
                </a:lnTo>
                <a:lnTo>
                  <a:pt x="1315847" y="455802"/>
                </a:lnTo>
                <a:lnTo>
                  <a:pt x="1098169" y="586867"/>
                </a:lnTo>
                <a:lnTo>
                  <a:pt x="1347216" y="744474"/>
                </a:lnTo>
                <a:lnTo>
                  <a:pt x="1050163" y="725043"/>
                </a:lnTo>
                <a:lnTo>
                  <a:pt x="1131697" y="1013713"/>
                </a:lnTo>
                <a:lnTo>
                  <a:pt x="874395" y="809879"/>
                </a:lnTo>
                <a:lnTo>
                  <a:pt x="826262" y="1105662"/>
                </a:lnTo>
                <a:lnTo>
                  <a:pt x="656844" y="836676"/>
                </a:lnTo>
                <a:lnTo>
                  <a:pt x="529208" y="1210056"/>
                </a:lnTo>
                <a:lnTo>
                  <a:pt x="481202" y="875411"/>
                </a:lnTo>
                <a:lnTo>
                  <a:pt x="297052" y="986917"/>
                </a:lnTo>
                <a:lnTo>
                  <a:pt x="353441" y="780796"/>
                </a:lnTo>
                <a:lnTo>
                  <a:pt x="8381" y="817118"/>
                </a:lnTo>
                <a:lnTo>
                  <a:pt x="232155" y="659638"/>
                </a:lnTo>
                <a:lnTo>
                  <a:pt x="0" y="482600"/>
                </a:lnTo>
                <a:lnTo>
                  <a:pt x="288544" y="426720"/>
                </a:lnTo>
                <a:lnTo>
                  <a:pt x="23114" y="128524"/>
                </a:lnTo>
                <a:lnTo>
                  <a:pt x="456056" y="354075"/>
                </a:lnTo>
                <a:lnTo>
                  <a:pt x="520953" y="128524"/>
                </a:lnTo>
                <a:lnTo>
                  <a:pt x="673607" y="324866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4276" y="62482"/>
            <a:ext cx="8136635" cy="6733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669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559" y="143636"/>
            <a:ext cx="40874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Ⅱ. 지식재산에 관한</a:t>
            </a:r>
            <a:r>
              <a:rPr dirty="0" sz="2400" spc="-85"/>
              <a:t> </a:t>
            </a:r>
            <a:r>
              <a:rPr dirty="0" sz="2400"/>
              <a:t>국제협약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43559" y="582244"/>
            <a:ext cx="7554595" cy="3625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1. </a:t>
            </a:r>
            <a:r>
              <a:rPr dirty="0" sz="2400" spc="-5" b="1">
                <a:latin typeface="맑은 고딕"/>
                <a:cs typeface="맑은 고딕"/>
              </a:rPr>
              <a:t>산업재산에 관한 국제협정</a:t>
            </a:r>
            <a:endParaRPr sz="2400">
              <a:latin typeface="맑은 고딕"/>
              <a:cs typeface="맑은 고딕"/>
            </a:endParaRPr>
          </a:p>
          <a:p>
            <a:pPr marL="429895" indent="-417195">
              <a:lnSpc>
                <a:spcPct val="100000"/>
              </a:lnSpc>
              <a:spcBef>
                <a:spcPts val="1460"/>
              </a:spcBef>
              <a:buClr>
                <a:srgbClr val="000000"/>
              </a:buClr>
              <a:buAutoNum type="arabicParenBoth" startAt="3"/>
              <a:tabLst>
                <a:tab pos="430530" algn="l"/>
              </a:tabLst>
            </a:pPr>
            <a:r>
              <a:rPr dirty="0" sz="2000" b="1">
                <a:solidFill>
                  <a:srgbClr val="0000FF"/>
                </a:solidFill>
                <a:latin typeface="맑은 고딕"/>
                <a:cs typeface="맑은 고딕"/>
              </a:rPr>
              <a:t>부다페스트조약</a:t>
            </a:r>
            <a:endParaRPr sz="2000">
              <a:latin typeface="맑은 고딕"/>
              <a:cs typeface="맑은 고딕"/>
            </a:endParaRPr>
          </a:p>
          <a:p>
            <a:pPr lvl="1" marL="294640" indent="-193675">
              <a:lnSpc>
                <a:spcPct val="100000"/>
              </a:lnSpc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“특허절차상 </a:t>
            </a:r>
            <a:r>
              <a:rPr dirty="0" sz="2000" b="1">
                <a:solidFill>
                  <a:srgbClr val="0000FF"/>
                </a:solidFill>
                <a:latin typeface="맑은 고딕"/>
                <a:cs typeface="맑은 고딕"/>
              </a:rPr>
              <a:t>미생물기탁</a:t>
            </a:r>
            <a:r>
              <a:rPr dirty="0" sz="2000" b="1">
                <a:latin typeface="맑은 고딕"/>
                <a:cs typeface="맑은 고딕"/>
              </a:rPr>
              <a:t>의 국제적 승인에 관한</a:t>
            </a:r>
            <a:r>
              <a:rPr dirty="0" sz="2000" spc="-105" b="1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부다페스트조약”</a:t>
            </a:r>
            <a:endParaRPr sz="2000">
              <a:latin typeface="맑은 고딕"/>
              <a:cs typeface="맑은 고딕"/>
            </a:endParaRPr>
          </a:p>
          <a:p>
            <a:pPr lvl="1" marL="294640" indent="-193675">
              <a:lnSpc>
                <a:spcPct val="100000"/>
              </a:lnSpc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1977년 4월 </a:t>
            </a:r>
            <a:r>
              <a:rPr dirty="0" sz="2000" spc="0">
                <a:latin typeface="맑은 고딕"/>
                <a:cs typeface="맑은 고딕"/>
              </a:rPr>
              <a:t>부다페스트 </a:t>
            </a:r>
            <a:r>
              <a:rPr dirty="0" sz="2000">
                <a:latin typeface="맑은 고딕"/>
                <a:cs typeface="맑은 고딕"/>
              </a:rPr>
              <a:t>외교회의에서</a:t>
            </a:r>
            <a:r>
              <a:rPr dirty="0" sz="2000" spc="-114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체결.</a:t>
            </a:r>
            <a:endParaRPr sz="2000">
              <a:latin typeface="맑은 고딕"/>
              <a:cs typeface="맑은 고딕"/>
            </a:endParaRPr>
          </a:p>
          <a:p>
            <a:pPr marL="279400" marR="310769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맑은 고딕"/>
                <a:cs typeface="맑은 고딕"/>
              </a:rPr>
              <a:t>1980년 11월 26일에 그 효력이</a:t>
            </a:r>
            <a:r>
              <a:rPr dirty="0" sz="2000" spc="-14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발생.  </a:t>
            </a:r>
            <a:r>
              <a:rPr dirty="0" sz="2000">
                <a:solidFill>
                  <a:srgbClr val="0000FF"/>
                </a:solidFill>
                <a:latin typeface="맑은 고딕"/>
                <a:cs typeface="맑은 고딕"/>
              </a:rPr>
              <a:t>우리나라는 1987년에</a:t>
            </a:r>
            <a:r>
              <a:rPr dirty="0" sz="2000" spc="-65">
                <a:solidFill>
                  <a:srgbClr val="0000FF"/>
                </a:solidFill>
                <a:latin typeface="맑은 고딕"/>
                <a:cs typeface="맑은 고딕"/>
              </a:rPr>
              <a:t> </a:t>
            </a:r>
            <a:r>
              <a:rPr dirty="0" sz="2000">
                <a:solidFill>
                  <a:srgbClr val="0000FF"/>
                </a:solidFill>
                <a:latin typeface="맑은 고딕"/>
                <a:cs typeface="맑은 고딕"/>
              </a:rPr>
              <a:t>가입</a:t>
            </a:r>
            <a:r>
              <a:rPr dirty="0" sz="2000">
                <a:latin typeface="맑은 고딕"/>
                <a:cs typeface="맑은 고딕"/>
              </a:rPr>
              <a:t>.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</a:pPr>
            <a:r>
              <a:rPr dirty="0" sz="2000" b="1">
                <a:latin typeface="맑은 고딕"/>
                <a:cs typeface="맑은 고딕"/>
              </a:rPr>
              <a:t>- 주된</a:t>
            </a:r>
            <a:r>
              <a:rPr dirty="0" sz="2000" spc="-2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취지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맑은 고딕"/>
                <a:cs typeface="맑은 고딕"/>
              </a:rPr>
              <a:t>특허절차상 미생물기탁을 요구하는</a:t>
            </a:r>
            <a:r>
              <a:rPr dirty="0" sz="2000" spc="-9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국가는</a:t>
            </a:r>
            <a:endParaRPr sz="2000">
              <a:latin typeface="맑은 고딕"/>
              <a:cs typeface="맑은 고딕"/>
            </a:endParaRPr>
          </a:p>
          <a:p>
            <a:pPr marL="279400" marR="25400">
              <a:lnSpc>
                <a:spcPct val="100000"/>
              </a:lnSpc>
            </a:pPr>
            <a:r>
              <a:rPr dirty="0" sz="2000">
                <a:latin typeface="맑은 고딕"/>
                <a:cs typeface="맑은 고딕"/>
              </a:rPr>
              <a:t>이 조약에 가입하고 있는 체약국의 영토 내 혹은 영토 외에</a:t>
            </a:r>
            <a:r>
              <a:rPr dirty="0" sz="2000" spc="-14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있는  국제기탁기관에 미생물을 기탁하여야 한다는</a:t>
            </a:r>
            <a:r>
              <a:rPr dirty="0" sz="2000" spc="-9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것이다.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2600" y="4364735"/>
            <a:ext cx="5113020" cy="2244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96378" y="40766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79" y="661542"/>
                </a:moveTo>
                <a:lnTo>
                  <a:pt x="326644" y="661542"/>
                </a:lnTo>
                <a:lnTo>
                  <a:pt x="359155" y="914400"/>
                </a:lnTo>
                <a:lnTo>
                  <a:pt x="436879" y="661542"/>
                </a:lnTo>
                <a:close/>
              </a:path>
              <a:path w="914400" h="914400">
                <a:moveTo>
                  <a:pt x="590522" y="632205"/>
                </a:moveTo>
                <a:lnTo>
                  <a:pt x="445897" y="632205"/>
                </a:lnTo>
                <a:lnTo>
                  <a:pt x="560831" y="835532"/>
                </a:lnTo>
                <a:lnTo>
                  <a:pt x="590522" y="632205"/>
                </a:lnTo>
                <a:close/>
              </a:path>
              <a:path w="914400" h="914400">
                <a:moveTo>
                  <a:pt x="729000" y="612013"/>
                </a:moveTo>
                <a:lnTo>
                  <a:pt x="593471" y="612013"/>
                </a:lnTo>
                <a:lnTo>
                  <a:pt x="768096" y="766063"/>
                </a:lnTo>
                <a:lnTo>
                  <a:pt x="729000" y="612013"/>
                </a:lnTo>
                <a:close/>
              </a:path>
              <a:path w="914400" h="914400">
                <a:moveTo>
                  <a:pt x="723424" y="590041"/>
                </a:moveTo>
                <a:lnTo>
                  <a:pt x="239902" y="590041"/>
                </a:lnTo>
                <a:lnTo>
                  <a:pt x="201549" y="745743"/>
                </a:lnTo>
                <a:lnTo>
                  <a:pt x="326644" y="661542"/>
                </a:lnTo>
                <a:lnTo>
                  <a:pt x="436879" y="661542"/>
                </a:lnTo>
                <a:lnTo>
                  <a:pt x="445897" y="632205"/>
                </a:lnTo>
                <a:lnTo>
                  <a:pt x="590522" y="632205"/>
                </a:lnTo>
                <a:lnTo>
                  <a:pt x="593471" y="612013"/>
                </a:lnTo>
                <a:lnTo>
                  <a:pt x="729000" y="612013"/>
                </a:lnTo>
                <a:lnTo>
                  <a:pt x="723424" y="590041"/>
                </a:lnTo>
                <a:close/>
              </a:path>
              <a:path w="914400" h="914400">
                <a:moveTo>
                  <a:pt x="15621" y="97154"/>
                </a:moveTo>
                <a:lnTo>
                  <a:pt x="195833" y="322452"/>
                </a:lnTo>
                <a:lnTo>
                  <a:pt x="0" y="364743"/>
                </a:lnTo>
                <a:lnTo>
                  <a:pt x="157606" y="498475"/>
                </a:lnTo>
                <a:lnTo>
                  <a:pt x="5715" y="617474"/>
                </a:lnTo>
                <a:lnTo>
                  <a:pt x="239902" y="590041"/>
                </a:lnTo>
                <a:lnTo>
                  <a:pt x="723424" y="590041"/>
                </a:lnTo>
                <a:lnTo>
                  <a:pt x="712724" y="547877"/>
                </a:lnTo>
                <a:lnTo>
                  <a:pt x="893495" y="547877"/>
                </a:lnTo>
                <a:lnTo>
                  <a:pt x="745363" y="443483"/>
                </a:lnTo>
                <a:lnTo>
                  <a:pt x="893064" y="344424"/>
                </a:lnTo>
                <a:lnTo>
                  <a:pt x="707008" y="309625"/>
                </a:lnTo>
                <a:lnTo>
                  <a:pt x="731736" y="267588"/>
                </a:lnTo>
                <a:lnTo>
                  <a:pt x="309499" y="267588"/>
                </a:lnTo>
                <a:lnTo>
                  <a:pt x="15621" y="97154"/>
                </a:lnTo>
                <a:close/>
              </a:path>
              <a:path w="914400" h="914400">
                <a:moveTo>
                  <a:pt x="893495" y="547877"/>
                </a:moveTo>
                <a:lnTo>
                  <a:pt x="712724" y="547877"/>
                </a:lnTo>
                <a:lnTo>
                  <a:pt x="914400" y="562609"/>
                </a:lnTo>
                <a:lnTo>
                  <a:pt x="893495" y="547877"/>
                </a:lnTo>
                <a:close/>
              </a:path>
              <a:path w="914400" h="914400">
                <a:moveTo>
                  <a:pt x="353568" y="97154"/>
                </a:moveTo>
                <a:lnTo>
                  <a:pt x="309499" y="267588"/>
                </a:lnTo>
                <a:lnTo>
                  <a:pt x="731736" y="267588"/>
                </a:lnTo>
                <a:lnTo>
                  <a:pt x="744735" y="245490"/>
                </a:lnTo>
                <a:lnTo>
                  <a:pt x="457200" y="245490"/>
                </a:lnTo>
                <a:lnTo>
                  <a:pt x="353568" y="97154"/>
                </a:lnTo>
                <a:close/>
              </a:path>
              <a:path w="914400" h="914400">
                <a:moveTo>
                  <a:pt x="614806" y="0"/>
                </a:moveTo>
                <a:lnTo>
                  <a:pt x="457200" y="245490"/>
                </a:lnTo>
                <a:lnTo>
                  <a:pt x="744735" y="245490"/>
                </a:lnTo>
                <a:lnTo>
                  <a:pt x="756538" y="225425"/>
                </a:lnTo>
                <a:lnTo>
                  <a:pt x="599186" y="225425"/>
                </a:lnTo>
                <a:lnTo>
                  <a:pt x="614806" y="0"/>
                </a:lnTo>
                <a:close/>
              </a:path>
              <a:path w="914400" h="914400">
                <a:moveTo>
                  <a:pt x="778128" y="188721"/>
                </a:moveTo>
                <a:lnTo>
                  <a:pt x="599186" y="225425"/>
                </a:lnTo>
                <a:lnTo>
                  <a:pt x="756538" y="225425"/>
                </a:lnTo>
                <a:lnTo>
                  <a:pt x="778128" y="188721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96378" y="40766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0"/>
                </a:moveTo>
                <a:lnTo>
                  <a:pt x="614806" y="0"/>
                </a:lnTo>
                <a:lnTo>
                  <a:pt x="599186" y="225425"/>
                </a:lnTo>
                <a:lnTo>
                  <a:pt x="778128" y="188721"/>
                </a:lnTo>
                <a:lnTo>
                  <a:pt x="707008" y="309625"/>
                </a:lnTo>
                <a:lnTo>
                  <a:pt x="893064" y="344424"/>
                </a:lnTo>
                <a:lnTo>
                  <a:pt x="745363" y="443483"/>
                </a:lnTo>
                <a:lnTo>
                  <a:pt x="914400" y="562609"/>
                </a:lnTo>
                <a:lnTo>
                  <a:pt x="712724" y="547877"/>
                </a:lnTo>
                <a:lnTo>
                  <a:pt x="768096" y="766063"/>
                </a:lnTo>
                <a:lnTo>
                  <a:pt x="593471" y="612013"/>
                </a:lnTo>
                <a:lnTo>
                  <a:pt x="560831" y="835532"/>
                </a:lnTo>
                <a:lnTo>
                  <a:pt x="445897" y="632205"/>
                </a:lnTo>
                <a:lnTo>
                  <a:pt x="359155" y="914400"/>
                </a:lnTo>
                <a:lnTo>
                  <a:pt x="326644" y="661542"/>
                </a:lnTo>
                <a:lnTo>
                  <a:pt x="201549" y="745743"/>
                </a:lnTo>
                <a:lnTo>
                  <a:pt x="239902" y="590041"/>
                </a:lnTo>
                <a:lnTo>
                  <a:pt x="5715" y="617474"/>
                </a:lnTo>
                <a:lnTo>
                  <a:pt x="157606" y="498475"/>
                </a:lnTo>
                <a:lnTo>
                  <a:pt x="0" y="364743"/>
                </a:lnTo>
                <a:lnTo>
                  <a:pt x="195833" y="322452"/>
                </a:lnTo>
                <a:lnTo>
                  <a:pt x="15621" y="97154"/>
                </a:lnTo>
                <a:lnTo>
                  <a:pt x="309499" y="267588"/>
                </a:lnTo>
                <a:lnTo>
                  <a:pt x="353568" y="97154"/>
                </a:lnTo>
                <a:lnTo>
                  <a:pt x="457200" y="24549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559" y="143636"/>
            <a:ext cx="40874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Ⅱ. 지식재산에 관한</a:t>
            </a:r>
            <a:r>
              <a:rPr dirty="0" sz="2400" spc="-85"/>
              <a:t> </a:t>
            </a:r>
            <a:r>
              <a:rPr dirty="0" sz="2400"/>
              <a:t>국제협약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43559" y="582244"/>
            <a:ext cx="3957954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1. </a:t>
            </a:r>
            <a:r>
              <a:rPr dirty="0" sz="2400" spc="-5" b="1">
                <a:latin typeface="맑은 고딕"/>
                <a:cs typeface="맑은 고딕"/>
              </a:rPr>
              <a:t>산업재산에 관한</a:t>
            </a:r>
            <a:r>
              <a:rPr dirty="0" sz="2400" spc="-5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국제협정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59" y="1133347"/>
            <a:ext cx="22250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맑은 고딕"/>
                <a:cs typeface="맑은 고딕"/>
              </a:rPr>
              <a:t>(3)</a:t>
            </a:r>
            <a:r>
              <a:rPr dirty="0" sz="2000" spc="-80" b="1">
                <a:latin typeface="맑은 고딕"/>
                <a:cs typeface="맑은 고딕"/>
              </a:rPr>
              <a:t> </a:t>
            </a:r>
            <a:r>
              <a:rPr dirty="0" sz="2000" b="1">
                <a:solidFill>
                  <a:srgbClr val="0000FF"/>
                </a:solidFill>
                <a:latin typeface="맑은 고딕"/>
                <a:cs typeface="맑은 고딕"/>
              </a:rPr>
              <a:t>부다페스트조약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8891" y="1655064"/>
            <a:ext cx="8586216" cy="5013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363339" y="1153795"/>
            <a:ext cx="24720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00FF"/>
                </a:solidFill>
                <a:latin typeface="맑은 고딕"/>
                <a:cs typeface="맑은 고딕"/>
              </a:rPr>
              <a:t>관련 사항 검색해</a:t>
            </a:r>
            <a:r>
              <a:rPr dirty="0" sz="1800" spc="-95" b="1">
                <a:solidFill>
                  <a:srgbClr val="0000FF"/>
                </a:solidFill>
                <a:latin typeface="맑은 고딕"/>
                <a:cs typeface="맑은 고딕"/>
              </a:rPr>
              <a:t> </a:t>
            </a:r>
            <a:r>
              <a:rPr dirty="0" sz="1800" spc="-5" b="1">
                <a:solidFill>
                  <a:srgbClr val="0000FF"/>
                </a:solidFill>
                <a:latin typeface="맑은 고딕"/>
                <a:cs typeface="맑은 고딕"/>
              </a:rPr>
              <a:t>보기!!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358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11886" y="4005834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49" y="661543"/>
                </a:moveTo>
                <a:lnTo>
                  <a:pt x="326605" y="661543"/>
                </a:lnTo>
                <a:lnTo>
                  <a:pt x="359194" y="914400"/>
                </a:lnTo>
                <a:lnTo>
                  <a:pt x="436849" y="661543"/>
                </a:lnTo>
                <a:close/>
              </a:path>
              <a:path w="914400" h="914400">
                <a:moveTo>
                  <a:pt x="590553" y="632206"/>
                </a:moveTo>
                <a:lnTo>
                  <a:pt x="445858" y="632206"/>
                </a:lnTo>
                <a:lnTo>
                  <a:pt x="560793" y="835533"/>
                </a:lnTo>
                <a:lnTo>
                  <a:pt x="590553" y="632206"/>
                </a:lnTo>
                <a:close/>
              </a:path>
              <a:path w="914400" h="914400">
                <a:moveTo>
                  <a:pt x="729000" y="612013"/>
                </a:moveTo>
                <a:lnTo>
                  <a:pt x="593509" y="612013"/>
                </a:lnTo>
                <a:lnTo>
                  <a:pt x="768096" y="766064"/>
                </a:lnTo>
                <a:lnTo>
                  <a:pt x="729000" y="612013"/>
                </a:lnTo>
                <a:close/>
              </a:path>
              <a:path w="914400" h="914400">
                <a:moveTo>
                  <a:pt x="723424" y="590042"/>
                </a:moveTo>
                <a:lnTo>
                  <a:pt x="239902" y="590042"/>
                </a:lnTo>
                <a:lnTo>
                  <a:pt x="201587" y="745744"/>
                </a:lnTo>
                <a:lnTo>
                  <a:pt x="326605" y="661543"/>
                </a:lnTo>
                <a:lnTo>
                  <a:pt x="436849" y="661543"/>
                </a:lnTo>
                <a:lnTo>
                  <a:pt x="445858" y="632206"/>
                </a:lnTo>
                <a:lnTo>
                  <a:pt x="590553" y="632206"/>
                </a:lnTo>
                <a:lnTo>
                  <a:pt x="593509" y="612013"/>
                </a:lnTo>
                <a:lnTo>
                  <a:pt x="729000" y="612013"/>
                </a:lnTo>
                <a:lnTo>
                  <a:pt x="723424" y="590042"/>
                </a:lnTo>
                <a:close/>
              </a:path>
              <a:path w="914400" h="914400">
                <a:moveTo>
                  <a:pt x="15659" y="97155"/>
                </a:moveTo>
                <a:lnTo>
                  <a:pt x="195872" y="322453"/>
                </a:lnTo>
                <a:lnTo>
                  <a:pt x="0" y="364744"/>
                </a:lnTo>
                <a:lnTo>
                  <a:pt x="157568" y="498475"/>
                </a:lnTo>
                <a:lnTo>
                  <a:pt x="5715" y="617474"/>
                </a:lnTo>
                <a:lnTo>
                  <a:pt x="239902" y="590042"/>
                </a:lnTo>
                <a:lnTo>
                  <a:pt x="723424" y="590042"/>
                </a:lnTo>
                <a:lnTo>
                  <a:pt x="712724" y="547878"/>
                </a:lnTo>
                <a:lnTo>
                  <a:pt x="893495" y="547878"/>
                </a:lnTo>
                <a:lnTo>
                  <a:pt x="745363" y="443484"/>
                </a:lnTo>
                <a:lnTo>
                  <a:pt x="893063" y="344424"/>
                </a:lnTo>
                <a:lnTo>
                  <a:pt x="707008" y="309626"/>
                </a:lnTo>
                <a:lnTo>
                  <a:pt x="731736" y="267589"/>
                </a:lnTo>
                <a:lnTo>
                  <a:pt x="309537" y="267589"/>
                </a:lnTo>
                <a:lnTo>
                  <a:pt x="15659" y="97155"/>
                </a:lnTo>
                <a:close/>
              </a:path>
              <a:path w="914400" h="914400">
                <a:moveTo>
                  <a:pt x="893495" y="547878"/>
                </a:moveTo>
                <a:lnTo>
                  <a:pt x="712724" y="547878"/>
                </a:lnTo>
                <a:lnTo>
                  <a:pt x="914400" y="562610"/>
                </a:lnTo>
                <a:lnTo>
                  <a:pt x="893495" y="547878"/>
                </a:lnTo>
                <a:close/>
              </a:path>
              <a:path w="914400" h="914400">
                <a:moveTo>
                  <a:pt x="353567" y="97155"/>
                </a:moveTo>
                <a:lnTo>
                  <a:pt x="309537" y="267589"/>
                </a:lnTo>
                <a:lnTo>
                  <a:pt x="731736" y="267589"/>
                </a:lnTo>
                <a:lnTo>
                  <a:pt x="744735" y="245491"/>
                </a:lnTo>
                <a:lnTo>
                  <a:pt x="457200" y="245491"/>
                </a:lnTo>
                <a:lnTo>
                  <a:pt x="353567" y="97155"/>
                </a:lnTo>
                <a:close/>
              </a:path>
              <a:path w="914400" h="914400">
                <a:moveTo>
                  <a:pt x="614768" y="0"/>
                </a:moveTo>
                <a:lnTo>
                  <a:pt x="457200" y="245491"/>
                </a:lnTo>
                <a:lnTo>
                  <a:pt x="744735" y="245491"/>
                </a:lnTo>
                <a:lnTo>
                  <a:pt x="756539" y="225425"/>
                </a:lnTo>
                <a:lnTo>
                  <a:pt x="599224" y="225425"/>
                </a:lnTo>
                <a:lnTo>
                  <a:pt x="614768" y="0"/>
                </a:lnTo>
                <a:close/>
              </a:path>
              <a:path w="914400" h="914400">
                <a:moveTo>
                  <a:pt x="778129" y="188722"/>
                </a:moveTo>
                <a:lnTo>
                  <a:pt x="599224" y="225425"/>
                </a:lnTo>
                <a:lnTo>
                  <a:pt x="756539" y="225425"/>
                </a:lnTo>
                <a:lnTo>
                  <a:pt x="778129" y="188722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1886" y="4005834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1"/>
                </a:moveTo>
                <a:lnTo>
                  <a:pt x="614768" y="0"/>
                </a:lnTo>
                <a:lnTo>
                  <a:pt x="599224" y="225425"/>
                </a:lnTo>
                <a:lnTo>
                  <a:pt x="778129" y="188722"/>
                </a:lnTo>
                <a:lnTo>
                  <a:pt x="707008" y="309626"/>
                </a:lnTo>
                <a:lnTo>
                  <a:pt x="893063" y="344424"/>
                </a:lnTo>
                <a:lnTo>
                  <a:pt x="745363" y="443484"/>
                </a:lnTo>
                <a:lnTo>
                  <a:pt x="914400" y="562610"/>
                </a:lnTo>
                <a:lnTo>
                  <a:pt x="712724" y="547878"/>
                </a:lnTo>
                <a:lnTo>
                  <a:pt x="768096" y="766064"/>
                </a:lnTo>
                <a:lnTo>
                  <a:pt x="593509" y="612013"/>
                </a:lnTo>
                <a:lnTo>
                  <a:pt x="560793" y="835533"/>
                </a:lnTo>
                <a:lnTo>
                  <a:pt x="445858" y="632206"/>
                </a:lnTo>
                <a:lnTo>
                  <a:pt x="359194" y="914400"/>
                </a:lnTo>
                <a:lnTo>
                  <a:pt x="326605" y="661543"/>
                </a:lnTo>
                <a:lnTo>
                  <a:pt x="201587" y="745744"/>
                </a:lnTo>
                <a:lnTo>
                  <a:pt x="239902" y="590042"/>
                </a:lnTo>
                <a:lnTo>
                  <a:pt x="5715" y="617474"/>
                </a:lnTo>
                <a:lnTo>
                  <a:pt x="157568" y="498475"/>
                </a:lnTo>
                <a:lnTo>
                  <a:pt x="0" y="364744"/>
                </a:lnTo>
                <a:lnTo>
                  <a:pt x="195872" y="322453"/>
                </a:lnTo>
                <a:lnTo>
                  <a:pt x="15659" y="97155"/>
                </a:lnTo>
                <a:lnTo>
                  <a:pt x="309537" y="267589"/>
                </a:lnTo>
                <a:lnTo>
                  <a:pt x="353567" y="97155"/>
                </a:lnTo>
                <a:lnTo>
                  <a:pt x="457200" y="245491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559" y="143636"/>
            <a:ext cx="40874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Ⅱ. 지식재산에 관한</a:t>
            </a:r>
            <a:r>
              <a:rPr dirty="0" sz="2400" spc="-85"/>
              <a:t> </a:t>
            </a:r>
            <a:r>
              <a:rPr dirty="0" sz="2400"/>
              <a:t>국제협약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43559" y="582244"/>
            <a:ext cx="8343900" cy="2467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1. </a:t>
            </a:r>
            <a:r>
              <a:rPr dirty="0" sz="2400" spc="-5" b="1">
                <a:latin typeface="맑은 고딕"/>
                <a:cs typeface="맑은 고딕"/>
              </a:rPr>
              <a:t>산업재산에 관한</a:t>
            </a:r>
            <a:r>
              <a:rPr dirty="0" sz="2400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국제협정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dirty="0" sz="2000" b="1">
                <a:latin typeface="맑은 고딕"/>
                <a:cs typeface="맑은 고딕"/>
              </a:rPr>
              <a:t>(4) 기</a:t>
            </a:r>
            <a:r>
              <a:rPr dirty="0" sz="2000" spc="-3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타</a:t>
            </a:r>
            <a:endParaRPr sz="2000"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표장의 국제등록에 관한 </a:t>
            </a:r>
            <a:r>
              <a:rPr dirty="0" sz="2000" b="1">
                <a:latin typeface="맑은 고딕"/>
                <a:cs typeface="맑은 고딕"/>
              </a:rPr>
              <a:t>마드리드협정에 대한 의정서</a:t>
            </a:r>
            <a:r>
              <a:rPr dirty="0" sz="2000">
                <a:latin typeface="맑은 고딕"/>
                <a:cs typeface="맑은 고딕"/>
              </a:rPr>
              <a:t>는 1989년 6월 27일  마드리드에서 채택되었고, 우리나라는 2003년 4월 10일에 발효되었다.</a:t>
            </a:r>
            <a:r>
              <a:rPr dirty="0" sz="2000" spc="-200">
                <a:latin typeface="맑은 고딕"/>
                <a:cs typeface="맑은 고딕"/>
              </a:rPr>
              <a:t> </a:t>
            </a:r>
            <a:r>
              <a:rPr dirty="0" sz="2000" spc="0">
                <a:latin typeface="맑은 고딕"/>
                <a:cs typeface="맑은 고딕"/>
              </a:rPr>
              <a:t>표  </a:t>
            </a:r>
            <a:r>
              <a:rPr dirty="0" sz="2000">
                <a:latin typeface="맑은 고딕"/>
                <a:cs typeface="맑은 고딕"/>
              </a:rPr>
              <a:t>장등록을 실행하기 위한 </a:t>
            </a:r>
            <a:r>
              <a:rPr dirty="0" sz="2000" b="1">
                <a:latin typeface="맑은 고딕"/>
                <a:cs typeface="맑은 고딕"/>
              </a:rPr>
              <a:t>상품 및 서비스의 국제분류에 관한 니스협정</a:t>
            </a:r>
            <a:r>
              <a:rPr dirty="0" sz="2000">
                <a:latin typeface="맑은 고딕"/>
                <a:cs typeface="맑은 고딕"/>
              </a:rPr>
              <a:t>은  1957년 채택되었고, 우리나라는 1999년 1월 8일에 발효되었다. </a:t>
            </a:r>
            <a:r>
              <a:rPr dirty="0" sz="2000" b="1">
                <a:latin typeface="맑은 고딕"/>
                <a:cs typeface="맑은 고딕"/>
              </a:rPr>
              <a:t>국제특허  분류에 관한 스트라스부르협정 </a:t>
            </a:r>
            <a:r>
              <a:rPr dirty="0" sz="2000">
                <a:latin typeface="맑은 고딕"/>
                <a:cs typeface="맑은 고딕"/>
              </a:rPr>
              <a:t>등이</a:t>
            </a:r>
            <a:r>
              <a:rPr dirty="0" sz="2000" spc="-8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03448" y="3884676"/>
            <a:ext cx="1786127" cy="1786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65860" y="3567684"/>
            <a:ext cx="1501140" cy="2371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79364" y="3297935"/>
            <a:ext cx="1819656" cy="2514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6822" y="894715"/>
            <a:ext cx="3114675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9880" algn="l"/>
              </a:tabLst>
            </a:pPr>
            <a:r>
              <a:rPr dirty="0" sz="2100"/>
              <a:t>-	다음 시간에 만납시다</a:t>
            </a:r>
            <a:r>
              <a:rPr dirty="0" sz="2100" spc="-114"/>
              <a:t> </a:t>
            </a:r>
            <a:r>
              <a:rPr dirty="0" sz="2100"/>
              <a:t>-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444234" y="3934205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79" y="661543"/>
                </a:moveTo>
                <a:lnTo>
                  <a:pt x="326643" y="661543"/>
                </a:lnTo>
                <a:lnTo>
                  <a:pt x="359156" y="914400"/>
                </a:lnTo>
                <a:lnTo>
                  <a:pt x="436879" y="661543"/>
                </a:lnTo>
                <a:close/>
              </a:path>
              <a:path w="914400" h="914400">
                <a:moveTo>
                  <a:pt x="590522" y="632206"/>
                </a:moveTo>
                <a:lnTo>
                  <a:pt x="445896" y="632206"/>
                </a:lnTo>
                <a:lnTo>
                  <a:pt x="560832" y="835533"/>
                </a:lnTo>
                <a:lnTo>
                  <a:pt x="590522" y="632206"/>
                </a:lnTo>
                <a:close/>
              </a:path>
              <a:path w="914400" h="914400">
                <a:moveTo>
                  <a:pt x="729000" y="612013"/>
                </a:moveTo>
                <a:lnTo>
                  <a:pt x="593470" y="612013"/>
                </a:lnTo>
                <a:lnTo>
                  <a:pt x="768095" y="766064"/>
                </a:lnTo>
                <a:lnTo>
                  <a:pt x="729000" y="612013"/>
                </a:lnTo>
                <a:close/>
              </a:path>
              <a:path w="914400" h="914400">
                <a:moveTo>
                  <a:pt x="723424" y="590042"/>
                </a:moveTo>
                <a:lnTo>
                  <a:pt x="239902" y="590042"/>
                </a:lnTo>
                <a:lnTo>
                  <a:pt x="201548" y="745744"/>
                </a:lnTo>
                <a:lnTo>
                  <a:pt x="326643" y="661543"/>
                </a:lnTo>
                <a:lnTo>
                  <a:pt x="436879" y="661543"/>
                </a:lnTo>
                <a:lnTo>
                  <a:pt x="445896" y="632206"/>
                </a:lnTo>
                <a:lnTo>
                  <a:pt x="590522" y="632206"/>
                </a:lnTo>
                <a:lnTo>
                  <a:pt x="593470" y="612013"/>
                </a:lnTo>
                <a:lnTo>
                  <a:pt x="729000" y="612013"/>
                </a:lnTo>
                <a:lnTo>
                  <a:pt x="723424" y="590042"/>
                </a:lnTo>
                <a:close/>
              </a:path>
              <a:path w="914400" h="914400">
                <a:moveTo>
                  <a:pt x="15620" y="97155"/>
                </a:moveTo>
                <a:lnTo>
                  <a:pt x="195834" y="322453"/>
                </a:lnTo>
                <a:lnTo>
                  <a:pt x="0" y="364744"/>
                </a:lnTo>
                <a:lnTo>
                  <a:pt x="157607" y="498475"/>
                </a:lnTo>
                <a:lnTo>
                  <a:pt x="5714" y="617474"/>
                </a:lnTo>
                <a:lnTo>
                  <a:pt x="239902" y="590042"/>
                </a:lnTo>
                <a:lnTo>
                  <a:pt x="723424" y="590042"/>
                </a:lnTo>
                <a:lnTo>
                  <a:pt x="712723" y="547878"/>
                </a:lnTo>
                <a:lnTo>
                  <a:pt x="893495" y="547878"/>
                </a:lnTo>
                <a:lnTo>
                  <a:pt x="745363" y="443484"/>
                </a:lnTo>
                <a:lnTo>
                  <a:pt x="893063" y="344424"/>
                </a:lnTo>
                <a:lnTo>
                  <a:pt x="707009" y="309626"/>
                </a:lnTo>
                <a:lnTo>
                  <a:pt x="731736" y="267589"/>
                </a:lnTo>
                <a:lnTo>
                  <a:pt x="309498" y="267589"/>
                </a:lnTo>
                <a:lnTo>
                  <a:pt x="15620" y="97155"/>
                </a:lnTo>
                <a:close/>
              </a:path>
              <a:path w="914400" h="914400">
                <a:moveTo>
                  <a:pt x="893495" y="547878"/>
                </a:moveTo>
                <a:lnTo>
                  <a:pt x="712723" y="547878"/>
                </a:lnTo>
                <a:lnTo>
                  <a:pt x="914399" y="562610"/>
                </a:lnTo>
                <a:lnTo>
                  <a:pt x="893495" y="547878"/>
                </a:lnTo>
                <a:close/>
              </a:path>
              <a:path w="914400" h="914400">
                <a:moveTo>
                  <a:pt x="353567" y="97155"/>
                </a:moveTo>
                <a:lnTo>
                  <a:pt x="309498" y="267589"/>
                </a:lnTo>
                <a:lnTo>
                  <a:pt x="731736" y="267589"/>
                </a:lnTo>
                <a:lnTo>
                  <a:pt x="744735" y="245491"/>
                </a:lnTo>
                <a:lnTo>
                  <a:pt x="457199" y="245491"/>
                </a:lnTo>
                <a:lnTo>
                  <a:pt x="353567" y="97155"/>
                </a:lnTo>
                <a:close/>
              </a:path>
              <a:path w="914400" h="914400">
                <a:moveTo>
                  <a:pt x="614807" y="0"/>
                </a:moveTo>
                <a:lnTo>
                  <a:pt x="457199" y="245491"/>
                </a:lnTo>
                <a:lnTo>
                  <a:pt x="744735" y="245491"/>
                </a:lnTo>
                <a:lnTo>
                  <a:pt x="756538" y="225425"/>
                </a:lnTo>
                <a:lnTo>
                  <a:pt x="599186" y="225425"/>
                </a:lnTo>
                <a:lnTo>
                  <a:pt x="614807" y="0"/>
                </a:lnTo>
                <a:close/>
              </a:path>
              <a:path w="914400" h="914400">
                <a:moveTo>
                  <a:pt x="778129" y="188722"/>
                </a:moveTo>
                <a:lnTo>
                  <a:pt x="599186" y="225425"/>
                </a:lnTo>
                <a:lnTo>
                  <a:pt x="756538" y="225425"/>
                </a:lnTo>
                <a:lnTo>
                  <a:pt x="778129" y="188722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44234" y="3934205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199" y="245491"/>
                </a:moveTo>
                <a:lnTo>
                  <a:pt x="614807" y="0"/>
                </a:lnTo>
                <a:lnTo>
                  <a:pt x="599186" y="225425"/>
                </a:lnTo>
                <a:lnTo>
                  <a:pt x="778129" y="188722"/>
                </a:lnTo>
                <a:lnTo>
                  <a:pt x="707009" y="309626"/>
                </a:lnTo>
                <a:lnTo>
                  <a:pt x="893063" y="344424"/>
                </a:lnTo>
                <a:lnTo>
                  <a:pt x="745363" y="443484"/>
                </a:lnTo>
                <a:lnTo>
                  <a:pt x="914399" y="562610"/>
                </a:lnTo>
                <a:lnTo>
                  <a:pt x="712723" y="547878"/>
                </a:lnTo>
                <a:lnTo>
                  <a:pt x="768095" y="766064"/>
                </a:lnTo>
                <a:lnTo>
                  <a:pt x="593470" y="612013"/>
                </a:lnTo>
                <a:lnTo>
                  <a:pt x="560832" y="835533"/>
                </a:lnTo>
                <a:lnTo>
                  <a:pt x="445896" y="632206"/>
                </a:lnTo>
                <a:lnTo>
                  <a:pt x="359156" y="914400"/>
                </a:lnTo>
                <a:lnTo>
                  <a:pt x="326643" y="661543"/>
                </a:lnTo>
                <a:lnTo>
                  <a:pt x="201548" y="745744"/>
                </a:lnTo>
                <a:lnTo>
                  <a:pt x="239902" y="590042"/>
                </a:lnTo>
                <a:lnTo>
                  <a:pt x="5714" y="617474"/>
                </a:lnTo>
                <a:lnTo>
                  <a:pt x="157607" y="498475"/>
                </a:lnTo>
                <a:lnTo>
                  <a:pt x="0" y="364744"/>
                </a:lnTo>
                <a:lnTo>
                  <a:pt x="195834" y="322453"/>
                </a:lnTo>
                <a:lnTo>
                  <a:pt x="15620" y="97155"/>
                </a:lnTo>
                <a:lnTo>
                  <a:pt x="309498" y="267589"/>
                </a:lnTo>
                <a:lnTo>
                  <a:pt x="353567" y="97155"/>
                </a:lnTo>
                <a:lnTo>
                  <a:pt x="457199" y="245491"/>
                </a:lnTo>
                <a:close/>
              </a:path>
            </a:pathLst>
          </a:custGeom>
          <a:ln w="25399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4884" y="175260"/>
            <a:ext cx="8714232" cy="6507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52359" y="765048"/>
            <a:ext cx="487679" cy="487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44702" y="3717797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79" y="661543"/>
                </a:moveTo>
                <a:lnTo>
                  <a:pt x="326644" y="661543"/>
                </a:lnTo>
                <a:lnTo>
                  <a:pt x="359156" y="914400"/>
                </a:lnTo>
                <a:lnTo>
                  <a:pt x="436879" y="661543"/>
                </a:lnTo>
                <a:close/>
              </a:path>
              <a:path w="914400" h="914400">
                <a:moveTo>
                  <a:pt x="590522" y="632206"/>
                </a:moveTo>
                <a:lnTo>
                  <a:pt x="445897" y="632206"/>
                </a:lnTo>
                <a:lnTo>
                  <a:pt x="560832" y="835532"/>
                </a:lnTo>
                <a:lnTo>
                  <a:pt x="590522" y="632206"/>
                </a:lnTo>
                <a:close/>
              </a:path>
              <a:path w="914400" h="914400">
                <a:moveTo>
                  <a:pt x="729000" y="612013"/>
                </a:moveTo>
                <a:lnTo>
                  <a:pt x="593471" y="612013"/>
                </a:lnTo>
                <a:lnTo>
                  <a:pt x="768096" y="766063"/>
                </a:lnTo>
                <a:lnTo>
                  <a:pt x="729000" y="612013"/>
                </a:lnTo>
                <a:close/>
              </a:path>
              <a:path w="914400" h="914400">
                <a:moveTo>
                  <a:pt x="723424" y="590041"/>
                </a:moveTo>
                <a:lnTo>
                  <a:pt x="239903" y="590041"/>
                </a:lnTo>
                <a:lnTo>
                  <a:pt x="201587" y="745744"/>
                </a:lnTo>
                <a:lnTo>
                  <a:pt x="326644" y="661543"/>
                </a:lnTo>
                <a:lnTo>
                  <a:pt x="436879" y="661543"/>
                </a:lnTo>
                <a:lnTo>
                  <a:pt x="445897" y="632206"/>
                </a:lnTo>
                <a:lnTo>
                  <a:pt x="590522" y="632206"/>
                </a:lnTo>
                <a:lnTo>
                  <a:pt x="593471" y="612013"/>
                </a:lnTo>
                <a:lnTo>
                  <a:pt x="729000" y="612013"/>
                </a:lnTo>
                <a:lnTo>
                  <a:pt x="723424" y="590041"/>
                </a:lnTo>
                <a:close/>
              </a:path>
              <a:path w="914400" h="914400">
                <a:moveTo>
                  <a:pt x="15659" y="97154"/>
                </a:moveTo>
                <a:lnTo>
                  <a:pt x="195872" y="322452"/>
                </a:lnTo>
                <a:lnTo>
                  <a:pt x="0" y="364744"/>
                </a:lnTo>
                <a:lnTo>
                  <a:pt x="157568" y="498475"/>
                </a:lnTo>
                <a:lnTo>
                  <a:pt x="5714" y="617474"/>
                </a:lnTo>
                <a:lnTo>
                  <a:pt x="239903" y="590041"/>
                </a:lnTo>
                <a:lnTo>
                  <a:pt x="723424" y="590041"/>
                </a:lnTo>
                <a:lnTo>
                  <a:pt x="712723" y="547877"/>
                </a:lnTo>
                <a:lnTo>
                  <a:pt x="893495" y="547877"/>
                </a:lnTo>
                <a:lnTo>
                  <a:pt x="745362" y="443483"/>
                </a:lnTo>
                <a:lnTo>
                  <a:pt x="893064" y="344424"/>
                </a:lnTo>
                <a:lnTo>
                  <a:pt x="707009" y="309625"/>
                </a:lnTo>
                <a:lnTo>
                  <a:pt x="731736" y="267588"/>
                </a:lnTo>
                <a:lnTo>
                  <a:pt x="309498" y="267588"/>
                </a:lnTo>
                <a:lnTo>
                  <a:pt x="15659" y="97154"/>
                </a:lnTo>
                <a:close/>
              </a:path>
              <a:path w="914400" h="914400">
                <a:moveTo>
                  <a:pt x="893495" y="547877"/>
                </a:moveTo>
                <a:lnTo>
                  <a:pt x="712723" y="547877"/>
                </a:lnTo>
                <a:lnTo>
                  <a:pt x="914399" y="562609"/>
                </a:lnTo>
                <a:lnTo>
                  <a:pt x="893495" y="547877"/>
                </a:lnTo>
                <a:close/>
              </a:path>
              <a:path w="914400" h="914400">
                <a:moveTo>
                  <a:pt x="353567" y="97154"/>
                </a:moveTo>
                <a:lnTo>
                  <a:pt x="309498" y="267588"/>
                </a:lnTo>
                <a:lnTo>
                  <a:pt x="731736" y="267588"/>
                </a:lnTo>
                <a:lnTo>
                  <a:pt x="744735" y="245490"/>
                </a:lnTo>
                <a:lnTo>
                  <a:pt x="457200" y="245490"/>
                </a:lnTo>
                <a:lnTo>
                  <a:pt x="353567" y="97154"/>
                </a:lnTo>
                <a:close/>
              </a:path>
              <a:path w="914400" h="914400">
                <a:moveTo>
                  <a:pt x="614806" y="0"/>
                </a:moveTo>
                <a:lnTo>
                  <a:pt x="457200" y="245490"/>
                </a:lnTo>
                <a:lnTo>
                  <a:pt x="744735" y="245490"/>
                </a:lnTo>
                <a:lnTo>
                  <a:pt x="756538" y="225425"/>
                </a:lnTo>
                <a:lnTo>
                  <a:pt x="599185" y="225425"/>
                </a:lnTo>
                <a:lnTo>
                  <a:pt x="614806" y="0"/>
                </a:lnTo>
                <a:close/>
              </a:path>
              <a:path w="914400" h="914400">
                <a:moveTo>
                  <a:pt x="778129" y="188721"/>
                </a:moveTo>
                <a:lnTo>
                  <a:pt x="599185" y="225425"/>
                </a:lnTo>
                <a:lnTo>
                  <a:pt x="756538" y="225425"/>
                </a:lnTo>
                <a:lnTo>
                  <a:pt x="778129" y="18872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4702" y="3717797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0"/>
                </a:moveTo>
                <a:lnTo>
                  <a:pt x="614806" y="0"/>
                </a:lnTo>
                <a:lnTo>
                  <a:pt x="599185" y="225425"/>
                </a:lnTo>
                <a:lnTo>
                  <a:pt x="778129" y="188721"/>
                </a:lnTo>
                <a:lnTo>
                  <a:pt x="707009" y="309625"/>
                </a:lnTo>
                <a:lnTo>
                  <a:pt x="893064" y="344424"/>
                </a:lnTo>
                <a:lnTo>
                  <a:pt x="745362" y="443483"/>
                </a:lnTo>
                <a:lnTo>
                  <a:pt x="914399" y="562609"/>
                </a:lnTo>
                <a:lnTo>
                  <a:pt x="712723" y="547877"/>
                </a:lnTo>
                <a:lnTo>
                  <a:pt x="768096" y="766063"/>
                </a:lnTo>
                <a:lnTo>
                  <a:pt x="593471" y="612013"/>
                </a:lnTo>
                <a:lnTo>
                  <a:pt x="560832" y="835532"/>
                </a:lnTo>
                <a:lnTo>
                  <a:pt x="445897" y="632206"/>
                </a:lnTo>
                <a:lnTo>
                  <a:pt x="359156" y="914400"/>
                </a:lnTo>
                <a:lnTo>
                  <a:pt x="326644" y="661543"/>
                </a:lnTo>
                <a:lnTo>
                  <a:pt x="201587" y="745744"/>
                </a:lnTo>
                <a:lnTo>
                  <a:pt x="239903" y="590041"/>
                </a:lnTo>
                <a:lnTo>
                  <a:pt x="5714" y="617474"/>
                </a:lnTo>
                <a:lnTo>
                  <a:pt x="157568" y="498475"/>
                </a:lnTo>
                <a:lnTo>
                  <a:pt x="0" y="364744"/>
                </a:lnTo>
                <a:lnTo>
                  <a:pt x="195872" y="322452"/>
                </a:lnTo>
                <a:lnTo>
                  <a:pt x="15659" y="97154"/>
                </a:lnTo>
                <a:lnTo>
                  <a:pt x="309498" y="267588"/>
                </a:lnTo>
                <a:lnTo>
                  <a:pt x="353567" y="97154"/>
                </a:lnTo>
                <a:lnTo>
                  <a:pt x="457200" y="24549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412" y="274777"/>
            <a:ext cx="477901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chapter </a:t>
            </a:r>
            <a:r>
              <a:rPr dirty="0" sz="2400"/>
              <a:t>4 </a:t>
            </a:r>
            <a:r>
              <a:rPr dirty="0" sz="2400" spc="-5"/>
              <a:t>지식재산의 국가간</a:t>
            </a:r>
            <a:r>
              <a:rPr dirty="0" sz="2400" spc="-10"/>
              <a:t> </a:t>
            </a:r>
            <a:r>
              <a:rPr dirty="0" sz="2400"/>
              <a:t>보호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46303" y="705167"/>
            <a:ext cx="7267575" cy="170878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2200" spc="-5" b="1">
                <a:latin typeface="맑은 고딕"/>
                <a:cs typeface="맑은 고딕"/>
              </a:rPr>
              <a:t>Ⅰ. </a:t>
            </a:r>
            <a:r>
              <a:rPr dirty="0" sz="2400" b="1">
                <a:latin typeface="맑은 고딕"/>
                <a:cs typeface="맑은 고딕"/>
              </a:rPr>
              <a:t>서</a:t>
            </a:r>
            <a:r>
              <a:rPr dirty="0" sz="2400" spc="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설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b="1">
                <a:latin typeface="맑은 고딕"/>
                <a:cs typeface="맑은 고딕"/>
              </a:rPr>
              <a:t>1. 지식재산의 국제적</a:t>
            </a:r>
            <a:r>
              <a:rPr dirty="0" sz="2400" spc="-2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이용증가</a:t>
            </a:r>
            <a:endParaRPr sz="24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  <a:spcBef>
                <a:spcPts val="1055"/>
              </a:spcBef>
            </a:pPr>
            <a:r>
              <a:rPr dirty="0" sz="2000">
                <a:latin typeface="맑은 고딕"/>
                <a:cs typeface="맑은 고딕"/>
              </a:rPr>
              <a:t>- </a:t>
            </a:r>
            <a:r>
              <a:rPr dirty="0" sz="2000" spc="0">
                <a:latin typeface="맑은 고딕"/>
                <a:cs typeface="맑은 고딕"/>
              </a:rPr>
              <a:t>오늘날의 </a:t>
            </a:r>
            <a:r>
              <a:rPr dirty="0" sz="2000" b="1">
                <a:latin typeface="맑은 고딕"/>
                <a:cs typeface="맑은 고딕"/>
              </a:rPr>
              <a:t>세계가 </a:t>
            </a:r>
            <a:r>
              <a:rPr dirty="0" sz="2000" spc="0" b="1">
                <a:latin typeface="맑은 고딕"/>
                <a:cs typeface="맑은 고딕"/>
              </a:rPr>
              <a:t>하나의 </a:t>
            </a:r>
            <a:r>
              <a:rPr dirty="0" sz="2000" b="1">
                <a:latin typeface="맑은 고딕"/>
                <a:cs typeface="맑은 고딕"/>
              </a:rPr>
              <a:t>공동시장으로 </a:t>
            </a:r>
            <a:r>
              <a:rPr dirty="0" sz="2000">
                <a:latin typeface="맑은 고딕"/>
                <a:cs typeface="맑은 고딕"/>
              </a:rPr>
              <a:t>변화하게</a:t>
            </a:r>
            <a:r>
              <a:rPr dirty="0" sz="2000" spc="-16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되면서,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자국 내에서 지식재산권 보호만으로는 그 목적을 달성</a:t>
            </a:r>
            <a:r>
              <a:rPr dirty="0" sz="2000" spc="-12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불가능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4695" y="2448813"/>
            <a:ext cx="20897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맑은 고딕"/>
                <a:cs typeface="맑은 고딕"/>
              </a:rPr>
              <a:t>- 이에</a:t>
            </a:r>
            <a:r>
              <a:rPr dirty="0" sz="2000" spc="-8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선진국들은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8064" y="2439020"/>
            <a:ext cx="110553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세계에</a:t>
            </a:r>
            <a:r>
              <a:rPr dirty="0" sz="2000" spc="-11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걸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03217" y="2439020"/>
            <a:ext cx="391287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친 보호장치의 필요성을 강하게</a:t>
            </a:r>
            <a:r>
              <a:rPr dirty="0" sz="2000" spc="-114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인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03260" y="2448813"/>
            <a:ext cx="3359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맑은 고딕"/>
                <a:cs typeface="맑은 고딕"/>
              </a:rPr>
              <a:t>식</a:t>
            </a:r>
            <a:r>
              <a:rPr dirty="0" sz="2000">
                <a:latin typeface="맑은 고딕"/>
                <a:cs typeface="맑은 고딕"/>
              </a:rPr>
              <a:t>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00527" y="3406140"/>
            <a:ext cx="4445508" cy="3104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88157" y="2577719"/>
            <a:ext cx="1188085" cy="127000"/>
          </a:xfrm>
          <a:custGeom>
            <a:avLst/>
            <a:gdLst/>
            <a:ahLst/>
            <a:cxnLst/>
            <a:rect l="l" t="t" r="r" b="b"/>
            <a:pathLst>
              <a:path w="1188085" h="127000">
                <a:moveTo>
                  <a:pt x="1187577" y="0"/>
                </a:moveTo>
                <a:lnTo>
                  <a:pt x="0" y="0"/>
                </a:lnTo>
                <a:lnTo>
                  <a:pt x="0" y="127000"/>
                </a:lnTo>
                <a:lnTo>
                  <a:pt x="1187577" y="127000"/>
                </a:lnTo>
                <a:lnTo>
                  <a:pt x="1187577" y="0"/>
                </a:lnTo>
                <a:close/>
              </a:path>
            </a:pathLst>
          </a:custGeom>
          <a:solidFill>
            <a:srgbClr val="FFC0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75734" y="2696210"/>
            <a:ext cx="31750" cy="8890"/>
          </a:xfrm>
          <a:custGeom>
            <a:avLst/>
            <a:gdLst/>
            <a:ahLst/>
            <a:cxnLst/>
            <a:rect l="l" t="t" r="r" b="b"/>
            <a:pathLst>
              <a:path w="31750" h="8889">
                <a:moveTo>
                  <a:pt x="0" y="8890"/>
                </a:moveTo>
                <a:lnTo>
                  <a:pt x="31750" y="8890"/>
                </a:lnTo>
                <a:lnTo>
                  <a:pt x="31750" y="0"/>
                </a:lnTo>
                <a:lnTo>
                  <a:pt x="0" y="0"/>
                </a:lnTo>
                <a:lnTo>
                  <a:pt x="0" y="8890"/>
                </a:lnTo>
                <a:close/>
              </a:path>
            </a:pathLst>
          </a:custGeom>
          <a:solidFill>
            <a:srgbClr val="FFC0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75734" y="2569210"/>
            <a:ext cx="18415" cy="127000"/>
          </a:xfrm>
          <a:custGeom>
            <a:avLst/>
            <a:gdLst/>
            <a:ahLst/>
            <a:cxnLst/>
            <a:rect l="l" t="t" r="r" b="b"/>
            <a:pathLst>
              <a:path w="18414" h="127000">
                <a:moveTo>
                  <a:pt x="0" y="127000"/>
                </a:moveTo>
                <a:lnTo>
                  <a:pt x="18034" y="127000"/>
                </a:lnTo>
                <a:lnTo>
                  <a:pt x="18034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C0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93769" y="2569210"/>
            <a:ext cx="13970" cy="127000"/>
          </a:xfrm>
          <a:custGeom>
            <a:avLst/>
            <a:gdLst/>
            <a:ahLst/>
            <a:cxnLst/>
            <a:rect l="l" t="t" r="r" b="b"/>
            <a:pathLst>
              <a:path w="13970" h="127000">
                <a:moveTo>
                  <a:pt x="0" y="127000"/>
                </a:moveTo>
                <a:lnTo>
                  <a:pt x="13715" y="127000"/>
                </a:lnTo>
                <a:lnTo>
                  <a:pt x="13715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C0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09453" y="2569210"/>
            <a:ext cx="0" cy="118110"/>
          </a:xfrm>
          <a:custGeom>
            <a:avLst/>
            <a:gdLst/>
            <a:ahLst/>
            <a:cxnLst/>
            <a:rect l="l" t="t" r="r" b="b"/>
            <a:pathLst>
              <a:path w="0" h="118110">
                <a:moveTo>
                  <a:pt x="0" y="0"/>
                </a:moveTo>
                <a:lnTo>
                  <a:pt x="0" y="118110"/>
                </a:lnTo>
              </a:path>
            </a:pathLst>
          </a:custGeom>
          <a:ln w="3937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11421" y="2560320"/>
            <a:ext cx="14604" cy="127000"/>
          </a:xfrm>
          <a:custGeom>
            <a:avLst/>
            <a:gdLst/>
            <a:ahLst/>
            <a:cxnLst/>
            <a:rect l="l" t="t" r="r" b="b"/>
            <a:pathLst>
              <a:path w="14604" h="127000">
                <a:moveTo>
                  <a:pt x="0" y="127000"/>
                </a:moveTo>
                <a:lnTo>
                  <a:pt x="14097" y="127000"/>
                </a:lnTo>
                <a:lnTo>
                  <a:pt x="14097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C0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11421" y="2551429"/>
            <a:ext cx="31750" cy="8890"/>
          </a:xfrm>
          <a:custGeom>
            <a:avLst/>
            <a:gdLst/>
            <a:ahLst/>
            <a:cxnLst/>
            <a:rect l="l" t="t" r="r" b="b"/>
            <a:pathLst>
              <a:path w="31750" h="8889">
                <a:moveTo>
                  <a:pt x="0" y="8889"/>
                </a:moveTo>
                <a:lnTo>
                  <a:pt x="31750" y="8889"/>
                </a:lnTo>
                <a:lnTo>
                  <a:pt x="31750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FFC0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025519" y="2560066"/>
            <a:ext cx="17780" cy="127000"/>
          </a:xfrm>
          <a:custGeom>
            <a:avLst/>
            <a:gdLst/>
            <a:ahLst/>
            <a:cxnLst/>
            <a:rect l="l" t="t" r="r" b="b"/>
            <a:pathLst>
              <a:path w="17779" h="127000">
                <a:moveTo>
                  <a:pt x="0" y="127000"/>
                </a:moveTo>
                <a:lnTo>
                  <a:pt x="17652" y="127000"/>
                </a:lnTo>
                <a:lnTo>
                  <a:pt x="17652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C0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043171" y="2551048"/>
            <a:ext cx="3897629" cy="127000"/>
          </a:xfrm>
          <a:custGeom>
            <a:avLst/>
            <a:gdLst/>
            <a:ahLst/>
            <a:cxnLst/>
            <a:rect l="l" t="t" r="r" b="b"/>
            <a:pathLst>
              <a:path w="3897629" h="127000">
                <a:moveTo>
                  <a:pt x="3897249" y="0"/>
                </a:moveTo>
                <a:lnTo>
                  <a:pt x="0" y="0"/>
                </a:lnTo>
                <a:lnTo>
                  <a:pt x="0" y="127000"/>
                </a:lnTo>
                <a:lnTo>
                  <a:pt x="3897249" y="127000"/>
                </a:lnTo>
                <a:lnTo>
                  <a:pt x="3897249" y="0"/>
                </a:lnTo>
                <a:close/>
              </a:path>
            </a:pathLst>
          </a:custGeom>
          <a:solidFill>
            <a:srgbClr val="FFC0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960804" y="2551048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40767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56666" y="407746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49" y="661543"/>
                </a:moveTo>
                <a:lnTo>
                  <a:pt x="326605" y="661543"/>
                </a:lnTo>
                <a:lnTo>
                  <a:pt x="359194" y="914400"/>
                </a:lnTo>
                <a:lnTo>
                  <a:pt x="436849" y="661543"/>
                </a:lnTo>
                <a:close/>
              </a:path>
              <a:path w="914400" h="914400">
                <a:moveTo>
                  <a:pt x="590522" y="632206"/>
                </a:moveTo>
                <a:lnTo>
                  <a:pt x="445858" y="632206"/>
                </a:lnTo>
                <a:lnTo>
                  <a:pt x="560832" y="835532"/>
                </a:lnTo>
                <a:lnTo>
                  <a:pt x="590522" y="632206"/>
                </a:lnTo>
                <a:close/>
              </a:path>
              <a:path w="914400" h="914400">
                <a:moveTo>
                  <a:pt x="729000" y="612013"/>
                </a:moveTo>
                <a:lnTo>
                  <a:pt x="593471" y="612013"/>
                </a:lnTo>
                <a:lnTo>
                  <a:pt x="768096" y="766063"/>
                </a:lnTo>
                <a:lnTo>
                  <a:pt x="729000" y="612013"/>
                </a:lnTo>
                <a:close/>
              </a:path>
              <a:path w="914400" h="914400">
                <a:moveTo>
                  <a:pt x="723424" y="590042"/>
                </a:moveTo>
                <a:lnTo>
                  <a:pt x="239903" y="590042"/>
                </a:lnTo>
                <a:lnTo>
                  <a:pt x="201587" y="745744"/>
                </a:lnTo>
                <a:lnTo>
                  <a:pt x="326605" y="661543"/>
                </a:lnTo>
                <a:lnTo>
                  <a:pt x="436849" y="661543"/>
                </a:lnTo>
                <a:lnTo>
                  <a:pt x="445858" y="632206"/>
                </a:lnTo>
                <a:lnTo>
                  <a:pt x="590522" y="632206"/>
                </a:lnTo>
                <a:lnTo>
                  <a:pt x="593471" y="612013"/>
                </a:lnTo>
                <a:lnTo>
                  <a:pt x="729000" y="612013"/>
                </a:lnTo>
                <a:lnTo>
                  <a:pt x="723424" y="590042"/>
                </a:lnTo>
                <a:close/>
              </a:path>
              <a:path w="914400" h="914400">
                <a:moveTo>
                  <a:pt x="15659" y="97155"/>
                </a:moveTo>
                <a:lnTo>
                  <a:pt x="195872" y="322452"/>
                </a:lnTo>
                <a:lnTo>
                  <a:pt x="0" y="364744"/>
                </a:lnTo>
                <a:lnTo>
                  <a:pt x="157568" y="498475"/>
                </a:lnTo>
                <a:lnTo>
                  <a:pt x="5715" y="617474"/>
                </a:lnTo>
                <a:lnTo>
                  <a:pt x="239903" y="590042"/>
                </a:lnTo>
                <a:lnTo>
                  <a:pt x="723424" y="590042"/>
                </a:lnTo>
                <a:lnTo>
                  <a:pt x="712724" y="547877"/>
                </a:lnTo>
                <a:lnTo>
                  <a:pt x="893495" y="547877"/>
                </a:lnTo>
                <a:lnTo>
                  <a:pt x="745363" y="443483"/>
                </a:lnTo>
                <a:lnTo>
                  <a:pt x="893064" y="344424"/>
                </a:lnTo>
                <a:lnTo>
                  <a:pt x="707009" y="309625"/>
                </a:lnTo>
                <a:lnTo>
                  <a:pt x="731736" y="267588"/>
                </a:lnTo>
                <a:lnTo>
                  <a:pt x="309537" y="267588"/>
                </a:lnTo>
                <a:lnTo>
                  <a:pt x="15659" y="97155"/>
                </a:lnTo>
                <a:close/>
              </a:path>
              <a:path w="914400" h="914400">
                <a:moveTo>
                  <a:pt x="893495" y="547877"/>
                </a:moveTo>
                <a:lnTo>
                  <a:pt x="712724" y="547877"/>
                </a:lnTo>
                <a:lnTo>
                  <a:pt x="914400" y="562610"/>
                </a:lnTo>
                <a:lnTo>
                  <a:pt x="893495" y="547877"/>
                </a:lnTo>
                <a:close/>
              </a:path>
              <a:path w="914400" h="914400">
                <a:moveTo>
                  <a:pt x="353568" y="97155"/>
                </a:moveTo>
                <a:lnTo>
                  <a:pt x="309537" y="267588"/>
                </a:lnTo>
                <a:lnTo>
                  <a:pt x="731736" y="267588"/>
                </a:lnTo>
                <a:lnTo>
                  <a:pt x="744735" y="245490"/>
                </a:lnTo>
                <a:lnTo>
                  <a:pt x="457200" y="245490"/>
                </a:lnTo>
                <a:lnTo>
                  <a:pt x="353568" y="97155"/>
                </a:lnTo>
                <a:close/>
              </a:path>
              <a:path w="914400" h="914400">
                <a:moveTo>
                  <a:pt x="614807" y="0"/>
                </a:moveTo>
                <a:lnTo>
                  <a:pt x="457200" y="245490"/>
                </a:lnTo>
                <a:lnTo>
                  <a:pt x="744735" y="245490"/>
                </a:lnTo>
                <a:lnTo>
                  <a:pt x="756538" y="225425"/>
                </a:lnTo>
                <a:lnTo>
                  <a:pt x="599186" y="225425"/>
                </a:lnTo>
                <a:lnTo>
                  <a:pt x="614807" y="0"/>
                </a:lnTo>
                <a:close/>
              </a:path>
              <a:path w="914400" h="914400">
                <a:moveTo>
                  <a:pt x="778129" y="188721"/>
                </a:moveTo>
                <a:lnTo>
                  <a:pt x="599186" y="225425"/>
                </a:lnTo>
                <a:lnTo>
                  <a:pt x="756538" y="225425"/>
                </a:lnTo>
                <a:lnTo>
                  <a:pt x="778129" y="188721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56666" y="407746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0"/>
                </a:moveTo>
                <a:lnTo>
                  <a:pt x="614807" y="0"/>
                </a:lnTo>
                <a:lnTo>
                  <a:pt x="599186" y="225425"/>
                </a:lnTo>
                <a:lnTo>
                  <a:pt x="778129" y="188721"/>
                </a:lnTo>
                <a:lnTo>
                  <a:pt x="707009" y="309625"/>
                </a:lnTo>
                <a:lnTo>
                  <a:pt x="893064" y="344424"/>
                </a:lnTo>
                <a:lnTo>
                  <a:pt x="745363" y="443483"/>
                </a:lnTo>
                <a:lnTo>
                  <a:pt x="914400" y="562610"/>
                </a:lnTo>
                <a:lnTo>
                  <a:pt x="712724" y="547877"/>
                </a:lnTo>
                <a:lnTo>
                  <a:pt x="768096" y="766063"/>
                </a:lnTo>
                <a:lnTo>
                  <a:pt x="593471" y="612013"/>
                </a:lnTo>
                <a:lnTo>
                  <a:pt x="560832" y="835532"/>
                </a:lnTo>
                <a:lnTo>
                  <a:pt x="445858" y="632206"/>
                </a:lnTo>
                <a:lnTo>
                  <a:pt x="359194" y="914400"/>
                </a:lnTo>
                <a:lnTo>
                  <a:pt x="326605" y="661543"/>
                </a:lnTo>
                <a:lnTo>
                  <a:pt x="201587" y="745744"/>
                </a:lnTo>
                <a:lnTo>
                  <a:pt x="239903" y="590042"/>
                </a:lnTo>
                <a:lnTo>
                  <a:pt x="5715" y="617474"/>
                </a:lnTo>
                <a:lnTo>
                  <a:pt x="157568" y="498475"/>
                </a:lnTo>
                <a:lnTo>
                  <a:pt x="0" y="364744"/>
                </a:lnTo>
                <a:lnTo>
                  <a:pt x="195872" y="322452"/>
                </a:lnTo>
                <a:lnTo>
                  <a:pt x="15659" y="97155"/>
                </a:lnTo>
                <a:lnTo>
                  <a:pt x="309537" y="267588"/>
                </a:lnTo>
                <a:lnTo>
                  <a:pt x="353568" y="97155"/>
                </a:lnTo>
                <a:lnTo>
                  <a:pt x="457200" y="24549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559" y="225628"/>
            <a:ext cx="119507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/>
              <a:t>Ⅰ. </a:t>
            </a:r>
            <a:r>
              <a:rPr dirty="0" sz="2400"/>
              <a:t>서</a:t>
            </a:r>
            <a:r>
              <a:rPr dirty="0" sz="2400" spc="-75"/>
              <a:t> </a:t>
            </a:r>
            <a:r>
              <a:rPr dirty="0" sz="2400"/>
              <a:t>설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43559" y="665226"/>
            <a:ext cx="6430645" cy="891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1. 지식재산의 국제적</a:t>
            </a:r>
            <a:r>
              <a:rPr dirty="0" sz="2400" spc="-1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이용증가</a:t>
            </a:r>
            <a:endParaRPr sz="24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  <a:spcBef>
                <a:spcPts val="1535"/>
              </a:spcBef>
            </a:pPr>
            <a:r>
              <a:rPr dirty="0" sz="2000">
                <a:latin typeface="맑은 고딕"/>
                <a:cs typeface="맑은 고딕"/>
              </a:rPr>
              <a:t>- 세계 각국은 자국민의 지식재산권을 보호하기 위한</a:t>
            </a:r>
            <a:r>
              <a:rPr dirty="0" sz="2000" spc="-135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국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60996" y="1215883"/>
            <a:ext cx="76390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내제도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11820" y="1225676"/>
            <a:ext cx="8763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맑은 고딕"/>
                <a:cs typeface="맑은 고딕"/>
              </a:rPr>
              <a:t>를</a:t>
            </a:r>
            <a:r>
              <a:rPr dirty="0" sz="2000" spc="-10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마련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259" y="1531086"/>
            <a:ext cx="6314440" cy="7569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latin typeface="맑은 고딕"/>
                <a:cs typeface="맑은 고딕"/>
              </a:rPr>
              <a:t>아울러 </a:t>
            </a:r>
            <a:r>
              <a:rPr dirty="0" sz="2000" b="1">
                <a:latin typeface="맑은 고딕"/>
                <a:cs typeface="맑은 고딕"/>
              </a:rPr>
              <a:t>외국에서도 </a:t>
            </a:r>
            <a:r>
              <a:rPr dirty="0" sz="2000">
                <a:latin typeface="맑은 고딕"/>
                <a:cs typeface="맑은 고딕"/>
              </a:rPr>
              <a:t>자국민의 지식재산권의 </a:t>
            </a:r>
            <a:r>
              <a:rPr dirty="0" sz="2000" b="1">
                <a:latin typeface="맑은 고딕"/>
                <a:cs typeface="맑은 고딕"/>
              </a:rPr>
              <a:t>보호를</a:t>
            </a:r>
            <a:r>
              <a:rPr dirty="0" sz="2000" spc="-12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위해</a:t>
            </a:r>
            <a:endParaRPr sz="2000">
              <a:latin typeface="맑은 고딕"/>
              <a:cs typeface="맑은 고딕"/>
            </a:endParaRPr>
          </a:p>
          <a:p>
            <a:pPr algn="ctr" marL="11049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결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2960" y="1947403"/>
            <a:ext cx="356997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국제적 지식재산권 조약들을</a:t>
            </a:r>
            <a:r>
              <a:rPr dirty="0" sz="2000" spc="-11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체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1951" y="2322652"/>
            <a:ext cx="7074534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맑은 고딕"/>
                <a:cs typeface="맑은 고딕"/>
              </a:rPr>
              <a:t>- 지식재산권에 관한 국제업무 </a:t>
            </a:r>
            <a:r>
              <a:rPr dirty="0" sz="2000" spc="0">
                <a:latin typeface="맑은 고딕"/>
                <a:cs typeface="맑은 고딕"/>
              </a:rPr>
              <a:t>관장기구 </a:t>
            </a:r>
            <a:r>
              <a:rPr dirty="0" sz="2000">
                <a:latin typeface="맑은 고딕"/>
                <a:cs typeface="맑은 고딕"/>
              </a:rPr>
              <a:t>:</a:t>
            </a:r>
            <a:r>
              <a:rPr dirty="0" sz="2000" spc="-160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세계지식재산권기구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11984" y="2322652"/>
            <a:ext cx="1035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맑은 고딕"/>
                <a:cs typeface="맑은 고딕"/>
              </a:rPr>
              <a:t>)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94041" y="2312832"/>
            <a:ext cx="73088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>
                <a:latin typeface="맑은 고딕"/>
                <a:cs typeface="맑은 고딕"/>
              </a:rPr>
              <a:t>(WI</a:t>
            </a:r>
            <a:r>
              <a:rPr dirty="0" sz="2000" spc="-15">
                <a:latin typeface="맑은 고딕"/>
                <a:cs typeface="맑은 고딕"/>
              </a:rPr>
              <a:t>P</a:t>
            </a:r>
            <a:r>
              <a:rPr dirty="0" sz="2000" spc="-5">
                <a:latin typeface="맑은 고딕"/>
                <a:cs typeface="맑은 고딕"/>
              </a:rPr>
              <a:t>O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0500" marR="640715" indent="-177800">
              <a:lnSpc>
                <a:spcPct val="120000"/>
              </a:lnSpc>
              <a:spcBef>
                <a:spcPts val="100"/>
              </a:spcBef>
              <a:buChar char="-"/>
              <a:tabLst>
                <a:tab pos="206375" algn="l"/>
              </a:tabLst>
            </a:pPr>
            <a:r>
              <a:rPr dirty="0" spc="-5"/>
              <a:t>WIPO는 </a:t>
            </a:r>
            <a:r>
              <a:rPr dirty="0"/>
              <a:t>국제연합의 산하기관으로 조약국들의 협력을</a:t>
            </a:r>
            <a:r>
              <a:rPr dirty="0" spc="-75"/>
              <a:t> </a:t>
            </a:r>
            <a:r>
              <a:rPr dirty="0"/>
              <a:t>통하여  지식재산권의 국제적 보호와 기술이전에</a:t>
            </a:r>
            <a:r>
              <a:rPr dirty="0" spc="-95"/>
              <a:t> </a:t>
            </a:r>
            <a:r>
              <a:rPr dirty="0"/>
              <a:t>노력</a:t>
            </a:r>
          </a:p>
          <a:p>
            <a:pPr marL="190500" indent="-177800">
              <a:lnSpc>
                <a:spcPct val="100000"/>
              </a:lnSpc>
              <a:spcBef>
                <a:spcPts val="480"/>
              </a:spcBef>
              <a:buChar char="-"/>
              <a:tabLst>
                <a:tab pos="206375" algn="l"/>
              </a:tabLst>
            </a:pPr>
            <a:r>
              <a:rPr dirty="0"/>
              <a:t>1993년 12월 15일에 체결된 </a:t>
            </a:r>
            <a:r>
              <a:rPr dirty="0" spc="0" b="1">
                <a:latin typeface="맑은 고딕"/>
                <a:cs typeface="맑은 고딕"/>
              </a:rPr>
              <a:t>우루과이라운드 </a:t>
            </a:r>
            <a:r>
              <a:rPr dirty="0" b="1">
                <a:latin typeface="맑은 고딕"/>
                <a:cs typeface="맑은 고딕"/>
              </a:rPr>
              <a:t>협상</a:t>
            </a:r>
            <a:r>
              <a:rPr dirty="0"/>
              <a:t>에</a:t>
            </a:r>
            <a:r>
              <a:rPr dirty="0" spc="-175"/>
              <a:t> </a:t>
            </a:r>
            <a:r>
              <a:rPr dirty="0"/>
              <a:t>포함된</a:t>
            </a:r>
          </a:p>
          <a:p>
            <a:pPr marL="190500">
              <a:lnSpc>
                <a:spcPct val="100000"/>
              </a:lnSpc>
              <a:spcBef>
                <a:spcPts val="480"/>
              </a:spcBef>
            </a:pPr>
            <a:r>
              <a:rPr dirty="0"/>
              <a:t>지식재산권에 대한 보호기준, 시행절차, 분쟁해결에 관한 여러</a:t>
            </a:r>
            <a:r>
              <a:rPr dirty="0" spc="-135"/>
              <a:t> </a:t>
            </a:r>
            <a:r>
              <a:rPr dirty="0"/>
              <a:t>사항</a:t>
            </a:r>
          </a:p>
          <a:p>
            <a:pPr marL="190500">
              <a:lnSpc>
                <a:spcPct val="100000"/>
              </a:lnSpc>
              <a:spcBef>
                <a:spcPts val="480"/>
              </a:spcBef>
            </a:pPr>
            <a:r>
              <a:rPr dirty="0" spc="-5"/>
              <a:t>-&gt; </a:t>
            </a:r>
            <a:r>
              <a:rPr dirty="0"/>
              <a:t>지식재산권의 국제교역질서를 확립해 가는 기본으로</a:t>
            </a:r>
            <a:r>
              <a:rPr dirty="0" spc="-105"/>
              <a:t> </a:t>
            </a:r>
            <a:r>
              <a:rPr dirty="0"/>
              <a:t>작용</a:t>
            </a:r>
          </a:p>
        </p:txBody>
      </p:sp>
      <p:sp>
        <p:nvSpPr>
          <p:cNvPr id="12" name="object 12"/>
          <p:cNvSpPr/>
          <p:nvPr/>
        </p:nvSpPr>
        <p:spPr>
          <a:xfrm>
            <a:off x="5137403" y="4515611"/>
            <a:ext cx="3456432" cy="2196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8348" y="4832603"/>
            <a:ext cx="1801368" cy="17480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40507" y="4767071"/>
            <a:ext cx="1455420" cy="1944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761860" y="1320419"/>
            <a:ext cx="1005205" cy="127000"/>
          </a:xfrm>
          <a:custGeom>
            <a:avLst/>
            <a:gdLst/>
            <a:ahLst/>
            <a:cxnLst/>
            <a:rect l="l" t="t" r="r" b="b"/>
            <a:pathLst>
              <a:path w="1005204" h="127000">
                <a:moveTo>
                  <a:pt x="0" y="127000"/>
                </a:moveTo>
                <a:lnTo>
                  <a:pt x="0" y="0"/>
                </a:lnTo>
                <a:lnTo>
                  <a:pt x="1005205" y="0"/>
                </a:lnTo>
                <a:lnTo>
                  <a:pt x="1005205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C0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23683" y="2061591"/>
            <a:ext cx="3777615" cy="127000"/>
          </a:xfrm>
          <a:custGeom>
            <a:avLst/>
            <a:gdLst/>
            <a:ahLst/>
            <a:cxnLst/>
            <a:rect l="l" t="t" r="r" b="b"/>
            <a:pathLst>
              <a:path w="3777615" h="127000">
                <a:moveTo>
                  <a:pt x="3777145" y="0"/>
                </a:moveTo>
                <a:lnTo>
                  <a:pt x="0" y="0"/>
                </a:lnTo>
                <a:lnTo>
                  <a:pt x="0" y="127000"/>
                </a:lnTo>
                <a:lnTo>
                  <a:pt x="3777145" y="127000"/>
                </a:lnTo>
                <a:lnTo>
                  <a:pt x="3777145" y="0"/>
                </a:lnTo>
                <a:close/>
              </a:path>
            </a:pathLst>
          </a:custGeom>
          <a:solidFill>
            <a:srgbClr val="FFC0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16703" y="2052701"/>
            <a:ext cx="0" cy="135890"/>
          </a:xfrm>
          <a:custGeom>
            <a:avLst/>
            <a:gdLst/>
            <a:ahLst/>
            <a:cxnLst/>
            <a:rect l="l" t="t" r="r" b="b"/>
            <a:pathLst>
              <a:path w="0" h="135889">
                <a:moveTo>
                  <a:pt x="0" y="0"/>
                </a:moveTo>
                <a:lnTo>
                  <a:pt x="0" y="135889"/>
                </a:lnTo>
              </a:path>
            </a:pathLst>
          </a:custGeom>
          <a:ln w="31750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17281" y="2418714"/>
            <a:ext cx="687705" cy="127000"/>
          </a:xfrm>
          <a:custGeom>
            <a:avLst/>
            <a:gdLst/>
            <a:ahLst/>
            <a:cxnLst/>
            <a:rect l="l" t="t" r="r" b="b"/>
            <a:pathLst>
              <a:path w="687704" h="127000">
                <a:moveTo>
                  <a:pt x="687704" y="0"/>
                </a:moveTo>
                <a:lnTo>
                  <a:pt x="0" y="0"/>
                </a:lnTo>
                <a:lnTo>
                  <a:pt x="0" y="127000"/>
                </a:lnTo>
                <a:lnTo>
                  <a:pt x="687704" y="127000"/>
                </a:lnTo>
                <a:lnTo>
                  <a:pt x="687704" y="0"/>
                </a:lnTo>
                <a:close/>
              </a:path>
            </a:pathLst>
          </a:custGeom>
          <a:solidFill>
            <a:srgbClr val="FFC0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425306" y="2419350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40640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404986" y="2400300"/>
            <a:ext cx="31750" cy="19050"/>
          </a:xfrm>
          <a:custGeom>
            <a:avLst/>
            <a:gdLst/>
            <a:ahLst/>
            <a:cxnLst/>
            <a:rect l="l" t="t" r="r" b="b"/>
            <a:pathLst>
              <a:path w="31750" h="19050">
                <a:moveTo>
                  <a:pt x="0" y="19050"/>
                </a:moveTo>
                <a:lnTo>
                  <a:pt x="31750" y="19050"/>
                </a:lnTo>
                <a:lnTo>
                  <a:pt x="31750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FFC0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332860" y="3168650"/>
            <a:ext cx="496570" cy="136525"/>
          </a:xfrm>
          <a:custGeom>
            <a:avLst/>
            <a:gdLst/>
            <a:ahLst/>
            <a:cxnLst/>
            <a:rect l="l" t="t" r="r" b="b"/>
            <a:pathLst>
              <a:path w="496570" h="136525">
                <a:moveTo>
                  <a:pt x="455422" y="9016"/>
                </a:moveTo>
                <a:lnTo>
                  <a:pt x="0" y="9016"/>
                </a:lnTo>
                <a:lnTo>
                  <a:pt x="0" y="136016"/>
                </a:lnTo>
                <a:lnTo>
                  <a:pt x="464438" y="136016"/>
                </a:lnTo>
                <a:lnTo>
                  <a:pt x="455422" y="127000"/>
                </a:lnTo>
                <a:lnTo>
                  <a:pt x="455422" y="9016"/>
                </a:lnTo>
                <a:close/>
              </a:path>
              <a:path w="496570" h="136525">
                <a:moveTo>
                  <a:pt x="487172" y="0"/>
                </a:moveTo>
                <a:lnTo>
                  <a:pt x="455422" y="0"/>
                </a:lnTo>
                <a:lnTo>
                  <a:pt x="455422" y="127000"/>
                </a:lnTo>
                <a:lnTo>
                  <a:pt x="464438" y="136016"/>
                </a:lnTo>
                <a:lnTo>
                  <a:pt x="496188" y="136016"/>
                </a:lnTo>
                <a:lnTo>
                  <a:pt x="496188" y="9016"/>
                </a:lnTo>
                <a:lnTo>
                  <a:pt x="487172" y="0"/>
                </a:lnTo>
                <a:close/>
              </a:path>
            </a:pathLst>
          </a:custGeom>
          <a:solidFill>
            <a:srgbClr val="FFC0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54423" y="3159632"/>
            <a:ext cx="1800225" cy="154305"/>
          </a:xfrm>
          <a:custGeom>
            <a:avLst/>
            <a:gdLst/>
            <a:ahLst/>
            <a:cxnLst/>
            <a:rect l="l" t="t" r="r" b="b"/>
            <a:pathLst>
              <a:path w="1800225" h="154304">
                <a:moveTo>
                  <a:pt x="49784" y="9016"/>
                </a:moveTo>
                <a:lnTo>
                  <a:pt x="26924" y="9016"/>
                </a:lnTo>
                <a:lnTo>
                  <a:pt x="26924" y="136016"/>
                </a:lnTo>
                <a:lnTo>
                  <a:pt x="35687" y="145033"/>
                </a:lnTo>
                <a:lnTo>
                  <a:pt x="44576" y="154050"/>
                </a:lnTo>
                <a:lnTo>
                  <a:pt x="44576" y="27050"/>
                </a:lnTo>
                <a:lnTo>
                  <a:pt x="49784" y="27050"/>
                </a:lnTo>
                <a:lnTo>
                  <a:pt x="49784" y="9016"/>
                </a:lnTo>
                <a:close/>
              </a:path>
              <a:path w="1800225" h="154304">
                <a:moveTo>
                  <a:pt x="49784" y="27050"/>
                </a:moveTo>
                <a:lnTo>
                  <a:pt x="44576" y="27050"/>
                </a:lnTo>
                <a:lnTo>
                  <a:pt x="44576" y="154050"/>
                </a:lnTo>
                <a:lnTo>
                  <a:pt x="76326" y="154050"/>
                </a:lnTo>
                <a:lnTo>
                  <a:pt x="76326" y="136016"/>
                </a:lnTo>
                <a:lnTo>
                  <a:pt x="49784" y="136016"/>
                </a:lnTo>
                <a:lnTo>
                  <a:pt x="49784" y="27050"/>
                </a:lnTo>
                <a:close/>
              </a:path>
              <a:path w="1800225" h="154304">
                <a:moveTo>
                  <a:pt x="1741297" y="27050"/>
                </a:moveTo>
                <a:lnTo>
                  <a:pt x="76326" y="27050"/>
                </a:lnTo>
                <a:lnTo>
                  <a:pt x="76326" y="154050"/>
                </a:lnTo>
                <a:lnTo>
                  <a:pt x="1741297" y="154050"/>
                </a:lnTo>
                <a:lnTo>
                  <a:pt x="1741297" y="27050"/>
                </a:lnTo>
                <a:close/>
              </a:path>
              <a:path w="1800225" h="154304">
                <a:moveTo>
                  <a:pt x="1799716" y="27050"/>
                </a:moveTo>
                <a:lnTo>
                  <a:pt x="1741297" y="27050"/>
                </a:lnTo>
                <a:lnTo>
                  <a:pt x="1741297" y="154050"/>
                </a:lnTo>
                <a:lnTo>
                  <a:pt x="1799716" y="154050"/>
                </a:lnTo>
                <a:lnTo>
                  <a:pt x="1799716" y="27050"/>
                </a:lnTo>
                <a:close/>
              </a:path>
              <a:path w="1800225" h="154304">
                <a:moveTo>
                  <a:pt x="49784" y="0"/>
                </a:moveTo>
                <a:lnTo>
                  <a:pt x="18034" y="0"/>
                </a:lnTo>
                <a:lnTo>
                  <a:pt x="18034" y="136016"/>
                </a:lnTo>
                <a:lnTo>
                  <a:pt x="26924" y="136016"/>
                </a:lnTo>
                <a:lnTo>
                  <a:pt x="26924" y="9016"/>
                </a:lnTo>
                <a:lnTo>
                  <a:pt x="49784" y="9016"/>
                </a:lnTo>
                <a:lnTo>
                  <a:pt x="49784" y="0"/>
                </a:lnTo>
                <a:close/>
              </a:path>
              <a:path w="1800225" h="154304">
                <a:moveTo>
                  <a:pt x="58674" y="9016"/>
                </a:moveTo>
                <a:lnTo>
                  <a:pt x="49784" y="9016"/>
                </a:lnTo>
                <a:lnTo>
                  <a:pt x="49784" y="136016"/>
                </a:lnTo>
                <a:lnTo>
                  <a:pt x="58674" y="136016"/>
                </a:lnTo>
                <a:lnTo>
                  <a:pt x="58674" y="9016"/>
                </a:lnTo>
                <a:close/>
              </a:path>
              <a:path w="1800225" h="154304">
                <a:moveTo>
                  <a:pt x="58674" y="9016"/>
                </a:moveTo>
                <a:lnTo>
                  <a:pt x="58674" y="136016"/>
                </a:lnTo>
                <a:lnTo>
                  <a:pt x="76326" y="136016"/>
                </a:lnTo>
                <a:lnTo>
                  <a:pt x="76326" y="27050"/>
                </a:lnTo>
                <a:lnTo>
                  <a:pt x="67310" y="18033"/>
                </a:lnTo>
                <a:lnTo>
                  <a:pt x="58674" y="9016"/>
                </a:lnTo>
                <a:close/>
              </a:path>
              <a:path w="1800225" h="154304">
                <a:moveTo>
                  <a:pt x="18034" y="0"/>
                </a:moveTo>
                <a:lnTo>
                  <a:pt x="0" y="0"/>
                </a:lnTo>
                <a:lnTo>
                  <a:pt x="0" y="127000"/>
                </a:lnTo>
                <a:lnTo>
                  <a:pt x="18034" y="127000"/>
                </a:lnTo>
                <a:lnTo>
                  <a:pt x="18034" y="0"/>
                </a:lnTo>
                <a:close/>
              </a:path>
            </a:pathLst>
          </a:custGeom>
          <a:solidFill>
            <a:srgbClr val="FFC0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559" y="225628"/>
            <a:ext cx="119507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/>
              <a:t>Ⅰ. </a:t>
            </a:r>
            <a:r>
              <a:rPr dirty="0" sz="2400"/>
              <a:t>서</a:t>
            </a:r>
            <a:r>
              <a:rPr dirty="0" sz="2400" spc="-75"/>
              <a:t> </a:t>
            </a:r>
            <a:r>
              <a:rPr dirty="0" sz="2400"/>
              <a:t>설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1672" y="665226"/>
            <a:ext cx="8251190" cy="35515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2. 국제적 보호의</a:t>
            </a:r>
            <a:r>
              <a:rPr dirty="0" sz="2400" spc="-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필요성</a:t>
            </a:r>
            <a:endParaRPr sz="2400">
              <a:latin typeface="맑은 고딕"/>
              <a:cs typeface="맑은 고딕"/>
            </a:endParaRPr>
          </a:p>
          <a:p>
            <a:pPr marL="205740" indent="-193040">
              <a:lnSpc>
                <a:spcPct val="100000"/>
              </a:lnSpc>
              <a:spcBef>
                <a:spcPts val="2315"/>
              </a:spcBef>
              <a:buFont typeface=""/>
              <a:buChar char="-"/>
              <a:tabLst>
                <a:tab pos="206375" algn="l"/>
              </a:tabLst>
            </a:pPr>
            <a:r>
              <a:rPr dirty="0" sz="2000" b="1">
                <a:latin typeface="맑은 고딕"/>
                <a:cs typeface="맑은 고딕"/>
              </a:rPr>
              <a:t>지식재산권 보호법제는 나라마다</a:t>
            </a:r>
            <a:r>
              <a:rPr dirty="0" sz="2000" spc="-7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다르다.</a:t>
            </a:r>
            <a:endParaRPr sz="2000">
              <a:latin typeface="맑은 고딕"/>
              <a:cs typeface="맑은 고딕"/>
            </a:endParaRPr>
          </a:p>
          <a:p>
            <a:pPr marL="205740" indent="-193040">
              <a:lnSpc>
                <a:spcPct val="100000"/>
              </a:lnSpc>
              <a:spcBef>
                <a:spcPts val="484"/>
              </a:spcBef>
              <a:buChar char="-"/>
              <a:tabLst>
                <a:tab pos="206375" algn="l"/>
              </a:tabLst>
            </a:pPr>
            <a:r>
              <a:rPr dirty="0" sz="2000">
                <a:latin typeface="맑은 고딕"/>
                <a:cs typeface="맑은 고딕"/>
              </a:rPr>
              <a:t>지식재산권법은 </a:t>
            </a:r>
            <a:r>
              <a:rPr dirty="0" sz="2000" b="1">
                <a:latin typeface="맑은 고딕"/>
                <a:cs typeface="맑은 고딕"/>
              </a:rPr>
              <a:t>속지주의원칙</a:t>
            </a:r>
            <a:r>
              <a:rPr dirty="0" sz="2000">
                <a:latin typeface="맑은 고딕"/>
                <a:cs typeface="맑은 고딕"/>
              </a:rPr>
              <a:t>=1국1권리주의(</a:t>
            </a:r>
            <a:r>
              <a:rPr dirty="0" sz="2000" b="1">
                <a:latin typeface="맑은 고딕"/>
                <a:cs typeface="맑은 고딕"/>
              </a:rPr>
              <a:t>지식재산권 독립의</a:t>
            </a:r>
            <a:r>
              <a:rPr dirty="0" sz="2000" spc="-11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원칙</a:t>
            </a:r>
            <a:r>
              <a:rPr dirty="0" sz="2000">
                <a:latin typeface="맑은 고딕"/>
                <a:cs typeface="맑은 고딕"/>
              </a:rPr>
              <a:t>)</a:t>
            </a:r>
            <a:endParaRPr sz="2000">
              <a:latin typeface="맑은 고딕"/>
              <a:cs typeface="맑은 고딕"/>
            </a:endParaRPr>
          </a:p>
          <a:p>
            <a:pPr marL="1905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원래 각국마다 성립한 지식재산권은 </a:t>
            </a:r>
            <a:r>
              <a:rPr dirty="0" sz="2000" b="1">
                <a:latin typeface="맑은 고딕"/>
                <a:cs typeface="맑은 고딕"/>
              </a:rPr>
              <a:t>당해 국가에서만 독립적으로</a:t>
            </a:r>
            <a:r>
              <a:rPr dirty="0" sz="2000" spc="-13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보호</a:t>
            </a:r>
            <a:r>
              <a:rPr dirty="0" sz="2000">
                <a:latin typeface="맑은 고딕"/>
                <a:cs typeface="맑은 고딕"/>
              </a:rPr>
              <a:t>.</a:t>
            </a:r>
            <a:endParaRPr sz="2000">
              <a:latin typeface="맑은 고딕"/>
              <a:cs typeface="맑은 고딕"/>
            </a:endParaRPr>
          </a:p>
          <a:p>
            <a:pPr marL="205740" indent="-193040">
              <a:lnSpc>
                <a:spcPct val="100000"/>
              </a:lnSpc>
              <a:spcBef>
                <a:spcPts val="480"/>
              </a:spcBef>
              <a:buChar char="-"/>
              <a:tabLst>
                <a:tab pos="206375" algn="l"/>
              </a:tabLst>
            </a:pPr>
            <a:r>
              <a:rPr dirty="0" sz="2000">
                <a:latin typeface="맑은 고딕"/>
                <a:cs typeface="맑은 고딕"/>
              </a:rPr>
              <a:t>그러나 </a:t>
            </a:r>
            <a:r>
              <a:rPr dirty="0" sz="2000" b="1">
                <a:latin typeface="맑은 고딕"/>
                <a:cs typeface="맑은 고딕"/>
              </a:rPr>
              <a:t>국제화됨에 따라 </a:t>
            </a:r>
            <a:r>
              <a:rPr dirty="0" sz="2000">
                <a:latin typeface="맑은 고딕"/>
                <a:cs typeface="맑은 고딕"/>
              </a:rPr>
              <a:t>지식재산권 보호에</a:t>
            </a:r>
            <a:r>
              <a:rPr dirty="0" sz="2000" spc="-9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관하여</a:t>
            </a:r>
            <a:endParaRPr sz="2000">
              <a:latin typeface="맑은 고딕"/>
              <a:cs typeface="맑은 고딕"/>
            </a:endParaRPr>
          </a:p>
          <a:p>
            <a:pPr marL="1905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속지주의 원칙만을 고수할 수 없게</a:t>
            </a:r>
            <a:r>
              <a:rPr dirty="0" sz="2000" spc="-8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되었다</a:t>
            </a:r>
            <a:r>
              <a:rPr dirty="0" sz="2000">
                <a:latin typeface="맑은 고딕"/>
                <a:cs typeface="맑은 고딕"/>
              </a:rPr>
              <a:t>.</a:t>
            </a:r>
            <a:endParaRPr sz="2000">
              <a:latin typeface="맑은 고딕"/>
              <a:cs typeface="맑은 고딕"/>
            </a:endParaRPr>
          </a:p>
          <a:p>
            <a:pPr marL="205740" indent="-193040">
              <a:lnSpc>
                <a:spcPct val="100000"/>
              </a:lnSpc>
              <a:spcBef>
                <a:spcPts val="480"/>
              </a:spcBef>
              <a:buChar char="-"/>
              <a:tabLst>
                <a:tab pos="206375" algn="l"/>
              </a:tabLst>
            </a:pPr>
            <a:r>
              <a:rPr dirty="0" sz="2000">
                <a:latin typeface="맑은 고딕"/>
                <a:cs typeface="맑은 고딕"/>
              </a:rPr>
              <a:t>오히려 세계가 하나의 시장으로</a:t>
            </a:r>
            <a:r>
              <a:rPr dirty="0" sz="2000" spc="-7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변하면서</a:t>
            </a:r>
            <a:endParaRPr sz="2000">
              <a:latin typeface="맑은 고딕"/>
              <a:cs typeface="맑은 고딕"/>
            </a:endParaRPr>
          </a:p>
          <a:p>
            <a:pPr marL="1905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개발된 기술을 자국내에서만 보호받는다는 것은 실효성이 없게</a:t>
            </a:r>
            <a:r>
              <a:rPr dirty="0" sz="2000" spc="-114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되었다.</a:t>
            </a:r>
            <a:endParaRPr sz="2000">
              <a:latin typeface="맑은 고딕"/>
              <a:cs typeface="맑은 고딕"/>
            </a:endParaRPr>
          </a:p>
          <a:p>
            <a:pPr marL="205740" indent="-193040">
              <a:lnSpc>
                <a:spcPct val="100000"/>
              </a:lnSpc>
              <a:spcBef>
                <a:spcPts val="480"/>
              </a:spcBef>
              <a:buFont typeface=""/>
              <a:buChar char="-"/>
              <a:tabLst>
                <a:tab pos="206375" algn="l"/>
              </a:tabLst>
            </a:pPr>
            <a:r>
              <a:rPr dirty="0" sz="2000" b="1">
                <a:latin typeface="맑은 고딕"/>
                <a:cs typeface="맑은 고딕"/>
              </a:rPr>
              <a:t>따라서 각국은 국제적 거래ㆍ교류에 속지주의의 원칙을</a:t>
            </a:r>
            <a:r>
              <a:rPr dirty="0" sz="2000" spc="-130" b="1">
                <a:latin typeface="맑은 고딕"/>
                <a:cs typeface="맑은 고딕"/>
              </a:rPr>
              <a:t> </a:t>
            </a:r>
            <a:r>
              <a:rPr dirty="0" sz="2000" spc="-5" b="1">
                <a:latin typeface="맑은 고딕"/>
                <a:cs typeface="맑은 고딕"/>
              </a:rPr>
              <a:t>수정</a:t>
            </a:r>
            <a:r>
              <a:rPr dirty="0" sz="2000" spc="-5">
                <a:latin typeface="맑은 고딕"/>
                <a:cs typeface="맑은 고딕"/>
              </a:rPr>
              <a:t>!!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67711" y="4320540"/>
            <a:ext cx="4762499" cy="2238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5037" y="4930902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49" y="661543"/>
                </a:moveTo>
                <a:lnTo>
                  <a:pt x="326605" y="661543"/>
                </a:lnTo>
                <a:lnTo>
                  <a:pt x="359194" y="914400"/>
                </a:lnTo>
                <a:lnTo>
                  <a:pt x="436849" y="661543"/>
                </a:lnTo>
                <a:close/>
              </a:path>
              <a:path w="914400" h="914400">
                <a:moveTo>
                  <a:pt x="590518" y="632206"/>
                </a:moveTo>
                <a:lnTo>
                  <a:pt x="445858" y="632206"/>
                </a:lnTo>
                <a:lnTo>
                  <a:pt x="560793" y="835533"/>
                </a:lnTo>
                <a:lnTo>
                  <a:pt x="590518" y="632206"/>
                </a:lnTo>
                <a:close/>
              </a:path>
              <a:path w="914400" h="914400">
                <a:moveTo>
                  <a:pt x="729003" y="612013"/>
                </a:moveTo>
                <a:lnTo>
                  <a:pt x="593471" y="612013"/>
                </a:lnTo>
                <a:lnTo>
                  <a:pt x="768096" y="766025"/>
                </a:lnTo>
                <a:lnTo>
                  <a:pt x="729003" y="612013"/>
                </a:lnTo>
                <a:close/>
              </a:path>
              <a:path w="914400" h="914400">
                <a:moveTo>
                  <a:pt x="723426" y="590042"/>
                </a:moveTo>
                <a:lnTo>
                  <a:pt x="239903" y="590042"/>
                </a:lnTo>
                <a:lnTo>
                  <a:pt x="201587" y="745782"/>
                </a:lnTo>
                <a:lnTo>
                  <a:pt x="326605" y="661543"/>
                </a:lnTo>
                <a:lnTo>
                  <a:pt x="436849" y="661543"/>
                </a:lnTo>
                <a:lnTo>
                  <a:pt x="445858" y="632206"/>
                </a:lnTo>
                <a:lnTo>
                  <a:pt x="590518" y="632206"/>
                </a:lnTo>
                <a:lnTo>
                  <a:pt x="593471" y="612013"/>
                </a:lnTo>
                <a:lnTo>
                  <a:pt x="729003" y="612013"/>
                </a:lnTo>
                <a:lnTo>
                  <a:pt x="723426" y="590042"/>
                </a:lnTo>
                <a:close/>
              </a:path>
              <a:path w="914400" h="914400">
                <a:moveTo>
                  <a:pt x="15659" y="97155"/>
                </a:moveTo>
                <a:lnTo>
                  <a:pt x="195872" y="322453"/>
                </a:lnTo>
                <a:lnTo>
                  <a:pt x="0" y="364744"/>
                </a:lnTo>
                <a:lnTo>
                  <a:pt x="157568" y="498475"/>
                </a:lnTo>
                <a:lnTo>
                  <a:pt x="5715" y="617474"/>
                </a:lnTo>
                <a:lnTo>
                  <a:pt x="239903" y="590042"/>
                </a:lnTo>
                <a:lnTo>
                  <a:pt x="723426" y="590042"/>
                </a:lnTo>
                <a:lnTo>
                  <a:pt x="712724" y="547878"/>
                </a:lnTo>
                <a:lnTo>
                  <a:pt x="893495" y="547878"/>
                </a:lnTo>
                <a:lnTo>
                  <a:pt x="745363" y="443484"/>
                </a:lnTo>
                <a:lnTo>
                  <a:pt x="893064" y="344424"/>
                </a:lnTo>
                <a:lnTo>
                  <a:pt x="707009" y="309626"/>
                </a:lnTo>
                <a:lnTo>
                  <a:pt x="731736" y="267589"/>
                </a:lnTo>
                <a:lnTo>
                  <a:pt x="309537" y="267589"/>
                </a:lnTo>
                <a:lnTo>
                  <a:pt x="15659" y="97155"/>
                </a:lnTo>
                <a:close/>
              </a:path>
              <a:path w="914400" h="914400">
                <a:moveTo>
                  <a:pt x="893495" y="547878"/>
                </a:moveTo>
                <a:lnTo>
                  <a:pt x="712724" y="547878"/>
                </a:lnTo>
                <a:lnTo>
                  <a:pt x="914400" y="562610"/>
                </a:lnTo>
                <a:lnTo>
                  <a:pt x="893495" y="547878"/>
                </a:lnTo>
                <a:close/>
              </a:path>
              <a:path w="914400" h="914400">
                <a:moveTo>
                  <a:pt x="353568" y="97155"/>
                </a:moveTo>
                <a:lnTo>
                  <a:pt x="309537" y="267589"/>
                </a:lnTo>
                <a:lnTo>
                  <a:pt x="731736" y="267589"/>
                </a:lnTo>
                <a:lnTo>
                  <a:pt x="744735" y="245491"/>
                </a:lnTo>
                <a:lnTo>
                  <a:pt x="457200" y="245491"/>
                </a:lnTo>
                <a:lnTo>
                  <a:pt x="353568" y="97155"/>
                </a:lnTo>
                <a:close/>
              </a:path>
              <a:path w="914400" h="914400">
                <a:moveTo>
                  <a:pt x="614807" y="0"/>
                </a:moveTo>
                <a:lnTo>
                  <a:pt x="457200" y="245491"/>
                </a:lnTo>
                <a:lnTo>
                  <a:pt x="744735" y="245491"/>
                </a:lnTo>
                <a:lnTo>
                  <a:pt x="756539" y="225425"/>
                </a:lnTo>
                <a:lnTo>
                  <a:pt x="599186" y="225425"/>
                </a:lnTo>
                <a:lnTo>
                  <a:pt x="614807" y="0"/>
                </a:lnTo>
                <a:close/>
              </a:path>
              <a:path w="914400" h="914400">
                <a:moveTo>
                  <a:pt x="778129" y="188722"/>
                </a:moveTo>
                <a:lnTo>
                  <a:pt x="599186" y="225425"/>
                </a:lnTo>
                <a:lnTo>
                  <a:pt x="756539" y="225425"/>
                </a:lnTo>
                <a:lnTo>
                  <a:pt x="778129" y="188722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5037" y="4930902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1"/>
                </a:moveTo>
                <a:lnTo>
                  <a:pt x="614807" y="0"/>
                </a:lnTo>
                <a:lnTo>
                  <a:pt x="599186" y="225425"/>
                </a:lnTo>
                <a:lnTo>
                  <a:pt x="778129" y="188722"/>
                </a:lnTo>
                <a:lnTo>
                  <a:pt x="707009" y="309626"/>
                </a:lnTo>
                <a:lnTo>
                  <a:pt x="893064" y="344424"/>
                </a:lnTo>
                <a:lnTo>
                  <a:pt x="745363" y="443484"/>
                </a:lnTo>
                <a:lnTo>
                  <a:pt x="914400" y="562610"/>
                </a:lnTo>
                <a:lnTo>
                  <a:pt x="712724" y="547878"/>
                </a:lnTo>
                <a:lnTo>
                  <a:pt x="768096" y="766025"/>
                </a:lnTo>
                <a:lnTo>
                  <a:pt x="593471" y="612013"/>
                </a:lnTo>
                <a:lnTo>
                  <a:pt x="560793" y="835533"/>
                </a:lnTo>
                <a:lnTo>
                  <a:pt x="445858" y="632206"/>
                </a:lnTo>
                <a:lnTo>
                  <a:pt x="359194" y="914400"/>
                </a:lnTo>
                <a:lnTo>
                  <a:pt x="326605" y="661543"/>
                </a:lnTo>
                <a:lnTo>
                  <a:pt x="201587" y="745782"/>
                </a:lnTo>
                <a:lnTo>
                  <a:pt x="239903" y="590042"/>
                </a:lnTo>
                <a:lnTo>
                  <a:pt x="5715" y="617474"/>
                </a:lnTo>
                <a:lnTo>
                  <a:pt x="157568" y="498475"/>
                </a:lnTo>
                <a:lnTo>
                  <a:pt x="0" y="364744"/>
                </a:lnTo>
                <a:lnTo>
                  <a:pt x="195872" y="322453"/>
                </a:lnTo>
                <a:lnTo>
                  <a:pt x="15659" y="97155"/>
                </a:lnTo>
                <a:lnTo>
                  <a:pt x="309537" y="267589"/>
                </a:lnTo>
                <a:lnTo>
                  <a:pt x="353568" y="97155"/>
                </a:lnTo>
                <a:lnTo>
                  <a:pt x="457200" y="245491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559" y="225628"/>
            <a:ext cx="119507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/>
              <a:t>Ⅰ. </a:t>
            </a:r>
            <a:r>
              <a:rPr dirty="0" sz="2400"/>
              <a:t>서</a:t>
            </a:r>
            <a:r>
              <a:rPr dirty="0" sz="2400" spc="-75"/>
              <a:t> </a:t>
            </a:r>
            <a:r>
              <a:rPr dirty="0" sz="2400"/>
              <a:t>설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43559" y="665226"/>
            <a:ext cx="3589020" cy="815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2. 국제적 보호의</a:t>
            </a:r>
            <a:r>
              <a:rPr dirty="0" sz="2400" spc="-5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필요성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1500" spc="-10" b="1">
                <a:latin typeface="맑은 고딕"/>
                <a:cs typeface="맑은 고딕"/>
              </a:rPr>
              <a:t>2012. </a:t>
            </a:r>
            <a:r>
              <a:rPr dirty="0" sz="1500" spc="-5" b="1">
                <a:latin typeface="맑은 고딕"/>
                <a:cs typeface="맑은 고딕"/>
              </a:rPr>
              <a:t>3. </a:t>
            </a:r>
            <a:r>
              <a:rPr dirty="0" sz="1500" b="1">
                <a:latin typeface="맑은 고딕"/>
                <a:cs typeface="맑은 고딕"/>
              </a:rPr>
              <a:t>까지 미국내 특허보유 </a:t>
            </a:r>
            <a:r>
              <a:rPr dirty="0" sz="1500" spc="-5" b="1">
                <a:latin typeface="맑은 고딕"/>
                <a:cs typeface="맑은 고딕"/>
              </a:rPr>
              <a:t>톱20</a:t>
            </a:r>
            <a:r>
              <a:rPr dirty="0" sz="1500" spc="-25" b="1">
                <a:latin typeface="맑은 고딕"/>
                <a:cs typeface="맑은 고딕"/>
              </a:rPr>
              <a:t> </a:t>
            </a:r>
            <a:r>
              <a:rPr dirty="0" sz="1500" b="1">
                <a:latin typeface="맑은 고딕"/>
                <a:cs typeface="맑은 고딕"/>
              </a:rPr>
              <a:t>현황</a:t>
            </a:r>
            <a:endParaRPr sz="15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57800" y="2115311"/>
            <a:ext cx="2833116" cy="2627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7427" y="1569719"/>
            <a:ext cx="4096511" cy="4733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89405" y="3409060"/>
            <a:ext cx="558800" cy="127000"/>
          </a:xfrm>
          <a:custGeom>
            <a:avLst/>
            <a:gdLst/>
            <a:ahLst/>
            <a:cxnLst/>
            <a:rect l="l" t="t" r="r" b="b"/>
            <a:pathLst>
              <a:path w="558800" h="127000">
                <a:moveTo>
                  <a:pt x="0" y="127000"/>
                </a:moveTo>
                <a:lnTo>
                  <a:pt x="0" y="0"/>
                </a:lnTo>
                <a:lnTo>
                  <a:pt x="558368" y="0"/>
                </a:lnTo>
                <a:lnTo>
                  <a:pt x="558368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C0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64475" y="1882013"/>
            <a:ext cx="317500" cy="136525"/>
          </a:xfrm>
          <a:custGeom>
            <a:avLst/>
            <a:gdLst/>
            <a:ahLst/>
            <a:cxnLst/>
            <a:rect l="l" t="t" r="r" b="b"/>
            <a:pathLst>
              <a:path w="317500" h="136525">
                <a:moveTo>
                  <a:pt x="49390" y="0"/>
                </a:moveTo>
                <a:lnTo>
                  <a:pt x="17640" y="0"/>
                </a:lnTo>
                <a:lnTo>
                  <a:pt x="17640" y="127000"/>
                </a:lnTo>
                <a:lnTo>
                  <a:pt x="26644" y="136016"/>
                </a:lnTo>
                <a:lnTo>
                  <a:pt x="26644" y="9016"/>
                </a:lnTo>
                <a:lnTo>
                  <a:pt x="49390" y="9016"/>
                </a:lnTo>
                <a:lnTo>
                  <a:pt x="49390" y="0"/>
                </a:lnTo>
                <a:close/>
              </a:path>
              <a:path w="317500" h="136525">
                <a:moveTo>
                  <a:pt x="49390" y="9016"/>
                </a:moveTo>
                <a:lnTo>
                  <a:pt x="26644" y="9016"/>
                </a:lnTo>
                <a:lnTo>
                  <a:pt x="26644" y="136016"/>
                </a:lnTo>
                <a:lnTo>
                  <a:pt x="58394" y="136016"/>
                </a:lnTo>
                <a:lnTo>
                  <a:pt x="58394" y="127000"/>
                </a:lnTo>
                <a:lnTo>
                  <a:pt x="49390" y="127000"/>
                </a:lnTo>
                <a:lnTo>
                  <a:pt x="49390" y="9016"/>
                </a:lnTo>
                <a:close/>
              </a:path>
              <a:path w="317500" h="136525">
                <a:moveTo>
                  <a:pt x="317284" y="9016"/>
                </a:moveTo>
                <a:lnTo>
                  <a:pt x="58394" y="9016"/>
                </a:lnTo>
                <a:lnTo>
                  <a:pt x="58394" y="136016"/>
                </a:lnTo>
                <a:lnTo>
                  <a:pt x="317284" y="136016"/>
                </a:lnTo>
                <a:lnTo>
                  <a:pt x="317284" y="9016"/>
                </a:lnTo>
                <a:close/>
              </a:path>
              <a:path w="317500" h="136525">
                <a:moveTo>
                  <a:pt x="17640" y="0"/>
                </a:moveTo>
                <a:lnTo>
                  <a:pt x="0" y="0"/>
                </a:lnTo>
                <a:lnTo>
                  <a:pt x="0" y="127000"/>
                </a:lnTo>
                <a:lnTo>
                  <a:pt x="17640" y="127000"/>
                </a:lnTo>
                <a:lnTo>
                  <a:pt x="17640" y="0"/>
                </a:lnTo>
                <a:close/>
              </a:path>
              <a:path w="317500" h="136525">
                <a:moveTo>
                  <a:pt x="49390" y="0"/>
                </a:moveTo>
                <a:lnTo>
                  <a:pt x="49390" y="127000"/>
                </a:lnTo>
                <a:lnTo>
                  <a:pt x="58394" y="127000"/>
                </a:lnTo>
                <a:lnTo>
                  <a:pt x="58394" y="9016"/>
                </a:lnTo>
                <a:lnTo>
                  <a:pt x="49390" y="0"/>
                </a:lnTo>
                <a:close/>
              </a:path>
            </a:pathLst>
          </a:custGeom>
          <a:solidFill>
            <a:srgbClr val="FFC0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43447" y="2694939"/>
            <a:ext cx="389255" cy="127000"/>
          </a:xfrm>
          <a:custGeom>
            <a:avLst/>
            <a:gdLst/>
            <a:ahLst/>
            <a:cxnLst/>
            <a:rect l="l" t="t" r="r" b="b"/>
            <a:pathLst>
              <a:path w="389254" h="127000">
                <a:moveTo>
                  <a:pt x="0" y="127000"/>
                </a:moveTo>
                <a:lnTo>
                  <a:pt x="0" y="0"/>
                </a:lnTo>
                <a:lnTo>
                  <a:pt x="389127" y="0"/>
                </a:lnTo>
                <a:lnTo>
                  <a:pt x="389127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C0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421884" y="3167888"/>
            <a:ext cx="335915" cy="163195"/>
          </a:xfrm>
          <a:custGeom>
            <a:avLst/>
            <a:gdLst/>
            <a:ahLst/>
            <a:cxnLst/>
            <a:rect l="l" t="t" r="r" b="b"/>
            <a:pathLst>
              <a:path w="335914" h="163195">
                <a:moveTo>
                  <a:pt x="18033" y="36067"/>
                </a:moveTo>
                <a:lnTo>
                  <a:pt x="0" y="36067"/>
                </a:lnTo>
                <a:lnTo>
                  <a:pt x="0" y="163067"/>
                </a:lnTo>
                <a:lnTo>
                  <a:pt x="18033" y="163067"/>
                </a:lnTo>
                <a:lnTo>
                  <a:pt x="18033" y="36067"/>
                </a:lnTo>
                <a:close/>
              </a:path>
              <a:path w="335914" h="163195">
                <a:moveTo>
                  <a:pt x="49783" y="27050"/>
                </a:moveTo>
                <a:lnTo>
                  <a:pt x="18033" y="27050"/>
                </a:lnTo>
                <a:lnTo>
                  <a:pt x="18033" y="163067"/>
                </a:lnTo>
                <a:lnTo>
                  <a:pt x="49783" y="163067"/>
                </a:lnTo>
                <a:lnTo>
                  <a:pt x="49783" y="27050"/>
                </a:lnTo>
                <a:close/>
              </a:path>
              <a:path w="335914" h="163195">
                <a:moveTo>
                  <a:pt x="80644" y="18034"/>
                </a:moveTo>
                <a:lnTo>
                  <a:pt x="44703" y="18034"/>
                </a:lnTo>
                <a:lnTo>
                  <a:pt x="36067" y="27050"/>
                </a:lnTo>
                <a:lnTo>
                  <a:pt x="49783" y="27050"/>
                </a:lnTo>
                <a:lnTo>
                  <a:pt x="49783" y="154050"/>
                </a:lnTo>
                <a:lnTo>
                  <a:pt x="67817" y="154050"/>
                </a:lnTo>
                <a:lnTo>
                  <a:pt x="76453" y="145034"/>
                </a:lnTo>
                <a:lnTo>
                  <a:pt x="80644" y="145034"/>
                </a:lnTo>
                <a:lnTo>
                  <a:pt x="80644" y="18034"/>
                </a:lnTo>
                <a:close/>
              </a:path>
              <a:path w="335914" h="163195">
                <a:moveTo>
                  <a:pt x="98298" y="9016"/>
                </a:moveTo>
                <a:lnTo>
                  <a:pt x="80644" y="9016"/>
                </a:lnTo>
                <a:lnTo>
                  <a:pt x="80644" y="145034"/>
                </a:lnTo>
                <a:lnTo>
                  <a:pt x="112394" y="145034"/>
                </a:lnTo>
                <a:lnTo>
                  <a:pt x="112394" y="136016"/>
                </a:lnTo>
                <a:lnTo>
                  <a:pt x="98298" y="136016"/>
                </a:lnTo>
                <a:lnTo>
                  <a:pt x="98298" y="9016"/>
                </a:lnTo>
                <a:close/>
              </a:path>
              <a:path w="335914" h="163195">
                <a:moveTo>
                  <a:pt x="130048" y="0"/>
                </a:moveTo>
                <a:lnTo>
                  <a:pt x="98298" y="0"/>
                </a:lnTo>
                <a:lnTo>
                  <a:pt x="98298" y="136016"/>
                </a:lnTo>
                <a:lnTo>
                  <a:pt x="112394" y="136016"/>
                </a:lnTo>
                <a:lnTo>
                  <a:pt x="112394" y="9016"/>
                </a:lnTo>
                <a:lnTo>
                  <a:pt x="130048" y="9016"/>
                </a:lnTo>
                <a:lnTo>
                  <a:pt x="130048" y="0"/>
                </a:lnTo>
                <a:close/>
              </a:path>
              <a:path w="335914" h="163195">
                <a:moveTo>
                  <a:pt x="130048" y="9016"/>
                </a:moveTo>
                <a:lnTo>
                  <a:pt x="112394" y="9016"/>
                </a:lnTo>
                <a:lnTo>
                  <a:pt x="112394" y="136016"/>
                </a:lnTo>
                <a:lnTo>
                  <a:pt x="130048" y="136016"/>
                </a:lnTo>
                <a:lnTo>
                  <a:pt x="130048" y="9016"/>
                </a:lnTo>
                <a:close/>
              </a:path>
              <a:path w="335914" h="163195">
                <a:moveTo>
                  <a:pt x="335661" y="0"/>
                </a:moveTo>
                <a:lnTo>
                  <a:pt x="130048" y="0"/>
                </a:lnTo>
                <a:lnTo>
                  <a:pt x="130048" y="127000"/>
                </a:lnTo>
                <a:lnTo>
                  <a:pt x="335661" y="127000"/>
                </a:lnTo>
                <a:lnTo>
                  <a:pt x="335661" y="0"/>
                </a:lnTo>
                <a:close/>
              </a:path>
            </a:pathLst>
          </a:custGeom>
          <a:solidFill>
            <a:srgbClr val="FFC0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559" y="225628"/>
            <a:ext cx="119507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/>
              <a:t>Ⅰ. </a:t>
            </a:r>
            <a:r>
              <a:rPr dirty="0" sz="2400"/>
              <a:t>서</a:t>
            </a:r>
            <a:r>
              <a:rPr dirty="0" sz="2400" spc="-75"/>
              <a:t> </a:t>
            </a:r>
            <a:r>
              <a:rPr dirty="0" sz="2400"/>
              <a:t>설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30200" y="665226"/>
            <a:ext cx="8723630" cy="5596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542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2. 국제적 보호의</a:t>
            </a:r>
            <a:r>
              <a:rPr dirty="0" sz="2400" spc="-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필요성</a:t>
            </a:r>
            <a:endParaRPr sz="2400">
              <a:latin typeface="맑은 고딕"/>
              <a:cs typeface="맑은 고딕"/>
            </a:endParaRPr>
          </a:p>
          <a:p>
            <a:pPr marL="12700" marR="97790">
              <a:lnSpc>
                <a:spcPct val="100000"/>
              </a:lnSpc>
              <a:spcBef>
                <a:spcPts val="2100"/>
              </a:spcBef>
              <a:tabLst>
                <a:tab pos="241300" algn="l"/>
              </a:tabLst>
            </a:pPr>
            <a:r>
              <a:rPr dirty="0" sz="1800">
                <a:latin typeface="맑은 고딕"/>
                <a:cs typeface="맑은 고딕"/>
              </a:rPr>
              <a:t>삼성전자가 미국을 대표하는 IBM, 마이크로소프트(MS), 인텔 등을 모두 제치고</a:t>
            </a:r>
            <a:r>
              <a:rPr dirty="0" sz="1800" spc="-85">
                <a:latin typeface="맑은 고딕"/>
                <a:cs typeface="맑은 고딕"/>
              </a:rPr>
              <a:t> </a:t>
            </a:r>
            <a:r>
              <a:rPr dirty="0" u="sng" sz="18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10만 </a:t>
            </a:r>
            <a:r>
              <a:rPr dirty="0" sz="1800" b="1">
                <a:solidFill>
                  <a:srgbClr val="0000FF"/>
                </a:solidFill>
                <a:latin typeface="맑은 고딕"/>
                <a:cs typeface="맑은 고딕"/>
              </a:rPr>
              <a:t> </a:t>
            </a:r>
            <a:r>
              <a:rPr dirty="0" u="sng" sz="1800" spc="-18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건</a:t>
            </a:r>
            <a:r>
              <a:rPr dirty="0" sz="1800" spc="-1800" b="1">
                <a:solidFill>
                  <a:srgbClr val="0000FF"/>
                </a:solidFill>
                <a:latin typeface="맑은 고딕"/>
                <a:cs typeface="맑은 고딕"/>
              </a:rPr>
              <a:t>	</a:t>
            </a:r>
            <a:r>
              <a:rPr dirty="0" u="sng" sz="18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에 육박하는 특허를 보유해 글로벌 기업들 중에서 </a:t>
            </a:r>
            <a:r>
              <a:rPr dirty="0" u="sng" sz="1800" spc="-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'최다 </a:t>
            </a:r>
            <a:r>
              <a:rPr dirty="0" u="sng" sz="18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특허' 1위</a:t>
            </a:r>
            <a:r>
              <a:rPr dirty="0" sz="1800">
                <a:latin typeface="맑은 고딕"/>
                <a:cs typeface="맑은 고딕"/>
              </a:rPr>
              <a:t>에</a:t>
            </a:r>
            <a:r>
              <a:rPr dirty="0" sz="1800" spc="-1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올랐다.</a:t>
            </a:r>
            <a:endParaRPr sz="1800">
              <a:latin typeface="맑은 고딕"/>
              <a:cs typeface="맑은 고딕"/>
            </a:endParaRPr>
          </a:p>
          <a:p>
            <a:pPr algn="just" marL="12700" marR="105410">
              <a:lnSpc>
                <a:spcPct val="100000"/>
              </a:lnSpc>
            </a:pPr>
            <a:r>
              <a:rPr dirty="0" u="sng" sz="18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2018년부터 4년 연속 선두 자리를 지켜냈다. </a:t>
            </a:r>
            <a:r>
              <a:rPr dirty="0" sz="1800">
                <a:latin typeface="맑은 고딕"/>
                <a:cs typeface="맑은 고딕"/>
              </a:rPr>
              <a:t>영국의 특허전문 저널 </a:t>
            </a:r>
            <a:r>
              <a:rPr dirty="0" sz="1800" spc="-5">
                <a:latin typeface="맑은 고딕"/>
                <a:cs typeface="맑은 고딕"/>
              </a:rPr>
              <a:t>'IAM'이 </a:t>
            </a:r>
            <a:r>
              <a:rPr dirty="0" sz="1800">
                <a:latin typeface="맑은 고딕"/>
                <a:cs typeface="맑은 고딕"/>
              </a:rPr>
              <a:t>최근 발  표한 '2021 미국 특허 보유 톱 100’에서 삼성전자는 </a:t>
            </a:r>
            <a:r>
              <a:rPr dirty="0" sz="1800" b="1">
                <a:solidFill>
                  <a:srgbClr val="0000FF"/>
                </a:solidFill>
                <a:latin typeface="맑은 고딕"/>
                <a:cs typeface="맑은 고딕"/>
              </a:rPr>
              <a:t>올해 1월 1일 기준으로</a:t>
            </a:r>
            <a:r>
              <a:rPr dirty="0" sz="1800" spc="-135" b="1">
                <a:solidFill>
                  <a:srgbClr val="0000FF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0000FF"/>
                </a:solidFill>
                <a:latin typeface="맑은 고딕"/>
                <a:cs typeface="맑은 고딕"/>
              </a:rPr>
              <a:t>9만5194  건의 누적 특허를 확보해 1위를 차지했다. </a:t>
            </a:r>
            <a:r>
              <a:rPr dirty="0" sz="1800">
                <a:latin typeface="맑은 고딕"/>
                <a:cs typeface="맑은 고딕"/>
              </a:rPr>
              <a:t>미국에 공개된 발명특허와 디자인특허 등  이 대상으로 특허권이 만료된 것은</a:t>
            </a:r>
            <a:r>
              <a:rPr dirty="0" sz="1800" spc="10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제외했다.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맑은 고딕"/>
                <a:cs typeface="맑은 고딕"/>
              </a:rPr>
              <a:t>삼성전자의 미국내 유효특허 건수는 1년 전보다 9.16%</a:t>
            </a:r>
            <a:r>
              <a:rPr dirty="0" sz="1800" spc="-45">
                <a:latin typeface="맑은 고딕"/>
                <a:cs typeface="맑은 고딕"/>
              </a:rPr>
              <a:t> </a:t>
            </a:r>
            <a:r>
              <a:rPr dirty="0" sz="1800" spc="-5">
                <a:latin typeface="맑은 고딕"/>
                <a:cs typeface="맑은 고딕"/>
              </a:rPr>
              <a:t>증가했다.</a:t>
            </a:r>
            <a:endParaRPr sz="1800"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tabLst>
                <a:tab pos="241300" algn="l"/>
              </a:tabLst>
            </a:pPr>
            <a:r>
              <a:rPr dirty="0" sz="1800">
                <a:latin typeface="맑은 고딕"/>
                <a:cs typeface="맑은 고딕"/>
              </a:rPr>
              <a:t>삼성전자는 </a:t>
            </a:r>
            <a:r>
              <a:rPr dirty="0" sz="1800" spc="-5">
                <a:latin typeface="맑은 고딕"/>
                <a:cs typeface="맑은 고딕"/>
              </a:rPr>
              <a:t>IAM에서 미국 특허 랭킹을 발표하기 시작한 </a:t>
            </a:r>
            <a:r>
              <a:rPr dirty="0" sz="1800">
                <a:latin typeface="맑은 고딕"/>
                <a:cs typeface="맑은 고딕"/>
              </a:rPr>
              <a:t>2018년 </a:t>
            </a:r>
            <a:r>
              <a:rPr dirty="0" sz="1800" spc="-5">
                <a:latin typeface="맑은 고딕"/>
                <a:cs typeface="맑은 고딕"/>
              </a:rPr>
              <a:t>이래로 </a:t>
            </a:r>
            <a:r>
              <a:rPr dirty="0" sz="1800">
                <a:latin typeface="맑은 고딕"/>
                <a:cs typeface="맑은 고딕"/>
              </a:rPr>
              <a:t>4년 </a:t>
            </a:r>
            <a:r>
              <a:rPr dirty="0" sz="1800" spc="-5">
                <a:latin typeface="맑은 고딕"/>
                <a:cs typeface="맑은 고딕"/>
              </a:rPr>
              <a:t>연속 </a:t>
            </a:r>
            <a:r>
              <a:rPr dirty="0" sz="1800">
                <a:latin typeface="맑은 고딕"/>
                <a:cs typeface="맑은 고딕"/>
              </a:rPr>
              <a:t>1위  자리를 유지하게 됐다. </a:t>
            </a:r>
            <a:r>
              <a:rPr dirty="0" u="sng" sz="18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IAM에 따르면 올초 기준 삼성전자가 미국에서 출원해 심사를 </a:t>
            </a:r>
            <a:r>
              <a:rPr dirty="0" sz="1800" b="1">
                <a:solidFill>
                  <a:srgbClr val="0000FF"/>
                </a:solidFill>
                <a:latin typeface="맑은 고딕"/>
                <a:cs typeface="맑은 고딕"/>
              </a:rPr>
              <a:t> </a:t>
            </a:r>
            <a:r>
              <a:rPr dirty="0" u="sng" sz="1800" spc="-18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받</a:t>
            </a:r>
            <a:r>
              <a:rPr dirty="0" sz="1800" spc="-1800" b="1">
                <a:solidFill>
                  <a:srgbClr val="0000FF"/>
                </a:solidFill>
                <a:latin typeface="맑은 고딕"/>
                <a:cs typeface="맑은 고딕"/>
              </a:rPr>
              <a:t>	</a:t>
            </a:r>
            <a:r>
              <a:rPr dirty="0" u="sng" sz="18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고 있는 특허 수는 1만8641건</a:t>
            </a:r>
            <a:r>
              <a:rPr dirty="0" sz="1800">
                <a:latin typeface="맑은 고딕"/>
                <a:cs typeface="맑은 고딕"/>
              </a:rPr>
              <a:t>에 달한다. 이 중에서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지난해 출원한 것만 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8955건</a:t>
            </a:r>
            <a:r>
              <a:rPr dirty="0" sz="1800" spc="-5">
                <a:latin typeface="맑은 고딕"/>
                <a:cs typeface="맑은 고딕"/>
              </a:rPr>
              <a:t>에  이른다. </a:t>
            </a:r>
            <a:r>
              <a:rPr dirty="0" sz="1800">
                <a:latin typeface="맑은 고딕"/>
                <a:cs typeface="맑은 고딕"/>
              </a:rPr>
              <a:t>삼성전자는 2020년 특허 출원 랭킹에서도 선두에</a:t>
            </a:r>
            <a:r>
              <a:rPr dirty="0" sz="1800" spc="-20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올랐다.</a:t>
            </a:r>
            <a:endParaRPr sz="1800">
              <a:latin typeface="맑은 고딕"/>
              <a:cs typeface="맑은 고딕"/>
            </a:endParaRPr>
          </a:p>
          <a:p>
            <a:pPr marL="12700" marR="1397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맑은 고딕"/>
                <a:cs typeface="맑은 고딕"/>
              </a:rPr>
              <a:t>출원한 특허 중에서 당국의 심사를 거쳐 등록까지 완료되는 '등록률'을 살펴보면</a:t>
            </a:r>
            <a:r>
              <a:rPr dirty="0" sz="1800" spc="-7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올초  기준 </a:t>
            </a:r>
            <a:r>
              <a:rPr dirty="0" sz="1800" spc="-5">
                <a:latin typeface="맑은 고딕"/>
                <a:cs typeface="맑은 고딕"/>
              </a:rPr>
              <a:t>19.6%로 </a:t>
            </a:r>
            <a:r>
              <a:rPr dirty="0" sz="1800">
                <a:latin typeface="맑은 고딕"/>
                <a:cs typeface="맑은 고딕"/>
              </a:rPr>
              <a:t>집계됐다. 이는 삼성전자가 특허 100건을 출원했을 때 실제 유효한 권  리로 인정받는 기술은 약 20개 수준이란 얘기다. 삼성은 미국 외에 유럽·중국에서도  특허 보유 상위권에 랭크된 것으로</a:t>
            </a:r>
            <a:r>
              <a:rPr dirty="0" sz="1800" spc="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나타났다.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맑은 고딕"/>
                <a:cs typeface="맑은 고딕"/>
              </a:rPr>
              <a:t>IAM에 따르면 삼성전자는 올초 기준 유럽에서 누적 </a:t>
            </a:r>
            <a:r>
              <a:rPr dirty="0" sz="1800" spc="-5">
                <a:latin typeface="맑은 고딕"/>
                <a:cs typeface="맑은 고딕"/>
              </a:rPr>
              <a:t>1만9945건의 </a:t>
            </a:r>
            <a:r>
              <a:rPr dirty="0" sz="1800">
                <a:latin typeface="맑은 고딕"/>
                <a:cs typeface="맑은 고딕"/>
              </a:rPr>
              <a:t>특허를 보유해</a:t>
            </a:r>
            <a:r>
              <a:rPr dirty="0" sz="1800" spc="-6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4위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맑은 고딕"/>
                <a:cs typeface="맑은 고딕"/>
              </a:rPr>
              <a:t>를</a:t>
            </a:r>
            <a:r>
              <a:rPr dirty="0" sz="1800" spc="-5">
                <a:latin typeface="맑은 고딕"/>
                <a:cs typeface="맑은 고딕"/>
              </a:rPr>
              <a:t> 차지했다.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맑은 고딕"/>
                <a:cs typeface="맑은 고딕"/>
              </a:rPr>
              <a:t>출처 :</a:t>
            </a:r>
            <a:r>
              <a:rPr dirty="0" sz="1800" spc="5">
                <a:latin typeface="맑은 고딕"/>
                <a:cs typeface="맑은 고딕"/>
              </a:rPr>
              <a:t> </a:t>
            </a:r>
            <a:r>
              <a:rPr dirty="0" sz="1800" spc="-5">
                <a:latin typeface="맑은 고딕"/>
                <a:cs typeface="맑은 고딕"/>
              </a:rPr>
              <a:t>여성신문(http://www.womennews.co.kr)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PCW</dc:creator>
  <dc:title>제1강: 현대범죄와 형벌의 구성과 내용개관</dc:title>
  <dcterms:created xsi:type="dcterms:W3CDTF">2023-04-18T07:11:07Z</dcterms:created>
  <dcterms:modified xsi:type="dcterms:W3CDTF">2023-04-18T07:11:07Z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2023-04-04T00:00:00Z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2023-04-18T00:00:00Z</vt:filetime>
  </property>
</Properties>
</file>