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png" ContentType="image/pn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6303" y="215341"/>
            <a:ext cx="2868929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6303" y="1896237"/>
            <a:ext cx="8395335" cy="3441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14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Relationship Id="rId3" Type="http://schemas.openxmlformats.org/officeDocument/2006/relationships/image" Target="../media/image16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Relationship Id="rId3" Type="http://schemas.openxmlformats.org/officeDocument/2006/relationships/image" Target="../media/image19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47916" y="0"/>
            <a:ext cx="2196083" cy="3060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4370" y="342391"/>
            <a:ext cx="1680845" cy="330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/>
              <a:t>제6주차</a:t>
            </a:r>
            <a:r>
              <a:rPr dirty="0" sz="2000" spc="-85"/>
              <a:t> </a:t>
            </a:r>
            <a:r>
              <a:rPr dirty="0" sz="2000"/>
              <a:t>1교시</a:t>
            </a:r>
            <a:endParaRPr sz="2000"/>
          </a:p>
        </p:txBody>
      </p:sp>
      <p:sp>
        <p:nvSpPr>
          <p:cNvPr id="4" name="object 4"/>
          <p:cNvSpPr/>
          <p:nvPr/>
        </p:nvSpPr>
        <p:spPr>
          <a:xfrm>
            <a:off x="611123" y="2276855"/>
            <a:ext cx="6068567" cy="37795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71041" y="2262377"/>
            <a:ext cx="2452370" cy="1093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105"/>
              </a:spcBef>
            </a:pPr>
            <a:r>
              <a:rPr dirty="0" sz="3500" spc="-5" b="1">
                <a:latin typeface="맑은 고딕"/>
                <a:cs typeface="맑은 고딕"/>
              </a:rPr>
              <a:t>chapter</a:t>
            </a:r>
            <a:r>
              <a:rPr dirty="0" sz="3500" spc="-55" b="1">
                <a:latin typeface="맑은 고딕"/>
                <a:cs typeface="맑은 고딕"/>
              </a:rPr>
              <a:t> </a:t>
            </a:r>
            <a:r>
              <a:rPr dirty="0" sz="3500" b="1">
                <a:latin typeface="맑은 고딕"/>
                <a:cs typeface="맑은 고딕"/>
              </a:rPr>
              <a:t>5</a:t>
            </a:r>
            <a:endParaRPr sz="3500">
              <a:latin typeface="맑은 고딕"/>
              <a:cs typeface="맑은 고딕"/>
            </a:endParaRPr>
          </a:p>
          <a:p>
            <a:pPr algn="ctr">
              <a:lnSpc>
                <a:spcPct val="100000"/>
              </a:lnSpc>
            </a:pPr>
            <a:r>
              <a:rPr dirty="0" sz="3500" b="1">
                <a:latin typeface="맑은 고딕"/>
                <a:cs typeface="맑은 고딕"/>
              </a:rPr>
              <a:t>특허법이</a:t>
            </a:r>
            <a:r>
              <a:rPr dirty="0" sz="3500" spc="-10" b="1">
                <a:latin typeface="맑은 고딕"/>
                <a:cs typeface="맑은 고딕"/>
              </a:rPr>
              <a:t>란</a:t>
            </a:r>
            <a:r>
              <a:rPr dirty="0" sz="3500" b="1">
                <a:latin typeface="맑은 고딕"/>
                <a:cs typeface="맑은 고딕"/>
              </a:rPr>
              <a:t>?</a:t>
            </a:r>
            <a:endParaRPr sz="35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76370" y="1804528"/>
            <a:ext cx="2045970" cy="3390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2000" b="1">
                <a:latin typeface="맑은 고딕"/>
                <a:cs typeface="맑은 고딕"/>
              </a:rPr>
              <a:t>저 출원한 것이</a:t>
            </a:r>
            <a:r>
              <a:rPr dirty="0" sz="2000" spc="-114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우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6551" y="2537826"/>
            <a:ext cx="892810" cy="3390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2000" spc="0">
                <a:latin typeface="MS Gothic"/>
                <a:cs typeface="MS Gothic"/>
              </a:rPr>
              <a:t>｢</a:t>
            </a:r>
            <a:r>
              <a:rPr dirty="0" sz="2000" b="1">
                <a:latin typeface="맑은 고딕"/>
                <a:cs typeface="맑은 고딕"/>
              </a:rPr>
              <a:t>선사용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8700" y="2537826"/>
            <a:ext cx="255270" cy="3390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2000" b="1">
                <a:latin typeface="맑은 고딕"/>
                <a:cs typeface="맑은 고딕"/>
              </a:rPr>
              <a:t>권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28672" y="2903586"/>
            <a:ext cx="1174115" cy="3390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2000">
                <a:latin typeface="맑은 고딕"/>
                <a:cs typeface="맑은 고딕"/>
              </a:rPr>
              <a:t>각(時</a:t>
            </a:r>
            <a:r>
              <a:rPr dirty="0" sz="2000" spc="-5">
                <a:latin typeface="맑은 고딕"/>
                <a:cs typeface="맑은 고딕"/>
              </a:rPr>
              <a:t>刻</a:t>
            </a:r>
            <a:r>
              <a:rPr dirty="0" sz="2000">
                <a:latin typeface="맑은 고딕"/>
                <a:cs typeface="맑은 고딕"/>
              </a:rPr>
              <a:t>)주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14674" y="3267491"/>
            <a:ext cx="254635" cy="3390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2000" b="1">
                <a:latin typeface="맑은 고딕"/>
                <a:cs typeface="맑은 고딕"/>
              </a:rPr>
              <a:t>허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27066" y="3267491"/>
            <a:ext cx="509905" cy="3390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2000" spc="0" b="1">
                <a:latin typeface="맑은 고딕"/>
                <a:cs typeface="맑은 고딕"/>
              </a:rPr>
              <a:t>용신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48805" y="3267491"/>
            <a:ext cx="254635" cy="3390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2000" b="1">
                <a:latin typeface="맑은 고딕"/>
                <a:cs typeface="맑은 고딕"/>
              </a:rPr>
              <a:t>출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5703" y="3633836"/>
            <a:ext cx="255270" cy="3390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2000" b="1">
                <a:latin typeface="맑은 고딕"/>
                <a:cs typeface="맑은 고딕"/>
              </a:rPr>
              <a:t>협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43555" y="4365025"/>
            <a:ext cx="3062605" cy="3390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2000" b="1">
                <a:latin typeface="맑은 고딕"/>
                <a:cs typeface="맑은 고딕"/>
              </a:rPr>
              <a:t>시각주의를 택하지 않는</a:t>
            </a:r>
            <a:r>
              <a:rPr dirty="0" sz="2000" spc="-12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이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70432" y="5462992"/>
            <a:ext cx="3403600" cy="3390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2000" b="1">
                <a:latin typeface="맑은 고딕"/>
                <a:cs typeface="맑은 고딕"/>
              </a:rPr>
              <a:t>합리한 결과를 피하기 위한</a:t>
            </a:r>
            <a:r>
              <a:rPr dirty="0" sz="2000" spc="-13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것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Ⅱ. </a:t>
            </a:r>
            <a:r>
              <a:rPr dirty="0" spc="-5"/>
              <a:t>법적 성격상</a:t>
            </a:r>
            <a:r>
              <a:rPr dirty="0" spc="-55"/>
              <a:t> </a:t>
            </a:r>
            <a:r>
              <a:rPr dirty="0"/>
              <a:t>특색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095755" y="1438768"/>
            <a:ext cx="255270" cy="3390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2000" b="1">
                <a:latin typeface="맑은 고딕"/>
                <a:cs typeface="맑은 고딕"/>
              </a:rPr>
              <a:t>명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3" y="580285"/>
            <a:ext cx="2935605" cy="1199515"/>
          </a:xfrm>
          <a:prstGeom prst="rect">
            <a:avLst/>
          </a:prstGeom>
        </p:spPr>
        <p:txBody>
          <a:bodyPr wrap="square" lIns="0" tIns="869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dirty="0" sz="2400" b="1">
                <a:latin typeface="맑은 고딕"/>
                <a:cs typeface="맑은 고딕"/>
              </a:rPr>
              <a:t>1. 특허법의</a:t>
            </a:r>
            <a:r>
              <a:rPr dirty="0" sz="2400" spc="-105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기본원칙</a:t>
            </a:r>
            <a:endParaRPr sz="24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dirty="0" sz="2000" b="1">
                <a:latin typeface="맑은 고딕"/>
                <a:cs typeface="맑은 고딕"/>
              </a:rPr>
              <a:t>(1)</a:t>
            </a:r>
            <a:r>
              <a:rPr dirty="0" sz="2000" spc="-25" b="1">
                <a:latin typeface="맑은 고딕"/>
                <a:cs typeface="맑은 고딕"/>
              </a:rPr>
              <a:t> </a:t>
            </a:r>
            <a:r>
              <a:rPr dirty="0" sz="2000" b="1">
                <a:solidFill>
                  <a:srgbClr val="FF0000"/>
                </a:solidFill>
                <a:latin typeface="맑은 고딕"/>
                <a:cs typeface="맑은 고딕"/>
              </a:rPr>
              <a:t>선원주의</a:t>
            </a:r>
            <a:endParaRPr sz="2000">
              <a:latin typeface="맑은 고딕"/>
              <a:cs typeface="맑은 고딕"/>
            </a:endParaRPr>
          </a:p>
          <a:p>
            <a:pPr marL="100965">
              <a:lnSpc>
                <a:spcPct val="100000"/>
              </a:lnSpc>
              <a:spcBef>
                <a:spcPts val="480"/>
              </a:spcBef>
              <a:tabLst>
                <a:tab pos="803910" algn="l"/>
              </a:tabLst>
            </a:pPr>
            <a:r>
              <a:rPr dirty="0" sz="2000">
                <a:latin typeface="맑은 고딕"/>
                <a:cs typeface="맑은 고딕"/>
              </a:rPr>
              <a:t>-</a:t>
            </a:r>
            <a:r>
              <a:rPr dirty="0" sz="2000" spc="-5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발	과 고안이</a:t>
            </a:r>
            <a:r>
              <a:rPr dirty="0" sz="2000" spc="-5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동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98064" y="1438768"/>
            <a:ext cx="850900" cy="3390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2000" b="1">
                <a:latin typeface="맑은 고딕"/>
                <a:cs typeface="맑은 고딕"/>
              </a:rPr>
              <a:t>일한</a:t>
            </a:r>
            <a:r>
              <a:rPr dirty="0" sz="2000" spc="-11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경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36009" y="1448562"/>
            <a:ext cx="436181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맑은 고딕"/>
                <a:cs typeface="맑은 고딕"/>
              </a:rPr>
              <a:t>우 </a:t>
            </a:r>
            <a:r>
              <a:rPr dirty="0" sz="2000">
                <a:latin typeface="맑은 고딕"/>
                <a:cs typeface="맑은 고딕"/>
              </a:rPr>
              <a:t>그 특허출원과</a:t>
            </a:r>
            <a:r>
              <a:rPr dirty="0" sz="2000" spc="-7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실용신안등록출원이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4695" y="1753717"/>
            <a:ext cx="7741920" cy="4050029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90500">
              <a:lnSpc>
                <a:spcPct val="100000"/>
              </a:lnSpc>
              <a:spcBef>
                <a:spcPts val="580"/>
              </a:spcBef>
              <a:tabLst>
                <a:tab pos="5386705" algn="l"/>
              </a:tabLst>
            </a:pPr>
            <a:r>
              <a:rPr dirty="0" sz="2000">
                <a:latin typeface="맑은 고딕"/>
                <a:cs typeface="맑은 고딕"/>
              </a:rPr>
              <a:t>다른 날에 출원된</a:t>
            </a:r>
            <a:r>
              <a:rPr dirty="0" sz="2000" spc="-2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것이면</a:t>
            </a:r>
            <a:r>
              <a:rPr dirty="0" sz="2000" spc="-15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먼	선</a:t>
            </a:r>
            <a:r>
              <a:rPr dirty="0" sz="2000">
                <a:latin typeface="맑은 고딕"/>
                <a:cs typeface="맑은 고딕"/>
              </a:rPr>
              <a:t>(특§36①·③전단).</a:t>
            </a:r>
            <a:endParaRPr sz="2000">
              <a:latin typeface="맑은 고딕"/>
              <a:cs typeface="맑은 고딕"/>
            </a:endParaRPr>
          </a:p>
          <a:p>
            <a:pPr marL="190500" marR="5080" indent="-177800">
              <a:lnSpc>
                <a:spcPts val="2890"/>
              </a:lnSpc>
              <a:spcBef>
                <a:spcPts val="170"/>
              </a:spcBef>
              <a:buFont typeface=""/>
              <a:buChar char="-"/>
              <a:tabLst>
                <a:tab pos="206375" algn="l"/>
                <a:tab pos="6697980" algn="l"/>
              </a:tabLst>
            </a:pPr>
            <a:r>
              <a:rPr dirty="0" sz="2000" b="1">
                <a:latin typeface="맑은 고딕"/>
                <a:cs typeface="맑은 고딕"/>
              </a:rPr>
              <a:t>선원주의의 단점을 보완하기 위하여 </a:t>
            </a:r>
            <a:r>
              <a:rPr dirty="0" sz="2000">
                <a:latin typeface="맑은 고딕"/>
                <a:cs typeface="맑은 고딕"/>
              </a:rPr>
              <a:t>발명은 먼저 하였으나 출원이  늦은 자를 보호하기 위해 특허권은</a:t>
            </a:r>
            <a:r>
              <a:rPr dirty="0" sz="2000" spc="-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부정되지만	</a:t>
            </a:r>
            <a:r>
              <a:rPr dirty="0" sz="2000">
                <a:latin typeface="MS Gothic"/>
                <a:cs typeface="MS Gothic"/>
              </a:rPr>
              <a:t>｣</a:t>
            </a:r>
            <a:r>
              <a:rPr dirty="0" sz="2000">
                <a:latin typeface="맑은 고딕"/>
                <a:cs typeface="맑은 고딕"/>
              </a:rPr>
              <a:t>을</a:t>
            </a:r>
            <a:r>
              <a:rPr dirty="0" sz="2000" spc="-12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인정.</a:t>
            </a:r>
            <a:endParaRPr sz="2000">
              <a:latin typeface="맑은 고딕"/>
              <a:cs typeface="맑은 고딕"/>
            </a:endParaRPr>
          </a:p>
          <a:p>
            <a:pPr marL="190500" indent="-177800">
              <a:lnSpc>
                <a:spcPct val="100000"/>
              </a:lnSpc>
              <a:spcBef>
                <a:spcPts val="305"/>
              </a:spcBef>
              <a:buChar char="-"/>
              <a:tabLst>
                <a:tab pos="206375" algn="l"/>
                <a:tab pos="2867025" algn="l"/>
              </a:tabLst>
            </a:pPr>
            <a:r>
              <a:rPr dirty="0" sz="2000">
                <a:latin typeface="맑은 고딕"/>
                <a:cs typeface="맑은 고딕"/>
              </a:rPr>
              <a:t>여기서도</a:t>
            </a:r>
            <a:r>
              <a:rPr dirty="0" sz="2000" spc="-5">
                <a:latin typeface="맑은 고딕"/>
                <a:cs typeface="맑은 고딕"/>
              </a:rPr>
              <a:t> </a:t>
            </a:r>
            <a:r>
              <a:rPr dirty="0" sz="2000">
                <a:latin typeface="MS Gothic"/>
                <a:cs typeface="MS Gothic"/>
              </a:rPr>
              <a:t>｢</a:t>
            </a:r>
            <a:r>
              <a:rPr dirty="0" sz="2000">
                <a:latin typeface="맑은 고딕"/>
                <a:cs typeface="맑은 고딕"/>
              </a:rPr>
              <a:t>시	의</a:t>
            </a:r>
            <a:r>
              <a:rPr dirty="0" sz="2000">
                <a:latin typeface="MS Gothic"/>
                <a:cs typeface="MS Gothic"/>
              </a:rPr>
              <a:t>｣</a:t>
            </a:r>
            <a:r>
              <a:rPr dirty="0" sz="2000">
                <a:latin typeface="맑은 고딕"/>
                <a:cs typeface="맑은 고딕"/>
              </a:rPr>
              <a:t>가</a:t>
            </a:r>
            <a:r>
              <a:rPr dirty="0" sz="2000" spc="-5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부정된다.</a:t>
            </a:r>
            <a:endParaRPr sz="2000">
              <a:latin typeface="맑은 고딕"/>
              <a:cs typeface="맑은 고딕"/>
            </a:endParaRPr>
          </a:p>
          <a:p>
            <a:pPr marL="190500">
              <a:lnSpc>
                <a:spcPct val="100000"/>
              </a:lnSpc>
              <a:spcBef>
                <a:spcPts val="465"/>
              </a:spcBef>
              <a:tabLst>
                <a:tab pos="3088005" algn="l"/>
                <a:tab pos="4701540" algn="l"/>
                <a:tab pos="6568440" algn="l"/>
              </a:tabLst>
            </a:pPr>
            <a:r>
              <a:rPr dirty="0" sz="2000" spc="0">
                <a:latin typeface="맑은 고딕"/>
                <a:cs typeface="맑은 고딕"/>
              </a:rPr>
              <a:t>즉 </a:t>
            </a:r>
            <a:r>
              <a:rPr dirty="0" sz="2000" b="1">
                <a:latin typeface="맑은 고딕"/>
                <a:cs typeface="맑은 고딕"/>
              </a:rPr>
              <a:t>같은 날</a:t>
            </a:r>
            <a:r>
              <a:rPr dirty="0" sz="2000">
                <a:latin typeface="맑은 고딕"/>
                <a:cs typeface="맑은 고딕"/>
              </a:rPr>
              <a:t>에</a:t>
            </a:r>
            <a:r>
              <a:rPr dirty="0" sz="2000" spc="-40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동일한</a:t>
            </a:r>
            <a:r>
              <a:rPr dirty="0" sz="2000" spc="-10" b="1">
                <a:latin typeface="맑은 고딕"/>
                <a:cs typeface="맑은 고딕"/>
              </a:rPr>
              <a:t> </a:t>
            </a:r>
            <a:r>
              <a:rPr dirty="0" sz="2000" spc="0" b="1">
                <a:latin typeface="맑은 고딕"/>
                <a:cs typeface="맑은 고딕"/>
              </a:rPr>
              <a:t>특	</a:t>
            </a:r>
            <a:r>
              <a:rPr dirty="0" sz="2000" b="1">
                <a:latin typeface="맑은 고딕"/>
                <a:cs typeface="맑은 고딕"/>
              </a:rPr>
              <a:t>출원과</a:t>
            </a:r>
            <a:r>
              <a:rPr dirty="0" sz="2000" spc="-35" b="1">
                <a:latin typeface="맑은 고딕"/>
                <a:cs typeface="맑은 고딕"/>
              </a:rPr>
              <a:t> </a:t>
            </a:r>
            <a:r>
              <a:rPr dirty="0" sz="2000" spc="0" b="1">
                <a:latin typeface="맑은 고딕"/>
                <a:cs typeface="맑은 고딕"/>
              </a:rPr>
              <a:t>실	안등록출원이	</a:t>
            </a:r>
            <a:r>
              <a:rPr dirty="0" sz="2000" b="1">
                <a:latin typeface="맑은 고딕"/>
                <a:cs typeface="맑은 고딕"/>
              </a:rPr>
              <a:t>원된</a:t>
            </a:r>
            <a:r>
              <a:rPr dirty="0" sz="2000" spc="-7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경우</a:t>
            </a:r>
            <a:endParaRPr sz="2000">
              <a:latin typeface="맑은 고딕"/>
              <a:cs typeface="맑은 고딕"/>
            </a:endParaRPr>
          </a:p>
          <a:p>
            <a:pPr marL="445770">
              <a:lnSpc>
                <a:spcPct val="100000"/>
              </a:lnSpc>
              <a:spcBef>
                <a:spcPts val="484"/>
              </a:spcBef>
            </a:pPr>
            <a:r>
              <a:rPr dirty="0" sz="2000" b="1">
                <a:latin typeface="맑은 고딕"/>
                <a:cs typeface="맑은 고딕"/>
              </a:rPr>
              <a:t>의</a:t>
            </a:r>
            <a:r>
              <a:rPr dirty="0" sz="2000">
                <a:latin typeface="맑은 고딕"/>
                <a:cs typeface="맑은 고딕"/>
              </a:rPr>
              <a:t>를 통하여 권리자를</a:t>
            </a:r>
            <a:r>
              <a:rPr dirty="0" sz="2000" spc="-5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결정(특§36②·③후단).</a:t>
            </a:r>
            <a:endParaRPr sz="2000">
              <a:latin typeface="맑은 고딕"/>
              <a:cs typeface="맑은 고딕"/>
            </a:endParaRPr>
          </a:p>
          <a:p>
            <a:pPr marL="190500" indent="-177800">
              <a:lnSpc>
                <a:spcPct val="100000"/>
              </a:lnSpc>
              <a:spcBef>
                <a:spcPts val="480"/>
              </a:spcBef>
              <a:buChar char="-"/>
              <a:tabLst>
                <a:tab pos="206375" algn="l"/>
              </a:tabLst>
            </a:pPr>
            <a:r>
              <a:rPr dirty="0" sz="2000">
                <a:latin typeface="맑은 고딕"/>
                <a:cs typeface="맑은 고딕"/>
              </a:rPr>
              <a:t>실무상 이러한 경우 </a:t>
            </a:r>
            <a:r>
              <a:rPr dirty="0" sz="2000" b="1">
                <a:latin typeface="맑은 고딕"/>
                <a:cs typeface="맑은 고딕"/>
              </a:rPr>
              <a:t>당사자 간의 합의를 이루는 경우가</a:t>
            </a:r>
            <a:r>
              <a:rPr dirty="0" sz="2000" spc="-12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대부분</a:t>
            </a:r>
            <a:endParaRPr sz="2000">
              <a:latin typeface="맑은 고딕"/>
              <a:cs typeface="맑은 고딕"/>
            </a:endParaRPr>
          </a:p>
          <a:p>
            <a:pPr marL="190500" indent="-177800">
              <a:lnSpc>
                <a:spcPct val="100000"/>
              </a:lnSpc>
              <a:spcBef>
                <a:spcPts val="480"/>
              </a:spcBef>
              <a:buChar char="-"/>
              <a:tabLst>
                <a:tab pos="206375" algn="l"/>
                <a:tab pos="4970780" algn="l"/>
              </a:tabLst>
            </a:pPr>
            <a:r>
              <a:rPr dirty="0" sz="2000" spc="0">
                <a:latin typeface="맑은 고딕"/>
                <a:cs typeface="맑은 고딕"/>
              </a:rPr>
              <a:t>현행</a:t>
            </a:r>
            <a:r>
              <a:rPr dirty="0" sz="2000" spc="-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특허법이	</a:t>
            </a:r>
            <a:r>
              <a:rPr dirty="0" sz="2000" b="1">
                <a:latin typeface="맑은 고딕"/>
                <a:cs typeface="맑은 고딕"/>
              </a:rPr>
              <a:t>유</a:t>
            </a:r>
            <a:endParaRPr sz="2000">
              <a:latin typeface="맑은 고딕"/>
              <a:cs typeface="맑은 고딕"/>
            </a:endParaRPr>
          </a:p>
          <a:p>
            <a:pPr marL="28067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많은 시간과 노력을 투입한 발명이나</a:t>
            </a:r>
            <a:r>
              <a:rPr dirty="0" sz="2000" spc="-9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고안이</a:t>
            </a:r>
            <a:endParaRPr sz="2000">
              <a:latin typeface="맑은 고딕"/>
              <a:cs typeface="맑은 고딕"/>
            </a:endParaRPr>
          </a:p>
          <a:p>
            <a:pPr marL="28067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우연히 몇 시간의 차이에 의해 일방만이 권리자가</a:t>
            </a:r>
            <a:r>
              <a:rPr dirty="0" sz="2000" spc="-13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되는</a:t>
            </a:r>
            <a:endParaRPr sz="2000">
              <a:latin typeface="맑은 고딕"/>
              <a:cs typeface="맑은 고딕"/>
            </a:endParaRPr>
          </a:p>
          <a:p>
            <a:pPr marL="280670">
              <a:lnSpc>
                <a:spcPct val="100000"/>
              </a:lnSpc>
              <a:spcBef>
                <a:spcPts val="480"/>
              </a:spcBef>
              <a:tabLst>
                <a:tab pos="3938904" algn="l"/>
              </a:tabLst>
            </a:pPr>
            <a:r>
              <a:rPr dirty="0" sz="2000" b="1">
                <a:latin typeface="맑은 고딕"/>
                <a:cs typeface="맑은 고딕"/>
              </a:rPr>
              <a:t>불	.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011694" y="1579880"/>
            <a:ext cx="31750" cy="136525"/>
          </a:xfrm>
          <a:custGeom>
            <a:avLst/>
            <a:gdLst/>
            <a:ahLst/>
            <a:cxnLst/>
            <a:rect l="l" t="t" r="r" b="b"/>
            <a:pathLst>
              <a:path w="31750" h="136525">
                <a:moveTo>
                  <a:pt x="0" y="136017"/>
                </a:moveTo>
                <a:lnTo>
                  <a:pt x="31750" y="136017"/>
                </a:lnTo>
                <a:lnTo>
                  <a:pt x="31750" y="0"/>
                </a:lnTo>
                <a:lnTo>
                  <a:pt x="0" y="0"/>
                </a:lnTo>
                <a:lnTo>
                  <a:pt x="0" y="136017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043444" y="1588897"/>
            <a:ext cx="339090" cy="127000"/>
          </a:xfrm>
          <a:custGeom>
            <a:avLst/>
            <a:gdLst/>
            <a:ahLst/>
            <a:cxnLst/>
            <a:rect l="l" t="t" r="r" b="b"/>
            <a:pathLst>
              <a:path w="339090" h="127000">
                <a:moveTo>
                  <a:pt x="339077" y="0"/>
                </a:moveTo>
                <a:lnTo>
                  <a:pt x="0" y="0"/>
                </a:lnTo>
                <a:lnTo>
                  <a:pt x="0" y="127000"/>
                </a:lnTo>
                <a:lnTo>
                  <a:pt x="339077" y="127000"/>
                </a:lnTo>
                <a:lnTo>
                  <a:pt x="339077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58049" y="1570989"/>
            <a:ext cx="31750" cy="135890"/>
          </a:xfrm>
          <a:custGeom>
            <a:avLst/>
            <a:gdLst/>
            <a:ahLst/>
            <a:cxnLst/>
            <a:rect l="l" t="t" r="r" b="b"/>
            <a:pathLst>
              <a:path w="31750" h="135889">
                <a:moveTo>
                  <a:pt x="0" y="135889"/>
                </a:moveTo>
                <a:lnTo>
                  <a:pt x="31750" y="135889"/>
                </a:lnTo>
                <a:lnTo>
                  <a:pt x="31750" y="0"/>
                </a:lnTo>
                <a:lnTo>
                  <a:pt x="0" y="0"/>
                </a:lnTo>
                <a:lnTo>
                  <a:pt x="0" y="135889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989799" y="1579880"/>
            <a:ext cx="22225" cy="127000"/>
          </a:xfrm>
          <a:custGeom>
            <a:avLst/>
            <a:gdLst/>
            <a:ahLst/>
            <a:cxnLst/>
            <a:rect l="l" t="t" r="r" b="b"/>
            <a:pathLst>
              <a:path w="22225" h="127000">
                <a:moveTo>
                  <a:pt x="0" y="127000"/>
                </a:moveTo>
                <a:lnTo>
                  <a:pt x="21894" y="127000"/>
                </a:lnTo>
                <a:lnTo>
                  <a:pt x="21894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904417" y="1561972"/>
            <a:ext cx="31750" cy="136525"/>
          </a:xfrm>
          <a:custGeom>
            <a:avLst/>
            <a:gdLst/>
            <a:ahLst/>
            <a:cxnLst/>
            <a:rect l="l" t="t" r="r" b="b"/>
            <a:pathLst>
              <a:path w="31750" h="136525">
                <a:moveTo>
                  <a:pt x="0" y="136016"/>
                </a:moveTo>
                <a:lnTo>
                  <a:pt x="31737" y="136016"/>
                </a:lnTo>
                <a:lnTo>
                  <a:pt x="31737" y="0"/>
                </a:lnTo>
                <a:lnTo>
                  <a:pt x="0" y="0"/>
                </a:lnTo>
                <a:lnTo>
                  <a:pt x="0" y="136016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36155" y="1570989"/>
            <a:ext cx="22225" cy="127000"/>
          </a:xfrm>
          <a:custGeom>
            <a:avLst/>
            <a:gdLst/>
            <a:ahLst/>
            <a:cxnLst/>
            <a:rect l="l" t="t" r="r" b="b"/>
            <a:pathLst>
              <a:path w="22225" h="127000">
                <a:moveTo>
                  <a:pt x="0" y="127000"/>
                </a:moveTo>
                <a:lnTo>
                  <a:pt x="21894" y="127000"/>
                </a:lnTo>
                <a:lnTo>
                  <a:pt x="21894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86777" y="1561972"/>
            <a:ext cx="17780" cy="127000"/>
          </a:xfrm>
          <a:custGeom>
            <a:avLst/>
            <a:gdLst/>
            <a:ahLst/>
            <a:cxnLst/>
            <a:rect l="l" t="t" r="r" b="b"/>
            <a:pathLst>
              <a:path w="17780" h="127000">
                <a:moveTo>
                  <a:pt x="0" y="127000"/>
                </a:moveTo>
                <a:lnTo>
                  <a:pt x="17640" y="127000"/>
                </a:lnTo>
                <a:lnTo>
                  <a:pt x="17640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734947" y="1544319"/>
            <a:ext cx="451484" cy="136525"/>
          </a:xfrm>
          <a:custGeom>
            <a:avLst/>
            <a:gdLst/>
            <a:ahLst/>
            <a:cxnLst/>
            <a:rect l="l" t="t" r="r" b="b"/>
            <a:pathLst>
              <a:path w="451485" h="136525">
                <a:moveTo>
                  <a:pt x="40766" y="0"/>
                </a:moveTo>
                <a:lnTo>
                  <a:pt x="9016" y="0"/>
                </a:lnTo>
                <a:lnTo>
                  <a:pt x="9016" y="127000"/>
                </a:lnTo>
                <a:lnTo>
                  <a:pt x="18033" y="136016"/>
                </a:lnTo>
                <a:lnTo>
                  <a:pt x="18033" y="9016"/>
                </a:lnTo>
                <a:lnTo>
                  <a:pt x="40766" y="9016"/>
                </a:lnTo>
                <a:lnTo>
                  <a:pt x="40766" y="0"/>
                </a:lnTo>
                <a:close/>
              </a:path>
              <a:path w="451485" h="136525">
                <a:moveTo>
                  <a:pt x="40766" y="9016"/>
                </a:moveTo>
                <a:lnTo>
                  <a:pt x="18033" y="9016"/>
                </a:lnTo>
                <a:lnTo>
                  <a:pt x="18033" y="136016"/>
                </a:lnTo>
                <a:lnTo>
                  <a:pt x="49783" y="136016"/>
                </a:lnTo>
                <a:lnTo>
                  <a:pt x="49783" y="127000"/>
                </a:lnTo>
                <a:lnTo>
                  <a:pt x="40766" y="127000"/>
                </a:lnTo>
                <a:lnTo>
                  <a:pt x="40766" y="9016"/>
                </a:lnTo>
                <a:close/>
              </a:path>
              <a:path w="451485" h="136525">
                <a:moveTo>
                  <a:pt x="451484" y="9016"/>
                </a:moveTo>
                <a:lnTo>
                  <a:pt x="49783" y="9016"/>
                </a:lnTo>
                <a:lnTo>
                  <a:pt x="49783" y="136016"/>
                </a:lnTo>
                <a:lnTo>
                  <a:pt x="451484" y="136016"/>
                </a:lnTo>
                <a:lnTo>
                  <a:pt x="451484" y="9016"/>
                </a:lnTo>
                <a:close/>
              </a:path>
              <a:path w="451485" h="136525">
                <a:moveTo>
                  <a:pt x="9016" y="0"/>
                </a:moveTo>
                <a:lnTo>
                  <a:pt x="0" y="0"/>
                </a:lnTo>
                <a:lnTo>
                  <a:pt x="0" y="127000"/>
                </a:lnTo>
                <a:lnTo>
                  <a:pt x="9016" y="127000"/>
                </a:lnTo>
                <a:lnTo>
                  <a:pt x="9016" y="0"/>
                </a:lnTo>
                <a:close/>
              </a:path>
              <a:path w="451485" h="136525">
                <a:moveTo>
                  <a:pt x="40766" y="0"/>
                </a:moveTo>
                <a:lnTo>
                  <a:pt x="40766" y="127000"/>
                </a:lnTo>
                <a:lnTo>
                  <a:pt x="49783" y="127000"/>
                </a:lnTo>
                <a:lnTo>
                  <a:pt x="49783" y="9016"/>
                </a:lnTo>
                <a:lnTo>
                  <a:pt x="40766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592070" y="1544319"/>
            <a:ext cx="1116330" cy="127000"/>
          </a:xfrm>
          <a:custGeom>
            <a:avLst/>
            <a:gdLst/>
            <a:ahLst/>
            <a:cxnLst/>
            <a:rect l="l" t="t" r="r" b="b"/>
            <a:pathLst>
              <a:path w="1116329" h="127000">
                <a:moveTo>
                  <a:pt x="1116330" y="0"/>
                </a:moveTo>
                <a:lnTo>
                  <a:pt x="0" y="0"/>
                </a:lnTo>
                <a:lnTo>
                  <a:pt x="0" y="127000"/>
                </a:lnTo>
                <a:lnTo>
                  <a:pt x="1116330" y="127000"/>
                </a:lnTo>
                <a:lnTo>
                  <a:pt x="1116330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733291" y="1544319"/>
            <a:ext cx="0" cy="127000"/>
          </a:xfrm>
          <a:custGeom>
            <a:avLst/>
            <a:gdLst/>
            <a:ahLst/>
            <a:cxnLst/>
            <a:rect l="l" t="t" r="r" b="b"/>
            <a:pathLst>
              <a:path w="0" h="127000">
                <a:moveTo>
                  <a:pt x="0" y="0"/>
                </a:moveTo>
                <a:lnTo>
                  <a:pt x="0" y="127000"/>
                </a:lnTo>
              </a:path>
            </a:pathLst>
          </a:custGeom>
          <a:ln w="49784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708400" y="1535430"/>
            <a:ext cx="31750" cy="8890"/>
          </a:xfrm>
          <a:custGeom>
            <a:avLst/>
            <a:gdLst/>
            <a:ahLst/>
            <a:cxnLst/>
            <a:rect l="l" t="t" r="r" b="b"/>
            <a:pathLst>
              <a:path w="31750" h="8890">
                <a:moveTo>
                  <a:pt x="0" y="8889"/>
                </a:moveTo>
                <a:lnTo>
                  <a:pt x="31750" y="8889"/>
                </a:lnTo>
                <a:lnTo>
                  <a:pt x="31750" y="0"/>
                </a:lnTo>
                <a:lnTo>
                  <a:pt x="0" y="0"/>
                </a:lnTo>
                <a:lnTo>
                  <a:pt x="0" y="8889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779773" y="1927986"/>
            <a:ext cx="179070" cy="127000"/>
          </a:xfrm>
          <a:custGeom>
            <a:avLst/>
            <a:gdLst/>
            <a:ahLst/>
            <a:cxnLst/>
            <a:rect l="l" t="t" r="r" b="b"/>
            <a:pathLst>
              <a:path w="179070" h="127000">
                <a:moveTo>
                  <a:pt x="178562" y="0"/>
                </a:moveTo>
                <a:lnTo>
                  <a:pt x="0" y="0"/>
                </a:lnTo>
                <a:lnTo>
                  <a:pt x="0" y="127000"/>
                </a:lnTo>
                <a:lnTo>
                  <a:pt x="178562" y="127000"/>
                </a:lnTo>
                <a:lnTo>
                  <a:pt x="178562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974210" y="1919351"/>
            <a:ext cx="0" cy="135890"/>
          </a:xfrm>
          <a:custGeom>
            <a:avLst/>
            <a:gdLst/>
            <a:ahLst/>
            <a:cxnLst/>
            <a:rect l="l" t="t" r="r" b="b"/>
            <a:pathLst>
              <a:path w="0" h="135889">
                <a:moveTo>
                  <a:pt x="0" y="0"/>
                </a:moveTo>
                <a:lnTo>
                  <a:pt x="0" y="135636"/>
                </a:lnTo>
              </a:path>
            </a:pathLst>
          </a:custGeom>
          <a:ln w="3175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990085" y="1919351"/>
            <a:ext cx="2214880" cy="127000"/>
          </a:xfrm>
          <a:custGeom>
            <a:avLst/>
            <a:gdLst/>
            <a:ahLst/>
            <a:cxnLst/>
            <a:rect l="l" t="t" r="r" b="b"/>
            <a:pathLst>
              <a:path w="2214879" h="127000">
                <a:moveTo>
                  <a:pt x="2214626" y="0"/>
                </a:moveTo>
                <a:lnTo>
                  <a:pt x="0" y="0"/>
                </a:lnTo>
                <a:lnTo>
                  <a:pt x="0" y="127000"/>
                </a:lnTo>
                <a:lnTo>
                  <a:pt x="2214626" y="127000"/>
                </a:lnTo>
                <a:lnTo>
                  <a:pt x="2214626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262242" y="2783204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5" h="0">
                <a:moveTo>
                  <a:pt x="0" y="0"/>
                </a:moveTo>
                <a:lnTo>
                  <a:pt x="964438" y="0"/>
                </a:lnTo>
              </a:path>
            </a:pathLst>
          </a:custGeom>
          <a:ln w="889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262242" y="2660650"/>
            <a:ext cx="955675" cy="118110"/>
          </a:xfrm>
          <a:custGeom>
            <a:avLst/>
            <a:gdLst/>
            <a:ahLst/>
            <a:cxnLst/>
            <a:rect l="l" t="t" r="r" b="b"/>
            <a:pathLst>
              <a:path w="955675" h="118110">
                <a:moveTo>
                  <a:pt x="0" y="118109"/>
                </a:moveTo>
                <a:lnTo>
                  <a:pt x="955548" y="118109"/>
                </a:lnTo>
                <a:lnTo>
                  <a:pt x="955548" y="0"/>
                </a:lnTo>
                <a:lnTo>
                  <a:pt x="0" y="0"/>
                </a:lnTo>
                <a:lnTo>
                  <a:pt x="0" y="118109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226681" y="2778760"/>
            <a:ext cx="50165" cy="8890"/>
          </a:xfrm>
          <a:custGeom>
            <a:avLst/>
            <a:gdLst/>
            <a:ahLst/>
            <a:cxnLst/>
            <a:rect l="l" t="t" r="r" b="b"/>
            <a:pathLst>
              <a:path w="50165" h="8889">
                <a:moveTo>
                  <a:pt x="0" y="8890"/>
                </a:moveTo>
                <a:lnTo>
                  <a:pt x="49784" y="8890"/>
                </a:lnTo>
                <a:lnTo>
                  <a:pt x="49784" y="0"/>
                </a:lnTo>
                <a:lnTo>
                  <a:pt x="0" y="0"/>
                </a:lnTo>
                <a:lnTo>
                  <a:pt x="0" y="889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247128" y="2660650"/>
            <a:ext cx="0" cy="118110"/>
          </a:xfrm>
          <a:custGeom>
            <a:avLst/>
            <a:gdLst/>
            <a:ahLst/>
            <a:cxnLst/>
            <a:rect l="l" t="t" r="r" b="b"/>
            <a:pathLst>
              <a:path w="0" h="118110">
                <a:moveTo>
                  <a:pt x="0" y="0"/>
                </a:moveTo>
                <a:lnTo>
                  <a:pt x="0" y="118109"/>
                </a:lnTo>
              </a:path>
            </a:pathLst>
          </a:custGeom>
          <a:ln w="58674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217791" y="2651760"/>
            <a:ext cx="40640" cy="8890"/>
          </a:xfrm>
          <a:custGeom>
            <a:avLst/>
            <a:gdLst/>
            <a:ahLst/>
            <a:cxnLst/>
            <a:rect l="l" t="t" r="r" b="b"/>
            <a:pathLst>
              <a:path w="40640" h="8889">
                <a:moveTo>
                  <a:pt x="0" y="8890"/>
                </a:moveTo>
                <a:lnTo>
                  <a:pt x="40639" y="8890"/>
                </a:lnTo>
                <a:lnTo>
                  <a:pt x="40639" y="0"/>
                </a:lnTo>
                <a:lnTo>
                  <a:pt x="0" y="0"/>
                </a:lnTo>
                <a:lnTo>
                  <a:pt x="0" y="889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118995" y="2973070"/>
            <a:ext cx="1482725" cy="127000"/>
          </a:xfrm>
          <a:custGeom>
            <a:avLst/>
            <a:gdLst/>
            <a:ahLst/>
            <a:cxnLst/>
            <a:rect l="l" t="t" r="r" b="b"/>
            <a:pathLst>
              <a:path w="1482725" h="127000">
                <a:moveTo>
                  <a:pt x="1482217" y="0"/>
                </a:moveTo>
                <a:lnTo>
                  <a:pt x="0" y="0"/>
                </a:lnTo>
                <a:lnTo>
                  <a:pt x="0" y="127000"/>
                </a:lnTo>
                <a:lnTo>
                  <a:pt x="1482217" y="127000"/>
                </a:lnTo>
                <a:lnTo>
                  <a:pt x="1482217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626040" y="2973070"/>
            <a:ext cx="0" cy="127000"/>
          </a:xfrm>
          <a:custGeom>
            <a:avLst/>
            <a:gdLst/>
            <a:ahLst/>
            <a:cxnLst/>
            <a:rect l="l" t="t" r="r" b="b"/>
            <a:pathLst>
              <a:path w="0" h="127000">
                <a:moveTo>
                  <a:pt x="0" y="0"/>
                </a:moveTo>
                <a:lnTo>
                  <a:pt x="0" y="127000"/>
                </a:lnTo>
              </a:path>
            </a:pathLst>
          </a:custGeom>
          <a:ln w="49657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601211" y="2964179"/>
            <a:ext cx="31750" cy="8890"/>
          </a:xfrm>
          <a:custGeom>
            <a:avLst/>
            <a:gdLst/>
            <a:ahLst/>
            <a:cxnLst/>
            <a:rect l="l" t="t" r="r" b="b"/>
            <a:pathLst>
              <a:path w="31750" h="8889">
                <a:moveTo>
                  <a:pt x="0" y="8889"/>
                </a:moveTo>
                <a:lnTo>
                  <a:pt x="31750" y="8889"/>
                </a:lnTo>
                <a:lnTo>
                  <a:pt x="31750" y="0"/>
                </a:lnTo>
                <a:lnTo>
                  <a:pt x="0" y="0"/>
                </a:lnTo>
                <a:lnTo>
                  <a:pt x="0" y="8889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225892" y="3339210"/>
            <a:ext cx="960755" cy="207645"/>
          </a:xfrm>
          <a:custGeom>
            <a:avLst/>
            <a:gdLst/>
            <a:ahLst/>
            <a:cxnLst/>
            <a:rect l="l" t="t" r="r" b="b"/>
            <a:pathLst>
              <a:path w="960755" h="207645">
                <a:moveTo>
                  <a:pt x="910755" y="202819"/>
                </a:moveTo>
                <a:lnTo>
                  <a:pt x="910755" y="207263"/>
                </a:lnTo>
                <a:lnTo>
                  <a:pt x="919772" y="207263"/>
                </a:lnTo>
                <a:lnTo>
                  <a:pt x="910755" y="202819"/>
                </a:lnTo>
                <a:close/>
              </a:path>
              <a:path w="960755" h="207645">
                <a:moveTo>
                  <a:pt x="933488" y="62356"/>
                </a:moveTo>
                <a:lnTo>
                  <a:pt x="901738" y="62356"/>
                </a:lnTo>
                <a:lnTo>
                  <a:pt x="901738" y="69613"/>
                </a:lnTo>
                <a:lnTo>
                  <a:pt x="906945" y="71374"/>
                </a:lnTo>
                <a:lnTo>
                  <a:pt x="906945" y="198374"/>
                </a:lnTo>
                <a:lnTo>
                  <a:pt x="910755" y="198374"/>
                </a:lnTo>
                <a:lnTo>
                  <a:pt x="910755" y="202819"/>
                </a:lnTo>
                <a:lnTo>
                  <a:pt x="919772" y="207263"/>
                </a:lnTo>
                <a:lnTo>
                  <a:pt x="919772" y="80263"/>
                </a:lnTo>
                <a:lnTo>
                  <a:pt x="933488" y="80263"/>
                </a:lnTo>
                <a:lnTo>
                  <a:pt x="933488" y="62356"/>
                </a:lnTo>
                <a:close/>
              </a:path>
              <a:path w="960755" h="207645">
                <a:moveTo>
                  <a:pt x="933488" y="80263"/>
                </a:moveTo>
                <a:lnTo>
                  <a:pt x="919772" y="80263"/>
                </a:lnTo>
                <a:lnTo>
                  <a:pt x="919772" y="207263"/>
                </a:lnTo>
                <a:lnTo>
                  <a:pt x="951522" y="207263"/>
                </a:lnTo>
                <a:lnTo>
                  <a:pt x="951522" y="198374"/>
                </a:lnTo>
                <a:lnTo>
                  <a:pt x="933488" y="198374"/>
                </a:lnTo>
                <a:lnTo>
                  <a:pt x="933488" y="80263"/>
                </a:lnTo>
                <a:close/>
              </a:path>
              <a:path w="960755" h="207645">
                <a:moveTo>
                  <a:pt x="960539" y="80263"/>
                </a:moveTo>
                <a:lnTo>
                  <a:pt x="951522" y="80263"/>
                </a:lnTo>
                <a:lnTo>
                  <a:pt x="951522" y="207263"/>
                </a:lnTo>
                <a:lnTo>
                  <a:pt x="960539" y="207263"/>
                </a:lnTo>
                <a:lnTo>
                  <a:pt x="960539" y="80263"/>
                </a:lnTo>
                <a:close/>
              </a:path>
              <a:path w="960755" h="207645">
                <a:moveTo>
                  <a:pt x="901738" y="69613"/>
                </a:moveTo>
                <a:lnTo>
                  <a:pt x="901738" y="198374"/>
                </a:lnTo>
                <a:lnTo>
                  <a:pt x="910755" y="202819"/>
                </a:lnTo>
                <a:lnTo>
                  <a:pt x="910755" y="198374"/>
                </a:lnTo>
                <a:lnTo>
                  <a:pt x="906945" y="198374"/>
                </a:lnTo>
                <a:lnTo>
                  <a:pt x="906945" y="71374"/>
                </a:lnTo>
                <a:lnTo>
                  <a:pt x="901738" y="69613"/>
                </a:lnTo>
                <a:close/>
              </a:path>
              <a:path w="960755" h="207645">
                <a:moveTo>
                  <a:pt x="835571" y="53339"/>
                </a:moveTo>
                <a:lnTo>
                  <a:pt x="803821" y="53339"/>
                </a:lnTo>
                <a:lnTo>
                  <a:pt x="803821" y="180339"/>
                </a:lnTo>
                <a:lnTo>
                  <a:pt x="848525" y="189356"/>
                </a:lnTo>
                <a:lnTo>
                  <a:pt x="875195" y="198374"/>
                </a:lnTo>
                <a:lnTo>
                  <a:pt x="875195" y="180339"/>
                </a:lnTo>
                <a:lnTo>
                  <a:pt x="835571" y="180339"/>
                </a:lnTo>
                <a:lnTo>
                  <a:pt x="835571" y="53339"/>
                </a:lnTo>
                <a:close/>
              </a:path>
              <a:path w="960755" h="207645">
                <a:moveTo>
                  <a:pt x="901738" y="71374"/>
                </a:moveTo>
                <a:lnTo>
                  <a:pt x="875195" y="71374"/>
                </a:lnTo>
                <a:lnTo>
                  <a:pt x="875195" y="198374"/>
                </a:lnTo>
                <a:lnTo>
                  <a:pt x="901738" y="198374"/>
                </a:lnTo>
                <a:lnTo>
                  <a:pt x="901738" y="71374"/>
                </a:lnTo>
                <a:close/>
              </a:path>
              <a:path w="960755" h="207645">
                <a:moveTo>
                  <a:pt x="933488" y="71374"/>
                </a:moveTo>
                <a:lnTo>
                  <a:pt x="933488" y="198374"/>
                </a:lnTo>
                <a:lnTo>
                  <a:pt x="951522" y="198374"/>
                </a:lnTo>
                <a:lnTo>
                  <a:pt x="951522" y="80263"/>
                </a:lnTo>
                <a:lnTo>
                  <a:pt x="942505" y="80263"/>
                </a:lnTo>
                <a:lnTo>
                  <a:pt x="942505" y="75819"/>
                </a:lnTo>
                <a:lnTo>
                  <a:pt x="933488" y="71374"/>
                </a:lnTo>
                <a:close/>
              </a:path>
              <a:path w="960755" h="207645">
                <a:moveTo>
                  <a:pt x="701713" y="35687"/>
                </a:moveTo>
                <a:lnTo>
                  <a:pt x="696633" y="35687"/>
                </a:lnTo>
                <a:lnTo>
                  <a:pt x="696633" y="162687"/>
                </a:lnTo>
                <a:lnTo>
                  <a:pt x="714540" y="171703"/>
                </a:lnTo>
                <a:lnTo>
                  <a:pt x="723176" y="180339"/>
                </a:lnTo>
                <a:lnTo>
                  <a:pt x="723176" y="162687"/>
                </a:lnTo>
                <a:lnTo>
                  <a:pt x="701713" y="162687"/>
                </a:lnTo>
                <a:lnTo>
                  <a:pt x="701713" y="35687"/>
                </a:lnTo>
                <a:close/>
              </a:path>
              <a:path w="960755" h="207645">
                <a:moveTo>
                  <a:pt x="728383" y="53339"/>
                </a:moveTo>
                <a:lnTo>
                  <a:pt x="723176" y="53339"/>
                </a:lnTo>
                <a:lnTo>
                  <a:pt x="723176" y="180339"/>
                </a:lnTo>
                <a:lnTo>
                  <a:pt x="754926" y="180339"/>
                </a:lnTo>
                <a:lnTo>
                  <a:pt x="754926" y="162687"/>
                </a:lnTo>
                <a:lnTo>
                  <a:pt x="728383" y="162687"/>
                </a:lnTo>
                <a:lnTo>
                  <a:pt x="728383" y="53339"/>
                </a:lnTo>
                <a:close/>
              </a:path>
              <a:path w="960755" h="207645">
                <a:moveTo>
                  <a:pt x="803821" y="53339"/>
                </a:moveTo>
                <a:lnTo>
                  <a:pt x="754926" y="53339"/>
                </a:lnTo>
                <a:lnTo>
                  <a:pt x="754926" y="180339"/>
                </a:lnTo>
                <a:lnTo>
                  <a:pt x="803821" y="180339"/>
                </a:lnTo>
                <a:lnTo>
                  <a:pt x="803821" y="53339"/>
                </a:lnTo>
                <a:close/>
              </a:path>
              <a:path w="960755" h="207645">
                <a:moveTo>
                  <a:pt x="835571" y="53339"/>
                </a:moveTo>
                <a:lnTo>
                  <a:pt x="835571" y="180339"/>
                </a:lnTo>
                <a:lnTo>
                  <a:pt x="875195" y="180339"/>
                </a:lnTo>
                <a:lnTo>
                  <a:pt x="875195" y="71374"/>
                </a:lnTo>
                <a:lnTo>
                  <a:pt x="901738" y="71374"/>
                </a:lnTo>
                <a:lnTo>
                  <a:pt x="901738" y="69613"/>
                </a:lnTo>
                <a:lnTo>
                  <a:pt x="880275" y="62356"/>
                </a:lnTo>
                <a:lnTo>
                  <a:pt x="835571" y="53339"/>
                </a:lnTo>
                <a:close/>
              </a:path>
              <a:path w="960755" h="207645">
                <a:moveTo>
                  <a:pt x="630085" y="17652"/>
                </a:moveTo>
                <a:lnTo>
                  <a:pt x="625259" y="17652"/>
                </a:lnTo>
                <a:lnTo>
                  <a:pt x="625259" y="144652"/>
                </a:lnTo>
                <a:lnTo>
                  <a:pt x="651929" y="153669"/>
                </a:lnTo>
                <a:lnTo>
                  <a:pt x="669963" y="162687"/>
                </a:lnTo>
                <a:lnTo>
                  <a:pt x="669963" y="144652"/>
                </a:lnTo>
                <a:lnTo>
                  <a:pt x="648119" y="144652"/>
                </a:lnTo>
                <a:lnTo>
                  <a:pt x="648119" y="135636"/>
                </a:lnTo>
                <a:lnTo>
                  <a:pt x="630085" y="135636"/>
                </a:lnTo>
                <a:lnTo>
                  <a:pt x="630085" y="17652"/>
                </a:lnTo>
                <a:close/>
              </a:path>
              <a:path w="960755" h="207645">
                <a:moveTo>
                  <a:pt x="696633" y="35687"/>
                </a:moveTo>
                <a:lnTo>
                  <a:pt x="669963" y="35687"/>
                </a:lnTo>
                <a:lnTo>
                  <a:pt x="669963" y="162687"/>
                </a:lnTo>
                <a:lnTo>
                  <a:pt x="696633" y="162687"/>
                </a:lnTo>
                <a:lnTo>
                  <a:pt x="696633" y="35687"/>
                </a:lnTo>
                <a:close/>
              </a:path>
              <a:path w="960755" h="207645">
                <a:moveTo>
                  <a:pt x="728383" y="35687"/>
                </a:moveTo>
                <a:lnTo>
                  <a:pt x="701713" y="35687"/>
                </a:lnTo>
                <a:lnTo>
                  <a:pt x="701713" y="162687"/>
                </a:lnTo>
                <a:lnTo>
                  <a:pt x="723176" y="162687"/>
                </a:lnTo>
                <a:lnTo>
                  <a:pt x="723176" y="53339"/>
                </a:lnTo>
                <a:lnTo>
                  <a:pt x="728383" y="53339"/>
                </a:lnTo>
                <a:lnTo>
                  <a:pt x="728383" y="35687"/>
                </a:lnTo>
                <a:close/>
              </a:path>
              <a:path w="960755" h="207645">
                <a:moveTo>
                  <a:pt x="728383" y="35687"/>
                </a:moveTo>
                <a:lnTo>
                  <a:pt x="728383" y="162687"/>
                </a:lnTo>
                <a:lnTo>
                  <a:pt x="754926" y="162687"/>
                </a:lnTo>
                <a:lnTo>
                  <a:pt x="754926" y="53339"/>
                </a:lnTo>
                <a:lnTo>
                  <a:pt x="746290" y="44703"/>
                </a:lnTo>
                <a:lnTo>
                  <a:pt x="728383" y="35687"/>
                </a:lnTo>
                <a:close/>
              </a:path>
              <a:path w="960755" h="207645">
                <a:moveTo>
                  <a:pt x="630085" y="8636"/>
                </a:moveTo>
                <a:lnTo>
                  <a:pt x="598335" y="8636"/>
                </a:lnTo>
                <a:lnTo>
                  <a:pt x="598335" y="135636"/>
                </a:lnTo>
                <a:lnTo>
                  <a:pt x="616369" y="144652"/>
                </a:lnTo>
                <a:lnTo>
                  <a:pt x="616369" y="17652"/>
                </a:lnTo>
                <a:lnTo>
                  <a:pt x="630085" y="17652"/>
                </a:lnTo>
                <a:lnTo>
                  <a:pt x="630085" y="8636"/>
                </a:lnTo>
                <a:close/>
              </a:path>
              <a:path w="960755" h="207645">
                <a:moveTo>
                  <a:pt x="625259" y="17652"/>
                </a:moveTo>
                <a:lnTo>
                  <a:pt x="616369" y="17652"/>
                </a:lnTo>
                <a:lnTo>
                  <a:pt x="616369" y="144652"/>
                </a:lnTo>
                <a:lnTo>
                  <a:pt x="625259" y="144652"/>
                </a:lnTo>
                <a:lnTo>
                  <a:pt x="625259" y="17652"/>
                </a:lnTo>
                <a:close/>
              </a:path>
              <a:path w="960755" h="207645">
                <a:moveTo>
                  <a:pt x="657009" y="17652"/>
                </a:moveTo>
                <a:lnTo>
                  <a:pt x="648119" y="17652"/>
                </a:lnTo>
                <a:lnTo>
                  <a:pt x="648119" y="144652"/>
                </a:lnTo>
                <a:lnTo>
                  <a:pt x="657009" y="144652"/>
                </a:lnTo>
                <a:lnTo>
                  <a:pt x="657009" y="17652"/>
                </a:lnTo>
                <a:close/>
              </a:path>
              <a:path w="960755" h="207645">
                <a:moveTo>
                  <a:pt x="657009" y="17652"/>
                </a:moveTo>
                <a:lnTo>
                  <a:pt x="657009" y="144652"/>
                </a:lnTo>
                <a:lnTo>
                  <a:pt x="669963" y="144652"/>
                </a:lnTo>
                <a:lnTo>
                  <a:pt x="669963" y="35687"/>
                </a:lnTo>
                <a:lnTo>
                  <a:pt x="701713" y="35687"/>
                </a:lnTo>
                <a:lnTo>
                  <a:pt x="683679" y="26669"/>
                </a:lnTo>
                <a:lnTo>
                  <a:pt x="657009" y="17652"/>
                </a:lnTo>
                <a:close/>
              </a:path>
              <a:path w="960755" h="207645">
                <a:moveTo>
                  <a:pt x="49695" y="0"/>
                </a:moveTo>
                <a:lnTo>
                  <a:pt x="17995" y="0"/>
                </a:lnTo>
                <a:lnTo>
                  <a:pt x="17995" y="135636"/>
                </a:lnTo>
                <a:lnTo>
                  <a:pt x="49695" y="135636"/>
                </a:lnTo>
                <a:lnTo>
                  <a:pt x="49695" y="0"/>
                </a:lnTo>
                <a:close/>
              </a:path>
              <a:path w="960755" h="207645">
                <a:moveTo>
                  <a:pt x="598335" y="8636"/>
                </a:moveTo>
                <a:lnTo>
                  <a:pt x="49695" y="8636"/>
                </a:lnTo>
                <a:lnTo>
                  <a:pt x="49695" y="135636"/>
                </a:lnTo>
                <a:lnTo>
                  <a:pt x="598335" y="135636"/>
                </a:lnTo>
                <a:lnTo>
                  <a:pt x="598335" y="8636"/>
                </a:lnTo>
                <a:close/>
              </a:path>
              <a:path w="960755" h="207645">
                <a:moveTo>
                  <a:pt x="630085" y="8636"/>
                </a:moveTo>
                <a:lnTo>
                  <a:pt x="630085" y="135636"/>
                </a:lnTo>
                <a:lnTo>
                  <a:pt x="648119" y="135636"/>
                </a:lnTo>
                <a:lnTo>
                  <a:pt x="648119" y="17652"/>
                </a:lnTo>
                <a:lnTo>
                  <a:pt x="630085" y="8636"/>
                </a:lnTo>
                <a:close/>
              </a:path>
              <a:path w="960755" h="207645">
                <a:moveTo>
                  <a:pt x="17995" y="0"/>
                </a:moveTo>
                <a:lnTo>
                  <a:pt x="0" y="0"/>
                </a:lnTo>
                <a:lnTo>
                  <a:pt x="0" y="127000"/>
                </a:lnTo>
                <a:lnTo>
                  <a:pt x="17995" y="127000"/>
                </a:lnTo>
                <a:lnTo>
                  <a:pt x="17995" y="0"/>
                </a:lnTo>
                <a:close/>
              </a:path>
              <a:path w="960755" h="207645">
                <a:moveTo>
                  <a:pt x="942505" y="75819"/>
                </a:moveTo>
                <a:lnTo>
                  <a:pt x="942505" y="80263"/>
                </a:lnTo>
                <a:lnTo>
                  <a:pt x="951522" y="80263"/>
                </a:lnTo>
                <a:lnTo>
                  <a:pt x="942505" y="75819"/>
                </a:lnTo>
                <a:close/>
              </a:path>
              <a:path w="960755" h="207645">
                <a:moveTo>
                  <a:pt x="942505" y="71374"/>
                </a:moveTo>
                <a:lnTo>
                  <a:pt x="933488" y="71374"/>
                </a:lnTo>
                <a:lnTo>
                  <a:pt x="942505" y="75819"/>
                </a:lnTo>
                <a:lnTo>
                  <a:pt x="942505" y="71374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253104" y="3392551"/>
            <a:ext cx="389255" cy="127000"/>
          </a:xfrm>
          <a:custGeom>
            <a:avLst/>
            <a:gdLst/>
            <a:ahLst/>
            <a:cxnLst/>
            <a:rect l="l" t="t" r="r" b="b"/>
            <a:pathLst>
              <a:path w="389254" h="127000">
                <a:moveTo>
                  <a:pt x="0" y="127000"/>
                </a:moveTo>
                <a:lnTo>
                  <a:pt x="0" y="0"/>
                </a:lnTo>
                <a:lnTo>
                  <a:pt x="388874" y="0"/>
                </a:lnTo>
                <a:lnTo>
                  <a:pt x="388874" y="127000"/>
                </a:lnTo>
                <a:lnTo>
                  <a:pt x="0" y="12700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422772" y="3374897"/>
            <a:ext cx="18415" cy="127000"/>
          </a:xfrm>
          <a:custGeom>
            <a:avLst/>
            <a:gdLst/>
            <a:ahLst/>
            <a:cxnLst/>
            <a:rect l="l" t="t" r="r" b="b"/>
            <a:pathLst>
              <a:path w="18414" h="127000">
                <a:moveTo>
                  <a:pt x="0" y="127000"/>
                </a:moveTo>
                <a:lnTo>
                  <a:pt x="18034" y="127000"/>
                </a:lnTo>
                <a:lnTo>
                  <a:pt x="18034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440807" y="3365880"/>
            <a:ext cx="31750" cy="136525"/>
          </a:xfrm>
          <a:custGeom>
            <a:avLst/>
            <a:gdLst/>
            <a:ahLst/>
            <a:cxnLst/>
            <a:rect l="l" t="t" r="r" b="b"/>
            <a:pathLst>
              <a:path w="31750" h="136525">
                <a:moveTo>
                  <a:pt x="0" y="136017"/>
                </a:moveTo>
                <a:lnTo>
                  <a:pt x="31750" y="136017"/>
                </a:lnTo>
                <a:lnTo>
                  <a:pt x="31750" y="0"/>
                </a:lnTo>
                <a:lnTo>
                  <a:pt x="0" y="0"/>
                </a:lnTo>
                <a:lnTo>
                  <a:pt x="0" y="136017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645914" y="3374390"/>
            <a:ext cx="777240" cy="118110"/>
          </a:xfrm>
          <a:custGeom>
            <a:avLst/>
            <a:gdLst/>
            <a:ahLst/>
            <a:cxnLst/>
            <a:rect l="l" t="t" r="r" b="b"/>
            <a:pathLst>
              <a:path w="777239" h="118110">
                <a:moveTo>
                  <a:pt x="0" y="118110"/>
                </a:moveTo>
                <a:lnTo>
                  <a:pt x="776859" y="118110"/>
                </a:lnTo>
                <a:lnTo>
                  <a:pt x="776859" y="0"/>
                </a:lnTo>
                <a:lnTo>
                  <a:pt x="0" y="0"/>
                </a:lnTo>
                <a:lnTo>
                  <a:pt x="0" y="11811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645914" y="3369945"/>
            <a:ext cx="795020" cy="0"/>
          </a:xfrm>
          <a:custGeom>
            <a:avLst/>
            <a:gdLst/>
            <a:ahLst/>
            <a:cxnLst/>
            <a:rect l="l" t="t" r="r" b="b"/>
            <a:pathLst>
              <a:path w="795020" h="0">
                <a:moveTo>
                  <a:pt x="0" y="0"/>
                </a:moveTo>
                <a:lnTo>
                  <a:pt x="794893" y="0"/>
                </a:lnTo>
              </a:path>
            </a:pathLst>
          </a:custGeom>
          <a:ln w="8889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985507" y="3365880"/>
            <a:ext cx="321945" cy="127000"/>
          </a:xfrm>
          <a:custGeom>
            <a:avLst/>
            <a:gdLst/>
            <a:ahLst/>
            <a:cxnLst/>
            <a:rect l="l" t="t" r="r" b="b"/>
            <a:pathLst>
              <a:path w="321945" h="127000">
                <a:moveTo>
                  <a:pt x="321564" y="0"/>
                </a:moveTo>
                <a:lnTo>
                  <a:pt x="0" y="0"/>
                </a:lnTo>
                <a:lnTo>
                  <a:pt x="0" y="127000"/>
                </a:lnTo>
                <a:lnTo>
                  <a:pt x="321564" y="127000"/>
                </a:lnTo>
                <a:lnTo>
                  <a:pt x="321564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331900" y="3365880"/>
            <a:ext cx="0" cy="127000"/>
          </a:xfrm>
          <a:custGeom>
            <a:avLst/>
            <a:gdLst/>
            <a:ahLst/>
            <a:cxnLst/>
            <a:rect l="l" t="t" r="r" b="b"/>
            <a:pathLst>
              <a:path w="0" h="127000">
                <a:moveTo>
                  <a:pt x="0" y="0"/>
                </a:moveTo>
                <a:lnTo>
                  <a:pt x="0" y="127000"/>
                </a:lnTo>
              </a:path>
            </a:pathLst>
          </a:custGeom>
          <a:ln w="49656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79487" y="3741039"/>
            <a:ext cx="461009" cy="127000"/>
          </a:xfrm>
          <a:custGeom>
            <a:avLst/>
            <a:gdLst/>
            <a:ahLst/>
            <a:cxnLst/>
            <a:rect l="l" t="t" r="r" b="b"/>
            <a:pathLst>
              <a:path w="461009" h="127000">
                <a:moveTo>
                  <a:pt x="0" y="127000"/>
                </a:moveTo>
                <a:lnTo>
                  <a:pt x="0" y="0"/>
                </a:lnTo>
                <a:lnTo>
                  <a:pt x="460514" y="0"/>
                </a:lnTo>
                <a:lnTo>
                  <a:pt x="460514" y="127000"/>
                </a:lnTo>
                <a:lnTo>
                  <a:pt x="0" y="12700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574417" y="4473194"/>
            <a:ext cx="3175000" cy="127000"/>
          </a:xfrm>
          <a:custGeom>
            <a:avLst/>
            <a:gdLst/>
            <a:ahLst/>
            <a:cxnLst/>
            <a:rect l="l" t="t" r="r" b="b"/>
            <a:pathLst>
              <a:path w="3175000" h="127000">
                <a:moveTo>
                  <a:pt x="0" y="126999"/>
                </a:moveTo>
                <a:lnTo>
                  <a:pt x="0" y="0"/>
                </a:lnTo>
                <a:lnTo>
                  <a:pt x="3174999" y="0"/>
                </a:lnTo>
                <a:lnTo>
                  <a:pt x="3174999" y="126999"/>
                </a:lnTo>
                <a:lnTo>
                  <a:pt x="0" y="126999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020686" y="5580634"/>
            <a:ext cx="3532504" cy="127000"/>
          </a:xfrm>
          <a:custGeom>
            <a:avLst/>
            <a:gdLst/>
            <a:ahLst/>
            <a:cxnLst/>
            <a:rect l="l" t="t" r="r" b="b"/>
            <a:pathLst>
              <a:path w="3532504" h="127000">
                <a:moveTo>
                  <a:pt x="0" y="126974"/>
                </a:moveTo>
                <a:lnTo>
                  <a:pt x="0" y="0"/>
                </a:lnTo>
                <a:lnTo>
                  <a:pt x="3532009" y="0"/>
                </a:lnTo>
                <a:lnTo>
                  <a:pt x="3532009" y="126974"/>
                </a:lnTo>
                <a:lnTo>
                  <a:pt x="0" y="126974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085838" y="4895850"/>
            <a:ext cx="1487805" cy="1414780"/>
          </a:xfrm>
          <a:custGeom>
            <a:avLst/>
            <a:gdLst/>
            <a:ahLst/>
            <a:cxnLst/>
            <a:rect l="l" t="t" r="r" b="b"/>
            <a:pathLst>
              <a:path w="1487804" h="1414779">
                <a:moveTo>
                  <a:pt x="710659" y="1023188"/>
                </a:moveTo>
                <a:lnTo>
                  <a:pt x="531240" y="1023188"/>
                </a:lnTo>
                <a:lnTo>
                  <a:pt x="584326" y="1414272"/>
                </a:lnTo>
                <a:lnTo>
                  <a:pt x="710659" y="1023188"/>
                </a:lnTo>
                <a:close/>
              </a:path>
              <a:path w="1487804" h="1414779">
                <a:moveTo>
                  <a:pt x="960637" y="977874"/>
                </a:moveTo>
                <a:lnTo>
                  <a:pt x="725296" y="977874"/>
                </a:lnTo>
                <a:lnTo>
                  <a:pt x="912240" y="1292288"/>
                </a:lnTo>
                <a:lnTo>
                  <a:pt x="960637" y="977874"/>
                </a:lnTo>
                <a:close/>
              </a:path>
              <a:path w="1487804" h="1414779">
                <a:moveTo>
                  <a:pt x="1185894" y="946581"/>
                </a:moveTo>
                <a:lnTo>
                  <a:pt x="965453" y="946581"/>
                </a:lnTo>
                <a:lnTo>
                  <a:pt x="1249552" y="1184783"/>
                </a:lnTo>
                <a:lnTo>
                  <a:pt x="1185894" y="946581"/>
                </a:lnTo>
                <a:close/>
              </a:path>
              <a:path w="1487804" h="1414779">
                <a:moveTo>
                  <a:pt x="1176794" y="912533"/>
                </a:moveTo>
                <a:lnTo>
                  <a:pt x="390270" y="912533"/>
                </a:lnTo>
                <a:lnTo>
                  <a:pt x="327913" y="1153477"/>
                </a:lnTo>
                <a:lnTo>
                  <a:pt x="531240" y="1023188"/>
                </a:lnTo>
                <a:lnTo>
                  <a:pt x="710659" y="1023188"/>
                </a:lnTo>
                <a:lnTo>
                  <a:pt x="725296" y="977874"/>
                </a:lnTo>
                <a:lnTo>
                  <a:pt x="960637" y="977874"/>
                </a:lnTo>
                <a:lnTo>
                  <a:pt x="965453" y="946581"/>
                </a:lnTo>
                <a:lnTo>
                  <a:pt x="1185894" y="946581"/>
                </a:lnTo>
                <a:lnTo>
                  <a:pt x="1176794" y="912533"/>
                </a:lnTo>
                <a:close/>
              </a:path>
              <a:path w="1487804" h="1414779">
                <a:moveTo>
                  <a:pt x="25526" y="150241"/>
                </a:moveTo>
                <a:lnTo>
                  <a:pt x="318642" y="498728"/>
                </a:lnTo>
                <a:lnTo>
                  <a:pt x="0" y="564134"/>
                </a:lnTo>
                <a:lnTo>
                  <a:pt x="256285" y="770978"/>
                </a:lnTo>
                <a:lnTo>
                  <a:pt x="9270" y="955090"/>
                </a:lnTo>
                <a:lnTo>
                  <a:pt x="390270" y="912533"/>
                </a:lnTo>
                <a:lnTo>
                  <a:pt x="1176794" y="912533"/>
                </a:lnTo>
                <a:lnTo>
                  <a:pt x="1159382" y="847382"/>
                </a:lnTo>
                <a:lnTo>
                  <a:pt x="1453445" y="847382"/>
                </a:lnTo>
                <a:lnTo>
                  <a:pt x="1212468" y="685800"/>
                </a:lnTo>
                <a:lnTo>
                  <a:pt x="1452752" y="532765"/>
                </a:lnTo>
                <a:lnTo>
                  <a:pt x="1150111" y="478916"/>
                </a:lnTo>
                <a:lnTo>
                  <a:pt x="1190361" y="413766"/>
                </a:lnTo>
                <a:lnTo>
                  <a:pt x="503554" y="413766"/>
                </a:lnTo>
                <a:lnTo>
                  <a:pt x="25526" y="150241"/>
                </a:lnTo>
                <a:close/>
              </a:path>
              <a:path w="1487804" h="1414779">
                <a:moveTo>
                  <a:pt x="1453445" y="847382"/>
                </a:moveTo>
                <a:lnTo>
                  <a:pt x="1159382" y="847382"/>
                </a:lnTo>
                <a:lnTo>
                  <a:pt x="1487423" y="870165"/>
                </a:lnTo>
                <a:lnTo>
                  <a:pt x="1453445" y="847382"/>
                </a:lnTo>
                <a:close/>
              </a:path>
              <a:path w="1487804" h="1414779">
                <a:moveTo>
                  <a:pt x="575182" y="150241"/>
                </a:moveTo>
                <a:lnTo>
                  <a:pt x="503554" y="413766"/>
                </a:lnTo>
                <a:lnTo>
                  <a:pt x="1190361" y="413766"/>
                </a:lnTo>
                <a:lnTo>
                  <a:pt x="1211388" y="379730"/>
                </a:lnTo>
                <a:lnTo>
                  <a:pt x="743711" y="379730"/>
                </a:lnTo>
                <a:lnTo>
                  <a:pt x="575182" y="150241"/>
                </a:lnTo>
                <a:close/>
              </a:path>
              <a:path w="1487804" h="1414779">
                <a:moveTo>
                  <a:pt x="999997" y="0"/>
                </a:moveTo>
                <a:lnTo>
                  <a:pt x="743711" y="379730"/>
                </a:lnTo>
                <a:lnTo>
                  <a:pt x="1211388" y="379730"/>
                </a:lnTo>
                <a:lnTo>
                  <a:pt x="1230610" y="348615"/>
                </a:lnTo>
                <a:lnTo>
                  <a:pt x="974725" y="348615"/>
                </a:lnTo>
                <a:lnTo>
                  <a:pt x="999997" y="0"/>
                </a:lnTo>
                <a:close/>
              </a:path>
              <a:path w="1487804" h="1414779">
                <a:moveTo>
                  <a:pt x="1265681" y="291845"/>
                </a:moveTo>
                <a:lnTo>
                  <a:pt x="974725" y="348615"/>
                </a:lnTo>
                <a:lnTo>
                  <a:pt x="1230610" y="348615"/>
                </a:lnTo>
                <a:lnTo>
                  <a:pt x="1265681" y="291845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085838" y="4895850"/>
            <a:ext cx="1487805" cy="1414780"/>
          </a:xfrm>
          <a:custGeom>
            <a:avLst/>
            <a:gdLst/>
            <a:ahLst/>
            <a:cxnLst/>
            <a:rect l="l" t="t" r="r" b="b"/>
            <a:pathLst>
              <a:path w="1487804" h="1414779">
                <a:moveTo>
                  <a:pt x="743711" y="379730"/>
                </a:moveTo>
                <a:lnTo>
                  <a:pt x="999997" y="0"/>
                </a:lnTo>
                <a:lnTo>
                  <a:pt x="974725" y="348615"/>
                </a:lnTo>
                <a:lnTo>
                  <a:pt x="1265681" y="291845"/>
                </a:lnTo>
                <a:lnTo>
                  <a:pt x="1150111" y="478916"/>
                </a:lnTo>
                <a:lnTo>
                  <a:pt x="1452752" y="532765"/>
                </a:lnTo>
                <a:lnTo>
                  <a:pt x="1212468" y="685800"/>
                </a:lnTo>
                <a:lnTo>
                  <a:pt x="1487423" y="870165"/>
                </a:lnTo>
                <a:lnTo>
                  <a:pt x="1159382" y="847382"/>
                </a:lnTo>
                <a:lnTo>
                  <a:pt x="1249552" y="1184783"/>
                </a:lnTo>
                <a:lnTo>
                  <a:pt x="965453" y="946581"/>
                </a:lnTo>
                <a:lnTo>
                  <a:pt x="912240" y="1292288"/>
                </a:lnTo>
                <a:lnTo>
                  <a:pt x="725296" y="977874"/>
                </a:lnTo>
                <a:lnTo>
                  <a:pt x="584326" y="1414272"/>
                </a:lnTo>
                <a:lnTo>
                  <a:pt x="531240" y="1023188"/>
                </a:lnTo>
                <a:lnTo>
                  <a:pt x="327913" y="1153477"/>
                </a:lnTo>
                <a:lnTo>
                  <a:pt x="390270" y="912533"/>
                </a:lnTo>
                <a:lnTo>
                  <a:pt x="9270" y="955090"/>
                </a:lnTo>
                <a:lnTo>
                  <a:pt x="256285" y="770978"/>
                </a:lnTo>
                <a:lnTo>
                  <a:pt x="0" y="564134"/>
                </a:lnTo>
                <a:lnTo>
                  <a:pt x="318642" y="498728"/>
                </a:lnTo>
                <a:lnTo>
                  <a:pt x="25526" y="150241"/>
                </a:lnTo>
                <a:lnTo>
                  <a:pt x="503554" y="413766"/>
                </a:lnTo>
                <a:lnTo>
                  <a:pt x="575182" y="150241"/>
                </a:lnTo>
                <a:lnTo>
                  <a:pt x="743711" y="379730"/>
                </a:lnTo>
                <a:close/>
              </a:path>
            </a:pathLst>
          </a:custGeom>
          <a:ln w="25400">
            <a:solidFill>
              <a:srgbClr val="B66C3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20823" y="3349864"/>
            <a:ext cx="763905" cy="3390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2000" b="1">
                <a:latin typeface="맑은 고딕"/>
                <a:cs typeface="맑은 고딕"/>
              </a:rPr>
              <a:t>판절차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92090" y="3654918"/>
            <a:ext cx="763905" cy="3390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2000">
                <a:latin typeface="맑은 고딕"/>
                <a:cs typeface="맑은 고딕"/>
              </a:rPr>
              <a:t>직권주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3778" y="4386438"/>
            <a:ext cx="1105535" cy="3390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2000">
                <a:latin typeface="맑은 고딕"/>
                <a:cs typeface="맑은 고딕"/>
              </a:rPr>
              <a:t>인의</a:t>
            </a:r>
            <a:r>
              <a:rPr dirty="0" sz="2000" spc="-10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문제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5703" y="4751867"/>
            <a:ext cx="255270" cy="3390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2000" spc="0">
                <a:latin typeface="맑은 고딕"/>
                <a:cs typeface="맑은 고딕"/>
              </a:rPr>
              <a:t>반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99002" y="3045064"/>
            <a:ext cx="1360170" cy="3390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2000">
                <a:latin typeface="맑은 고딕"/>
                <a:cs typeface="맑은 고딕"/>
              </a:rPr>
              <a:t>당사자가</a:t>
            </a:r>
            <a:r>
              <a:rPr dirty="0" sz="2000" spc="-10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주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1819" y="3349864"/>
            <a:ext cx="254635" cy="3390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2000" b="1">
                <a:latin typeface="맑은 고딕"/>
                <a:cs typeface="맑은 고딕"/>
              </a:rPr>
              <a:t>사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46303" y="215341"/>
            <a:ext cx="286893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Ⅱ. </a:t>
            </a:r>
            <a:r>
              <a:rPr dirty="0" spc="-5"/>
              <a:t>법적 성격상</a:t>
            </a:r>
            <a:r>
              <a:rPr dirty="0" spc="-55"/>
              <a:t> </a:t>
            </a:r>
            <a:r>
              <a:rPr dirty="0"/>
              <a:t>특색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200655" y="1520683"/>
            <a:ext cx="2720975" cy="3390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2000">
                <a:latin typeface="맑은 고딕"/>
                <a:cs typeface="맑은 고딕"/>
              </a:rPr>
              <a:t>생절차를 누가</a:t>
            </a:r>
            <a:r>
              <a:rPr dirty="0" sz="2000" spc="-9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주도하느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78964" y="2129952"/>
            <a:ext cx="509270" cy="3390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2000">
                <a:latin typeface="맑은 고딕"/>
                <a:cs typeface="맑은 고딕"/>
              </a:rPr>
              <a:t>가기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6303" y="654811"/>
            <a:ext cx="5491480" cy="2426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맑은 고딕"/>
                <a:cs typeface="맑은 고딕"/>
              </a:rPr>
              <a:t>1. 특허법의</a:t>
            </a:r>
            <a:r>
              <a:rPr dirty="0" sz="2400" spc="-20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기본원칙</a:t>
            </a:r>
            <a:endParaRPr sz="24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1614"/>
              </a:spcBef>
            </a:pPr>
            <a:r>
              <a:rPr dirty="0" sz="2000" b="1">
                <a:latin typeface="맑은 고딕"/>
                <a:cs typeface="맑은 고딕"/>
              </a:rPr>
              <a:t>(2)</a:t>
            </a:r>
            <a:r>
              <a:rPr dirty="0" sz="2000" spc="-2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직권주의</a:t>
            </a:r>
            <a:endParaRPr sz="2000">
              <a:latin typeface="맑은 고딕"/>
              <a:cs typeface="맑은 고딕"/>
            </a:endParaRPr>
          </a:p>
          <a:p>
            <a:pPr marL="100965">
              <a:lnSpc>
                <a:spcPct val="100000"/>
              </a:lnSpc>
              <a:tabLst>
                <a:tab pos="4374515" algn="l"/>
              </a:tabLst>
            </a:pPr>
            <a:r>
              <a:rPr dirty="0" sz="2000">
                <a:latin typeface="맑은 고딕"/>
                <a:cs typeface="맑은 고딕"/>
              </a:rPr>
              <a:t>-</a:t>
            </a:r>
            <a:r>
              <a:rPr dirty="0" sz="2000" spc="-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특허권의</a:t>
            </a:r>
            <a:r>
              <a:rPr dirty="0" sz="2000" spc="-2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발	냐에</a:t>
            </a:r>
            <a:r>
              <a:rPr dirty="0" sz="2000" spc="-10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따라</a:t>
            </a:r>
            <a:endParaRPr sz="2000">
              <a:latin typeface="맑은 고딕"/>
              <a:cs typeface="맑은 고딕"/>
            </a:endParaRPr>
          </a:p>
          <a:p>
            <a:pPr marL="279400">
              <a:lnSpc>
                <a:spcPct val="100000"/>
              </a:lnSpc>
            </a:pPr>
            <a:r>
              <a:rPr dirty="0" sz="2000" b="1">
                <a:latin typeface="맑은 고딕"/>
                <a:cs typeface="맑은 고딕"/>
              </a:rPr>
              <a:t>당자사주의 </a:t>
            </a:r>
            <a:r>
              <a:rPr dirty="0" sz="2000">
                <a:latin typeface="맑은 고딕"/>
                <a:cs typeface="맑은 고딕"/>
              </a:rPr>
              <a:t>- 주도권을 출원인이 가지는</a:t>
            </a:r>
            <a:r>
              <a:rPr dirty="0" sz="2000" spc="-12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경우</a:t>
            </a:r>
            <a:endParaRPr sz="2000">
              <a:latin typeface="맑은 고딕"/>
              <a:cs typeface="맑은 고딕"/>
            </a:endParaRPr>
          </a:p>
          <a:p>
            <a:pPr marL="279400">
              <a:lnSpc>
                <a:spcPct val="100000"/>
              </a:lnSpc>
              <a:tabLst>
                <a:tab pos="2341245" algn="l"/>
              </a:tabLst>
            </a:pPr>
            <a:r>
              <a:rPr dirty="0" sz="2000" spc="0" b="1">
                <a:latin typeface="맑은 고딕"/>
                <a:cs typeface="맑은 고딕"/>
              </a:rPr>
              <a:t>직권주의</a:t>
            </a:r>
            <a:r>
              <a:rPr dirty="0" sz="2000" spc="-30" b="1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-</a:t>
            </a:r>
            <a:r>
              <a:rPr dirty="0" sz="2000" spc="-5">
                <a:latin typeface="맑은 고딕"/>
                <a:cs typeface="맑은 고딕"/>
              </a:rPr>
              <a:t> </a:t>
            </a:r>
            <a:r>
              <a:rPr dirty="0" sz="2000" spc="0">
                <a:latin typeface="맑은 고딕"/>
                <a:cs typeface="맑은 고딕"/>
              </a:rPr>
              <a:t>국	</a:t>
            </a:r>
            <a:r>
              <a:rPr dirty="0" sz="2000">
                <a:latin typeface="맑은 고딕"/>
                <a:cs typeface="맑은 고딕"/>
              </a:rPr>
              <a:t>관이 가지는</a:t>
            </a:r>
            <a:r>
              <a:rPr dirty="0" sz="2000" spc="-6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경우</a:t>
            </a:r>
            <a:endParaRPr sz="20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  <a:spcBef>
                <a:spcPts val="5"/>
              </a:spcBef>
            </a:pPr>
            <a:r>
              <a:rPr dirty="0" sz="2000" b="1">
                <a:latin typeface="맑은 고딕"/>
                <a:cs typeface="맑은 고딕"/>
              </a:rPr>
              <a:t>- 현행 특허법의</a:t>
            </a:r>
            <a:r>
              <a:rPr dirty="0" sz="2000" spc="-5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입장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95500" y="3045064"/>
            <a:ext cx="254635" cy="3390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2000" b="1">
                <a:latin typeface="맑은 고딕"/>
                <a:cs typeface="맑은 고딕"/>
              </a:rPr>
              <a:t>개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4611" y="3054857"/>
            <a:ext cx="289877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624965" algn="l"/>
              </a:tabLst>
            </a:pPr>
            <a:r>
              <a:rPr dirty="0" sz="2000">
                <a:latin typeface="맑은 고딕"/>
                <a:cs typeface="맑은 고딕"/>
              </a:rPr>
              <a:t>출원절차의	</a:t>
            </a:r>
            <a:r>
              <a:rPr dirty="0" sz="2000" b="1">
                <a:latin typeface="맑은 고딕"/>
                <a:cs typeface="맑은 고딕"/>
              </a:rPr>
              <a:t>시와 종료</a:t>
            </a:r>
            <a:r>
              <a:rPr dirty="0" sz="2000" spc="-11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: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46090" y="3054857"/>
            <a:ext cx="255841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맑은 고딕"/>
                <a:cs typeface="맑은 고딕"/>
              </a:rPr>
              <a:t>도(부분적</a:t>
            </a:r>
            <a:r>
              <a:rPr dirty="0" sz="2000" spc="-7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당사자주의)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4695" y="3359658"/>
            <a:ext cx="7666990" cy="1733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612900" marR="5080" indent="-1510665">
              <a:lnSpc>
                <a:spcPct val="100000"/>
              </a:lnSpc>
              <a:spcBef>
                <a:spcPts val="105"/>
              </a:spcBef>
              <a:tabLst>
                <a:tab pos="698500" algn="l"/>
                <a:tab pos="1130935" algn="l"/>
                <a:tab pos="2236470" algn="l"/>
                <a:tab pos="4920615" algn="l"/>
              </a:tabLst>
            </a:pPr>
            <a:r>
              <a:rPr dirty="0" sz="2000" b="1">
                <a:latin typeface="맑은 고딕"/>
                <a:cs typeface="맑은 고딕"/>
              </a:rPr>
              <a:t>심	및	심		</a:t>
            </a:r>
            <a:r>
              <a:rPr dirty="0" sz="2000">
                <a:latin typeface="맑은 고딕"/>
                <a:cs typeface="맑은 고딕"/>
              </a:rPr>
              <a:t>: 심리에 필요한 자료수집 등은 당사자의</a:t>
            </a:r>
            <a:r>
              <a:rPr dirty="0" sz="2000" spc="-12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의사에  관계없이</a:t>
            </a:r>
            <a:r>
              <a:rPr dirty="0" sz="2000" spc="-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절차를</a:t>
            </a:r>
            <a:r>
              <a:rPr dirty="0" sz="2000" spc="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진행(	의).</a:t>
            </a:r>
            <a:endParaRPr sz="20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- </a:t>
            </a:r>
            <a:r>
              <a:rPr dirty="0" sz="2000" b="1">
                <a:latin typeface="맑은 고딕"/>
                <a:cs typeface="맑은 고딕"/>
              </a:rPr>
              <a:t>전체적으로 직권주의를 택하고 있는</a:t>
            </a:r>
            <a:r>
              <a:rPr dirty="0" sz="2000" spc="-8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이유</a:t>
            </a:r>
            <a:endParaRPr sz="2000">
              <a:latin typeface="맑은 고딕"/>
              <a:cs typeface="맑은 고딕"/>
            </a:endParaRPr>
          </a:p>
          <a:p>
            <a:pPr marL="190500">
              <a:lnSpc>
                <a:spcPct val="100000"/>
              </a:lnSpc>
              <a:spcBef>
                <a:spcPts val="480"/>
              </a:spcBef>
              <a:tabLst>
                <a:tab pos="5043805" algn="l"/>
              </a:tabLst>
            </a:pPr>
            <a:r>
              <a:rPr dirty="0" sz="2000">
                <a:latin typeface="맑은 고딕"/>
                <a:cs typeface="맑은 고딕"/>
              </a:rPr>
              <a:t>그 권리의 존부 자체는</a:t>
            </a:r>
            <a:r>
              <a:rPr dirty="0" sz="2000" spc="-3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출원인</a:t>
            </a:r>
            <a:r>
              <a:rPr dirty="0" sz="2000" spc="-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개	뿐만</a:t>
            </a:r>
            <a:r>
              <a:rPr dirty="0" sz="2000" spc="-3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아니라,</a:t>
            </a:r>
            <a:endParaRPr sz="2000">
              <a:latin typeface="맑은 고딕"/>
              <a:cs typeface="맑은 고딕"/>
            </a:endParaRPr>
          </a:p>
          <a:p>
            <a:pPr marL="190500">
              <a:lnSpc>
                <a:spcPct val="100000"/>
              </a:lnSpc>
              <a:spcBef>
                <a:spcPts val="480"/>
              </a:spcBef>
              <a:tabLst>
                <a:tab pos="700405" algn="l"/>
              </a:tabLst>
            </a:pPr>
            <a:r>
              <a:rPr dirty="0" sz="2000" spc="0">
                <a:latin typeface="맑은 고딕"/>
                <a:cs typeface="맑은 고딕"/>
              </a:rPr>
              <a:t>일	공중에게도 영향이 </a:t>
            </a:r>
            <a:r>
              <a:rPr dirty="0" sz="2000">
                <a:latin typeface="맑은 고딕"/>
                <a:cs typeface="맑은 고딕"/>
              </a:rPr>
              <a:t>있기</a:t>
            </a:r>
            <a:r>
              <a:rPr dirty="0" sz="2000" spc="-10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때문이다.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364479" y="4748784"/>
            <a:ext cx="3163824" cy="19690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993392" y="1623694"/>
            <a:ext cx="31750" cy="136525"/>
          </a:xfrm>
          <a:custGeom>
            <a:avLst/>
            <a:gdLst/>
            <a:ahLst/>
            <a:cxnLst/>
            <a:rect l="l" t="t" r="r" b="b"/>
            <a:pathLst>
              <a:path w="31750" h="136525">
                <a:moveTo>
                  <a:pt x="0" y="136016"/>
                </a:moveTo>
                <a:lnTo>
                  <a:pt x="31750" y="136016"/>
                </a:lnTo>
                <a:lnTo>
                  <a:pt x="31750" y="0"/>
                </a:lnTo>
                <a:lnTo>
                  <a:pt x="0" y="0"/>
                </a:lnTo>
                <a:lnTo>
                  <a:pt x="0" y="136016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025142" y="1632711"/>
            <a:ext cx="3031490" cy="127000"/>
          </a:xfrm>
          <a:custGeom>
            <a:avLst/>
            <a:gdLst/>
            <a:ahLst/>
            <a:cxnLst/>
            <a:rect l="l" t="t" r="r" b="b"/>
            <a:pathLst>
              <a:path w="3031490" h="127000">
                <a:moveTo>
                  <a:pt x="3031235" y="0"/>
                </a:moveTo>
                <a:lnTo>
                  <a:pt x="0" y="0"/>
                </a:lnTo>
                <a:lnTo>
                  <a:pt x="0" y="127000"/>
                </a:lnTo>
                <a:lnTo>
                  <a:pt x="3031235" y="127000"/>
                </a:lnTo>
                <a:lnTo>
                  <a:pt x="3031235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076761" y="1632711"/>
            <a:ext cx="0" cy="127000"/>
          </a:xfrm>
          <a:custGeom>
            <a:avLst/>
            <a:gdLst/>
            <a:ahLst/>
            <a:cxnLst/>
            <a:rect l="l" t="t" r="r" b="b"/>
            <a:pathLst>
              <a:path w="0" h="127000">
                <a:moveTo>
                  <a:pt x="0" y="0"/>
                </a:moveTo>
                <a:lnTo>
                  <a:pt x="0" y="127000"/>
                </a:lnTo>
              </a:path>
            </a:pathLst>
          </a:custGeom>
          <a:ln w="40767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966848" y="1623694"/>
            <a:ext cx="26670" cy="127000"/>
          </a:xfrm>
          <a:custGeom>
            <a:avLst/>
            <a:gdLst/>
            <a:ahLst/>
            <a:cxnLst/>
            <a:rect l="l" t="t" r="r" b="b"/>
            <a:pathLst>
              <a:path w="26669" h="127000">
                <a:moveTo>
                  <a:pt x="0" y="127000"/>
                </a:moveTo>
                <a:lnTo>
                  <a:pt x="26543" y="127000"/>
                </a:lnTo>
                <a:lnTo>
                  <a:pt x="26543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502533" y="1936114"/>
            <a:ext cx="737870" cy="154305"/>
          </a:xfrm>
          <a:custGeom>
            <a:avLst/>
            <a:gdLst/>
            <a:ahLst/>
            <a:cxnLst/>
            <a:rect l="l" t="t" r="r" b="b"/>
            <a:pathLst>
              <a:path w="737870" h="154305">
                <a:moveTo>
                  <a:pt x="687577" y="18034"/>
                </a:moveTo>
                <a:lnTo>
                  <a:pt x="678941" y="18034"/>
                </a:lnTo>
                <a:lnTo>
                  <a:pt x="678941" y="154050"/>
                </a:lnTo>
                <a:lnTo>
                  <a:pt x="687577" y="154050"/>
                </a:lnTo>
                <a:lnTo>
                  <a:pt x="687577" y="18034"/>
                </a:lnTo>
                <a:close/>
              </a:path>
              <a:path w="737870" h="154305">
                <a:moveTo>
                  <a:pt x="710691" y="18034"/>
                </a:moveTo>
                <a:lnTo>
                  <a:pt x="687577" y="18034"/>
                </a:lnTo>
                <a:lnTo>
                  <a:pt x="687577" y="154050"/>
                </a:lnTo>
                <a:lnTo>
                  <a:pt x="719327" y="154050"/>
                </a:lnTo>
                <a:lnTo>
                  <a:pt x="719327" y="27050"/>
                </a:lnTo>
                <a:lnTo>
                  <a:pt x="710691" y="27050"/>
                </a:lnTo>
                <a:lnTo>
                  <a:pt x="710691" y="18034"/>
                </a:lnTo>
                <a:close/>
              </a:path>
              <a:path w="737870" h="154305">
                <a:moveTo>
                  <a:pt x="737362" y="27050"/>
                </a:moveTo>
                <a:lnTo>
                  <a:pt x="719327" y="27050"/>
                </a:lnTo>
                <a:lnTo>
                  <a:pt x="719327" y="154050"/>
                </a:lnTo>
                <a:lnTo>
                  <a:pt x="737362" y="154050"/>
                </a:lnTo>
                <a:lnTo>
                  <a:pt x="737362" y="27050"/>
                </a:lnTo>
                <a:close/>
              </a:path>
              <a:path w="737870" h="154305">
                <a:moveTo>
                  <a:pt x="639063" y="9017"/>
                </a:moveTo>
                <a:lnTo>
                  <a:pt x="607313" y="9017"/>
                </a:lnTo>
                <a:lnTo>
                  <a:pt x="607313" y="145034"/>
                </a:lnTo>
                <a:lnTo>
                  <a:pt x="639063" y="145034"/>
                </a:lnTo>
                <a:lnTo>
                  <a:pt x="639063" y="9017"/>
                </a:lnTo>
                <a:close/>
              </a:path>
              <a:path w="737870" h="154305">
                <a:moveTo>
                  <a:pt x="678941" y="18034"/>
                </a:moveTo>
                <a:lnTo>
                  <a:pt x="639063" y="18034"/>
                </a:lnTo>
                <a:lnTo>
                  <a:pt x="639063" y="145034"/>
                </a:lnTo>
                <a:lnTo>
                  <a:pt x="678941" y="145034"/>
                </a:lnTo>
                <a:lnTo>
                  <a:pt x="678941" y="18034"/>
                </a:lnTo>
                <a:close/>
              </a:path>
              <a:path w="737870" h="154305">
                <a:moveTo>
                  <a:pt x="496188" y="0"/>
                </a:moveTo>
                <a:lnTo>
                  <a:pt x="464438" y="0"/>
                </a:lnTo>
                <a:lnTo>
                  <a:pt x="464438" y="127000"/>
                </a:lnTo>
                <a:lnTo>
                  <a:pt x="482472" y="136017"/>
                </a:lnTo>
                <a:lnTo>
                  <a:pt x="482472" y="9017"/>
                </a:lnTo>
                <a:lnTo>
                  <a:pt x="496188" y="9017"/>
                </a:lnTo>
                <a:lnTo>
                  <a:pt x="496188" y="0"/>
                </a:lnTo>
                <a:close/>
              </a:path>
              <a:path w="737870" h="154305">
                <a:moveTo>
                  <a:pt x="496188" y="9017"/>
                </a:moveTo>
                <a:lnTo>
                  <a:pt x="482472" y="9017"/>
                </a:lnTo>
                <a:lnTo>
                  <a:pt x="482472" y="136017"/>
                </a:lnTo>
                <a:lnTo>
                  <a:pt x="514222" y="136017"/>
                </a:lnTo>
                <a:lnTo>
                  <a:pt x="514222" y="127000"/>
                </a:lnTo>
                <a:lnTo>
                  <a:pt x="496188" y="127000"/>
                </a:lnTo>
                <a:lnTo>
                  <a:pt x="496188" y="9017"/>
                </a:lnTo>
                <a:close/>
              </a:path>
              <a:path w="737870" h="154305">
                <a:moveTo>
                  <a:pt x="607313" y="9017"/>
                </a:moveTo>
                <a:lnTo>
                  <a:pt x="514222" y="9017"/>
                </a:lnTo>
                <a:lnTo>
                  <a:pt x="514222" y="136017"/>
                </a:lnTo>
                <a:lnTo>
                  <a:pt x="607313" y="136017"/>
                </a:lnTo>
                <a:lnTo>
                  <a:pt x="607313" y="9017"/>
                </a:lnTo>
                <a:close/>
              </a:path>
              <a:path w="737870" h="154305">
                <a:moveTo>
                  <a:pt x="464438" y="0"/>
                </a:moveTo>
                <a:lnTo>
                  <a:pt x="0" y="0"/>
                </a:lnTo>
                <a:lnTo>
                  <a:pt x="0" y="127000"/>
                </a:lnTo>
                <a:lnTo>
                  <a:pt x="464438" y="127000"/>
                </a:lnTo>
                <a:lnTo>
                  <a:pt x="464438" y="0"/>
                </a:lnTo>
                <a:close/>
              </a:path>
              <a:path w="737870" h="154305">
                <a:moveTo>
                  <a:pt x="496188" y="0"/>
                </a:moveTo>
                <a:lnTo>
                  <a:pt x="496188" y="127000"/>
                </a:lnTo>
                <a:lnTo>
                  <a:pt x="514222" y="127000"/>
                </a:lnTo>
                <a:lnTo>
                  <a:pt x="514222" y="9017"/>
                </a:lnTo>
                <a:lnTo>
                  <a:pt x="496188" y="0"/>
                </a:lnTo>
                <a:close/>
              </a:path>
              <a:path w="737870" h="154305">
                <a:moveTo>
                  <a:pt x="719327" y="18034"/>
                </a:moveTo>
                <a:lnTo>
                  <a:pt x="710691" y="18034"/>
                </a:lnTo>
                <a:lnTo>
                  <a:pt x="710691" y="27050"/>
                </a:lnTo>
                <a:lnTo>
                  <a:pt x="719327" y="27050"/>
                </a:lnTo>
                <a:lnTo>
                  <a:pt x="719327" y="18034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199004" y="2326639"/>
            <a:ext cx="839469" cy="0"/>
          </a:xfrm>
          <a:custGeom>
            <a:avLst/>
            <a:gdLst/>
            <a:ahLst/>
            <a:cxnLst/>
            <a:rect l="l" t="t" r="r" b="b"/>
            <a:pathLst>
              <a:path w="839469" h="0">
                <a:moveTo>
                  <a:pt x="0" y="0"/>
                </a:moveTo>
                <a:lnTo>
                  <a:pt x="839469" y="0"/>
                </a:lnTo>
              </a:path>
            </a:pathLst>
          </a:custGeom>
          <a:ln w="762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199004" y="2203450"/>
            <a:ext cx="830580" cy="119380"/>
          </a:xfrm>
          <a:custGeom>
            <a:avLst/>
            <a:gdLst/>
            <a:ahLst/>
            <a:cxnLst/>
            <a:rect l="l" t="t" r="r" b="b"/>
            <a:pathLst>
              <a:path w="830580" h="119380">
                <a:moveTo>
                  <a:pt x="0" y="119379"/>
                </a:moveTo>
                <a:lnTo>
                  <a:pt x="830580" y="119379"/>
                </a:lnTo>
                <a:lnTo>
                  <a:pt x="830580" y="0"/>
                </a:lnTo>
                <a:lnTo>
                  <a:pt x="0" y="0"/>
                </a:lnTo>
                <a:lnTo>
                  <a:pt x="0" y="119379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038475" y="2322829"/>
            <a:ext cx="31750" cy="7620"/>
          </a:xfrm>
          <a:custGeom>
            <a:avLst/>
            <a:gdLst/>
            <a:ahLst/>
            <a:cxnLst/>
            <a:rect l="l" t="t" r="r" b="b"/>
            <a:pathLst>
              <a:path w="31750" h="7619">
                <a:moveTo>
                  <a:pt x="0" y="7620"/>
                </a:moveTo>
                <a:lnTo>
                  <a:pt x="31750" y="7620"/>
                </a:lnTo>
                <a:lnTo>
                  <a:pt x="31750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049904" y="2195829"/>
            <a:ext cx="0" cy="127000"/>
          </a:xfrm>
          <a:custGeom>
            <a:avLst/>
            <a:gdLst/>
            <a:ahLst/>
            <a:cxnLst/>
            <a:rect l="l" t="t" r="r" b="b"/>
            <a:pathLst>
              <a:path w="0" h="127000">
                <a:moveTo>
                  <a:pt x="0" y="0"/>
                </a:moveTo>
                <a:lnTo>
                  <a:pt x="0" y="127000"/>
                </a:lnTo>
              </a:path>
            </a:pathLst>
          </a:custGeom>
          <a:ln w="40639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118741" y="3114801"/>
            <a:ext cx="384175" cy="127000"/>
          </a:xfrm>
          <a:custGeom>
            <a:avLst/>
            <a:gdLst/>
            <a:ahLst/>
            <a:cxnLst/>
            <a:rect l="l" t="t" r="r" b="b"/>
            <a:pathLst>
              <a:path w="384175" h="127000">
                <a:moveTo>
                  <a:pt x="383794" y="0"/>
                </a:moveTo>
                <a:lnTo>
                  <a:pt x="0" y="0"/>
                </a:lnTo>
                <a:lnTo>
                  <a:pt x="0" y="127000"/>
                </a:lnTo>
                <a:lnTo>
                  <a:pt x="383794" y="127000"/>
                </a:lnTo>
                <a:lnTo>
                  <a:pt x="383794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522918" y="3114801"/>
            <a:ext cx="0" cy="127000"/>
          </a:xfrm>
          <a:custGeom>
            <a:avLst/>
            <a:gdLst/>
            <a:ahLst/>
            <a:cxnLst/>
            <a:rect l="l" t="t" r="r" b="b"/>
            <a:pathLst>
              <a:path w="0" h="127000">
                <a:moveTo>
                  <a:pt x="0" y="0"/>
                </a:moveTo>
                <a:lnTo>
                  <a:pt x="0" y="127000"/>
                </a:lnTo>
              </a:path>
            </a:pathLst>
          </a:custGeom>
          <a:ln w="40766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966847" y="3177413"/>
            <a:ext cx="31750" cy="136525"/>
          </a:xfrm>
          <a:custGeom>
            <a:avLst/>
            <a:gdLst/>
            <a:ahLst/>
            <a:cxnLst/>
            <a:rect l="l" t="t" r="r" b="b"/>
            <a:pathLst>
              <a:path w="31750" h="136525">
                <a:moveTo>
                  <a:pt x="0" y="136016"/>
                </a:moveTo>
                <a:lnTo>
                  <a:pt x="31750" y="136016"/>
                </a:lnTo>
                <a:lnTo>
                  <a:pt x="31750" y="0"/>
                </a:lnTo>
                <a:lnTo>
                  <a:pt x="0" y="0"/>
                </a:lnTo>
                <a:lnTo>
                  <a:pt x="0" y="136016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998597" y="3186429"/>
            <a:ext cx="410845" cy="127000"/>
          </a:xfrm>
          <a:custGeom>
            <a:avLst/>
            <a:gdLst/>
            <a:ahLst/>
            <a:cxnLst/>
            <a:rect l="l" t="t" r="r" b="b"/>
            <a:pathLst>
              <a:path w="410845" h="127000">
                <a:moveTo>
                  <a:pt x="410844" y="0"/>
                </a:moveTo>
                <a:lnTo>
                  <a:pt x="0" y="0"/>
                </a:lnTo>
                <a:lnTo>
                  <a:pt x="0" y="127000"/>
                </a:lnTo>
                <a:lnTo>
                  <a:pt x="410844" y="127000"/>
                </a:lnTo>
                <a:lnTo>
                  <a:pt x="410844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949194" y="3177413"/>
            <a:ext cx="17780" cy="127000"/>
          </a:xfrm>
          <a:custGeom>
            <a:avLst/>
            <a:gdLst/>
            <a:ahLst/>
            <a:cxnLst/>
            <a:rect l="l" t="t" r="r" b="b"/>
            <a:pathLst>
              <a:path w="17780" h="127000">
                <a:moveTo>
                  <a:pt x="0" y="127000"/>
                </a:moveTo>
                <a:lnTo>
                  <a:pt x="17652" y="127000"/>
                </a:lnTo>
                <a:lnTo>
                  <a:pt x="17652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011551" y="3070098"/>
            <a:ext cx="380365" cy="172085"/>
          </a:xfrm>
          <a:custGeom>
            <a:avLst/>
            <a:gdLst/>
            <a:ahLst/>
            <a:cxnLst/>
            <a:rect l="l" t="t" r="r" b="b"/>
            <a:pathLst>
              <a:path w="380364" h="172085">
                <a:moveTo>
                  <a:pt x="245872" y="36067"/>
                </a:moveTo>
                <a:lnTo>
                  <a:pt x="214122" y="36067"/>
                </a:lnTo>
                <a:lnTo>
                  <a:pt x="214122" y="163067"/>
                </a:lnTo>
                <a:lnTo>
                  <a:pt x="258825" y="171703"/>
                </a:lnTo>
                <a:lnTo>
                  <a:pt x="258825" y="163067"/>
                </a:lnTo>
                <a:lnTo>
                  <a:pt x="245872" y="163067"/>
                </a:lnTo>
                <a:lnTo>
                  <a:pt x="245872" y="36067"/>
                </a:lnTo>
                <a:close/>
              </a:path>
              <a:path w="380364" h="172085">
                <a:moveTo>
                  <a:pt x="290575" y="44703"/>
                </a:moveTo>
                <a:lnTo>
                  <a:pt x="258825" y="44703"/>
                </a:lnTo>
                <a:lnTo>
                  <a:pt x="258825" y="171703"/>
                </a:lnTo>
                <a:lnTo>
                  <a:pt x="290575" y="171703"/>
                </a:lnTo>
                <a:lnTo>
                  <a:pt x="290575" y="44703"/>
                </a:lnTo>
                <a:close/>
              </a:path>
              <a:path w="380364" h="172085">
                <a:moveTo>
                  <a:pt x="380238" y="44703"/>
                </a:moveTo>
                <a:lnTo>
                  <a:pt x="290575" y="44703"/>
                </a:lnTo>
                <a:lnTo>
                  <a:pt x="290575" y="171703"/>
                </a:lnTo>
                <a:lnTo>
                  <a:pt x="380238" y="171703"/>
                </a:lnTo>
                <a:lnTo>
                  <a:pt x="380238" y="44703"/>
                </a:lnTo>
                <a:close/>
              </a:path>
              <a:path w="380364" h="172085">
                <a:moveTo>
                  <a:pt x="121031" y="18034"/>
                </a:moveTo>
                <a:lnTo>
                  <a:pt x="89281" y="18034"/>
                </a:lnTo>
                <a:lnTo>
                  <a:pt x="89281" y="145034"/>
                </a:lnTo>
                <a:lnTo>
                  <a:pt x="107315" y="154050"/>
                </a:lnTo>
                <a:lnTo>
                  <a:pt x="142875" y="163067"/>
                </a:lnTo>
                <a:lnTo>
                  <a:pt x="142875" y="145034"/>
                </a:lnTo>
                <a:lnTo>
                  <a:pt x="121031" y="145034"/>
                </a:lnTo>
                <a:lnTo>
                  <a:pt x="121031" y="18034"/>
                </a:lnTo>
                <a:close/>
              </a:path>
              <a:path w="380364" h="172085">
                <a:moveTo>
                  <a:pt x="174625" y="36067"/>
                </a:moveTo>
                <a:lnTo>
                  <a:pt x="142875" y="36067"/>
                </a:lnTo>
                <a:lnTo>
                  <a:pt x="142875" y="163067"/>
                </a:lnTo>
                <a:lnTo>
                  <a:pt x="174625" y="163067"/>
                </a:lnTo>
                <a:lnTo>
                  <a:pt x="174625" y="36067"/>
                </a:lnTo>
                <a:close/>
              </a:path>
              <a:path w="380364" h="172085">
                <a:moveTo>
                  <a:pt x="214122" y="36067"/>
                </a:moveTo>
                <a:lnTo>
                  <a:pt x="174625" y="36067"/>
                </a:lnTo>
                <a:lnTo>
                  <a:pt x="174625" y="163067"/>
                </a:lnTo>
                <a:lnTo>
                  <a:pt x="214122" y="163067"/>
                </a:lnTo>
                <a:lnTo>
                  <a:pt x="214122" y="36067"/>
                </a:lnTo>
                <a:close/>
              </a:path>
              <a:path w="380364" h="172085">
                <a:moveTo>
                  <a:pt x="245872" y="36067"/>
                </a:moveTo>
                <a:lnTo>
                  <a:pt x="245872" y="163067"/>
                </a:lnTo>
                <a:lnTo>
                  <a:pt x="258825" y="163067"/>
                </a:lnTo>
                <a:lnTo>
                  <a:pt x="258825" y="44703"/>
                </a:lnTo>
                <a:lnTo>
                  <a:pt x="290575" y="44703"/>
                </a:lnTo>
                <a:lnTo>
                  <a:pt x="245872" y="36067"/>
                </a:lnTo>
                <a:close/>
              </a:path>
              <a:path w="380364" h="172085">
                <a:moveTo>
                  <a:pt x="58674" y="9016"/>
                </a:moveTo>
                <a:lnTo>
                  <a:pt x="44576" y="9016"/>
                </a:lnTo>
                <a:lnTo>
                  <a:pt x="44576" y="136016"/>
                </a:lnTo>
                <a:lnTo>
                  <a:pt x="53593" y="145034"/>
                </a:lnTo>
                <a:lnTo>
                  <a:pt x="53593" y="18034"/>
                </a:lnTo>
                <a:lnTo>
                  <a:pt x="58674" y="18034"/>
                </a:lnTo>
                <a:lnTo>
                  <a:pt x="58674" y="9016"/>
                </a:lnTo>
                <a:close/>
              </a:path>
              <a:path w="380364" h="172085">
                <a:moveTo>
                  <a:pt x="58674" y="18034"/>
                </a:moveTo>
                <a:lnTo>
                  <a:pt x="53593" y="18034"/>
                </a:lnTo>
                <a:lnTo>
                  <a:pt x="53593" y="145034"/>
                </a:lnTo>
                <a:lnTo>
                  <a:pt x="85343" y="145034"/>
                </a:lnTo>
                <a:lnTo>
                  <a:pt x="85343" y="136016"/>
                </a:lnTo>
                <a:lnTo>
                  <a:pt x="58674" y="136016"/>
                </a:lnTo>
                <a:lnTo>
                  <a:pt x="58674" y="18034"/>
                </a:lnTo>
                <a:close/>
              </a:path>
              <a:path w="380364" h="172085">
                <a:moveTo>
                  <a:pt x="89281" y="18034"/>
                </a:moveTo>
                <a:lnTo>
                  <a:pt x="85343" y="18034"/>
                </a:lnTo>
                <a:lnTo>
                  <a:pt x="85343" y="145034"/>
                </a:lnTo>
                <a:lnTo>
                  <a:pt x="89281" y="145034"/>
                </a:lnTo>
                <a:lnTo>
                  <a:pt x="89281" y="18034"/>
                </a:lnTo>
                <a:close/>
              </a:path>
              <a:path w="380364" h="172085">
                <a:moveTo>
                  <a:pt x="121031" y="18034"/>
                </a:moveTo>
                <a:lnTo>
                  <a:pt x="121031" y="145034"/>
                </a:lnTo>
                <a:lnTo>
                  <a:pt x="142875" y="145034"/>
                </a:lnTo>
                <a:lnTo>
                  <a:pt x="142875" y="36067"/>
                </a:lnTo>
                <a:lnTo>
                  <a:pt x="174625" y="36067"/>
                </a:lnTo>
                <a:lnTo>
                  <a:pt x="139065" y="27050"/>
                </a:lnTo>
                <a:lnTo>
                  <a:pt x="121031" y="18034"/>
                </a:lnTo>
                <a:close/>
              </a:path>
              <a:path w="380364" h="172085">
                <a:moveTo>
                  <a:pt x="58674" y="0"/>
                </a:moveTo>
                <a:lnTo>
                  <a:pt x="26924" y="0"/>
                </a:lnTo>
                <a:lnTo>
                  <a:pt x="26924" y="136016"/>
                </a:lnTo>
                <a:lnTo>
                  <a:pt x="44576" y="136016"/>
                </a:lnTo>
                <a:lnTo>
                  <a:pt x="44576" y="9016"/>
                </a:lnTo>
                <a:lnTo>
                  <a:pt x="58674" y="9016"/>
                </a:lnTo>
                <a:lnTo>
                  <a:pt x="58674" y="0"/>
                </a:lnTo>
                <a:close/>
              </a:path>
              <a:path w="380364" h="172085">
                <a:moveTo>
                  <a:pt x="76326" y="9016"/>
                </a:moveTo>
                <a:lnTo>
                  <a:pt x="58674" y="9016"/>
                </a:lnTo>
                <a:lnTo>
                  <a:pt x="58674" y="136016"/>
                </a:lnTo>
                <a:lnTo>
                  <a:pt x="76326" y="136016"/>
                </a:lnTo>
                <a:lnTo>
                  <a:pt x="76326" y="9016"/>
                </a:lnTo>
                <a:close/>
              </a:path>
              <a:path w="380364" h="172085">
                <a:moveTo>
                  <a:pt x="76326" y="9016"/>
                </a:moveTo>
                <a:lnTo>
                  <a:pt x="76326" y="136016"/>
                </a:lnTo>
                <a:lnTo>
                  <a:pt x="85343" y="136016"/>
                </a:lnTo>
                <a:lnTo>
                  <a:pt x="85343" y="18034"/>
                </a:lnTo>
                <a:lnTo>
                  <a:pt x="76326" y="9016"/>
                </a:lnTo>
                <a:close/>
              </a:path>
              <a:path w="380364" h="172085">
                <a:moveTo>
                  <a:pt x="26924" y="0"/>
                </a:moveTo>
                <a:lnTo>
                  <a:pt x="0" y="0"/>
                </a:lnTo>
                <a:lnTo>
                  <a:pt x="0" y="127126"/>
                </a:lnTo>
                <a:lnTo>
                  <a:pt x="26924" y="127126"/>
                </a:lnTo>
                <a:lnTo>
                  <a:pt x="26924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734815" y="3159379"/>
            <a:ext cx="1473835" cy="127000"/>
          </a:xfrm>
          <a:custGeom>
            <a:avLst/>
            <a:gdLst/>
            <a:ahLst/>
            <a:cxnLst/>
            <a:rect l="l" t="t" r="r" b="b"/>
            <a:pathLst>
              <a:path w="1473835" h="127000">
                <a:moveTo>
                  <a:pt x="1473454" y="0"/>
                </a:moveTo>
                <a:lnTo>
                  <a:pt x="0" y="0"/>
                </a:lnTo>
                <a:lnTo>
                  <a:pt x="0" y="127000"/>
                </a:lnTo>
                <a:lnTo>
                  <a:pt x="1473454" y="127000"/>
                </a:lnTo>
                <a:lnTo>
                  <a:pt x="1473454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224145" y="3150742"/>
            <a:ext cx="0" cy="135890"/>
          </a:xfrm>
          <a:custGeom>
            <a:avLst/>
            <a:gdLst/>
            <a:ahLst/>
            <a:cxnLst/>
            <a:rect l="l" t="t" r="r" b="b"/>
            <a:pathLst>
              <a:path w="0" h="135889">
                <a:moveTo>
                  <a:pt x="0" y="0"/>
                </a:moveTo>
                <a:lnTo>
                  <a:pt x="0" y="135636"/>
                </a:lnTo>
              </a:path>
            </a:pathLst>
          </a:custGeom>
          <a:ln w="3175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850455" y="3599179"/>
            <a:ext cx="31750" cy="8890"/>
          </a:xfrm>
          <a:custGeom>
            <a:avLst/>
            <a:gdLst/>
            <a:ahLst/>
            <a:cxnLst/>
            <a:rect l="l" t="t" r="r" b="b"/>
            <a:pathLst>
              <a:path w="31750" h="8889">
                <a:moveTo>
                  <a:pt x="0" y="8890"/>
                </a:moveTo>
                <a:lnTo>
                  <a:pt x="31750" y="8890"/>
                </a:lnTo>
                <a:lnTo>
                  <a:pt x="31750" y="0"/>
                </a:lnTo>
                <a:lnTo>
                  <a:pt x="0" y="0"/>
                </a:lnTo>
                <a:lnTo>
                  <a:pt x="0" y="889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53008" y="3472179"/>
            <a:ext cx="0" cy="127000"/>
          </a:xfrm>
          <a:custGeom>
            <a:avLst/>
            <a:gdLst/>
            <a:ahLst/>
            <a:cxnLst/>
            <a:rect l="l" t="t" r="r" b="b"/>
            <a:pathLst>
              <a:path w="0" h="127000">
                <a:moveTo>
                  <a:pt x="0" y="0"/>
                </a:moveTo>
                <a:lnTo>
                  <a:pt x="0" y="127000"/>
                </a:lnTo>
              </a:path>
            </a:pathLst>
          </a:custGeom>
          <a:ln w="5105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82205" y="3480942"/>
            <a:ext cx="563245" cy="127000"/>
          </a:xfrm>
          <a:custGeom>
            <a:avLst/>
            <a:gdLst/>
            <a:ahLst/>
            <a:cxnLst/>
            <a:rect l="l" t="t" r="r" b="b"/>
            <a:pathLst>
              <a:path w="563244" h="127000">
                <a:moveTo>
                  <a:pt x="562673" y="0"/>
                </a:moveTo>
                <a:lnTo>
                  <a:pt x="0" y="0"/>
                </a:lnTo>
                <a:lnTo>
                  <a:pt x="0" y="127000"/>
                </a:lnTo>
                <a:lnTo>
                  <a:pt x="562673" y="127000"/>
                </a:lnTo>
                <a:lnTo>
                  <a:pt x="562673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23810" y="3472179"/>
            <a:ext cx="26670" cy="127000"/>
          </a:xfrm>
          <a:custGeom>
            <a:avLst/>
            <a:gdLst/>
            <a:ahLst/>
            <a:cxnLst/>
            <a:rect l="l" t="t" r="r" b="b"/>
            <a:pathLst>
              <a:path w="26669" h="127000">
                <a:moveTo>
                  <a:pt x="0" y="127000"/>
                </a:moveTo>
                <a:lnTo>
                  <a:pt x="26644" y="127000"/>
                </a:lnTo>
                <a:lnTo>
                  <a:pt x="26644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23810" y="3463290"/>
            <a:ext cx="31750" cy="8890"/>
          </a:xfrm>
          <a:custGeom>
            <a:avLst/>
            <a:gdLst/>
            <a:ahLst/>
            <a:cxnLst/>
            <a:rect l="l" t="t" r="r" b="b"/>
            <a:pathLst>
              <a:path w="31750" h="8889">
                <a:moveTo>
                  <a:pt x="0" y="8889"/>
                </a:moveTo>
                <a:lnTo>
                  <a:pt x="31750" y="8889"/>
                </a:lnTo>
                <a:lnTo>
                  <a:pt x="31750" y="0"/>
                </a:lnTo>
                <a:lnTo>
                  <a:pt x="0" y="0"/>
                </a:lnTo>
                <a:lnTo>
                  <a:pt x="0" y="8889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855560" y="3472307"/>
            <a:ext cx="26670" cy="127000"/>
          </a:xfrm>
          <a:custGeom>
            <a:avLst/>
            <a:gdLst/>
            <a:ahLst/>
            <a:cxnLst/>
            <a:rect l="l" t="t" r="r" b="b"/>
            <a:pathLst>
              <a:path w="26669" h="127000">
                <a:moveTo>
                  <a:pt x="0" y="127000"/>
                </a:moveTo>
                <a:lnTo>
                  <a:pt x="26644" y="127000"/>
                </a:lnTo>
                <a:lnTo>
                  <a:pt x="26644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34529" y="3463290"/>
            <a:ext cx="89535" cy="127000"/>
          </a:xfrm>
          <a:custGeom>
            <a:avLst/>
            <a:gdLst/>
            <a:ahLst/>
            <a:cxnLst/>
            <a:rect l="l" t="t" r="r" b="b"/>
            <a:pathLst>
              <a:path w="89534" h="127000">
                <a:moveTo>
                  <a:pt x="89281" y="0"/>
                </a:moveTo>
                <a:lnTo>
                  <a:pt x="0" y="0"/>
                </a:lnTo>
                <a:lnTo>
                  <a:pt x="0" y="127000"/>
                </a:lnTo>
                <a:lnTo>
                  <a:pt x="89281" y="127000"/>
                </a:lnTo>
                <a:lnTo>
                  <a:pt x="89281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832864" y="3572509"/>
            <a:ext cx="31750" cy="8890"/>
          </a:xfrm>
          <a:custGeom>
            <a:avLst/>
            <a:gdLst/>
            <a:ahLst/>
            <a:cxnLst/>
            <a:rect l="l" t="t" r="r" b="b"/>
            <a:pathLst>
              <a:path w="31750" h="8889">
                <a:moveTo>
                  <a:pt x="0" y="8889"/>
                </a:moveTo>
                <a:lnTo>
                  <a:pt x="31750" y="8889"/>
                </a:lnTo>
                <a:lnTo>
                  <a:pt x="31750" y="0"/>
                </a:lnTo>
                <a:lnTo>
                  <a:pt x="0" y="0"/>
                </a:lnTo>
                <a:lnTo>
                  <a:pt x="0" y="8889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835404" y="3445509"/>
            <a:ext cx="0" cy="127000"/>
          </a:xfrm>
          <a:custGeom>
            <a:avLst/>
            <a:gdLst/>
            <a:ahLst/>
            <a:cxnLst/>
            <a:rect l="l" t="t" r="r" b="b"/>
            <a:pathLst>
              <a:path w="0" h="127000">
                <a:moveTo>
                  <a:pt x="0" y="0"/>
                </a:moveTo>
                <a:lnTo>
                  <a:pt x="0" y="127000"/>
                </a:lnTo>
              </a:path>
            </a:pathLst>
          </a:custGeom>
          <a:ln w="508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864614" y="3454272"/>
            <a:ext cx="950594" cy="127000"/>
          </a:xfrm>
          <a:custGeom>
            <a:avLst/>
            <a:gdLst/>
            <a:ahLst/>
            <a:cxnLst/>
            <a:rect l="l" t="t" r="r" b="b"/>
            <a:pathLst>
              <a:path w="950594" h="127000">
                <a:moveTo>
                  <a:pt x="950341" y="0"/>
                </a:moveTo>
                <a:lnTo>
                  <a:pt x="0" y="0"/>
                </a:lnTo>
                <a:lnTo>
                  <a:pt x="0" y="127000"/>
                </a:lnTo>
                <a:lnTo>
                  <a:pt x="950341" y="127000"/>
                </a:lnTo>
                <a:lnTo>
                  <a:pt x="950341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835338" y="3454272"/>
            <a:ext cx="0" cy="127000"/>
          </a:xfrm>
          <a:custGeom>
            <a:avLst/>
            <a:gdLst/>
            <a:ahLst/>
            <a:cxnLst/>
            <a:rect l="l" t="t" r="r" b="b"/>
            <a:pathLst>
              <a:path w="0" h="127000">
                <a:moveTo>
                  <a:pt x="0" y="0"/>
                </a:moveTo>
                <a:lnTo>
                  <a:pt x="0" y="127000"/>
                </a:lnTo>
              </a:path>
            </a:pathLst>
          </a:custGeom>
          <a:ln w="40767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806194" y="3445509"/>
            <a:ext cx="26670" cy="127000"/>
          </a:xfrm>
          <a:custGeom>
            <a:avLst/>
            <a:gdLst/>
            <a:ahLst/>
            <a:cxnLst/>
            <a:rect l="l" t="t" r="r" b="b"/>
            <a:pathLst>
              <a:path w="26669" h="127000">
                <a:moveTo>
                  <a:pt x="0" y="127000"/>
                </a:moveTo>
                <a:lnTo>
                  <a:pt x="26670" y="127000"/>
                </a:lnTo>
                <a:lnTo>
                  <a:pt x="26670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806194" y="3436620"/>
            <a:ext cx="31750" cy="8890"/>
          </a:xfrm>
          <a:custGeom>
            <a:avLst/>
            <a:gdLst/>
            <a:ahLst/>
            <a:cxnLst/>
            <a:rect l="l" t="t" r="r" b="b"/>
            <a:pathLst>
              <a:path w="31750" h="8889">
                <a:moveTo>
                  <a:pt x="0" y="8890"/>
                </a:moveTo>
                <a:lnTo>
                  <a:pt x="31750" y="8890"/>
                </a:lnTo>
                <a:lnTo>
                  <a:pt x="31750" y="0"/>
                </a:lnTo>
                <a:lnTo>
                  <a:pt x="0" y="0"/>
                </a:lnTo>
                <a:lnTo>
                  <a:pt x="0" y="889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837944" y="3445255"/>
            <a:ext cx="26670" cy="127000"/>
          </a:xfrm>
          <a:custGeom>
            <a:avLst/>
            <a:gdLst/>
            <a:ahLst/>
            <a:cxnLst/>
            <a:rect l="l" t="t" r="r" b="b"/>
            <a:pathLst>
              <a:path w="26669" h="127000">
                <a:moveTo>
                  <a:pt x="0" y="127000"/>
                </a:moveTo>
                <a:lnTo>
                  <a:pt x="26670" y="127000"/>
                </a:lnTo>
                <a:lnTo>
                  <a:pt x="26670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788286" y="3436239"/>
            <a:ext cx="18415" cy="127000"/>
          </a:xfrm>
          <a:custGeom>
            <a:avLst/>
            <a:gdLst/>
            <a:ahLst/>
            <a:cxnLst/>
            <a:rect l="l" t="t" r="r" b="b"/>
            <a:pathLst>
              <a:path w="18414" h="127000">
                <a:moveTo>
                  <a:pt x="0" y="127000"/>
                </a:moveTo>
                <a:lnTo>
                  <a:pt x="17906" y="127000"/>
                </a:lnTo>
                <a:lnTo>
                  <a:pt x="17906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824095" y="3749166"/>
            <a:ext cx="902335" cy="127000"/>
          </a:xfrm>
          <a:custGeom>
            <a:avLst/>
            <a:gdLst/>
            <a:ahLst/>
            <a:cxnLst/>
            <a:rect l="l" t="t" r="r" b="b"/>
            <a:pathLst>
              <a:path w="902335" h="127000">
                <a:moveTo>
                  <a:pt x="902207" y="0"/>
                </a:moveTo>
                <a:lnTo>
                  <a:pt x="0" y="0"/>
                </a:lnTo>
                <a:lnTo>
                  <a:pt x="0" y="126999"/>
                </a:lnTo>
                <a:lnTo>
                  <a:pt x="902207" y="126999"/>
                </a:lnTo>
                <a:lnTo>
                  <a:pt x="902207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742178" y="3740150"/>
            <a:ext cx="0" cy="136525"/>
          </a:xfrm>
          <a:custGeom>
            <a:avLst/>
            <a:gdLst/>
            <a:ahLst/>
            <a:cxnLst/>
            <a:rect l="l" t="t" r="r" b="b"/>
            <a:pathLst>
              <a:path w="0" h="136525">
                <a:moveTo>
                  <a:pt x="0" y="0"/>
                </a:moveTo>
                <a:lnTo>
                  <a:pt x="0" y="136017"/>
                </a:lnTo>
              </a:path>
            </a:pathLst>
          </a:custGeom>
          <a:ln w="3175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261616" y="4088257"/>
            <a:ext cx="3175000" cy="136525"/>
          </a:xfrm>
          <a:custGeom>
            <a:avLst/>
            <a:gdLst/>
            <a:ahLst/>
            <a:cxnLst/>
            <a:rect l="l" t="t" r="r" b="b"/>
            <a:pathLst>
              <a:path w="3175000" h="136525">
                <a:moveTo>
                  <a:pt x="1630171" y="0"/>
                </a:moveTo>
                <a:lnTo>
                  <a:pt x="1598421" y="0"/>
                </a:lnTo>
                <a:lnTo>
                  <a:pt x="1598421" y="127000"/>
                </a:lnTo>
                <a:lnTo>
                  <a:pt x="1607058" y="136017"/>
                </a:lnTo>
                <a:lnTo>
                  <a:pt x="1607058" y="9017"/>
                </a:lnTo>
                <a:lnTo>
                  <a:pt x="1630171" y="9017"/>
                </a:lnTo>
                <a:lnTo>
                  <a:pt x="1630171" y="0"/>
                </a:lnTo>
                <a:close/>
              </a:path>
              <a:path w="3175000" h="136525">
                <a:moveTo>
                  <a:pt x="1630171" y="9017"/>
                </a:moveTo>
                <a:lnTo>
                  <a:pt x="1607058" y="9017"/>
                </a:lnTo>
                <a:lnTo>
                  <a:pt x="1607058" y="136017"/>
                </a:lnTo>
                <a:lnTo>
                  <a:pt x="1638808" y="136017"/>
                </a:lnTo>
                <a:lnTo>
                  <a:pt x="1638808" y="127000"/>
                </a:lnTo>
                <a:lnTo>
                  <a:pt x="1630171" y="127000"/>
                </a:lnTo>
                <a:lnTo>
                  <a:pt x="1630171" y="9017"/>
                </a:lnTo>
                <a:close/>
              </a:path>
              <a:path w="3175000" h="136525">
                <a:moveTo>
                  <a:pt x="3174999" y="9017"/>
                </a:moveTo>
                <a:lnTo>
                  <a:pt x="1638808" y="9017"/>
                </a:lnTo>
                <a:lnTo>
                  <a:pt x="1638808" y="136017"/>
                </a:lnTo>
                <a:lnTo>
                  <a:pt x="3174999" y="136017"/>
                </a:lnTo>
                <a:lnTo>
                  <a:pt x="3174999" y="9017"/>
                </a:lnTo>
                <a:close/>
              </a:path>
              <a:path w="3175000" h="136525">
                <a:moveTo>
                  <a:pt x="1598421" y="0"/>
                </a:moveTo>
                <a:lnTo>
                  <a:pt x="0" y="0"/>
                </a:lnTo>
                <a:lnTo>
                  <a:pt x="0" y="127000"/>
                </a:lnTo>
                <a:lnTo>
                  <a:pt x="1598421" y="127000"/>
                </a:lnTo>
                <a:lnTo>
                  <a:pt x="1598421" y="0"/>
                </a:lnTo>
                <a:close/>
              </a:path>
              <a:path w="3175000" h="136525">
                <a:moveTo>
                  <a:pt x="1630171" y="0"/>
                </a:moveTo>
                <a:lnTo>
                  <a:pt x="1630171" y="127000"/>
                </a:lnTo>
                <a:lnTo>
                  <a:pt x="1638808" y="127000"/>
                </a:lnTo>
                <a:lnTo>
                  <a:pt x="1638808" y="9017"/>
                </a:lnTo>
                <a:lnTo>
                  <a:pt x="1630171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368672" y="4463415"/>
            <a:ext cx="1291590" cy="127000"/>
          </a:xfrm>
          <a:custGeom>
            <a:avLst/>
            <a:gdLst/>
            <a:ahLst/>
            <a:cxnLst/>
            <a:rect l="l" t="t" r="r" b="b"/>
            <a:pathLst>
              <a:path w="1291589" h="127000">
                <a:moveTo>
                  <a:pt x="0" y="127000"/>
                </a:moveTo>
                <a:lnTo>
                  <a:pt x="0" y="0"/>
                </a:lnTo>
                <a:lnTo>
                  <a:pt x="1291081" y="0"/>
                </a:lnTo>
                <a:lnTo>
                  <a:pt x="1291081" y="127000"/>
                </a:lnTo>
                <a:lnTo>
                  <a:pt x="0" y="12700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890777" y="4847463"/>
            <a:ext cx="0" cy="127000"/>
          </a:xfrm>
          <a:custGeom>
            <a:avLst/>
            <a:gdLst/>
            <a:ahLst/>
            <a:cxnLst/>
            <a:rect l="l" t="t" r="r" b="b"/>
            <a:pathLst>
              <a:path w="0" h="127000">
                <a:moveTo>
                  <a:pt x="0" y="0"/>
                </a:moveTo>
                <a:lnTo>
                  <a:pt x="0" y="127000"/>
                </a:lnTo>
              </a:path>
            </a:pathLst>
          </a:custGeom>
          <a:ln w="8636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910971" y="4838446"/>
            <a:ext cx="0" cy="136525"/>
          </a:xfrm>
          <a:custGeom>
            <a:avLst/>
            <a:gdLst/>
            <a:ahLst/>
            <a:cxnLst/>
            <a:rect l="l" t="t" r="r" b="b"/>
            <a:pathLst>
              <a:path w="0" h="136525">
                <a:moveTo>
                  <a:pt x="0" y="0"/>
                </a:moveTo>
                <a:lnTo>
                  <a:pt x="0" y="136016"/>
                </a:lnTo>
              </a:path>
            </a:pathLst>
          </a:custGeom>
          <a:ln w="3175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926846" y="4838446"/>
            <a:ext cx="321945" cy="127000"/>
          </a:xfrm>
          <a:custGeom>
            <a:avLst/>
            <a:gdLst/>
            <a:ahLst/>
            <a:cxnLst/>
            <a:rect l="l" t="t" r="r" b="b"/>
            <a:pathLst>
              <a:path w="321944" h="127000">
                <a:moveTo>
                  <a:pt x="321475" y="0"/>
                </a:moveTo>
                <a:lnTo>
                  <a:pt x="0" y="0"/>
                </a:lnTo>
                <a:lnTo>
                  <a:pt x="0" y="126999"/>
                </a:lnTo>
                <a:lnTo>
                  <a:pt x="321475" y="126999"/>
                </a:lnTo>
                <a:lnTo>
                  <a:pt x="321475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699004" y="4865115"/>
            <a:ext cx="1934210" cy="145415"/>
          </a:xfrm>
          <a:custGeom>
            <a:avLst/>
            <a:gdLst/>
            <a:ahLst/>
            <a:cxnLst/>
            <a:rect l="l" t="t" r="r" b="b"/>
            <a:pathLst>
              <a:path w="1934210" h="145414">
                <a:moveTo>
                  <a:pt x="1907032" y="9016"/>
                </a:moveTo>
                <a:lnTo>
                  <a:pt x="1893316" y="9016"/>
                </a:lnTo>
                <a:lnTo>
                  <a:pt x="1893316" y="136016"/>
                </a:lnTo>
                <a:lnTo>
                  <a:pt x="1901951" y="145033"/>
                </a:lnTo>
                <a:lnTo>
                  <a:pt x="1933701" y="145033"/>
                </a:lnTo>
                <a:lnTo>
                  <a:pt x="1933701" y="136016"/>
                </a:lnTo>
                <a:lnTo>
                  <a:pt x="1907032" y="136016"/>
                </a:lnTo>
                <a:lnTo>
                  <a:pt x="1907032" y="9016"/>
                </a:lnTo>
                <a:close/>
              </a:path>
              <a:path w="1934210" h="145414">
                <a:moveTo>
                  <a:pt x="26669" y="9016"/>
                </a:moveTo>
                <a:lnTo>
                  <a:pt x="0" y="9016"/>
                </a:lnTo>
                <a:lnTo>
                  <a:pt x="0" y="136016"/>
                </a:lnTo>
                <a:lnTo>
                  <a:pt x="26669" y="136016"/>
                </a:lnTo>
                <a:lnTo>
                  <a:pt x="26669" y="9016"/>
                </a:lnTo>
                <a:close/>
              </a:path>
              <a:path w="1934210" h="145414">
                <a:moveTo>
                  <a:pt x="58419" y="0"/>
                </a:moveTo>
                <a:lnTo>
                  <a:pt x="26669" y="0"/>
                </a:lnTo>
                <a:lnTo>
                  <a:pt x="26669" y="136016"/>
                </a:lnTo>
                <a:lnTo>
                  <a:pt x="58419" y="136016"/>
                </a:lnTo>
                <a:lnTo>
                  <a:pt x="58419" y="0"/>
                </a:lnTo>
                <a:close/>
              </a:path>
              <a:path w="1934210" h="145414">
                <a:moveTo>
                  <a:pt x="1907032" y="0"/>
                </a:moveTo>
                <a:lnTo>
                  <a:pt x="1875282" y="0"/>
                </a:lnTo>
                <a:lnTo>
                  <a:pt x="1875282" y="136016"/>
                </a:lnTo>
                <a:lnTo>
                  <a:pt x="1893316" y="136016"/>
                </a:lnTo>
                <a:lnTo>
                  <a:pt x="1893316" y="9016"/>
                </a:lnTo>
                <a:lnTo>
                  <a:pt x="1907032" y="9016"/>
                </a:lnTo>
                <a:lnTo>
                  <a:pt x="1907032" y="0"/>
                </a:lnTo>
                <a:close/>
              </a:path>
              <a:path w="1934210" h="145414">
                <a:moveTo>
                  <a:pt x="1925066" y="9016"/>
                </a:moveTo>
                <a:lnTo>
                  <a:pt x="1907032" y="9016"/>
                </a:lnTo>
                <a:lnTo>
                  <a:pt x="1907032" y="136016"/>
                </a:lnTo>
                <a:lnTo>
                  <a:pt x="1925066" y="136016"/>
                </a:lnTo>
                <a:lnTo>
                  <a:pt x="1925066" y="9016"/>
                </a:lnTo>
                <a:close/>
              </a:path>
              <a:path w="1934210" h="145414">
                <a:moveTo>
                  <a:pt x="1925066" y="9016"/>
                </a:moveTo>
                <a:lnTo>
                  <a:pt x="1925066" y="136016"/>
                </a:lnTo>
                <a:lnTo>
                  <a:pt x="1933701" y="136016"/>
                </a:lnTo>
                <a:lnTo>
                  <a:pt x="1933701" y="18033"/>
                </a:lnTo>
                <a:lnTo>
                  <a:pt x="1925066" y="9016"/>
                </a:lnTo>
                <a:close/>
              </a:path>
              <a:path w="1934210" h="145414">
                <a:moveTo>
                  <a:pt x="1875282" y="0"/>
                </a:moveTo>
                <a:lnTo>
                  <a:pt x="58419" y="0"/>
                </a:lnTo>
                <a:lnTo>
                  <a:pt x="58419" y="126999"/>
                </a:lnTo>
                <a:lnTo>
                  <a:pt x="1875282" y="126999"/>
                </a:lnTo>
                <a:lnTo>
                  <a:pt x="1875282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24077" y="5642609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36859" y="661542"/>
                </a:moveTo>
                <a:lnTo>
                  <a:pt x="326605" y="661542"/>
                </a:lnTo>
                <a:lnTo>
                  <a:pt x="359194" y="914399"/>
                </a:lnTo>
                <a:lnTo>
                  <a:pt x="436859" y="661542"/>
                </a:lnTo>
                <a:close/>
              </a:path>
              <a:path w="914400" h="914400">
                <a:moveTo>
                  <a:pt x="590548" y="632244"/>
                </a:moveTo>
                <a:lnTo>
                  <a:pt x="445858" y="632244"/>
                </a:lnTo>
                <a:lnTo>
                  <a:pt x="560793" y="835532"/>
                </a:lnTo>
                <a:lnTo>
                  <a:pt x="590548" y="632244"/>
                </a:lnTo>
                <a:close/>
              </a:path>
              <a:path w="914400" h="914400">
                <a:moveTo>
                  <a:pt x="729003" y="612012"/>
                </a:moveTo>
                <a:lnTo>
                  <a:pt x="593509" y="612012"/>
                </a:lnTo>
                <a:lnTo>
                  <a:pt x="768096" y="766025"/>
                </a:lnTo>
                <a:lnTo>
                  <a:pt x="729003" y="612012"/>
                </a:lnTo>
                <a:close/>
              </a:path>
              <a:path w="914400" h="914400">
                <a:moveTo>
                  <a:pt x="723416" y="590003"/>
                </a:moveTo>
                <a:lnTo>
                  <a:pt x="239903" y="590003"/>
                </a:lnTo>
                <a:lnTo>
                  <a:pt x="201587" y="745782"/>
                </a:lnTo>
                <a:lnTo>
                  <a:pt x="326605" y="661542"/>
                </a:lnTo>
                <a:lnTo>
                  <a:pt x="436859" y="661542"/>
                </a:lnTo>
                <a:lnTo>
                  <a:pt x="445858" y="632244"/>
                </a:lnTo>
                <a:lnTo>
                  <a:pt x="590548" y="632244"/>
                </a:lnTo>
                <a:lnTo>
                  <a:pt x="593509" y="612012"/>
                </a:lnTo>
                <a:lnTo>
                  <a:pt x="729003" y="612012"/>
                </a:lnTo>
                <a:lnTo>
                  <a:pt x="723416" y="590003"/>
                </a:lnTo>
                <a:close/>
              </a:path>
              <a:path w="914400" h="914400">
                <a:moveTo>
                  <a:pt x="15659" y="97154"/>
                </a:moveTo>
                <a:lnTo>
                  <a:pt x="195872" y="322452"/>
                </a:lnTo>
                <a:lnTo>
                  <a:pt x="0" y="364705"/>
                </a:lnTo>
                <a:lnTo>
                  <a:pt x="157568" y="498474"/>
                </a:lnTo>
                <a:lnTo>
                  <a:pt x="5715" y="617512"/>
                </a:lnTo>
                <a:lnTo>
                  <a:pt x="239903" y="590003"/>
                </a:lnTo>
                <a:lnTo>
                  <a:pt x="723416" y="590003"/>
                </a:lnTo>
                <a:lnTo>
                  <a:pt x="712724" y="547877"/>
                </a:lnTo>
                <a:lnTo>
                  <a:pt x="893502" y="547877"/>
                </a:lnTo>
                <a:lnTo>
                  <a:pt x="745363" y="443445"/>
                </a:lnTo>
                <a:lnTo>
                  <a:pt x="893063" y="344462"/>
                </a:lnTo>
                <a:lnTo>
                  <a:pt x="707009" y="309664"/>
                </a:lnTo>
                <a:lnTo>
                  <a:pt x="731765" y="267550"/>
                </a:lnTo>
                <a:lnTo>
                  <a:pt x="309537" y="267550"/>
                </a:lnTo>
                <a:lnTo>
                  <a:pt x="15659" y="97154"/>
                </a:lnTo>
                <a:close/>
              </a:path>
              <a:path w="914400" h="914400">
                <a:moveTo>
                  <a:pt x="893502" y="547877"/>
                </a:moveTo>
                <a:lnTo>
                  <a:pt x="712724" y="547877"/>
                </a:lnTo>
                <a:lnTo>
                  <a:pt x="914400" y="562609"/>
                </a:lnTo>
                <a:lnTo>
                  <a:pt x="893502" y="547877"/>
                </a:lnTo>
                <a:close/>
              </a:path>
              <a:path w="914400" h="914400">
                <a:moveTo>
                  <a:pt x="353568" y="97154"/>
                </a:moveTo>
                <a:lnTo>
                  <a:pt x="309537" y="267550"/>
                </a:lnTo>
                <a:lnTo>
                  <a:pt x="731765" y="267550"/>
                </a:lnTo>
                <a:lnTo>
                  <a:pt x="744711" y="245529"/>
                </a:lnTo>
                <a:lnTo>
                  <a:pt x="457200" y="245529"/>
                </a:lnTo>
                <a:lnTo>
                  <a:pt x="353568" y="97154"/>
                </a:lnTo>
                <a:close/>
              </a:path>
              <a:path w="914400" h="914400">
                <a:moveTo>
                  <a:pt x="614768" y="0"/>
                </a:moveTo>
                <a:lnTo>
                  <a:pt x="457200" y="245529"/>
                </a:lnTo>
                <a:lnTo>
                  <a:pt x="744711" y="245529"/>
                </a:lnTo>
                <a:lnTo>
                  <a:pt x="756530" y="225424"/>
                </a:lnTo>
                <a:lnTo>
                  <a:pt x="599224" y="225424"/>
                </a:lnTo>
                <a:lnTo>
                  <a:pt x="614768" y="0"/>
                </a:lnTo>
                <a:close/>
              </a:path>
              <a:path w="914400" h="914400">
                <a:moveTo>
                  <a:pt x="778129" y="188683"/>
                </a:moveTo>
                <a:lnTo>
                  <a:pt x="599224" y="225424"/>
                </a:lnTo>
                <a:lnTo>
                  <a:pt x="756530" y="225424"/>
                </a:lnTo>
                <a:lnTo>
                  <a:pt x="778129" y="188683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24077" y="5642609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245529"/>
                </a:moveTo>
                <a:lnTo>
                  <a:pt x="614768" y="0"/>
                </a:lnTo>
                <a:lnTo>
                  <a:pt x="599224" y="225424"/>
                </a:lnTo>
                <a:lnTo>
                  <a:pt x="778129" y="188683"/>
                </a:lnTo>
                <a:lnTo>
                  <a:pt x="707009" y="309664"/>
                </a:lnTo>
                <a:lnTo>
                  <a:pt x="893063" y="344462"/>
                </a:lnTo>
                <a:lnTo>
                  <a:pt x="745363" y="443445"/>
                </a:lnTo>
                <a:lnTo>
                  <a:pt x="914400" y="562609"/>
                </a:lnTo>
                <a:lnTo>
                  <a:pt x="712724" y="547877"/>
                </a:lnTo>
                <a:lnTo>
                  <a:pt x="768096" y="766025"/>
                </a:lnTo>
                <a:lnTo>
                  <a:pt x="593509" y="612012"/>
                </a:lnTo>
                <a:lnTo>
                  <a:pt x="560793" y="835532"/>
                </a:lnTo>
                <a:lnTo>
                  <a:pt x="445858" y="632244"/>
                </a:lnTo>
                <a:lnTo>
                  <a:pt x="359194" y="914399"/>
                </a:lnTo>
                <a:lnTo>
                  <a:pt x="326605" y="661542"/>
                </a:lnTo>
                <a:lnTo>
                  <a:pt x="201587" y="745782"/>
                </a:lnTo>
                <a:lnTo>
                  <a:pt x="239903" y="590003"/>
                </a:lnTo>
                <a:lnTo>
                  <a:pt x="5715" y="617512"/>
                </a:lnTo>
                <a:lnTo>
                  <a:pt x="157568" y="498474"/>
                </a:lnTo>
                <a:lnTo>
                  <a:pt x="0" y="364705"/>
                </a:lnTo>
                <a:lnTo>
                  <a:pt x="195872" y="322452"/>
                </a:lnTo>
                <a:lnTo>
                  <a:pt x="15659" y="97154"/>
                </a:lnTo>
                <a:lnTo>
                  <a:pt x="309537" y="267550"/>
                </a:lnTo>
                <a:lnTo>
                  <a:pt x="353568" y="97154"/>
                </a:lnTo>
                <a:lnTo>
                  <a:pt x="457200" y="245529"/>
                </a:lnTo>
                <a:close/>
              </a:path>
            </a:pathLst>
          </a:custGeom>
          <a:ln w="25400">
            <a:solidFill>
              <a:srgbClr val="B66C3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303" y="215341"/>
            <a:ext cx="286893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Ⅱ. </a:t>
            </a:r>
            <a:r>
              <a:rPr dirty="0" spc="-5"/>
              <a:t>법적 성격상</a:t>
            </a:r>
            <a:r>
              <a:rPr dirty="0" spc="-55"/>
              <a:t> </a:t>
            </a:r>
            <a:r>
              <a:rPr dirty="0"/>
              <a:t>특색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93490" y="1520683"/>
            <a:ext cx="254635" cy="3390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2000" b="1">
                <a:latin typeface="맑은 고딕"/>
                <a:cs typeface="맑은 고딕"/>
              </a:rPr>
              <a:t>사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3278" y="1520683"/>
            <a:ext cx="509270" cy="3390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2000" b="1">
                <a:latin typeface="맑은 고딕"/>
                <a:cs typeface="맑은 고딕"/>
              </a:rPr>
              <a:t>무심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17615" y="2740264"/>
            <a:ext cx="907415" cy="3390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2000">
                <a:latin typeface="맑은 고딕"/>
                <a:cs typeface="맑은 고딕"/>
              </a:rPr>
              <a:t>유효,</a:t>
            </a:r>
            <a:r>
              <a:rPr dirty="0" sz="2000" spc="-11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무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12261" y="3045064"/>
            <a:ext cx="852169" cy="3390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2000">
                <a:latin typeface="맑은 고딕"/>
                <a:cs typeface="맑은 고딕"/>
              </a:rPr>
              <a:t>원이</a:t>
            </a:r>
            <a:r>
              <a:rPr dirty="0" sz="2000" spc="-10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심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13396" y="3654918"/>
            <a:ext cx="254635" cy="3390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2000" b="1">
                <a:latin typeface="맑은 고딕"/>
                <a:cs typeface="맑은 고딕"/>
              </a:rPr>
              <a:t>뢰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16123" y="4264518"/>
            <a:ext cx="254635" cy="3390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2000" b="1">
                <a:latin typeface="맑은 고딕"/>
                <a:cs typeface="맑은 고딕"/>
              </a:rPr>
              <a:t>간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12261" y="4264518"/>
            <a:ext cx="254635" cy="3390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2000" b="1">
                <a:latin typeface="맑은 고딕"/>
                <a:cs typeface="맑은 고딕"/>
              </a:rPr>
              <a:t>인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52570" y="4264518"/>
            <a:ext cx="254635" cy="3390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2000" b="1">
                <a:latin typeface="맑은 고딕"/>
                <a:cs typeface="맑은 고딕"/>
              </a:rPr>
              <a:t>경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56716" y="4874373"/>
            <a:ext cx="850900" cy="3390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2000" b="1">
                <a:latin typeface="맑은 고딕"/>
                <a:cs typeface="맑은 고딕"/>
              </a:rPr>
              <a:t>복될</a:t>
            </a:r>
            <a:r>
              <a:rPr dirty="0" sz="2000" spc="-114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염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10122" y="4874373"/>
            <a:ext cx="1360170" cy="3390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2000" b="1">
                <a:latin typeface="맑은 고딕"/>
                <a:cs typeface="맑은 고딕"/>
              </a:rPr>
              <a:t>안정성이</a:t>
            </a:r>
            <a:r>
              <a:rPr dirty="0" sz="2000" spc="-10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없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654811"/>
            <a:ext cx="8394065" cy="48653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맑은 고딕"/>
                <a:cs typeface="맑은 고딕"/>
              </a:rPr>
              <a:t>1. 특허법의</a:t>
            </a:r>
            <a:r>
              <a:rPr dirty="0" sz="2400" spc="-15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기본원칙</a:t>
            </a:r>
            <a:endParaRPr sz="24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1614"/>
              </a:spcBef>
            </a:pPr>
            <a:r>
              <a:rPr dirty="0" sz="2000" b="1">
                <a:latin typeface="맑은 고딕"/>
                <a:cs typeface="맑은 고딕"/>
              </a:rPr>
              <a:t>(3)</a:t>
            </a:r>
            <a:r>
              <a:rPr dirty="0" sz="2000" spc="-2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심사주의</a:t>
            </a:r>
            <a:endParaRPr sz="2000">
              <a:latin typeface="맑은 고딕"/>
              <a:cs typeface="맑은 고딕"/>
            </a:endParaRPr>
          </a:p>
          <a:p>
            <a:pPr marL="100965">
              <a:lnSpc>
                <a:spcPct val="100000"/>
              </a:lnSpc>
              <a:tabLst>
                <a:tab pos="3756025" algn="l"/>
                <a:tab pos="5115560" algn="l"/>
              </a:tabLst>
            </a:pPr>
            <a:r>
              <a:rPr dirty="0" sz="2000">
                <a:latin typeface="맑은 고딕"/>
                <a:cs typeface="맑은 고딕"/>
              </a:rPr>
              <a:t>- 특허권을 부여하는 방법</a:t>
            </a:r>
            <a:r>
              <a:rPr dirty="0" sz="2000" spc="-4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: </a:t>
            </a:r>
            <a:r>
              <a:rPr dirty="0" sz="2000" b="1">
                <a:latin typeface="맑은 고딕"/>
                <a:cs typeface="맑은 고딕"/>
              </a:rPr>
              <a:t>심	주의와	사주의</a:t>
            </a:r>
            <a:endParaRPr sz="2000">
              <a:latin typeface="맑은 고딕"/>
              <a:cs typeface="맑은 고딕"/>
            </a:endParaRPr>
          </a:p>
          <a:p>
            <a:pPr marL="12700" indent="88265">
              <a:lnSpc>
                <a:spcPct val="100000"/>
              </a:lnSpc>
              <a:buChar char="-"/>
              <a:tabLst>
                <a:tab pos="294640" algn="l"/>
              </a:tabLst>
            </a:pPr>
            <a:r>
              <a:rPr dirty="0" sz="2000" b="1">
                <a:latin typeface="맑은 고딕"/>
                <a:cs typeface="맑은 고딕"/>
              </a:rPr>
              <a:t>심사주의</a:t>
            </a:r>
            <a:r>
              <a:rPr dirty="0" sz="2000">
                <a:latin typeface="맑은 고딕"/>
                <a:cs typeface="맑은 고딕"/>
              </a:rPr>
              <a:t>는 특허출원이 있으면 실체심사를 통해 판단하고 특허권을</a:t>
            </a:r>
            <a:r>
              <a:rPr dirty="0" sz="2000" spc="-14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인</a:t>
            </a:r>
            <a:endParaRPr sz="20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맑은 고딕"/>
                <a:cs typeface="맑은 고딕"/>
              </a:rPr>
              <a:t>정.</a:t>
            </a:r>
            <a:endParaRPr sz="2000">
              <a:latin typeface="맑은 고딕"/>
              <a:cs typeface="맑은 고딕"/>
            </a:endParaRPr>
          </a:p>
          <a:p>
            <a:pPr marL="12700" marR="5080" indent="88265">
              <a:lnSpc>
                <a:spcPct val="100000"/>
              </a:lnSpc>
              <a:spcBef>
                <a:spcPts val="5"/>
              </a:spcBef>
              <a:buChar char="-"/>
              <a:tabLst>
                <a:tab pos="294640" algn="l"/>
                <a:tab pos="3417570" algn="l"/>
                <a:tab pos="6677659" algn="l"/>
              </a:tabLst>
            </a:pPr>
            <a:r>
              <a:rPr dirty="0" sz="2000" b="1">
                <a:latin typeface="맑은 고딕"/>
                <a:cs typeface="맑은 고딕"/>
              </a:rPr>
              <a:t>무심사주의</a:t>
            </a:r>
            <a:r>
              <a:rPr dirty="0" sz="2000">
                <a:latin typeface="맑은 고딕"/>
                <a:cs typeface="맑은 고딕"/>
              </a:rPr>
              <a:t>는 특허출원에 관하여 필요한 형식적 요건만을 심사하여 충  족되면 특허권을 부여하고, 특허 후에</a:t>
            </a:r>
            <a:r>
              <a:rPr dirty="0" sz="2000" spc="-1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그 특허권의	효에 관하여</a:t>
            </a:r>
            <a:r>
              <a:rPr dirty="0" sz="2000" spc="-10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다  툼이 있는</a:t>
            </a:r>
            <a:r>
              <a:rPr dirty="0" sz="2000" spc="-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경우에만</a:t>
            </a:r>
            <a:r>
              <a:rPr dirty="0" sz="2000" spc="-1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법	리.</a:t>
            </a:r>
            <a:endParaRPr sz="2000">
              <a:latin typeface="맑은 고딕"/>
              <a:cs typeface="맑은 고딕"/>
            </a:endParaRPr>
          </a:p>
          <a:p>
            <a:pPr marL="12700" indent="88265">
              <a:lnSpc>
                <a:spcPct val="100000"/>
              </a:lnSpc>
              <a:buChar char="-"/>
              <a:tabLst>
                <a:tab pos="294640" algn="l"/>
              </a:tabLst>
            </a:pPr>
            <a:r>
              <a:rPr dirty="0" sz="2000" b="1">
                <a:latin typeface="맑은 고딕"/>
                <a:cs typeface="맑은 고딕"/>
              </a:rPr>
              <a:t>장ㆍ단점</a:t>
            </a:r>
            <a:endParaRPr sz="2000">
              <a:latin typeface="맑은 고딕"/>
              <a:cs typeface="맑은 고딕"/>
            </a:endParaRPr>
          </a:p>
          <a:p>
            <a:pPr marL="12700" marR="39370" indent="177800">
              <a:lnSpc>
                <a:spcPct val="100000"/>
              </a:lnSpc>
              <a:spcBef>
                <a:spcPts val="5"/>
              </a:spcBef>
              <a:tabLst>
                <a:tab pos="1460500" algn="l"/>
                <a:tab pos="2223770" algn="l"/>
                <a:tab pos="2820035" algn="l"/>
                <a:tab pos="3760470" algn="l"/>
                <a:tab pos="6623050" algn="l"/>
                <a:tab pos="6821170" algn="l"/>
              </a:tabLst>
            </a:pPr>
            <a:r>
              <a:rPr dirty="0" sz="2000" b="1">
                <a:latin typeface="맑은 고딕"/>
                <a:cs typeface="맑은 고딕"/>
              </a:rPr>
              <a:t>심사주의</a:t>
            </a:r>
            <a:r>
              <a:rPr dirty="0" sz="2000">
                <a:latin typeface="맑은 고딕"/>
                <a:cs typeface="맑은 고딕"/>
              </a:rPr>
              <a:t>는 실체심사를 거쳤기 때문에 특허권에</a:t>
            </a:r>
            <a:r>
              <a:rPr dirty="0" sz="2000" spc="-2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대한</a:t>
            </a:r>
            <a:r>
              <a:rPr dirty="0" sz="2000" spc="-5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신		도와 안정성  </a:t>
            </a:r>
            <a:r>
              <a:rPr dirty="0" sz="2000">
                <a:latin typeface="맑은 고딕"/>
                <a:cs typeface="맑은 고딕"/>
              </a:rPr>
              <a:t>이 높아 특허권의 유효ㆍ무효에 대한 다툼이 많지 않는 반면에 심사하기  위하여는</a:t>
            </a:r>
            <a:r>
              <a:rPr dirty="0" sz="2000" spc="-10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많은 시	과	원</a:t>
            </a:r>
            <a:r>
              <a:rPr dirty="0" sz="2000" spc="-1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및	비</a:t>
            </a:r>
            <a:r>
              <a:rPr dirty="0" sz="2000">
                <a:latin typeface="맑은 고딕"/>
                <a:cs typeface="맑은 고딕"/>
              </a:rPr>
              <a:t>가 필요하게 되는 단점이 있다.  </a:t>
            </a:r>
            <a:r>
              <a:rPr dirty="0" sz="2000" b="1">
                <a:latin typeface="맑은 고딕"/>
                <a:cs typeface="맑은 고딕"/>
              </a:rPr>
              <a:t>무심사주의</a:t>
            </a:r>
            <a:r>
              <a:rPr dirty="0" sz="2000">
                <a:latin typeface="맑은 고딕"/>
                <a:cs typeface="맑은 고딕"/>
              </a:rPr>
              <a:t>는 권리를 인정하는 데는 </a:t>
            </a:r>
            <a:r>
              <a:rPr dirty="0" sz="2000" b="1">
                <a:latin typeface="맑은 고딕"/>
                <a:cs typeface="맑은 고딕"/>
              </a:rPr>
              <a:t>신속하고 경제적</a:t>
            </a:r>
            <a:r>
              <a:rPr dirty="0" sz="2000">
                <a:latin typeface="맑은 고딕"/>
                <a:cs typeface="맑은 고딕"/>
              </a:rPr>
              <a:t>이지만 권리의 발생  이</a:t>
            </a:r>
            <a:r>
              <a:rPr dirty="0" sz="2000" spc="-10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중	려</a:t>
            </a:r>
            <a:r>
              <a:rPr dirty="0" sz="2000">
                <a:latin typeface="맑은 고딕"/>
                <a:cs typeface="맑은 고딕"/>
              </a:rPr>
              <a:t>가 있고, 일단</a:t>
            </a:r>
            <a:r>
              <a:rPr dirty="0" sz="2000" spc="-1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인정된</a:t>
            </a:r>
            <a:r>
              <a:rPr dirty="0" sz="2000" spc="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권리라도	</a:t>
            </a:r>
            <a:r>
              <a:rPr dirty="0" sz="2000" b="1">
                <a:latin typeface="맑은 고딕"/>
                <a:cs typeface="맑은 고딕"/>
              </a:rPr>
              <a:t>는 </a:t>
            </a:r>
            <a:r>
              <a:rPr dirty="0" sz="2000">
                <a:latin typeface="맑은 고딕"/>
                <a:cs typeface="맑은 고딕"/>
              </a:rPr>
              <a:t>단점을 가진  다.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886708" y="1641982"/>
            <a:ext cx="344805" cy="127000"/>
          </a:xfrm>
          <a:custGeom>
            <a:avLst/>
            <a:gdLst/>
            <a:ahLst/>
            <a:cxnLst/>
            <a:rect l="l" t="t" r="r" b="b"/>
            <a:pathLst>
              <a:path w="344804" h="127000">
                <a:moveTo>
                  <a:pt x="0" y="127000"/>
                </a:moveTo>
                <a:lnTo>
                  <a:pt x="0" y="0"/>
                </a:lnTo>
                <a:lnTo>
                  <a:pt x="344296" y="0"/>
                </a:lnTo>
                <a:lnTo>
                  <a:pt x="344296" y="127000"/>
                </a:lnTo>
                <a:lnTo>
                  <a:pt x="0" y="12700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172709" y="1650619"/>
            <a:ext cx="647700" cy="127000"/>
          </a:xfrm>
          <a:custGeom>
            <a:avLst/>
            <a:gdLst/>
            <a:ahLst/>
            <a:cxnLst/>
            <a:rect l="l" t="t" r="r" b="b"/>
            <a:pathLst>
              <a:path w="647700" h="127000">
                <a:moveTo>
                  <a:pt x="0" y="127000"/>
                </a:moveTo>
                <a:lnTo>
                  <a:pt x="0" y="0"/>
                </a:lnTo>
                <a:lnTo>
                  <a:pt x="647700" y="0"/>
                </a:lnTo>
                <a:lnTo>
                  <a:pt x="647700" y="127000"/>
                </a:lnTo>
                <a:lnTo>
                  <a:pt x="0" y="12700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503164" y="2517139"/>
            <a:ext cx="1523365" cy="135890"/>
          </a:xfrm>
          <a:custGeom>
            <a:avLst/>
            <a:gdLst/>
            <a:ahLst/>
            <a:cxnLst/>
            <a:rect l="l" t="t" r="r" b="b"/>
            <a:pathLst>
              <a:path w="1523365" h="135889">
                <a:moveTo>
                  <a:pt x="1482089" y="8636"/>
                </a:moveTo>
                <a:lnTo>
                  <a:pt x="0" y="8636"/>
                </a:lnTo>
                <a:lnTo>
                  <a:pt x="0" y="135636"/>
                </a:lnTo>
                <a:lnTo>
                  <a:pt x="1491107" y="135636"/>
                </a:lnTo>
                <a:lnTo>
                  <a:pt x="1482089" y="127000"/>
                </a:lnTo>
                <a:lnTo>
                  <a:pt x="1482089" y="8636"/>
                </a:lnTo>
                <a:close/>
              </a:path>
              <a:path w="1523365" h="135889">
                <a:moveTo>
                  <a:pt x="1513839" y="0"/>
                </a:moveTo>
                <a:lnTo>
                  <a:pt x="1482089" y="0"/>
                </a:lnTo>
                <a:lnTo>
                  <a:pt x="1482089" y="127000"/>
                </a:lnTo>
                <a:lnTo>
                  <a:pt x="1491107" y="135636"/>
                </a:lnTo>
                <a:lnTo>
                  <a:pt x="1522857" y="135636"/>
                </a:lnTo>
                <a:lnTo>
                  <a:pt x="1522857" y="8636"/>
                </a:lnTo>
                <a:lnTo>
                  <a:pt x="1513839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475866" y="2847213"/>
            <a:ext cx="1532255" cy="136525"/>
          </a:xfrm>
          <a:custGeom>
            <a:avLst/>
            <a:gdLst/>
            <a:ahLst/>
            <a:cxnLst/>
            <a:rect l="l" t="t" r="r" b="b"/>
            <a:pathLst>
              <a:path w="1532255" h="136525">
                <a:moveTo>
                  <a:pt x="26670" y="9016"/>
                </a:moveTo>
                <a:lnTo>
                  <a:pt x="0" y="9016"/>
                </a:lnTo>
                <a:lnTo>
                  <a:pt x="0" y="136016"/>
                </a:lnTo>
                <a:lnTo>
                  <a:pt x="1500124" y="136016"/>
                </a:lnTo>
                <a:lnTo>
                  <a:pt x="26670" y="127000"/>
                </a:lnTo>
                <a:lnTo>
                  <a:pt x="26670" y="9016"/>
                </a:lnTo>
                <a:close/>
              </a:path>
              <a:path w="1532255" h="136525">
                <a:moveTo>
                  <a:pt x="58420" y="0"/>
                </a:moveTo>
                <a:lnTo>
                  <a:pt x="26670" y="0"/>
                </a:lnTo>
                <a:lnTo>
                  <a:pt x="26670" y="127000"/>
                </a:lnTo>
                <a:lnTo>
                  <a:pt x="1500124" y="136016"/>
                </a:lnTo>
                <a:lnTo>
                  <a:pt x="1531874" y="136016"/>
                </a:lnTo>
                <a:lnTo>
                  <a:pt x="1531874" y="9016"/>
                </a:lnTo>
                <a:lnTo>
                  <a:pt x="58420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351270" y="2874264"/>
            <a:ext cx="1050290" cy="127000"/>
          </a:xfrm>
          <a:custGeom>
            <a:avLst/>
            <a:gdLst/>
            <a:ahLst/>
            <a:cxnLst/>
            <a:rect l="l" t="t" r="r" b="b"/>
            <a:pathLst>
              <a:path w="1050290" h="127000">
                <a:moveTo>
                  <a:pt x="0" y="127000"/>
                </a:moveTo>
                <a:lnTo>
                  <a:pt x="0" y="0"/>
                </a:lnTo>
                <a:lnTo>
                  <a:pt x="1049908" y="0"/>
                </a:lnTo>
                <a:lnTo>
                  <a:pt x="1049908" y="127000"/>
                </a:lnTo>
                <a:lnTo>
                  <a:pt x="0" y="12700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360286" y="2775966"/>
            <a:ext cx="1014094" cy="127000"/>
          </a:xfrm>
          <a:custGeom>
            <a:avLst/>
            <a:gdLst/>
            <a:ahLst/>
            <a:cxnLst/>
            <a:rect l="l" t="t" r="r" b="b"/>
            <a:pathLst>
              <a:path w="1014095" h="127000">
                <a:moveTo>
                  <a:pt x="0" y="127000"/>
                </a:moveTo>
                <a:lnTo>
                  <a:pt x="0" y="0"/>
                </a:lnTo>
                <a:lnTo>
                  <a:pt x="1013840" y="0"/>
                </a:lnTo>
                <a:lnTo>
                  <a:pt x="1013840" y="127000"/>
                </a:lnTo>
                <a:lnTo>
                  <a:pt x="0" y="12700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957957" y="3177667"/>
            <a:ext cx="1202055" cy="127000"/>
          </a:xfrm>
          <a:custGeom>
            <a:avLst/>
            <a:gdLst/>
            <a:ahLst/>
            <a:cxnLst/>
            <a:rect l="l" t="t" r="r" b="b"/>
            <a:pathLst>
              <a:path w="1202054" h="127000">
                <a:moveTo>
                  <a:pt x="0" y="127000"/>
                </a:moveTo>
                <a:lnTo>
                  <a:pt x="0" y="0"/>
                </a:lnTo>
                <a:lnTo>
                  <a:pt x="1201801" y="0"/>
                </a:lnTo>
                <a:lnTo>
                  <a:pt x="1201801" y="127000"/>
                </a:lnTo>
                <a:lnTo>
                  <a:pt x="0" y="12700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900481" y="3758057"/>
            <a:ext cx="0" cy="127000"/>
          </a:xfrm>
          <a:custGeom>
            <a:avLst/>
            <a:gdLst/>
            <a:ahLst/>
            <a:cxnLst/>
            <a:rect l="l" t="t" r="r" b="b"/>
            <a:pathLst>
              <a:path w="0" h="127000">
                <a:moveTo>
                  <a:pt x="0" y="0"/>
                </a:moveTo>
                <a:lnTo>
                  <a:pt x="0" y="127000"/>
                </a:lnTo>
              </a:path>
            </a:pathLst>
          </a:custGeom>
          <a:ln w="9017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920865" y="3749421"/>
            <a:ext cx="0" cy="135890"/>
          </a:xfrm>
          <a:custGeom>
            <a:avLst/>
            <a:gdLst/>
            <a:ahLst/>
            <a:cxnLst/>
            <a:rect l="l" t="t" r="r" b="b"/>
            <a:pathLst>
              <a:path w="0" h="135889">
                <a:moveTo>
                  <a:pt x="0" y="0"/>
                </a:moveTo>
                <a:lnTo>
                  <a:pt x="0" y="135635"/>
                </a:lnTo>
              </a:path>
            </a:pathLst>
          </a:custGeom>
          <a:ln w="3175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936740" y="3749421"/>
            <a:ext cx="575945" cy="127000"/>
          </a:xfrm>
          <a:custGeom>
            <a:avLst/>
            <a:gdLst/>
            <a:ahLst/>
            <a:cxnLst/>
            <a:rect l="l" t="t" r="r" b="b"/>
            <a:pathLst>
              <a:path w="575945" h="127000">
                <a:moveTo>
                  <a:pt x="575563" y="0"/>
                </a:moveTo>
                <a:lnTo>
                  <a:pt x="0" y="0"/>
                </a:lnTo>
                <a:lnTo>
                  <a:pt x="0" y="126999"/>
                </a:lnTo>
                <a:lnTo>
                  <a:pt x="575563" y="126999"/>
                </a:lnTo>
                <a:lnTo>
                  <a:pt x="575563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532687" y="3749421"/>
            <a:ext cx="0" cy="127000"/>
          </a:xfrm>
          <a:custGeom>
            <a:avLst/>
            <a:gdLst/>
            <a:ahLst/>
            <a:cxnLst/>
            <a:rect l="l" t="t" r="r" b="b"/>
            <a:pathLst>
              <a:path w="0" h="127000">
                <a:moveTo>
                  <a:pt x="0" y="0"/>
                </a:moveTo>
                <a:lnTo>
                  <a:pt x="0" y="126999"/>
                </a:lnTo>
              </a:path>
            </a:pathLst>
          </a:custGeom>
          <a:ln w="40767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851146" y="3972559"/>
            <a:ext cx="1835785" cy="225425"/>
          </a:xfrm>
          <a:custGeom>
            <a:avLst/>
            <a:gdLst/>
            <a:ahLst/>
            <a:cxnLst/>
            <a:rect l="l" t="t" r="r" b="b"/>
            <a:pathLst>
              <a:path w="1835784" h="225425">
                <a:moveTo>
                  <a:pt x="1803653" y="0"/>
                </a:moveTo>
                <a:lnTo>
                  <a:pt x="633983" y="0"/>
                </a:lnTo>
                <a:lnTo>
                  <a:pt x="598424" y="9016"/>
                </a:lnTo>
                <a:lnTo>
                  <a:pt x="455421" y="9016"/>
                </a:lnTo>
                <a:lnTo>
                  <a:pt x="419862" y="17652"/>
                </a:lnTo>
                <a:lnTo>
                  <a:pt x="375157" y="26669"/>
                </a:lnTo>
                <a:lnTo>
                  <a:pt x="339216" y="35687"/>
                </a:lnTo>
                <a:lnTo>
                  <a:pt x="205231" y="62356"/>
                </a:lnTo>
                <a:lnTo>
                  <a:pt x="160654" y="80390"/>
                </a:lnTo>
                <a:lnTo>
                  <a:pt x="124967" y="89281"/>
                </a:lnTo>
                <a:lnTo>
                  <a:pt x="107314" y="98297"/>
                </a:lnTo>
                <a:lnTo>
                  <a:pt x="0" y="98297"/>
                </a:lnTo>
                <a:lnTo>
                  <a:pt x="0" y="225297"/>
                </a:lnTo>
                <a:lnTo>
                  <a:pt x="139064" y="225297"/>
                </a:lnTo>
                <a:lnTo>
                  <a:pt x="156717" y="216281"/>
                </a:lnTo>
                <a:lnTo>
                  <a:pt x="192404" y="207390"/>
                </a:lnTo>
                <a:lnTo>
                  <a:pt x="236981" y="189356"/>
                </a:lnTo>
                <a:lnTo>
                  <a:pt x="370966" y="162687"/>
                </a:lnTo>
                <a:lnTo>
                  <a:pt x="406907" y="153669"/>
                </a:lnTo>
                <a:lnTo>
                  <a:pt x="451612" y="144652"/>
                </a:lnTo>
                <a:lnTo>
                  <a:pt x="487171" y="136016"/>
                </a:lnTo>
                <a:lnTo>
                  <a:pt x="630174" y="136016"/>
                </a:lnTo>
                <a:lnTo>
                  <a:pt x="665733" y="127000"/>
                </a:lnTo>
                <a:lnTo>
                  <a:pt x="1714373" y="127000"/>
                </a:lnTo>
                <a:lnTo>
                  <a:pt x="1714373" y="35687"/>
                </a:lnTo>
                <a:lnTo>
                  <a:pt x="1786001" y="35687"/>
                </a:lnTo>
                <a:lnTo>
                  <a:pt x="1786001" y="26669"/>
                </a:lnTo>
                <a:lnTo>
                  <a:pt x="1795018" y="26669"/>
                </a:lnTo>
                <a:lnTo>
                  <a:pt x="1795018" y="17652"/>
                </a:lnTo>
                <a:lnTo>
                  <a:pt x="1803653" y="17652"/>
                </a:lnTo>
                <a:lnTo>
                  <a:pt x="1803653" y="0"/>
                </a:lnTo>
                <a:close/>
              </a:path>
              <a:path w="1835784" h="225425">
                <a:moveTo>
                  <a:pt x="1786001" y="35687"/>
                </a:moveTo>
                <a:lnTo>
                  <a:pt x="1714373" y="35687"/>
                </a:lnTo>
                <a:lnTo>
                  <a:pt x="1714373" y="162687"/>
                </a:lnTo>
                <a:lnTo>
                  <a:pt x="1786001" y="162687"/>
                </a:lnTo>
                <a:lnTo>
                  <a:pt x="1786001" y="35687"/>
                </a:lnTo>
                <a:close/>
              </a:path>
              <a:path w="1835784" h="225425">
                <a:moveTo>
                  <a:pt x="1795018" y="26669"/>
                </a:moveTo>
                <a:lnTo>
                  <a:pt x="1786001" y="26669"/>
                </a:lnTo>
                <a:lnTo>
                  <a:pt x="1786001" y="162687"/>
                </a:lnTo>
                <a:lnTo>
                  <a:pt x="1817751" y="162687"/>
                </a:lnTo>
                <a:lnTo>
                  <a:pt x="1817751" y="153669"/>
                </a:lnTo>
                <a:lnTo>
                  <a:pt x="1795018" y="153669"/>
                </a:lnTo>
                <a:lnTo>
                  <a:pt x="1795018" y="26669"/>
                </a:lnTo>
                <a:close/>
              </a:path>
              <a:path w="1835784" h="225425">
                <a:moveTo>
                  <a:pt x="1803653" y="17652"/>
                </a:moveTo>
                <a:lnTo>
                  <a:pt x="1795018" y="17652"/>
                </a:lnTo>
                <a:lnTo>
                  <a:pt x="1795018" y="153669"/>
                </a:lnTo>
                <a:lnTo>
                  <a:pt x="1817751" y="153669"/>
                </a:lnTo>
                <a:lnTo>
                  <a:pt x="1817751" y="144652"/>
                </a:lnTo>
                <a:lnTo>
                  <a:pt x="1803653" y="144652"/>
                </a:lnTo>
                <a:lnTo>
                  <a:pt x="1803653" y="17652"/>
                </a:lnTo>
                <a:close/>
              </a:path>
              <a:path w="1835784" h="225425">
                <a:moveTo>
                  <a:pt x="1826768" y="26669"/>
                </a:moveTo>
                <a:lnTo>
                  <a:pt x="1817751" y="26669"/>
                </a:lnTo>
                <a:lnTo>
                  <a:pt x="1817751" y="153669"/>
                </a:lnTo>
                <a:lnTo>
                  <a:pt x="1826768" y="153669"/>
                </a:lnTo>
                <a:lnTo>
                  <a:pt x="1826768" y="26669"/>
                </a:lnTo>
                <a:close/>
              </a:path>
              <a:path w="1835784" h="225425">
                <a:moveTo>
                  <a:pt x="1835403" y="0"/>
                </a:moveTo>
                <a:lnTo>
                  <a:pt x="1803653" y="0"/>
                </a:lnTo>
                <a:lnTo>
                  <a:pt x="1803653" y="144652"/>
                </a:lnTo>
                <a:lnTo>
                  <a:pt x="1817751" y="144652"/>
                </a:lnTo>
                <a:lnTo>
                  <a:pt x="1817751" y="26669"/>
                </a:lnTo>
                <a:lnTo>
                  <a:pt x="1826768" y="26669"/>
                </a:lnTo>
                <a:lnTo>
                  <a:pt x="1826768" y="17652"/>
                </a:lnTo>
                <a:lnTo>
                  <a:pt x="1835403" y="17652"/>
                </a:lnTo>
                <a:lnTo>
                  <a:pt x="1835403" y="0"/>
                </a:lnTo>
                <a:close/>
              </a:path>
              <a:path w="1835784" h="225425">
                <a:moveTo>
                  <a:pt x="1835403" y="17652"/>
                </a:moveTo>
                <a:lnTo>
                  <a:pt x="1826768" y="17652"/>
                </a:lnTo>
                <a:lnTo>
                  <a:pt x="1826768" y="144652"/>
                </a:lnTo>
                <a:lnTo>
                  <a:pt x="1835403" y="144652"/>
                </a:lnTo>
                <a:lnTo>
                  <a:pt x="1835403" y="17652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377694" y="4374388"/>
            <a:ext cx="424815" cy="127000"/>
          </a:xfrm>
          <a:custGeom>
            <a:avLst/>
            <a:gdLst/>
            <a:ahLst/>
            <a:cxnLst/>
            <a:rect l="l" t="t" r="r" b="b"/>
            <a:pathLst>
              <a:path w="424814" h="127000">
                <a:moveTo>
                  <a:pt x="0" y="127000"/>
                </a:moveTo>
                <a:lnTo>
                  <a:pt x="0" y="0"/>
                </a:lnTo>
                <a:lnTo>
                  <a:pt x="424433" y="0"/>
                </a:lnTo>
                <a:lnTo>
                  <a:pt x="424433" y="127000"/>
                </a:lnTo>
                <a:lnTo>
                  <a:pt x="0" y="12700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109848" y="4392421"/>
            <a:ext cx="389255" cy="127000"/>
          </a:xfrm>
          <a:custGeom>
            <a:avLst/>
            <a:gdLst/>
            <a:ahLst/>
            <a:cxnLst/>
            <a:rect l="l" t="t" r="r" b="b"/>
            <a:pathLst>
              <a:path w="389254" h="127000">
                <a:moveTo>
                  <a:pt x="0" y="127000"/>
                </a:moveTo>
                <a:lnTo>
                  <a:pt x="0" y="0"/>
                </a:lnTo>
                <a:lnTo>
                  <a:pt x="388874" y="0"/>
                </a:lnTo>
                <a:lnTo>
                  <a:pt x="388874" y="127000"/>
                </a:lnTo>
                <a:lnTo>
                  <a:pt x="0" y="12700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360164" y="4500879"/>
            <a:ext cx="36195" cy="26670"/>
          </a:xfrm>
          <a:custGeom>
            <a:avLst/>
            <a:gdLst/>
            <a:ahLst/>
            <a:cxnLst/>
            <a:rect l="l" t="t" r="r" b="b"/>
            <a:pathLst>
              <a:path w="36195" h="26670">
                <a:moveTo>
                  <a:pt x="0" y="26670"/>
                </a:moveTo>
                <a:lnTo>
                  <a:pt x="35687" y="26670"/>
                </a:lnTo>
                <a:lnTo>
                  <a:pt x="35687" y="0"/>
                </a:lnTo>
                <a:lnTo>
                  <a:pt x="0" y="0"/>
                </a:lnTo>
                <a:lnTo>
                  <a:pt x="0" y="2667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364482" y="4400550"/>
            <a:ext cx="0" cy="100330"/>
          </a:xfrm>
          <a:custGeom>
            <a:avLst/>
            <a:gdLst/>
            <a:ahLst/>
            <a:cxnLst/>
            <a:rect l="l" t="t" r="r" b="b"/>
            <a:pathLst>
              <a:path w="0" h="100329">
                <a:moveTo>
                  <a:pt x="0" y="0"/>
                </a:moveTo>
                <a:lnTo>
                  <a:pt x="0" y="100329"/>
                </a:lnTo>
              </a:path>
            </a:pathLst>
          </a:custGeom>
          <a:ln w="8636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395851" y="4519929"/>
            <a:ext cx="31750" cy="7620"/>
          </a:xfrm>
          <a:custGeom>
            <a:avLst/>
            <a:gdLst/>
            <a:ahLst/>
            <a:cxnLst/>
            <a:rect l="l" t="t" r="r" b="b"/>
            <a:pathLst>
              <a:path w="31750" h="7620">
                <a:moveTo>
                  <a:pt x="0" y="7620"/>
                </a:moveTo>
                <a:lnTo>
                  <a:pt x="31750" y="7620"/>
                </a:lnTo>
                <a:lnTo>
                  <a:pt x="31750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395851" y="4500879"/>
            <a:ext cx="8890" cy="19050"/>
          </a:xfrm>
          <a:custGeom>
            <a:avLst/>
            <a:gdLst/>
            <a:ahLst/>
            <a:cxnLst/>
            <a:rect l="l" t="t" r="r" b="b"/>
            <a:pathLst>
              <a:path w="8889" h="19050">
                <a:moveTo>
                  <a:pt x="0" y="19050"/>
                </a:moveTo>
                <a:lnTo>
                  <a:pt x="8889" y="19050"/>
                </a:lnTo>
                <a:lnTo>
                  <a:pt x="8889" y="0"/>
                </a:lnTo>
                <a:lnTo>
                  <a:pt x="0" y="0"/>
                </a:lnTo>
                <a:lnTo>
                  <a:pt x="0" y="1905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398200" y="4373879"/>
            <a:ext cx="0" cy="127000"/>
          </a:xfrm>
          <a:custGeom>
            <a:avLst/>
            <a:gdLst/>
            <a:ahLst/>
            <a:cxnLst/>
            <a:rect l="l" t="t" r="r" b="b"/>
            <a:pathLst>
              <a:path w="0" h="127000">
                <a:moveTo>
                  <a:pt x="0" y="0"/>
                </a:moveTo>
                <a:lnTo>
                  <a:pt x="0" y="127000"/>
                </a:lnTo>
              </a:path>
            </a:pathLst>
          </a:custGeom>
          <a:ln w="4699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416171" y="4383404"/>
            <a:ext cx="0" cy="136525"/>
          </a:xfrm>
          <a:custGeom>
            <a:avLst/>
            <a:gdLst/>
            <a:ahLst/>
            <a:cxnLst/>
            <a:rect l="l" t="t" r="r" b="b"/>
            <a:pathLst>
              <a:path w="0" h="136525">
                <a:moveTo>
                  <a:pt x="0" y="0"/>
                </a:moveTo>
                <a:lnTo>
                  <a:pt x="0" y="136017"/>
                </a:lnTo>
              </a:path>
            </a:pathLst>
          </a:custGeom>
          <a:ln w="2286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432046" y="4383404"/>
            <a:ext cx="0" cy="136525"/>
          </a:xfrm>
          <a:custGeom>
            <a:avLst/>
            <a:gdLst/>
            <a:ahLst/>
            <a:cxnLst/>
            <a:rect l="l" t="t" r="r" b="b"/>
            <a:pathLst>
              <a:path w="0" h="136525">
                <a:moveTo>
                  <a:pt x="0" y="0"/>
                </a:moveTo>
                <a:lnTo>
                  <a:pt x="0" y="136017"/>
                </a:lnTo>
              </a:path>
            </a:pathLst>
          </a:custGeom>
          <a:ln w="8889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368800" y="4491990"/>
            <a:ext cx="27305" cy="8890"/>
          </a:xfrm>
          <a:custGeom>
            <a:avLst/>
            <a:gdLst/>
            <a:ahLst/>
            <a:cxnLst/>
            <a:rect l="l" t="t" r="r" b="b"/>
            <a:pathLst>
              <a:path w="27304" h="8889">
                <a:moveTo>
                  <a:pt x="0" y="8889"/>
                </a:moveTo>
                <a:lnTo>
                  <a:pt x="27050" y="8889"/>
                </a:lnTo>
                <a:lnTo>
                  <a:pt x="27050" y="0"/>
                </a:lnTo>
                <a:lnTo>
                  <a:pt x="0" y="0"/>
                </a:lnTo>
                <a:lnTo>
                  <a:pt x="0" y="8889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368800" y="4364990"/>
            <a:ext cx="14604" cy="127000"/>
          </a:xfrm>
          <a:custGeom>
            <a:avLst/>
            <a:gdLst/>
            <a:ahLst/>
            <a:cxnLst/>
            <a:rect l="l" t="t" r="r" b="b"/>
            <a:pathLst>
              <a:path w="14604" h="127000">
                <a:moveTo>
                  <a:pt x="0" y="127000"/>
                </a:moveTo>
                <a:lnTo>
                  <a:pt x="14097" y="127000"/>
                </a:lnTo>
                <a:lnTo>
                  <a:pt x="14097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402645" y="4384040"/>
            <a:ext cx="0" cy="116839"/>
          </a:xfrm>
          <a:custGeom>
            <a:avLst/>
            <a:gdLst/>
            <a:ahLst/>
            <a:cxnLst/>
            <a:rect l="l" t="t" r="r" b="b"/>
            <a:pathLst>
              <a:path w="0" h="116839">
                <a:moveTo>
                  <a:pt x="0" y="0"/>
                </a:moveTo>
                <a:lnTo>
                  <a:pt x="0" y="116839"/>
                </a:lnTo>
              </a:path>
            </a:pathLst>
          </a:custGeom>
          <a:ln w="419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400550" y="4373879"/>
            <a:ext cx="27305" cy="10160"/>
          </a:xfrm>
          <a:custGeom>
            <a:avLst/>
            <a:gdLst/>
            <a:ahLst/>
            <a:cxnLst/>
            <a:rect l="l" t="t" r="r" b="b"/>
            <a:pathLst>
              <a:path w="27304" h="10160">
                <a:moveTo>
                  <a:pt x="0" y="10160"/>
                </a:moveTo>
                <a:lnTo>
                  <a:pt x="27050" y="10160"/>
                </a:lnTo>
                <a:lnTo>
                  <a:pt x="27050" y="0"/>
                </a:lnTo>
                <a:lnTo>
                  <a:pt x="0" y="0"/>
                </a:lnTo>
                <a:lnTo>
                  <a:pt x="0" y="1016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355655" y="4400550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39"/>
                </a:lnTo>
              </a:path>
            </a:pathLst>
          </a:custGeom>
          <a:ln w="9016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351146" y="4364990"/>
            <a:ext cx="17780" cy="35560"/>
          </a:xfrm>
          <a:custGeom>
            <a:avLst/>
            <a:gdLst/>
            <a:ahLst/>
            <a:cxnLst/>
            <a:rect l="l" t="t" r="r" b="b"/>
            <a:pathLst>
              <a:path w="17779" h="35560">
                <a:moveTo>
                  <a:pt x="0" y="35560"/>
                </a:moveTo>
                <a:lnTo>
                  <a:pt x="17652" y="35560"/>
                </a:lnTo>
                <a:lnTo>
                  <a:pt x="17652" y="0"/>
                </a:lnTo>
                <a:lnTo>
                  <a:pt x="0" y="0"/>
                </a:lnTo>
                <a:lnTo>
                  <a:pt x="0" y="3556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351146" y="4356100"/>
            <a:ext cx="31750" cy="8890"/>
          </a:xfrm>
          <a:custGeom>
            <a:avLst/>
            <a:gdLst/>
            <a:ahLst/>
            <a:cxnLst/>
            <a:rect l="l" t="t" r="r" b="b"/>
            <a:pathLst>
              <a:path w="31750" h="8889">
                <a:moveTo>
                  <a:pt x="0" y="8889"/>
                </a:moveTo>
                <a:lnTo>
                  <a:pt x="31750" y="8889"/>
                </a:lnTo>
                <a:lnTo>
                  <a:pt x="31750" y="0"/>
                </a:lnTo>
                <a:lnTo>
                  <a:pt x="0" y="0"/>
                </a:lnTo>
                <a:lnTo>
                  <a:pt x="0" y="8889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382896" y="4373879"/>
            <a:ext cx="13335" cy="118110"/>
          </a:xfrm>
          <a:custGeom>
            <a:avLst/>
            <a:gdLst/>
            <a:ahLst/>
            <a:cxnLst/>
            <a:rect l="l" t="t" r="r" b="b"/>
            <a:pathLst>
              <a:path w="13335" h="118110">
                <a:moveTo>
                  <a:pt x="0" y="118110"/>
                </a:moveTo>
                <a:lnTo>
                  <a:pt x="12953" y="118110"/>
                </a:lnTo>
                <a:lnTo>
                  <a:pt x="12953" y="0"/>
                </a:lnTo>
                <a:lnTo>
                  <a:pt x="0" y="0"/>
                </a:lnTo>
                <a:lnTo>
                  <a:pt x="0" y="11811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038727" y="4356353"/>
            <a:ext cx="312420" cy="127000"/>
          </a:xfrm>
          <a:custGeom>
            <a:avLst/>
            <a:gdLst/>
            <a:ahLst/>
            <a:cxnLst/>
            <a:rect l="l" t="t" r="r" b="b"/>
            <a:pathLst>
              <a:path w="312420" h="127000">
                <a:moveTo>
                  <a:pt x="312420" y="0"/>
                </a:moveTo>
                <a:lnTo>
                  <a:pt x="0" y="0"/>
                </a:lnTo>
                <a:lnTo>
                  <a:pt x="0" y="127000"/>
                </a:lnTo>
                <a:lnTo>
                  <a:pt x="312420" y="127000"/>
                </a:lnTo>
                <a:lnTo>
                  <a:pt x="312420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547740" y="2615057"/>
            <a:ext cx="558800" cy="127000"/>
          </a:xfrm>
          <a:custGeom>
            <a:avLst/>
            <a:gdLst/>
            <a:ahLst/>
            <a:cxnLst/>
            <a:rect l="l" t="t" r="r" b="b"/>
            <a:pathLst>
              <a:path w="558800" h="127000">
                <a:moveTo>
                  <a:pt x="0" y="127000"/>
                </a:moveTo>
                <a:lnTo>
                  <a:pt x="0" y="0"/>
                </a:lnTo>
                <a:lnTo>
                  <a:pt x="558546" y="0"/>
                </a:lnTo>
                <a:lnTo>
                  <a:pt x="558546" y="127000"/>
                </a:lnTo>
                <a:lnTo>
                  <a:pt x="0" y="12700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860163" y="4677790"/>
            <a:ext cx="1781810" cy="145415"/>
          </a:xfrm>
          <a:custGeom>
            <a:avLst/>
            <a:gdLst/>
            <a:ahLst/>
            <a:cxnLst/>
            <a:rect l="l" t="t" r="r" b="b"/>
            <a:pathLst>
              <a:path w="1781809" h="145414">
                <a:moveTo>
                  <a:pt x="1781683" y="0"/>
                </a:moveTo>
                <a:lnTo>
                  <a:pt x="1446529" y="0"/>
                </a:lnTo>
                <a:lnTo>
                  <a:pt x="1419860" y="9016"/>
                </a:lnTo>
                <a:lnTo>
                  <a:pt x="928497" y="9016"/>
                </a:lnTo>
                <a:lnTo>
                  <a:pt x="919861" y="18033"/>
                </a:lnTo>
                <a:lnTo>
                  <a:pt x="0" y="18033"/>
                </a:lnTo>
                <a:lnTo>
                  <a:pt x="0" y="145033"/>
                </a:lnTo>
                <a:lnTo>
                  <a:pt x="951611" y="145033"/>
                </a:lnTo>
                <a:lnTo>
                  <a:pt x="960247" y="136016"/>
                </a:lnTo>
                <a:lnTo>
                  <a:pt x="1451610" y="136016"/>
                </a:lnTo>
                <a:lnTo>
                  <a:pt x="1478279" y="126999"/>
                </a:lnTo>
                <a:lnTo>
                  <a:pt x="1781683" y="126999"/>
                </a:lnTo>
                <a:lnTo>
                  <a:pt x="1781683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232914" y="4990338"/>
            <a:ext cx="0" cy="136525"/>
          </a:xfrm>
          <a:custGeom>
            <a:avLst/>
            <a:gdLst/>
            <a:ahLst/>
            <a:cxnLst/>
            <a:rect l="l" t="t" r="r" b="b"/>
            <a:pathLst>
              <a:path w="0" h="136525">
                <a:moveTo>
                  <a:pt x="0" y="0"/>
                </a:moveTo>
                <a:lnTo>
                  <a:pt x="0" y="136017"/>
                </a:lnTo>
              </a:path>
            </a:pathLst>
          </a:custGeom>
          <a:ln w="3175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957795" y="4990338"/>
            <a:ext cx="1259840" cy="127000"/>
          </a:xfrm>
          <a:custGeom>
            <a:avLst/>
            <a:gdLst/>
            <a:ahLst/>
            <a:cxnLst/>
            <a:rect l="l" t="t" r="r" b="b"/>
            <a:pathLst>
              <a:path w="1259839" h="127000">
                <a:moveTo>
                  <a:pt x="1259243" y="0"/>
                </a:moveTo>
                <a:lnTo>
                  <a:pt x="0" y="0"/>
                </a:lnTo>
                <a:lnTo>
                  <a:pt x="0" y="127000"/>
                </a:lnTo>
                <a:lnTo>
                  <a:pt x="1259243" y="127000"/>
                </a:lnTo>
                <a:lnTo>
                  <a:pt x="1259243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815584" y="4981702"/>
            <a:ext cx="1505585" cy="127000"/>
          </a:xfrm>
          <a:custGeom>
            <a:avLst/>
            <a:gdLst/>
            <a:ahLst/>
            <a:cxnLst/>
            <a:rect l="l" t="t" r="r" b="b"/>
            <a:pathLst>
              <a:path w="1505584" h="127000">
                <a:moveTo>
                  <a:pt x="0" y="127000"/>
                </a:moveTo>
                <a:lnTo>
                  <a:pt x="0" y="0"/>
                </a:lnTo>
                <a:lnTo>
                  <a:pt x="1505331" y="0"/>
                </a:lnTo>
                <a:lnTo>
                  <a:pt x="1505331" y="127000"/>
                </a:lnTo>
                <a:lnTo>
                  <a:pt x="0" y="12700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622797" y="5334761"/>
            <a:ext cx="1126490" cy="1270000"/>
          </a:xfrm>
          <a:custGeom>
            <a:avLst/>
            <a:gdLst/>
            <a:ahLst/>
            <a:cxnLst/>
            <a:rect l="l" t="t" r="r" b="b"/>
            <a:pathLst>
              <a:path w="1126490" h="1270000">
                <a:moveTo>
                  <a:pt x="538073" y="918438"/>
                </a:moveTo>
                <a:lnTo>
                  <a:pt x="402209" y="918438"/>
                </a:lnTo>
                <a:lnTo>
                  <a:pt x="442467" y="1269492"/>
                </a:lnTo>
                <a:lnTo>
                  <a:pt x="538073" y="918438"/>
                </a:lnTo>
                <a:close/>
              </a:path>
              <a:path w="1126490" h="1270000">
                <a:moveTo>
                  <a:pt x="727367" y="877773"/>
                </a:moveTo>
                <a:lnTo>
                  <a:pt x="549148" y="877773"/>
                </a:lnTo>
                <a:lnTo>
                  <a:pt x="690752" y="1159992"/>
                </a:lnTo>
                <a:lnTo>
                  <a:pt x="727367" y="877773"/>
                </a:lnTo>
                <a:close/>
              </a:path>
              <a:path w="1126490" h="1270000">
                <a:moveTo>
                  <a:pt x="898001" y="849680"/>
                </a:moveTo>
                <a:lnTo>
                  <a:pt x="731012" y="849680"/>
                </a:lnTo>
                <a:lnTo>
                  <a:pt x="946150" y="1063498"/>
                </a:lnTo>
                <a:lnTo>
                  <a:pt x="898001" y="849680"/>
                </a:lnTo>
                <a:close/>
              </a:path>
              <a:path w="1126490" h="1270000">
                <a:moveTo>
                  <a:pt x="891117" y="819111"/>
                </a:moveTo>
                <a:lnTo>
                  <a:pt x="295528" y="819111"/>
                </a:lnTo>
                <a:lnTo>
                  <a:pt x="248285" y="1035405"/>
                </a:lnTo>
                <a:lnTo>
                  <a:pt x="402209" y="918438"/>
                </a:lnTo>
                <a:lnTo>
                  <a:pt x="538073" y="918438"/>
                </a:lnTo>
                <a:lnTo>
                  <a:pt x="549148" y="877773"/>
                </a:lnTo>
                <a:lnTo>
                  <a:pt x="727367" y="877773"/>
                </a:lnTo>
                <a:lnTo>
                  <a:pt x="731012" y="849680"/>
                </a:lnTo>
                <a:lnTo>
                  <a:pt x="898001" y="849680"/>
                </a:lnTo>
                <a:lnTo>
                  <a:pt x="891117" y="819111"/>
                </a:lnTo>
                <a:close/>
              </a:path>
              <a:path w="1126490" h="1270000">
                <a:moveTo>
                  <a:pt x="19303" y="134874"/>
                </a:moveTo>
                <a:lnTo>
                  <a:pt x="241300" y="447675"/>
                </a:lnTo>
                <a:lnTo>
                  <a:pt x="0" y="506323"/>
                </a:lnTo>
                <a:lnTo>
                  <a:pt x="194055" y="692048"/>
                </a:lnTo>
                <a:lnTo>
                  <a:pt x="6985" y="857313"/>
                </a:lnTo>
                <a:lnTo>
                  <a:pt x="295528" y="819111"/>
                </a:lnTo>
                <a:lnTo>
                  <a:pt x="891117" y="819111"/>
                </a:lnTo>
                <a:lnTo>
                  <a:pt x="877951" y="760641"/>
                </a:lnTo>
                <a:lnTo>
                  <a:pt x="1100510" y="760641"/>
                </a:lnTo>
                <a:lnTo>
                  <a:pt x="918082" y="615645"/>
                </a:lnTo>
                <a:lnTo>
                  <a:pt x="1099947" y="478231"/>
                </a:lnTo>
                <a:lnTo>
                  <a:pt x="870838" y="429920"/>
                </a:lnTo>
                <a:lnTo>
                  <a:pt x="901298" y="371449"/>
                </a:lnTo>
                <a:lnTo>
                  <a:pt x="381253" y="371449"/>
                </a:lnTo>
                <a:lnTo>
                  <a:pt x="19303" y="134874"/>
                </a:lnTo>
                <a:close/>
              </a:path>
              <a:path w="1126490" h="1270000">
                <a:moveTo>
                  <a:pt x="1100510" y="760641"/>
                </a:moveTo>
                <a:lnTo>
                  <a:pt x="877951" y="760641"/>
                </a:lnTo>
                <a:lnTo>
                  <a:pt x="1126235" y="781088"/>
                </a:lnTo>
                <a:lnTo>
                  <a:pt x="1100510" y="760641"/>
                </a:lnTo>
                <a:close/>
              </a:path>
              <a:path w="1126490" h="1270000">
                <a:moveTo>
                  <a:pt x="435482" y="134874"/>
                </a:moveTo>
                <a:lnTo>
                  <a:pt x="381253" y="371449"/>
                </a:lnTo>
                <a:lnTo>
                  <a:pt x="901298" y="371449"/>
                </a:lnTo>
                <a:lnTo>
                  <a:pt x="917223" y="340880"/>
                </a:lnTo>
                <a:lnTo>
                  <a:pt x="563117" y="340880"/>
                </a:lnTo>
                <a:lnTo>
                  <a:pt x="435482" y="134874"/>
                </a:lnTo>
                <a:close/>
              </a:path>
              <a:path w="1126490" h="1270000">
                <a:moveTo>
                  <a:pt x="757174" y="0"/>
                </a:moveTo>
                <a:lnTo>
                  <a:pt x="563117" y="340880"/>
                </a:lnTo>
                <a:lnTo>
                  <a:pt x="917223" y="340880"/>
                </a:lnTo>
                <a:lnTo>
                  <a:pt x="931765" y="312966"/>
                </a:lnTo>
                <a:lnTo>
                  <a:pt x="737997" y="312966"/>
                </a:lnTo>
                <a:lnTo>
                  <a:pt x="757174" y="0"/>
                </a:lnTo>
                <a:close/>
              </a:path>
              <a:path w="1126490" h="1270000">
                <a:moveTo>
                  <a:pt x="958342" y="261950"/>
                </a:moveTo>
                <a:lnTo>
                  <a:pt x="737997" y="312966"/>
                </a:lnTo>
                <a:lnTo>
                  <a:pt x="931765" y="312966"/>
                </a:lnTo>
                <a:lnTo>
                  <a:pt x="958342" y="26195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622797" y="5334761"/>
            <a:ext cx="1126490" cy="1270000"/>
          </a:xfrm>
          <a:custGeom>
            <a:avLst/>
            <a:gdLst/>
            <a:ahLst/>
            <a:cxnLst/>
            <a:rect l="l" t="t" r="r" b="b"/>
            <a:pathLst>
              <a:path w="1126490" h="1270000">
                <a:moveTo>
                  <a:pt x="563117" y="340880"/>
                </a:moveTo>
                <a:lnTo>
                  <a:pt x="757174" y="0"/>
                </a:lnTo>
                <a:lnTo>
                  <a:pt x="737997" y="312966"/>
                </a:lnTo>
                <a:lnTo>
                  <a:pt x="958342" y="261950"/>
                </a:lnTo>
                <a:lnTo>
                  <a:pt x="870838" y="429920"/>
                </a:lnTo>
                <a:lnTo>
                  <a:pt x="1099947" y="478231"/>
                </a:lnTo>
                <a:lnTo>
                  <a:pt x="918082" y="615645"/>
                </a:lnTo>
                <a:lnTo>
                  <a:pt x="1126235" y="781088"/>
                </a:lnTo>
                <a:lnTo>
                  <a:pt x="877951" y="760641"/>
                </a:lnTo>
                <a:lnTo>
                  <a:pt x="946150" y="1063498"/>
                </a:lnTo>
                <a:lnTo>
                  <a:pt x="731012" y="849680"/>
                </a:lnTo>
                <a:lnTo>
                  <a:pt x="690752" y="1159992"/>
                </a:lnTo>
                <a:lnTo>
                  <a:pt x="549148" y="877773"/>
                </a:lnTo>
                <a:lnTo>
                  <a:pt x="442467" y="1269492"/>
                </a:lnTo>
                <a:lnTo>
                  <a:pt x="402209" y="918438"/>
                </a:lnTo>
                <a:lnTo>
                  <a:pt x="248285" y="1035405"/>
                </a:lnTo>
                <a:lnTo>
                  <a:pt x="295528" y="819111"/>
                </a:lnTo>
                <a:lnTo>
                  <a:pt x="6985" y="857313"/>
                </a:lnTo>
                <a:lnTo>
                  <a:pt x="194055" y="692048"/>
                </a:lnTo>
                <a:lnTo>
                  <a:pt x="0" y="506323"/>
                </a:lnTo>
                <a:lnTo>
                  <a:pt x="241300" y="447675"/>
                </a:lnTo>
                <a:lnTo>
                  <a:pt x="19303" y="134874"/>
                </a:lnTo>
                <a:lnTo>
                  <a:pt x="381253" y="371449"/>
                </a:lnTo>
                <a:lnTo>
                  <a:pt x="435482" y="134874"/>
                </a:lnTo>
                <a:lnTo>
                  <a:pt x="563117" y="340880"/>
                </a:lnTo>
                <a:close/>
              </a:path>
            </a:pathLst>
          </a:custGeom>
          <a:ln w="25400">
            <a:solidFill>
              <a:srgbClr val="B66C3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351" y="122301"/>
            <a:ext cx="286829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Ⅱ. 법적 성격상</a:t>
            </a:r>
            <a:r>
              <a:rPr dirty="0" spc="-85"/>
              <a:t> </a:t>
            </a:r>
            <a:r>
              <a:rPr dirty="0"/>
              <a:t>특색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303" y="513480"/>
            <a:ext cx="6253480" cy="1089025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475"/>
              </a:spcBef>
            </a:pPr>
            <a:r>
              <a:rPr dirty="0" sz="2400" b="1">
                <a:latin typeface="맑은 고딕"/>
                <a:cs typeface="맑은 고딕"/>
              </a:rPr>
              <a:t>1. </a:t>
            </a:r>
            <a:r>
              <a:rPr dirty="0" sz="2400" spc="-5" b="1">
                <a:latin typeface="맑은 고딕"/>
                <a:cs typeface="맑은 고딕"/>
              </a:rPr>
              <a:t>특허법의</a:t>
            </a:r>
            <a:r>
              <a:rPr dirty="0" sz="2400" spc="-10" b="1">
                <a:latin typeface="맑은 고딕"/>
                <a:cs typeface="맑은 고딕"/>
              </a:rPr>
              <a:t> </a:t>
            </a:r>
            <a:r>
              <a:rPr dirty="0" sz="2400" spc="-5" b="1">
                <a:latin typeface="맑은 고딕"/>
                <a:cs typeface="맑은 고딕"/>
              </a:rPr>
              <a:t>기본원칙</a:t>
            </a:r>
            <a:endParaRPr sz="24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2000" b="1">
                <a:latin typeface="맑은 고딕"/>
                <a:cs typeface="맑은 고딕"/>
              </a:rPr>
              <a:t>(3)</a:t>
            </a:r>
            <a:r>
              <a:rPr dirty="0" sz="2000" spc="-2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심사주의</a:t>
            </a:r>
            <a:endParaRPr sz="2000">
              <a:latin typeface="맑은 고딕"/>
              <a:cs typeface="맑은 고딕"/>
            </a:endParaRPr>
          </a:p>
          <a:p>
            <a:pPr marL="100965">
              <a:lnSpc>
                <a:spcPct val="100000"/>
              </a:lnSpc>
            </a:pPr>
            <a:r>
              <a:rPr dirty="0" sz="2000">
                <a:latin typeface="맑은 고딕"/>
                <a:cs typeface="맑은 고딕"/>
              </a:rPr>
              <a:t>- </a:t>
            </a:r>
            <a:r>
              <a:rPr dirty="0" sz="2000" spc="0">
                <a:latin typeface="맑은 고딕"/>
                <a:cs typeface="맑은 고딕"/>
              </a:rPr>
              <a:t>심사주의와 </a:t>
            </a:r>
            <a:r>
              <a:rPr dirty="0" sz="2000">
                <a:latin typeface="맑은 고딕"/>
                <a:cs typeface="맑은 고딕"/>
              </a:rPr>
              <a:t>무심사주의의 장ㆍ단점을 조화시킨</a:t>
            </a:r>
            <a:r>
              <a:rPr dirty="0" sz="2000" spc="-17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것이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75653" y="1261272"/>
            <a:ext cx="1018540" cy="3390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2000" b="1">
                <a:latin typeface="맑은 고딕"/>
                <a:cs typeface="맑은 고딕"/>
              </a:rPr>
              <a:t>신심사주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93989" y="1261272"/>
            <a:ext cx="254635" cy="3390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2000" b="1">
                <a:latin typeface="맑은 고딕"/>
                <a:cs typeface="맑은 고딕"/>
              </a:rPr>
              <a:t>의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35493" y="1271092"/>
            <a:ext cx="8128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맑은 고딕"/>
                <a:cs typeface="맑은 고딕"/>
              </a:rPr>
              <a:t>.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4695" y="1576577"/>
            <a:ext cx="438658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맑은 고딕"/>
                <a:cs typeface="맑은 고딕"/>
              </a:rPr>
              <a:t>- </a:t>
            </a:r>
            <a:r>
              <a:rPr dirty="0" sz="2000" b="1">
                <a:latin typeface="맑은 고딕"/>
                <a:cs typeface="맑은 고딕"/>
              </a:rPr>
              <a:t>신심사주의</a:t>
            </a:r>
            <a:r>
              <a:rPr dirty="0" sz="2000">
                <a:latin typeface="맑은 고딕"/>
                <a:cs typeface="맑은 고딕"/>
              </a:rPr>
              <a:t>는 출원된 특허신청 중</a:t>
            </a:r>
            <a:r>
              <a:rPr dirty="0" sz="2000" spc="-12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실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08498" y="1566784"/>
            <a:ext cx="2807970" cy="3390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2000">
                <a:latin typeface="맑은 고딕"/>
                <a:cs typeface="맑은 고딕"/>
              </a:rPr>
              <a:t>체심사의 요구가 있을</a:t>
            </a:r>
            <a:r>
              <a:rPr dirty="0" sz="2000" spc="-11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때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03260" y="1576577"/>
            <a:ext cx="113030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맑은 고딕"/>
                <a:cs typeface="맑은 고딕"/>
              </a:rPr>
              <a:t>만</a:t>
            </a:r>
            <a:r>
              <a:rPr dirty="0" sz="2000" spc="-9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실체심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9003" y="1871584"/>
            <a:ext cx="1703070" cy="3390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2000">
                <a:latin typeface="맑은 고딕"/>
                <a:cs typeface="맑은 고딕"/>
              </a:rPr>
              <a:t>사를 하도록</a:t>
            </a:r>
            <a:r>
              <a:rPr dirty="0" sz="2000" spc="-10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함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48916" y="1881377"/>
            <a:ext cx="467995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53135" algn="l"/>
              </a:tabLst>
            </a:pPr>
            <a:r>
              <a:rPr dirty="0" sz="2000">
                <a:latin typeface="맑은 고딕"/>
                <a:cs typeface="맑은 고딕"/>
              </a:rPr>
              <a:t>으로써	심사 인원과 경비의 낭비를</a:t>
            </a:r>
            <a:r>
              <a:rPr dirty="0" sz="2000" spc="-12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방지.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64180" y="2176384"/>
            <a:ext cx="509270" cy="3390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2000">
                <a:latin typeface="맑은 고딕"/>
                <a:cs typeface="맑은 고딕"/>
              </a:rPr>
              <a:t>주의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00655" y="2176384"/>
            <a:ext cx="763905" cy="3390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2000">
                <a:latin typeface="맑은 고딕"/>
                <a:cs typeface="맑은 고딕"/>
              </a:rPr>
              <a:t>신심사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4695" y="2186177"/>
            <a:ext cx="486156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837815" algn="l"/>
              </a:tabLst>
            </a:pPr>
            <a:r>
              <a:rPr dirty="0" sz="2000">
                <a:latin typeface="맑은 고딕"/>
                <a:cs typeface="맑은 고딕"/>
              </a:rPr>
              <a:t>- 우리나라는	를 채택하고</a:t>
            </a:r>
            <a:r>
              <a:rPr dirty="0" sz="2000" spc="-12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있다.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340864" y="2583179"/>
            <a:ext cx="4320540" cy="3837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300978" y="2369057"/>
            <a:ext cx="1656714" cy="391795"/>
          </a:xfrm>
          <a:custGeom>
            <a:avLst/>
            <a:gdLst/>
            <a:ahLst/>
            <a:cxnLst/>
            <a:rect l="l" t="t" r="r" b="b"/>
            <a:pathLst>
              <a:path w="1656715" h="391794">
                <a:moveTo>
                  <a:pt x="0" y="391667"/>
                </a:moveTo>
                <a:lnTo>
                  <a:pt x="1656587" y="391667"/>
                </a:lnTo>
                <a:lnTo>
                  <a:pt x="1656587" y="0"/>
                </a:lnTo>
                <a:lnTo>
                  <a:pt x="0" y="0"/>
                </a:lnTo>
                <a:lnTo>
                  <a:pt x="0" y="391667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249928" y="2361564"/>
            <a:ext cx="2049780" cy="1330960"/>
          </a:xfrm>
          <a:custGeom>
            <a:avLst/>
            <a:gdLst/>
            <a:ahLst/>
            <a:cxnLst/>
            <a:rect l="l" t="t" r="r" b="b"/>
            <a:pathLst>
              <a:path w="2049779" h="1330960">
                <a:moveTo>
                  <a:pt x="38862" y="1254633"/>
                </a:moveTo>
                <a:lnTo>
                  <a:pt x="0" y="1330452"/>
                </a:lnTo>
                <a:lnTo>
                  <a:pt x="84074" y="1315974"/>
                </a:lnTo>
                <a:lnTo>
                  <a:pt x="74526" y="1303020"/>
                </a:lnTo>
                <a:lnTo>
                  <a:pt x="58674" y="1303020"/>
                </a:lnTo>
                <a:lnTo>
                  <a:pt x="43687" y="1282573"/>
                </a:lnTo>
                <a:lnTo>
                  <a:pt x="53911" y="1275050"/>
                </a:lnTo>
                <a:lnTo>
                  <a:pt x="38862" y="1254633"/>
                </a:lnTo>
                <a:close/>
              </a:path>
              <a:path w="2049779" h="1330960">
                <a:moveTo>
                  <a:pt x="53911" y="1275050"/>
                </a:moveTo>
                <a:lnTo>
                  <a:pt x="43687" y="1282573"/>
                </a:lnTo>
                <a:lnTo>
                  <a:pt x="58674" y="1303020"/>
                </a:lnTo>
                <a:lnTo>
                  <a:pt x="68952" y="1295458"/>
                </a:lnTo>
                <a:lnTo>
                  <a:pt x="53911" y="1275050"/>
                </a:lnTo>
                <a:close/>
              </a:path>
              <a:path w="2049779" h="1330960">
                <a:moveTo>
                  <a:pt x="68952" y="1295458"/>
                </a:moveTo>
                <a:lnTo>
                  <a:pt x="58674" y="1303020"/>
                </a:lnTo>
                <a:lnTo>
                  <a:pt x="74526" y="1303020"/>
                </a:lnTo>
                <a:lnTo>
                  <a:pt x="68952" y="1295458"/>
                </a:lnTo>
                <a:close/>
              </a:path>
              <a:path w="2049779" h="1330960">
                <a:moveTo>
                  <a:pt x="1791081" y="0"/>
                </a:moveTo>
                <a:lnTo>
                  <a:pt x="1788414" y="0"/>
                </a:lnTo>
                <a:lnTo>
                  <a:pt x="1785747" y="888"/>
                </a:lnTo>
                <a:lnTo>
                  <a:pt x="1783461" y="2412"/>
                </a:lnTo>
                <a:lnTo>
                  <a:pt x="53911" y="1275050"/>
                </a:lnTo>
                <a:lnTo>
                  <a:pt x="68952" y="1295458"/>
                </a:lnTo>
                <a:lnTo>
                  <a:pt x="1795242" y="25437"/>
                </a:lnTo>
                <a:lnTo>
                  <a:pt x="1790954" y="25400"/>
                </a:lnTo>
                <a:lnTo>
                  <a:pt x="1798574" y="22987"/>
                </a:lnTo>
                <a:lnTo>
                  <a:pt x="2049676" y="22987"/>
                </a:lnTo>
                <a:lnTo>
                  <a:pt x="2049780" y="2286"/>
                </a:lnTo>
                <a:lnTo>
                  <a:pt x="1791081" y="0"/>
                </a:lnTo>
                <a:close/>
              </a:path>
              <a:path w="2049779" h="1330960">
                <a:moveTo>
                  <a:pt x="2049676" y="22987"/>
                </a:moveTo>
                <a:lnTo>
                  <a:pt x="1798574" y="22987"/>
                </a:lnTo>
                <a:lnTo>
                  <a:pt x="1795242" y="25437"/>
                </a:lnTo>
                <a:lnTo>
                  <a:pt x="2049652" y="27686"/>
                </a:lnTo>
                <a:lnTo>
                  <a:pt x="2049676" y="22987"/>
                </a:lnTo>
                <a:close/>
              </a:path>
              <a:path w="2049779" h="1330960">
                <a:moveTo>
                  <a:pt x="1798574" y="22987"/>
                </a:moveTo>
                <a:lnTo>
                  <a:pt x="1790954" y="25400"/>
                </a:lnTo>
                <a:lnTo>
                  <a:pt x="1795242" y="25437"/>
                </a:lnTo>
                <a:lnTo>
                  <a:pt x="1798574" y="22987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6300978" y="2369057"/>
            <a:ext cx="1656714" cy="391795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wrap="square" lIns="0" tIns="7810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615"/>
              </a:spcBef>
            </a:pPr>
            <a:r>
              <a:rPr dirty="0" sz="1500">
                <a:solidFill>
                  <a:srgbClr val="FFFFFF"/>
                </a:solidFill>
                <a:latin typeface="맑은 고딕"/>
                <a:cs typeface="맑은 고딕"/>
              </a:rPr>
              <a:t>신</a:t>
            </a:r>
            <a:endParaRPr sz="1500">
              <a:latin typeface="맑은 고딕"/>
              <a:cs typeface="맑은 고딕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583350" y="2430707"/>
            <a:ext cx="1210310" cy="2540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1500">
                <a:solidFill>
                  <a:srgbClr val="FFFFFF"/>
                </a:solidFill>
                <a:latin typeface="맑은 고딕"/>
                <a:cs typeface="맑은 고딕"/>
              </a:rPr>
              <a:t>심사주의</a:t>
            </a:r>
            <a:r>
              <a:rPr dirty="0" sz="1500" spc="-11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dirty="0" sz="1500">
                <a:solidFill>
                  <a:srgbClr val="FFFFFF"/>
                </a:solidFill>
                <a:latin typeface="맑은 고딕"/>
                <a:cs typeface="맑은 고딕"/>
              </a:rPr>
              <a:t>가미</a:t>
            </a:r>
            <a:endParaRPr sz="1500">
              <a:latin typeface="맑은 고딕"/>
              <a:cs typeface="맑은 고딕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602479" y="4191000"/>
            <a:ext cx="3503676" cy="24444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223514" y="2284983"/>
            <a:ext cx="0" cy="135890"/>
          </a:xfrm>
          <a:custGeom>
            <a:avLst/>
            <a:gdLst/>
            <a:ahLst/>
            <a:cxnLst/>
            <a:rect l="l" t="t" r="r" b="b"/>
            <a:pathLst>
              <a:path w="0" h="135889">
                <a:moveTo>
                  <a:pt x="0" y="0"/>
                </a:moveTo>
                <a:lnTo>
                  <a:pt x="0" y="135636"/>
                </a:lnTo>
              </a:path>
            </a:pathLst>
          </a:custGeom>
          <a:ln w="3175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239389" y="2293620"/>
            <a:ext cx="205104" cy="127000"/>
          </a:xfrm>
          <a:custGeom>
            <a:avLst/>
            <a:gdLst/>
            <a:ahLst/>
            <a:cxnLst/>
            <a:rect l="l" t="t" r="r" b="b"/>
            <a:pathLst>
              <a:path w="205104" h="127000">
                <a:moveTo>
                  <a:pt x="205105" y="0"/>
                </a:moveTo>
                <a:lnTo>
                  <a:pt x="0" y="0"/>
                </a:lnTo>
                <a:lnTo>
                  <a:pt x="0" y="127000"/>
                </a:lnTo>
                <a:lnTo>
                  <a:pt x="205105" y="127000"/>
                </a:lnTo>
                <a:lnTo>
                  <a:pt x="205105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234183" y="2284983"/>
            <a:ext cx="973455" cy="127000"/>
          </a:xfrm>
          <a:custGeom>
            <a:avLst/>
            <a:gdLst/>
            <a:ahLst/>
            <a:cxnLst/>
            <a:rect l="l" t="t" r="r" b="b"/>
            <a:pathLst>
              <a:path w="973455" h="127000">
                <a:moveTo>
                  <a:pt x="973455" y="0"/>
                </a:moveTo>
                <a:lnTo>
                  <a:pt x="0" y="0"/>
                </a:lnTo>
                <a:lnTo>
                  <a:pt x="0" y="127000"/>
                </a:lnTo>
                <a:lnTo>
                  <a:pt x="973455" y="127000"/>
                </a:lnTo>
                <a:lnTo>
                  <a:pt x="973455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913371" y="1356233"/>
            <a:ext cx="1098550" cy="127000"/>
          </a:xfrm>
          <a:custGeom>
            <a:avLst/>
            <a:gdLst/>
            <a:ahLst/>
            <a:cxnLst/>
            <a:rect l="l" t="t" r="r" b="b"/>
            <a:pathLst>
              <a:path w="1098550" h="127000">
                <a:moveTo>
                  <a:pt x="1098423" y="0"/>
                </a:moveTo>
                <a:lnTo>
                  <a:pt x="0" y="0"/>
                </a:lnTo>
                <a:lnTo>
                  <a:pt x="0" y="127000"/>
                </a:lnTo>
                <a:lnTo>
                  <a:pt x="1098423" y="127000"/>
                </a:lnTo>
                <a:lnTo>
                  <a:pt x="1098423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049958" y="1356233"/>
            <a:ext cx="0" cy="127000"/>
          </a:xfrm>
          <a:custGeom>
            <a:avLst/>
            <a:gdLst/>
            <a:ahLst/>
            <a:cxnLst/>
            <a:rect l="l" t="t" r="r" b="b"/>
            <a:pathLst>
              <a:path w="0" h="127000">
                <a:moveTo>
                  <a:pt x="0" y="0"/>
                </a:moveTo>
                <a:lnTo>
                  <a:pt x="0" y="127000"/>
                </a:lnTo>
              </a:path>
            </a:pathLst>
          </a:custGeom>
          <a:ln w="76326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868165" y="1382902"/>
            <a:ext cx="1719580" cy="145415"/>
          </a:xfrm>
          <a:custGeom>
            <a:avLst/>
            <a:gdLst/>
            <a:ahLst/>
            <a:cxnLst/>
            <a:rect l="l" t="t" r="r" b="b"/>
            <a:pathLst>
              <a:path w="1719579" h="145415">
                <a:moveTo>
                  <a:pt x="9017" y="17907"/>
                </a:moveTo>
                <a:lnTo>
                  <a:pt x="0" y="17907"/>
                </a:lnTo>
                <a:lnTo>
                  <a:pt x="0" y="144907"/>
                </a:lnTo>
                <a:lnTo>
                  <a:pt x="9017" y="144907"/>
                </a:lnTo>
                <a:lnTo>
                  <a:pt x="9017" y="17907"/>
                </a:lnTo>
                <a:close/>
              </a:path>
              <a:path w="1719579" h="145415">
                <a:moveTo>
                  <a:pt x="40767" y="9017"/>
                </a:moveTo>
                <a:lnTo>
                  <a:pt x="9017" y="9017"/>
                </a:lnTo>
                <a:lnTo>
                  <a:pt x="9017" y="144907"/>
                </a:lnTo>
                <a:lnTo>
                  <a:pt x="40767" y="144907"/>
                </a:lnTo>
                <a:lnTo>
                  <a:pt x="40767" y="9017"/>
                </a:lnTo>
                <a:close/>
              </a:path>
              <a:path w="1719579" h="145415">
                <a:moveTo>
                  <a:pt x="1719453" y="0"/>
                </a:moveTo>
                <a:lnTo>
                  <a:pt x="53594" y="0"/>
                </a:lnTo>
                <a:lnTo>
                  <a:pt x="36068" y="9017"/>
                </a:lnTo>
                <a:lnTo>
                  <a:pt x="40767" y="9017"/>
                </a:lnTo>
                <a:lnTo>
                  <a:pt x="40767" y="136017"/>
                </a:lnTo>
                <a:lnTo>
                  <a:pt x="67818" y="136017"/>
                </a:lnTo>
                <a:lnTo>
                  <a:pt x="85344" y="127000"/>
                </a:lnTo>
                <a:lnTo>
                  <a:pt x="1719453" y="127000"/>
                </a:lnTo>
                <a:lnTo>
                  <a:pt x="1719453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796919" y="2740405"/>
            <a:ext cx="273050" cy="127000"/>
          </a:xfrm>
          <a:custGeom>
            <a:avLst/>
            <a:gdLst/>
            <a:ahLst/>
            <a:cxnLst/>
            <a:rect l="l" t="t" r="r" b="b"/>
            <a:pathLst>
              <a:path w="273050" h="127000">
                <a:moveTo>
                  <a:pt x="0" y="127000"/>
                </a:moveTo>
                <a:lnTo>
                  <a:pt x="0" y="0"/>
                </a:lnTo>
                <a:lnTo>
                  <a:pt x="272922" y="0"/>
                </a:lnTo>
                <a:lnTo>
                  <a:pt x="272922" y="127000"/>
                </a:lnTo>
                <a:lnTo>
                  <a:pt x="0" y="12700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662934" y="3124200"/>
            <a:ext cx="585470" cy="127000"/>
          </a:xfrm>
          <a:custGeom>
            <a:avLst/>
            <a:gdLst/>
            <a:ahLst/>
            <a:cxnLst/>
            <a:rect l="l" t="t" r="r" b="b"/>
            <a:pathLst>
              <a:path w="585470" h="127000">
                <a:moveTo>
                  <a:pt x="0" y="127000"/>
                </a:moveTo>
                <a:lnTo>
                  <a:pt x="0" y="0"/>
                </a:lnTo>
                <a:lnTo>
                  <a:pt x="585469" y="0"/>
                </a:lnTo>
                <a:lnTo>
                  <a:pt x="585469" y="127000"/>
                </a:lnTo>
                <a:lnTo>
                  <a:pt x="0" y="12700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671951" y="4267200"/>
            <a:ext cx="223520" cy="127000"/>
          </a:xfrm>
          <a:custGeom>
            <a:avLst/>
            <a:gdLst/>
            <a:ahLst/>
            <a:cxnLst/>
            <a:rect l="l" t="t" r="r" b="b"/>
            <a:pathLst>
              <a:path w="223520" h="127000">
                <a:moveTo>
                  <a:pt x="223265" y="0"/>
                </a:moveTo>
                <a:lnTo>
                  <a:pt x="0" y="0"/>
                </a:lnTo>
                <a:lnTo>
                  <a:pt x="0" y="127000"/>
                </a:lnTo>
                <a:lnTo>
                  <a:pt x="223265" y="127000"/>
                </a:lnTo>
                <a:lnTo>
                  <a:pt x="223265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895216" y="4389691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750" y="0"/>
                </a:lnTo>
              </a:path>
            </a:pathLst>
          </a:custGeom>
          <a:ln w="9017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168140" y="4258183"/>
            <a:ext cx="8890" cy="127000"/>
          </a:xfrm>
          <a:custGeom>
            <a:avLst/>
            <a:gdLst/>
            <a:ahLst/>
            <a:cxnLst/>
            <a:rect l="l" t="t" r="r" b="b"/>
            <a:pathLst>
              <a:path w="8889" h="127000">
                <a:moveTo>
                  <a:pt x="0" y="127000"/>
                </a:moveTo>
                <a:lnTo>
                  <a:pt x="8636" y="127000"/>
                </a:lnTo>
                <a:lnTo>
                  <a:pt x="8636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609340" y="3785108"/>
            <a:ext cx="393065" cy="127000"/>
          </a:xfrm>
          <a:custGeom>
            <a:avLst/>
            <a:gdLst/>
            <a:ahLst/>
            <a:cxnLst/>
            <a:rect l="l" t="t" r="r" b="b"/>
            <a:pathLst>
              <a:path w="393064" h="127000">
                <a:moveTo>
                  <a:pt x="392811" y="0"/>
                </a:moveTo>
                <a:lnTo>
                  <a:pt x="0" y="0"/>
                </a:lnTo>
                <a:lnTo>
                  <a:pt x="0" y="127000"/>
                </a:lnTo>
                <a:lnTo>
                  <a:pt x="392811" y="127000"/>
                </a:lnTo>
                <a:lnTo>
                  <a:pt x="392811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002151" y="3902709"/>
            <a:ext cx="31750" cy="8890"/>
          </a:xfrm>
          <a:custGeom>
            <a:avLst/>
            <a:gdLst/>
            <a:ahLst/>
            <a:cxnLst/>
            <a:rect l="l" t="t" r="r" b="b"/>
            <a:pathLst>
              <a:path w="31750" h="8889">
                <a:moveTo>
                  <a:pt x="0" y="8890"/>
                </a:moveTo>
                <a:lnTo>
                  <a:pt x="31750" y="8890"/>
                </a:lnTo>
                <a:lnTo>
                  <a:pt x="31750" y="0"/>
                </a:lnTo>
                <a:lnTo>
                  <a:pt x="0" y="0"/>
                </a:lnTo>
                <a:lnTo>
                  <a:pt x="0" y="889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002151" y="3804920"/>
            <a:ext cx="27305" cy="97790"/>
          </a:xfrm>
          <a:custGeom>
            <a:avLst/>
            <a:gdLst/>
            <a:ahLst/>
            <a:cxnLst/>
            <a:rect l="l" t="t" r="r" b="b"/>
            <a:pathLst>
              <a:path w="27304" h="97789">
                <a:moveTo>
                  <a:pt x="0" y="97789"/>
                </a:moveTo>
                <a:lnTo>
                  <a:pt x="26924" y="97789"/>
                </a:lnTo>
                <a:lnTo>
                  <a:pt x="26924" y="0"/>
                </a:lnTo>
                <a:lnTo>
                  <a:pt x="0" y="0"/>
                </a:lnTo>
                <a:lnTo>
                  <a:pt x="0" y="97789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031488" y="3804920"/>
            <a:ext cx="0" cy="97790"/>
          </a:xfrm>
          <a:custGeom>
            <a:avLst/>
            <a:gdLst/>
            <a:ahLst/>
            <a:cxnLst/>
            <a:rect l="l" t="t" r="r" b="b"/>
            <a:pathLst>
              <a:path w="0" h="97789">
                <a:moveTo>
                  <a:pt x="0" y="0"/>
                </a:moveTo>
                <a:lnTo>
                  <a:pt x="0" y="97789"/>
                </a:lnTo>
              </a:path>
            </a:pathLst>
          </a:custGeom>
          <a:ln w="4825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033901" y="3893820"/>
            <a:ext cx="27305" cy="8890"/>
          </a:xfrm>
          <a:custGeom>
            <a:avLst/>
            <a:gdLst/>
            <a:ahLst/>
            <a:cxnLst/>
            <a:rect l="l" t="t" r="r" b="b"/>
            <a:pathLst>
              <a:path w="27304" h="8889">
                <a:moveTo>
                  <a:pt x="0" y="8889"/>
                </a:moveTo>
                <a:lnTo>
                  <a:pt x="26924" y="8889"/>
                </a:lnTo>
                <a:lnTo>
                  <a:pt x="26924" y="0"/>
                </a:lnTo>
                <a:lnTo>
                  <a:pt x="0" y="0"/>
                </a:lnTo>
                <a:lnTo>
                  <a:pt x="0" y="8889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033901" y="3804920"/>
            <a:ext cx="22225" cy="88900"/>
          </a:xfrm>
          <a:custGeom>
            <a:avLst/>
            <a:gdLst/>
            <a:ahLst/>
            <a:cxnLst/>
            <a:rect l="l" t="t" r="r" b="b"/>
            <a:pathLst>
              <a:path w="22225" h="88900">
                <a:moveTo>
                  <a:pt x="0" y="88899"/>
                </a:moveTo>
                <a:lnTo>
                  <a:pt x="21844" y="88899"/>
                </a:lnTo>
                <a:lnTo>
                  <a:pt x="21844" y="0"/>
                </a:lnTo>
                <a:lnTo>
                  <a:pt x="0" y="0"/>
                </a:lnTo>
                <a:lnTo>
                  <a:pt x="0" y="88899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058284" y="3804920"/>
            <a:ext cx="0" cy="88900"/>
          </a:xfrm>
          <a:custGeom>
            <a:avLst/>
            <a:gdLst/>
            <a:ahLst/>
            <a:cxnLst/>
            <a:rect l="l" t="t" r="r" b="b"/>
            <a:pathLst>
              <a:path w="0" h="88900">
                <a:moveTo>
                  <a:pt x="0" y="0"/>
                </a:moveTo>
                <a:lnTo>
                  <a:pt x="0" y="88899"/>
                </a:lnTo>
              </a:path>
            </a:pathLst>
          </a:custGeom>
          <a:ln w="5079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060825" y="3884929"/>
            <a:ext cx="26670" cy="8890"/>
          </a:xfrm>
          <a:custGeom>
            <a:avLst/>
            <a:gdLst/>
            <a:ahLst/>
            <a:cxnLst/>
            <a:rect l="l" t="t" r="r" b="b"/>
            <a:pathLst>
              <a:path w="26670" h="8889">
                <a:moveTo>
                  <a:pt x="0" y="8890"/>
                </a:moveTo>
                <a:lnTo>
                  <a:pt x="26670" y="8890"/>
                </a:lnTo>
                <a:lnTo>
                  <a:pt x="26670" y="0"/>
                </a:lnTo>
                <a:lnTo>
                  <a:pt x="0" y="0"/>
                </a:lnTo>
                <a:lnTo>
                  <a:pt x="0" y="889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060825" y="3804920"/>
            <a:ext cx="13335" cy="80010"/>
          </a:xfrm>
          <a:custGeom>
            <a:avLst/>
            <a:gdLst/>
            <a:ahLst/>
            <a:cxnLst/>
            <a:rect l="l" t="t" r="r" b="b"/>
            <a:pathLst>
              <a:path w="13335" h="80010">
                <a:moveTo>
                  <a:pt x="0" y="80009"/>
                </a:moveTo>
                <a:lnTo>
                  <a:pt x="12953" y="80009"/>
                </a:lnTo>
                <a:lnTo>
                  <a:pt x="12953" y="0"/>
                </a:lnTo>
                <a:lnTo>
                  <a:pt x="0" y="0"/>
                </a:lnTo>
                <a:lnTo>
                  <a:pt x="0" y="80009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073778" y="3804920"/>
            <a:ext cx="13970" cy="80010"/>
          </a:xfrm>
          <a:custGeom>
            <a:avLst/>
            <a:gdLst/>
            <a:ahLst/>
            <a:cxnLst/>
            <a:rect l="l" t="t" r="r" b="b"/>
            <a:pathLst>
              <a:path w="13970" h="80010">
                <a:moveTo>
                  <a:pt x="0" y="80009"/>
                </a:moveTo>
                <a:lnTo>
                  <a:pt x="13716" y="80009"/>
                </a:lnTo>
                <a:lnTo>
                  <a:pt x="13716" y="0"/>
                </a:lnTo>
                <a:lnTo>
                  <a:pt x="0" y="0"/>
                </a:lnTo>
                <a:lnTo>
                  <a:pt x="0" y="80009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087495" y="3804920"/>
            <a:ext cx="18415" cy="80645"/>
          </a:xfrm>
          <a:custGeom>
            <a:avLst/>
            <a:gdLst/>
            <a:ahLst/>
            <a:cxnLst/>
            <a:rect l="l" t="t" r="r" b="b"/>
            <a:pathLst>
              <a:path w="18414" h="80645">
                <a:moveTo>
                  <a:pt x="0" y="80263"/>
                </a:moveTo>
                <a:lnTo>
                  <a:pt x="18033" y="80263"/>
                </a:lnTo>
                <a:lnTo>
                  <a:pt x="18033" y="0"/>
                </a:lnTo>
                <a:lnTo>
                  <a:pt x="0" y="0"/>
                </a:lnTo>
                <a:lnTo>
                  <a:pt x="0" y="80263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105528" y="3871595"/>
            <a:ext cx="93345" cy="0"/>
          </a:xfrm>
          <a:custGeom>
            <a:avLst/>
            <a:gdLst/>
            <a:ahLst/>
            <a:cxnLst/>
            <a:rect l="l" t="t" r="r" b="b"/>
            <a:pathLst>
              <a:path w="93345" h="0">
                <a:moveTo>
                  <a:pt x="0" y="0"/>
                </a:moveTo>
                <a:lnTo>
                  <a:pt x="93091" y="0"/>
                </a:lnTo>
              </a:path>
            </a:pathLst>
          </a:custGeom>
          <a:ln w="8889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105528" y="3749040"/>
            <a:ext cx="84455" cy="118110"/>
          </a:xfrm>
          <a:custGeom>
            <a:avLst/>
            <a:gdLst/>
            <a:ahLst/>
            <a:cxnLst/>
            <a:rect l="l" t="t" r="r" b="b"/>
            <a:pathLst>
              <a:path w="84454" h="118110">
                <a:moveTo>
                  <a:pt x="0" y="118110"/>
                </a:moveTo>
                <a:lnTo>
                  <a:pt x="84074" y="118110"/>
                </a:lnTo>
                <a:lnTo>
                  <a:pt x="84074" y="0"/>
                </a:lnTo>
                <a:lnTo>
                  <a:pt x="0" y="0"/>
                </a:lnTo>
                <a:lnTo>
                  <a:pt x="0" y="11811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198620" y="3867150"/>
            <a:ext cx="31750" cy="8890"/>
          </a:xfrm>
          <a:custGeom>
            <a:avLst/>
            <a:gdLst/>
            <a:ahLst/>
            <a:cxnLst/>
            <a:rect l="l" t="t" r="r" b="b"/>
            <a:pathLst>
              <a:path w="31750" h="8889">
                <a:moveTo>
                  <a:pt x="0" y="8889"/>
                </a:moveTo>
                <a:lnTo>
                  <a:pt x="31750" y="8889"/>
                </a:lnTo>
                <a:lnTo>
                  <a:pt x="31750" y="0"/>
                </a:lnTo>
                <a:lnTo>
                  <a:pt x="0" y="0"/>
                </a:lnTo>
                <a:lnTo>
                  <a:pt x="0" y="8889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189603" y="3740150"/>
            <a:ext cx="41275" cy="127000"/>
          </a:xfrm>
          <a:custGeom>
            <a:avLst/>
            <a:gdLst/>
            <a:ahLst/>
            <a:cxnLst/>
            <a:rect l="l" t="t" r="r" b="b"/>
            <a:pathLst>
              <a:path w="41275" h="127000">
                <a:moveTo>
                  <a:pt x="0" y="127000"/>
                </a:moveTo>
                <a:lnTo>
                  <a:pt x="40767" y="127000"/>
                </a:lnTo>
                <a:lnTo>
                  <a:pt x="40767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189603" y="3731259"/>
            <a:ext cx="31750" cy="8890"/>
          </a:xfrm>
          <a:custGeom>
            <a:avLst/>
            <a:gdLst/>
            <a:ahLst/>
            <a:cxnLst/>
            <a:rect l="l" t="t" r="r" b="b"/>
            <a:pathLst>
              <a:path w="31750" h="8889">
                <a:moveTo>
                  <a:pt x="0" y="8890"/>
                </a:moveTo>
                <a:lnTo>
                  <a:pt x="31750" y="8890"/>
                </a:lnTo>
                <a:lnTo>
                  <a:pt x="31750" y="0"/>
                </a:lnTo>
                <a:lnTo>
                  <a:pt x="0" y="0"/>
                </a:lnTo>
                <a:lnTo>
                  <a:pt x="0" y="889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716654" y="3686809"/>
            <a:ext cx="98425" cy="127000"/>
          </a:xfrm>
          <a:custGeom>
            <a:avLst/>
            <a:gdLst/>
            <a:ahLst/>
            <a:cxnLst/>
            <a:rect l="l" t="t" r="r" b="b"/>
            <a:pathLst>
              <a:path w="98425" h="127000">
                <a:moveTo>
                  <a:pt x="98298" y="0"/>
                </a:moveTo>
                <a:lnTo>
                  <a:pt x="0" y="0"/>
                </a:lnTo>
                <a:lnTo>
                  <a:pt x="0" y="127000"/>
                </a:lnTo>
                <a:lnTo>
                  <a:pt x="98298" y="127000"/>
                </a:lnTo>
                <a:lnTo>
                  <a:pt x="98298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830828" y="3677920"/>
            <a:ext cx="0" cy="135890"/>
          </a:xfrm>
          <a:custGeom>
            <a:avLst/>
            <a:gdLst/>
            <a:ahLst/>
            <a:cxnLst/>
            <a:rect l="l" t="t" r="r" b="b"/>
            <a:pathLst>
              <a:path w="0" h="135889">
                <a:moveTo>
                  <a:pt x="0" y="0"/>
                </a:moveTo>
                <a:lnTo>
                  <a:pt x="0" y="135889"/>
                </a:lnTo>
              </a:path>
            </a:pathLst>
          </a:custGeom>
          <a:ln w="3175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846703" y="3677920"/>
            <a:ext cx="276860" cy="127000"/>
          </a:xfrm>
          <a:custGeom>
            <a:avLst/>
            <a:gdLst/>
            <a:ahLst/>
            <a:cxnLst/>
            <a:rect l="l" t="t" r="r" b="b"/>
            <a:pathLst>
              <a:path w="276860" h="127000">
                <a:moveTo>
                  <a:pt x="276733" y="0"/>
                </a:moveTo>
                <a:lnTo>
                  <a:pt x="0" y="0"/>
                </a:lnTo>
                <a:lnTo>
                  <a:pt x="0" y="126999"/>
                </a:lnTo>
                <a:lnTo>
                  <a:pt x="276733" y="126999"/>
                </a:lnTo>
                <a:lnTo>
                  <a:pt x="276733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846826" y="3731514"/>
            <a:ext cx="401955" cy="127000"/>
          </a:xfrm>
          <a:custGeom>
            <a:avLst/>
            <a:gdLst/>
            <a:ahLst/>
            <a:cxnLst/>
            <a:rect l="l" t="t" r="r" b="b"/>
            <a:pathLst>
              <a:path w="401954" h="127000">
                <a:moveTo>
                  <a:pt x="0" y="127000"/>
                </a:moveTo>
                <a:lnTo>
                  <a:pt x="401700" y="127000"/>
                </a:lnTo>
                <a:lnTo>
                  <a:pt x="401700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502528" y="3731514"/>
            <a:ext cx="62865" cy="127000"/>
          </a:xfrm>
          <a:custGeom>
            <a:avLst/>
            <a:gdLst/>
            <a:ahLst/>
            <a:cxnLst/>
            <a:rect l="l" t="t" r="r" b="b"/>
            <a:pathLst>
              <a:path w="62864" h="127000">
                <a:moveTo>
                  <a:pt x="0" y="127000"/>
                </a:moveTo>
                <a:lnTo>
                  <a:pt x="62357" y="127000"/>
                </a:lnTo>
                <a:lnTo>
                  <a:pt x="62357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636009" y="4267200"/>
            <a:ext cx="45085" cy="127000"/>
          </a:xfrm>
          <a:custGeom>
            <a:avLst/>
            <a:gdLst/>
            <a:ahLst/>
            <a:cxnLst/>
            <a:rect l="l" t="t" r="r" b="b"/>
            <a:pathLst>
              <a:path w="45085" h="127000">
                <a:moveTo>
                  <a:pt x="0" y="127000"/>
                </a:moveTo>
                <a:lnTo>
                  <a:pt x="44576" y="127000"/>
                </a:lnTo>
                <a:lnTo>
                  <a:pt x="44576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680586" y="4258183"/>
            <a:ext cx="31750" cy="136525"/>
          </a:xfrm>
          <a:custGeom>
            <a:avLst/>
            <a:gdLst/>
            <a:ahLst/>
            <a:cxnLst/>
            <a:rect l="l" t="t" r="r" b="b"/>
            <a:pathLst>
              <a:path w="31750" h="136525">
                <a:moveTo>
                  <a:pt x="0" y="136017"/>
                </a:moveTo>
                <a:lnTo>
                  <a:pt x="31750" y="136017"/>
                </a:lnTo>
                <a:lnTo>
                  <a:pt x="31750" y="0"/>
                </a:lnTo>
                <a:lnTo>
                  <a:pt x="0" y="0"/>
                </a:lnTo>
                <a:lnTo>
                  <a:pt x="0" y="136017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712336" y="4258183"/>
            <a:ext cx="455930" cy="127000"/>
          </a:xfrm>
          <a:custGeom>
            <a:avLst/>
            <a:gdLst/>
            <a:ahLst/>
            <a:cxnLst/>
            <a:rect l="l" t="t" r="r" b="b"/>
            <a:pathLst>
              <a:path w="455929" h="127000">
                <a:moveTo>
                  <a:pt x="455802" y="0"/>
                </a:moveTo>
                <a:lnTo>
                  <a:pt x="0" y="0"/>
                </a:lnTo>
                <a:lnTo>
                  <a:pt x="0" y="127000"/>
                </a:lnTo>
                <a:lnTo>
                  <a:pt x="455802" y="127000"/>
                </a:lnTo>
                <a:lnTo>
                  <a:pt x="455802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5564885" y="3731514"/>
            <a:ext cx="281940" cy="127000"/>
          </a:xfrm>
          <a:custGeom>
            <a:avLst/>
            <a:gdLst/>
            <a:ahLst/>
            <a:cxnLst/>
            <a:rect l="l" t="t" r="r" b="b"/>
            <a:pathLst>
              <a:path w="281939" h="127000">
                <a:moveTo>
                  <a:pt x="0" y="127000"/>
                </a:moveTo>
                <a:lnTo>
                  <a:pt x="0" y="0"/>
                </a:lnTo>
                <a:lnTo>
                  <a:pt x="281939" y="0"/>
                </a:lnTo>
                <a:lnTo>
                  <a:pt x="281939" y="127000"/>
                </a:lnTo>
                <a:lnTo>
                  <a:pt x="0" y="12700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555620" y="3776090"/>
            <a:ext cx="1067435" cy="127000"/>
          </a:xfrm>
          <a:custGeom>
            <a:avLst/>
            <a:gdLst/>
            <a:ahLst/>
            <a:cxnLst/>
            <a:rect l="l" t="t" r="r" b="b"/>
            <a:pathLst>
              <a:path w="1067435" h="127000">
                <a:moveTo>
                  <a:pt x="0" y="126999"/>
                </a:moveTo>
                <a:lnTo>
                  <a:pt x="0" y="0"/>
                </a:lnTo>
                <a:lnTo>
                  <a:pt x="1067434" y="0"/>
                </a:lnTo>
                <a:lnTo>
                  <a:pt x="1067434" y="126999"/>
                </a:lnTo>
                <a:lnTo>
                  <a:pt x="0" y="126999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814951" y="1668652"/>
            <a:ext cx="3169920" cy="127000"/>
          </a:xfrm>
          <a:custGeom>
            <a:avLst/>
            <a:gdLst/>
            <a:ahLst/>
            <a:cxnLst/>
            <a:rect l="l" t="t" r="r" b="b"/>
            <a:pathLst>
              <a:path w="3169920" h="127000">
                <a:moveTo>
                  <a:pt x="3169793" y="0"/>
                </a:moveTo>
                <a:lnTo>
                  <a:pt x="0" y="0"/>
                </a:lnTo>
                <a:lnTo>
                  <a:pt x="0" y="127000"/>
                </a:lnTo>
                <a:lnTo>
                  <a:pt x="3169793" y="127000"/>
                </a:lnTo>
                <a:lnTo>
                  <a:pt x="3169793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8009635" y="1668652"/>
            <a:ext cx="0" cy="127000"/>
          </a:xfrm>
          <a:custGeom>
            <a:avLst/>
            <a:gdLst/>
            <a:ahLst/>
            <a:cxnLst/>
            <a:rect l="l" t="t" r="r" b="b"/>
            <a:pathLst>
              <a:path w="0" h="127000">
                <a:moveTo>
                  <a:pt x="0" y="0"/>
                </a:moveTo>
                <a:lnTo>
                  <a:pt x="0" y="127000"/>
                </a:lnTo>
              </a:path>
            </a:pathLst>
          </a:custGeom>
          <a:ln w="49783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8172322" y="1642110"/>
            <a:ext cx="621030" cy="180975"/>
          </a:xfrm>
          <a:custGeom>
            <a:avLst/>
            <a:gdLst/>
            <a:ahLst/>
            <a:cxnLst/>
            <a:rect l="l" t="t" r="r" b="b"/>
            <a:pathLst>
              <a:path w="621029" h="180975">
                <a:moveTo>
                  <a:pt x="499999" y="53593"/>
                </a:moveTo>
                <a:lnTo>
                  <a:pt x="491362" y="53593"/>
                </a:lnTo>
                <a:lnTo>
                  <a:pt x="491362" y="180593"/>
                </a:lnTo>
                <a:lnTo>
                  <a:pt x="580644" y="180593"/>
                </a:lnTo>
                <a:lnTo>
                  <a:pt x="562736" y="171576"/>
                </a:lnTo>
                <a:lnTo>
                  <a:pt x="536067" y="162560"/>
                </a:lnTo>
                <a:lnTo>
                  <a:pt x="518032" y="162560"/>
                </a:lnTo>
                <a:lnTo>
                  <a:pt x="518032" y="153542"/>
                </a:lnTo>
                <a:lnTo>
                  <a:pt x="499999" y="153542"/>
                </a:lnTo>
                <a:lnTo>
                  <a:pt x="499999" y="53593"/>
                </a:lnTo>
                <a:close/>
              </a:path>
              <a:path w="621029" h="180975">
                <a:moveTo>
                  <a:pt x="549782" y="35560"/>
                </a:moveTo>
                <a:lnTo>
                  <a:pt x="536067" y="35560"/>
                </a:lnTo>
                <a:lnTo>
                  <a:pt x="536067" y="162560"/>
                </a:lnTo>
                <a:lnTo>
                  <a:pt x="562736" y="171576"/>
                </a:lnTo>
                <a:lnTo>
                  <a:pt x="580644" y="180593"/>
                </a:lnTo>
                <a:lnTo>
                  <a:pt x="580644" y="162560"/>
                </a:lnTo>
                <a:lnTo>
                  <a:pt x="549782" y="162560"/>
                </a:lnTo>
                <a:lnTo>
                  <a:pt x="549782" y="35560"/>
                </a:lnTo>
                <a:close/>
              </a:path>
              <a:path w="621029" h="180975">
                <a:moveTo>
                  <a:pt x="612394" y="53593"/>
                </a:moveTo>
                <a:lnTo>
                  <a:pt x="580644" y="53593"/>
                </a:lnTo>
                <a:lnTo>
                  <a:pt x="580644" y="180593"/>
                </a:lnTo>
                <a:lnTo>
                  <a:pt x="612394" y="180593"/>
                </a:lnTo>
                <a:lnTo>
                  <a:pt x="612394" y="53593"/>
                </a:lnTo>
                <a:close/>
              </a:path>
              <a:path w="621029" h="180975">
                <a:moveTo>
                  <a:pt x="621029" y="53593"/>
                </a:moveTo>
                <a:lnTo>
                  <a:pt x="612394" y="53593"/>
                </a:lnTo>
                <a:lnTo>
                  <a:pt x="612394" y="180593"/>
                </a:lnTo>
                <a:lnTo>
                  <a:pt x="621029" y="180593"/>
                </a:lnTo>
                <a:lnTo>
                  <a:pt x="621029" y="53593"/>
                </a:lnTo>
                <a:close/>
              </a:path>
              <a:path w="621029" h="180975">
                <a:moveTo>
                  <a:pt x="531749" y="26542"/>
                </a:moveTo>
                <a:lnTo>
                  <a:pt x="518032" y="26542"/>
                </a:lnTo>
                <a:lnTo>
                  <a:pt x="518032" y="162560"/>
                </a:lnTo>
                <a:lnTo>
                  <a:pt x="536067" y="162560"/>
                </a:lnTo>
                <a:lnTo>
                  <a:pt x="536067" y="153542"/>
                </a:lnTo>
                <a:lnTo>
                  <a:pt x="531749" y="153542"/>
                </a:lnTo>
                <a:lnTo>
                  <a:pt x="531749" y="26542"/>
                </a:lnTo>
                <a:close/>
              </a:path>
              <a:path w="621029" h="180975">
                <a:moveTo>
                  <a:pt x="567817" y="35560"/>
                </a:moveTo>
                <a:lnTo>
                  <a:pt x="549782" y="35560"/>
                </a:lnTo>
                <a:lnTo>
                  <a:pt x="549782" y="162560"/>
                </a:lnTo>
                <a:lnTo>
                  <a:pt x="567817" y="162560"/>
                </a:lnTo>
                <a:lnTo>
                  <a:pt x="567817" y="35560"/>
                </a:lnTo>
                <a:close/>
              </a:path>
              <a:path w="621029" h="180975">
                <a:moveTo>
                  <a:pt x="567817" y="35560"/>
                </a:moveTo>
                <a:lnTo>
                  <a:pt x="567817" y="162560"/>
                </a:lnTo>
                <a:lnTo>
                  <a:pt x="580644" y="162560"/>
                </a:lnTo>
                <a:lnTo>
                  <a:pt x="580644" y="53593"/>
                </a:lnTo>
                <a:lnTo>
                  <a:pt x="612394" y="53593"/>
                </a:lnTo>
                <a:lnTo>
                  <a:pt x="594486" y="44576"/>
                </a:lnTo>
                <a:lnTo>
                  <a:pt x="567817" y="35560"/>
                </a:lnTo>
                <a:close/>
              </a:path>
              <a:path w="621029" h="180975">
                <a:moveTo>
                  <a:pt x="531749" y="17525"/>
                </a:moveTo>
                <a:lnTo>
                  <a:pt x="499999" y="17525"/>
                </a:lnTo>
                <a:lnTo>
                  <a:pt x="499999" y="153542"/>
                </a:lnTo>
                <a:lnTo>
                  <a:pt x="518032" y="153542"/>
                </a:lnTo>
                <a:lnTo>
                  <a:pt x="518032" y="26542"/>
                </a:lnTo>
                <a:lnTo>
                  <a:pt x="531749" y="26542"/>
                </a:lnTo>
                <a:lnTo>
                  <a:pt x="531749" y="17525"/>
                </a:lnTo>
                <a:close/>
              </a:path>
              <a:path w="621029" h="180975">
                <a:moveTo>
                  <a:pt x="549782" y="26542"/>
                </a:moveTo>
                <a:lnTo>
                  <a:pt x="531749" y="26542"/>
                </a:lnTo>
                <a:lnTo>
                  <a:pt x="531749" y="153542"/>
                </a:lnTo>
                <a:lnTo>
                  <a:pt x="536067" y="153542"/>
                </a:lnTo>
                <a:lnTo>
                  <a:pt x="536067" y="35560"/>
                </a:lnTo>
                <a:lnTo>
                  <a:pt x="549782" y="35560"/>
                </a:lnTo>
                <a:lnTo>
                  <a:pt x="549782" y="26542"/>
                </a:lnTo>
                <a:close/>
              </a:path>
              <a:path w="621029" h="180975">
                <a:moveTo>
                  <a:pt x="210311" y="8636"/>
                </a:moveTo>
                <a:lnTo>
                  <a:pt x="178561" y="8636"/>
                </a:lnTo>
                <a:lnTo>
                  <a:pt x="178561" y="135636"/>
                </a:lnTo>
                <a:lnTo>
                  <a:pt x="205612" y="144652"/>
                </a:lnTo>
                <a:lnTo>
                  <a:pt x="205612" y="17525"/>
                </a:lnTo>
                <a:lnTo>
                  <a:pt x="210311" y="17525"/>
                </a:lnTo>
                <a:lnTo>
                  <a:pt x="210311" y="8636"/>
                </a:lnTo>
                <a:close/>
              </a:path>
              <a:path w="621029" h="180975">
                <a:moveTo>
                  <a:pt x="210311" y="17525"/>
                </a:moveTo>
                <a:lnTo>
                  <a:pt x="205612" y="17525"/>
                </a:lnTo>
                <a:lnTo>
                  <a:pt x="205612" y="144652"/>
                </a:lnTo>
                <a:lnTo>
                  <a:pt x="237362" y="144652"/>
                </a:lnTo>
                <a:lnTo>
                  <a:pt x="237362" y="135636"/>
                </a:lnTo>
                <a:lnTo>
                  <a:pt x="210311" y="135636"/>
                </a:lnTo>
                <a:lnTo>
                  <a:pt x="210311" y="17525"/>
                </a:lnTo>
                <a:close/>
              </a:path>
              <a:path w="621029" h="180975">
                <a:moveTo>
                  <a:pt x="499999" y="17525"/>
                </a:moveTo>
                <a:lnTo>
                  <a:pt x="237362" y="17525"/>
                </a:lnTo>
                <a:lnTo>
                  <a:pt x="237362" y="144652"/>
                </a:lnTo>
                <a:lnTo>
                  <a:pt x="491362" y="144652"/>
                </a:lnTo>
                <a:lnTo>
                  <a:pt x="491362" y="53593"/>
                </a:lnTo>
                <a:lnTo>
                  <a:pt x="499999" y="53593"/>
                </a:lnTo>
                <a:lnTo>
                  <a:pt x="499999" y="17525"/>
                </a:lnTo>
                <a:close/>
              </a:path>
              <a:path w="621029" h="180975">
                <a:moveTo>
                  <a:pt x="49783" y="0"/>
                </a:moveTo>
                <a:lnTo>
                  <a:pt x="18033" y="0"/>
                </a:lnTo>
                <a:lnTo>
                  <a:pt x="18033" y="135636"/>
                </a:lnTo>
                <a:lnTo>
                  <a:pt x="49783" y="135636"/>
                </a:lnTo>
                <a:lnTo>
                  <a:pt x="49783" y="0"/>
                </a:lnTo>
                <a:close/>
              </a:path>
              <a:path w="621029" h="180975">
                <a:moveTo>
                  <a:pt x="178561" y="8636"/>
                </a:moveTo>
                <a:lnTo>
                  <a:pt x="49783" y="8636"/>
                </a:lnTo>
                <a:lnTo>
                  <a:pt x="49783" y="135636"/>
                </a:lnTo>
                <a:lnTo>
                  <a:pt x="178561" y="135636"/>
                </a:lnTo>
                <a:lnTo>
                  <a:pt x="178561" y="8636"/>
                </a:lnTo>
                <a:close/>
              </a:path>
              <a:path w="621029" h="180975">
                <a:moveTo>
                  <a:pt x="210311" y="8636"/>
                </a:moveTo>
                <a:lnTo>
                  <a:pt x="210311" y="135636"/>
                </a:lnTo>
                <a:lnTo>
                  <a:pt x="237362" y="135636"/>
                </a:lnTo>
                <a:lnTo>
                  <a:pt x="237362" y="17525"/>
                </a:lnTo>
                <a:lnTo>
                  <a:pt x="210311" y="8636"/>
                </a:lnTo>
                <a:close/>
              </a:path>
              <a:path w="621029" h="180975">
                <a:moveTo>
                  <a:pt x="18033" y="0"/>
                </a:moveTo>
                <a:lnTo>
                  <a:pt x="0" y="0"/>
                </a:lnTo>
                <a:lnTo>
                  <a:pt x="0" y="127000"/>
                </a:lnTo>
                <a:lnTo>
                  <a:pt x="18033" y="127000"/>
                </a:lnTo>
                <a:lnTo>
                  <a:pt x="18033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555459" y="1963547"/>
            <a:ext cx="1666239" cy="127000"/>
          </a:xfrm>
          <a:custGeom>
            <a:avLst/>
            <a:gdLst/>
            <a:ahLst/>
            <a:cxnLst/>
            <a:rect l="l" t="t" r="r" b="b"/>
            <a:pathLst>
              <a:path w="1666239" h="127000">
                <a:moveTo>
                  <a:pt x="0" y="127000"/>
                </a:moveTo>
                <a:lnTo>
                  <a:pt x="0" y="0"/>
                </a:lnTo>
                <a:lnTo>
                  <a:pt x="1665770" y="0"/>
                </a:lnTo>
                <a:lnTo>
                  <a:pt x="1665770" y="127000"/>
                </a:lnTo>
                <a:lnTo>
                  <a:pt x="0" y="12700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6449059" y="2552826"/>
            <a:ext cx="1312545" cy="127000"/>
          </a:xfrm>
          <a:custGeom>
            <a:avLst/>
            <a:gdLst/>
            <a:ahLst/>
            <a:cxnLst/>
            <a:rect l="l" t="t" r="r" b="b"/>
            <a:pathLst>
              <a:path w="1312545" h="127000">
                <a:moveTo>
                  <a:pt x="1312544" y="0"/>
                </a:moveTo>
                <a:lnTo>
                  <a:pt x="0" y="0"/>
                </a:lnTo>
                <a:lnTo>
                  <a:pt x="0" y="127000"/>
                </a:lnTo>
                <a:lnTo>
                  <a:pt x="1312544" y="127000"/>
                </a:lnTo>
                <a:lnTo>
                  <a:pt x="1312544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761605" y="2552826"/>
            <a:ext cx="103505" cy="127000"/>
          </a:xfrm>
          <a:custGeom>
            <a:avLst/>
            <a:gdLst/>
            <a:ahLst/>
            <a:cxnLst/>
            <a:rect l="l" t="t" r="r" b="b"/>
            <a:pathLst>
              <a:path w="103504" h="127000">
                <a:moveTo>
                  <a:pt x="103377" y="0"/>
                </a:moveTo>
                <a:lnTo>
                  <a:pt x="0" y="0"/>
                </a:lnTo>
                <a:lnTo>
                  <a:pt x="0" y="127000"/>
                </a:lnTo>
                <a:lnTo>
                  <a:pt x="103377" y="127000"/>
                </a:lnTo>
                <a:lnTo>
                  <a:pt x="103377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25958" y="3092957"/>
            <a:ext cx="1411605" cy="1432560"/>
          </a:xfrm>
          <a:custGeom>
            <a:avLst/>
            <a:gdLst/>
            <a:ahLst/>
            <a:cxnLst/>
            <a:rect l="l" t="t" r="r" b="b"/>
            <a:pathLst>
              <a:path w="1411605" h="1432560">
                <a:moveTo>
                  <a:pt x="674191" y="1036446"/>
                </a:moveTo>
                <a:lnTo>
                  <a:pt x="504050" y="1036446"/>
                </a:lnTo>
                <a:lnTo>
                  <a:pt x="554367" y="1432559"/>
                </a:lnTo>
                <a:lnTo>
                  <a:pt x="674191" y="1036446"/>
                </a:lnTo>
                <a:close/>
              </a:path>
              <a:path w="1411605" h="1432560">
                <a:moveTo>
                  <a:pt x="911485" y="990472"/>
                </a:moveTo>
                <a:lnTo>
                  <a:pt x="688098" y="990472"/>
                </a:lnTo>
                <a:lnTo>
                  <a:pt x="865505" y="1308989"/>
                </a:lnTo>
                <a:lnTo>
                  <a:pt x="911485" y="990472"/>
                </a:lnTo>
                <a:close/>
              </a:path>
              <a:path w="1411605" h="1432560">
                <a:moveTo>
                  <a:pt x="1125197" y="958849"/>
                </a:moveTo>
                <a:lnTo>
                  <a:pt x="916051" y="958849"/>
                </a:lnTo>
                <a:lnTo>
                  <a:pt x="1185545" y="1200149"/>
                </a:lnTo>
                <a:lnTo>
                  <a:pt x="1125197" y="958849"/>
                </a:lnTo>
                <a:close/>
              </a:path>
              <a:path w="1411605" h="1432560">
                <a:moveTo>
                  <a:pt x="1116558" y="924305"/>
                </a:moveTo>
                <a:lnTo>
                  <a:pt x="370255" y="924305"/>
                </a:lnTo>
                <a:lnTo>
                  <a:pt x="311124" y="1168399"/>
                </a:lnTo>
                <a:lnTo>
                  <a:pt x="504050" y="1036446"/>
                </a:lnTo>
                <a:lnTo>
                  <a:pt x="674191" y="1036446"/>
                </a:lnTo>
                <a:lnTo>
                  <a:pt x="688098" y="990472"/>
                </a:lnTo>
                <a:lnTo>
                  <a:pt x="911485" y="990472"/>
                </a:lnTo>
                <a:lnTo>
                  <a:pt x="916051" y="958849"/>
                </a:lnTo>
                <a:lnTo>
                  <a:pt x="1125197" y="958849"/>
                </a:lnTo>
                <a:lnTo>
                  <a:pt x="1116558" y="924305"/>
                </a:lnTo>
                <a:close/>
              </a:path>
              <a:path w="1411605" h="1432560">
                <a:moveTo>
                  <a:pt x="24168" y="152145"/>
                </a:moveTo>
                <a:lnTo>
                  <a:pt x="302298" y="505205"/>
                </a:lnTo>
                <a:lnTo>
                  <a:pt x="0" y="571372"/>
                </a:lnTo>
                <a:lnTo>
                  <a:pt x="243179" y="780922"/>
                </a:lnTo>
                <a:lnTo>
                  <a:pt x="8813" y="967485"/>
                </a:lnTo>
                <a:lnTo>
                  <a:pt x="370255" y="924305"/>
                </a:lnTo>
                <a:lnTo>
                  <a:pt x="1116558" y="924305"/>
                </a:lnTo>
                <a:lnTo>
                  <a:pt x="1100074" y="858392"/>
                </a:lnTo>
                <a:lnTo>
                  <a:pt x="1379104" y="858392"/>
                </a:lnTo>
                <a:lnTo>
                  <a:pt x="1150366" y="694689"/>
                </a:lnTo>
                <a:lnTo>
                  <a:pt x="1378331" y="539622"/>
                </a:lnTo>
                <a:lnTo>
                  <a:pt x="1091183" y="485139"/>
                </a:lnTo>
                <a:lnTo>
                  <a:pt x="1129382" y="419100"/>
                </a:lnTo>
                <a:lnTo>
                  <a:pt x="477723" y="419100"/>
                </a:lnTo>
                <a:lnTo>
                  <a:pt x="24168" y="152145"/>
                </a:lnTo>
                <a:close/>
              </a:path>
              <a:path w="1411605" h="1432560">
                <a:moveTo>
                  <a:pt x="1379104" y="858392"/>
                </a:moveTo>
                <a:lnTo>
                  <a:pt x="1100074" y="858392"/>
                </a:lnTo>
                <a:lnTo>
                  <a:pt x="1411224" y="881379"/>
                </a:lnTo>
                <a:lnTo>
                  <a:pt x="1379104" y="858392"/>
                </a:lnTo>
                <a:close/>
              </a:path>
              <a:path w="1411605" h="1432560">
                <a:moveTo>
                  <a:pt x="545668" y="152145"/>
                </a:moveTo>
                <a:lnTo>
                  <a:pt x="477723" y="419100"/>
                </a:lnTo>
                <a:lnTo>
                  <a:pt x="1129382" y="419100"/>
                </a:lnTo>
                <a:lnTo>
                  <a:pt x="1149290" y="384682"/>
                </a:lnTo>
                <a:lnTo>
                  <a:pt x="705611" y="384682"/>
                </a:lnTo>
                <a:lnTo>
                  <a:pt x="545668" y="152145"/>
                </a:lnTo>
                <a:close/>
              </a:path>
              <a:path w="1411605" h="1432560">
                <a:moveTo>
                  <a:pt x="948817" y="0"/>
                </a:moveTo>
                <a:lnTo>
                  <a:pt x="705611" y="384682"/>
                </a:lnTo>
                <a:lnTo>
                  <a:pt x="1149290" y="384682"/>
                </a:lnTo>
                <a:lnTo>
                  <a:pt x="1167508" y="353187"/>
                </a:lnTo>
                <a:lnTo>
                  <a:pt x="924813" y="353187"/>
                </a:lnTo>
                <a:lnTo>
                  <a:pt x="948817" y="0"/>
                </a:lnTo>
                <a:close/>
              </a:path>
              <a:path w="1411605" h="1432560">
                <a:moveTo>
                  <a:pt x="1200785" y="295655"/>
                </a:moveTo>
                <a:lnTo>
                  <a:pt x="924813" y="353187"/>
                </a:lnTo>
                <a:lnTo>
                  <a:pt x="1167508" y="353187"/>
                </a:lnTo>
                <a:lnTo>
                  <a:pt x="1200785" y="295655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25958" y="3092957"/>
            <a:ext cx="1411605" cy="1432560"/>
          </a:xfrm>
          <a:custGeom>
            <a:avLst/>
            <a:gdLst/>
            <a:ahLst/>
            <a:cxnLst/>
            <a:rect l="l" t="t" r="r" b="b"/>
            <a:pathLst>
              <a:path w="1411605" h="1432560">
                <a:moveTo>
                  <a:pt x="705611" y="384682"/>
                </a:moveTo>
                <a:lnTo>
                  <a:pt x="948817" y="0"/>
                </a:lnTo>
                <a:lnTo>
                  <a:pt x="924813" y="353187"/>
                </a:lnTo>
                <a:lnTo>
                  <a:pt x="1200785" y="295655"/>
                </a:lnTo>
                <a:lnTo>
                  <a:pt x="1091183" y="485139"/>
                </a:lnTo>
                <a:lnTo>
                  <a:pt x="1378331" y="539622"/>
                </a:lnTo>
                <a:lnTo>
                  <a:pt x="1150366" y="694689"/>
                </a:lnTo>
                <a:lnTo>
                  <a:pt x="1411224" y="881379"/>
                </a:lnTo>
                <a:lnTo>
                  <a:pt x="1100074" y="858392"/>
                </a:lnTo>
                <a:lnTo>
                  <a:pt x="1185545" y="1200149"/>
                </a:lnTo>
                <a:lnTo>
                  <a:pt x="916051" y="958849"/>
                </a:lnTo>
                <a:lnTo>
                  <a:pt x="865505" y="1308989"/>
                </a:lnTo>
                <a:lnTo>
                  <a:pt x="688098" y="990472"/>
                </a:lnTo>
                <a:lnTo>
                  <a:pt x="554367" y="1432559"/>
                </a:lnTo>
                <a:lnTo>
                  <a:pt x="504050" y="1036446"/>
                </a:lnTo>
                <a:lnTo>
                  <a:pt x="311124" y="1168399"/>
                </a:lnTo>
                <a:lnTo>
                  <a:pt x="370255" y="924305"/>
                </a:lnTo>
                <a:lnTo>
                  <a:pt x="8813" y="967485"/>
                </a:lnTo>
                <a:lnTo>
                  <a:pt x="243179" y="780922"/>
                </a:lnTo>
                <a:lnTo>
                  <a:pt x="0" y="571372"/>
                </a:lnTo>
                <a:lnTo>
                  <a:pt x="302298" y="505205"/>
                </a:lnTo>
                <a:lnTo>
                  <a:pt x="24168" y="152145"/>
                </a:lnTo>
                <a:lnTo>
                  <a:pt x="477723" y="419100"/>
                </a:lnTo>
                <a:lnTo>
                  <a:pt x="545668" y="152145"/>
                </a:lnTo>
                <a:lnTo>
                  <a:pt x="705611" y="384682"/>
                </a:lnTo>
                <a:close/>
              </a:path>
            </a:pathLst>
          </a:custGeom>
          <a:ln w="25400">
            <a:solidFill>
              <a:srgbClr val="B66C3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351" y="122301"/>
            <a:ext cx="286829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Ⅱ. 법적 성격상</a:t>
            </a:r>
            <a:r>
              <a:rPr dirty="0" spc="-85"/>
              <a:t> </a:t>
            </a:r>
            <a:r>
              <a:rPr dirty="0"/>
              <a:t>특색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303" y="513480"/>
            <a:ext cx="8387715" cy="2308860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475"/>
              </a:spcBef>
            </a:pPr>
            <a:r>
              <a:rPr dirty="0" sz="2400" b="1">
                <a:latin typeface="맑은 고딕"/>
                <a:cs typeface="맑은 고딕"/>
              </a:rPr>
              <a:t>1. </a:t>
            </a:r>
            <a:r>
              <a:rPr dirty="0" sz="2400" spc="-5" b="1">
                <a:latin typeface="맑은 고딕"/>
                <a:cs typeface="맑은 고딕"/>
              </a:rPr>
              <a:t>특허법의</a:t>
            </a:r>
            <a:r>
              <a:rPr dirty="0" sz="2400" spc="-10" b="1">
                <a:latin typeface="맑은 고딕"/>
                <a:cs typeface="맑은 고딕"/>
              </a:rPr>
              <a:t> </a:t>
            </a:r>
            <a:r>
              <a:rPr dirty="0" sz="2400" spc="-5" b="1">
                <a:latin typeface="맑은 고딕"/>
                <a:cs typeface="맑은 고딕"/>
              </a:rPr>
              <a:t>기본원칙</a:t>
            </a:r>
            <a:endParaRPr sz="24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2000" b="1">
                <a:latin typeface="맑은 고딕"/>
                <a:cs typeface="맑은 고딕"/>
              </a:rPr>
              <a:t>(3)</a:t>
            </a:r>
            <a:r>
              <a:rPr dirty="0" sz="2000" spc="-2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심사주의</a:t>
            </a:r>
            <a:endParaRPr sz="20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080" indent="88265">
              <a:lnSpc>
                <a:spcPct val="100000"/>
              </a:lnSpc>
            </a:pPr>
            <a:r>
              <a:rPr dirty="0" sz="2000">
                <a:latin typeface="맑은 고딕"/>
                <a:cs typeface="맑은 고딕"/>
              </a:rPr>
              <a:t>- 뿐만 아니라 우리는 </a:t>
            </a:r>
            <a:r>
              <a:rPr dirty="0" sz="2000" b="1">
                <a:latin typeface="맑은 고딕"/>
                <a:cs typeface="맑은 고딕"/>
              </a:rPr>
              <a:t>전문가에 의한 실체심사와 더불어 </a:t>
            </a:r>
            <a:r>
              <a:rPr dirty="0" sz="2000">
                <a:latin typeface="맑은 고딕"/>
                <a:cs typeface="맑은 고딕"/>
              </a:rPr>
              <a:t>일반인들에</a:t>
            </a:r>
            <a:r>
              <a:rPr dirty="0" sz="2000" spc="-13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의한  심사를 받아 특허권 부여의 공정성과 정당성을 확보하는 절차로서 </a:t>
            </a:r>
            <a:r>
              <a:rPr dirty="0" sz="2000" b="1">
                <a:latin typeface="맑은 고딕"/>
                <a:cs typeface="맑은 고딕"/>
              </a:rPr>
              <a:t>특허출  원의 공개제도</a:t>
            </a:r>
            <a:r>
              <a:rPr dirty="0" sz="2000">
                <a:latin typeface="맑은 고딕"/>
                <a:cs typeface="맑은 고딕"/>
              </a:rPr>
              <a:t>를 통하여 </a:t>
            </a:r>
            <a:r>
              <a:rPr dirty="0" sz="2000" b="1">
                <a:latin typeface="맑은 고딕"/>
                <a:cs typeface="맑은 고딕"/>
              </a:rPr>
              <a:t>일반인들에게 공개적인 심사</a:t>
            </a:r>
            <a:r>
              <a:rPr dirty="0" sz="2000">
                <a:latin typeface="맑은 고딕"/>
                <a:cs typeface="맑은 고딕"/>
              </a:rPr>
              <a:t>의 기회를 부여하고  있다.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84120" y="2924555"/>
            <a:ext cx="5038344" cy="3313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03291" y="5032247"/>
            <a:ext cx="2519171" cy="12054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118104" y="1633601"/>
            <a:ext cx="3755390" cy="180975"/>
          </a:xfrm>
          <a:custGeom>
            <a:avLst/>
            <a:gdLst/>
            <a:ahLst/>
            <a:cxnLst/>
            <a:rect l="l" t="t" r="r" b="b"/>
            <a:pathLst>
              <a:path w="3755390" h="180975">
                <a:moveTo>
                  <a:pt x="3705860" y="162687"/>
                </a:moveTo>
                <a:lnTo>
                  <a:pt x="3705860" y="180594"/>
                </a:lnTo>
                <a:lnTo>
                  <a:pt x="3714750" y="180594"/>
                </a:lnTo>
                <a:lnTo>
                  <a:pt x="3714750" y="171576"/>
                </a:lnTo>
                <a:lnTo>
                  <a:pt x="3705860" y="162687"/>
                </a:lnTo>
                <a:close/>
              </a:path>
              <a:path w="3755390" h="180975">
                <a:moveTo>
                  <a:pt x="3737610" y="44576"/>
                </a:moveTo>
                <a:lnTo>
                  <a:pt x="3714750" y="44576"/>
                </a:lnTo>
                <a:lnTo>
                  <a:pt x="3714750" y="180594"/>
                </a:lnTo>
                <a:lnTo>
                  <a:pt x="3746500" y="180594"/>
                </a:lnTo>
                <a:lnTo>
                  <a:pt x="3746500" y="162687"/>
                </a:lnTo>
                <a:lnTo>
                  <a:pt x="3737610" y="162687"/>
                </a:lnTo>
                <a:lnTo>
                  <a:pt x="3737610" y="44576"/>
                </a:lnTo>
                <a:close/>
              </a:path>
              <a:path w="3755390" h="180975">
                <a:moveTo>
                  <a:pt x="3755136" y="53594"/>
                </a:moveTo>
                <a:lnTo>
                  <a:pt x="3746500" y="53594"/>
                </a:lnTo>
                <a:lnTo>
                  <a:pt x="3746500" y="180594"/>
                </a:lnTo>
                <a:lnTo>
                  <a:pt x="3755136" y="180594"/>
                </a:lnTo>
                <a:lnTo>
                  <a:pt x="3755136" y="53594"/>
                </a:lnTo>
                <a:close/>
              </a:path>
              <a:path w="3755390" h="180975">
                <a:moveTo>
                  <a:pt x="3737610" y="35687"/>
                </a:moveTo>
                <a:lnTo>
                  <a:pt x="3705860" y="35687"/>
                </a:lnTo>
                <a:lnTo>
                  <a:pt x="3705860" y="162687"/>
                </a:lnTo>
                <a:lnTo>
                  <a:pt x="3714750" y="171576"/>
                </a:lnTo>
                <a:lnTo>
                  <a:pt x="3714750" y="44576"/>
                </a:lnTo>
                <a:lnTo>
                  <a:pt x="3737610" y="44576"/>
                </a:lnTo>
                <a:lnTo>
                  <a:pt x="3737610" y="35687"/>
                </a:lnTo>
                <a:close/>
              </a:path>
              <a:path w="3755390" h="180975">
                <a:moveTo>
                  <a:pt x="3550030" y="26670"/>
                </a:moveTo>
                <a:lnTo>
                  <a:pt x="3518280" y="26670"/>
                </a:lnTo>
                <a:lnTo>
                  <a:pt x="3518280" y="153670"/>
                </a:lnTo>
                <a:lnTo>
                  <a:pt x="3535934" y="162687"/>
                </a:lnTo>
                <a:lnTo>
                  <a:pt x="3535934" y="35687"/>
                </a:lnTo>
                <a:lnTo>
                  <a:pt x="3550030" y="35687"/>
                </a:lnTo>
                <a:lnTo>
                  <a:pt x="3550030" y="26670"/>
                </a:lnTo>
                <a:close/>
              </a:path>
              <a:path w="3755390" h="180975">
                <a:moveTo>
                  <a:pt x="3550030" y="35687"/>
                </a:moveTo>
                <a:lnTo>
                  <a:pt x="3535934" y="35687"/>
                </a:lnTo>
                <a:lnTo>
                  <a:pt x="3535934" y="162687"/>
                </a:lnTo>
                <a:lnTo>
                  <a:pt x="3567684" y="162687"/>
                </a:lnTo>
                <a:lnTo>
                  <a:pt x="3567684" y="153670"/>
                </a:lnTo>
                <a:lnTo>
                  <a:pt x="3550030" y="153670"/>
                </a:lnTo>
                <a:lnTo>
                  <a:pt x="3550030" y="35687"/>
                </a:lnTo>
                <a:close/>
              </a:path>
              <a:path w="3755390" h="180975">
                <a:moveTo>
                  <a:pt x="3705860" y="35687"/>
                </a:moveTo>
                <a:lnTo>
                  <a:pt x="3567684" y="35687"/>
                </a:lnTo>
                <a:lnTo>
                  <a:pt x="3567684" y="162687"/>
                </a:lnTo>
                <a:lnTo>
                  <a:pt x="3705860" y="162687"/>
                </a:lnTo>
                <a:lnTo>
                  <a:pt x="3705860" y="35687"/>
                </a:lnTo>
                <a:close/>
              </a:path>
              <a:path w="3755390" h="180975">
                <a:moveTo>
                  <a:pt x="3737610" y="35687"/>
                </a:moveTo>
                <a:lnTo>
                  <a:pt x="3737610" y="162687"/>
                </a:lnTo>
                <a:lnTo>
                  <a:pt x="3746500" y="162687"/>
                </a:lnTo>
                <a:lnTo>
                  <a:pt x="3746500" y="44576"/>
                </a:lnTo>
                <a:lnTo>
                  <a:pt x="3737610" y="35687"/>
                </a:lnTo>
                <a:close/>
              </a:path>
              <a:path w="3755390" h="180975">
                <a:moveTo>
                  <a:pt x="1996185" y="17652"/>
                </a:moveTo>
                <a:lnTo>
                  <a:pt x="1964435" y="17652"/>
                </a:lnTo>
                <a:lnTo>
                  <a:pt x="1964435" y="144652"/>
                </a:lnTo>
                <a:lnTo>
                  <a:pt x="1982088" y="153670"/>
                </a:lnTo>
                <a:lnTo>
                  <a:pt x="1982088" y="26670"/>
                </a:lnTo>
                <a:lnTo>
                  <a:pt x="1996185" y="26670"/>
                </a:lnTo>
                <a:lnTo>
                  <a:pt x="1996185" y="17652"/>
                </a:lnTo>
                <a:close/>
              </a:path>
              <a:path w="3755390" h="180975">
                <a:moveTo>
                  <a:pt x="1996185" y="26670"/>
                </a:moveTo>
                <a:lnTo>
                  <a:pt x="1982088" y="26670"/>
                </a:lnTo>
                <a:lnTo>
                  <a:pt x="1982088" y="153670"/>
                </a:lnTo>
                <a:lnTo>
                  <a:pt x="2013838" y="153670"/>
                </a:lnTo>
                <a:lnTo>
                  <a:pt x="2013838" y="144652"/>
                </a:lnTo>
                <a:lnTo>
                  <a:pt x="1996185" y="144652"/>
                </a:lnTo>
                <a:lnTo>
                  <a:pt x="1996185" y="26670"/>
                </a:lnTo>
                <a:close/>
              </a:path>
              <a:path w="3755390" h="180975">
                <a:moveTo>
                  <a:pt x="3518280" y="26670"/>
                </a:moveTo>
                <a:lnTo>
                  <a:pt x="2013838" y="26670"/>
                </a:lnTo>
                <a:lnTo>
                  <a:pt x="2013838" y="153670"/>
                </a:lnTo>
                <a:lnTo>
                  <a:pt x="3518280" y="153670"/>
                </a:lnTo>
                <a:lnTo>
                  <a:pt x="3518280" y="26670"/>
                </a:lnTo>
                <a:close/>
              </a:path>
              <a:path w="3755390" h="180975">
                <a:moveTo>
                  <a:pt x="3550030" y="26670"/>
                </a:moveTo>
                <a:lnTo>
                  <a:pt x="3550030" y="153670"/>
                </a:lnTo>
                <a:lnTo>
                  <a:pt x="3567684" y="153670"/>
                </a:lnTo>
                <a:lnTo>
                  <a:pt x="3567684" y="35687"/>
                </a:lnTo>
                <a:lnTo>
                  <a:pt x="3550030" y="26670"/>
                </a:lnTo>
                <a:close/>
              </a:path>
              <a:path w="3755390" h="180975">
                <a:moveTo>
                  <a:pt x="156591" y="9016"/>
                </a:moveTo>
                <a:lnTo>
                  <a:pt x="124840" y="9016"/>
                </a:lnTo>
                <a:lnTo>
                  <a:pt x="124840" y="136016"/>
                </a:lnTo>
                <a:lnTo>
                  <a:pt x="133857" y="144652"/>
                </a:lnTo>
                <a:lnTo>
                  <a:pt x="133857" y="17652"/>
                </a:lnTo>
                <a:lnTo>
                  <a:pt x="156591" y="17652"/>
                </a:lnTo>
                <a:lnTo>
                  <a:pt x="156591" y="9016"/>
                </a:lnTo>
                <a:close/>
              </a:path>
              <a:path w="3755390" h="180975">
                <a:moveTo>
                  <a:pt x="156591" y="17652"/>
                </a:moveTo>
                <a:lnTo>
                  <a:pt x="133857" y="17652"/>
                </a:lnTo>
                <a:lnTo>
                  <a:pt x="133857" y="144652"/>
                </a:lnTo>
                <a:lnTo>
                  <a:pt x="165607" y="144652"/>
                </a:lnTo>
                <a:lnTo>
                  <a:pt x="165607" y="136016"/>
                </a:lnTo>
                <a:lnTo>
                  <a:pt x="156591" y="136016"/>
                </a:lnTo>
                <a:lnTo>
                  <a:pt x="156591" y="17652"/>
                </a:lnTo>
                <a:close/>
              </a:path>
              <a:path w="3755390" h="180975">
                <a:moveTo>
                  <a:pt x="1964435" y="17652"/>
                </a:moveTo>
                <a:lnTo>
                  <a:pt x="165607" y="17652"/>
                </a:lnTo>
                <a:lnTo>
                  <a:pt x="165607" y="144652"/>
                </a:lnTo>
                <a:lnTo>
                  <a:pt x="1964435" y="144652"/>
                </a:lnTo>
                <a:lnTo>
                  <a:pt x="1964435" y="17652"/>
                </a:lnTo>
                <a:close/>
              </a:path>
              <a:path w="3755390" h="180975">
                <a:moveTo>
                  <a:pt x="1996185" y="17652"/>
                </a:moveTo>
                <a:lnTo>
                  <a:pt x="1996185" y="144652"/>
                </a:lnTo>
                <a:lnTo>
                  <a:pt x="2013838" y="144652"/>
                </a:lnTo>
                <a:lnTo>
                  <a:pt x="2013838" y="26670"/>
                </a:lnTo>
                <a:lnTo>
                  <a:pt x="1996185" y="17652"/>
                </a:lnTo>
                <a:close/>
              </a:path>
              <a:path w="3755390" h="180975">
                <a:moveTo>
                  <a:pt x="49402" y="0"/>
                </a:moveTo>
                <a:lnTo>
                  <a:pt x="17652" y="0"/>
                </a:lnTo>
                <a:lnTo>
                  <a:pt x="17652" y="136016"/>
                </a:lnTo>
                <a:lnTo>
                  <a:pt x="49402" y="136016"/>
                </a:lnTo>
                <a:lnTo>
                  <a:pt x="49402" y="0"/>
                </a:lnTo>
                <a:close/>
              </a:path>
              <a:path w="3755390" h="180975">
                <a:moveTo>
                  <a:pt x="124840" y="9016"/>
                </a:moveTo>
                <a:lnTo>
                  <a:pt x="49402" y="9016"/>
                </a:lnTo>
                <a:lnTo>
                  <a:pt x="49402" y="136016"/>
                </a:lnTo>
                <a:lnTo>
                  <a:pt x="124840" y="136016"/>
                </a:lnTo>
                <a:lnTo>
                  <a:pt x="124840" y="9016"/>
                </a:lnTo>
                <a:close/>
              </a:path>
              <a:path w="3755390" h="180975">
                <a:moveTo>
                  <a:pt x="156591" y="9016"/>
                </a:moveTo>
                <a:lnTo>
                  <a:pt x="156591" y="136016"/>
                </a:lnTo>
                <a:lnTo>
                  <a:pt x="165607" y="136016"/>
                </a:lnTo>
                <a:lnTo>
                  <a:pt x="165607" y="17652"/>
                </a:lnTo>
                <a:lnTo>
                  <a:pt x="156591" y="9016"/>
                </a:lnTo>
                <a:close/>
              </a:path>
              <a:path w="3755390" h="180975">
                <a:moveTo>
                  <a:pt x="17652" y="0"/>
                </a:moveTo>
                <a:lnTo>
                  <a:pt x="0" y="0"/>
                </a:lnTo>
                <a:lnTo>
                  <a:pt x="0" y="127000"/>
                </a:lnTo>
                <a:lnTo>
                  <a:pt x="17652" y="127000"/>
                </a:lnTo>
                <a:lnTo>
                  <a:pt x="17652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903979" y="5223128"/>
            <a:ext cx="630555" cy="154305"/>
          </a:xfrm>
          <a:custGeom>
            <a:avLst/>
            <a:gdLst/>
            <a:ahLst/>
            <a:cxnLst/>
            <a:rect l="l" t="t" r="r" b="b"/>
            <a:pathLst>
              <a:path w="630554" h="154304">
                <a:moveTo>
                  <a:pt x="630047" y="0"/>
                </a:moveTo>
                <a:lnTo>
                  <a:pt x="160528" y="0"/>
                </a:lnTo>
                <a:lnTo>
                  <a:pt x="133858" y="9017"/>
                </a:lnTo>
                <a:lnTo>
                  <a:pt x="97917" y="9017"/>
                </a:lnTo>
                <a:lnTo>
                  <a:pt x="89281" y="18034"/>
                </a:lnTo>
                <a:lnTo>
                  <a:pt x="71247" y="18034"/>
                </a:lnTo>
                <a:lnTo>
                  <a:pt x="62230" y="27051"/>
                </a:lnTo>
                <a:lnTo>
                  <a:pt x="0" y="27051"/>
                </a:lnTo>
                <a:lnTo>
                  <a:pt x="0" y="154051"/>
                </a:lnTo>
                <a:lnTo>
                  <a:pt x="93980" y="154051"/>
                </a:lnTo>
                <a:lnTo>
                  <a:pt x="102997" y="145034"/>
                </a:lnTo>
                <a:lnTo>
                  <a:pt x="121031" y="145034"/>
                </a:lnTo>
                <a:lnTo>
                  <a:pt x="129667" y="136017"/>
                </a:lnTo>
                <a:lnTo>
                  <a:pt x="165608" y="136017"/>
                </a:lnTo>
                <a:lnTo>
                  <a:pt x="192278" y="127000"/>
                </a:lnTo>
                <a:lnTo>
                  <a:pt x="630047" y="127000"/>
                </a:lnTo>
                <a:lnTo>
                  <a:pt x="630047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930650" y="4598161"/>
            <a:ext cx="594360" cy="145415"/>
          </a:xfrm>
          <a:custGeom>
            <a:avLst/>
            <a:gdLst/>
            <a:ahLst/>
            <a:cxnLst/>
            <a:rect l="l" t="t" r="r" b="b"/>
            <a:pathLst>
              <a:path w="594360" h="145414">
                <a:moveTo>
                  <a:pt x="562610" y="9017"/>
                </a:moveTo>
                <a:lnTo>
                  <a:pt x="419735" y="9017"/>
                </a:lnTo>
                <a:lnTo>
                  <a:pt x="384048" y="18033"/>
                </a:lnTo>
                <a:lnTo>
                  <a:pt x="0" y="18033"/>
                </a:lnTo>
                <a:lnTo>
                  <a:pt x="0" y="145033"/>
                </a:lnTo>
                <a:lnTo>
                  <a:pt x="415798" y="145033"/>
                </a:lnTo>
                <a:lnTo>
                  <a:pt x="451485" y="136017"/>
                </a:lnTo>
                <a:lnTo>
                  <a:pt x="562610" y="136017"/>
                </a:lnTo>
                <a:lnTo>
                  <a:pt x="562610" y="9017"/>
                </a:lnTo>
                <a:close/>
              </a:path>
              <a:path w="594360" h="145414">
                <a:moveTo>
                  <a:pt x="594360" y="0"/>
                </a:moveTo>
                <a:lnTo>
                  <a:pt x="562610" y="0"/>
                </a:lnTo>
                <a:lnTo>
                  <a:pt x="562610" y="136017"/>
                </a:lnTo>
                <a:lnTo>
                  <a:pt x="594360" y="136017"/>
                </a:lnTo>
                <a:lnTo>
                  <a:pt x="594360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109334" y="4589145"/>
            <a:ext cx="737870" cy="163195"/>
          </a:xfrm>
          <a:custGeom>
            <a:avLst/>
            <a:gdLst/>
            <a:ahLst/>
            <a:cxnLst/>
            <a:rect l="l" t="t" r="r" b="b"/>
            <a:pathLst>
              <a:path w="737870" h="163195">
                <a:moveTo>
                  <a:pt x="737362" y="0"/>
                </a:moveTo>
                <a:lnTo>
                  <a:pt x="642873" y="0"/>
                </a:lnTo>
                <a:lnTo>
                  <a:pt x="633984" y="9016"/>
                </a:lnTo>
                <a:lnTo>
                  <a:pt x="330453" y="9016"/>
                </a:lnTo>
                <a:lnTo>
                  <a:pt x="294766" y="18033"/>
                </a:lnTo>
                <a:lnTo>
                  <a:pt x="250189" y="18033"/>
                </a:lnTo>
                <a:lnTo>
                  <a:pt x="223138" y="27050"/>
                </a:lnTo>
                <a:lnTo>
                  <a:pt x="205486" y="35686"/>
                </a:lnTo>
                <a:lnTo>
                  <a:pt x="0" y="35686"/>
                </a:lnTo>
                <a:lnTo>
                  <a:pt x="0" y="162686"/>
                </a:lnTo>
                <a:lnTo>
                  <a:pt x="237236" y="162686"/>
                </a:lnTo>
                <a:lnTo>
                  <a:pt x="254888" y="154050"/>
                </a:lnTo>
                <a:lnTo>
                  <a:pt x="281939" y="145033"/>
                </a:lnTo>
                <a:lnTo>
                  <a:pt x="326516" y="145033"/>
                </a:lnTo>
                <a:lnTo>
                  <a:pt x="362203" y="136016"/>
                </a:lnTo>
                <a:lnTo>
                  <a:pt x="665734" y="136016"/>
                </a:lnTo>
                <a:lnTo>
                  <a:pt x="674623" y="126999"/>
                </a:lnTo>
                <a:lnTo>
                  <a:pt x="737362" y="126999"/>
                </a:lnTo>
                <a:lnTo>
                  <a:pt x="737362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8630" y="3429761"/>
            <a:ext cx="1233170" cy="1656714"/>
          </a:xfrm>
          <a:custGeom>
            <a:avLst/>
            <a:gdLst/>
            <a:ahLst/>
            <a:cxnLst/>
            <a:rect l="l" t="t" r="r" b="b"/>
            <a:pathLst>
              <a:path w="1233170" h="1656714">
                <a:moveTo>
                  <a:pt x="589020" y="1198499"/>
                </a:moveTo>
                <a:lnTo>
                  <a:pt x="440372" y="1198499"/>
                </a:lnTo>
                <a:lnTo>
                  <a:pt x="484314" y="1656588"/>
                </a:lnTo>
                <a:lnTo>
                  <a:pt x="589020" y="1198499"/>
                </a:lnTo>
                <a:close/>
              </a:path>
              <a:path w="1233170" h="1656714">
                <a:moveTo>
                  <a:pt x="796254" y="1145413"/>
                </a:moveTo>
                <a:lnTo>
                  <a:pt x="601154" y="1145413"/>
                </a:lnTo>
                <a:lnTo>
                  <a:pt x="756132" y="1513713"/>
                </a:lnTo>
                <a:lnTo>
                  <a:pt x="796254" y="1145413"/>
                </a:lnTo>
                <a:close/>
              </a:path>
              <a:path w="1233170" h="1656714">
                <a:moveTo>
                  <a:pt x="982948" y="1108710"/>
                </a:moveTo>
                <a:lnTo>
                  <a:pt x="800252" y="1108710"/>
                </a:lnTo>
                <a:lnTo>
                  <a:pt x="1035685" y="1387729"/>
                </a:lnTo>
                <a:lnTo>
                  <a:pt x="982948" y="1108710"/>
                </a:lnTo>
                <a:close/>
              </a:path>
              <a:path w="1233170" h="1656714">
                <a:moveTo>
                  <a:pt x="975411" y="1068832"/>
                </a:moveTo>
                <a:lnTo>
                  <a:pt x="323469" y="1068832"/>
                </a:lnTo>
                <a:lnTo>
                  <a:pt x="271818" y="1351152"/>
                </a:lnTo>
                <a:lnTo>
                  <a:pt x="440372" y="1198499"/>
                </a:lnTo>
                <a:lnTo>
                  <a:pt x="589020" y="1198499"/>
                </a:lnTo>
                <a:lnTo>
                  <a:pt x="601154" y="1145413"/>
                </a:lnTo>
                <a:lnTo>
                  <a:pt x="796254" y="1145413"/>
                </a:lnTo>
                <a:lnTo>
                  <a:pt x="800252" y="1108710"/>
                </a:lnTo>
                <a:lnTo>
                  <a:pt x="982948" y="1108710"/>
                </a:lnTo>
                <a:lnTo>
                  <a:pt x="975411" y="1068832"/>
                </a:lnTo>
                <a:close/>
              </a:path>
              <a:path w="1233170" h="1656714">
                <a:moveTo>
                  <a:pt x="21120" y="176022"/>
                </a:moveTo>
                <a:lnTo>
                  <a:pt x="264109" y="584200"/>
                </a:lnTo>
                <a:lnTo>
                  <a:pt x="0" y="660654"/>
                </a:lnTo>
                <a:lnTo>
                  <a:pt x="212445" y="903096"/>
                </a:lnTo>
                <a:lnTo>
                  <a:pt x="7708" y="1118743"/>
                </a:lnTo>
                <a:lnTo>
                  <a:pt x="323469" y="1068832"/>
                </a:lnTo>
                <a:lnTo>
                  <a:pt x="975411" y="1068832"/>
                </a:lnTo>
                <a:lnTo>
                  <a:pt x="961008" y="992632"/>
                </a:lnTo>
                <a:lnTo>
                  <a:pt x="1204755" y="992632"/>
                </a:lnTo>
                <a:lnTo>
                  <a:pt x="1004951" y="803401"/>
                </a:lnTo>
                <a:lnTo>
                  <a:pt x="1204214" y="624077"/>
                </a:lnTo>
                <a:lnTo>
                  <a:pt x="953388" y="560958"/>
                </a:lnTo>
                <a:lnTo>
                  <a:pt x="986696" y="484758"/>
                </a:lnTo>
                <a:lnTo>
                  <a:pt x="417360" y="484758"/>
                </a:lnTo>
                <a:lnTo>
                  <a:pt x="21120" y="176022"/>
                </a:lnTo>
                <a:close/>
              </a:path>
              <a:path w="1233170" h="1656714">
                <a:moveTo>
                  <a:pt x="1204755" y="992632"/>
                </a:moveTo>
                <a:lnTo>
                  <a:pt x="961008" y="992632"/>
                </a:lnTo>
                <a:lnTo>
                  <a:pt x="1232915" y="1019301"/>
                </a:lnTo>
                <a:lnTo>
                  <a:pt x="1204755" y="992632"/>
                </a:lnTo>
                <a:close/>
              </a:path>
              <a:path w="1233170" h="1656714">
                <a:moveTo>
                  <a:pt x="476732" y="176022"/>
                </a:moveTo>
                <a:lnTo>
                  <a:pt x="417360" y="484758"/>
                </a:lnTo>
                <a:lnTo>
                  <a:pt x="986696" y="484758"/>
                </a:lnTo>
                <a:lnTo>
                  <a:pt x="1004126" y="444881"/>
                </a:lnTo>
                <a:lnTo>
                  <a:pt x="616458" y="444881"/>
                </a:lnTo>
                <a:lnTo>
                  <a:pt x="476732" y="176022"/>
                </a:lnTo>
                <a:close/>
              </a:path>
              <a:path w="1233170" h="1656714">
                <a:moveTo>
                  <a:pt x="828929" y="0"/>
                </a:moveTo>
                <a:lnTo>
                  <a:pt x="616458" y="444881"/>
                </a:lnTo>
                <a:lnTo>
                  <a:pt x="1004126" y="444881"/>
                </a:lnTo>
                <a:lnTo>
                  <a:pt x="1020058" y="408431"/>
                </a:lnTo>
                <a:lnTo>
                  <a:pt x="807974" y="408431"/>
                </a:lnTo>
                <a:lnTo>
                  <a:pt x="828929" y="0"/>
                </a:lnTo>
                <a:close/>
              </a:path>
              <a:path w="1233170" h="1656714">
                <a:moveTo>
                  <a:pt x="1049147" y="341883"/>
                </a:moveTo>
                <a:lnTo>
                  <a:pt x="807974" y="408431"/>
                </a:lnTo>
                <a:lnTo>
                  <a:pt x="1020058" y="408431"/>
                </a:lnTo>
                <a:lnTo>
                  <a:pt x="1049147" y="341883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8630" y="3429761"/>
            <a:ext cx="1233170" cy="1656714"/>
          </a:xfrm>
          <a:custGeom>
            <a:avLst/>
            <a:gdLst/>
            <a:ahLst/>
            <a:cxnLst/>
            <a:rect l="l" t="t" r="r" b="b"/>
            <a:pathLst>
              <a:path w="1233170" h="1656714">
                <a:moveTo>
                  <a:pt x="616458" y="444881"/>
                </a:moveTo>
                <a:lnTo>
                  <a:pt x="828929" y="0"/>
                </a:lnTo>
                <a:lnTo>
                  <a:pt x="807974" y="408431"/>
                </a:lnTo>
                <a:lnTo>
                  <a:pt x="1049147" y="341883"/>
                </a:lnTo>
                <a:lnTo>
                  <a:pt x="953388" y="560958"/>
                </a:lnTo>
                <a:lnTo>
                  <a:pt x="1204214" y="624077"/>
                </a:lnTo>
                <a:lnTo>
                  <a:pt x="1004951" y="803401"/>
                </a:lnTo>
                <a:lnTo>
                  <a:pt x="1232915" y="1019301"/>
                </a:lnTo>
                <a:lnTo>
                  <a:pt x="961008" y="992632"/>
                </a:lnTo>
                <a:lnTo>
                  <a:pt x="1035685" y="1387729"/>
                </a:lnTo>
                <a:lnTo>
                  <a:pt x="800252" y="1108710"/>
                </a:lnTo>
                <a:lnTo>
                  <a:pt x="756132" y="1513713"/>
                </a:lnTo>
                <a:lnTo>
                  <a:pt x="601154" y="1145413"/>
                </a:lnTo>
                <a:lnTo>
                  <a:pt x="484314" y="1656588"/>
                </a:lnTo>
                <a:lnTo>
                  <a:pt x="440372" y="1198499"/>
                </a:lnTo>
                <a:lnTo>
                  <a:pt x="271818" y="1351152"/>
                </a:lnTo>
                <a:lnTo>
                  <a:pt x="323469" y="1068832"/>
                </a:lnTo>
                <a:lnTo>
                  <a:pt x="7708" y="1118743"/>
                </a:lnTo>
                <a:lnTo>
                  <a:pt x="212445" y="903096"/>
                </a:lnTo>
                <a:lnTo>
                  <a:pt x="0" y="660654"/>
                </a:lnTo>
                <a:lnTo>
                  <a:pt x="264109" y="584200"/>
                </a:lnTo>
                <a:lnTo>
                  <a:pt x="21120" y="176022"/>
                </a:lnTo>
                <a:lnTo>
                  <a:pt x="417360" y="484758"/>
                </a:lnTo>
                <a:lnTo>
                  <a:pt x="476732" y="176022"/>
                </a:lnTo>
                <a:lnTo>
                  <a:pt x="616458" y="444881"/>
                </a:lnTo>
                <a:close/>
              </a:path>
            </a:pathLst>
          </a:custGeom>
          <a:ln w="25400">
            <a:solidFill>
              <a:srgbClr val="B66C3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351" y="122301"/>
            <a:ext cx="286829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Ⅱ. 법적 성격상</a:t>
            </a:r>
            <a:r>
              <a:rPr dirty="0" spc="-85"/>
              <a:t> </a:t>
            </a:r>
            <a:r>
              <a:rPr dirty="0"/>
              <a:t>특색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303" y="513480"/>
            <a:ext cx="2938145" cy="784225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475"/>
              </a:spcBef>
            </a:pPr>
            <a:r>
              <a:rPr dirty="0" sz="2400" b="1">
                <a:latin typeface="맑은 고딕"/>
                <a:cs typeface="맑은 고딕"/>
              </a:rPr>
              <a:t>1. </a:t>
            </a:r>
            <a:r>
              <a:rPr dirty="0" sz="2400" spc="-5" b="1">
                <a:latin typeface="맑은 고딕"/>
                <a:cs typeface="맑은 고딕"/>
              </a:rPr>
              <a:t>특허법의</a:t>
            </a:r>
            <a:r>
              <a:rPr dirty="0" sz="2400" spc="-75" b="1">
                <a:latin typeface="맑은 고딕"/>
                <a:cs typeface="맑은 고딕"/>
              </a:rPr>
              <a:t> </a:t>
            </a:r>
            <a:r>
              <a:rPr dirty="0" sz="2400" spc="-5" b="1">
                <a:latin typeface="맑은 고딕"/>
                <a:cs typeface="맑은 고딕"/>
              </a:rPr>
              <a:t>기본원칙</a:t>
            </a:r>
            <a:endParaRPr sz="24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2000" b="1">
                <a:latin typeface="맑은 고딕"/>
                <a:cs typeface="맑은 고딕"/>
              </a:rPr>
              <a:t>- 말도 안되는</a:t>
            </a:r>
            <a:r>
              <a:rPr dirty="0" sz="2000" spc="-7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특허분쟁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633727"/>
            <a:ext cx="9143999" cy="52227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351" y="122301"/>
            <a:ext cx="286829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Ⅱ. 법적 성격상</a:t>
            </a:r>
            <a:r>
              <a:rPr dirty="0" spc="-85"/>
              <a:t> </a:t>
            </a:r>
            <a:r>
              <a:rPr dirty="0"/>
              <a:t>특색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31948" y="1322232"/>
            <a:ext cx="2254250" cy="3390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2000" spc="0" b="1">
                <a:latin typeface="맑은 고딕"/>
                <a:cs typeface="맑은 고딕"/>
              </a:rPr>
              <a:t>1년 </a:t>
            </a:r>
            <a:r>
              <a:rPr dirty="0" sz="2000" b="1">
                <a:latin typeface="맑은 고딕"/>
                <a:cs typeface="맑은 고딕"/>
              </a:rPr>
              <a:t>6개월이</a:t>
            </a:r>
            <a:r>
              <a:rPr dirty="0" sz="2000" spc="-11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경과하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6303" y="513480"/>
            <a:ext cx="6563995" cy="1516380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475"/>
              </a:spcBef>
            </a:pPr>
            <a:r>
              <a:rPr dirty="0" sz="2400" b="1">
                <a:latin typeface="맑은 고딕"/>
                <a:cs typeface="맑은 고딕"/>
              </a:rPr>
              <a:t>1. </a:t>
            </a:r>
            <a:r>
              <a:rPr dirty="0" sz="2400" spc="-5" b="1">
                <a:latin typeface="맑은 고딕"/>
                <a:cs typeface="맑은 고딕"/>
              </a:rPr>
              <a:t>특허법의</a:t>
            </a:r>
            <a:r>
              <a:rPr dirty="0" sz="2400" spc="-10" b="1">
                <a:latin typeface="맑은 고딕"/>
                <a:cs typeface="맑은 고딕"/>
              </a:rPr>
              <a:t> </a:t>
            </a:r>
            <a:r>
              <a:rPr dirty="0" sz="2400" spc="-5" b="1">
                <a:latin typeface="맑은 고딕"/>
                <a:cs typeface="맑은 고딕"/>
              </a:rPr>
              <a:t>기본원칙</a:t>
            </a:r>
            <a:endParaRPr sz="24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2000" b="1">
                <a:latin typeface="맑은 고딕"/>
                <a:cs typeface="맑은 고딕"/>
              </a:rPr>
              <a:t>(4)</a:t>
            </a:r>
            <a:r>
              <a:rPr dirty="0" sz="2000" spc="-2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출원공개주의</a:t>
            </a:r>
            <a:endParaRPr sz="2000">
              <a:latin typeface="맑은 고딕"/>
              <a:cs typeface="맑은 고딕"/>
            </a:endParaRPr>
          </a:p>
          <a:p>
            <a:pPr algn="ctr" marL="88265">
              <a:lnSpc>
                <a:spcPct val="100000"/>
              </a:lnSpc>
              <a:spcBef>
                <a:spcPts val="480"/>
              </a:spcBef>
              <a:tabLst>
                <a:tab pos="4326890" algn="l"/>
              </a:tabLst>
            </a:pPr>
            <a:r>
              <a:rPr dirty="0" sz="2000">
                <a:latin typeface="맑은 고딕"/>
                <a:cs typeface="맑은 고딕"/>
              </a:rPr>
              <a:t>- </a:t>
            </a:r>
            <a:r>
              <a:rPr dirty="0" sz="2000" spc="0">
                <a:latin typeface="맑은 고딕"/>
                <a:cs typeface="맑은 고딕"/>
              </a:rPr>
              <a:t>특허는</a:t>
            </a:r>
            <a:r>
              <a:rPr dirty="0" sz="2000" spc="-1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출원</a:t>
            </a:r>
            <a:r>
              <a:rPr dirty="0" sz="2000" spc="-25">
                <a:latin typeface="맑은 고딕"/>
                <a:cs typeface="맑은 고딕"/>
              </a:rPr>
              <a:t> </a:t>
            </a:r>
            <a:r>
              <a:rPr dirty="0" sz="2000" spc="0">
                <a:latin typeface="맑은 고딕"/>
                <a:cs typeface="맑은 고딕"/>
              </a:rPr>
              <a:t>후	</a:t>
            </a:r>
            <a:r>
              <a:rPr dirty="0" sz="2000" spc="0" b="1">
                <a:latin typeface="맑은 고딕"/>
                <a:cs typeface="맑은 고딕"/>
              </a:rPr>
              <a:t>면 </a:t>
            </a:r>
            <a:r>
              <a:rPr dirty="0" sz="2000">
                <a:latin typeface="맑은 고딕"/>
                <a:cs typeface="맑은 고딕"/>
              </a:rPr>
              <a:t>출원인의</a:t>
            </a:r>
            <a:r>
              <a:rPr dirty="0" sz="2000" spc="-130">
                <a:latin typeface="맑은 고딕"/>
                <a:cs typeface="맑은 고딕"/>
              </a:rPr>
              <a:t> </a:t>
            </a:r>
            <a:r>
              <a:rPr dirty="0" sz="2000" spc="0">
                <a:latin typeface="맑은 고딕"/>
                <a:cs typeface="맑은 고딕"/>
              </a:rPr>
              <a:t>의사나</a:t>
            </a:r>
            <a:endParaRPr sz="2000">
              <a:latin typeface="맑은 고딕"/>
              <a:cs typeface="맑은 고딕"/>
            </a:endParaRPr>
          </a:p>
          <a:p>
            <a:pPr algn="ctr" marL="85090">
              <a:lnSpc>
                <a:spcPct val="100000"/>
              </a:lnSpc>
              <a:spcBef>
                <a:spcPts val="484"/>
              </a:spcBef>
            </a:pPr>
            <a:r>
              <a:rPr dirty="0" sz="2000">
                <a:latin typeface="맑은 고딕"/>
                <a:cs typeface="맑은 고딕"/>
              </a:rPr>
              <a:t>심사절차의 진행현황과 관계없이 그 </a:t>
            </a:r>
            <a:r>
              <a:rPr dirty="0" sz="2000" b="1">
                <a:latin typeface="맑은 고딕"/>
                <a:cs typeface="맑은 고딕"/>
              </a:rPr>
              <a:t>특허출원을</a:t>
            </a:r>
            <a:r>
              <a:rPr dirty="0" sz="2000" spc="-12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공개</a:t>
            </a:r>
            <a:r>
              <a:rPr dirty="0" sz="2000">
                <a:latin typeface="맑은 고딕"/>
                <a:cs typeface="맑은 고딕"/>
              </a:rPr>
              <a:t>.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95272" y="2636520"/>
            <a:ext cx="5038344" cy="3313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314444" y="4744211"/>
            <a:ext cx="2519172" cy="12054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539107" y="3838828"/>
            <a:ext cx="532130" cy="153670"/>
          </a:xfrm>
          <a:custGeom>
            <a:avLst/>
            <a:gdLst/>
            <a:ahLst/>
            <a:cxnLst/>
            <a:rect l="l" t="t" r="r" b="b"/>
            <a:pathLst>
              <a:path w="532129" h="153670">
                <a:moveTo>
                  <a:pt x="76453" y="17653"/>
                </a:moveTo>
                <a:lnTo>
                  <a:pt x="53720" y="17653"/>
                </a:lnTo>
                <a:lnTo>
                  <a:pt x="53720" y="144653"/>
                </a:lnTo>
                <a:lnTo>
                  <a:pt x="71373" y="153670"/>
                </a:lnTo>
                <a:lnTo>
                  <a:pt x="71373" y="26670"/>
                </a:lnTo>
                <a:lnTo>
                  <a:pt x="76453" y="26670"/>
                </a:lnTo>
                <a:lnTo>
                  <a:pt x="76453" y="17653"/>
                </a:lnTo>
                <a:close/>
              </a:path>
              <a:path w="532129" h="153670">
                <a:moveTo>
                  <a:pt x="76453" y="26670"/>
                </a:moveTo>
                <a:lnTo>
                  <a:pt x="71373" y="26670"/>
                </a:lnTo>
                <a:lnTo>
                  <a:pt x="71373" y="153670"/>
                </a:lnTo>
                <a:lnTo>
                  <a:pt x="103123" y="153670"/>
                </a:lnTo>
                <a:lnTo>
                  <a:pt x="103123" y="144653"/>
                </a:lnTo>
                <a:lnTo>
                  <a:pt x="76453" y="144653"/>
                </a:lnTo>
                <a:lnTo>
                  <a:pt x="76453" y="26670"/>
                </a:lnTo>
                <a:close/>
              </a:path>
              <a:path w="532129" h="153670">
                <a:moveTo>
                  <a:pt x="531876" y="26670"/>
                </a:moveTo>
                <a:lnTo>
                  <a:pt x="103123" y="26670"/>
                </a:lnTo>
                <a:lnTo>
                  <a:pt x="103123" y="153670"/>
                </a:lnTo>
                <a:lnTo>
                  <a:pt x="531876" y="153670"/>
                </a:lnTo>
                <a:lnTo>
                  <a:pt x="531876" y="26670"/>
                </a:lnTo>
                <a:close/>
              </a:path>
              <a:path w="532129" h="153670">
                <a:moveTo>
                  <a:pt x="49402" y="8636"/>
                </a:moveTo>
                <a:lnTo>
                  <a:pt x="44703" y="8636"/>
                </a:lnTo>
                <a:lnTo>
                  <a:pt x="44703" y="144653"/>
                </a:lnTo>
                <a:lnTo>
                  <a:pt x="53720" y="144653"/>
                </a:lnTo>
                <a:lnTo>
                  <a:pt x="53720" y="135636"/>
                </a:lnTo>
                <a:lnTo>
                  <a:pt x="49402" y="135636"/>
                </a:lnTo>
                <a:lnTo>
                  <a:pt x="49402" y="8636"/>
                </a:lnTo>
                <a:close/>
              </a:path>
              <a:path w="532129" h="153670">
                <a:moveTo>
                  <a:pt x="85470" y="17653"/>
                </a:moveTo>
                <a:lnTo>
                  <a:pt x="76453" y="17653"/>
                </a:lnTo>
                <a:lnTo>
                  <a:pt x="76453" y="144653"/>
                </a:lnTo>
                <a:lnTo>
                  <a:pt x="85470" y="144653"/>
                </a:lnTo>
                <a:lnTo>
                  <a:pt x="85470" y="17653"/>
                </a:lnTo>
                <a:close/>
              </a:path>
              <a:path w="532129" h="153670">
                <a:moveTo>
                  <a:pt x="85470" y="17653"/>
                </a:moveTo>
                <a:lnTo>
                  <a:pt x="85470" y="144653"/>
                </a:lnTo>
                <a:lnTo>
                  <a:pt x="103123" y="144653"/>
                </a:lnTo>
                <a:lnTo>
                  <a:pt x="103123" y="26670"/>
                </a:lnTo>
                <a:lnTo>
                  <a:pt x="85470" y="17653"/>
                </a:lnTo>
                <a:close/>
              </a:path>
              <a:path w="532129" h="153670">
                <a:moveTo>
                  <a:pt x="49402" y="0"/>
                </a:moveTo>
                <a:lnTo>
                  <a:pt x="17652" y="0"/>
                </a:lnTo>
                <a:lnTo>
                  <a:pt x="17652" y="135636"/>
                </a:lnTo>
                <a:lnTo>
                  <a:pt x="44703" y="135636"/>
                </a:lnTo>
                <a:lnTo>
                  <a:pt x="44703" y="8636"/>
                </a:lnTo>
                <a:lnTo>
                  <a:pt x="49402" y="8636"/>
                </a:lnTo>
                <a:lnTo>
                  <a:pt x="49402" y="0"/>
                </a:lnTo>
                <a:close/>
              </a:path>
              <a:path w="532129" h="153670">
                <a:moveTo>
                  <a:pt x="76453" y="8636"/>
                </a:moveTo>
                <a:lnTo>
                  <a:pt x="49402" y="8636"/>
                </a:lnTo>
                <a:lnTo>
                  <a:pt x="49402" y="135636"/>
                </a:lnTo>
                <a:lnTo>
                  <a:pt x="53720" y="135636"/>
                </a:lnTo>
                <a:lnTo>
                  <a:pt x="53720" y="17653"/>
                </a:lnTo>
                <a:lnTo>
                  <a:pt x="76453" y="17653"/>
                </a:lnTo>
                <a:lnTo>
                  <a:pt x="76453" y="8636"/>
                </a:lnTo>
                <a:close/>
              </a:path>
              <a:path w="532129" h="153670">
                <a:moveTo>
                  <a:pt x="17652" y="0"/>
                </a:moveTo>
                <a:lnTo>
                  <a:pt x="0" y="0"/>
                </a:lnTo>
                <a:lnTo>
                  <a:pt x="0" y="127000"/>
                </a:lnTo>
                <a:lnTo>
                  <a:pt x="17652" y="127000"/>
                </a:lnTo>
                <a:lnTo>
                  <a:pt x="17652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592323" y="1454530"/>
            <a:ext cx="2425065" cy="127000"/>
          </a:xfrm>
          <a:custGeom>
            <a:avLst/>
            <a:gdLst/>
            <a:ahLst/>
            <a:cxnLst/>
            <a:rect l="l" t="t" r="r" b="b"/>
            <a:pathLst>
              <a:path w="2425065" h="127000">
                <a:moveTo>
                  <a:pt x="0" y="127000"/>
                </a:moveTo>
                <a:lnTo>
                  <a:pt x="0" y="0"/>
                </a:lnTo>
                <a:lnTo>
                  <a:pt x="2424938" y="0"/>
                </a:lnTo>
                <a:lnTo>
                  <a:pt x="2424938" y="127000"/>
                </a:lnTo>
                <a:lnTo>
                  <a:pt x="0" y="12700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039233" y="1793620"/>
            <a:ext cx="1773555" cy="172085"/>
          </a:xfrm>
          <a:custGeom>
            <a:avLst/>
            <a:gdLst/>
            <a:ahLst/>
            <a:cxnLst/>
            <a:rect l="l" t="t" r="r" b="b"/>
            <a:pathLst>
              <a:path w="1773554" h="172085">
                <a:moveTo>
                  <a:pt x="1745995" y="36067"/>
                </a:moveTo>
                <a:lnTo>
                  <a:pt x="1741296" y="36067"/>
                </a:lnTo>
                <a:lnTo>
                  <a:pt x="1741296" y="171703"/>
                </a:lnTo>
                <a:lnTo>
                  <a:pt x="1773046" y="171703"/>
                </a:lnTo>
                <a:lnTo>
                  <a:pt x="1773046" y="163067"/>
                </a:lnTo>
                <a:lnTo>
                  <a:pt x="1745995" y="163067"/>
                </a:lnTo>
                <a:lnTo>
                  <a:pt x="1745995" y="36067"/>
                </a:lnTo>
                <a:close/>
              </a:path>
              <a:path w="1773554" h="172085">
                <a:moveTo>
                  <a:pt x="1728342" y="27050"/>
                </a:moveTo>
                <a:lnTo>
                  <a:pt x="1714245" y="27050"/>
                </a:lnTo>
                <a:lnTo>
                  <a:pt x="1714245" y="163067"/>
                </a:lnTo>
                <a:lnTo>
                  <a:pt x="1741296" y="163067"/>
                </a:lnTo>
                <a:lnTo>
                  <a:pt x="1741296" y="154050"/>
                </a:lnTo>
                <a:lnTo>
                  <a:pt x="1728342" y="154050"/>
                </a:lnTo>
                <a:lnTo>
                  <a:pt x="1728342" y="27050"/>
                </a:lnTo>
                <a:close/>
              </a:path>
              <a:path w="1773554" h="172085">
                <a:moveTo>
                  <a:pt x="1773046" y="36067"/>
                </a:moveTo>
                <a:lnTo>
                  <a:pt x="1745995" y="36067"/>
                </a:lnTo>
                <a:lnTo>
                  <a:pt x="1745995" y="163067"/>
                </a:lnTo>
                <a:lnTo>
                  <a:pt x="1773046" y="163067"/>
                </a:lnTo>
                <a:lnTo>
                  <a:pt x="1773046" y="36067"/>
                </a:lnTo>
                <a:close/>
              </a:path>
              <a:path w="1773554" h="172085">
                <a:moveTo>
                  <a:pt x="1728342" y="18033"/>
                </a:moveTo>
                <a:lnTo>
                  <a:pt x="1696592" y="18033"/>
                </a:lnTo>
                <a:lnTo>
                  <a:pt x="1696592" y="154050"/>
                </a:lnTo>
                <a:lnTo>
                  <a:pt x="1714245" y="154050"/>
                </a:lnTo>
                <a:lnTo>
                  <a:pt x="1714245" y="27050"/>
                </a:lnTo>
                <a:lnTo>
                  <a:pt x="1728342" y="27050"/>
                </a:lnTo>
                <a:lnTo>
                  <a:pt x="1728342" y="18033"/>
                </a:lnTo>
                <a:close/>
              </a:path>
              <a:path w="1773554" h="172085">
                <a:moveTo>
                  <a:pt x="1745995" y="27050"/>
                </a:moveTo>
                <a:lnTo>
                  <a:pt x="1728342" y="27050"/>
                </a:lnTo>
                <a:lnTo>
                  <a:pt x="1728342" y="154050"/>
                </a:lnTo>
                <a:lnTo>
                  <a:pt x="1741296" y="154050"/>
                </a:lnTo>
                <a:lnTo>
                  <a:pt x="1741296" y="36067"/>
                </a:lnTo>
                <a:lnTo>
                  <a:pt x="1745995" y="36067"/>
                </a:lnTo>
                <a:lnTo>
                  <a:pt x="1745995" y="27050"/>
                </a:lnTo>
                <a:close/>
              </a:path>
              <a:path w="1773554" h="172085">
                <a:moveTo>
                  <a:pt x="67309" y="9016"/>
                </a:moveTo>
                <a:lnTo>
                  <a:pt x="62229" y="9016"/>
                </a:lnTo>
                <a:lnTo>
                  <a:pt x="62229" y="136016"/>
                </a:lnTo>
                <a:lnTo>
                  <a:pt x="71246" y="145033"/>
                </a:lnTo>
                <a:lnTo>
                  <a:pt x="71246" y="136016"/>
                </a:lnTo>
                <a:lnTo>
                  <a:pt x="67309" y="136016"/>
                </a:lnTo>
                <a:lnTo>
                  <a:pt x="67309" y="9016"/>
                </a:lnTo>
                <a:close/>
              </a:path>
              <a:path w="1773554" h="172085">
                <a:moveTo>
                  <a:pt x="93979" y="18033"/>
                </a:moveTo>
                <a:lnTo>
                  <a:pt x="71246" y="18033"/>
                </a:lnTo>
                <a:lnTo>
                  <a:pt x="71246" y="145033"/>
                </a:lnTo>
                <a:lnTo>
                  <a:pt x="102996" y="145033"/>
                </a:lnTo>
                <a:lnTo>
                  <a:pt x="102996" y="136016"/>
                </a:lnTo>
                <a:lnTo>
                  <a:pt x="93979" y="136016"/>
                </a:lnTo>
                <a:lnTo>
                  <a:pt x="93979" y="18033"/>
                </a:lnTo>
                <a:close/>
              </a:path>
              <a:path w="1773554" h="172085">
                <a:moveTo>
                  <a:pt x="1696592" y="18033"/>
                </a:moveTo>
                <a:lnTo>
                  <a:pt x="102996" y="18033"/>
                </a:lnTo>
                <a:lnTo>
                  <a:pt x="102996" y="145033"/>
                </a:lnTo>
                <a:lnTo>
                  <a:pt x="1696592" y="145033"/>
                </a:lnTo>
                <a:lnTo>
                  <a:pt x="1696592" y="18033"/>
                </a:lnTo>
                <a:close/>
              </a:path>
              <a:path w="1773554" h="172085">
                <a:moveTo>
                  <a:pt x="67309" y="0"/>
                </a:moveTo>
                <a:lnTo>
                  <a:pt x="35559" y="0"/>
                </a:lnTo>
                <a:lnTo>
                  <a:pt x="35559" y="136016"/>
                </a:lnTo>
                <a:lnTo>
                  <a:pt x="62229" y="136016"/>
                </a:lnTo>
                <a:lnTo>
                  <a:pt x="62229" y="9016"/>
                </a:lnTo>
                <a:lnTo>
                  <a:pt x="67309" y="9016"/>
                </a:lnTo>
                <a:lnTo>
                  <a:pt x="67309" y="0"/>
                </a:lnTo>
                <a:close/>
              </a:path>
              <a:path w="1773554" h="172085">
                <a:moveTo>
                  <a:pt x="93979" y="9016"/>
                </a:moveTo>
                <a:lnTo>
                  <a:pt x="67309" y="9016"/>
                </a:lnTo>
                <a:lnTo>
                  <a:pt x="67309" y="136016"/>
                </a:lnTo>
                <a:lnTo>
                  <a:pt x="71246" y="136016"/>
                </a:lnTo>
                <a:lnTo>
                  <a:pt x="71246" y="18033"/>
                </a:lnTo>
                <a:lnTo>
                  <a:pt x="93979" y="18033"/>
                </a:lnTo>
                <a:lnTo>
                  <a:pt x="93979" y="9016"/>
                </a:lnTo>
                <a:close/>
              </a:path>
              <a:path w="1773554" h="172085">
                <a:moveTo>
                  <a:pt x="93979" y="9016"/>
                </a:moveTo>
                <a:lnTo>
                  <a:pt x="93979" y="136016"/>
                </a:lnTo>
                <a:lnTo>
                  <a:pt x="102996" y="136016"/>
                </a:lnTo>
                <a:lnTo>
                  <a:pt x="102996" y="18033"/>
                </a:lnTo>
                <a:lnTo>
                  <a:pt x="93979" y="9016"/>
                </a:lnTo>
                <a:close/>
              </a:path>
              <a:path w="1773554" h="172085">
                <a:moveTo>
                  <a:pt x="35559" y="0"/>
                </a:moveTo>
                <a:lnTo>
                  <a:pt x="0" y="0"/>
                </a:lnTo>
                <a:lnTo>
                  <a:pt x="0" y="127000"/>
                </a:lnTo>
                <a:lnTo>
                  <a:pt x="35559" y="127000"/>
                </a:lnTo>
                <a:lnTo>
                  <a:pt x="35559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449951" y="3928109"/>
            <a:ext cx="835660" cy="180975"/>
          </a:xfrm>
          <a:custGeom>
            <a:avLst/>
            <a:gdLst/>
            <a:ahLst/>
            <a:cxnLst/>
            <a:rect l="l" t="t" r="r" b="b"/>
            <a:pathLst>
              <a:path w="835660" h="180975">
                <a:moveTo>
                  <a:pt x="80263" y="53593"/>
                </a:moveTo>
                <a:lnTo>
                  <a:pt x="0" y="53593"/>
                </a:lnTo>
                <a:lnTo>
                  <a:pt x="0" y="180594"/>
                </a:lnTo>
                <a:lnTo>
                  <a:pt x="80263" y="180594"/>
                </a:lnTo>
                <a:lnTo>
                  <a:pt x="80263" y="53593"/>
                </a:lnTo>
                <a:close/>
              </a:path>
              <a:path w="835660" h="180975">
                <a:moveTo>
                  <a:pt x="106934" y="44576"/>
                </a:moveTo>
                <a:lnTo>
                  <a:pt x="80263" y="44576"/>
                </a:lnTo>
                <a:lnTo>
                  <a:pt x="80263" y="180594"/>
                </a:lnTo>
                <a:lnTo>
                  <a:pt x="112013" y="180594"/>
                </a:lnTo>
                <a:lnTo>
                  <a:pt x="112013" y="171576"/>
                </a:lnTo>
                <a:lnTo>
                  <a:pt x="106934" y="171576"/>
                </a:lnTo>
                <a:lnTo>
                  <a:pt x="106934" y="44576"/>
                </a:lnTo>
                <a:close/>
              </a:path>
              <a:path w="835660" h="180975">
                <a:moveTo>
                  <a:pt x="133985" y="35559"/>
                </a:moveTo>
                <a:lnTo>
                  <a:pt x="106934" y="35559"/>
                </a:lnTo>
                <a:lnTo>
                  <a:pt x="106934" y="171576"/>
                </a:lnTo>
                <a:lnTo>
                  <a:pt x="112013" y="171576"/>
                </a:lnTo>
                <a:lnTo>
                  <a:pt x="112013" y="44576"/>
                </a:lnTo>
                <a:lnTo>
                  <a:pt x="133985" y="44576"/>
                </a:lnTo>
                <a:lnTo>
                  <a:pt x="133985" y="35559"/>
                </a:lnTo>
                <a:close/>
              </a:path>
              <a:path w="835660" h="180975">
                <a:moveTo>
                  <a:pt x="133985" y="44576"/>
                </a:moveTo>
                <a:lnTo>
                  <a:pt x="112013" y="44576"/>
                </a:lnTo>
                <a:lnTo>
                  <a:pt x="112013" y="171576"/>
                </a:lnTo>
                <a:lnTo>
                  <a:pt x="138684" y="171576"/>
                </a:lnTo>
                <a:lnTo>
                  <a:pt x="138684" y="162559"/>
                </a:lnTo>
                <a:lnTo>
                  <a:pt x="133985" y="162559"/>
                </a:lnTo>
                <a:lnTo>
                  <a:pt x="133985" y="44576"/>
                </a:lnTo>
                <a:close/>
              </a:path>
              <a:path w="835660" h="180975">
                <a:moveTo>
                  <a:pt x="151637" y="26669"/>
                </a:moveTo>
                <a:lnTo>
                  <a:pt x="133985" y="26669"/>
                </a:lnTo>
                <a:lnTo>
                  <a:pt x="133985" y="162559"/>
                </a:lnTo>
                <a:lnTo>
                  <a:pt x="138684" y="162559"/>
                </a:lnTo>
                <a:lnTo>
                  <a:pt x="138684" y="35559"/>
                </a:lnTo>
                <a:lnTo>
                  <a:pt x="151637" y="35559"/>
                </a:lnTo>
                <a:lnTo>
                  <a:pt x="151637" y="26669"/>
                </a:lnTo>
                <a:close/>
              </a:path>
              <a:path w="835660" h="180975">
                <a:moveTo>
                  <a:pt x="151637" y="35559"/>
                </a:moveTo>
                <a:lnTo>
                  <a:pt x="138684" y="35559"/>
                </a:lnTo>
                <a:lnTo>
                  <a:pt x="138684" y="162559"/>
                </a:lnTo>
                <a:lnTo>
                  <a:pt x="165735" y="162559"/>
                </a:lnTo>
                <a:lnTo>
                  <a:pt x="165735" y="153669"/>
                </a:lnTo>
                <a:lnTo>
                  <a:pt x="151637" y="153669"/>
                </a:lnTo>
                <a:lnTo>
                  <a:pt x="151637" y="35559"/>
                </a:lnTo>
                <a:close/>
              </a:path>
              <a:path w="835660" h="180975">
                <a:moveTo>
                  <a:pt x="183387" y="17652"/>
                </a:moveTo>
                <a:lnTo>
                  <a:pt x="151637" y="17652"/>
                </a:lnTo>
                <a:lnTo>
                  <a:pt x="151637" y="153669"/>
                </a:lnTo>
                <a:lnTo>
                  <a:pt x="165735" y="153669"/>
                </a:lnTo>
                <a:lnTo>
                  <a:pt x="165735" y="26669"/>
                </a:lnTo>
                <a:lnTo>
                  <a:pt x="183387" y="26669"/>
                </a:lnTo>
                <a:lnTo>
                  <a:pt x="183387" y="17652"/>
                </a:lnTo>
                <a:close/>
              </a:path>
              <a:path w="835660" h="180975">
                <a:moveTo>
                  <a:pt x="183387" y="26669"/>
                </a:moveTo>
                <a:lnTo>
                  <a:pt x="165735" y="26669"/>
                </a:lnTo>
                <a:lnTo>
                  <a:pt x="165735" y="153669"/>
                </a:lnTo>
                <a:lnTo>
                  <a:pt x="183387" y="153669"/>
                </a:lnTo>
                <a:lnTo>
                  <a:pt x="183387" y="26669"/>
                </a:lnTo>
                <a:close/>
              </a:path>
              <a:path w="835660" h="180975">
                <a:moveTo>
                  <a:pt x="758951" y="0"/>
                </a:moveTo>
                <a:lnTo>
                  <a:pt x="348107" y="0"/>
                </a:lnTo>
                <a:lnTo>
                  <a:pt x="321437" y="8635"/>
                </a:lnTo>
                <a:lnTo>
                  <a:pt x="294513" y="8635"/>
                </a:lnTo>
                <a:lnTo>
                  <a:pt x="267843" y="17652"/>
                </a:lnTo>
                <a:lnTo>
                  <a:pt x="183387" y="17652"/>
                </a:lnTo>
                <a:lnTo>
                  <a:pt x="183387" y="144652"/>
                </a:lnTo>
                <a:lnTo>
                  <a:pt x="299593" y="144652"/>
                </a:lnTo>
                <a:lnTo>
                  <a:pt x="326263" y="135635"/>
                </a:lnTo>
                <a:lnTo>
                  <a:pt x="353187" y="135635"/>
                </a:lnTo>
                <a:lnTo>
                  <a:pt x="379857" y="127000"/>
                </a:lnTo>
                <a:lnTo>
                  <a:pt x="758951" y="127000"/>
                </a:lnTo>
                <a:lnTo>
                  <a:pt x="758951" y="0"/>
                </a:lnTo>
                <a:close/>
              </a:path>
              <a:path w="835660" h="180975">
                <a:moveTo>
                  <a:pt x="835278" y="0"/>
                </a:moveTo>
                <a:lnTo>
                  <a:pt x="758951" y="0"/>
                </a:lnTo>
                <a:lnTo>
                  <a:pt x="758951" y="127000"/>
                </a:lnTo>
                <a:lnTo>
                  <a:pt x="835278" y="127000"/>
                </a:lnTo>
                <a:lnTo>
                  <a:pt x="835278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27838" y="2708910"/>
            <a:ext cx="1351915" cy="1483360"/>
          </a:xfrm>
          <a:custGeom>
            <a:avLst/>
            <a:gdLst/>
            <a:ahLst/>
            <a:cxnLst/>
            <a:rect l="l" t="t" r="r" b="b"/>
            <a:pathLst>
              <a:path w="1351915" h="1483360">
                <a:moveTo>
                  <a:pt x="645819" y="1072769"/>
                </a:moveTo>
                <a:lnTo>
                  <a:pt x="482828" y="1072769"/>
                </a:lnTo>
                <a:lnTo>
                  <a:pt x="531012" y="1482852"/>
                </a:lnTo>
                <a:lnTo>
                  <a:pt x="645819" y="1072769"/>
                </a:lnTo>
                <a:close/>
              </a:path>
              <a:path w="1351915" h="1483360">
                <a:moveTo>
                  <a:pt x="873031" y="1025270"/>
                </a:moveTo>
                <a:lnTo>
                  <a:pt x="659117" y="1025270"/>
                </a:lnTo>
                <a:lnTo>
                  <a:pt x="829030" y="1354963"/>
                </a:lnTo>
                <a:lnTo>
                  <a:pt x="873031" y="1025270"/>
                </a:lnTo>
                <a:close/>
              </a:path>
              <a:path w="1351915" h="1483360">
                <a:moveTo>
                  <a:pt x="1077770" y="992504"/>
                </a:moveTo>
                <a:lnTo>
                  <a:pt x="877404" y="992504"/>
                </a:lnTo>
                <a:lnTo>
                  <a:pt x="1135507" y="1242187"/>
                </a:lnTo>
                <a:lnTo>
                  <a:pt x="1077770" y="992504"/>
                </a:lnTo>
                <a:close/>
              </a:path>
              <a:path w="1351915" h="1483360">
                <a:moveTo>
                  <a:pt x="1069518" y="956817"/>
                </a:moveTo>
                <a:lnTo>
                  <a:pt x="354660" y="956817"/>
                </a:lnTo>
                <a:lnTo>
                  <a:pt x="298018" y="1209420"/>
                </a:lnTo>
                <a:lnTo>
                  <a:pt x="482828" y="1072769"/>
                </a:lnTo>
                <a:lnTo>
                  <a:pt x="645819" y="1072769"/>
                </a:lnTo>
                <a:lnTo>
                  <a:pt x="659117" y="1025270"/>
                </a:lnTo>
                <a:lnTo>
                  <a:pt x="873031" y="1025270"/>
                </a:lnTo>
                <a:lnTo>
                  <a:pt x="877404" y="992504"/>
                </a:lnTo>
                <a:lnTo>
                  <a:pt x="1077770" y="992504"/>
                </a:lnTo>
                <a:lnTo>
                  <a:pt x="1069518" y="956817"/>
                </a:lnTo>
                <a:close/>
              </a:path>
              <a:path w="1351915" h="1483360">
                <a:moveTo>
                  <a:pt x="23152" y="157606"/>
                </a:moveTo>
                <a:lnTo>
                  <a:pt x="289572" y="522859"/>
                </a:lnTo>
                <a:lnTo>
                  <a:pt x="0" y="591438"/>
                </a:lnTo>
                <a:lnTo>
                  <a:pt x="232930" y="808354"/>
                </a:lnTo>
                <a:lnTo>
                  <a:pt x="8445" y="1001394"/>
                </a:lnTo>
                <a:lnTo>
                  <a:pt x="354660" y="956817"/>
                </a:lnTo>
                <a:lnTo>
                  <a:pt x="1069518" y="956817"/>
                </a:lnTo>
                <a:lnTo>
                  <a:pt x="1053719" y="888491"/>
                </a:lnTo>
                <a:lnTo>
                  <a:pt x="1320915" y="888491"/>
                </a:lnTo>
                <a:lnTo>
                  <a:pt x="1101852" y="719074"/>
                </a:lnTo>
                <a:lnTo>
                  <a:pt x="1320292" y="558545"/>
                </a:lnTo>
                <a:lnTo>
                  <a:pt x="1045210" y="502157"/>
                </a:lnTo>
                <a:lnTo>
                  <a:pt x="1081783" y="433831"/>
                </a:lnTo>
                <a:lnTo>
                  <a:pt x="457606" y="433831"/>
                </a:lnTo>
                <a:lnTo>
                  <a:pt x="23152" y="157606"/>
                </a:lnTo>
                <a:close/>
              </a:path>
              <a:path w="1351915" h="1483360">
                <a:moveTo>
                  <a:pt x="1320915" y="888491"/>
                </a:moveTo>
                <a:lnTo>
                  <a:pt x="1053719" y="888491"/>
                </a:lnTo>
                <a:lnTo>
                  <a:pt x="1351788" y="912367"/>
                </a:lnTo>
                <a:lnTo>
                  <a:pt x="1320915" y="888491"/>
                </a:lnTo>
                <a:close/>
              </a:path>
              <a:path w="1351915" h="1483360">
                <a:moveTo>
                  <a:pt x="522693" y="157606"/>
                </a:moveTo>
                <a:lnTo>
                  <a:pt x="457606" y="433831"/>
                </a:lnTo>
                <a:lnTo>
                  <a:pt x="1081783" y="433831"/>
                </a:lnTo>
                <a:lnTo>
                  <a:pt x="1100885" y="398144"/>
                </a:lnTo>
                <a:lnTo>
                  <a:pt x="675894" y="398144"/>
                </a:lnTo>
                <a:lnTo>
                  <a:pt x="522693" y="157606"/>
                </a:lnTo>
                <a:close/>
              </a:path>
              <a:path w="1351915" h="1483360">
                <a:moveTo>
                  <a:pt x="908824" y="0"/>
                </a:moveTo>
                <a:lnTo>
                  <a:pt x="675894" y="398144"/>
                </a:lnTo>
                <a:lnTo>
                  <a:pt x="1100885" y="398144"/>
                </a:lnTo>
                <a:lnTo>
                  <a:pt x="1118356" y="365505"/>
                </a:lnTo>
                <a:lnTo>
                  <a:pt x="885863" y="365505"/>
                </a:lnTo>
                <a:lnTo>
                  <a:pt x="908824" y="0"/>
                </a:lnTo>
                <a:close/>
              </a:path>
              <a:path w="1351915" h="1483360">
                <a:moveTo>
                  <a:pt x="1150239" y="305942"/>
                </a:moveTo>
                <a:lnTo>
                  <a:pt x="885863" y="365505"/>
                </a:lnTo>
                <a:lnTo>
                  <a:pt x="1118356" y="365505"/>
                </a:lnTo>
                <a:lnTo>
                  <a:pt x="1150239" y="305942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27838" y="2708910"/>
            <a:ext cx="1351915" cy="1483360"/>
          </a:xfrm>
          <a:custGeom>
            <a:avLst/>
            <a:gdLst/>
            <a:ahLst/>
            <a:cxnLst/>
            <a:rect l="l" t="t" r="r" b="b"/>
            <a:pathLst>
              <a:path w="1351915" h="1483360">
                <a:moveTo>
                  <a:pt x="675894" y="398144"/>
                </a:moveTo>
                <a:lnTo>
                  <a:pt x="908824" y="0"/>
                </a:lnTo>
                <a:lnTo>
                  <a:pt x="885863" y="365505"/>
                </a:lnTo>
                <a:lnTo>
                  <a:pt x="1150239" y="305942"/>
                </a:lnTo>
                <a:lnTo>
                  <a:pt x="1045210" y="502157"/>
                </a:lnTo>
                <a:lnTo>
                  <a:pt x="1320292" y="558545"/>
                </a:lnTo>
                <a:lnTo>
                  <a:pt x="1101852" y="719074"/>
                </a:lnTo>
                <a:lnTo>
                  <a:pt x="1351788" y="912367"/>
                </a:lnTo>
                <a:lnTo>
                  <a:pt x="1053719" y="888491"/>
                </a:lnTo>
                <a:lnTo>
                  <a:pt x="1135507" y="1242187"/>
                </a:lnTo>
                <a:lnTo>
                  <a:pt x="877404" y="992504"/>
                </a:lnTo>
                <a:lnTo>
                  <a:pt x="829030" y="1354963"/>
                </a:lnTo>
                <a:lnTo>
                  <a:pt x="659117" y="1025270"/>
                </a:lnTo>
                <a:lnTo>
                  <a:pt x="531012" y="1482852"/>
                </a:lnTo>
                <a:lnTo>
                  <a:pt x="482828" y="1072769"/>
                </a:lnTo>
                <a:lnTo>
                  <a:pt x="298018" y="1209420"/>
                </a:lnTo>
                <a:lnTo>
                  <a:pt x="354660" y="956817"/>
                </a:lnTo>
                <a:lnTo>
                  <a:pt x="8445" y="1001394"/>
                </a:lnTo>
                <a:lnTo>
                  <a:pt x="232930" y="808354"/>
                </a:lnTo>
                <a:lnTo>
                  <a:pt x="0" y="591438"/>
                </a:lnTo>
                <a:lnTo>
                  <a:pt x="289572" y="522859"/>
                </a:lnTo>
                <a:lnTo>
                  <a:pt x="23152" y="157606"/>
                </a:lnTo>
                <a:lnTo>
                  <a:pt x="457606" y="433831"/>
                </a:lnTo>
                <a:lnTo>
                  <a:pt x="522693" y="157606"/>
                </a:lnTo>
                <a:lnTo>
                  <a:pt x="675894" y="398144"/>
                </a:lnTo>
                <a:close/>
              </a:path>
            </a:pathLst>
          </a:custGeom>
          <a:ln w="25400">
            <a:solidFill>
              <a:srgbClr val="B66C3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351" y="122301"/>
            <a:ext cx="286829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Ⅱ. 법적 성격상</a:t>
            </a:r>
            <a:r>
              <a:rPr dirty="0" spc="-85"/>
              <a:t> </a:t>
            </a:r>
            <a:r>
              <a:rPr dirty="0"/>
              <a:t>특색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9351" y="560908"/>
            <a:ext cx="293560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맑은 고딕"/>
                <a:cs typeface="맑은 고딕"/>
              </a:rPr>
              <a:t>1. </a:t>
            </a:r>
            <a:r>
              <a:rPr dirty="0" sz="2400" spc="-5" b="1">
                <a:latin typeface="맑은 고딕"/>
                <a:cs typeface="맑은 고딕"/>
              </a:rPr>
              <a:t>특허법의</a:t>
            </a:r>
            <a:r>
              <a:rPr dirty="0" sz="2400" spc="-75" b="1">
                <a:latin typeface="맑은 고딕"/>
                <a:cs typeface="맑은 고딕"/>
              </a:rPr>
              <a:t> </a:t>
            </a:r>
            <a:r>
              <a:rPr dirty="0" sz="2400" spc="-5" b="1">
                <a:latin typeface="맑은 고딕"/>
                <a:cs typeface="맑은 고딕"/>
              </a:rPr>
              <a:t>기본원칙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1567" y="1688704"/>
            <a:ext cx="254635" cy="3390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2000">
                <a:latin typeface="맑은 고딕"/>
                <a:cs typeface="맑은 고딕"/>
              </a:rPr>
              <a:t>공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19755" y="1688704"/>
            <a:ext cx="2122170" cy="3390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2000" b="1">
                <a:latin typeface="맑은 고딕"/>
                <a:cs typeface="맑은 고딕"/>
              </a:rPr>
              <a:t>중복기술투자를</a:t>
            </a:r>
            <a:r>
              <a:rPr dirty="0" sz="2000" spc="-114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막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6303" y="966596"/>
            <a:ext cx="3674745" cy="14287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맑은 고딕"/>
                <a:cs typeface="맑은 고딕"/>
              </a:rPr>
              <a:t>(4)</a:t>
            </a:r>
            <a:r>
              <a:rPr dirty="0" sz="2000" spc="-2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출원공개주의</a:t>
            </a:r>
            <a:endParaRPr sz="20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969644" algn="l"/>
              </a:tabLst>
            </a:pPr>
            <a:r>
              <a:rPr dirty="0" sz="2000">
                <a:latin typeface="맑은 고딕"/>
                <a:cs typeface="맑은 고딕"/>
              </a:rPr>
              <a:t>-</a:t>
            </a:r>
            <a:r>
              <a:rPr dirty="0" sz="2000" spc="-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출원	개제도는</a:t>
            </a:r>
            <a:endParaRPr sz="2000">
              <a:latin typeface="맑은 고딕"/>
              <a:cs typeface="맑은 고딕"/>
            </a:endParaRPr>
          </a:p>
          <a:p>
            <a:pPr marL="2794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공개자료를 통한 </a:t>
            </a:r>
            <a:r>
              <a:rPr dirty="0" sz="2000" b="1">
                <a:latin typeface="맑은 고딕"/>
                <a:cs typeface="맑은 고딕"/>
              </a:rPr>
              <a:t>정보제공,</a:t>
            </a:r>
            <a:r>
              <a:rPr dirty="0" sz="2000" spc="-13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개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08017" y="2054464"/>
            <a:ext cx="1018540" cy="3390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2000" b="1">
                <a:latin typeface="맑은 고딕"/>
                <a:cs typeface="맑은 고딕"/>
              </a:rPr>
              <a:t>량발명유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29022" y="1638147"/>
            <a:ext cx="3637915" cy="75692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000" b="1">
                <a:latin typeface="맑은 고딕"/>
                <a:cs typeface="맑은 고딕"/>
              </a:rPr>
              <a:t>아 </a:t>
            </a:r>
            <a:r>
              <a:rPr dirty="0" sz="2000">
                <a:latin typeface="맑은 고딕"/>
                <a:cs typeface="맑은 고딕"/>
              </a:rPr>
              <a:t>국내 산업을</a:t>
            </a:r>
            <a:r>
              <a:rPr dirty="0" sz="2000" spc="-5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보호하고</a:t>
            </a:r>
            <a:endParaRPr sz="2000">
              <a:latin typeface="맑은 고딕"/>
              <a:cs typeface="맑은 고딕"/>
            </a:endParaRPr>
          </a:p>
          <a:p>
            <a:pPr marL="496570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맑은 고딕"/>
                <a:cs typeface="맑은 고딕"/>
              </a:rPr>
              <a:t>도, 공정한 심사를</a:t>
            </a:r>
            <a:r>
              <a:rPr dirty="0" sz="2000" spc="-12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유도하고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44954" y="2419893"/>
            <a:ext cx="255270" cy="3390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2000" spc="0" b="1">
                <a:latin typeface="맑은 고딕"/>
                <a:cs typeface="맑은 고딕"/>
              </a:rPr>
              <a:t>구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5703" y="2419893"/>
            <a:ext cx="509905" cy="3390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2000" spc="0" b="1">
                <a:latin typeface="맑은 고딕"/>
                <a:cs typeface="맑은 고딕"/>
              </a:rPr>
              <a:t>보상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00655" y="3517758"/>
            <a:ext cx="1105535" cy="3390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2000">
                <a:latin typeface="맑은 고딕"/>
                <a:cs typeface="맑은 고딕"/>
              </a:rPr>
              <a:t>문가에</a:t>
            </a:r>
            <a:r>
              <a:rPr dirty="0" sz="2000" spc="-10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의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28316" y="4249532"/>
            <a:ext cx="3569970" cy="3390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2000" b="1">
                <a:latin typeface="맑은 고딕"/>
                <a:cs typeface="맑은 고딕"/>
              </a:rPr>
              <a:t>공정성과 정당성을 확보하는</a:t>
            </a:r>
            <a:r>
              <a:rPr dirty="0" sz="2000" spc="-11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절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4695" y="2369097"/>
            <a:ext cx="6294120" cy="258699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700405">
              <a:lnSpc>
                <a:spcPct val="100000"/>
              </a:lnSpc>
              <a:spcBef>
                <a:spcPts val="580"/>
              </a:spcBef>
              <a:tabLst>
                <a:tab pos="1464945" algn="l"/>
              </a:tabLst>
            </a:pPr>
            <a:r>
              <a:rPr dirty="0" sz="2000" spc="0" b="1">
                <a:latin typeface="맑은 고딕"/>
                <a:cs typeface="맑은 고딕"/>
              </a:rPr>
              <a:t>금청	권 </a:t>
            </a:r>
            <a:r>
              <a:rPr dirty="0" sz="2000" b="1">
                <a:latin typeface="맑은 고딕"/>
                <a:cs typeface="맑은 고딕"/>
              </a:rPr>
              <a:t>등을 확보함과</a:t>
            </a:r>
            <a:r>
              <a:rPr dirty="0" sz="2000" spc="-9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아울러</a:t>
            </a:r>
            <a:endParaRPr sz="2000">
              <a:latin typeface="맑은 고딕"/>
              <a:cs typeface="맑은 고딕"/>
            </a:endParaRPr>
          </a:p>
          <a:p>
            <a:pPr marL="190500" marR="1364615">
              <a:lnSpc>
                <a:spcPct val="120000"/>
              </a:lnSpc>
              <a:spcBef>
                <a:spcPts val="5"/>
              </a:spcBef>
            </a:pPr>
            <a:r>
              <a:rPr dirty="0" sz="2000">
                <a:latin typeface="맑은 고딕"/>
                <a:cs typeface="맑은 고딕"/>
              </a:rPr>
              <a:t>출원에 대한 </a:t>
            </a:r>
            <a:r>
              <a:rPr dirty="0" sz="2000" b="1">
                <a:latin typeface="맑은 고딕"/>
                <a:cs typeface="맑은 고딕"/>
              </a:rPr>
              <a:t>심사의 지연을 방지하면서  국제협조에 필요한 제도로 인정되고</a:t>
            </a:r>
            <a:r>
              <a:rPr dirty="0" sz="2000" spc="-125" b="1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있다.</a:t>
            </a:r>
            <a:endParaRPr sz="20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2670810" algn="l"/>
              </a:tabLst>
            </a:pPr>
            <a:r>
              <a:rPr dirty="0" sz="2000">
                <a:latin typeface="맑은 고딕"/>
                <a:cs typeface="맑은 고딕"/>
              </a:rPr>
              <a:t>-</a:t>
            </a:r>
            <a:r>
              <a:rPr dirty="0" sz="2000" spc="-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그리하여</a:t>
            </a:r>
            <a:r>
              <a:rPr dirty="0" sz="2000" spc="-2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전	한 실체심사와</a:t>
            </a:r>
            <a:r>
              <a:rPr dirty="0" sz="2000" spc="-4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더불어</a:t>
            </a:r>
            <a:endParaRPr sz="2000">
              <a:latin typeface="맑은 고딕"/>
              <a:cs typeface="맑은 고딕"/>
            </a:endParaRPr>
          </a:p>
          <a:p>
            <a:pPr marL="190500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맑은 고딕"/>
                <a:cs typeface="맑은 고딕"/>
              </a:rPr>
              <a:t>일반 공중에 의한 심사를</a:t>
            </a:r>
            <a:r>
              <a:rPr dirty="0" sz="2000" spc="-7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받아</a:t>
            </a:r>
            <a:r>
              <a:rPr dirty="0" sz="2000">
                <a:latin typeface="맑은 고딕"/>
                <a:cs typeface="맑은 고딕"/>
              </a:rPr>
              <a:t>,</a:t>
            </a:r>
            <a:endParaRPr sz="2000">
              <a:latin typeface="맑은 고딕"/>
              <a:cs typeface="맑은 고딕"/>
            </a:endParaRPr>
          </a:p>
          <a:p>
            <a:pPr marL="190500">
              <a:lnSpc>
                <a:spcPct val="100000"/>
              </a:lnSpc>
              <a:spcBef>
                <a:spcPts val="480"/>
              </a:spcBef>
              <a:tabLst>
                <a:tab pos="5462905" algn="l"/>
              </a:tabLst>
            </a:pPr>
            <a:r>
              <a:rPr dirty="0" sz="2000">
                <a:latin typeface="맑은 고딕"/>
                <a:cs typeface="맑은 고딕"/>
              </a:rPr>
              <a:t>특허권</a:t>
            </a:r>
            <a:r>
              <a:rPr dirty="0" sz="2000" spc="-2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부여의	</a:t>
            </a:r>
            <a:r>
              <a:rPr dirty="0" sz="2000" b="1">
                <a:latin typeface="맑은 고딕"/>
                <a:cs typeface="맑은 고딕"/>
              </a:rPr>
              <a:t>차로서</a:t>
            </a:r>
            <a:endParaRPr sz="2000">
              <a:latin typeface="맑은 고딕"/>
              <a:cs typeface="맑은 고딕"/>
            </a:endParaRPr>
          </a:p>
          <a:p>
            <a:pPr marL="1905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일반인들에게 공개적인 심사의 기회를 부여하고</a:t>
            </a:r>
            <a:r>
              <a:rPr dirty="0" sz="2000" spc="-13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있다.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655189" y="1811147"/>
            <a:ext cx="2291080" cy="127000"/>
          </a:xfrm>
          <a:custGeom>
            <a:avLst/>
            <a:gdLst/>
            <a:ahLst/>
            <a:cxnLst/>
            <a:rect l="l" t="t" r="r" b="b"/>
            <a:pathLst>
              <a:path w="2291079" h="127000">
                <a:moveTo>
                  <a:pt x="0" y="127000"/>
                </a:moveTo>
                <a:lnTo>
                  <a:pt x="0" y="0"/>
                </a:lnTo>
                <a:lnTo>
                  <a:pt x="2291080" y="0"/>
                </a:lnTo>
                <a:lnTo>
                  <a:pt x="2291080" y="127000"/>
                </a:lnTo>
                <a:lnTo>
                  <a:pt x="0" y="12700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012438" y="2141601"/>
            <a:ext cx="1339850" cy="127000"/>
          </a:xfrm>
          <a:custGeom>
            <a:avLst/>
            <a:gdLst/>
            <a:ahLst/>
            <a:cxnLst/>
            <a:rect l="l" t="t" r="r" b="b"/>
            <a:pathLst>
              <a:path w="1339850" h="127000">
                <a:moveTo>
                  <a:pt x="1339469" y="0"/>
                </a:moveTo>
                <a:lnTo>
                  <a:pt x="0" y="0"/>
                </a:lnTo>
                <a:lnTo>
                  <a:pt x="0" y="127000"/>
                </a:lnTo>
                <a:lnTo>
                  <a:pt x="1339469" y="127000"/>
                </a:lnTo>
                <a:lnTo>
                  <a:pt x="1339469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372290" y="2141601"/>
            <a:ext cx="0" cy="127000"/>
          </a:xfrm>
          <a:custGeom>
            <a:avLst/>
            <a:gdLst/>
            <a:ahLst/>
            <a:cxnLst/>
            <a:rect l="l" t="t" r="r" b="b"/>
            <a:pathLst>
              <a:path w="0" h="127000">
                <a:moveTo>
                  <a:pt x="0" y="0"/>
                </a:moveTo>
                <a:lnTo>
                  <a:pt x="0" y="127000"/>
                </a:lnTo>
              </a:path>
            </a:pathLst>
          </a:custGeom>
          <a:ln w="40766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691378" y="2177288"/>
            <a:ext cx="1290955" cy="153670"/>
          </a:xfrm>
          <a:custGeom>
            <a:avLst/>
            <a:gdLst/>
            <a:ahLst/>
            <a:cxnLst/>
            <a:rect l="l" t="t" r="r" b="b"/>
            <a:pathLst>
              <a:path w="1290954" h="153669">
                <a:moveTo>
                  <a:pt x="531876" y="17907"/>
                </a:moveTo>
                <a:lnTo>
                  <a:pt x="500125" y="17907"/>
                </a:lnTo>
                <a:lnTo>
                  <a:pt x="500125" y="144907"/>
                </a:lnTo>
                <a:lnTo>
                  <a:pt x="526796" y="153542"/>
                </a:lnTo>
                <a:lnTo>
                  <a:pt x="526796" y="26542"/>
                </a:lnTo>
                <a:lnTo>
                  <a:pt x="531876" y="26542"/>
                </a:lnTo>
                <a:lnTo>
                  <a:pt x="531876" y="17907"/>
                </a:lnTo>
                <a:close/>
              </a:path>
              <a:path w="1290954" h="153669">
                <a:moveTo>
                  <a:pt x="531876" y="26542"/>
                </a:moveTo>
                <a:lnTo>
                  <a:pt x="526796" y="26542"/>
                </a:lnTo>
                <a:lnTo>
                  <a:pt x="526796" y="153542"/>
                </a:lnTo>
                <a:lnTo>
                  <a:pt x="558546" y="153542"/>
                </a:lnTo>
                <a:lnTo>
                  <a:pt x="558546" y="144907"/>
                </a:lnTo>
                <a:lnTo>
                  <a:pt x="531876" y="144907"/>
                </a:lnTo>
                <a:lnTo>
                  <a:pt x="531876" y="26542"/>
                </a:lnTo>
                <a:close/>
              </a:path>
              <a:path w="1290954" h="153669">
                <a:moveTo>
                  <a:pt x="1290701" y="26542"/>
                </a:moveTo>
                <a:lnTo>
                  <a:pt x="558546" y="26542"/>
                </a:lnTo>
                <a:lnTo>
                  <a:pt x="558546" y="153542"/>
                </a:lnTo>
                <a:lnTo>
                  <a:pt x="1290701" y="153542"/>
                </a:lnTo>
                <a:lnTo>
                  <a:pt x="1290701" y="26542"/>
                </a:lnTo>
                <a:close/>
              </a:path>
              <a:path w="1290954" h="153669">
                <a:moveTo>
                  <a:pt x="31750" y="0"/>
                </a:moveTo>
                <a:lnTo>
                  <a:pt x="0" y="0"/>
                </a:lnTo>
                <a:lnTo>
                  <a:pt x="0" y="144907"/>
                </a:lnTo>
                <a:lnTo>
                  <a:pt x="31750" y="144907"/>
                </a:lnTo>
                <a:lnTo>
                  <a:pt x="31750" y="0"/>
                </a:lnTo>
                <a:close/>
              </a:path>
              <a:path w="1290954" h="153669">
                <a:moveTo>
                  <a:pt x="500125" y="17907"/>
                </a:moveTo>
                <a:lnTo>
                  <a:pt x="31750" y="17907"/>
                </a:lnTo>
                <a:lnTo>
                  <a:pt x="31750" y="144907"/>
                </a:lnTo>
                <a:lnTo>
                  <a:pt x="500125" y="144907"/>
                </a:lnTo>
                <a:lnTo>
                  <a:pt x="500125" y="17907"/>
                </a:lnTo>
                <a:close/>
              </a:path>
              <a:path w="1290954" h="153669">
                <a:moveTo>
                  <a:pt x="531876" y="17907"/>
                </a:moveTo>
                <a:lnTo>
                  <a:pt x="531876" y="144907"/>
                </a:lnTo>
                <a:lnTo>
                  <a:pt x="558546" y="144907"/>
                </a:lnTo>
                <a:lnTo>
                  <a:pt x="558546" y="26542"/>
                </a:lnTo>
                <a:lnTo>
                  <a:pt x="531876" y="17907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709030" y="2114550"/>
            <a:ext cx="1246505" cy="154305"/>
          </a:xfrm>
          <a:custGeom>
            <a:avLst/>
            <a:gdLst/>
            <a:ahLst/>
            <a:cxnLst/>
            <a:rect l="l" t="t" r="r" b="b"/>
            <a:pathLst>
              <a:path w="1246504" h="154305">
                <a:moveTo>
                  <a:pt x="1152017" y="27050"/>
                </a:moveTo>
                <a:lnTo>
                  <a:pt x="0" y="27050"/>
                </a:lnTo>
                <a:lnTo>
                  <a:pt x="0" y="154050"/>
                </a:lnTo>
                <a:lnTo>
                  <a:pt x="1152017" y="154050"/>
                </a:lnTo>
                <a:lnTo>
                  <a:pt x="1152017" y="27050"/>
                </a:lnTo>
                <a:close/>
              </a:path>
              <a:path w="1246504" h="154305">
                <a:moveTo>
                  <a:pt x="1178687" y="18034"/>
                </a:moveTo>
                <a:lnTo>
                  <a:pt x="1152017" y="27050"/>
                </a:lnTo>
                <a:lnTo>
                  <a:pt x="1152017" y="154050"/>
                </a:lnTo>
                <a:lnTo>
                  <a:pt x="1183767" y="154050"/>
                </a:lnTo>
                <a:lnTo>
                  <a:pt x="1183767" y="145034"/>
                </a:lnTo>
                <a:lnTo>
                  <a:pt x="1178687" y="145034"/>
                </a:lnTo>
                <a:lnTo>
                  <a:pt x="1178687" y="18034"/>
                </a:lnTo>
                <a:close/>
              </a:path>
              <a:path w="1246504" h="154305">
                <a:moveTo>
                  <a:pt x="1210437" y="27050"/>
                </a:moveTo>
                <a:lnTo>
                  <a:pt x="1183767" y="27050"/>
                </a:lnTo>
                <a:lnTo>
                  <a:pt x="1183767" y="154050"/>
                </a:lnTo>
                <a:lnTo>
                  <a:pt x="1210437" y="145034"/>
                </a:lnTo>
                <a:lnTo>
                  <a:pt x="1210437" y="27050"/>
                </a:lnTo>
                <a:close/>
              </a:path>
              <a:path w="1246504" h="154305">
                <a:moveTo>
                  <a:pt x="1210437" y="18034"/>
                </a:moveTo>
                <a:lnTo>
                  <a:pt x="1178687" y="18034"/>
                </a:lnTo>
                <a:lnTo>
                  <a:pt x="1178687" y="145034"/>
                </a:lnTo>
                <a:lnTo>
                  <a:pt x="1183767" y="145034"/>
                </a:lnTo>
                <a:lnTo>
                  <a:pt x="1183767" y="27050"/>
                </a:lnTo>
                <a:lnTo>
                  <a:pt x="1210437" y="27050"/>
                </a:lnTo>
                <a:lnTo>
                  <a:pt x="1210437" y="18034"/>
                </a:lnTo>
                <a:close/>
              </a:path>
              <a:path w="1246504" h="154305">
                <a:moveTo>
                  <a:pt x="1214627" y="18034"/>
                </a:moveTo>
                <a:lnTo>
                  <a:pt x="1210437" y="18034"/>
                </a:lnTo>
                <a:lnTo>
                  <a:pt x="1210437" y="145034"/>
                </a:lnTo>
                <a:lnTo>
                  <a:pt x="1214627" y="145034"/>
                </a:lnTo>
                <a:lnTo>
                  <a:pt x="1214627" y="18034"/>
                </a:lnTo>
                <a:close/>
              </a:path>
              <a:path w="1246504" h="154305">
                <a:moveTo>
                  <a:pt x="1246377" y="0"/>
                </a:moveTo>
                <a:lnTo>
                  <a:pt x="1214627" y="0"/>
                </a:lnTo>
                <a:lnTo>
                  <a:pt x="1214627" y="145034"/>
                </a:lnTo>
                <a:lnTo>
                  <a:pt x="1246377" y="145034"/>
                </a:lnTo>
                <a:lnTo>
                  <a:pt x="1246377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87234" y="2472054"/>
            <a:ext cx="1362710" cy="153670"/>
          </a:xfrm>
          <a:custGeom>
            <a:avLst/>
            <a:gdLst/>
            <a:ahLst/>
            <a:cxnLst/>
            <a:rect l="l" t="t" r="r" b="b"/>
            <a:pathLst>
              <a:path w="1362710" h="153669">
                <a:moveTo>
                  <a:pt x="53276" y="26670"/>
                </a:moveTo>
                <a:lnTo>
                  <a:pt x="0" y="26670"/>
                </a:lnTo>
                <a:lnTo>
                  <a:pt x="0" y="153670"/>
                </a:lnTo>
                <a:lnTo>
                  <a:pt x="53276" y="153670"/>
                </a:lnTo>
                <a:lnTo>
                  <a:pt x="53276" y="26670"/>
                </a:lnTo>
                <a:close/>
              </a:path>
              <a:path w="1362710" h="153669">
                <a:moveTo>
                  <a:pt x="85026" y="17653"/>
                </a:moveTo>
                <a:lnTo>
                  <a:pt x="53276" y="17653"/>
                </a:lnTo>
                <a:lnTo>
                  <a:pt x="53276" y="153670"/>
                </a:lnTo>
                <a:lnTo>
                  <a:pt x="85026" y="153670"/>
                </a:lnTo>
                <a:lnTo>
                  <a:pt x="85026" y="17653"/>
                </a:lnTo>
                <a:close/>
              </a:path>
              <a:path w="1362710" h="153669">
                <a:moveTo>
                  <a:pt x="1362316" y="0"/>
                </a:moveTo>
                <a:lnTo>
                  <a:pt x="348119" y="0"/>
                </a:lnTo>
                <a:lnTo>
                  <a:pt x="303479" y="8636"/>
                </a:lnTo>
                <a:lnTo>
                  <a:pt x="267842" y="17653"/>
                </a:lnTo>
                <a:lnTo>
                  <a:pt x="85026" y="17653"/>
                </a:lnTo>
                <a:lnTo>
                  <a:pt x="85026" y="144653"/>
                </a:lnTo>
                <a:lnTo>
                  <a:pt x="299592" y="144653"/>
                </a:lnTo>
                <a:lnTo>
                  <a:pt x="335229" y="135636"/>
                </a:lnTo>
                <a:lnTo>
                  <a:pt x="379869" y="127000"/>
                </a:lnTo>
                <a:lnTo>
                  <a:pt x="1362316" y="127000"/>
                </a:lnTo>
                <a:lnTo>
                  <a:pt x="1362316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95870" y="2588005"/>
            <a:ext cx="1416050" cy="145415"/>
          </a:xfrm>
          <a:custGeom>
            <a:avLst/>
            <a:gdLst/>
            <a:ahLst/>
            <a:cxnLst/>
            <a:rect l="l" t="t" r="r" b="b"/>
            <a:pathLst>
              <a:path w="1416050" h="145414">
                <a:moveTo>
                  <a:pt x="44640" y="18034"/>
                </a:moveTo>
                <a:lnTo>
                  <a:pt x="0" y="18034"/>
                </a:lnTo>
                <a:lnTo>
                  <a:pt x="0" y="145034"/>
                </a:lnTo>
                <a:lnTo>
                  <a:pt x="44640" y="145034"/>
                </a:lnTo>
                <a:lnTo>
                  <a:pt x="44640" y="18034"/>
                </a:lnTo>
                <a:close/>
              </a:path>
              <a:path w="1416050" h="145414">
                <a:moveTo>
                  <a:pt x="76390" y="9017"/>
                </a:moveTo>
                <a:lnTo>
                  <a:pt x="44640" y="9017"/>
                </a:lnTo>
                <a:lnTo>
                  <a:pt x="44640" y="145034"/>
                </a:lnTo>
                <a:lnTo>
                  <a:pt x="76390" y="145034"/>
                </a:lnTo>
                <a:lnTo>
                  <a:pt x="76390" y="9017"/>
                </a:lnTo>
                <a:close/>
              </a:path>
              <a:path w="1416050" h="145414">
                <a:moveTo>
                  <a:pt x="1375143" y="0"/>
                </a:moveTo>
                <a:lnTo>
                  <a:pt x="375145" y="0"/>
                </a:lnTo>
                <a:lnTo>
                  <a:pt x="348488" y="9017"/>
                </a:lnTo>
                <a:lnTo>
                  <a:pt x="76390" y="9017"/>
                </a:lnTo>
                <a:lnTo>
                  <a:pt x="76390" y="136017"/>
                </a:lnTo>
                <a:lnTo>
                  <a:pt x="380225" y="136017"/>
                </a:lnTo>
                <a:lnTo>
                  <a:pt x="406895" y="127000"/>
                </a:lnTo>
                <a:lnTo>
                  <a:pt x="1375143" y="127000"/>
                </a:lnTo>
                <a:lnTo>
                  <a:pt x="1375143" y="0"/>
                </a:lnTo>
                <a:close/>
              </a:path>
              <a:path w="1416050" h="145414">
                <a:moveTo>
                  <a:pt x="1415910" y="0"/>
                </a:moveTo>
                <a:lnTo>
                  <a:pt x="1375143" y="0"/>
                </a:lnTo>
                <a:lnTo>
                  <a:pt x="1375143" y="127000"/>
                </a:lnTo>
                <a:lnTo>
                  <a:pt x="1415910" y="127000"/>
                </a:lnTo>
                <a:lnTo>
                  <a:pt x="1415910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012188" y="2489707"/>
            <a:ext cx="273050" cy="127000"/>
          </a:xfrm>
          <a:custGeom>
            <a:avLst/>
            <a:gdLst/>
            <a:ahLst/>
            <a:cxnLst/>
            <a:rect l="l" t="t" r="r" b="b"/>
            <a:pathLst>
              <a:path w="273050" h="127000">
                <a:moveTo>
                  <a:pt x="273050" y="127000"/>
                </a:moveTo>
                <a:lnTo>
                  <a:pt x="0" y="127000"/>
                </a:lnTo>
                <a:lnTo>
                  <a:pt x="0" y="0"/>
                </a:lnTo>
                <a:lnTo>
                  <a:pt x="273050" y="0"/>
                </a:lnTo>
                <a:lnTo>
                  <a:pt x="273050" y="12700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51230" y="2489707"/>
            <a:ext cx="559435" cy="125095"/>
          </a:xfrm>
          <a:custGeom>
            <a:avLst/>
            <a:gdLst/>
            <a:ahLst/>
            <a:cxnLst/>
            <a:rect l="l" t="t" r="r" b="b"/>
            <a:pathLst>
              <a:path w="559435" h="125094">
                <a:moveTo>
                  <a:pt x="0" y="124967"/>
                </a:moveTo>
                <a:lnTo>
                  <a:pt x="558850" y="124967"/>
                </a:lnTo>
                <a:lnTo>
                  <a:pt x="558850" y="0"/>
                </a:lnTo>
                <a:lnTo>
                  <a:pt x="0" y="0"/>
                </a:lnTo>
                <a:lnTo>
                  <a:pt x="0" y="124967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33589" y="2614676"/>
            <a:ext cx="755650" cy="127000"/>
          </a:xfrm>
          <a:custGeom>
            <a:avLst/>
            <a:gdLst/>
            <a:ahLst/>
            <a:cxnLst/>
            <a:rect l="l" t="t" r="r" b="b"/>
            <a:pathLst>
              <a:path w="755650" h="127000">
                <a:moveTo>
                  <a:pt x="0" y="127000"/>
                </a:moveTo>
                <a:lnTo>
                  <a:pt x="0" y="0"/>
                </a:lnTo>
                <a:lnTo>
                  <a:pt x="755053" y="0"/>
                </a:lnTo>
                <a:lnTo>
                  <a:pt x="755053" y="127000"/>
                </a:lnTo>
                <a:lnTo>
                  <a:pt x="0" y="12700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360297" y="1811147"/>
            <a:ext cx="308610" cy="127000"/>
          </a:xfrm>
          <a:custGeom>
            <a:avLst/>
            <a:gdLst/>
            <a:ahLst/>
            <a:cxnLst/>
            <a:rect l="l" t="t" r="r" b="b"/>
            <a:pathLst>
              <a:path w="308610" h="127000">
                <a:moveTo>
                  <a:pt x="0" y="127000"/>
                </a:moveTo>
                <a:lnTo>
                  <a:pt x="0" y="0"/>
                </a:lnTo>
                <a:lnTo>
                  <a:pt x="308609" y="0"/>
                </a:lnTo>
                <a:lnTo>
                  <a:pt x="308609" y="127000"/>
                </a:lnTo>
                <a:lnTo>
                  <a:pt x="0" y="12700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994280" y="3623690"/>
            <a:ext cx="1366520" cy="127000"/>
          </a:xfrm>
          <a:custGeom>
            <a:avLst/>
            <a:gdLst/>
            <a:ahLst/>
            <a:cxnLst/>
            <a:rect l="l" t="t" r="r" b="b"/>
            <a:pathLst>
              <a:path w="1366520" h="127000">
                <a:moveTo>
                  <a:pt x="1366520" y="0"/>
                </a:moveTo>
                <a:lnTo>
                  <a:pt x="0" y="0"/>
                </a:lnTo>
                <a:lnTo>
                  <a:pt x="0" y="126999"/>
                </a:lnTo>
                <a:lnTo>
                  <a:pt x="1366520" y="126999"/>
                </a:lnTo>
                <a:lnTo>
                  <a:pt x="1366520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376676" y="3615054"/>
            <a:ext cx="0" cy="135890"/>
          </a:xfrm>
          <a:custGeom>
            <a:avLst/>
            <a:gdLst/>
            <a:ahLst/>
            <a:cxnLst/>
            <a:rect l="l" t="t" r="r" b="b"/>
            <a:pathLst>
              <a:path w="0" h="135889">
                <a:moveTo>
                  <a:pt x="0" y="0"/>
                </a:moveTo>
                <a:lnTo>
                  <a:pt x="0" y="135636"/>
                </a:lnTo>
              </a:path>
            </a:pathLst>
          </a:custGeom>
          <a:ln w="3175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396869" y="3615054"/>
            <a:ext cx="0" cy="127000"/>
          </a:xfrm>
          <a:custGeom>
            <a:avLst/>
            <a:gdLst/>
            <a:ahLst/>
            <a:cxnLst/>
            <a:rect l="l" t="t" r="r" b="b"/>
            <a:pathLst>
              <a:path w="0" h="127000">
                <a:moveTo>
                  <a:pt x="0" y="0"/>
                </a:moveTo>
                <a:lnTo>
                  <a:pt x="0" y="127000"/>
                </a:lnTo>
              </a:path>
            </a:pathLst>
          </a:custGeom>
          <a:ln w="8636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547873" y="4338320"/>
            <a:ext cx="3657600" cy="127000"/>
          </a:xfrm>
          <a:custGeom>
            <a:avLst/>
            <a:gdLst/>
            <a:ahLst/>
            <a:cxnLst/>
            <a:rect l="l" t="t" r="r" b="b"/>
            <a:pathLst>
              <a:path w="3657600" h="127000">
                <a:moveTo>
                  <a:pt x="0" y="126999"/>
                </a:moveTo>
                <a:lnTo>
                  <a:pt x="0" y="0"/>
                </a:lnTo>
                <a:lnTo>
                  <a:pt x="3657346" y="0"/>
                </a:lnTo>
                <a:lnTo>
                  <a:pt x="3657346" y="126999"/>
                </a:lnTo>
                <a:lnTo>
                  <a:pt x="0" y="126999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647694" y="62865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36879" y="661542"/>
                </a:moveTo>
                <a:lnTo>
                  <a:pt x="326643" y="661542"/>
                </a:lnTo>
                <a:lnTo>
                  <a:pt x="359155" y="914400"/>
                </a:lnTo>
                <a:lnTo>
                  <a:pt x="436879" y="661542"/>
                </a:lnTo>
                <a:close/>
              </a:path>
              <a:path w="914400" h="914400">
                <a:moveTo>
                  <a:pt x="590522" y="632205"/>
                </a:moveTo>
                <a:lnTo>
                  <a:pt x="445896" y="632205"/>
                </a:lnTo>
                <a:lnTo>
                  <a:pt x="560831" y="835533"/>
                </a:lnTo>
                <a:lnTo>
                  <a:pt x="590522" y="632205"/>
                </a:lnTo>
                <a:close/>
              </a:path>
              <a:path w="914400" h="914400">
                <a:moveTo>
                  <a:pt x="729000" y="612013"/>
                </a:moveTo>
                <a:lnTo>
                  <a:pt x="593470" y="612013"/>
                </a:lnTo>
                <a:lnTo>
                  <a:pt x="768095" y="766063"/>
                </a:lnTo>
                <a:lnTo>
                  <a:pt x="729000" y="612013"/>
                </a:lnTo>
                <a:close/>
              </a:path>
              <a:path w="914400" h="914400">
                <a:moveTo>
                  <a:pt x="723424" y="590041"/>
                </a:moveTo>
                <a:lnTo>
                  <a:pt x="239902" y="590041"/>
                </a:lnTo>
                <a:lnTo>
                  <a:pt x="201548" y="745744"/>
                </a:lnTo>
                <a:lnTo>
                  <a:pt x="326643" y="661542"/>
                </a:lnTo>
                <a:lnTo>
                  <a:pt x="436879" y="661542"/>
                </a:lnTo>
                <a:lnTo>
                  <a:pt x="445896" y="632205"/>
                </a:lnTo>
                <a:lnTo>
                  <a:pt x="590522" y="632205"/>
                </a:lnTo>
                <a:lnTo>
                  <a:pt x="593470" y="612013"/>
                </a:lnTo>
                <a:lnTo>
                  <a:pt x="729000" y="612013"/>
                </a:lnTo>
                <a:lnTo>
                  <a:pt x="723424" y="590041"/>
                </a:lnTo>
                <a:close/>
              </a:path>
              <a:path w="914400" h="914400">
                <a:moveTo>
                  <a:pt x="15620" y="97154"/>
                </a:moveTo>
                <a:lnTo>
                  <a:pt x="195833" y="322452"/>
                </a:lnTo>
                <a:lnTo>
                  <a:pt x="0" y="364744"/>
                </a:lnTo>
                <a:lnTo>
                  <a:pt x="157606" y="498475"/>
                </a:lnTo>
                <a:lnTo>
                  <a:pt x="5714" y="617474"/>
                </a:lnTo>
                <a:lnTo>
                  <a:pt x="239902" y="590041"/>
                </a:lnTo>
                <a:lnTo>
                  <a:pt x="723424" y="590041"/>
                </a:lnTo>
                <a:lnTo>
                  <a:pt x="712723" y="547877"/>
                </a:lnTo>
                <a:lnTo>
                  <a:pt x="893495" y="547877"/>
                </a:lnTo>
                <a:lnTo>
                  <a:pt x="745363" y="443484"/>
                </a:lnTo>
                <a:lnTo>
                  <a:pt x="893063" y="344424"/>
                </a:lnTo>
                <a:lnTo>
                  <a:pt x="707008" y="309625"/>
                </a:lnTo>
                <a:lnTo>
                  <a:pt x="731736" y="267588"/>
                </a:lnTo>
                <a:lnTo>
                  <a:pt x="309498" y="267588"/>
                </a:lnTo>
                <a:lnTo>
                  <a:pt x="15620" y="97154"/>
                </a:lnTo>
                <a:close/>
              </a:path>
              <a:path w="914400" h="914400">
                <a:moveTo>
                  <a:pt x="893495" y="547877"/>
                </a:moveTo>
                <a:lnTo>
                  <a:pt x="712723" y="547877"/>
                </a:lnTo>
                <a:lnTo>
                  <a:pt x="914400" y="562610"/>
                </a:lnTo>
                <a:lnTo>
                  <a:pt x="893495" y="547877"/>
                </a:lnTo>
                <a:close/>
              </a:path>
              <a:path w="914400" h="914400">
                <a:moveTo>
                  <a:pt x="353567" y="97154"/>
                </a:moveTo>
                <a:lnTo>
                  <a:pt x="309498" y="267588"/>
                </a:lnTo>
                <a:lnTo>
                  <a:pt x="731736" y="267588"/>
                </a:lnTo>
                <a:lnTo>
                  <a:pt x="744735" y="245490"/>
                </a:lnTo>
                <a:lnTo>
                  <a:pt x="457200" y="245490"/>
                </a:lnTo>
                <a:lnTo>
                  <a:pt x="353567" y="97154"/>
                </a:lnTo>
                <a:close/>
              </a:path>
              <a:path w="914400" h="914400">
                <a:moveTo>
                  <a:pt x="614806" y="0"/>
                </a:moveTo>
                <a:lnTo>
                  <a:pt x="457200" y="245490"/>
                </a:lnTo>
                <a:lnTo>
                  <a:pt x="744735" y="245490"/>
                </a:lnTo>
                <a:lnTo>
                  <a:pt x="756538" y="225425"/>
                </a:lnTo>
                <a:lnTo>
                  <a:pt x="599185" y="225425"/>
                </a:lnTo>
                <a:lnTo>
                  <a:pt x="614806" y="0"/>
                </a:lnTo>
                <a:close/>
              </a:path>
              <a:path w="914400" h="914400">
                <a:moveTo>
                  <a:pt x="778128" y="188722"/>
                </a:moveTo>
                <a:lnTo>
                  <a:pt x="599185" y="225425"/>
                </a:lnTo>
                <a:lnTo>
                  <a:pt x="756538" y="225425"/>
                </a:lnTo>
                <a:lnTo>
                  <a:pt x="778128" y="188722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647694" y="62865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245490"/>
                </a:moveTo>
                <a:lnTo>
                  <a:pt x="614806" y="0"/>
                </a:lnTo>
                <a:lnTo>
                  <a:pt x="599185" y="225425"/>
                </a:lnTo>
                <a:lnTo>
                  <a:pt x="778128" y="188722"/>
                </a:lnTo>
                <a:lnTo>
                  <a:pt x="707008" y="309625"/>
                </a:lnTo>
                <a:lnTo>
                  <a:pt x="893063" y="344424"/>
                </a:lnTo>
                <a:lnTo>
                  <a:pt x="745363" y="443484"/>
                </a:lnTo>
                <a:lnTo>
                  <a:pt x="914400" y="562610"/>
                </a:lnTo>
                <a:lnTo>
                  <a:pt x="712723" y="547877"/>
                </a:lnTo>
                <a:lnTo>
                  <a:pt x="768095" y="766063"/>
                </a:lnTo>
                <a:lnTo>
                  <a:pt x="593470" y="612013"/>
                </a:lnTo>
                <a:lnTo>
                  <a:pt x="560831" y="835533"/>
                </a:lnTo>
                <a:lnTo>
                  <a:pt x="445896" y="632205"/>
                </a:lnTo>
                <a:lnTo>
                  <a:pt x="359155" y="914400"/>
                </a:lnTo>
                <a:lnTo>
                  <a:pt x="326643" y="661542"/>
                </a:lnTo>
                <a:lnTo>
                  <a:pt x="201548" y="745744"/>
                </a:lnTo>
                <a:lnTo>
                  <a:pt x="239902" y="590041"/>
                </a:lnTo>
                <a:lnTo>
                  <a:pt x="5714" y="617474"/>
                </a:lnTo>
                <a:lnTo>
                  <a:pt x="157606" y="498475"/>
                </a:lnTo>
                <a:lnTo>
                  <a:pt x="0" y="364744"/>
                </a:lnTo>
                <a:lnTo>
                  <a:pt x="195833" y="322452"/>
                </a:lnTo>
                <a:lnTo>
                  <a:pt x="15620" y="97154"/>
                </a:lnTo>
                <a:lnTo>
                  <a:pt x="309498" y="267588"/>
                </a:lnTo>
                <a:lnTo>
                  <a:pt x="353567" y="97154"/>
                </a:lnTo>
                <a:lnTo>
                  <a:pt x="457200" y="245490"/>
                </a:lnTo>
                <a:close/>
              </a:path>
            </a:pathLst>
          </a:custGeom>
          <a:ln w="25400">
            <a:solidFill>
              <a:srgbClr val="B66C3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63267" y="5012435"/>
            <a:ext cx="5173980" cy="1630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6303" y="215341"/>
            <a:ext cx="286893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Ⅱ. </a:t>
            </a:r>
            <a:r>
              <a:rPr dirty="0" spc="-5"/>
              <a:t>법적 성격상</a:t>
            </a:r>
            <a:r>
              <a:rPr dirty="0" spc="-55"/>
              <a:t> </a:t>
            </a:r>
            <a:r>
              <a:rPr dirty="0"/>
              <a:t>특색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6303" y="654811"/>
            <a:ext cx="5325745" cy="1267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맑은 고딕"/>
                <a:cs typeface="맑은 고딕"/>
              </a:rPr>
              <a:t>1. 특허법의</a:t>
            </a:r>
            <a:r>
              <a:rPr dirty="0" sz="2400" spc="-20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기본원칙</a:t>
            </a:r>
            <a:endParaRPr sz="24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1614"/>
              </a:spcBef>
            </a:pPr>
            <a:r>
              <a:rPr dirty="0" sz="2000" b="1">
                <a:latin typeface="맑은 고딕"/>
                <a:cs typeface="맑은 고딕"/>
              </a:rPr>
              <a:t>(5)</a:t>
            </a:r>
            <a:r>
              <a:rPr dirty="0" sz="2000" spc="-2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보정제한주의</a:t>
            </a:r>
            <a:endParaRPr sz="2000">
              <a:latin typeface="맑은 고딕"/>
              <a:cs typeface="맑은 고딕"/>
            </a:endParaRPr>
          </a:p>
          <a:p>
            <a:pPr marL="100965">
              <a:lnSpc>
                <a:spcPct val="100000"/>
              </a:lnSpc>
              <a:spcBef>
                <a:spcPts val="484"/>
              </a:spcBef>
            </a:pPr>
            <a:r>
              <a:rPr dirty="0" sz="2000">
                <a:latin typeface="맑은 고딕"/>
                <a:cs typeface="맑은 고딕"/>
              </a:rPr>
              <a:t>- 특허출원시 명세서에 기재한 범위 안에서</a:t>
            </a:r>
            <a:r>
              <a:rPr dirty="0" sz="2000" spc="-13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추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41260" y="1591437"/>
            <a:ext cx="10439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맑은 고딕"/>
                <a:cs typeface="맑은 고딕"/>
              </a:rPr>
              <a:t>능하지만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58890" y="1581643"/>
            <a:ext cx="1195070" cy="3390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2000">
                <a:latin typeface="맑은 고딕"/>
                <a:cs typeface="맑은 고딕"/>
              </a:rPr>
              <a:t>후 보정</a:t>
            </a:r>
            <a:r>
              <a:rPr dirty="0" sz="2000" spc="-10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가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5703" y="1947403"/>
            <a:ext cx="4511040" cy="3390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2000">
                <a:latin typeface="맑은 고딕"/>
                <a:cs typeface="맑은 고딕"/>
              </a:rPr>
              <a:t>애초 명세서에 기재하지 않은 내용을</a:t>
            </a:r>
            <a:r>
              <a:rPr dirty="0" sz="2000" spc="-114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추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82852" y="2312832"/>
            <a:ext cx="1866900" cy="3390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2000" b="1">
                <a:latin typeface="맑은 고딕"/>
                <a:cs typeface="맑은 고딕"/>
              </a:rPr>
              <a:t>신규사항</a:t>
            </a:r>
            <a:r>
              <a:rPr dirty="0" sz="2000" spc="-12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추가금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4695" y="1897222"/>
            <a:ext cx="7880350" cy="2952115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4700905">
              <a:lnSpc>
                <a:spcPct val="100000"/>
              </a:lnSpc>
              <a:spcBef>
                <a:spcPts val="575"/>
              </a:spcBef>
            </a:pPr>
            <a:r>
              <a:rPr dirty="0" sz="2000">
                <a:latin typeface="맑은 고딕"/>
                <a:cs typeface="맑은 고딕"/>
              </a:rPr>
              <a:t>가할 수</a:t>
            </a:r>
            <a:r>
              <a:rPr dirty="0" sz="2000" spc="-4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없다.</a:t>
            </a:r>
            <a:endParaRPr sz="2000">
              <a:latin typeface="맑은 고딕"/>
              <a:cs typeface="맑은 고딕"/>
            </a:endParaRPr>
          </a:p>
          <a:p>
            <a:pPr marL="190500">
              <a:lnSpc>
                <a:spcPct val="100000"/>
              </a:lnSpc>
              <a:spcBef>
                <a:spcPts val="480"/>
              </a:spcBef>
              <a:tabLst>
                <a:tab pos="2714625" algn="l"/>
              </a:tabLst>
            </a:pPr>
            <a:r>
              <a:rPr dirty="0" sz="2000" spc="0">
                <a:latin typeface="맑은 고딕"/>
                <a:cs typeface="맑은 고딕"/>
              </a:rPr>
              <a:t>이를</a:t>
            </a:r>
            <a:r>
              <a:rPr dirty="0" sz="2000" spc="-1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‘	</a:t>
            </a:r>
            <a:r>
              <a:rPr dirty="0" sz="2000" b="1">
                <a:latin typeface="맑은 고딕"/>
                <a:cs typeface="맑은 고딕"/>
              </a:rPr>
              <a:t>지</a:t>
            </a:r>
            <a:r>
              <a:rPr dirty="0" sz="2000">
                <a:latin typeface="맑은 고딕"/>
                <a:cs typeface="맑은 고딕"/>
              </a:rPr>
              <a:t>’라고도</a:t>
            </a:r>
            <a:r>
              <a:rPr dirty="0" sz="2000" spc="-4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한다.</a:t>
            </a:r>
            <a:endParaRPr sz="2000">
              <a:latin typeface="맑은 고딕"/>
              <a:cs typeface="맑은 고딕"/>
            </a:endParaRPr>
          </a:p>
          <a:p>
            <a:pPr marL="190500" marR="5080" indent="-177800">
              <a:lnSpc>
                <a:spcPct val="120000"/>
              </a:lnSpc>
              <a:spcBef>
                <a:spcPts val="5"/>
              </a:spcBef>
              <a:buChar char="-"/>
              <a:tabLst>
                <a:tab pos="206375" algn="l"/>
              </a:tabLst>
            </a:pPr>
            <a:r>
              <a:rPr dirty="0" sz="2000">
                <a:latin typeface="맑은 고딕"/>
                <a:cs typeface="맑은 고딕"/>
              </a:rPr>
              <a:t>출원한 명세서 내용을 </a:t>
            </a:r>
            <a:r>
              <a:rPr dirty="0" sz="2000" b="1">
                <a:latin typeface="맑은 고딕"/>
                <a:cs typeface="맑은 고딕"/>
              </a:rPr>
              <a:t>시일이 지난 후 </a:t>
            </a:r>
            <a:r>
              <a:rPr dirty="0" sz="2000">
                <a:latin typeface="맑은 고딕"/>
                <a:cs typeface="맑은 고딕"/>
              </a:rPr>
              <a:t>다른 기술들이 발전함에</a:t>
            </a:r>
            <a:r>
              <a:rPr dirty="0" sz="2000" spc="-13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따라  임의로 </a:t>
            </a:r>
            <a:r>
              <a:rPr dirty="0" sz="2000" b="1">
                <a:latin typeface="맑은 고딕"/>
                <a:cs typeface="맑은 고딕"/>
              </a:rPr>
              <a:t>내용을 추가해 출원범위를</a:t>
            </a:r>
            <a:r>
              <a:rPr dirty="0" sz="2000" spc="-8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넓히거나</a:t>
            </a:r>
            <a:endParaRPr sz="2000">
              <a:latin typeface="맑은 고딕"/>
              <a:cs typeface="맑은 고딕"/>
            </a:endParaRPr>
          </a:p>
          <a:p>
            <a:pPr marL="190500">
              <a:lnSpc>
                <a:spcPct val="100000"/>
              </a:lnSpc>
              <a:spcBef>
                <a:spcPts val="480"/>
              </a:spcBef>
            </a:pPr>
            <a:r>
              <a:rPr dirty="0" sz="2000" spc="0">
                <a:latin typeface="맑은 고딕"/>
                <a:cs typeface="맑은 고딕"/>
              </a:rPr>
              <a:t>기술적 </a:t>
            </a:r>
            <a:r>
              <a:rPr dirty="0" sz="2000">
                <a:latin typeface="맑은 고딕"/>
                <a:cs typeface="맑은 고딕"/>
              </a:rPr>
              <a:t>완성도를 </a:t>
            </a:r>
            <a:r>
              <a:rPr dirty="0" sz="2000" spc="0">
                <a:latin typeface="맑은 고딕"/>
                <a:cs typeface="맑은 고딕"/>
              </a:rPr>
              <a:t>높이는 </a:t>
            </a:r>
            <a:r>
              <a:rPr dirty="0" sz="2000">
                <a:latin typeface="맑은 고딕"/>
                <a:cs typeface="맑은 고딕"/>
              </a:rPr>
              <a:t>것을 막기</a:t>
            </a:r>
            <a:r>
              <a:rPr dirty="0" sz="2000" spc="-12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위해서다.</a:t>
            </a:r>
            <a:endParaRPr sz="2000">
              <a:latin typeface="맑은 고딕"/>
              <a:cs typeface="맑은 고딕"/>
            </a:endParaRPr>
          </a:p>
          <a:p>
            <a:pPr marL="295910" indent="-283210">
              <a:lnSpc>
                <a:spcPct val="100000"/>
              </a:lnSpc>
              <a:spcBef>
                <a:spcPts val="480"/>
              </a:spcBef>
              <a:buChar char="-"/>
              <a:tabLst>
                <a:tab pos="295910" algn="l"/>
                <a:tab pos="296545" algn="l"/>
              </a:tabLst>
            </a:pPr>
            <a:r>
              <a:rPr dirty="0" sz="2000">
                <a:latin typeface="맑은 고딕"/>
                <a:cs typeface="맑은 고딕"/>
              </a:rPr>
              <a:t>명세서 </a:t>
            </a:r>
            <a:r>
              <a:rPr dirty="0" sz="2000" b="1">
                <a:latin typeface="맑은 고딕"/>
                <a:cs typeface="맑은 고딕"/>
              </a:rPr>
              <a:t>보정범위</a:t>
            </a:r>
            <a:r>
              <a:rPr dirty="0" sz="2000">
                <a:latin typeface="맑은 고딕"/>
                <a:cs typeface="맑은 고딕"/>
              </a:rPr>
              <a:t>를 이미 기재된 사항 이내로</a:t>
            </a:r>
            <a:r>
              <a:rPr dirty="0" sz="2000" spc="-110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제한</a:t>
            </a:r>
            <a:r>
              <a:rPr dirty="0" sz="2000">
                <a:latin typeface="맑은 고딕"/>
                <a:cs typeface="맑은 고딕"/>
              </a:rPr>
              <a:t>하며,</a:t>
            </a:r>
            <a:endParaRPr sz="2000">
              <a:latin typeface="맑은 고딕"/>
              <a:cs typeface="맑은 고딕"/>
            </a:endParaRPr>
          </a:p>
          <a:p>
            <a:pPr marL="280670" marR="2573020">
              <a:lnSpc>
                <a:spcPct val="120000"/>
              </a:lnSpc>
            </a:pPr>
            <a:r>
              <a:rPr dirty="0" sz="2000">
                <a:latin typeface="맑은 고딕"/>
                <a:cs typeface="맑은 고딕"/>
              </a:rPr>
              <a:t>한번 보정한 후에 </a:t>
            </a:r>
            <a:r>
              <a:rPr dirty="0" sz="2000" b="1">
                <a:latin typeface="맑은 고딕"/>
                <a:cs typeface="맑은 고딕"/>
              </a:rPr>
              <a:t>추가로 보정하는</a:t>
            </a:r>
            <a:r>
              <a:rPr dirty="0" sz="2000" spc="-12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경우에는  더욱 </a:t>
            </a:r>
            <a:r>
              <a:rPr dirty="0" sz="2000">
                <a:latin typeface="맑은 고딕"/>
                <a:cs typeface="맑은 고딕"/>
              </a:rPr>
              <a:t>그 범위를 </a:t>
            </a:r>
            <a:r>
              <a:rPr dirty="0" sz="2000" b="1">
                <a:latin typeface="맑은 고딕"/>
                <a:cs typeface="맑은 고딕"/>
              </a:rPr>
              <a:t>제한</a:t>
            </a:r>
            <a:r>
              <a:rPr dirty="0" sz="2000">
                <a:latin typeface="맑은 고딕"/>
                <a:cs typeface="맑은 고딕"/>
              </a:rPr>
              <a:t>하고</a:t>
            </a:r>
            <a:r>
              <a:rPr dirty="0" sz="2000" spc="-8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있다.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654421" y="1703958"/>
            <a:ext cx="1455420" cy="127000"/>
          </a:xfrm>
          <a:custGeom>
            <a:avLst/>
            <a:gdLst/>
            <a:ahLst/>
            <a:cxnLst/>
            <a:rect l="l" t="t" r="r" b="b"/>
            <a:pathLst>
              <a:path w="1455420" h="127000">
                <a:moveTo>
                  <a:pt x="1455420" y="0"/>
                </a:moveTo>
                <a:lnTo>
                  <a:pt x="0" y="0"/>
                </a:lnTo>
                <a:lnTo>
                  <a:pt x="0" y="127000"/>
                </a:lnTo>
                <a:lnTo>
                  <a:pt x="1455420" y="127000"/>
                </a:lnTo>
                <a:lnTo>
                  <a:pt x="1455420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130224" y="1704339"/>
            <a:ext cx="0" cy="127000"/>
          </a:xfrm>
          <a:custGeom>
            <a:avLst/>
            <a:gdLst/>
            <a:ahLst/>
            <a:cxnLst/>
            <a:rect l="l" t="t" r="r" b="b"/>
            <a:pathLst>
              <a:path w="0" h="127000">
                <a:moveTo>
                  <a:pt x="0" y="0"/>
                </a:moveTo>
                <a:lnTo>
                  <a:pt x="0" y="127000"/>
                </a:lnTo>
              </a:path>
            </a:pathLst>
          </a:custGeom>
          <a:ln w="40766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109841" y="1695450"/>
            <a:ext cx="31750" cy="8890"/>
          </a:xfrm>
          <a:custGeom>
            <a:avLst/>
            <a:gdLst/>
            <a:ahLst/>
            <a:cxnLst/>
            <a:rect l="l" t="t" r="r" b="b"/>
            <a:pathLst>
              <a:path w="31750" h="8889">
                <a:moveTo>
                  <a:pt x="0" y="8889"/>
                </a:moveTo>
                <a:lnTo>
                  <a:pt x="31750" y="8889"/>
                </a:lnTo>
                <a:lnTo>
                  <a:pt x="31750" y="0"/>
                </a:lnTo>
                <a:lnTo>
                  <a:pt x="0" y="0"/>
                </a:lnTo>
                <a:lnTo>
                  <a:pt x="0" y="8889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491734" y="2052447"/>
            <a:ext cx="0" cy="144780"/>
          </a:xfrm>
          <a:custGeom>
            <a:avLst/>
            <a:gdLst/>
            <a:ahLst/>
            <a:cxnLst/>
            <a:rect l="l" t="t" r="r" b="b"/>
            <a:pathLst>
              <a:path w="0" h="144780">
                <a:moveTo>
                  <a:pt x="0" y="0"/>
                </a:moveTo>
                <a:lnTo>
                  <a:pt x="0" y="144652"/>
                </a:lnTo>
              </a:path>
            </a:pathLst>
          </a:custGeom>
          <a:ln w="3175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14539" y="2061464"/>
            <a:ext cx="4661535" cy="127000"/>
          </a:xfrm>
          <a:custGeom>
            <a:avLst/>
            <a:gdLst/>
            <a:ahLst/>
            <a:cxnLst/>
            <a:rect l="l" t="t" r="r" b="b"/>
            <a:pathLst>
              <a:path w="4661535" h="127000">
                <a:moveTo>
                  <a:pt x="4661319" y="0"/>
                </a:moveTo>
                <a:lnTo>
                  <a:pt x="0" y="0"/>
                </a:lnTo>
                <a:lnTo>
                  <a:pt x="0" y="127000"/>
                </a:lnTo>
                <a:lnTo>
                  <a:pt x="4661319" y="127000"/>
                </a:lnTo>
                <a:lnTo>
                  <a:pt x="4661319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520313" y="2418588"/>
            <a:ext cx="18415" cy="127000"/>
          </a:xfrm>
          <a:custGeom>
            <a:avLst/>
            <a:gdLst/>
            <a:ahLst/>
            <a:cxnLst/>
            <a:rect l="l" t="t" r="r" b="b"/>
            <a:pathLst>
              <a:path w="18414" h="127000">
                <a:moveTo>
                  <a:pt x="0" y="127000"/>
                </a:moveTo>
                <a:lnTo>
                  <a:pt x="18034" y="127000"/>
                </a:lnTo>
                <a:lnTo>
                  <a:pt x="18034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538346" y="2536189"/>
            <a:ext cx="31750" cy="8890"/>
          </a:xfrm>
          <a:custGeom>
            <a:avLst/>
            <a:gdLst/>
            <a:ahLst/>
            <a:cxnLst/>
            <a:rect l="l" t="t" r="r" b="b"/>
            <a:pathLst>
              <a:path w="31750" h="8889">
                <a:moveTo>
                  <a:pt x="0" y="8889"/>
                </a:moveTo>
                <a:lnTo>
                  <a:pt x="31750" y="8889"/>
                </a:lnTo>
                <a:lnTo>
                  <a:pt x="31750" y="0"/>
                </a:lnTo>
                <a:lnTo>
                  <a:pt x="0" y="0"/>
                </a:lnTo>
                <a:lnTo>
                  <a:pt x="0" y="8889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540696" y="2409189"/>
            <a:ext cx="0" cy="127000"/>
          </a:xfrm>
          <a:custGeom>
            <a:avLst/>
            <a:gdLst/>
            <a:ahLst/>
            <a:cxnLst/>
            <a:rect l="l" t="t" r="r" b="b"/>
            <a:pathLst>
              <a:path w="0" h="127000">
                <a:moveTo>
                  <a:pt x="0" y="0"/>
                </a:moveTo>
                <a:lnTo>
                  <a:pt x="0" y="127000"/>
                </a:lnTo>
              </a:path>
            </a:pathLst>
          </a:custGeom>
          <a:ln w="4699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515804" y="2418079"/>
            <a:ext cx="0" cy="118110"/>
          </a:xfrm>
          <a:custGeom>
            <a:avLst/>
            <a:gdLst/>
            <a:ahLst/>
            <a:cxnLst/>
            <a:rect l="l" t="t" r="r" b="b"/>
            <a:pathLst>
              <a:path w="0" h="118110">
                <a:moveTo>
                  <a:pt x="0" y="0"/>
                </a:moveTo>
                <a:lnTo>
                  <a:pt x="0" y="118110"/>
                </a:lnTo>
              </a:path>
            </a:pathLst>
          </a:custGeom>
          <a:ln w="9016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511296" y="2409189"/>
            <a:ext cx="27305" cy="8890"/>
          </a:xfrm>
          <a:custGeom>
            <a:avLst/>
            <a:gdLst/>
            <a:ahLst/>
            <a:cxnLst/>
            <a:rect l="l" t="t" r="r" b="b"/>
            <a:pathLst>
              <a:path w="27304" h="8889">
                <a:moveTo>
                  <a:pt x="0" y="8889"/>
                </a:moveTo>
                <a:lnTo>
                  <a:pt x="27050" y="8889"/>
                </a:lnTo>
                <a:lnTo>
                  <a:pt x="27050" y="0"/>
                </a:lnTo>
                <a:lnTo>
                  <a:pt x="0" y="0"/>
                </a:lnTo>
                <a:lnTo>
                  <a:pt x="0" y="8889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511296" y="2400300"/>
            <a:ext cx="31750" cy="8890"/>
          </a:xfrm>
          <a:custGeom>
            <a:avLst/>
            <a:gdLst/>
            <a:ahLst/>
            <a:cxnLst/>
            <a:rect l="l" t="t" r="r" b="b"/>
            <a:pathLst>
              <a:path w="31750" h="8889">
                <a:moveTo>
                  <a:pt x="0" y="8889"/>
                </a:moveTo>
                <a:lnTo>
                  <a:pt x="31750" y="8889"/>
                </a:lnTo>
                <a:lnTo>
                  <a:pt x="31750" y="0"/>
                </a:lnTo>
                <a:lnTo>
                  <a:pt x="0" y="0"/>
                </a:lnTo>
                <a:lnTo>
                  <a:pt x="0" y="8889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543046" y="2409570"/>
            <a:ext cx="27305" cy="127000"/>
          </a:xfrm>
          <a:custGeom>
            <a:avLst/>
            <a:gdLst/>
            <a:ahLst/>
            <a:cxnLst/>
            <a:rect l="l" t="t" r="r" b="b"/>
            <a:pathLst>
              <a:path w="27304" h="127000">
                <a:moveTo>
                  <a:pt x="0" y="127000"/>
                </a:moveTo>
                <a:lnTo>
                  <a:pt x="27050" y="127000"/>
                </a:lnTo>
                <a:lnTo>
                  <a:pt x="27050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520189" y="2400554"/>
            <a:ext cx="1991360" cy="127000"/>
          </a:xfrm>
          <a:custGeom>
            <a:avLst/>
            <a:gdLst/>
            <a:ahLst/>
            <a:cxnLst/>
            <a:rect l="l" t="t" r="r" b="b"/>
            <a:pathLst>
              <a:path w="1991360" h="127000">
                <a:moveTo>
                  <a:pt x="1991106" y="0"/>
                </a:moveTo>
                <a:lnTo>
                  <a:pt x="0" y="0"/>
                </a:lnTo>
                <a:lnTo>
                  <a:pt x="0" y="127000"/>
                </a:lnTo>
                <a:lnTo>
                  <a:pt x="1991106" y="127000"/>
                </a:lnTo>
                <a:lnTo>
                  <a:pt x="1991106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431032" y="2775711"/>
            <a:ext cx="1487170" cy="180975"/>
          </a:xfrm>
          <a:custGeom>
            <a:avLst/>
            <a:gdLst/>
            <a:ahLst/>
            <a:cxnLst/>
            <a:rect l="l" t="t" r="r" b="b"/>
            <a:pathLst>
              <a:path w="1487170" h="180975">
                <a:moveTo>
                  <a:pt x="53593" y="53593"/>
                </a:moveTo>
                <a:lnTo>
                  <a:pt x="0" y="53593"/>
                </a:lnTo>
                <a:lnTo>
                  <a:pt x="0" y="180593"/>
                </a:lnTo>
                <a:lnTo>
                  <a:pt x="53593" y="180593"/>
                </a:lnTo>
                <a:lnTo>
                  <a:pt x="53593" y="53593"/>
                </a:lnTo>
                <a:close/>
              </a:path>
              <a:path w="1487170" h="180975">
                <a:moveTo>
                  <a:pt x="85343" y="44576"/>
                </a:moveTo>
                <a:lnTo>
                  <a:pt x="53593" y="44576"/>
                </a:lnTo>
                <a:lnTo>
                  <a:pt x="53593" y="180593"/>
                </a:lnTo>
                <a:lnTo>
                  <a:pt x="85343" y="180593"/>
                </a:lnTo>
                <a:lnTo>
                  <a:pt x="85343" y="44576"/>
                </a:lnTo>
                <a:close/>
              </a:path>
              <a:path w="1487170" h="180975">
                <a:moveTo>
                  <a:pt x="1455419" y="9016"/>
                </a:moveTo>
                <a:lnTo>
                  <a:pt x="223138" y="9016"/>
                </a:lnTo>
                <a:lnTo>
                  <a:pt x="205231" y="17652"/>
                </a:lnTo>
                <a:lnTo>
                  <a:pt x="133857" y="17652"/>
                </a:lnTo>
                <a:lnTo>
                  <a:pt x="124967" y="26542"/>
                </a:lnTo>
                <a:lnTo>
                  <a:pt x="107314" y="35560"/>
                </a:lnTo>
                <a:lnTo>
                  <a:pt x="89280" y="35560"/>
                </a:lnTo>
                <a:lnTo>
                  <a:pt x="71246" y="44576"/>
                </a:lnTo>
                <a:lnTo>
                  <a:pt x="85343" y="44576"/>
                </a:lnTo>
                <a:lnTo>
                  <a:pt x="85343" y="171576"/>
                </a:lnTo>
                <a:lnTo>
                  <a:pt x="102996" y="171576"/>
                </a:lnTo>
                <a:lnTo>
                  <a:pt x="121030" y="162560"/>
                </a:lnTo>
                <a:lnTo>
                  <a:pt x="139064" y="162560"/>
                </a:lnTo>
                <a:lnTo>
                  <a:pt x="156717" y="153542"/>
                </a:lnTo>
                <a:lnTo>
                  <a:pt x="165607" y="144652"/>
                </a:lnTo>
                <a:lnTo>
                  <a:pt x="236981" y="144652"/>
                </a:lnTo>
                <a:lnTo>
                  <a:pt x="254888" y="136016"/>
                </a:lnTo>
                <a:lnTo>
                  <a:pt x="1455419" y="136016"/>
                </a:lnTo>
                <a:lnTo>
                  <a:pt x="1455419" y="9016"/>
                </a:lnTo>
                <a:close/>
              </a:path>
              <a:path w="1487170" h="180975">
                <a:moveTo>
                  <a:pt x="1487169" y="0"/>
                </a:moveTo>
                <a:lnTo>
                  <a:pt x="1455419" y="0"/>
                </a:lnTo>
                <a:lnTo>
                  <a:pt x="1455419" y="136016"/>
                </a:lnTo>
                <a:lnTo>
                  <a:pt x="1487169" y="136016"/>
                </a:lnTo>
                <a:lnTo>
                  <a:pt x="1487169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716404" y="3159379"/>
            <a:ext cx="3952240" cy="136525"/>
          </a:xfrm>
          <a:custGeom>
            <a:avLst/>
            <a:gdLst/>
            <a:ahLst/>
            <a:cxnLst/>
            <a:rect l="l" t="t" r="r" b="b"/>
            <a:pathLst>
              <a:path w="3952240" h="136525">
                <a:moveTo>
                  <a:pt x="2273046" y="0"/>
                </a:moveTo>
                <a:lnTo>
                  <a:pt x="2241296" y="0"/>
                </a:lnTo>
                <a:lnTo>
                  <a:pt x="2241296" y="127000"/>
                </a:lnTo>
                <a:lnTo>
                  <a:pt x="2259330" y="136017"/>
                </a:lnTo>
                <a:lnTo>
                  <a:pt x="2259330" y="9017"/>
                </a:lnTo>
                <a:lnTo>
                  <a:pt x="2273046" y="9017"/>
                </a:lnTo>
                <a:lnTo>
                  <a:pt x="2273046" y="0"/>
                </a:lnTo>
                <a:close/>
              </a:path>
              <a:path w="3952240" h="136525">
                <a:moveTo>
                  <a:pt x="2273046" y="9017"/>
                </a:moveTo>
                <a:lnTo>
                  <a:pt x="2259330" y="9017"/>
                </a:lnTo>
                <a:lnTo>
                  <a:pt x="2259330" y="136017"/>
                </a:lnTo>
                <a:lnTo>
                  <a:pt x="2291080" y="136017"/>
                </a:lnTo>
                <a:lnTo>
                  <a:pt x="2291080" y="127000"/>
                </a:lnTo>
                <a:lnTo>
                  <a:pt x="2273046" y="127000"/>
                </a:lnTo>
                <a:lnTo>
                  <a:pt x="2273046" y="9017"/>
                </a:lnTo>
                <a:close/>
              </a:path>
              <a:path w="3952240" h="136525">
                <a:moveTo>
                  <a:pt x="3952112" y="9017"/>
                </a:moveTo>
                <a:lnTo>
                  <a:pt x="2291080" y="9017"/>
                </a:lnTo>
                <a:lnTo>
                  <a:pt x="2291080" y="136017"/>
                </a:lnTo>
                <a:lnTo>
                  <a:pt x="3952112" y="136017"/>
                </a:lnTo>
                <a:lnTo>
                  <a:pt x="3952112" y="9017"/>
                </a:lnTo>
                <a:close/>
              </a:path>
              <a:path w="3952240" h="136525">
                <a:moveTo>
                  <a:pt x="2241296" y="0"/>
                </a:moveTo>
                <a:lnTo>
                  <a:pt x="0" y="0"/>
                </a:lnTo>
                <a:lnTo>
                  <a:pt x="0" y="127000"/>
                </a:lnTo>
                <a:lnTo>
                  <a:pt x="2241296" y="127000"/>
                </a:lnTo>
                <a:lnTo>
                  <a:pt x="2241296" y="0"/>
                </a:lnTo>
                <a:close/>
              </a:path>
              <a:path w="3952240" h="136525">
                <a:moveTo>
                  <a:pt x="2273046" y="0"/>
                </a:moveTo>
                <a:lnTo>
                  <a:pt x="2273046" y="127000"/>
                </a:lnTo>
                <a:lnTo>
                  <a:pt x="2291080" y="127000"/>
                </a:lnTo>
                <a:lnTo>
                  <a:pt x="2291080" y="9017"/>
                </a:lnTo>
                <a:lnTo>
                  <a:pt x="2273046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080504" y="4088891"/>
            <a:ext cx="1057910" cy="1297305"/>
          </a:xfrm>
          <a:custGeom>
            <a:avLst/>
            <a:gdLst/>
            <a:ahLst/>
            <a:cxnLst/>
            <a:rect l="l" t="t" r="r" b="b"/>
            <a:pathLst>
              <a:path w="1057909" h="1297304">
                <a:moveTo>
                  <a:pt x="505335" y="938275"/>
                </a:moveTo>
                <a:lnTo>
                  <a:pt x="377825" y="938275"/>
                </a:lnTo>
                <a:lnTo>
                  <a:pt x="415417" y="1296923"/>
                </a:lnTo>
                <a:lnTo>
                  <a:pt x="505335" y="938275"/>
                </a:lnTo>
                <a:close/>
              </a:path>
              <a:path w="1057909" h="1297304">
                <a:moveTo>
                  <a:pt x="683008" y="896746"/>
                </a:moveTo>
                <a:lnTo>
                  <a:pt x="515747" y="896746"/>
                </a:lnTo>
                <a:lnTo>
                  <a:pt x="648589" y="1185036"/>
                </a:lnTo>
                <a:lnTo>
                  <a:pt x="683008" y="896746"/>
                </a:lnTo>
                <a:close/>
              </a:path>
              <a:path w="1057909" h="1297304">
                <a:moveTo>
                  <a:pt x="843297" y="868044"/>
                </a:moveTo>
                <a:lnTo>
                  <a:pt x="686435" y="868044"/>
                </a:lnTo>
                <a:lnTo>
                  <a:pt x="888492" y="1086484"/>
                </a:lnTo>
                <a:lnTo>
                  <a:pt x="843297" y="868044"/>
                </a:lnTo>
                <a:close/>
              </a:path>
              <a:path w="1057909" h="1297304">
                <a:moveTo>
                  <a:pt x="836833" y="836802"/>
                </a:moveTo>
                <a:lnTo>
                  <a:pt x="277495" y="836802"/>
                </a:lnTo>
                <a:lnTo>
                  <a:pt x="233172" y="1057782"/>
                </a:lnTo>
                <a:lnTo>
                  <a:pt x="377825" y="938275"/>
                </a:lnTo>
                <a:lnTo>
                  <a:pt x="505335" y="938275"/>
                </a:lnTo>
                <a:lnTo>
                  <a:pt x="515747" y="896746"/>
                </a:lnTo>
                <a:lnTo>
                  <a:pt x="683008" y="896746"/>
                </a:lnTo>
                <a:lnTo>
                  <a:pt x="686435" y="868044"/>
                </a:lnTo>
                <a:lnTo>
                  <a:pt x="843297" y="868044"/>
                </a:lnTo>
                <a:lnTo>
                  <a:pt x="836833" y="836802"/>
                </a:lnTo>
                <a:close/>
              </a:path>
              <a:path w="1057909" h="1297304">
                <a:moveTo>
                  <a:pt x="18161" y="137794"/>
                </a:moveTo>
                <a:lnTo>
                  <a:pt x="226568" y="457326"/>
                </a:lnTo>
                <a:lnTo>
                  <a:pt x="0" y="517270"/>
                </a:lnTo>
                <a:lnTo>
                  <a:pt x="182245" y="707008"/>
                </a:lnTo>
                <a:lnTo>
                  <a:pt x="6603" y="875791"/>
                </a:lnTo>
                <a:lnTo>
                  <a:pt x="277495" y="836802"/>
                </a:lnTo>
                <a:lnTo>
                  <a:pt x="836833" y="836802"/>
                </a:lnTo>
                <a:lnTo>
                  <a:pt x="824484" y="777112"/>
                </a:lnTo>
                <a:lnTo>
                  <a:pt x="1033557" y="777112"/>
                </a:lnTo>
                <a:lnTo>
                  <a:pt x="862076" y="628903"/>
                </a:lnTo>
                <a:lnTo>
                  <a:pt x="1033018" y="488568"/>
                </a:lnTo>
                <a:lnTo>
                  <a:pt x="817879" y="439165"/>
                </a:lnTo>
                <a:lnTo>
                  <a:pt x="846465" y="379475"/>
                </a:lnTo>
                <a:lnTo>
                  <a:pt x="358013" y="379475"/>
                </a:lnTo>
                <a:lnTo>
                  <a:pt x="18161" y="137794"/>
                </a:lnTo>
                <a:close/>
              </a:path>
              <a:path w="1057909" h="1297304">
                <a:moveTo>
                  <a:pt x="1033557" y="777112"/>
                </a:moveTo>
                <a:lnTo>
                  <a:pt x="824484" y="777112"/>
                </a:lnTo>
                <a:lnTo>
                  <a:pt x="1057655" y="797940"/>
                </a:lnTo>
                <a:lnTo>
                  <a:pt x="1033557" y="777112"/>
                </a:lnTo>
                <a:close/>
              </a:path>
              <a:path w="1057909" h="1297304">
                <a:moveTo>
                  <a:pt x="408940" y="137794"/>
                </a:moveTo>
                <a:lnTo>
                  <a:pt x="358013" y="379475"/>
                </a:lnTo>
                <a:lnTo>
                  <a:pt x="846465" y="379475"/>
                </a:lnTo>
                <a:lnTo>
                  <a:pt x="861427" y="348233"/>
                </a:lnTo>
                <a:lnTo>
                  <a:pt x="528827" y="348233"/>
                </a:lnTo>
                <a:lnTo>
                  <a:pt x="408940" y="137794"/>
                </a:lnTo>
                <a:close/>
              </a:path>
              <a:path w="1057909" h="1297304">
                <a:moveTo>
                  <a:pt x="711073" y="0"/>
                </a:moveTo>
                <a:lnTo>
                  <a:pt x="528827" y="348233"/>
                </a:lnTo>
                <a:lnTo>
                  <a:pt x="861427" y="348233"/>
                </a:lnTo>
                <a:lnTo>
                  <a:pt x="875051" y="319785"/>
                </a:lnTo>
                <a:lnTo>
                  <a:pt x="693166" y="319785"/>
                </a:lnTo>
                <a:lnTo>
                  <a:pt x="711073" y="0"/>
                </a:lnTo>
                <a:close/>
              </a:path>
              <a:path w="1057909" h="1297304">
                <a:moveTo>
                  <a:pt x="900049" y="267588"/>
                </a:moveTo>
                <a:lnTo>
                  <a:pt x="693166" y="319785"/>
                </a:lnTo>
                <a:lnTo>
                  <a:pt x="875051" y="319785"/>
                </a:lnTo>
                <a:lnTo>
                  <a:pt x="900049" y="267588"/>
                </a:lnTo>
                <a:close/>
              </a:path>
            </a:pathLst>
          </a:custGeom>
          <a:solidFill>
            <a:srgbClr val="FFC0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303" y="215341"/>
            <a:ext cx="286893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Ⅱ. </a:t>
            </a:r>
            <a:r>
              <a:rPr dirty="0" spc="-5"/>
              <a:t>법적 성격상</a:t>
            </a:r>
            <a:r>
              <a:rPr dirty="0" spc="-55"/>
              <a:t> </a:t>
            </a:r>
            <a:r>
              <a:rPr dirty="0"/>
              <a:t>특색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69738" y="2129952"/>
            <a:ext cx="509905" cy="3390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2000" spc="0" b="1">
                <a:latin typeface="맑은 고딕"/>
                <a:cs typeface="맑은 고딕"/>
              </a:rPr>
              <a:t>절사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14926" y="2129952"/>
            <a:ext cx="3824604" cy="3390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  <a:tabLst>
                <a:tab pos="763905" algn="l"/>
              </a:tabLst>
            </a:pPr>
            <a:r>
              <a:rPr dirty="0" sz="2000" spc="0" b="1">
                <a:latin typeface="맑은 고딕"/>
                <a:cs typeface="맑은 고딕"/>
              </a:rPr>
              <a:t>거	유에 </a:t>
            </a:r>
            <a:r>
              <a:rPr dirty="0" sz="2000" b="1">
                <a:latin typeface="맑은 고딕"/>
                <a:cs typeface="맑은 고딕"/>
              </a:rPr>
              <a:t>해당하지 않으면</a:t>
            </a:r>
            <a:r>
              <a:rPr dirty="0" sz="2000" spc="-15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당연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22442" y="2435464"/>
            <a:ext cx="2210435" cy="3390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2000" b="1">
                <a:latin typeface="맑은 고딕"/>
                <a:cs typeface="맑은 고딕"/>
              </a:rPr>
              <a:t>재산상의 권리</a:t>
            </a:r>
            <a:r>
              <a:rPr dirty="0" sz="2000">
                <a:latin typeface="맑은 고딕"/>
                <a:cs typeface="맑은 고딕"/>
              </a:rPr>
              <a:t>로</a:t>
            </a:r>
            <a:r>
              <a:rPr dirty="0" sz="2000" spc="-114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인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10709" y="3045064"/>
            <a:ext cx="763905" cy="3390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2000" b="1">
                <a:latin typeface="맑은 고딕"/>
                <a:cs typeface="맑은 고딕"/>
              </a:rPr>
              <a:t>은혜주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10834" y="3349864"/>
            <a:ext cx="763905" cy="3390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2000" b="1">
                <a:latin typeface="맑은 고딕"/>
                <a:cs typeface="맑은 고딕"/>
              </a:rPr>
              <a:t>임의적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3511" y="3654918"/>
            <a:ext cx="1614805" cy="3390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2000" b="1">
                <a:latin typeface="맑은 고딕"/>
                <a:cs typeface="맑은 고딕"/>
              </a:rPr>
              <a:t>혜적으로</a:t>
            </a:r>
            <a:r>
              <a:rPr dirty="0" sz="2000" spc="-10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부여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48027" y="4570842"/>
            <a:ext cx="763905" cy="3390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2000">
                <a:latin typeface="맑은 고딕"/>
                <a:cs typeface="맑은 고딕"/>
              </a:rPr>
              <a:t>권리주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6303" y="654811"/>
            <a:ext cx="8387715" cy="45605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맑은 고딕"/>
                <a:cs typeface="맑은 고딕"/>
              </a:rPr>
              <a:t>1. 특허법의</a:t>
            </a:r>
            <a:r>
              <a:rPr dirty="0" sz="2400" spc="-15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기본원칙</a:t>
            </a:r>
            <a:endParaRPr sz="24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1614"/>
              </a:spcBef>
            </a:pPr>
            <a:r>
              <a:rPr dirty="0" sz="2000" b="1">
                <a:latin typeface="맑은 고딕"/>
                <a:cs typeface="맑은 고딕"/>
              </a:rPr>
              <a:t>(6)</a:t>
            </a:r>
            <a:r>
              <a:rPr dirty="0" sz="2000" spc="-2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권리주의</a:t>
            </a:r>
            <a:endParaRPr sz="2000"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buChar char="-"/>
              <a:tabLst>
                <a:tab pos="206375" algn="l"/>
                <a:tab pos="6985634" algn="l"/>
                <a:tab pos="7892415" algn="l"/>
              </a:tabLst>
            </a:pPr>
            <a:r>
              <a:rPr dirty="0" sz="2000">
                <a:latin typeface="맑은 고딕"/>
                <a:cs typeface="맑은 고딕"/>
              </a:rPr>
              <a:t>우리의 특허법은 법정요건과 절차를 거친 경우에 특허에 대한 권리를</a:t>
            </a:r>
            <a:r>
              <a:rPr dirty="0" sz="2000" spc="-14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부  여하고 있다. 즉 특허 대상인 발명을 한 자는 특허청에 특허신청을 할 수  있게 하였다. 신청의</a:t>
            </a:r>
            <a:r>
              <a:rPr dirty="0" sz="2000" spc="-3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형식과</a:t>
            </a:r>
            <a:r>
              <a:rPr dirty="0" sz="2000" spc="-2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내용이		</a:t>
            </a:r>
            <a:r>
              <a:rPr dirty="0" sz="2000" b="1">
                <a:latin typeface="맑은 고딕"/>
                <a:cs typeface="맑은 고딕"/>
              </a:rPr>
              <a:t>히  </a:t>
            </a:r>
            <a:r>
              <a:rPr dirty="0" sz="2000">
                <a:latin typeface="맑은 고딕"/>
                <a:cs typeface="맑은 고딕"/>
              </a:rPr>
              <a:t>특허를 인정하여 설정등록에</a:t>
            </a:r>
            <a:r>
              <a:rPr dirty="0" sz="2000" spc="-1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의거</a:t>
            </a:r>
            <a:r>
              <a:rPr dirty="0" sz="2000" spc="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하나의	정한다.</a:t>
            </a:r>
            <a:endParaRPr sz="20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"/>
              <a:buChar char="-"/>
            </a:pPr>
            <a:endParaRPr sz="2050">
              <a:latin typeface="Times New Roman"/>
              <a:cs typeface="Times New Roman"/>
            </a:endParaRPr>
          </a:p>
          <a:p>
            <a:pPr marL="12700" marR="125730">
              <a:lnSpc>
                <a:spcPct val="100000"/>
              </a:lnSpc>
              <a:spcBef>
                <a:spcPts val="5"/>
              </a:spcBef>
              <a:buChar char="-"/>
              <a:tabLst>
                <a:tab pos="206375" algn="l"/>
                <a:tab pos="1880870" algn="l"/>
                <a:tab pos="4627245" algn="l"/>
                <a:tab pos="5627370" algn="l"/>
              </a:tabLst>
            </a:pPr>
            <a:r>
              <a:rPr dirty="0" sz="2000">
                <a:latin typeface="맑은 고딕"/>
                <a:cs typeface="맑은 고딕"/>
              </a:rPr>
              <a:t>반대로 특허권의</a:t>
            </a:r>
            <a:r>
              <a:rPr dirty="0" sz="2000" spc="-1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존립</a:t>
            </a:r>
            <a:r>
              <a:rPr dirty="0" sz="2000" spc="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근거로서	</a:t>
            </a:r>
            <a:r>
              <a:rPr dirty="0" sz="2000" b="1">
                <a:latin typeface="맑은 고딕"/>
                <a:cs typeface="맑은 고딕"/>
              </a:rPr>
              <a:t>의</a:t>
            </a:r>
            <a:r>
              <a:rPr dirty="0" sz="2000">
                <a:latin typeface="맑은 고딕"/>
                <a:cs typeface="맑은 고딕"/>
              </a:rPr>
              <a:t>가 있다. 은혜주의는</a:t>
            </a:r>
            <a:r>
              <a:rPr dirty="0" sz="2000" spc="-114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발명자에  게 권리를 인정할 것인지에</a:t>
            </a:r>
            <a:r>
              <a:rPr dirty="0" sz="2000" spc="-1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대하여</a:t>
            </a:r>
            <a:r>
              <a:rPr dirty="0" sz="2000" spc="-10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국가의	인 수권행위</a:t>
            </a:r>
            <a:r>
              <a:rPr dirty="0" sz="2000">
                <a:latin typeface="맑은 고딕"/>
                <a:cs typeface="맑은 고딕"/>
              </a:rPr>
              <a:t>에 의하여  </a:t>
            </a:r>
            <a:r>
              <a:rPr dirty="0" sz="2000" b="1">
                <a:latin typeface="맑은 고딕"/>
                <a:cs typeface="맑은 고딕"/>
              </a:rPr>
              <a:t>은	</a:t>
            </a:r>
            <a:r>
              <a:rPr dirty="0" sz="2000">
                <a:latin typeface="맑은 고딕"/>
                <a:cs typeface="맑은 고딕"/>
              </a:rPr>
              <a:t>할 수 있다는 원칙을 말한다. 따라서 발명자는 수동적인  입장에 머무를</a:t>
            </a:r>
            <a:r>
              <a:rPr dirty="0" sz="2000" spc="-3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뿐이다.</a:t>
            </a:r>
            <a:endParaRPr sz="20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 marR="38100">
              <a:lnSpc>
                <a:spcPts val="2390"/>
              </a:lnSpc>
              <a:spcBef>
                <a:spcPts val="5"/>
              </a:spcBef>
              <a:tabLst>
                <a:tab pos="1964689" algn="l"/>
              </a:tabLst>
            </a:pPr>
            <a:r>
              <a:rPr dirty="0" sz="2000">
                <a:latin typeface="굴림"/>
                <a:cs typeface="굴림"/>
              </a:rPr>
              <a:t>→</a:t>
            </a:r>
            <a:r>
              <a:rPr dirty="0" sz="2000" spc="-10">
                <a:latin typeface="굴림"/>
                <a:cs typeface="굴림"/>
              </a:rPr>
              <a:t> </a:t>
            </a:r>
            <a:r>
              <a:rPr dirty="0" sz="2000">
                <a:latin typeface="맑은 고딕"/>
                <a:cs typeface="맑은 고딕"/>
              </a:rPr>
              <a:t>우리의	의는 발명자 보호에 적극적이고 발명의 장려에</a:t>
            </a:r>
            <a:r>
              <a:rPr dirty="0" sz="2000" spc="-12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효과적이  라 할 수</a:t>
            </a:r>
            <a:r>
              <a:rPr dirty="0" sz="2000" spc="-3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있다.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687442" y="2340482"/>
            <a:ext cx="0" cy="53975"/>
          </a:xfrm>
          <a:custGeom>
            <a:avLst/>
            <a:gdLst/>
            <a:ahLst/>
            <a:cxnLst/>
            <a:rect l="l" t="t" r="r" b="b"/>
            <a:pathLst>
              <a:path w="0" h="53975">
                <a:moveTo>
                  <a:pt x="0" y="0"/>
                </a:moveTo>
                <a:lnTo>
                  <a:pt x="0" y="53593"/>
                </a:lnTo>
              </a:path>
            </a:pathLst>
          </a:custGeom>
          <a:ln w="3175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703317" y="2340482"/>
            <a:ext cx="759460" cy="53975"/>
          </a:xfrm>
          <a:custGeom>
            <a:avLst/>
            <a:gdLst/>
            <a:ahLst/>
            <a:cxnLst/>
            <a:rect l="l" t="t" r="r" b="b"/>
            <a:pathLst>
              <a:path w="759460" h="53975">
                <a:moveTo>
                  <a:pt x="0" y="53593"/>
                </a:moveTo>
                <a:lnTo>
                  <a:pt x="758952" y="53593"/>
                </a:lnTo>
                <a:lnTo>
                  <a:pt x="758952" y="0"/>
                </a:lnTo>
                <a:lnTo>
                  <a:pt x="0" y="0"/>
                </a:lnTo>
                <a:lnTo>
                  <a:pt x="0" y="53593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49279" y="2258060"/>
            <a:ext cx="0" cy="127000"/>
          </a:xfrm>
          <a:custGeom>
            <a:avLst/>
            <a:gdLst/>
            <a:ahLst/>
            <a:cxnLst/>
            <a:rect l="l" t="t" r="r" b="b"/>
            <a:pathLst>
              <a:path w="0" h="127000">
                <a:moveTo>
                  <a:pt x="0" y="0"/>
                </a:moveTo>
                <a:lnTo>
                  <a:pt x="0" y="127000"/>
                </a:lnTo>
              </a:path>
            </a:pathLst>
          </a:custGeom>
          <a:ln w="44576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595621" y="2222500"/>
            <a:ext cx="0" cy="127000"/>
          </a:xfrm>
          <a:custGeom>
            <a:avLst/>
            <a:gdLst/>
            <a:ahLst/>
            <a:cxnLst/>
            <a:rect l="l" t="t" r="r" b="b"/>
            <a:pathLst>
              <a:path w="0" h="127000">
                <a:moveTo>
                  <a:pt x="0" y="0"/>
                </a:moveTo>
                <a:lnTo>
                  <a:pt x="0" y="127000"/>
                </a:lnTo>
              </a:path>
            </a:pathLst>
          </a:custGeom>
          <a:ln w="8636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615815" y="2213482"/>
            <a:ext cx="0" cy="136525"/>
          </a:xfrm>
          <a:custGeom>
            <a:avLst/>
            <a:gdLst/>
            <a:ahLst/>
            <a:cxnLst/>
            <a:rect l="l" t="t" r="r" b="b"/>
            <a:pathLst>
              <a:path w="0" h="136525">
                <a:moveTo>
                  <a:pt x="0" y="0"/>
                </a:moveTo>
                <a:lnTo>
                  <a:pt x="0" y="136016"/>
                </a:lnTo>
              </a:path>
            </a:pathLst>
          </a:custGeom>
          <a:ln w="3175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631690" y="2213482"/>
            <a:ext cx="3982720" cy="127000"/>
          </a:xfrm>
          <a:custGeom>
            <a:avLst/>
            <a:gdLst/>
            <a:ahLst/>
            <a:cxnLst/>
            <a:rect l="l" t="t" r="r" b="b"/>
            <a:pathLst>
              <a:path w="3982720" h="127000">
                <a:moveTo>
                  <a:pt x="3982719" y="0"/>
                </a:moveTo>
                <a:lnTo>
                  <a:pt x="0" y="0"/>
                </a:lnTo>
                <a:lnTo>
                  <a:pt x="0" y="127000"/>
                </a:lnTo>
                <a:lnTo>
                  <a:pt x="3982719" y="127000"/>
                </a:lnTo>
                <a:lnTo>
                  <a:pt x="3982719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439163" y="2517267"/>
            <a:ext cx="460375" cy="198755"/>
          </a:xfrm>
          <a:custGeom>
            <a:avLst/>
            <a:gdLst/>
            <a:ahLst/>
            <a:cxnLst/>
            <a:rect l="l" t="t" r="r" b="b"/>
            <a:pathLst>
              <a:path w="460375" h="198755">
                <a:moveTo>
                  <a:pt x="424561" y="62357"/>
                </a:moveTo>
                <a:lnTo>
                  <a:pt x="410718" y="62357"/>
                </a:lnTo>
                <a:lnTo>
                  <a:pt x="410718" y="198374"/>
                </a:lnTo>
                <a:lnTo>
                  <a:pt x="428371" y="198374"/>
                </a:lnTo>
                <a:lnTo>
                  <a:pt x="428371" y="189357"/>
                </a:lnTo>
                <a:lnTo>
                  <a:pt x="424561" y="189357"/>
                </a:lnTo>
                <a:lnTo>
                  <a:pt x="424561" y="62357"/>
                </a:lnTo>
                <a:close/>
              </a:path>
              <a:path w="460375" h="198755">
                <a:moveTo>
                  <a:pt x="442468" y="62357"/>
                </a:moveTo>
                <a:lnTo>
                  <a:pt x="428371" y="62357"/>
                </a:lnTo>
                <a:lnTo>
                  <a:pt x="428371" y="198374"/>
                </a:lnTo>
                <a:lnTo>
                  <a:pt x="442468" y="198374"/>
                </a:lnTo>
                <a:lnTo>
                  <a:pt x="442468" y="62357"/>
                </a:lnTo>
                <a:close/>
              </a:path>
              <a:path w="460375" h="198755">
                <a:moveTo>
                  <a:pt x="460121" y="62357"/>
                </a:moveTo>
                <a:lnTo>
                  <a:pt x="442468" y="62357"/>
                </a:lnTo>
                <a:lnTo>
                  <a:pt x="442468" y="198374"/>
                </a:lnTo>
                <a:lnTo>
                  <a:pt x="460121" y="198374"/>
                </a:lnTo>
                <a:lnTo>
                  <a:pt x="460121" y="62357"/>
                </a:lnTo>
                <a:close/>
              </a:path>
              <a:path w="460375" h="198755">
                <a:moveTo>
                  <a:pt x="397891" y="53340"/>
                </a:moveTo>
                <a:lnTo>
                  <a:pt x="392811" y="53340"/>
                </a:lnTo>
                <a:lnTo>
                  <a:pt x="392811" y="189357"/>
                </a:lnTo>
                <a:lnTo>
                  <a:pt x="410718" y="189357"/>
                </a:lnTo>
                <a:lnTo>
                  <a:pt x="410718" y="180340"/>
                </a:lnTo>
                <a:lnTo>
                  <a:pt x="406527" y="180340"/>
                </a:lnTo>
                <a:lnTo>
                  <a:pt x="406527" y="171704"/>
                </a:lnTo>
                <a:lnTo>
                  <a:pt x="397891" y="171704"/>
                </a:lnTo>
                <a:lnTo>
                  <a:pt x="397891" y="53340"/>
                </a:lnTo>
                <a:close/>
              </a:path>
              <a:path w="460375" h="198755">
                <a:moveTo>
                  <a:pt x="428371" y="62357"/>
                </a:moveTo>
                <a:lnTo>
                  <a:pt x="424561" y="62357"/>
                </a:lnTo>
                <a:lnTo>
                  <a:pt x="424561" y="189357"/>
                </a:lnTo>
                <a:lnTo>
                  <a:pt x="428371" y="189357"/>
                </a:lnTo>
                <a:lnTo>
                  <a:pt x="428371" y="62357"/>
                </a:lnTo>
                <a:close/>
              </a:path>
              <a:path w="460375" h="198755">
                <a:moveTo>
                  <a:pt x="397891" y="44704"/>
                </a:moveTo>
                <a:lnTo>
                  <a:pt x="366141" y="44704"/>
                </a:lnTo>
                <a:lnTo>
                  <a:pt x="366141" y="171704"/>
                </a:lnTo>
                <a:lnTo>
                  <a:pt x="374777" y="180340"/>
                </a:lnTo>
                <a:lnTo>
                  <a:pt x="374777" y="53340"/>
                </a:lnTo>
                <a:lnTo>
                  <a:pt x="397891" y="53340"/>
                </a:lnTo>
                <a:lnTo>
                  <a:pt x="397891" y="44704"/>
                </a:lnTo>
                <a:close/>
              </a:path>
              <a:path w="460375" h="198755">
                <a:moveTo>
                  <a:pt x="392811" y="53340"/>
                </a:moveTo>
                <a:lnTo>
                  <a:pt x="374777" y="53340"/>
                </a:lnTo>
                <a:lnTo>
                  <a:pt x="374777" y="180340"/>
                </a:lnTo>
                <a:lnTo>
                  <a:pt x="392811" y="180340"/>
                </a:lnTo>
                <a:lnTo>
                  <a:pt x="392811" y="53340"/>
                </a:lnTo>
                <a:close/>
              </a:path>
              <a:path w="460375" h="198755">
                <a:moveTo>
                  <a:pt x="424561" y="53340"/>
                </a:moveTo>
                <a:lnTo>
                  <a:pt x="406527" y="53340"/>
                </a:lnTo>
                <a:lnTo>
                  <a:pt x="406527" y="180340"/>
                </a:lnTo>
                <a:lnTo>
                  <a:pt x="410718" y="180340"/>
                </a:lnTo>
                <a:lnTo>
                  <a:pt x="410718" y="62357"/>
                </a:lnTo>
                <a:lnTo>
                  <a:pt x="424561" y="62357"/>
                </a:lnTo>
                <a:lnTo>
                  <a:pt x="424561" y="53340"/>
                </a:lnTo>
                <a:close/>
              </a:path>
              <a:path w="460375" h="198755">
                <a:moveTo>
                  <a:pt x="308229" y="35687"/>
                </a:moveTo>
                <a:lnTo>
                  <a:pt x="276479" y="35687"/>
                </a:lnTo>
                <a:lnTo>
                  <a:pt x="276479" y="171704"/>
                </a:lnTo>
                <a:lnTo>
                  <a:pt x="308229" y="171704"/>
                </a:lnTo>
                <a:lnTo>
                  <a:pt x="308229" y="35687"/>
                </a:lnTo>
                <a:close/>
              </a:path>
              <a:path w="460375" h="198755">
                <a:moveTo>
                  <a:pt x="366141" y="44704"/>
                </a:moveTo>
                <a:lnTo>
                  <a:pt x="308229" y="44704"/>
                </a:lnTo>
                <a:lnTo>
                  <a:pt x="308229" y="171704"/>
                </a:lnTo>
                <a:lnTo>
                  <a:pt x="366141" y="171704"/>
                </a:lnTo>
                <a:lnTo>
                  <a:pt x="366141" y="44704"/>
                </a:lnTo>
                <a:close/>
              </a:path>
              <a:path w="460375" h="198755">
                <a:moveTo>
                  <a:pt x="397891" y="44704"/>
                </a:moveTo>
                <a:lnTo>
                  <a:pt x="397891" y="171704"/>
                </a:lnTo>
                <a:lnTo>
                  <a:pt x="406527" y="171704"/>
                </a:lnTo>
                <a:lnTo>
                  <a:pt x="406527" y="53340"/>
                </a:lnTo>
                <a:lnTo>
                  <a:pt x="397891" y="44704"/>
                </a:lnTo>
                <a:close/>
              </a:path>
              <a:path w="460375" h="198755">
                <a:moveTo>
                  <a:pt x="236981" y="17653"/>
                </a:moveTo>
                <a:lnTo>
                  <a:pt x="205231" y="17653"/>
                </a:lnTo>
                <a:lnTo>
                  <a:pt x="205231" y="144653"/>
                </a:lnTo>
                <a:lnTo>
                  <a:pt x="231902" y="162687"/>
                </a:lnTo>
                <a:lnTo>
                  <a:pt x="231902" y="35687"/>
                </a:lnTo>
                <a:lnTo>
                  <a:pt x="236981" y="35687"/>
                </a:lnTo>
                <a:lnTo>
                  <a:pt x="236981" y="17653"/>
                </a:lnTo>
                <a:close/>
              </a:path>
              <a:path w="460375" h="198755">
                <a:moveTo>
                  <a:pt x="236981" y="35687"/>
                </a:moveTo>
                <a:lnTo>
                  <a:pt x="231902" y="35687"/>
                </a:lnTo>
                <a:lnTo>
                  <a:pt x="231902" y="162687"/>
                </a:lnTo>
                <a:lnTo>
                  <a:pt x="263652" y="162687"/>
                </a:lnTo>
                <a:lnTo>
                  <a:pt x="263652" y="144653"/>
                </a:lnTo>
                <a:lnTo>
                  <a:pt x="236981" y="144653"/>
                </a:lnTo>
                <a:lnTo>
                  <a:pt x="236981" y="35687"/>
                </a:lnTo>
                <a:close/>
              </a:path>
              <a:path w="460375" h="198755">
                <a:moveTo>
                  <a:pt x="276479" y="35687"/>
                </a:moveTo>
                <a:lnTo>
                  <a:pt x="263652" y="35687"/>
                </a:lnTo>
                <a:lnTo>
                  <a:pt x="263652" y="162687"/>
                </a:lnTo>
                <a:lnTo>
                  <a:pt x="276479" y="162687"/>
                </a:lnTo>
                <a:lnTo>
                  <a:pt x="276479" y="35687"/>
                </a:lnTo>
                <a:close/>
              </a:path>
              <a:path w="460375" h="198755">
                <a:moveTo>
                  <a:pt x="76454" y="8636"/>
                </a:moveTo>
                <a:lnTo>
                  <a:pt x="62357" y="8636"/>
                </a:lnTo>
                <a:lnTo>
                  <a:pt x="62357" y="135636"/>
                </a:lnTo>
                <a:lnTo>
                  <a:pt x="71247" y="144653"/>
                </a:lnTo>
                <a:lnTo>
                  <a:pt x="71247" y="17653"/>
                </a:lnTo>
                <a:lnTo>
                  <a:pt x="76454" y="17653"/>
                </a:lnTo>
                <a:lnTo>
                  <a:pt x="76454" y="8636"/>
                </a:lnTo>
                <a:close/>
              </a:path>
              <a:path w="460375" h="198755">
                <a:moveTo>
                  <a:pt x="76454" y="17653"/>
                </a:moveTo>
                <a:lnTo>
                  <a:pt x="71247" y="17653"/>
                </a:lnTo>
                <a:lnTo>
                  <a:pt x="71247" y="144653"/>
                </a:lnTo>
                <a:lnTo>
                  <a:pt x="102997" y="144653"/>
                </a:lnTo>
                <a:lnTo>
                  <a:pt x="102997" y="135636"/>
                </a:lnTo>
                <a:lnTo>
                  <a:pt x="76454" y="135636"/>
                </a:lnTo>
                <a:lnTo>
                  <a:pt x="76454" y="17653"/>
                </a:lnTo>
                <a:close/>
              </a:path>
              <a:path w="460375" h="198755">
                <a:moveTo>
                  <a:pt x="205231" y="17653"/>
                </a:moveTo>
                <a:lnTo>
                  <a:pt x="102997" y="17653"/>
                </a:lnTo>
                <a:lnTo>
                  <a:pt x="102997" y="144653"/>
                </a:lnTo>
                <a:lnTo>
                  <a:pt x="205231" y="144653"/>
                </a:lnTo>
                <a:lnTo>
                  <a:pt x="205231" y="17653"/>
                </a:lnTo>
                <a:close/>
              </a:path>
              <a:path w="460375" h="198755">
                <a:moveTo>
                  <a:pt x="236981" y="17653"/>
                </a:moveTo>
                <a:lnTo>
                  <a:pt x="236981" y="144653"/>
                </a:lnTo>
                <a:lnTo>
                  <a:pt x="263652" y="144653"/>
                </a:lnTo>
                <a:lnTo>
                  <a:pt x="263652" y="35687"/>
                </a:lnTo>
                <a:lnTo>
                  <a:pt x="236981" y="17653"/>
                </a:lnTo>
                <a:close/>
              </a:path>
              <a:path w="460375" h="198755">
                <a:moveTo>
                  <a:pt x="76454" y="0"/>
                </a:moveTo>
                <a:lnTo>
                  <a:pt x="44704" y="0"/>
                </a:lnTo>
                <a:lnTo>
                  <a:pt x="44704" y="135636"/>
                </a:lnTo>
                <a:lnTo>
                  <a:pt x="62357" y="135636"/>
                </a:lnTo>
                <a:lnTo>
                  <a:pt x="62357" y="8636"/>
                </a:lnTo>
                <a:lnTo>
                  <a:pt x="76454" y="8636"/>
                </a:lnTo>
                <a:lnTo>
                  <a:pt x="76454" y="0"/>
                </a:lnTo>
                <a:close/>
              </a:path>
              <a:path w="460375" h="198755">
                <a:moveTo>
                  <a:pt x="94107" y="8636"/>
                </a:moveTo>
                <a:lnTo>
                  <a:pt x="76454" y="8636"/>
                </a:lnTo>
                <a:lnTo>
                  <a:pt x="76454" y="135636"/>
                </a:lnTo>
                <a:lnTo>
                  <a:pt x="94107" y="135636"/>
                </a:lnTo>
                <a:lnTo>
                  <a:pt x="94107" y="8636"/>
                </a:lnTo>
                <a:close/>
              </a:path>
              <a:path w="460375" h="198755">
                <a:moveTo>
                  <a:pt x="94107" y="8636"/>
                </a:moveTo>
                <a:lnTo>
                  <a:pt x="94107" y="135636"/>
                </a:lnTo>
                <a:lnTo>
                  <a:pt x="102997" y="135636"/>
                </a:lnTo>
                <a:lnTo>
                  <a:pt x="102997" y="17653"/>
                </a:lnTo>
                <a:lnTo>
                  <a:pt x="94107" y="8636"/>
                </a:lnTo>
                <a:close/>
              </a:path>
              <a:path w="460375" h="198755">
                <a:moveTo>
                  <a:pt x="44704" y="0"/>
                </a:moveTo>
                <a:lnTo>
                  <a:pt x="0" y="0"/>
                </a:lnTo>
                <a:lnTo>
                  <a:pt x="0" y="127000"/>
                </a:lnTo>
                <a:lnTo>
                  <a:pt x="44704" y="127000"/>
                </a:lnTo>
                <a:lnTo>
                  <a:pt x="44704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296534" y="3304540"/>
            <a:ext cx="31750" cy="8890"/>
          </a:xfrm>
          <a:custGeom>
            <a:avLst/>
            <a:gdLst/>
            <a:ahLst/>
            <a:cxnLst/>
            <a:rect l="l" t="t" r="r" b="b"/>
            <a:pathLst>
              <a:path w="31750" h="8889">
                <a:moveTo>
                  <a:pt x="0" y="8889"/>
                </a:moveTo>
                <a:lnTo>
                  <a:pt x="31750" y="8889"/>
                </a:lnTo>
                <a:lnTo>
                  <a:pt x="31750" y="0"/>
                </a:lnTo>
                <a:lnTo>
                  <a:pt x="0" y="0"/>
                </a:lnTo>
                <a:lnTo>
                  <a:pt x="0" y="8889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299138" y="3177539"/>
            <a:ext cx="0" cy="127000"/>
          </a:xfrm>
          <a:custGeom>
            <a:avLst/>
            <a:gdLst/>
            <a:ahLst/>
            <a:cxnLst/>
            <a:rect l="l" t="t" r="r" b="b"/>
            <a:pathLst>
              <a:path w="0" h="127000">
                <a:moveTo>
                  <a:pt x="0" y="0"/>
                </a:moveTo>
                <a:lnTo>
                  <a:pt x="0" y="127000"/>
                </a:lnTo>
              </a:path>
            </a:pathLst>
          </a:custGeom>
          <a:ln w="5206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328284" y="3186938"/>
            <a:ext cx="18415" cy="127000"/>
          </a:xfrm>
          <a:custGeom>
            <a:avLst/>
            <a:gdLst/>
            <a:ahLst/>
            <a:cxnLst/>
            <a:rect l="l" t="t" r="r" b="b"/>
            <a:pathLst>
              <a:path w="18414" h="127000">
                <a:moveTo>
                  <a:pt x="0" y="127000"/>
                </a:moveTo>
                <a:lnTo>
                  <a:pt x="18034" y="127000"/>
                </a:lnTo>
                <a:lnTo>
                  <a:pt x="18034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269991" y="3295650"/>
            <a:ext cx="26670" cy="8890"/>
          </a:xfrm>
          <a:custGeom>
            <a:avLst/>
            <a:gdLst/>
            <a:ahLst/>
            <a:cxnLst/>
            <a:rect l="l" t="t" r="r" b="b"/>
            <a:pathLst>
              <a:path w="26670" h="8889">
                <a:moveTo>
                  <a:pt x="0" y="8889"/>
                </a:moveTo>
                <a:lnTo>
                  <a:pt x="26543" y="8889"/>
                </a:lnTo>
                <a:lnTo>
                  <a:pt x="26543" y="0"/>
                </a:lnTo>
                <a:lnTo>
                  <a:pt x="0" y="0"/>
                </a:lnTo>
                <a:lnTo>
                  <a:pt x="0" y="8889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272341" y="3168650"/>
            <a:ext cx="0" cy="127000"/>
          </a:xfrm>
          <a:custGeom>
            <a:avLst/>
            <a:gdLst/>
            <a:ahLst/>
            <a:cxnLst/>
            <a:rect l="l" t="t" r="r" b="b"/>
            <a:pathLst>
              <a:path w="0" h="127000">
                <a:moveTo>
                  <a:pt x="0" y="0"/>
                </a:moveTo>
                <a:lnTo>
                  <a:pt x="0" y="127000"/>
                </a:lnTo>
              </a:path>
            </a:pathLst>
          </a:custGeom>
          <a:ln w="4699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301741" y="3177920"/>
            <a:ext cx="26670" cy="127000"/>
          </a:xfrm>
          <a:custGeom>
            <a:avLst/>
            <a:gdLst/>
            <a:ahLst/>
            <a:cxnLst/>
            <a:rect l="l" t="t" r="r" b="b"/>
            <a:pathLst>
              <a:path w="26670" h="127000">
                <a:moveTo>
                  <a:pt x="0" y="127000"/>
                </a:moveTo>
                <a:lnTo>
                  <a:pt x="26543" y="127000"/>
                </a:lnTo>
                <a:lnTo>
                  <a:pt x="26543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242940" y="3168650"/>
            <a:ext cx="27305" cy="127000"/>
          </a:xfrm>
          <a:custGeom>
            <a:avLst/>
            <a:gdLst/>
            <a:ahLst/>
            <a:cxnLst/>
            <a:rect l="l" t="t" r="r" b="b"/>
            <a:pathLst>
              <a:path w="27304" h="127000">
                <a:moveTo>
                  <a:pt x="0" y="127000"/>
                </a:moveTo>
                <a:lnTo>
                  <a:pt x="27050" y="127000"/>
                </a:lnTo>
                <a:lnTo>
                  <a:pt x="27050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242940" y="3159760"/>
            <a:ext cx="31750" cy="8890"/>
          </a:xfrm>
          <a:custGeom>
            <a:avLst/>
            <a:gdLst/>
            <a:ahLst/>
            <a:cxnLst/>
            <a:rect l="l" t="t" r="r" b="b"/>
            <a:pathLst>
              <a:path w="31750" h="8889">
                <a:moveTo>
                  <a:pt x="0" y="8889"/>
                </a:moveTo>
                <a:lnTo>
                  <a:pt x="31750" y="8889"/>
                </a:lnTo>
                <a:lnTo>
                  <a:pt x="31750" y="0"/>
                </a:lnTo>
                <a:lnTo>
                  <a:pt x="0" y="0"/>
                </a:lnTo>
                <a:lnTo>
                  <a:pt x="0" y="8889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274690" y="3177539"/>
            <a:ext cx="22225" cy="118110"/>
          </a:xfrm>
          <a:custGeom>
            <a:avLst/>
            <a:gdLst/>
            <a:ahLst/>
            <a:cxnLst/>
            <a:rect l="l" t="t" r="r" b="b"/>
            <a:pathLst>
              <a:path w="22225" h="118110">
                <a:moveTo>
                  <a:pt x="0" y="118110"/>
                </a:moveTo>
                <a:lnTo>
                  <a:pt x="21844" y="118110"/>
                </a:lnTo>
                <a:lnTo>
                  <a:pt x="21844" y="0"/>
                </a:lnTo>
                <a:lnTo>
                  <a:pt x="0" y="0"/>
                </a:lnTo>
                <a:lnTo>
                  <a:pt x="0" y="11811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274690" y="3168650"/>
            <a:ext cx="27305" cy="8890"/>
          </a:xfrm>
          <a:custGeom>
            <a:avLst/>
            <a:gdLst/>
            <a:ahLst/>
            <a:cxnLst/>
            <a:rect l="l" t="t" r="r" b="b"/>
            <a:pathLst>
              <a:path w="27304" h="8889">
                <a:moveTo>
                  <a:pt x="0" y="8889"/>
                </a:moveTo>
                <a:lnTo>
                  <a:pt x="27050" y="8889"/>
                </a:lnTo>
                <a:lnTo>
                  <a:pt x="27050" y="0"/>
                </a:lnTo>
                <a:lnTo>
                  <a:pt x="0" y="0"/>
                </a:lnTo>
                <a:lnTo>
                  <a:pt x="0" y="8889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421378" y="3159886"/>
            <a:ext cx="821690" cy="127000"/>
          </a:xfrm>
          <a:custGeom>
            <a:avLst/>
            <a:gdLst/>
            <a:ahLst/>
            <a:cxnLst/>
            <a:rect l="l" t="t" r="r" b="b"/>
            <a:pathLst>
              <a:path w="821689" h="127000">
                <a:moveTo>
                  <a:pt x="821563" y="0"/>
                </a:moveTo>
                <a:lnTo>
                  <a:pt x="0" y="0"/>
                </a:lnTo>
                <a:lnTo>
                  <a:pt x="0" y="127000"/>
                </a:lnTo>
                <a:lnTo>
                  <a:pt x="821563" y="127000"/>
                </a:lnTo>
                <a:lnTo>
                  <a:pt x="821563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421503" y="3490340"/>
            <a:ext cx="853440" cy="127000"/>
          </a:xfrm>
          <a:custGeom>
            <a:avLst/>
            <a:gdLst/>
            <a:ahLst/>
            <a:cxnLst/>
            <a:rect l="l" t="t" r="r" b="b"/>
            <a:pathLst>
              <a:path w="853439" h="127000">
                <a:moveTo>
                  <a:pt x="0" y="127000"/>
                </a:moveTo>
                <a:lnTo>
                  <a:pt x="0" y="0"/>
                </a:lnTo>
                <a:lnTo>
                  <a:pt x="853313" y="0"/>
                </a:lnTo>
                <a:lnTo>
                  <a:pt x="853313" y="127000"/>
                </a:lnTo>
                <a:lnTo>
                  <a:pt x="0" y="12700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448553" y="3383407"/>
            <a:ext cx="853440" cy="127000"/>
          </a:xfrm>
          <a:custGeom>
            <a:avLst/>
            <a:gdLst/>
            <a:ahLst/>
            <a:cxnLst/>
            <a:rect l="l" t="t" r="r" b="b"/>
            <a:pathLst>
              <a:path w="853439" h="127000">
                <a:moveTo>
                  <a:pt x="0" y="127000"/>
                </a:moveTo>
                <a:lnTo>
                  <a:pt x="0" y="0"/>
                </a:lnTo>
                <a:lnTo>
                  <a:pt x="853186" y="0"/>
                </a:lnTo>
                <a:lnTo>
                  <a:pt x="853186" y="127000"/>
                </a:lnTo>
                <a:lnTo>
                  <a:pt x="0" y="12700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99655" y="3758184"/>
            <a:ext cx="1871980" cy="127000"/>
          </a:xfrm>
          <a:custGeom>
            <a:avLst/>
            <a:gdLst/>
            <a:ahLst/>
            <a:cxnLst/>
            <a:rect l="l" t="t" r="r" b="b"/>
            <a:pathLst>
              <a:path w="1871980" h="127000">
                <a:moveTo>
                  <a:pt x="0" y="127000"/>
                </a:moveTo>
                <a:lnTo>
                  <a:pt x="0" y="0"/>
                </a:lnTo>
                <a:lnTo>
                  <a:pt x="1871383" y="0"/>
                </a:lnTo>
                <a:lnTo>
                  <a:pt x="1871383" y="127000"/>
                </a:lnTo>
                <a:lnTo>
                  <a:pt x="0" y="12700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341239" y="2543936"/>
            <a:ext cx="2353310" cy="127000"/>
          </a:xfrm>
          <a:custGeom>
            <a:avLst/>
            <a:gdLst/>
            <a:ahLst/>
            <a:cxnLst/>
            <a:rect l="l" t="t" r="r" b="b"/>
            <a:pathLst>
              <a:path w="2353309" h="127000">
                <a:moveTo>
                  <a:pt x="0" y="127000"/>
                </a:moveTo>
                <a:lnTo>
                  <a:pt x="0" y="0"/>
                </a:lnTo>
                <a:lnTo>
                  <a:pt x="2353310" y="0"/>
                </a:lnTo>
                <a:lnTo>
                  <a:pt x="2353310" y="127000"/>
                </a:lnTo>
                <a:lnTo>
                  <a:pt x="0" y="12700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778254" y="4713985"/>
            <a:ext cx="929005" cy="127000"/>
          </a:xfrm>
          <a:custGeom>
            <a:avLst/>
            <a:gdLst/>
            <a:ahLst/>
            <a:cxnLst/>
            <a:rect l="l" t="t" r="r" b="b"/>
            <a:pathLst>
              <a:path w="929005" h="127000">
                <a:moveTo>
                  <a:pt x="928877" y="0"/>
                </a:moveTo>
                <a:lnTo>
                  <a:pt x="0" y="0"/>
                </a:lnTo>
                <a:lnTo>
                  <a:pt x="0" y="127000"/>
                </a:lnTo>
                <a:lnTo>
                  <a:pt x="928877" y="127000"/>
                </a:lnTo>
                <a:lnTo>
                  <a:pt x="928877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723007" y="4704969"/>
            <a:ext cx="0" cy="136525"/>
          </a:xfrm>
          <a:custGeom>
            <a:avLst/>
            <a:gdLst/>
            <a:ahLst/>
            <a:cxnLst/>
            <a:rect l="l" t="t" r="r" b="b"/>
            <a:pathLst>
              <a:path w="0" h="136525">
                <a:moveTo>
                  <a:pt x="0" y="0"/>
                </a:moveTo>
                <a:lnTo>
                  <a:pt x="0" y="136016"/>
                </a:lnTo>
              </a:path>
            </a:pathLst>
          </a:custGeom>
          <a:ln w="3175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00" y="168021"/>
            <a:ext cx="317563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chapter </a:t>
            </a:r>
            <a:r>
              <a:rPr dirty="0"/>
              <a:t>5</a:t>
            </a:r>
            <a:r>
              <a:rPr dirty="0" spc="-50"/>
              <a:t> </a:t>
            </a:r>
            <a:r>
              <a:rPr dirty="0"/>
              <a:t>특허법이란?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303" y="683133"/>
            <a:ext cx="30238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 b="1">
                <a:latin typeface="맑은 고딕"/>
                <a:cs typeface="맑은 고딕"/>
              </a:rPr>
              <a:t>Ⅰ. </a:t>
            </a:r>
            <a:r>
              <a:rPr dirty="0" sz="2400" b="1">
                <a:latin typeface="맑은 고딕"/>
                <a:cs typeface="맑은 고딕"/>
              </a:rPr>
              <a:t>내용면에서의</a:t>
            </a:r>
            <a:r>
              <a:rPr dirty="0" sz="2400" spc="-65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특성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4695" y="1336039"/>
            <a:ext cx="1783714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맑은 고딕"/>
                <a:cs typeface="맑은 고딕"/>
              </a:rPr>
              <a:t>특허법의 목적</a:t>
            </a:r>
            <a:r>
              <a:rPr dirty="0" sz="2000" spc="-100" b="1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: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4611" y="2738983"/>
            <a:ext cx="6995159" cy="185483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294640" algn="l"/>
              </a:tabLst>
            </a:pPr>
            <a:r>
              <a:rPr dirty="0" sz="2000">
                <a:latin typeface="맑은 고딕"/>
                <a:cs typeface="맑은 고딕"/>
              </a:rPr>
              <a:t>-	즉 특허법은 발명이라는 무형의 </a:t>
            </a:r>
            <a:r>
              <a:rPr dirty="0" sz="2000" b="1">
                <a:latin typeface="맑은 고딕"/>
                <a:cs typeface="맑은 고딕"/>
              </a:rPr>
              <a:t>정신적 창작물</a:t>
            </a:r>
            <a:r>
              <a:rPr dirty="0" sz="2000">
                <a:latin typeface="맑은 고딕"/>
                <a:cs typeface="맑은 고딕"/>
              </a:rPr>
              <a:t>을</a:t>
            </a:r>
            <a:r>
              <a:rPr dirty="0" sz="2000" spc="-12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보호하고,</a:t>
            </a:r>
            <a:endParaRPr sz="2000">
              <a:latin typeface="맑은 고딕"/>
              <a:cs typeface="맑은 고딕"/>
            </a:endParaRPr>
          </a:p>
          <a:p>
            <a:pPr marL="190500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맑은 고딕"/>
                <a:cs typeface="맑은 고딕"/>
              </a:rPr>
              <a:t>창작 활동을</a:t>
            </a:r>
            <a:r>
              <a:rPr dirty="0" sz="2000" spc="-45" b="1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장려하여,</a:t>
            </a:r>
            <a:endParaRPr sz="2000">
              <a:latin typeface="맑은 고딕"/>
              <a:cs typeface="맑은 고딕"/>
            </a:endParaRPr>
          </a:p>
          <a:p>
            <a:pPr marL="190500" marR="1468120">
              <a:lnSpc>
                <a:spcPct val="120000"/>
              </a:lnSpc>
            </a:pPr>
            <a:r>
              <a:rPr dirty="0" sz="2000">
                <a:latin typeface="맑은 고딕"/>
                <a:cs typeface="맑은 고딕"/>
              </a:rPr>
              <a:t>발명자 자신의 </a:t>
            </a:r>
            <a:r>
              <a:rPr dirty="0" sz="2000" b="1">
                <a:latin typeface="맑은 고딕"/>
                <a:cs typeface="맑은 고딕"/>
              </a:rPr>
              <a:t>개인적인 권익보호 </a:t>
            </a:r>
            <a:r>
              <a:rPr dirty="0" sz="2000">
                <a:latin typeface="맑은 고딕"/>
                <a:cs typeface="맑은 고딕"/>
              </a:rPr>
              <a:t>뿐만</a:t>
            </a:r>
            <a:r>
              <a:rPr dirty="0" sz="2000" spc="-12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아니라,  그를 통하여 </a:t>
            </a:r>
            <a:r>
              <a:rPr dirty="0" sz="2000" b="1">
                <a:latin typeface="맑은 고딕"/>
                <a:cs typeface="맑은 고딕"/>
              </a:rPr>
              <a:t>기술발전</a:t>
            </a:r>
            <a:r>
              <a:rPr dirty="0" sz="2000">
                <a:latin typeface="맑은 고딕"/>
                <a:cs typeface="맑은 고딕"/>
              </a:rPr>
              <a:t>에 기여토록</a:t>
            </a:r>
            <a:r>
              <a:rPr dirty="0" sz="2000" spc="-9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함으로써</a:t>
            </a:r>
            <a:endParaRPr sz="2000">
              <a:latin typeface="맑은 고딕"/>
              <a:cs typeface="맑은 고딕"/>
            </a:endParaRPr>
          </a:p>
          <a:p>
            <a:pPr marL="1905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결국에는 </a:t>
            </a:r>
            <a:r>
              <a:rPr dirty="0" sz="2000" b="1">
                <a:latin typeface="맑은 고딕"/>
                <a:cs typeface="맑은 고딕"/>
              </a:rPr>
              <a:t>국가산업발전</a:t>
            </a:r>
            <a:r>
              <a:rPr dirty="0" sz="2000">
                <a:latin typeface="맑은 고딕"/>
                <a:cs typeface="맑은 고딕"/>
              </a:rPr>
              <a:t>에 이바지(</a:t>
            </a:r>
            <a:r>
              <a:rPr dirty="0" sz="2000" b="1">
                <a:latin typeface="맑은 고딕"/>
                <a:cs typeface="맑은 고딕"/>
              </a:rPr>
              <a:t>궁극적</a:t>
            </a:r>
            <a:r>
              <a:rPr dirty="0" sz="2000" spc="-10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목적</a:t>
            </a:r>
            <a:r>
              <a:rPr dirty="0" sz="2000">
                <a:latin typeface="맑은 고딕"/>
                <a:cs typeface="맑은 고딕"/>
              </a:rPr>
              <a:t>)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89091" y="4832603"/>
            <a:ext cx="3221736" cy="18699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609088" y="1182624"/>
            <a:ext cx="6301740" cy="1275715"/>
          </a:xfrm>
          <a:prstGeom prst="rect">
            <a:avLst/>
          </a:prstGeom>
          <a:solidFill>
            <a:srgbClr val="FFC000">
              <a:alpha val="50195"/>
            </a:srgbClr>
          </a:solidFill>
        </p:spPr>
        <p:txBody>
          <a:bodyPr wrap="square" lIns="0" tIns="127635" rIns="0" bIns="0" rtlCol="0" vert="horz">
            <a:spAutoFit/>
          </a:bodyPr>
          <a:lstStyle/>
          <a:p>
            <a:pPr marL="326390">
              <a:lnSpc>
                <a:spcPct val="100000"/>
              </a:lnSpc>
              <a:spcBef>
                <a:spcPts val="1005"/>
              </a:spcBef>
            </a:pPr>
            <a:r>
              <a:rPr dirty="0" sz="1800">
                <a:latin typeface="맑은 고딕"/>
                <a:cs typeface="맑은 고딕"/>
              </a:rPr>
              <a:t>특허법 </a:t>
            </a:r>
            <a:r>
              <a:rPr dirty="0" sz="1800" spc="-5">
                <a:latin typeface="맑은 고딕"/>
                <a:cs typeface="맑은 고딕"/>
              </a:rPr>
              <a:t>제1조(목적) </a:t>
            </a:r>
            <a:r>
              <a:rPr dirty="0" sz="1800">
                <a:latin typeface="맑은 고딕"/>
                <a:cs typeface="맑은 고딕"/>
              </a:rPr>
              <a:t>이 법은</a:t>
            </a:r>
            <a:r>
              <a:rPr dirty="0" u="sng" sz="18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맑은 고딕"/>
                <a:cs typeface="맑은 고딕"/>
              </a:rPr>
              <a:t> </a:t>
            </a:r>
            <a:r>
              <a:rPr dirty="0" u="sng" sz="180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맑은 고딕"/>
                <a:cs typeface="맑은 고딕"/>
              </a:rPr>
              <a:t>발명</a:t>
            </a:r>
            <a:r>
              <a:rPr dirty="0" sz="1800">
                <a:latin typeface="맑은 고딕"/>
                <a:cs typeface="맑은 고딕"/>
              </a:rPr>
              <a:t>을</a:t>
            </a:r>
            <a:r>
              <a:rPr dirty="0" u="sng" sz="18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맑은 고딕"/>
                <a:cs typeface="맑은 고딕"/>
              </a:rPr>
              <a:t> </a:t>
            </a:r>
            <a:r>
              <a:rPr dirty="0" u="sng" sz="180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맑은 고딕"/>
                <a:cs typeface="맑은 고딕"/>
              </a:rPr>
              <a:t>보호ㆍ장려</a:t>
            </a:r>
            <a:r>
              <a:rPr dirty="0" sz="1800">
                <a:latin typeface="맑은 고딕"/>
                <a:cs typeface="맑은 고딕"/>
              </a:rPr>
              <a:t>하고</a:t>
            </a:r>
            <a:r>
              <a:rPr dirty="0" sz="1800" spc="-25">
                <a:latin typeface="맑은 고딕"/>
                <a:cs typeface="맑은 고딕"/>
              </a:rPr>
              <a:t> </a:t>
            </a:r>
            <a:r>
              <a:rPr dirty="0" sz="1800">
                <a:latin typeface="맑은 고딕"/>
                <a:cs typeface="맑은 고딕"/>
              </a:rPr>
              <a:t>그</a:t>
            </a:r>
            <a:endParaRPr sz="1800">
              <a:latin typeface="맑은 고딕"/>
              <a:cs typeface="맑은 고딕"/>
            </a:endParaRPr>
          </a:p>
          <a:p>
            <a:pPr marL="325755">
              <a:lnSpc>
                <a:spcPct val="100000"/>
              </a:lnSpc>
            </a:pPr>
            <a:r>
              <a:rPr dirty="0" u="sng" sz="1800" spc="-44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80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맑은 고딕"/>
                <a:cs typeface="맑은 고딕"/>
              </a:rPr>
              <a:t>이용을 도모</a:t>
            </a:r>
            <a:r>
              <a:rPr dirty="0" sz="1800">
                <a:latin typeface="맑은 고딕"/>
                <a:cs typeface="맑은 고딕"/>
              </a:rPr>
              <a:t>함으로써</a:t>
            </a:r>
            <a:r>
              <a:rPr dirty="0" u="sng" sz="18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맑은 고딕"/>
                <a:cs typeface="맑은 고딕"/>
              </a:rPr>
              <a:t> </a:t>
            </a:r>
            <a:r>
              <a:rPr dirty="0" u="sng" sz="180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맑은 고딕"/>
                <a:cs typeface="맑은 고딕"/>
              </a:rPr>
              <a:t>기술의 발전</a:t>
            </a:r>
            <a:r>
              <a:rPr dirty="0" sz="1800">
                <a:latin typeface="맑은 고딕"/>
                <a:cs typeface="맑은 고딕"/>
              </a:rPr>
              <a:t>을</a:t>
            </a:r>
            <a:r>
              <a:rPr dirty="0" u="sng" sz="18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맑은 고딕"/>
                <a:cs typeface="맑은 고딕"/>
              </a:rPr>
              <a:t> </a:t>
            </a:r>
            <a:r>
              <a:rPr dirty="0" u="sng" sz="180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맑은 고딕"/>
                <a:cs typeface="맑은 고딕"/>
              </a:rPr>
              <a:t>촉진</a:t>
            </a:r>
            <a:r>
              <a:rPr dirty="0" sz="1800">
                <a:latin typeface="맑은 고딕"/>
                <a:cs typeface="맑은 고딕"/>
              </a:rPr>
              <a:t>하여</a:t>
            </a:r>
            <a:r>
              <a:rPr dirty="0" u="sng" sz="1800" spc="-4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맑은 고딕"/>
                <a:cs typeface="맑은 고딕"/>
              </a:rPr>
              <a:t> </a:t>
            </a:r>
            <a:r>
              <a:rPr dirty="0" u="sng" sz="180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맑은 고딕"/>
                <a:cs typeface="맑은 고딕"/>
              </a:rPr>
              <a:t>산업발전</a:t>
            </a:r>
            <a:endParaRPr sz="1800">
              <a:latin typeface="맑은 고딕"/>
              <a:cs typeface="맑은 고딕"/>
            </a:endParaRPr>
          </a:p>
          <a:p>
            <a:pPr marL="325755">
              <a:lnSpc>
                <a:spcPct val="100000"/>
              </a:lnSpc>
            </a:pPr>
            <a:r>
              <a:rPr dirty="0" u="sng" sz="1800" spc="-44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80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맑은 고딕"/>
                <a:cs typeface="맑은 고딕"/>
              </a:rPr>
              <a:t>에 이바지함</a:t>
            </a:r>
            <a:r>
              <a:rPr dirty="0" sz="1800">
                <a:latin typeface="맑은 고딕"/>
                <a:cs typeface="맑은 고딕"/>
              </a:rPr>
              <a:t>을 목적으로</a:t>
            </a:r>
            <a:r>
              <a:rPr dirty="0" sz="1800" spc="-5">
                <a:latin typeface="맑은 고딕"/>
                <a:cs typeface="맑은 고딕"/>
              </a:rPr>
              <a:t> </a:t>
            </a:r>
            <a:r>
              <a:rPr dirty="0" sz="1800">
                <a:latin typeface="맑은 고딕"/>
                <a:cs typeface="맑은 고딕"/>
              </a:rPr>
              <a:t>한다.</a:t>
            </a:r>
            <a:endParaRPr sz="1800">
              <a:latin typeface="맑은 고딕"/>
              <a:cs typeface="맑은 고딕"/>
            </a:endParaRPr>
          </a:p>
          <a:p>
            <a:pPr marL="326390">
              <a:lnSpc>
                <a:spcPct val="100000"/>
              </a:lnSpc>
            </a:pPr>
            <a:r>
              <a:rPr dirty="0" sz="1800" spc="-5">
                <a:latin typeface="맑은 고딕"/>
                <a:cs typeface="맑은 고딕"/>
              </a:rPr>
              <a:t>[전문개정 </a:t>
            </a:r>
            <a:r>
              <a:rPr dirty="0" sz="1800">
                <a:latin typeface="맑은 고딕"/>
                <a:cs typeface="맑은 고딕"/>
              </a:rPr>
              <a:t>2014. 6.</a:t>
            </a:r>
            <a:r>
              <a:rPr dirty="0" sz="1800" spc="-25">
                <a:latin typeface="맑은 고딕"/>
                <a:cs typeface="맑은 고딕"/>
              </a:rPr>
              <a:t> </a:t>
            </a:r>
            <a:r>
              <a:rPr dirty="0" sz="1800">
                <a:latin typeface="맑은 고딕"/>
                <a:cs typeface="맑은 고딕"/>
              </a:rPr>
              <a:t>11.]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56666" y="5060441"/>
            <a:ext cx="1633855" cy="1249680"/>
          </a:xfrm>
          <a:custGeom>
            <a:avLst/>
            <a:gdLst/>
            <a:ahLst/>
            <a:cxnLst/>
            <a:rect l="l" t="t" r="r" b="b"/>
            <a:pathLst>
              <a:path w="1633855" h="1249679">
                <a:moveTo>
                  <a:pt x="780467" y="904112"/>
                </a:moveTo>
                <a:lnTo>
                  <a:pt x="583565" y="904112"/>
                </a:lnTo>
                <a:lnTo>
                  <a:pt x="641731" y="1249679"/>
                </a:lnTo>
                <a:lnTo>
                  <a:pt x="780467" y="904112"/>
                </a:lnTo>
                <a:close/>
              </a:path>
              <a:path w="1633855" h="1249679">
                <a:moveTo>
                  <a:pt x="1055151" y="864069"/>
                </a:moveTo>
                <a:lnTo>
                  <a:pt x="796544" y="864069"/>
                </a:lnTo>
                <a:lnTo>
                  <a:pt x="1001903" y="1141895"/>
                </a:lnTo>
                <a:lnTo>
                  <a:pt x="1055151" y="864069"/>
                </a:lnTo>
                <a:close/>
              </a:path>
              <a:path w="1633855" h="1249679">
                <a:moveTo>
                  <a:pt x="1302516" y="836421"/>
                </a:moveTo>
                <a:lnTo>
                  <a:pt x="1060450" y="836421"/>
                </a:lnTo>
                <a:lnTo>
                  <a:pt x="1372361" y="1046899"/>
                </a:lnTo>
                <a:lnTo>
                  <a:pt x="1302516" y="836421"/>
                </a:lnTo>
                <a:close/>
              </a:path>
              <a:path w="1633855" h="1249679">
                <a:moveTo>
                  <a:pt x="1292532" y="806335"/>
                </a:moveTo>
                <a:lnTo>
                  <a:pt x="428625" y="806335"/>
                </a:lnTo>
                <a:lnTo>
                  <a:pt x="360172" y="1019238"/>
                </a:lnTo>
                <a:lnTo>
                  <a:pt x="583565" y="904112"/>
                </a:lnTo>
                <a:lnTo>
                  <a:pt x="780467" y="904112"/>
                </a:lnTo>
                <a:lnTo>
                  <a:pt x="796544" y="864069"/>
                </a:lnTo>
                <a:lnTo>
                  <a:pt x="1055151" y="864069"/>
                </a:lnTo>
                <a:lnTo>
                  <a:pt x="1060450" y="836421"/>
                </a:lnTo>
                <a:lnTo>
                  <a:pt x="1302516" y="836421"/>
                </a:lnTo>
                <a:lnTo>
                  <a:pt x="1292532" y="806335"/>
                </a:lnTo>
                <a:close/>
              </a:path>
              <a:path w="1633855" h="1249679">
                <a:moveTo>
                  <a:pt x="27990" y="132714"/>
                </a:moveTo>
                <a:lnTo>
                  <a:pt x="349961" y="440689"/>
                </a:lnTo>
                <a:lnTo>
                  <a:pt x="0" y="498474"/>
                </a:lnTo>
                <a:lnTo>
                  <a:pt x="281520" y="681253"/>
                </a:lnTo>
                <a:lnTo>
                  <a:pt x="10210" y="843940"/>
                </a:lnTo>
                <a:lnTo>
                  <a:pt x="428625" y="806335"/>
                </a:lnTo>
                <a:lnTo>
                  <a:pt x="1292532" y="806335"/>
                </a:lnTo>
                <a:lnTo>
                  <a:pt x="1273429" y="748766"/>
                </a:lnTo>
                <a:lnTo>
                  <a:pt x="1596401" y="748766"/>
                </a:lnTo>
                <a:lnTo>
                  <a:pt x="1331722" y="606031"/>
                </a:lnTo>
                <a:lnTo>
                  <a:pt x="1595628" y="470788"/>
                </a:lnTo>
                <a:lnTo>
                  <a:pt x="1263269" y="423163"/>
                </a:lnTo>
                <a:lnTo>
                  <a:pt x="1307411" y="365632"/>
                </a:lnTo>
                <a:lnTo>
                  <a:pt x="553085" y="365632"/>
                </a:lnTo>
                <a:lnTo>
                  <a:pt x="27990" y="132714"/>
                </a:lnTo>
                <a:close/>
              </a:path>
              <a:path w="1633855" h="1249679">
                <a:moveTo>
                  <a:pt x="1596401" y="748766"/>
                </a:moveTo>
                <a:lnTo>
                  <a:pt x="1273429" y="748766"/>
                </a:lnTo>
                <a:lnTo>
                  <a:pt x="1633727" y="768896"/>
                </a:lnTo>
                <a:lnTo>
                  <a:pt x="1596401" y="748766"/>
                </a:lnTo>
                <a:close/>
              </a:path>
              <a:path w="1633855" h="1249679">
                <a:moveTo>
                  <a:pt x="631697" y="132714"/>
                </a:moveTo>
                <a:lnTo>
                  <a:pt x="553085" y="365632"/>
                </a:lnTo>
                <a:lnTo>
                  <a:pt x="1307411" y="365632"/>
                </a:lnTo>
                <a:lnTo>
                  <a:pt x="1330505" y="335533"/>
                </a:lnTo>
                <a:lnTo>
                  <a:pt x="816864" y="335533"/>
                </a:lnTo>
                <a:lnTo>
                  <a:pt x="631697" y="132714"/>
                </a:lnTo>
                <a:close/>
              </a:path>
              <a:path w="1633855" h="1249679">
                <a:moveTo>
                  <a:pt x="1098423" y="0"/>
                </a:moveTo>
                <a:lnTo>
                  <a:pt x="816864" y="335533"/>
                </a:lnTo>
                <a:lnTo>
                  <a:pt x="1330505" y="335533"/>
                </a:lnTo>
                <a:lnTo>
                  <a:pt x="1351553" y="308101"/>
                </a:lnTo>
                <a:lnTo>
                  <a:pt x="1070610" y="308101"/>
                </a:lnTo>
                <a:lnTo>
                  <a:pt x="1098423" y="0"/>
                </a:lnTo>
                <a:close/>
              </a:path>
              <a:path w="1633855" h="1249679">
                <a:moveTo>
                  <a:pt x="1390142" y="257809"/>
                </a:moveTo>
                <a:lnTo>
                  <a:pt x="1070610" y="308101"/>
                </a:lnTo>
                <a:lnTo>
                  <a:pt x="1351553" y="308101"/>
                </a:lnTo>
                <a:lnTo>
                  <a:pt x="1390142" y="257809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56666" y="5060441"/>
            <a:ext cx="1633855" cy="1249680"/>
          </a:xfrm>
          <a:custGeom>
            <a:avLst/>
            <a:gdLst/>
            <a:ahLst/>
            <a:cxnLst/>
            <a:rect l="l" t="t" r="r" b="b"/>
            <a:pathLst>
              <a:path w="1633855" h="1249679">
                <a:moveTo>
                  <a:pt x="816864" y="335533"/>
                </a:moveTo>
                <a:lnTo>
                  <a:pt x="1098423" y="0"/>
                </a:lnTo>
                <a:lnTo>
                  <a:pt x="1070610" y="308101"/>
                </a:lnTo>
                <a:lnTo>
                  <a:pt x="1390142" y="257809"/>
                </a:lnTo>
                <a:lnTo>
                  <a:pt x="1263269" y="423163"/>
                </a:lnTo>
                <a:lnTo>
                  <a:pt x="1595628" y="470788"/>
                </a:lnTo>
                <a:lnTo>
                  <a:pt x="1331722" y="606031"/>
                </a:lnTo>
                <a:lnTo>
                  <a:pt x="1633727" y="768896"/>
                </a:lnTo>
                <a:lnTo>
                  <a:pt x="1273429" y="748766"/>
                </a:lnTo>
                <a:lnTo>
                  <a:pt x="1372361" y="1046899"/>
                </a:lnTo>
                <a:lnTo>
                  <a:pt x="1060450" y="836421"/>
                </a:lnTo>
                <a:lnTo>
                  <a:pt x="1001903" y="1141895"/>
                </a:lnTo>
                <a:lnTo>
                  <a:pt x="796544" y="864069"/>
                </a:lnTo>
                <a:lnTo>
                  <a:pt x="641731" y="1249679"/>
                </a:lnTo>
                <a:lnTo>
                  <a:pt x="583565" y="904112"/>
                </a:lnTo>
                <a:lnTo>
                  <a:pt x="360172" y="1019238"/>
                </a:lnTo>
                <a:lnTo>
                  <a:pt x="428625" y="806335"/>
                </a:lnTo>
                <a:lnTo>
                  <a:pt x="10210" y="843940"/>
                </a:lnTo>
                <a:lnTo>
                  <a:pt x="281520" y="681253"/>
                </a:lnTo>
                <a:lnTo>
                  <a:pt x="0" y="498474"/>
                </a:lnTo>
                <a:lnTo>
                  <a:pt x="349961" y="440689"/>
                </a:lnTo>
                <a:lnTo>
                  <a:pt x="27990" y="132714"/>
                </a:lnTo>
                <a:lnTo>
                  <a:pt x="553085" y="365632"/>
                </a:lnTo>
                <a:lnTo>
                  <a:pt x="631697" y="132714"/>
                </a:lnTo>
                <a:lnTo>
                  <a:pt x="816864" y="335533"/>
                </a:lnTo>
                <a:close/>
              </a:path>
            </a:pathLst>
          </a:custGeom>
          <a:ln w="25400">
            <a:solidFill>
              <a:srgbClr val="B66C3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303" y="215341"/>
            <a:ext cx="286893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Ⅱ. </a:t>
            </a:r>
            <a:r>
              <a:rPr dirty="0" spc="-5"/>
              <a:t>법적 성격상</a:t>
            </a:r>
            <a:r>
              <a:rPr dirty="0" spc="-55"/>
              <a:t> </a:t>
            </a:r>
            <a:r>
              <a:rPr dirty="0"/>
              <a:t>특색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5653" y="1520683"/>
            <a:ext cx="254635" cy="3390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2000" b="1">
                <a:latin typeface="맑은 고딕"/>
                <a:cs typeface="맑은 고딕"/>
              </a:rPr>
              <a:t>재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5703" y="1825483"/>
            <a:ext cx="1614805" cy="3390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2000" b="1">
                <a:latin typeface="맑은 고딕"/>
                <a:cs typeface="맑은 고딕"/>
              </a:rPr>
              <a:t>권리가</a:t>
            </a:r>
            <a:r>
              <a:rPr dirty="0" sz="2000" spc="-10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발생</a:t>
            </a:r>
            <a:r>
              <a:rPr dirty="0" sz="2000">
                <a:latin typeface="맑은 고딕"/>
                <a:cs typeface="맑은 고딕"/>
              </a:rPr>
              <a:t>한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303" y="654811"/>
            <a:ext cx="7105650" cy="1511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맑은 고딕"/>
                <a:cs typeface="맑은 고딕"/>
              </a:rPr>
              <a:t>1. 특허법의</a:t>
            </a:r>
            <a:r>
              <a:rPr dirty="0" sz="2400" spc="-15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기본원칙</a:t>
            </a:r>
            <a:endParaRPr sz="24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1614"/>
              </a:spcBef>
            </a:pPr>
            <a:r>
              <a:rPr dirty="0" sz="2000" b="1">
                <a:latin typeface="맑은 고딕"/>
                <a:cs typeface="맑은 고딕"/>
              </a:rPr>
              <a:t>(7)</a:t>
            </a:r>
            <a:r>
              <a:rPr dirty="0" sz="2000" spc="-2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등록주의</a:t>
            </a:r>
            <a:endParaRPr sz="2000">
              <a:latin typeface="맑은 고딕"/>
              <a:cs typeface="맑은 고딕"/>
            </a:endParaRPr>
          </a:p>
          <a:p>
            <a:pPr marL="100965">
              <a:lnSpc>
                <a:spcPct val="100000"/>
              </a:lnSpc>
              <a:tabLst>
                <a:tab pos="6583680" algn="l"/>
              </a:tabLst>
            </a:pPr>
            <a:r>
              <a:rPr dirty="0" sz="2000">
                <a:latin typeface="맑은 고딕"/>
                <a:cs typeface="맑은 고딕"/>
              </a:rPr>
              <a:t>-</a:t>
            </a:r>
            <a:r>
              <a:rPr dirty="0" sz="2000" spc="-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등록주의란</a:t>
            </a:r>
            <a:r>
              <a:rPr dirty="0" sz="2000" spc="-3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공적장부인</a:t>
            </a:r>
            <a:r>
              <a:rPr dirty="0" sz="2000" spc="-20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등록원부에</a:t>
            </a:r>
            <a:r>
              <a:rPr dirty="0" sz="2000" spc="-3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권리의</a:t>
            </a:r>
            <a:r>
              <a:rPr dirty="0" sz="2000" spc="-1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내용을</a:t>
            </a:r>
            <a:r>
              <a:rPr dirty="0" sz="2000" spc="-2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기</a:t>
            </a:r>
            <a:r>
              <a:rPr dirty="0" sz="2000" b="1">
                <a:latin typeface="맑은 고딕"/>
                <a:cs typeface="맑은 고딕"/>
              </a:rPr>
              <a:t>	</a:t>
            </a:r>
            <a:r>
              <a:rPr dirty="0" sz="2000" b="1">
                <a:latin typeface="맑은 고딕"/>
                <a:cs typeface="맑은 고딕"/>
              </a:rPr>
              <a:t>해야</a:t>
            </a:r>
            <a:endParaRPr sz="2000">
              <a:latin typeface="맑은 고딕"/>
              <a:cs typeface="맑은 고딕"/>
            </a:endParaRPr>
          </a:p>
          <a:p>
            <a:pPr marL="1893570">
              <a:lnSpc>
                <a:spcPct val="100000"/>
              </a:lnSpc>
            </a:pPr>
            <a:r>
              <a:rPr dirty="0" sz="2000">
                <a:latin typeface="맑은 고딕"/>
                <a:cs typeface="맑은 고딕"/>
              </a:rPr>
              <a:t>다는 것(</a:t>
            </a:r>
            <a:r>
              <a:rPr dirty="0" sz="2000" b="1">
                <a:latin typeface="맑은 고딕"/>
                <a:cs typeface="맑은 고딕"/>
              </a:rPr>
              <a:t>무등록주의</a:t>
            </a:r>
            <a:r>
              <a:rPr dirty="0" sz="2000">
                <a:latin typeface="맑은 고딕"/>
                <a:cs typeface="맑은 고딕"/>
              </a:rPr>
              <a:t>에</a:t>
            </a:r>
            <a:r>
              <a:rPr dirty="0" sz="2000" spc="-5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대응).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46148" y="2129952"/>
            <a:ext cx="1106805" cy="3390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2000" b="1">
                <a:latin typeface="맑은 고딕"/>
                <a:cs typeface="맑은 고딕"/>
              </a:rPr>
              <a:t>존재</a:t>
            </a:r>
            <a:r>
              <a:rPr dirty="0" sz="2000">
                <a:latin typeface="맑은 고딕"/>
                <a:cs typeface="맑은 고딕"/>
              </a:rPr>
              <a:t>를</a:t>
            </a:r>
            <a:r>
              <a:rPr dirty="0" sz="2000" spc="-100">
                <a:latin typeface="맑은 고딕"/>
                <a:cs typeface="맑은 고딕"/>
              </a:rPr>
              <a:t> </a:t>
            </a:r>
            <a:r>
              <a:rPr dirty="0" sz="2000" spc="0">
                <a:latin typeface="맑은 고딕"/>
                <a:cs typeface="맑은 고딕"/>
              </a:rPr>
              <a:t>명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52876" y="2129952"/>
            <a:ext cx="509905" cy="3390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2000" spc="0">
                <a:latin typeface="맑은 고딕"/>
                <a:cs typeface="맑은 고딕"/>
              </a:rPr>
              <a:t>확히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4695" y="2139772"/>
            <a:ext cx="471932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013710" algn="l"/>
              </a:tabLst>
            </a:pPr>
            <a:r>
              <a:rPr dirty="0" sz="2000">
                <a:latin typeface="맑은 고딕"/>
                <a:cs typeface="맑은 고딕"/>
              </a:rPr>
              <a:t>-</a:t>
            </a:r>
            <a:r>
              <a:rPr dirty="0" sz="2000" spc="-5">
                <a:latin typeface="맑은 고딕"/>
                <a:cs typeface="맑은 고딕"/>
              </a:rPr>
              <a:t> </a:t>
            </a:r>
            <a:r>
              <a:rPr dirty="0" sz="2000" spc="0">
                <a:latin typeface="맑은 고딕"/>
                <a:cs typeface="맑은 고딕"/>
              </a:rPr>
              <a:t>특허권의	</a:t>
            </a:r>
            <a:r>
              <a:rPr dirty="0" sz="2000">
                <a:latin typeface="맑은 고딕"/>
                <a:cs typeface="맑은 고딕"/>
              </a:rPr>
              <a:t>하고(</a:t>
            </a:r>
            <a:r>
              <a:rPr dirty="0" sz="2000" b="1">
                <a:latin typeface="맑은 고딕"/>
                <a:cs typeface="맑은 고딕"/>
              </a:rPr>
              <a:t>객체의</a:t>
            </a:r>
            <a:r>
              <a:rPr dirty="0" sz="2000" spc="-9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무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40730" y="2129952"/>
            <a:ext cx="254635" cy="3390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2000" b="1">
                <a:latin typeface="맑은 고딕"/>
                <a:cs typeface="맑은 고딕"/>
              </a:rPr>
              <a:t>형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82539" y="2139772"/>
            <a:ext cx="41402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맑은 고딕"/>
                <a:cs typeface="맑은 고딕"/>
              </a:rPr>
              <a:t>성</a:t>
            </a:r>
            <a:r>
              <a:rPr dirty="0" sz="2000">
                <a:latin typeface="맑은 고딕"/>
                <a:cs typeface="맑은 고딕"/>
              </a:rPr>
              <a:t>),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80516" y="2435464"/>
            <a:ext cx="850900" cy="3390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2000">
                <a:latin typeface="맑은 고딕"/>
                <a:cs typeface="맑은 고딕"/>
              </a:rPr>
              <a:t>리의</a:t>
            </a:r>
            <a:r>
              <a:rPr dirty="0" sz="2000" spc="-114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범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6303" y="2445257"/>
            <a:ext cx="8340090" cy="1855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79400">
              <a:lnSpc>
                <a:spcPct val="100000"/>
              </a:lnSpc>
              <a:spcBef>
                <a:spcPts val="105"/>
              </a:spcBef>
              <a:tabLst>
                <a:tab pos="1384300" algn="l"/>
              </a:tabLst>
            </a:pPr>
            <a:r>
              <a:rPr dirty="0" sz="2000">
                <a:latin typeface="맑은 고딕"/>
                <a:cs typeface="맑은 고딕"/>
              </a:rPr>
              <a:t>권	</a:t>
            </a:r>
            <a:r>
              <a:rPr dirty="0" sz="2000" b="1">
                <a:latin typeface="맑은 고딕"/>
                <a:cs typeface="맑은 고딕"/>
              </a:rPr>
              <a:t>위</a:t>
            </a:r>
            <a:r>
              <a:rPr dirty="0" sz="2000">
                <a:latin typeface="맑은 고딕"/>
                <a:cs typeface="맑은 고딕"/>
              </a:rPr>
              <a:t>를 확실히 하기 위하여</a:t>
            </a:r>
            <a:r>
              <a:rPr dirty="0" sz="2000" spc="-6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인정.</a:t>
            </a:r>
            <a:endParaRPr sz="2000">
              <a:latin typeface="맑은 고딕"/>
              <a:cs typeface="맑은 고딕"/>
            </a:endParaRPr>
          </a:p>
          <a:p>
            <a:pPr marL="279400">
              <a:lnSpc>
                <a:spcPct val="100000"/>
              </a:lnSpc>
            </a:pPr>
            <a:r>
              <a:rPr dirty="0" sz="2000" b="1">
                <a:latin typeface="맑은 고딕"/>
                <a:cs typeface="맑은 고딕"/>
              </a:rPr>
              <a:t>제3자의 불측의 손해를</a:t>
            </a:r>
            <a:r>
              <a:rPr dirty="0" sz="2000" spc="-6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방지</a:t>
            </a:r>
            <a:endParaRPr sz="20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080" indent="88265">
              <a:lnSpc>
                <a:spcPct val="100000"/>
              </a:lnSpc>
            </a:pPr>
            <a:r>
              <a:rPr dirty="0" sz="2000">
                <a:latin typeface="맑은 고딕"/>
                <a:cs typeface="맑은 고딕"/>
              </a:rPr>
              <a:t>- 특허청에 등록원부를 비치하여 특허권의 설정, 변경, 소멸 등을 등록하  고 있다. 따라서 특허권의 변동이 있는 때에는 그 변동 내용을</a:t>
            </a:r>
            <a:r>
              <a:rPr dirty="0" sz="2000" spc="-13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등록원부에  등록하지 아니하면 효력이 발생하지</a:t>
            </a:r>
            <a:r>
              <a:rPr dirty="0" sz="2000" spc="-9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아니한다.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010655" y="4110228"/>
            <a:ext cx="2305811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592448" y="1615694"/>
            <a:ext cx="1059180" cy="180975"/>
          </a:xfrm>
          <a:custGeom>
            <a:avLst/>
            <a:gdLst/>
            <a:ahLst/>
            <a:cxnLst/>
            <a:rect l="l" t="t" r="r" b="b"/>
            <a:pathLst>
              <a:path w="1059179" h="180975">
                <a:moveTo>
                  <a:pt x="1058799" y="44703"/>
                </a:moveTo>
                <a:lnTo>
                  <a:pt x="1027049" y="44703"/>
                </a:lnTo>
                <a:lnTo>
                  <a:pt x="1027049" y="180720"/>
                </a:lnTo>
                <a:lnTo>
                  <a:pt x="1058799" y="180720"/>
                </a:lnTo>
                <a:lnTo>
                  <a:pt x="1058799" y="44703"/>
                </a:lnTo>
                <a:close/>
              </a:path>
              <a:path w="1059179" h="180975">
                <a:moveTo>
                  <a:pt x="192659" y="35686"/>
                </a:moveTo>
                <a:lnTo>
                  <a:pt x="160909" y="35686"/>
                </a:lnTo>
                <a:lnTo>
                  <a:pt x="160909" y="171703"/>
                </a:lnTo>
                <a:lnTo>
                  <a:pt x="192659" y="171703"/>
                </a:lnTo>
                <a:lnTo>
                  <a:pt x="192659" y="35686"/>
                </a:lnTo>
                <a:close/>
              </a:path>
              <a:path w="1059179" h="180975">
                <a:moveTo>
                  <a:pt x="1027049" y="44703"/>
                </a:moveTo>
                <a:lnTo>
                  <a:pt x="192659" y="44703"/>
                </a:lnTo>
                <a:lnTo>
                  <a:pt x="192659" y="171703"/>
                </a:lnTo>
                <a:lnTo>
                  <a:pt x="1027049" y="171703"/>
                </a:lnTo>
                <a:lnTo>
                  <a:pt x="1027049" y="44703"/>
                </a:lnTo>
                <a:close/>
              </a:path>
              <a:path w="1059179" h="180975">
                <a:moveTo>
                  <a:pt x="130048" y="27050"/>
                </a:moveTo>
                <a:lnTo>
                  <a:pt x="116204" y="27050"/>
                </a:lnTo>
                <a:lnTo>
                  <a:pt x="116204" y="162686"/>
                </a:lnTo>
                <a:lnTo>
                  <a:pt x="147954" y="162686"/>
                </a:lnTo>
                <a:lnTo>
                  <a:pt x="147954" y="154050"/>
                </a:lnTo>
                <a:lnTo>
                  <a:pt x="130048" y="154050"/>
                </a:lnTo>
                <a:lnTo>
                  <a:pt x="130048" y="27050"/>
                </a:lnTo>
                <a:close/>
              </a:path>
              <a:path w="1059179" h="180975">
                <a:moveTo>
                  <a:pt x="160909" y="35686"/>
                </a:moveTo>
                <a:lnTo>
                  <a:pt x="147954" y="35686"/>
                </a:lnTo>
                <a:lnTo>
                  <a:pt x="147954" y="162686"/>
                </a:lnTo>
                <a:lnTo>
                  <a:pt x="160909" y="162686"/>
                </a:lnTo>
                <a:lnTo>
                  <a:pt x="160909" y="35686"/>
                </a:lnTo>
                <a:close/>
              </a:path>
              <a:path w="1059179" h="180975">
                <a:moveTo>
                  <a:pt x="130048" y="18033"/>
                </a:moveTo>
                <a:lnTo>
                  <a:pt x="98298" y="18033"/>
                </a:lnTo>
                <a:lnTo>
                  <a:pt x="98298" y="154050"/>
                </a:lnTo>
                <a:lnTo>
                  <a:pt x="116204" y="154050"/>
                </a:lnTo>
                <a:lnTo>
                  <a:pt x="116204" y="27050"/>
                </a:lnTo>
                <a:lnTo>
                  <a:pt x="130048" y="27050"/>
                </a:lnTo>
                <a:lnTo>
                  <a:pt x="130048" y="18033"/>
                </a:lnTo>
                <a:close/>
              </a:path>
              <a:path w="1059179" h="180975">
                <a:moveTo>
                  <a:pt x="147954" y="27050"/>
                </a:moveTo>
                <a:lnTo>
                  <a:pt x="130048" y="27050"/>
                </a:lnTo>
                <a:lnTo>
                  <a:pt x="130048" y="154050"/>
                </a:lnTo>
                <a:lnTo>
                  <a:pt x="147954" y="154050"/>
                </a:lnTo>
                <a:lnTo>
                  <a:pt x="147954" y="27050"/>
                </a:lnTo>
                <a:close/>
              </a:path>
              <a:path w="1059179" h="180975">
                <a:moveTo>
                  <a:pt x="67690" y="9016"/>
                </a:moveTo>
                <a:lnTo>
                  <a:pt x="62611" y="9016"/>
                </a:lnTo>
                <a:lnTo>
                  <a:pt x="62611" y="145033"/>
                </a:lnTo>
                <a:lnTo>
                  <a:pt x="94361" y="145033"/>
                </a:lnTo>
                <a:lnTo>
                  <a:pt x="94361" y="136016"/>
                </a:lnTo>
                <a:lnTo>
                  <a:pt x="76326" y="136016"/>
                </a:lnTo>
                <a:lnTo>
                  <a:pt x="76326" y="127000"/>
                </a:lnTo>
                <a:lnTo>
                  <a:pt x="67690" y="127000"/>
                </a:lnTo>
                <a:lnTo>
                  <a:pt x="67690" y="9016"/>
                </a:lnTo>
                <a:close/>
              </a:path>
              <a:path w="1059179" h="180975">
                <a:moveTo>
                  <a:pt x="98298" y="18033"/>
                </a:moveTo>
                <a:lnTo>
                  <a:pt x="94361" y="18033"/>
                </a:lnTo>
                <a:lnTo>
                  <a:pt x="94361" y="145033"/>
                </a:lnTo>
                <a:lnTo>
                  <a:pt x="98298" y="145033"/>
                </a:lnTo>
                <a:lnTo>
                  <a:pt x="98298" y="18033"/>
                </a:lnTo>
                <a:close/>
              </a:path>
              <a:path w="1059179" h="180975">
                <a:moveTo>
                  <a:pt x="67690" y="0"/>
                </a:moveTo>
                <a:lnTo>
                  <a:pt x="35940" y="0"/>
                </a:lnTo>
                <a:lnTo>
                  <a:pt x="35940" y="127000"/>
                </a:lnTo>
                <a:lnTo>
                  <a:pt x="44576" y="136016"/>
                </a:lnTo>
                <a:lnTo>
                  <a:pt x="44576" y="9016"/>
                </a:lnTo>
                <a:lnTo>
                  <a:pt x="67690" y="9016"/>
                </a:lnTo>
                <a:lnTo>
                  <a:pt x="67690" y="0"/>
                </a:lnTo>
                <a:close/>
              </a:path>
              <a:path w="1059179" h="180975">
                <a:moveTo>
                  <a:pt x="62611" y="9016"/>
                </a:moveTo>
                <a:lnTo>
                  <a:pt x="44576" y="9016"/>
                </a:lnTo>
                <a:lnTo>
                  <a:pt x="44576" y="136016"/>
                </a:lnTo>
                <a:lnTo>
                  <a:pt x="62611" y="136016"/>
                </a:lnTo>
                <a:lnTo>
                  <a:pt x="62611" y="9016"/>
                </a:lnTo>
                <a:close/>
              </a:path>
              <a:path w="1059179" h="180975">
                <a:moveTo>
                  <a:pt x="94361" y="9016"/>
                </a:moveTo>
                <a:lnTo>
                  <a:pt x="76326" y="9016"/>
                </a:lnTo>
                <a:lnTo>
                  <a:pt x="76326" y="136016"/>
                </a:lnTo>
                <a:lnTo>
                  <a:pt x="94361" y="136016"/>
                </a:lnTo>
                <a:lnTo>
                  <a:pt x="94361" y="9016"/>
                </a:lnTo>
                <a:close/>
              </a:path>
              <a:path w="1059179" h="180975">
                <a:moveTo>
                  <a:pt x="35940" y="0"/>
                </a:moveTo>
                <a:lnTo>
                  <a:pt x="0" y="0"/>
                </a:lnTo>
                <a:lnTo>
                  <a:pt x="0" y="127000"/>
                </a:lnTo>
                <a:lnTo>
                  <a:pt x="35940" y="127000"/>
                </a:lnTo>
                <a:lnTo>
                  <a:pt x="35940" y="0"/>
                </a:lnTo>
                <a:close/>
              </a:path>
              <a:path w="1059179" h="180975">
                <a:moveTo>
                  <a:pt x="67690" y="0"/>
                </a:moveTo>
                <a:lnTo>
                  <a:pt x="67690" y="127000"/>
                </a:lnTo>
                <a:lnTo>
                  <a:pt x="76326" y="127000"/>
                </a:lnTo>
                <a:lnTo>
                  <a:pt x="76326" y="9016"/>
                </a:lnTo>
                <a:lnTo>
                  <a:pt x="67690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637026" y="1544447"/>
            <a:ext cx="782320" cy="127000"/>
          </a:xfrm>
          <a:custGeom>
            <a:avLst/>
            <a:gdLst/>
            <a:ahLst/>
            <a:cxnLst/>
            <a:rect l="l" t="t" r="r" b="b"/>
            <a:pathLst>
              <a:path w="782320" h="127000">
                <a:moveTo>
                  <a:pt x="0" y="127000"/>
                </a:moveTo>
                <a:lnTo>
                  <a:pt x="0" y="0"/>
                </a:lnTo>
                <a:lnTo>
                  <a:pt x="782065" y="0"/>
                </a:lnTo>
                <a:lnTo>
                  <a:pt x="782065" y="127000"/>
                </a:lnTo>
                <a:lnTo>
                  <a:pt x="0" y="12700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682358" y="1642745"/>
            <a:ext cx="424815" cy="127000"/>
          </a:xfrm>
          <a:custGeom>
            <a:avLst/>
            <a:gdLst/>
            <a:ahLst/>
            <a:cxnLst/>
            <a:rect l="l" t="t" r="r" b="b"/>
            <a:pathLst>
              <a:path w="424815" h="127000">
                <a:moveTo>
                  <a:pt x="0" y="127000"/>
                </a:moveTo>
                <a:lnTo>
                  <a:pt x="0" y="0"/>
                </a:lnTo>
                <a:lnTo>
                  <a:pt x="424434" y="0"/>
                </a:lnTo>
                <a:lnTo>
                  <a:pt x="424434" y="127000"/>
                </a:lnTo>
                <a:lnTo>
                  <a:pt x="0" y="12700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24382" y="1928241"/>
            <a:ext cx="1800225" cy="127000"/>
          </a:xfrm>
          <a:custGeom>
            <a:avLst/>
            <a:gdLst/>
            <a:ahLst/>
            <a:cxnLst/>
            <a:rect l="l" t="t" r="r" b="b"/>
            <a:pathLst>
              <a:path w="1800225" h="127000">
                <a:moveTo>
                  <a:pt x="0" y="127000"/>
                </a:moveTo>
                <a:lnTo>
                  <a:pt x="0" y="0"/>
                </a:lnTo>
                <a:lnTo>
                  <a:pt x="1799691" y="0"/>
                </a:lnTo>
                <a:lnTo>
                  <a:pt x="1799691" y="127000"/>
                </a:lnTo>
                <a:lnTo>
                  <a:pt x="0" y="12700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967357" y="2276729"/>
            <a:ext cx="1295400" cy="127000"/>
          </a:xfrm>
          <a:custGeom>
            <a:avLst/>
            <a:gdLst/>
            <a:ahLst/>
            <a:cxnLst/>
            <a:rect l="l" t="t" r="r" b="b"/>
            <a:pathLst>
              <a:path w="1295400" h="127000">
                <a:moveTo>
                  <a:pt x="1294892" y="0"/>
                </a:moveTo>
                <a:lnTo>
                  <a:pt x="0" y="0"/>
                </a:lnTo>
                <a:lnTo>
                  <a:pt x="0" y="127000"/>
                </a:lnTo>
                <a:lnTo>
                  <a:pt x="1294892" y="127000"/>
                </a:lnTo>
                <a:lnTo>
                  <a:pt x="1294892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262248" y="2305430"/>
            <a:ext cx="31750" cy="98425"/>
          </a:xfrm>
          <a:custGeom>
            <a:avLst/>
            <a:gdLst/>
            <a:ahLst/>
            <a:cxnLst/>
            <a:rect l="l" t="t" r="r" b="b"/>
            <a:pathLst>
              <a:path w="31750" h="98425">
                <a:moveTo>
                  <a:pt x="0" y="98298"/>
                </a:moveTo>
                <a:lnTo>
                  <a:pt x="31750" y="98298"/>
                </a:lnTo>
                <a:lnTo>
                  <a:pt x="31750" y="0"/>
                </a:lnTo>
                <a:lnTo>
                  <a:pt x="0" y="0"/>
                </a:lnTo>
                <a:lnTo>
                  <a:pt x="0" y="98298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293998" y="2305430"/>
            <a:ext cx="21590" cy="89535"/>
          </a:xfrm>
          <a:custGeom>
            <a:avLst/>
            <a:gdLst/>
            <a:ahLst/>
            <a:cxnLst/>
            <a:rect l="l" t="t" r="r" b="b"/>
            <a:pathLst>
              <a:path w="21589" h="89535">
                <a:moveTo>
                  <a:pt x="0" y="89281"/>
                </a:moveTo>
                <a:lnTo>
                  <a:pt x="21590" y="89281"/>
                </a:lnTo>
                <a:lnTo>
                  <a:pt x="21590" y="0"/>
                </a:lnTo>
                <a:lnTo>
                  <a:pt x="0" y="0"/>
                </a:lnTo>
                <a:lnTo>
                  <a:pt x="0" y="89281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315589" y="2386329"/>
            <a:ext cx="31750" cy="8890"/>
          </a:xfrm>
          <a:custGeom>
            <a:avLst/>
            <a:gdLst/>
            <a:ahLst/>
            <a:cxnLst/>
            <a:rect l="l" t="t" r="r" b="b"/>
            <a:pathLst>
              <a:path w="31750" h="8889">
                <a:moveTo>
                  <a:pt x="0" y="8889"/>
                </a:moveTo>
                <a:lnTo>
                  <a:pt x="31750" y="8889"/>
                </a:lnTo>
                <a:lnTo>
                  <a:pt x="31750" y="0"/>
                </a:lnTo>
                <a:lnTo>
                  <a:pt x="0" y="0"/>
                </a:lnTo>
                <a:lnTo>
                  <a:pt x="0" y="8889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315589" y="2305430"/>
            <a:ext cx="27305" cy="81280"/>
          </a:xfrm>
          <a:custGeom>
            <a:avLst/>
            <a:gdLst/>
            <a:ahLst/>
            <a:cxnLst/>
            <a:rect l="l" t="t" r="r" b="b"/>
            <a:pathLst>
              <a:path w="27304" h="81280">
                <a:moveTo>
                  <a:pt x="0" y="80899"/>
                </a:moveTo>
                <a:lnTo>
                  <a:pt x="27050" y="80899"/>
                </a:lnTo>
                <a:lnTo>
                  <a:pt x="27050" y="0"/>
                </a:lnTo>
                <a:lnTo>
                  <a:pt x="0" y="0"/>
                </a:lnTo>
                <a:lnTo>
                  <a:pt x="0" y="80899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344989" y="2305430"/>
            <a:ext cx="0" cy="81280"/>
          </a:xfrm>
          <a:custGeom>
            <a:avLst/>
            <a:gdLst/>
            <a:ahLst/>
            <a:cxnLst/>
            <a:rect l="l" t="t" r="r" b="b"/>
            <a:pathLst>
              <a:path w="0" h="81280">
                <a:moveTo>
                  <a:pt x="0" y="0"/>
                </a:moveTo>
                <a:lnTo>
                  <a:pt x="0" y="80899"/>
                </a:lnTo>
              </a:path>
            </a:pathLst>
          </a:custGeom>
          <a:ln w="4699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347339" y="2305430"/>
            <a:ext cx="27305" cy="80645"/>
          </a:xfrm>
          <a:custGeom>
            <a:avLst/>
            <a:gdLst/>
            <a:ahLst/>
            <a:cxnLst/>
            <a:rect l="l" t="t" r="r" b="b"/>
            <a:pathLst>
              <a:path w="27304" h="80644">
                <a:moveTo>
                  <a:pt x="0" y="80264"/>
                </a:moveTo>
                <a:lnTo>
                  <a:pt x="27050" y="80264"/>
                </a:lnTo>
                <a:lnTo>
                  <a:pt x="27050" y="0"/>
                </a:lnTo>
                <a:lnTo>
                  <a:pt x="0" y="0"/>
                </a:lnTo>
                <a:lnTo>
                  <a:pt x="0" y="80264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374390" y="2305430"/>
            <a:ext cx="22225" cy="71755"/>
          </a:xfrm>
          <a:custGeom>
            <a:avLst/>
            <a:gdLst/>
            <a:ahLst/>
            <a:cxnLst/>
            <a:rect l="l" t="t" r="r" b="b"/>
            <a:pathLst>
              <a:path w="22225" h="71755">
                <a:moveTo>
                  <a:pt x="0" y="71247"/>
                </a:moveTo>
                <a:lnTo>
                  <a:pt x="21844" y="71247"/>
                </a:lnTo>
                <a:lnTo>
                  <a:pt x="21844" y="0"/>
                </a:lnTo>
                <a:lnTo>
                  <a:pt x="0" y="0"/>
                </a:lnTo>
                <a:lnTo>
                  <a:pt x="0" y="71247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396234" y="2305430"/>
            <a:ext cx="31750" cy="71755"/>
          </a:xfrm>
          <a:custGeom>
            <a:avLst/>
            <a:gdLst/>
            <a:ahLst/>
            <a:cxnLst/>
            <a:rect l="l" t="t" r="r" b="b"/>
            <a:pathLst>
              <a:path w="31750" h="71755">
                <a:moveTo>
                  <a:pt x="0" y="71247"/>
                </a:moveTo>
                <a:lnTo>
                  <a:pt x="31750" y="71247"/>
                </a:lnTo>
                <a:lnTo>
                  <a:pt x="31750" y="0"/>
                </a:lnTo>
                <a:lnTo>
                  <a:pt x="0" y="0"/>
                </a:lnTo>
                <a:lnTo>
                  <a:pt x="0" y="71247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159692" y="2223007"/>
            <a:ext cx="0" cy="127000"/>
          </a:xfrm>
          <a:custGeom>
            <a:avLst/>
            <a:gdLst/>
            <a:ahLst/>
            <a:cxnLst/>
            <a:rect l="l" t="t" r="r" b="b"/>
            <a:pathLst>
              <a:path w="0" h="127000">
                <a:moveTo>
                  <a:pt x="0" y="0"/>
                </a:moveTo>
                <a:lnTo>
                  <a:pt x="0" y="127000"/>
                </a:lnTo>
              </a:path>
            </a:pathLst>
          </a:custGeom>
          <a:ln w="9016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164201" y="2340610"/>
            <a:ext cx="31750" cy="8890"/>
          </a:xfrm>
          <a:custGeom>
            <a:avLst/>
            <a:gdLst/>
            <a:ahLst/>
            <a:cxnLst/>
            <a:rect l="l" t="t" r="r" b="b"/>
            <a:pathLst>
              <a:path w="31750" h="8889">
                <a:moveTo>
                  <a:pt x="0" y="8890"/>
                </a:moveTo>
                <a:lnTo>
                  <a:pt x="31750" y="8890"/>
                </a:lnTo>
                <a:lnTo>
                  <a:pt x="31750" y="0"/>
                </a:lnTo>
                <a:lnTo>
                  <a:pt x="0" y="0"/>
                </a:lnTo>
                <a:lnTo>
                  <a:pt x="0" y="889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164201" y="2213610"/>
            <a:ext cx="26670" cy="127000"/>
          </a:xfrm>
          <a:custGeom>
            <a:avLst/>
            <a:gdLst/>
            <a:ahLst/>
            <a:cxnLst/>
            <a:rect l="l" t="t" r="r" b="b"/>
            <a:pathLst>
              <a:path w="26670" h="127000">
                <a:moveTo>
                  <a:pt x="0" y="127000"/>
                </a:moveTo>
                <a:lnTo>
                  <a:pt x="26670" y="127000"/>
                </a:lnTo>
                <a:lnTo>
                  <a:pt x="26670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193410" y="2213610"/>
            <a:ext cx="0" cy="127000"/>
          </a:xfrm>
          <a:custGeom>
            <a:avLst/>
            <a:gdLst/>
            <a:ahLst/>
            <a:cxnLst/>
            <a:rect l="l" t="t" r="r" b="b"/>
            <a:pathLst>
              <a:path w="0" h="127000">
                <a:moveTo>
                  <a:pt x="0" y="0"/>
                </a:moveTo>
                <a:lnTo>
                  <a:pt x="0" y="127000"/>
                </a:lnTo>
              </a:path>
            </a:pathLst>
          </a:custGeom>
          <a:ln w="5079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190871" y="2204720"/>
            <a:ext cx="31750" cy="8890"/>
          </a:xfrm>
          <a:custGeom>
            <a:avLst/>
            <a:gdLst/>
            <a:ahLst/>
            <a:cxnLst/>
            <a:rect l="l" t="t" r="r" b="b"/>
            <a:pathLst>
              <a:path w="31750" h="8889">
                <a:moveTo>
                  <a:pt x="0" y="8889"/>
                </a:moveTo>
                <a:lnTo>
                  <a:pt x="31750" y="8889"/>
                </a:lnTo>
                <a:lnTo>
                  <a:pt x="31750" y="0"/>
                </a:lnTo>
                <a:lnTo>
                  <a:pt x="0" y="0"/>
                </a:lnTo>
                <a:lnTo>
                  <a:pt x="0" y="8889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195951" y="2213991"/>
            <a:ext cx="26670" cy="127000"/>
          </a:xfrm>
          <a:custGeom>
            <a:avLst/>
            <a:gdLst/>
            <a:ahLst/>
            <a:cxnLst/>
            <a:rect l="l" t="t" r="r" b="b"/>
            <a:pathLst>
              <a:path w="26670" h="127000">
                <a:moveTo>
                  <a:pt x="0" y="127000"/>
                </a:moveTo>
                <a:lnTo>
                  <a:pt x="26670" y="127000"/>
                </a:lnTo>
                <a:lnTo>
                  <a:pt x="26670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222621" y="2204973"/>
            <a:ext cx="366395" cy="127000"/>
          </a:xfrm>
          <a:custGeom>
            <a:avLst/>
            <a:gdLst/>
            <a:ahLst/>
            <a:cxnLst/>
            <a:rect l="l" t="t" r="r" b="b"/>
            <a:pathLst>
              <a:path w="366395" h="127000">
                <a:moveTo>
                  <a:pt x="366013" y="0"/>
                </a:moveTo>
                <a:lnTo>
                  <a:pt x="0" y="0"/>
                </a:lnTo>
                <a:lnTo>
                  <a:pt x="0" y="127000"/>
                </a:lnTo>
                <a:lnTo>
                  <a:pt x="366013" y="127000"/>
                </a:lnTo>
                <a:lnTo>
                  <a:pt x="366013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177726" y="2321305"/>
            <a:ext cx="0" cy="127000"/>
          </a:xfrm>
          <a:custGeom>
            <a:avLst/>
            <a:gdLst/>
            <a:ahLst/>
            <a:cxnLst/>
            <a:rect l="l" t="t" r="r" b="b"/>
            <a:pathLst>
              <a:path w="0" h="127000">
                <a:moveTo>
                  <a:pt x="0" y="0"/>
                </a:moveTo>
                <a:lnTo>
                  <a:pt x="0" y="127000"/>
                </a:lnTo>
              </a:path>
            </a:pathLst>
          </a:custGeom>
          <a:ln w="9017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198109" y="2312289"/>
            <a:ext cx="0" cy="136525"/>
          </a:xfrm>
          <a:custGeom>
            <a:avLst/>
            <a:gdLst/>
            <a:ahLst/>
            <a:cxnLst/>
            <a:rect l="l" t="t" r="r" b="b"/>
            <a:pathLst>
              <a:path w="0" h="136525">
                <a:moveTo>
                  <a:pt x="0" y="0"/>
                </a:moveTo>
                <a:lnTo>
                  <a:pt x="0" y="136016"/>
                </a:lnTo>
              </a:path>
            </a:pathLst>
          </a:custGeom>
          <a:ln w="3175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213984" y="2312289"/>
            <a:ext cx="285750" cy="127000"/>
          </a:xfrm>
          <a:custGeom>
            <a:avLst/>
            <a:gdLst/>
            <a:ahLst/>
            <a:cxnLst/>
            <a:rect l="l" t="t" r="r" b="b"/>
            <a:pathLst>
              <a:path w="285750" h="127000">
                <a:moveTo>
                  <a:pt x="285368" y="0"/>
                </a:moveTo>
                <a:lnTo>
                  <a:pt x="0" y="0"/>
                </a:lnTo>
                <a:lnTo>
                  <a:pt x="0" y="127000"/>
                </a:lnTo>
                <a:lnTo>
                  <a:pt x="285368" y="127000"/>
                </a:lnTo>
                <a:lnTo>
                  <a:pt x="285368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958339" y="2204973"/>
            <a:ext cx="18415" cy="127000"/>
          </a:xfrm>
          <a:custGeom>
            <a:avLst/>
            <a:gdLst/>
            <a:ahLst/>
            <a:cxnLst/>
            <a:rect l="l" t="t" r="r" b="b"/>
            <a:pathLst>
              <a:path w="18414" h="127000">
                <a:moveTo>
                  <a:pt x="0" y="127000"/>
                </a:moveTo>
                <a:lnTo>
                  <a:pt x="18034" y="127000"/>
                </a:lnTo>
                <a:lnTo>
                  <a:pt x="18034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976373" y="2322829"/>
            <a:ext cx="31750" cy="8890"/>
          </a:xfrm>
          <a:custGeom>
            <a:avLst/>
            <a:gdLst/>
            <a:ahLst/>
            <a:cxnLst/>
            <a:rect l="l" t="t" r="r" b="b"/>
            <a:pathLst>
              <a:path w="31750" h="8889">
                <a:moveTo>
                  <a:pt x="0" y="8889"/>
                </a:moveTo>
                <a:lnTo>
                  <a:pt x="31750" y="8889"/>
                </a:lnTo>
                <a:lnTo>
                  <a:pt x="31750" y="0"/>
                </a:lnTo>
                <a:lnTo>
                  <a:pt x="0" y="0"/>
                </a:lnTo>
                <a:lnTo>
                  <a:pt x="0" y="8889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976373" y="2195829"/>
            <a:ext cx="17780" cy="127000"/>
          </a:xfrm>
          <a:custGeom>
            <a:avLst/>
            <a:gdLst/>
            <a:ahLst/>
            <a:cxnLst/>
            <a:rect l="l" t="t" r="r" b="b"/>
            <a:pathLst>
              <a:path w="17780" h="127000">
                <a:moveTo>
                  <a:pt x="0" y="127000"/>
                </a:moveTo>
                <a:lnTo>
                  <a:pt x="17652" y="127000"/>
                </a:lnTo>
                <a:lnTo>
                  <a:pt x="17652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994026" y="2195829"/>
            <a:ext cx="14604" cy="127000"/>
          </a:xfrm>
          <a:custGeom>
            <a:avLst/>
            <a:gdLst/>
            <a:ahLst/>
            <a:cxnLst/>
            <a:rect l="l" t="t" r="r" b="b"/>
            <a:pathLst>
              <a:path w="14605" h="127000">
                <a:moveTo>
                  <a:pt x="0" y="127000"/>
                </a:moveTo>
                <a:lnTo>
                  <a:pt x="14097" y="127000"/>
                </a:lnTo>
                <a:lnTo>
                  <a:pt x="14097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994026" y="2186939"/>
            <a:ext cx="31750" cy="8890"/>
          </a:xfrm>
          <a:custGeom>
            <a:avLst/>
            <a:gdLst/>
            <a:ahLst/>
            <a:cxnLst/>
            <a:rect l="l" t="t" r="r" b="b"/>
            <a:pathLst>
              <a:path w="31750" h="8889">
                <a:moveTo>
                  <a:pt x="0" y="8889"/>
                </a:moveTo>
                <a:lnTo>
                  <a:pt x="31750" y="8889"/>
                </a:lnTo>
                <a:lnTo>
                  <a:pt x="31750" y="0"/>
                </a:lnTo>
                <a:lnTo>
                  <a:pt x="0" y="0"/>
                </a:lnTo>
                <a:lnTo>
                  <a:pt x="0" y="8889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008123" y="2196338"/>
            <a:ext cx="17780" cy="127000"/>
          </a:xfrm>
          <a:custGeom>
            <a:avLst/>
            <a:gdLst/>
            <a:ahLst/>
            <a:cxnLst/>
            <a:rect l="l" t="t" r="r" b="b"/>
            <a:pathLst>
              <a:path w="17780" h="127000">
                <a:moveTo>
                  <a:pt x="0" y="127000"/>
                </a:moveTo>
                <a:lnTo>
                  <a:pt x="17652" y="127000"/>
                </a:lnTo>
                <a:lnTo>
                  <a:pt x="17652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027872" y="2187448"/>
            <a:ext cx="0" cy="127000"/>
          </a:xfrm>
          <a:custGeom>
            <a:avLst/>
            <a:gdLst/>
            <a:ahLst/>
            <a:cxnLst/>
            <a:rect l="l" t="t" r="r" b="b"/>
            <a:pathLst>
              <a:path w="0" h="127000">
                <a:moveTo>
                  <a:pt x="0" y="0"/>
                </a:moveTo>
                <a:lnTo>
                  <a:pt x="0" y="127000"/>
                </a:lnTo>
              </a:path>
            </a:pathLst>
          </a:custGeom>
          <a:ln w="4191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045842" y="2178430"/>
            <a:ext cx="0" cy="136525"/>
          </a:xfrm>
          <a:custGeom>
            <a:avLst/>
            <a:gdLst/>
            <a:ahLst/>
            <a:cxnLst/>
            <a:rect l="l" t="t" r="r" b="b"/>
            <a:pathLst>
              <a:path w="0" h="136525">
                <a:moveTo>
                  <a:pt x="0" y="0"/>
                </a:moveTo>
                <a:lnTo>
                  <a:pt x="0" y="136017"/>
                </a:lnTo>
              </a:path>
            </a:pathLst>
          </a:custGeom>
          <a:ln w="3175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061717" y="2178430"/>
            <a:ext cx="1464945" cy="127000"/>
          </a:xfrm>
          <a:custGeom>
            <a:avLst/>
            <a:gdLst/>
            <a:ahLst/>
            <a:cxnLst/>
            <a:rect l="l" t="t" r="r" b="b"/>
            <a:pathLst>
              <a:path w="1464945" h="127000">
                <a:moveTo>
                  <a:pt x="1464564" y="0"/>
                </a:moveTo>
                <a:lnTo>
                  <a:pt x="0" y="0"/>
                </a:lnTo>
                <a:lnTo>
                  <a:pt x="0" y="127000"/>
                </a:lnTo>
                <a:lnTo>
                  <a:pt x="1464564" y="127000"/>
                </a:lnTo>
                <a:lnTo>
                  <a:pt x="1464564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891343" y="2553461"/>
            <a:ext cx="0" cy="127000"/>
          </a:xfrm>
          <a:custGeom>
            <a:avLst/>
            <a:gdLst/>
            <a:ahLst/>
            <a:cxnLst/>
            <a:rect l="l" t="t" r="r" b="b"/>
            <a:pathLst>
              <a:path w="0" h="127000">
                <a:moveTo>
                  <a:pt x="0" y="0"/>
                </a:moveTo>
                <a:lnTo>
                  <a:pt x="0" y="127000"/>
                </a:lnTo>
              </a:path>
            </a:pathLst>
          </a:custGeom>
          <a:ln w="8648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895667" y="2672079"/>
            <a:ext cx="31750" cy="8890"/>
          </a:xfrm>
          <a:custGeom>
            <a:avLst/>
            <a:gdLst/>
            <a:ahLst/>
            <a:cxnLst/>
            <a:rect l="l" t="t" r="r" b="b"/>
            <a:pathLst>
              <a:path w="31750" h="8889">
                <a:moveTo>
                  <a:pt x="0" y="8889"/>
                </a:moveTo>
                <a:lnTo>
                  <a:pt x="31750" y="8889"/>
                </a:lnTo>
                <a:lnTo>
                  <a:pt x="31750" y="0"/>
                </a:lnTo>
                <a:lnTo>
                  <a:pt x="0" y="0"/>
                </a:lnTo>
                <a:lnTo>
                  <a:pt x="0" y="8889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895667" y="2545079"/>
            <a:ext cx="18415" cy="127000"/>
          </a:xfrm>
          <a:custGeom>
            <a:avLst/>
            <a:gdLst/>
            <a:ahLst/>
            <a:cxnLst/>
            <a:rect l="l" t="t" r="r" b="b"/>
            <a:pathLst>
              <a:path w="18415" h="127000">
                <a:moveTo>
                  <a:pt x="0" y="127000"/>
                </a:moveTo>
                <a:lnTo>
                  <a:pt x="17995" y="127000"/>
                </a:lnTo>
                <a:lnTo>
                  <a:pt x="17995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913663" y="2545079"/>
            <a:ext cx="13970" cy="127000"/>
          </a:xfrm>
          <a:custGeom>
            <a:avLst/>
            <a:gdLst/>
            <a:ahLst/>
            <a:cxnLst/>
            <a:rect l="l" t="t" r="r" b="b"/>
            <a:pathLst>
              <a:path w="13969" h="127000">
                <a:moveTo>
                  <a:pt x="0" y="127000"/>
                </a:moveTo>
                <a:lnTo>
                  <a:pt x="13754" y="127000"/>
                </a:lnTo>
                <a:lnTo>
                  <a:pt x="13754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913663" y="2536189"/>
            <a:ext cx="31750" cy="8890"/>
          </a:xfrm>
          <a:custGeom>
            <a:avLst/>
            <a:gdLst/>
            <a:ahLst/>
            <a:cxnLst/>
            <a:rect l="l" t="t" r="r" b="b"/>
            <a:pathLst>
              <a:path w="31750" h="8889">
                <a:moveTo>
                  <a:pt x="0" y="8889"/>
                </a:moveTo>
                <a:lnTo>
                  <a:pt x="31750" y="8889"/>
                </a:lnTo>
                <a:lnTo>
                  <a:pt x="31750" y="0"/>
                </a:lnTo>
                <a:lnTo>
                  <a:pt x="0" y="0"/>
                </a:lnTo>
                <a:lnTo>
                  <a:pt x="0" y="8889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927417" y="2544572"/>
            <a:ext cx="18415" cy="127000"/>
          </a:xfrm>
          <a:custGeom>
            <a:avLst/>
            <a:gdLst/>
            <a:ahLst/>
            <a:cxnLst/>
            <a:rect l="l" t="t" r="r" b="b"/>
            <a:pathLst>
              <a:path w="18415" h="127000">
                <a:moveTo>
                  <a:pt x="0" y="127000"/>
                </a:moveTo>
                <a:lnTo>
                  <a:pt x="17995" y="127000"/>
                </a:lnTo>
                <a:lnTo>
                  <a:pt x="17995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947356" y="2535554"/>
            <a:ext cx="0" cy="127000"/>
          </a:xfrm>
          <a:custGeom>
            <a:avLst/>
            <a:gdLst/>
            <a:ahLst/>
            <a:cxnLst/>
            <a:rect l="l" t="t" r="r" b="b"/>
            <a:pathLst>
              <a:path w="0" h="127000">
                <a:moveTo>
                  <a:pt x="0" y="0"/>
                </a:moveTo>
                <a:lnTo>
                  <a:pt x="0" y="127000"/>
                </a:lnTo>
              </a:path>
            </a:pathLst>
          </a:custGeom>
          <a:ln w="3886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965174" y="2526538"/>
            <a:ext cx="0" cy="136525"/>
          </a:xfrm>
          <a:custGeom>
            <a:avLst/>
            <a:gdLst/>
            <a:ahLst/>
            <a:cxnLst/>
            <a:rect l="l" t="t" r="r" b="b"/>
            <a:pathLst>
              <a:path w="0" h="136525">
                <a:moveTo>
                  <a:pt x="0" y="0"/>
                </a:moveTo>
                <a:lnTo>
                  <a:pt x="0" y="136016"/>
                </a:lnTo>
              </a:path>
            </a:pathLst>
          </a:custGeom>
          <a:ln w="3175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981049" y="2526538"/>
            <a:ext cx="1161415" cy="127000"/>
          </a:xfrm>
          <a:custGeom>
            <a:avLst/>
            <a:gdLst/>
            <a:ahLst/>
            <a:cxnLst/>
            <a:rect l="l" t="t" r="r" b="b"/>
            <a:pathLst>
              <a:path w="1161414" h="127000">
                <a:moveTo>
                  <a:pt x="1161059" y="0"/>
                </a:moveTo>
                <a:lnTo>
                  <a:pt x="0" y="0"/>
                </a:lnTo>
                <a:lnTo>
                  <a:pt x="0" y="127000"/>
                </a:lnTo>
                <a:lnTo>
                  <a:pt x="1161059" y="127000"/>
                </a:lnTo>
                <a:lnTo>
                  <a:pt x="1161059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770760" y="2669413"/>
            <a:ext cx="371475" cy="127000"/>
          </a:xfrm>
          <a:custGeom>
            <a:avLst/>
            <a:gdLst/>
            <a:ahLst/>
            <a:cxnLst/>
            <a:rect l="l" t="t" r="r" b="b"/>
            <a:pathLst>
              <a:path w="371475" h="127000">
                <a:moveTo>
                  <a:pt x="371347" y="127000"/>
                </a:moveTo>
                <a:lnTo>
                  <a:pt x="0" y="127000"/>
                </a:lnTo>
                <a:lnTo>
                  <a:pt x="0" y="0"/>
                </a:lnTo>
                <a:lnTo>
                  <a:pt x="371347" y="0"/>
                </a:lnTo>
                <a:lnTo>
                  <a:pt x="371347" y="12700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0" y="2830322"/>
            <a:ext cx="3990340" cy="153670"/>
          </a:xfrm>
          <a:custGeom>
            <a:avLst/>
            <a:gdLst/>
            <a:ahLst/>
            <a:cxnLst/>
            <a:rect l="l" t="t" r="r" b="b"/>
            <a:pathLst>
              <a:path w="3990340" h="153669">
                <a:moveTo>
                  <a:pt x="1034694" y="17652"/>
                </a:moveTo>
                <a:lnTo>
                  <a:pt x="1002944" y="17652"/>
                </a:lnTo>
                <a:lnTo>
                  <a:pt x="1002944" y="144652"/>
                </a:lnTo>
                <a:lnTo>
                  <a:pt x="1020940" y="153669"/>
                </a:lnTo>
                <a:lnTo>
                  <a:pt x="1020940" y="26669"/>
                </a:lnTo>
                <a:lnTo>
                  <a:pt x="1034694" y="26669"/>
                </a:lnTo>
                <a:lnTo>
                  <a:pt x="1034694" y="17652"/>
                </a:lnTo>
                <a:close/>
              </a:path>
              <a:path w="3990340" h="153669">
                <a:moveTo>
                  <a:pt x="1034694" y="26669"/>
                </a:moveTo>
                <a:lnTo>
                  <a:pt x="1020940" y="26669"/>
                </a:lnTo>
                <a:lnTo>
                  <a:pt x="1020940" y="153669"/>
                </a:lnTo>
                <a:lnTo>
                  <a:pt x="1052690" y="153669"/>
                </a:lnTo>
                <a:lnTo>
                  <a:pt x="1052690" y="144652"/>
                </a:lnTo>
                <a:lnTo>
                  <a:pt x="1034694" y="144652"/>
                </a:lnTo>
                <a:lnTo>
                  <a:pt x="1034694" y="26669"/>
                </a:lnTo>
                <a:close/>
              </a:path>
              <a:path w="3990340" h="153669">
                <a:moveTo>
                  <a:pt x="3990340" y="26669"/>
                </a:moveTo>
                <a:lnTo>
                  <a:pt x="1052690" y="26669"/>
                </a:lnTo>
                <a:lnTo>
                  <a:pt x="1052690" y="153669"/>
                </a:lnTo>
                <a:lnTo>
                  <a:pt x="3990340" y="153669"/>
                </a:lnTo>
                <a:lnTo>
                  <a:pt x="3990340" y="26669"/>
                </a:lnTo>
                <a:close/>
              </a:path>
              <a:path w="3990340" h="153669">
                <a:moveTo>
                  <a:pt x="972058" y="9016"/>
                </a:moveTo>
                <a:lnTo>
                  <a:pt x="958303" y="9016"/>
                </a:lnTo>
                <a:lnTo>
                  <a:pt x="958303" y="136016"/>
                </a:lnTo>
                <a:lnTo>
                  <a:pt x="967308" y="144652"/>
                </a:lnTo>
                <a:lnTo>
                  <a:pt x="967308" y="17652"/>
                </a:lnTo>
                <a:lnTo>
                  <a:pt x="972058" y="17652"/>
                </a:lnTo>
                <a:lnTo>
                  <a:pt x="972058" y="9016"/>
                </a:lnTo>
                <a:close/>
              </a:path>
              <a:path w="3990340" h="153669">
                <a:moveTo>
                  <a:pt x="972058" y="17652"/>
                </a:moveTo>
                <a:lnTo>
                  <a:pt x="967308" y="17652"/>
                </a:lnTo>
                <a:lnTo>
                  <a:pt x="967308" y="144652"/>
                </a:lnTo>
                <a:lnTo>
                  <a:pt x="999058" y="144652"/>
                </a:lnTo>
                <a:lnTo>
                  <a:pt x="999058" y="136016"/>
                </a:lnTo>
                <a:lnTo>
                  <a:pt x="972058" y="136016"/>
                </a:lnTo>
                <a:lnTo>
                  <a:pt x="972058" y="17652"/>
                </a:lnTo>
                <a:close/>
              </a:path>
              <a:path w="3990340" h="153669">
                <a:moveTo>
                  <a:pt x="1002944" y="17652"/>
                </a:moveTo>
                <a:lnTo>
                  <a:pt x="999058" y="17652"/>
                </a:lnTo>
                <a:lnTo>
                  <a:pt x="999058" y="144652"/>
                </a:lnTo>
                <a:lnTo>
                  <a:pt x="1002944" y="144652"/>
                </a:lnTo>
                <a:lnTo>
                  <a:pt x="1002944" y="17652"/>
                </a:lnTo>
                <a:close/>
              </a:path>
              <a:path w="3990340" h="153669">
                <a:moveTo>
                  <a:pt x="1034694" y="17652"/>
                </a:moveTo>
                <a:lnTo>
                  <a:pt x="1034694" y="144652"/>
                </a:lnTo>
                <a:lnTo>
                  <a:pt x="1052690" y="144652"/>
                </a:lnTo>
                <a:lnTo>
                  <a:pt x="1052690" y="26669"/>
                </a:lnTo>
                <a:lnTo>
                  <a:pt x="1034694" y="17652"/>
                </a:lnTo>
                <a:close/>
              </a:path>
              <a:path w="3990340" h="153669">
                <a:moveTo>
                  <a:pt x="954417" y="0"/>
                </a:moveTo>
                <a:lnTo>
                  <a:pt x="940308" y="0"/>
                </a:lnTo>
                <a:lnTo>
                  <a:pt x="940308" y="136016"/>
                </a:lnTo>
                <a:lnTo>
                  <a:pt x="958303" y="136016"/>
                </a:lnTo>
                <a:lnTo>
                  <a:pt x="958303" y="127000"/>
                </a:lnTo>
                <a:lnTo>
                  <a:pt x="954417" y="127000"/>
                </a:lnTo>
                <a:lnTo>
                  <a:pt x="954417" y="0"/>
                </a:lnTo>
                <a:close/>
              </a:path>
              <a:path w="3990340" h="153669">
                <a:moveTo>
                  <a:pt x="990053" y="9016"/>
                </a:moveTo>
                <a:lnTo>
                  <a:pt x="972058" y="9016"/>
                </a:lnTo>
                <a:lnTo>
                  <a:pt x="972058" y="136016"/>
                </a:lnTo>
                <a:lnTo>
                  <a:pt x="990053" y="136016"/>
                </a:lnTo>
                <a:lnTo>
                  <a:pt x="990053" y="9016"/>
                </a:lnTo>
                <a:close/>
              </a:path>
              <a:path w="3990340" h="153669">
                <a:moveTo>
                  <a:pt x="990053" y="9016"/>
                </a:moveTo>
                <a:lnTo>
                  <a:pt x="990053" y="136016"/>
                </a:lnTo>
                <a:lnTo>
                  <a:pt x="999058" y="136016"/>
                </a:lnTo>
                <a:lnTo>
                  <a:pt x="999058" y="17652"/>
                </a:lnTo>
                <a:lnTo>
                  <a:pt x="990053" y="9016"/>
                </a:lnTo>
                <a:close/>
              </a:path>
              <a:path w="3990340" h="153669">
                <a:moveTo>
                  <a:pt x="895667" y="0"/>
                </a:moveTo>
                <a:lnTo>
                  <a:pt x="0" y="0"/>
                </a:lnTo>
                <a:lnTo>
                  <a:pt x="0" y="127000"/>
                </a:lnTo>
                <a:lnTo>
                  <a:pt x="895667" y="127000"/>
                </a:lnTo>
                <a:lnTo>
                  <a:pt x="895667" y="0"/>
                </a:lnTo>
                <a:close/>
              </a:path>
              <a:path w="3990340" h="153669">
                <a:moveTo>
                  <a:pt x="940308" y="0"/>
                </a:moveTo>
                <a:lnTo>
                  <a:pt x="895667" y="0"/>
                </a:lnTo>
                <a:lnTo>
                  <a:pt x="895667" y="127000"/>
                </a:lnTo>
                <a:lnTo>
                  <a:pt x="940308" y="127000"/>
                </a:lnTo>
                <a:lnTo>
                  <a:pt x="940308" y="0"/>
                </a:lnTo>
                <a:close/>
              </a:path>
              <a:path w="3990340" h="153669">
                <a:moveTo>
                  <a:pt x="972058" y="0"/>
                </a:moveTo>
                <a:lnTo>
                  <a:pt x="954417" y="0"/>
                </a:lnTo>
                <a:lnTo>
                  <a:pt x="954417" y="127000"/>
                </a:lnTo>
                <a:lnTo>
                  <a:pt x="958303" y="127000"/>
                </a:lnTo>
                <a:lnTo>
                  <a:pt x="958303" y="9016"/>
                </a:lnTo>
                <a:lnTo>
                  <a:pt x="972058" y="9016"/>
                </a:lnTo>
                <a:lnTo>
                  <a:pt x="972058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303" y="215341"/>
            <a:ext cx="286893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Ⅱ. </a:t>
            </a:r>
            <a:r>
              <a:rPr dirty="0" spc="-5"/>
              <a:t>법적 성격상</a:t>
            </a:r>
            <a:r>
              <a:rPr dirty="0" spc="-55"/>
              <a:t> </a:t>
            </a:r>
            <a:r>
              <a:rPr dirty="0"/>
              <a:t>특색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8291" y="2251872"/>
            <a:ext cx="509270" cy="3390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2000" b="1">
                <a:latin typeface="맑은 고딕"/>
                <a:cs typeface="맑은 고딕"/>
              </a:rPr>
              <a:t>면주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87005" y="2862184"/>
            <a:ext cx="254635" cy="3390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2000" b="1">
                <a:latin typeface="맑은 고딕"/>
                <a:cs typeface="맑은 고딕"/>
              </a:rPr>
              <a:t>확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303" y="654811"/>
            <a:ext cx="8394065" cy="44996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맑은 고딕"/>
                <a:cs typeface="맑은 고딕"/>
              </a:rPr>
              <a:t>2. 여타의</a:t>
            </a:r>
            <a:r>
              <a:rPr dirty="0" sz="2400" spc="-15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원칙들</a:t>
            </a:r>
            <a:endParaRPr sz="2400">
              <a:latin typeface="맑은 고딕"/>
              <a:cs typeface="맑은 고딕"/>
            </a:endParaRPr>
          </a:p>
          <a:p>
            <a:pPr marL="355600" marR="175895" indent="-254635">
              <a:lnSpc>
                <a:spcPct val="100000"/>
              </a:lnSpc>
              <a:spcBef>
                <a:spcPts val="1614"/>
              </a:spcBef>
            </a:pPr>
            <a:r>
              <a:rPr dirty="0" sz="2000">
                <a:latin typeface="맑은 고딕"/>
                <a:cs typeface="맑은 고딕"/>
              </a:rPr>
              <a:t>- 앞에서 살펴 본 원칙 외에도 특허법이 채택하고 있는 원칙들은</a:t>
            </a:r>
            <a:r>
              <a:rPr dirty="0" sz="2000" spc="-13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서면주  의, 양식주의, 국어주의, 도달주의, 수수료주의 등이</a:t>
            </a:r>
            <a:r>
              <a:rPr dirty="0" sz="2000" spc="-12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있다.</a:t>
            </a:r>
            <a:endParaRPr sz="20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355600" marR="40005" indent="-342900">
              <a:lnSpc>
                <a:spcPct val="100000"/>
              </a:lnSpc>
              <a:spcBef>
                <a:spcPts val="5"/>
              </a:spcBef>
              <a:tabLst>
                <a:tab pos="920750" algn="l"/>
                <a:tab pos="7494905" algn="l"/>
              </a:tabLst>
            </a:pPr>
            <a:r>
              <a:rPr dirty="0" sz="2000" spc="-10">
                <a:latin typeface="맑은 고딕"/>
                <a:cs typeface="맑은 고딕"/>
              </a:rPr>
              <a:t>「</a:t>
            </a:r>
            <a:r>
              <a:rPr dirty="0" sz="2000" spc="0" b="1">
                <a:latin typeface="맑은 고딕"/>
                <a:cs typeface="맑은 고딕"/>
              </a:rPr>
              <a:t>서	의</a:t>
            </a:r>
            <a:r>
              <a:rPr dirty="0" sz="2000" spc="-10">
                <a:latin typeface="맑은 고딕"/>
                <a:cs typeface="맑은 고딕"/>
              </a:rPr>
              <a:t>」</a:t>
            </a:r>
            <a:r>
              <a:rPr dirty="0" sz="2000" spc="0">
                <a:latin typeface="맑은 고딕"/>
                <a:cs typeface="맑은 고딕"/>
              </a:rPr>
              <a:t>란</a:t>
            </a:r>
            <a:r>
              <a:rPr dirty="0" sz="2000" spc="-4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특허출원서류를</a:t>
            </a:r>
            <a:r>
              <a:rPr dirty="0" sz="2000" spc="-4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비롯하여</a:t>
            </a:r>
            <a:r>
              <a:rPr dirty="0" sz="2000" spc="-25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특허청에</a:t>
            </a:r>
            <a:r>
              <a:rPr dirty="0" sz="2000" spc="-3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제출하는</a:t>
            </a:r>
            <a:r>
              <a:rPr dirty="0" sz="2000" spc="-2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모든</a:t>
            </a:r>
            <a:r>
              <a:rPr dirty="0" sz="2000" spc="-1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내용은  </a:t>
            </a:r>
            <a:r>
              <a:rPr dirty="0" sz="2000">
                <a:latin typeface="맑은 고딕"/>
                <a:cs typeface="맑은 고딕"/>
              </a:rPr>
              <a:t>말로 진술할 수 없고 </a:t>
            </a:r>
            <a:r>
              <a:rPr dirty="0" sz="2000" b="1">
                <a:latin typeface="맑은 고딕"/>
                <a:cs typeface="맑은 고딕"/>
              </a:rPr>
              <a:t>반드시 서면</a:t>
            </a:r>
            <a:r>
              <a:rPr dirty="0" sz="2000">
                <a:latin typeface="맑은 고딕"/>
                <a:cs typeface="맑은 고딕"/>
              </a:rPr>
              <a:t>에 기재하여 제출하는 것을 말한다.  특허출원과 관련된 내용들은 복잡하고 전문적이기</a:t>
            </a:r>
            <a:r>
              <a:rPr dirty="0" sz="2000" spc="-3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때문에</a:t>
            </a:r>
            <a:r>
              <a:rPr dirty="0" sz="2000" spc="-5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명	성을</a:t>
            </a:r>
            <a:r>
              <a:rPr dirty="0" sz="2000" spc="-11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보  장</a:t>
            </a:r>
            <a:r>
              <a:rPr dirty="0" sz="2000">
                <a:latin typeface="맑은 고딕"/>
                <a:cs typeface="맑은 고딕"/>
              </a:rPr>
              <a:t>하여야 하기</a:t>
            </a:r>
            <a:r>
              <a:rPr dirty="0" sz="2000" spc="-3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때문이다.</a:t>
            </a:r>
            <a:endParaRPr sz="20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</a:pPr>
            <a:r>
              <a:rPr dirty="0" sz="2000" spc="-5">
                <a:latin typeface="맑은 고딕"/>
                <a:cs typeface="맑은 고딕"/>
              </a:rPr>
              <a:t>「</a:t>
            </a:r>
            <a:r>
              <a:rPr dirty="0" sz="2000" b="1">
                <a:latin typeface="맑은 고딕"/>
                <a:cs typeface="맑은 고딕"/>
              </a:rPr>
              <a:t>양식주의</a:t>
            </a:r>
            <a:r>
              <a:rPr dirty="0" sz="2000" spc="-5">
                <a:latin typeface="맑은 고딕"/>
                <a:cs typeface="맑은 고딕"/>
              </a:rPr>
              <a:t>」</a:t>
            </a:r>
            <a:r>
              <a:rPr dirty="0" sz="2000">
                <a:latin typeface="맑은 고딕"/>
                <a:cs typeface="맑은 고딕"/>
              </a:rPr>
              <a:t>란</a:t>
            </a:r>
            <a:r>
              <a:rPr dirty="0" sz="2000" spc="-3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특허청에</a:t>
            </a:r>
            <a:r>
              <a:rPr dirty="0" sz="2000" spc="-2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제출하는</a:t>
            </a:r>
            <a:r>
              <a:rPr dirty="0" sz="2000" spc="-2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서류는</a:t>
            </a:r>
            <a:r>
              <a:rPr dirty="0" sz="2000" spc="-5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통일된</a:t>
            </a:r>
            <a:r>
              <a:rPr dirty="0" sz="2000" spc="-2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양식</a:t>
            </a:r>
            <a:r>
              <a:rPr dirty="0" sz="2000">
                <a:latin typeface="맑은 고딕"/>
                <a:cs typeface="맑은 고딕"/>
              </a:rPr>
              <a:t>에</a:t>
            </a:r>
            <a:r>
              <a:rPr dirty="0" sz="2000" spc="-2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의하여야</a:t>
            </a:r>
            <a:r>
              <a:rPr dirty="0" sz="2000" spc="-2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하는</a:t>
            </a:r>
            <a:r>
              <a:rPr dirty="0" sz="2000" spc="-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것  을 말한다. 특허청은 국가기관으로서 국민 누구에게나 명확하고 통일  된 관계를 유지하여야 하기 위하여 제출서류의 양식을 법정하여 놓고  있다.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81655" y="4940808"/>
            <a:ext cx="2604516" cy="17617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59294" y="2355976"/>
            <a:ext cx="719455" cy="127000"/>
          </a:xfrm>
          <a:custGeom>
            <a:avLst/>
            <a:gdLst/>
            <a:ahLst/>
            <a:cxnLst/>
            <a:rect l="l" t="t" r="r" b="b"/>
            <a:pathLst>
              <a:path w="719455" h="127000">
                <a:moveTo>
                  <a:pt x="0" y="127000"/>
                </a:moveTo>
                <a:lnTo>
                  <a:pt x="0" y="0"/>
                </a:lnTo>
                <a:lnTo>
                  <a:pt x="719315" y="0"/>
                </a:lnTo>
                <a:lnTo>
                  <a:pt x="719315" y="127000"/>
                </a:lnTo>
                <a:lnTo>
                  <a:pt x="0" y="12700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181347" y="2659379"/>
            <a:ext cx="389255" cy="163195"/>
          </a:xfrm>
          <a:custGeom>
            <a:avLst/>
            <a:gdLst/>
            <a:ahLst/>
            <a:cxnLst/>
            <a:rect l="l" t="t" r="r" b="b"/>
            <a:pathLst>
              <a:path w="389254" h="163194">
                <a:moveTo>
                  <a:pt x="31750" y="27050"/>
                </a:moveTo>
                <a:lnTo>
                  <a:pt x="0" y="27050"/>
                </a:lnTo>
                <a:lnTo>
                  <a:pt x="0" y="163068"/>
                </a:lnTo>
                <a:lnTo>
                  <a:pt x="31750" y="163068"/>
                </a:lnTo>
                <a:lnTo>
                  <a:pt x="31750" y="27050"/>
                </a:lnTo>
                <a:close/>
              </a:path>
              <a:path w="389254" h="163194">
                <a:moveTo>
                  <a:pt x="124967" y="9017"/>
                </a:moveTo>
                <a:lnTo>
                  <a:pt x="115950" y="9017"/>
                </a:lnTo>
                <a:lnTo>
                  <a:pt x="97916" y="18034"/>
                </a:lnTo>
                <a:lnTo>
                  <a:pt x="89280" y="18034"/>
                </a:lnTo>
                <a:lnTo>
                  <a:pt x="71247" y="27050"/>
                </a:lnTo>
                <a:lnTo>
                  <a:pt x="31750" y="27050"/>
                </a:lnTo>
                <a:lnTo>
                  <a:pt x="31750" y="154050"/>
                </a:lnTo>
                <a:lnTo>
                  <a:pt x="102997" y="154050"/>
                </a:lnTo>
                <a:lnTo>
                  <a:pt x="121030" y="145034"/>
                </a:lnTo>
                <a:lnTo>
                  <a:pt x="129666" y="145034"/>
                </a:lnTo>
                <a:lnTo>
                  <a:pt x="147700" y="136017"/>
                </a:lnTo>
                <a:lnTo>
                  <a:pt x="124967" y="136017"/>
                </a:lnTo>
                <a:lnTo>
                  <a:pt x="124967" y="9017"/>
                </a:lnTo>
                <a:close/>
              </a:path>
              <a:path w="389254" h="163194">
                <a:moveTo>
                  <a:pt x="156717" y="0"/>
                </a:moveTo>
                <a:lnTo>
                  <a:pt x="124967" y="0"/>
                </a:lnTo>
                <a:lnTo>
                  <a:pt x="124967" y="136017"/>
                </a:lnTo>
                <a:lnTo>
                  <a:pt x="156717" y="136017"/>
                </a:lnTo>
                <a:lnTo>
                  <a:pt x="156717" y="0"/>
                </a:lnTo>
                <a:close/>
              </a:path>
              <a:path w="389254" h="163194">
                <a:moveTo>
                  <a:pt x="388874" y="0"/>
                </a:moveTo>
                <a:lnTo>
                  <a:pt x="156717" y="0"/>
                </a:lnTo>
                <a:lnTo>
                  <a:pt x="156717" y="127127"/>
                </a:lnTo>
                <a:lnTo>
                  <a:pt x="388874" y="127127"/>
                </a:lnTo>
                <a:lnTo>
                  <a:pt x="388874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626222" y="3016885"/>
            <a:ext cx="0" cy="135890"/>
          </a:xfrm>
          <a:custGeom>
            <a:avLst/>
            <a:gdLst/>
            <a:ahLst/>
            <a:cxnLst/>
            <a:rect l="l" t="t" r="r" b="b"/>
            <a:pathLst>
              <a:path w="0" h="135889">
                <a:moveTo>
                  <a:pt x="0" y="0"/>
                </a:moveTo>
                <a:lnTo>
                  <a:pt x="0" y="135636"/>
                </a:lnTo>
              </a:path>
            </a:pathLst>
          </a:custGeom>
          <a:ln w="3175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642097" y="3016885"/>
            <a:ext cx="539750" cy="127000"/>
          </a:xfrm>
          <a:custGeom>
            <a:avLst/>
            <a:gdLst/>
            <a:ahLst/>
            <a:cxnLst/>
            <a:rect l="l" t="t" r="r" b="b"/>
            <a:pathLst>
              <a:path w="539750" h="127000">
                <a:moveTo>
                  <a:pt x="539623" y="0"/>
                </a:moveTo>
                <a:lnTo>
                  <a:pt x="0" y="0"/>
                </a:lnTo>
                <a:lnTo>
                  <a:pt x="0" y="127000"/>
                </a:lnTo>
                <a:lnTo>
                  <a:pt x="539623" y="127000"/>
                </a:lnTo>
                <a:lnTo>
                  <a:pt x="539623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202104" y="3017520"/>
            <a:ext cx="0" cy="127000"/>
          </a:xfrm>
          <a:custGeom>
            <a:avLst/>
            <a:gdLst/>
            <a:ahLst/>
            <a:cxnLst/>
            <a:rect l="l" t="t" r="r" b="b"/>
            <a:pathLst>
              <a:path w="0" h="127000">
                <a:moveTo>
                  <a:pt x="0" y="0"/>
                </a:moveTo>
                <a:lnTo>
                  <a:pt x="0" y="127000"/>
                </a:lnTo>
              </a:path>
            </a:pathLst>
          </a:custGeom>
          <a:ln w="40767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181720" y="3007360"/>
            <a:ext cx="31750" cy="10160"/>
          </a:xfrm>
          <a:custGeom>
            <a:avLst/>
            <a:gdLst/>
            <a:ahLst/>
            <a:cxnLst/>
            <a:rect l="l" t="t" r="r" b="b"/>
            <a:pathLst>
              <a:path w="31750" h="10160">
                <a:moveTo>
                  <a:pt x="0" y="10159"/>
                </a:moveTo>
                <a:lnTo>
                  <a:pt x="31750" y="10159"/>
                </a:lnTo>
                <a:lnTo>
                  <a:pt x="31750" y="0"/>
                </a:ln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97013" y="3963415"/>
            <a:ext cx="817880" cy="180975"/>
          </a:xfrm>
          <a:custGeom>
            <a:avLst/>
            <a:gdLst/>
            <a:ahLst/>
            <a:cxnLst/>
            <a:rect l="l" t="t" r="r" b="b"/>
            <a:pathLst>
              <a:path w="817880" h="180975">
                <a:moveTo>
                  <a:pt x="8648" y="53593"/>
                </a:moveTo>
                <a:lnTo>
                  <a:pt x="0" y="53593"/>
                </a:lnTo>
                <a:lnTo>
                  <a:pt x="0" y="180593"/>
                </a:lnTo>
                <a:lnTo>
                  <a:pt x="8648" y="180593"/>
                </a:lnTo>
                <a:lnTo>
                  <a:pt x="8648" y="53593"/>
                </a:lnTo>
                <a:close/>
              </a:path>
              <a:path w="817880" h="180975">
                <a:moveTo>
                  <a:pt x="40386" y="44576"/>
                </a:moveTo>
                <a:lnTo>
                  <a:pt x="8648" y="44576"/>
                </a:lnTo>
                <a:lnTo>
                  <a:pt x="8648" y="180593"/>
                </a:lnTo>
                <a:lnTo>
                  <a:pt x="40386" y="180593"/>
                </a:lnTo>
                <a:lnTo>
                  <a:pt x="40386" y="44576"/>
                </a:lnTo>
                <a:close/>
              </a:path>
              <a:path w="817880" h="180975">
                <a:moveTo>
                  <a:pt x="817283" y="0"/>
                </a:moveTo>
                <a:lnTo>
                  <a:pt x="410768" y="0"/>
                </a:lnTo>
                <a:lnTo>
                  <a:pt x="401764" y="8889"/>
                </a:lnTo>
                <a:lnTo>
                  <a:pt x="223202" y="8889"/>
                </a:lnTo>
                <a:lnTo>
                  <a:pt x="214198" y="17906"/>
                </a:lnTo>
                <a:lnTo>
                  <a:pt x="169557" y="17906"/>
                </a:lnTo>
                <a:lnTo>
                  <a:pt x="160566" y="26542"/>
                </a:lnTo>
                <a:lnTo>
                  <a:pt x="115925" y="26542"/>
                </a:lnTo>
                <a:lnTo>
                  <a:pt x="106921" y="35559"/>
                </a:lnTo>
                <a:lnTo>
                  <a:pt x="97929" y="35559"/>
                </a:lnTo>
                <a:lnTo>
                  <a:pt x="89281" y="44576"/>
                </a:lnTo>
                <a:lnTo>
                  <a:pt x="40386" y="44576"/>
                </a:lnTo>
                <a:lnTo>
                  <a:pt x="40386" y="171576"/>
                </a:lnTo>
                <a:lnTo>
                  <a:pt x="121031" y="171576"/>
                </a:lnTo>
                <a:lnTo>
                  <a:pt x="129667" y="162559"/>
                </a:lnTo>
                <a:lnTo>
                  <a:pt x="138671" y="162559"/>
                </a:lnTo>
                <a:lnTo>
                  <a:pt x="147675" y="153542"/>
                </a:lnTo>
                <a:lnTo>
                  <a:pt x="192316" y="153542"/>
                </a:lnTo>
                <a:lnTo>
                  <a:pt x="201307" y="144906"/>
                </a:lnTo>
                <a:lnTo>
                  <a:pt x="245948" y="144906"/>
                </a:lnTo>
                <a:lnTo>
                  <a:pt x="254952" y="135889"/>
                </a:lnTo>
                <a:lnTo>
                  <a:pt x="433514" y="135889"/>
                </a:lnTo>
                <a:lnTo>
                  <a:pt x="442506" y="126999"/>
                </a:lnTo>
                <a:lnTo>
                  <a:pt x="817283" y="126999"/>
                </a:lnTo>
                <a:lnTo>
                  <a:pt x="817283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288407" y="3972305"/>
            <a:ext cx="1246505" cy="144780"/>
          </a:xfrm>
          <a:custGeom>
            <a:avLst/>
            <a:gdLst/>
            <a:ahLst/>
            <a:cxnLst/>
            <a:rect l="l" t="t" r="r" b="b"/>
            <a:pathLst>
              <a:path w="1246504" h="144779">
                <a:moveTo>
                  <a:pt x="71627" y="9017"/>
                </a:moveTo>
                <a:lnTo>
                  <a:pt x="9016" y="9017"/>
                </a:lnTo>
                <a:lnTo>
                  <a:pt x="0" y="17653"/>
                </a:lnTo>
                <a:lnTo>
                  <a:pt x="0" y="144653"/>
                </a:lnTo>
                <a:lnTo>
                  <a:pt x="31750" y="144653"/>
                </a:lnTo>
                <a:lnTo>
                  <a:pt x="40766" y="136017"/>
                </a:lnTo>
                <a:lnTo>
                  <a:pt x="71627" y="136017"/>
                </a:lnTo>
                <a:lnTo>
                  <a:pt x="71627" y="9017"/>
                </a:lnTo>
                <a:close/>
              </a:path>
              <a:path w="1246504" h="144779">
                <a:moveTo>
                  <a:pt x="103377" y="0"/>
                </a:moveTo>
                <a:lnTo>
                  <a:pt x="71627" y="0"/>
                </a:lnTo>
                <a:lnTo>
                  <a:pt x="71627" y="136017"/>
                </a:lnTo>
                <a:lnTo>
                  <a:pt x="103377" y="136017"/>
                </a:lnTo>
                <a:lnTo>
                  <a:pt x="103377" y="0"/>
                </a:lnTo>
                <a:close/>
              </a:path>
              <a:path w="1246504" h="144779">
                <a:moveTo>
                  <a:pt x="1246377" y="0"/>
                </a:moveTo>
                <a:lnTo>
                  <a:pt x="103377" y="0"/>
                </a:lnTo>
                <a:lnTo>
                  <a:pt x="103377" y="127000"/>
                </a:lnTo>
                <a:lnTo>
                  <a:pt x="1246377" y="127000"/>
                </a:lnTo>
                <a:lnTo>
                  <a:pt x="1246377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352538" y="5788914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36889" y="661543"/>
                </a:moveTo>
                <a:lnTo>
                  <a:pt x="326643" y="661543"/>
                </a:lnTo>
                <a:lnTo>
                  <a:pt x="359155" y="914400"/>
                </a:lnTo>
                <a:lnTo>
                  <a:pt x="436889" y="661543"/>
                </a:lnTo>
                <a:close/>
              </a:path>
              <a:path w="914400" h="914400">
                <a:moveTo>
                  <a:pt x="590516" y="632244"/>
                </a:moveTo>
                <a:lnTo>
                  <a:pt x="445896" y="632244"/>
                </a:lnTo>
                <a:lnTo>
                  <a:pt x="560831" y="835533"/>
                </a:lnTo>
                <a:lnTo>
                  <a:pt x="590516" y="632244"/>
                </a:lnTo>
                <a:close/>
              </a:path>
              <a:path w="914400" h="914400">
                <a:moveTo>
                  <a:pt x="729003" y="612013"/>
                </a:moveTo>
                <a:lnTo>
                  <a:pt x="593470" y="612013"/>
                </a:lnTo>
                <a:lnTo>
                  <a:pt x="768095" y="766025"/>
                </a:lnTo>
                <a:lnTo>
                  <a:pt x="729003" y="612013"/>
                </a:lnTo>
                <a:close/>
              </a:path>
              <a:path w="914400" h="914400">
                <a:moveTo>
                  <a:pt x="723416" y="590003"/>
                </a:moveTo>
                <a:lnTo>
                  <a:pt x="239902" y="590003"/>
                </a:lnTo>
                <a:lnTo>
                  <a:pt x="201548" y="745782"/>
                </a:lnTo>
                <a:lnTo>
                  <a:pt x="326643" y="661543"/>
                </a:lnTo>
                <a:lnTo>
                  <a:pt x="436889" y="661543"/>
                </a:lnTo>
                <a:lnTo>
                  <a:pt x="445896" y="632244"/>
                </a:lnTo>
                <a:lnTo>
                  <a:pt x="590516" y="632244"/>
                </a:lnTo>
                <a:lnTo>
                  <a:pt x="593470" y="612013"/>
                </a:lnTo>
                <a:lnTo>
                  <a:pt x="729003" y="612013"/>
                </a:lnTo>
                <a:lnTo>
                  <a:pt x="723416" y="590003"/>
                </a:lnTo>
                <a:close/>
              </a:path>
              <a:path w="914400" h="914400">
                <a:moveTo>
                  <a:pt x="15620" y="97155"/>
                </a:moveTo>
                <a:lnTo>
                  <a:pt x="195833" y="322453"/>
                </a:lnTo>
                <a:lnTo>
                  <a:pt x="0" y="364705"/>
                </a:lnTo>
                <a:lnTo>
                  <a:pt x="157606" y="498475"/>
                </a:lnTo>
                <a:lnTo>
                  <a:pt x="5714" y="617512"/>
                </a:lnTo>
                <a:lnTo>
                  <a:pt x="239902" y="590003"/>
                </a:lnTo>
                <a:lnTo>
                  <a:pt x="723416" y="590003"/>
                </a:lnTo>
                <a:lnTo>
                  <a:pt x="712723" y="547878"/>
                </a:lnTo>
                <a:lnTo>
                  <a:pt x="893502" y="547878"/>
                </a:lnTo>
                <a:lnTo>
                  <a:pt x="745362" y="443445"/>
                </a:lnTo>
                <a:lnTo>
                  <a:pt x="893063" y="344462"/>
                </a:lnTo>
                <a:lnTo>
                  <a:pt x="707008" y="309664"/>
                </a:lnTo>
                <a:lnTo>
                  <a:pt x="731765" y="267550"/>
                </a:lnTo>
                <a:lnTo>
                  <a:pt x="309498" y="267550"/>
                </a:lnTo>
                <a:lnTo>
                  <a:pt x="15620" y="97155"/>
                </a:lnTo>
                <a:close/>
              </a:path>
              <a:path w="914400" h="914400">
                <a:moveTo>
                  <a:pt x="893502" y="547878"/>
                </a:moveTo>
                <a:lnTo>
                  <a:pt x="712723" y="547878"/>
                </a:lnTo>
                <a:lnTo>
                  <a:pt x="914400" y="562610"/>
                </a:lnTo>
                <a:lnTo>
                  <a:pt x="893502" y="547878"/>
                </a:lnTo>
                <a:close/>
              </a:path>
              <a:path w="914400" h="914400">
                <a:moveTo>
                  <a:pt x="353567" y="97155"/>
                </a:moveTo>
                <a:lnTo>
                  <a:pt x="309498" y="267550"/>
                </a:lnTo>
                <a:lnTo>
                  <a:pt x="731765" y="267550"/>
                </a:lnTo>
                <a:lnTo>
                  <a:pt x="744711" y="245529"/>
                </a:lnTo>
                <a:lnTo>
                  <a:pt x="457200" y="245529"/>
                </a:lnTo>
                <a:lnTo>
                  <a:pt x="353567" y="97155"/>
                </a:lnTo>
                <a:close/>
              </a:path>
              <a:path w="914400" h="914400">
                <a:moveTo>
                  <a:pt x="614806" y="0"/>
                </a:moveTo>
                <a:lnTo>
                  <a:pt x="457200" y="245529"/>
                </a:lnTo>
                <a:lnTo>
                  <a:pt x="744711" y="245529"/>
                </a:lnTo>
                <a:lnTo>
                  <a:pt x="756530" y="225425"/>
                </a:lnTo>
                <a:lnTo>
                  <a:pt x="599185" y="225425"/>
                </a:lnTo>
                <a:lnTo>
                  <a:pt x="614806" y="0"/>
                </a:lnTo>
                <a:close/>
              </a:path>
              <a:path w="914400" h="914400">
                <a:moveTo>
                  <a:pt x="778128" y="188683"/>
                </a:moveTo>
                <a:lnTo>
                  <a:pt x="599185" y="225425"/>
                </a:lnTo>
                <a:lnTo>
                  <a:pt x="756530" y="225425"/>
                </a:lnTo>
                <a:lnTo>
                  <a:pt x="778128" y="188683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352538" y="5788914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245529"/>
                </a:moveTo>
                <a:lnTo>
                  <a:pt x="614806" y="0"/>
                </a:lnTo>
                <a:lnTo>
                  <a:pt x="599185" y="225425"/>
                </a:lnTo>
                <a:lnTo>
                  <a:pt x="778128" y="188683"/>
                </a:lnTo>
                <a:lnTo>
                  <a:pt x="707008" y="309664"/>
                </a:lnTo>
                <a:lnTo>
                  <a:pt x="893063" y="344462"/>
                </a:lnTo>
                <a:lnTo>
                  <a:pt x="745362" y="443445"/>
                </a:lnTo>
                <a:lnTo>
                  <a:pt x="914400" y="562610"/>
                </a:lnTo>
                <a:lnTo>
                  <a:pt x="712723" y="547878"/>
                </a:lnTo>
                <a:lnTo>
                  <a:pt x="768095" y="766025"/>
                </a:lnTo>
                <a:lnTo>
                  <a:pt x="593470" y="612013"/>
                </a:lnTo>
                <a:lnTo>
                  <a:pt x="560831" y="835533"/>
                </a:lnTo>
                <a:lnTo>
                  <a:pt x="445896" y="632244"/>
                </a:lnTo>
                <a:lnTo>
                  <a:pt x="359155" y="914400"/>
                </a:lnTo>
                <a:lnTo>
                  <a:pt x="326643" y="661543"/>
                </a:lnTo>
                <a:lnTo>
                  <a:pt x="201548" y="745782"/>
                </a:lnTo>
                <a:lnTo>
                  <a:pt x="239902" y="590003"/>
                </a:lnTo>
                <a:lnTo>
                  <a:pt x="5714" y="617512"/>
                </a:lnTo>
                <a:lnTo>
                  <a:pt x="157606" y="498475"/>
                </a:lnTo>
                <a:lnTo>
                  <a:pt x="0" y="364705"/>
                </a:lnTo>
                <a:lnTo>
                  <a:pt x="195833" y="322453"/>
                </a:lnTo>
                <a:lnTo>
                  <a:pt x="15620" y="97155"/>
                </a:lnTo>
                <a:lnTo>
                  <a:pt x="309498" y="267550"/>
                </a:lnTo>
                <a:lnTo>
                  <a:pt x="353567" y="97155"/>
                </a:lnTo>
                <a:lnTo>
                  <a:pt x="457200" y="245529"/>
                </a:lnTo>
                <a:close/>
              </a:path>
            </a:pathLst>
          </a:custGeom>
          <a:ln w="25400">
            <a:solidFill>
              <a:srgbClr val="B66C3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303" y="215341"/>
            <a:ext cx="286893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Ⅱ. </a:t>
            </a:r>
            <a:r>
              <a:rPr dirty="0" spc="-5"/>
              <a:t>법적 성격상</a:t>
            </a:r>
            <a:r>
              <a:rPr dirty="0" spc="-55"/>
              <a:t> </a:t>
            </a:r>
            <a:r>
              <a:rPr dirty="0"/>
              <a:t>특색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1748" y="1215883"/>
            <a:ext cx="852169" cy="3390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2000" b="1">
                <a:latin typeface="맑은 고딕"/>
                <a:cs typeface="맑은 고딕"/>
              </a:rPr>
              <a:t>모든</a:t>
            </a:r>
            <a:r>
              <a:rPr dirty="0" sz="2000" spc="-10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서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20965" y="1225676"/>
            <a:ext cx="11309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맑은 고딕"/>
                <a:cs typeface="맑은 고딕"/>
              </a:rPr>
              <a:t>류는</a:t>
            </a:r>
            <a:r>
              <a:rPr dirty="0" sz="2000" spc="-95" b="1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우리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303" y="654811"/>
            <a:ext cx="6261100" cy="1206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맑은 고딕"/>
                <a:cs typeface="맑은 고딕"/>
              </a:rPr>
              <a:t>2. 여타의</a:t>
            </a:r>
            <a:r>
              <a:rPr dirty="0" sz="2400" spc="-20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원칙들</a:t>
            </a:r>
            <a:endParaRPr sz="2400">
              <a:latin typeface="맑은 고딕"/>
              <a:cs typeface="맑은 고딕"/>
            </a:endParaRPr>
          </a:p>
          <a:p>
            <a:pPr marL="355600" marR="5080" indent="-342900">
              <a:lnSpc>
                <a:spcPct val="100000"/>
              </a:lnSpc>
              <a:spcBef>
                <a:spcPts val="1614"/>
              </a:spcBef>
            </a:pPr>
            <a:r>
              <a:rPr dirty="0" sz="2000" spc="-5">
                <a:latin typeface="맑은 고딕"/>
                <a:cs typeface="맑은 고딕"/>
              </a:rPr>
              <a:t>「</a:t>
            </a:r>
            <a:r>
              <a:rPr dirty="0" sz="2000" b="1">
                <a:latin typeface="맑은 고딕"/>
                <a:cs typeface="맑은 고딕"/>
              </a:rPr>
              <a:t>국어주의</a:t>
            </a:r>
            <a:r>
              <a:rPr dirty="0" sz="2000" spc="-5">
                <a:latin typeface="맑은 고딕"/>
                <a:cs typeface="맑은 고딕"/>
              </a:rPr>
              <a:t>」</a:t>
            </a:r>
            <a:r>
              <a:rPr dirty="0" sz="2000">
                <a:latin typeface="맑은 고딕"/>
                <a:cs typeface="맑은 고딕"/>
              </a:rPr>
              <a:t>란</a:t>
            </a:r>
            <a:r>
              <a:rPr dirty="0" sz="2000" spc="-4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특허출원과</a:t>
            </a:r>
            <a:r>
              <a:rPr dirty="0" sz="2000" spc="-2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관련하여</a:t>
            </a:r>
            <a:r>
              <a:rPr dirty="0" sz="2000" spc="-2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특허청에</a:t>
            </a:r>
            <a:r>
              <a:rPr dirty="0" sz="2000" spc="-3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제출하는  나라의 </a:t>
            </a:r>
            <a:r>
              <a:rPr dirty="0" sz="2000" b="1">
                <a:latin typeface="맑은 고딕"/>
                <a:cs typeface="맑은 고딕"/>
              </a:rPr>
              <a:t>한국어로 </a:t>
            </a:r>
            <a:r>
              <a:rPr dirty="0" sz="2000">
                <a:latin typeface="맑은 고딕"/>
                <a:cs typeface="맑은 고딕"/>
              </a:rPr>
              <a:t>기재하여야 한다는</a:t>
            </a:r>
            <a:r>
              <a:rPr dirty="0" sz="2000" spc="-9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것.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55161" y="3227944"/>
            <a:ext cx="1104900" cy="3390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2000" b="1">
                <a:latin typeface="맑은 고딕"/>
                <a:cs typeface="맑은 고딕"/>
              </a:rPr>
              <a:t>효력이</a:t>
            </a:r>
            <a:r>
              <a:rPr dirty="0" sz="2000" spc="-10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발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55164" y="4264518"/>
            <a:ext cx="509270" cy="3390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2000" b="1">
                <a:latin typeface="맑은 고딕"/>
                <a:cs typeface="맑은 고딕"/>
              </a:rPr>
              <a:t>내출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10709" y="4264518"/>
            <a:ext cx="1616075" cy="3390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2000" b="1">
                <a:latin typeface="맑은 고딕"/>
                <a:cs typeface="맑은 고딕"/>
              </a:rPr>
              <a:t>내</a:t>
            </a:r>
            <a:r>
              <a:rPr dirty="0" sz="2000" spc="-8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등기우편으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0516" y="4629947"/>
            <a:ext cx="1359535" cy="3390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2000" spc="0" b="1">
                <a:latin typeface="맑은 고딕"/>
                <a:cs typeface="맑은 고딕"/>
              </a:rPr>
              <a:t>신주의</a:t>
            </a:r>
            <a:r>
              <a:rPr dirty="0" sz="2000" spc="-12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인정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81066" y="4629947"/>
            <a:ext cx="1957070" cy="3390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2000">
                <a:latin typeface="맑은 고딕"/>
                <a:cs typeface="맑은 고딕"/>
              </a:rPr>
              <a:t>인이 찍힌</a:t>
            </a:r>
            <a:r>
              <a:rPr dirty="0" sz="2000" spc="-114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날짜가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42516" y="4996292"/>
            <a:ext cx="1018540" cy="3390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2000" b="1">
                <a:latin typeface="맑은 고딕"/>
                <a:cs typeface="맑은 고딕"/>
              </a:rPr>
              <a:t>제항공우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09670" y="4996292"/>
            <a:ext cx="509270" cy="3390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2000" b="1">
                <a:latin typeface="맑은 고딕"/>
                <a:cs typeface="맑은 고딕"/>
              </a:rPr>
              <a:t>달주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68935">
              <a:lnSpc>
                <a:spcPct val="100000"/>
              </a:lnSpc>
              <a:spcBef>
                <a:spcPts val="105"/>
              </a:spcBef>
            </a:pPr>
            <a:r>
              <a:rPr dirty="0"/>
              <a:t>그러나 국제출원의 경우에는 영어, 불어, 일어 등의 몇 개 국어로</a:t>
            </a:r>
            <a:r>
              <a:rPr dirty="0" spc="-160"/>
              <a:t> </a:t>
            </a:r>
            <a:r>
              <a:rPr dirty="0"/>
              <a:t>기재</a:t>
            </a:r>
          </a:p>
          <a:p>
            <a:pPr marL="355600">
              <a:lnSpc>
                <a:spcPct val="100000"/>
              </a:lnSpc>
            </a:pPr>
            <a:r>
              <a:rPr dirty="0" spc="0"/>
              <a:t>하도록 </a:t>
            </a:r>
            <a:r>
              <a:rPr dirty="0"/>
              <a:t>요구하기도</a:t>
            </a:r>
            <a:r>
              <a:rPr dirty="0" spc="-55"/>
              <a:t> </a:t>
            </a:r>
            <a:r>
              <a:rPr dirty="0"/>
              <a:t>한다.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tabLst>
                <a:tab pos="4013200" algn="l"/>
              </a:tabLst>
            </a:pPr>
            <a:r>
              <a:rPr dirty="0" spc="-5"/>
              <a:t>「</a:t>
            </a:r>
            <a:r>
              <a:rPr dirty="0" b="1">
                <a:latin typeface="맑은 고딕"/>
                <a:cs typeface="맑은 고딕"/>
              </a:rPr>
              <a:t>도달주의</a:t>
            </a:r>
            <a:r>
              <a:rPr dirty="0" spc="-5"/>
              <a:t>」</a:t>
            </a:r>
            <a:r>
              <a:rPr dirty="0"/>
              <a:t>란</a:t>
            </a:r>
            <a:r>
              <a:rPr dirty="0" spc="-35"/>
              <a:t> </a:t>
            </a:r>
            <a:r>
              <a:rPr dirty="0"/>
              <a:t>특허관련</a:t>
            </a:r>
            <a:r>
              <a:rPr dirty="0" spc="-20"/>
              <a:t> </a:t>
            </a:r>
            <a:r>
              <a:rPr dirty="0"/>
              <a:t>서류를</a:t>
            </a:r>
            <a:r>
              <a:rPr dirty="0" spc="-10"/>
              <a:t> </a:t>
            </a:r>
            <a:r>
              <a:rPr dirty="0"/>
              <a:t>특허청에</a:t>
            </a:r>
            <a:r>
              <a:rPr dirty="0" spc="-20"/>
              <a:t> </a:t>
            </a:r>
            <a:r>
              <a:rPr dirty="0"/>
              <a:t>제출하는</a:t>
            </a:r>
            <a:r>
              <a:rPr dirty="0" spc="-20"/>
              <a:t> </a:t>
            </a:r>
            <a:r>
              <a:rPr dirty="0"/>
              <a:t>경우</a:t>
            </a:r>
            <a:r>
              <a:rPr dirty="0" spc="-20"/>
              <a:t> </a:t>
            </a:r>
            <a:r>
              <a:rPr dirty="0"/>
              <a:t>그</a:t>
            </a:r>
            <a:r>
              <a:rPr dirty="0" spc="-10"/>
              <a:t> </a:t>
            </a:r>
            <a:r>
              <a:rPr dirty="0"/>
              <a:t>서류가</a:t>
            </a:r>
            <a:r>
              <a:rPr dirty="0" spc="-10"/>
              <a:t> </a:t>
            </a:r>
            <a:r>
              <a:rPr dirty="0" b="1">
                <a:latin typeface="맑은 고딕"/>
                <a:cs typeface="맑은 고딕"/>
              </a:rPr>
              <a:t>특허청  에 도착되어야</a:t>
            </a:r>
            <a:r>
              <a:rPr dirty="0" spc="-15" b="1">
                <a:latin typeface="맑은 고딕"/>
                <a:cs typeface="맑은 고딕"/>
              </a:rPr>
              <a:t> </a:t>
            </a:r>
            <a:r>
              <a:rPr dirty="0"/>
              <a:t>제출의	</a:t>
            </a:r>
            <a:r>
              <a:rPr dirty="0" b="1">
                <a:latin typeface="맑은 고딕"/>
                <a:cs typeface="맑은 고딕"/>
              </a:rPr>
              <a:t>생</a:t>
            </a:r>
            <a:r>
              <a:rPr dirty="0"/>
              <a:t>하는 것(</a:t>
            </a:r>
            <a:r>
              <a:rPr dirty="0" b="1">
                <a:latin typeface="맑은 고딕"/>
                <a:cs typeface="맑은 고딕"/>
              </a:rPr>
              <a:t>발신주의</a:t>
            </a:r>
            <a:r>
              <a:rPr dirty="0"/>
              <a:t>에 대응). </a:t>
            </a:r>
            <a:r>
              <a:rPr dirty="0" b="1">
                <a:latin typeface="맑은 고딕"/>
                <a:cs typeface="맑은 고딕"/>
              </a:rPr>
              <a:t>발신주의  </a:t>
            </a:r>
            <a:r>
              <a:rPr dirty="0" spc="0"/>
              <a:t>는 </a:t>
            </a:r>
            <a:r>
              <a:rPr dirty="0"/>
              <a:t>의사통지를 </a:t>
            </a:r>
            <a:r>
              <a:rPr dirty="0" b="1">
                <a:latin typeface="맑은 고딕"/>
                <a:cs typeface="맑은 고딕"/>
              </a:rPr>
              <a:t>발송한 때</a:t>
            </a:r>
            <a:r>
              <a:rPr dirty="0"/>
              <a:t>에 효력이 발생하는 것을</a:t>
            </a:r>
            <a:r>
              <a:rPr dirty="0" spc="-140"/>
              <a:t> </a:t>
            </a:r>
            <a:r>
              <a:rPr dirty="0"/>
              <a:t>말한다.</a:t>
            </a:r>
          </a:p>
          <a:p>
            <a:pPr marL="190500" indent="-89535">
              <a:lnSpc>
                <a:spcPct val="100000"/>
              </a:lnSpc>
              <a:spcBef>
                <a:spcPts val="484"/>
              </a:spcBef>
              <a:buFont typeface=""/>
              <a:buChar char="-"/>
              <a:tabLst>
                <a:tab pos="294640" algn="l"/>
              </a:tabLst>
            </a:pPr>
            <a:r>
              <a:rPr dirty="0" b="1">
                <a:latin typeface="맑은 고딕"/>
                <a:cs typeface="맑은 고딕"/>
              </a:rPr>
              <a:t>원칙적으로 도달주의 </a:t>
            </a:r>
            <a:r>
              <a:rPr dirty="0"/>
              <a:t>채택(특허법 제28조</a:t>
            </a:r>
            <a:r>
              <a:rPr dirty="0" spc="-95"/>
              <a:t> </a:t>
            </a:r>
            <a:r>
              <a:rPr dirty="0"/>
              <a:t>1항)</a:t>
            </a:r>
          </a:p>
          <a:p>
            <a:pPr marL="190500" marR="698500" indent="-89535">
              <a:lnSpc>
                <a:spcPct val="120000"/>
              </a:lnSpc>
              <a:buFont typeface=""/>
              <a:buChar char="-"/>
              <a:tabLst>
                <a:tab pos="294640" algn="l"/>
                <a:tab pos="1804670" algn="l"/>
                <a:tab pos="2313940" algn="l"/>
                <a:tab pos="2417445" algn="l"/>
                <a:tab pos="3672204" algn="l"/>
                <a:tab pos="5480050" algn="l"/>
                <a:tab pos="6391275" algn="l"/>
              </a:tabLst>
            </a:pPr>
            <a:r>
              <a:rPr dirty="0" b="1">
                <a:latin typeface="맑은 고딕"/>
                <a:cs typeface="맑은 고딕"/>
              </a:rPr>
              <a:t>예외적으로</a:t>
            </a:r>
            <a:r>
              <a:rPr dirty="0" spc="-10" b="1">
                <a:latin typeface="맑은 고딕"/>
                <a:cs typeface="맑은 고딕"/>
              </a:rPr>
              <a:t> </a:t>
            </a:r>
            <a:r>
              <a:rPr dirty="0" b="1">
                <a:latin typeface="맑은 고딕"/>
                <a:cs typeface="맑은 고딕"/>
              </a:rPr>
              <a:t>국		원</a:t>
            </a:r>
            <a:r>
              <a:rPr dirty="0"/>
              <a:t>의</a:t>
            </a:r>
            <a:r>
              <a:rPr dirty="0" spc="-10"/>
              <a:t> </a:t>
            </a:r>
            <a:r>
              <a:rPr dirty="0"/>
              <a:t>경우</a:t>
            </a:r>
            <a:r>
              <a:rPr dirty="0" spc="-10"/>
              <a:t> </a:t>
            </a:r>
            <a:r>
              <a:rPr dirty="0" b="1">
                <a:latin typeface="맑은 고딕"/>
                <a:cs typeface="맑은 고딕"/>
              </a:rPr>
              <a:t>국	로 </a:t>
            </a:r>
            <a:r>
              <a:rPr dirty="0"/>
              <a:t>제출하는</a:t>
            </a:r>
            <a:r>
              <a:rPr dirty="0" spc="-130"/>
              <a:t> </a:t>
            </a:r>
            <a:r>
              <a:rPr dirty="0"/>
              <a:t>때에는  </a:t>
            </a:r>
            <a:r>
              <a:rPr dirty="0" spc="0" b="1">
                <a:latin typeface="맑은 고딕"/>
                <a:cs typeface="맑은 고딕"/>
              </a:rPr>
              <a:t>발	</a:t>
            </a:r>
            <a:r>
              <a:rPr dirty="0"/>
              <a:t>(발송서류에</a:t>
            </a:r>
            <a:r>
              <a:rPr dirty="0" spc="-30"/>
              <a:t> </a:t>
            </a:r>
            <a:r>
              <a:rPr dirty="0"/>
              <a:t>우체국</a:t>
            </a:r>
            <a:r>
              <a:rPr dirty="0" spc="-15"/>
              <a:t> </a:t>
            </a:r>
            <a:r>
              <a:rPr dirty="0" spc="0"/>
              <a:t>소		</a:t>
            </a:r>
            <a:r>
              <a:rPr dirty="0"/>
              <a:t>발신일)  그러나</a:t>
            </a:r>
            <a:r>
              <a:rPr dirty="0" spc="-5"/>
              <a:t> </a:t>
            </a:r>
            <a:r>
              <a:rPr dirty="0" b="1">
                <a:latin typeface="맑은 고딕"/>
                <a:cs typeface="맑은 고딕"/>
              </a:rPr>
              <a:t>국		편</a:t>
            </a:r>
            <a:r>
              <a:rPr dirty="0"/>
              <a:t>은</a:t>
            </a:r>
            <a:r>
              <a:rPr dirty="0" spc="-25"/>
              <a:t> </a:t>
            </a:r>
            <a:r>
              <a:rPr dirty="0" b="1">
                <a:latin typeface="맑은 고딕"/>
                <a:cs typeface="맑은 고딕"/>
              </a:rPr>
              <a:t>도	의</a:t>
            </a:r>
            <a:r>
              <a:rPr dirty="0"/>
              <a:t>에</a:t>
            </a:r>
            <a:r>
              <a:rPr dirty="0" spc="-25"/>
              <a:t> </a:t>
            </a:r>
            <a:r>
              <a:rPr dirty="0"/>
              <a:t>의한다.</a:t>
            </a:r>
          </a:p>
        </p:txBody>
      </p:sp>
      <p:sp>
        <p:nvSpPr>
          <p:cNvPr id="14" name="object 14"/>
          <p:cNvSpPr/>
          <p:nvPr/>
        </p:nvSpPr>
        <p:spPr>
          <a:xfrm>
            <a:off x="6914006" y="1320419"/>
            <a:ext cx="1022985" cy="127000"/>
          </a:xfrm>
          <a:custGeom>
            <a:avLst/>
            <a:gdLst/>
            <a:ahLst/>
            <a:cxnLst/>
            <a:rect l="l" t="t" r="r" b="b"/>
            <a:pathLst>
              <a:path w="1022984" h="127000">
                <a:moveTo>
                  <a:pt x="0" y="127000"/>
                </a:moveTo>
                <a:lnTo>
                  <a:pt x="0" y="0"/>
                </a:lnTo>
                <a:lnTo>
                  <a:pt x="1022858" y="0"/>
                </a:lnTo>
                <a:lnTo>
                  <a:pt x="1022858" y="127000"/>
                </a:lnTo>
                <a:lnTo>
                  <a:pt x="0" y="12700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23811" y="1597278"/>
            <a:ext cx="2380615" cy="144780"/>
          </a:xfrm>
          <a:custGeom>
            <a:avLst/>
            <a:gdLst/>
            <a:ahLst/>
            <a:cxnLst/>
            <a:rect l="l" t="t" r="r" b="b"/>
            <a:pathLst>
              <a:path w="2380615" h="144780">
                <a:moveTo>
                  <a:pt x="1648117" y="8636"/>
                </a:moveTo>
                <a:lnTo>
                  <a:pt x="1616367" y="8636"/>
                </a:lnTo>
                <a:lnTo>
                  <a:pt x="1616367" y="135636"/>
                </a:lnTo>
                <a:lnTo>
                  <a:pt x="1643037" y="144653"/>
                </a:lnTo>
                <a:lnTo>
                  <a:pt x="1643037" y="17653"/>
                </a:lnTo>
                <a:lnTo>
                  <a:pt x="1648117" y="17653"/>
                </a:lnTo>
                <a:lnTo>
                  <a:pt x="1648117" y="8636"/>
                </a:lnTo>
                <a:close/>
              </a:path>
              <a:path w="2380615" h="144780">
                <a:moveTo>
                  <a:pt x="1648117" y="17653"/>
                </a:moveTo>
                <a:lnTo>
                  <a:pt x="1643037" y="17653"/>
                </a:lnTo>
                <a:lnTo>
                  <a:pt x="1643037" y="144653"/>
                </a:lnTo>
                <a:lnTo>
                  <a:pt x="1674787" y="144653"/>
                </a:lnTo>
                <a:lnTo>
                  <a:pt x="1674787" y="135636"/>
                </a:lnTo>
                <a:lnTo>
                  <a:pt x="1648117" y="135636"/>
                </a:lnTo>
                <a:lnTo>
                  <a:pt x="1648117" y="17653"/>
                </a:lnTo>
                <a:close/>
              </a:path>
              <a:path w="2380615" h="144780">
                <a:moveTo>
                  <a:pt x="2380399" y="17653"/>
                </a:moveTo>
                <a:lnTo>
                  <a:pt x="1674787" y="17653"/>
                </a:lnTo>
                <a:lnTo>
                  <a:pt x="1674787" y="144653"/>
                </a:lnTo>
                <a:lnTo>
                  <a:pt x="2380399" y="144653"/>
                </a:lnTo>
                <a:lnTo>
                  <a:pt x="2380399" y="17653"/>
                </a:lnTo>
                <a:close/>
              </a:path>
              <a:path w="2380615" h="144780">
                <a:moveTo>
                  <a:pt x="1446441" y="8636"/>
                </a:moveTo>
                <a:lnTo>
                  <a:pt x="0" y="8636"/>
                </a:lnTo>
                <a:lnTo>
                  <a:pt x="0" y="135636"/>
                </a:lnTo>
                <a:lnTo>
                  <a:pt x="1464475" y="135636"/>
                </a:lnTo>
                <a:lnTo>
                  <a:pt x="1464475" y="127000"/>
                </a:lnTo>
                <a:lnTo>
                  <a:pt x="1446441" y="127000"/>
                </a:lnTo>
                <a:lnTo>
                  <a:pt x="1446441" y="8636"/>
                </a:lnTo>
                <a:close/>
              </a:path>
              <a:path w="2380615" h="144780">
                <a:moveTo>
                  <a:pt x="1496225" y="0"/>
                </a:moveTo>
                <a:lnTo>
                  <a:pt x="1464475" y="0"/>
                </a:lnTo>
                <a:lnTo>
                  <a:pt x="1464475" y="135636"/>
                </a:lnTo>
                <a:lnTo>
                  <a:pt x="1496225" y="135636"/>
                </a:lnTo>
                <a:lnTo>
                  <a:pt x="1496225" y="0"/>
                </a:lnTo>
                <a:close/>
              </a:path>
              <a:path w="2380615" h="144780">
                <a:moveTo>
                  <a:pt x="1616367" y="8636"/>
                </a:moveTo>
                <a:lnTo>
                  <a:pt x="1496225" y="8636"/>
                </a:lnTo>
                <a:lnTo>
                  <a:pt x="1496225" y="135636"/>
                </a:lnTo>
                <a:lnTo>
                  <a:pt x="1616367" y="135636"/>
                </a:lnTo>
                <a:lnTo>
                  <a:pt x="1616367" y="8636"/>
                </a:lnTo>
                <a:close/>
              </a:path>
              <a:path w="2380615" h="144780">
                <a:moveTo>
                  <a:pt x="1648117" y="8636"/>
                </a:moveTo>
                <a:lnTo>
                  <a:pt x="1648117" y="135636"/>
                </a:lnTo>
                <a:lnTo>
                  <a:pt x="1674787" y="135636"/>
                </a:lnTo>
                <a:lnTo>
                  <a:pt x="1674787" y="17653"/>
                </a:lnTo>
                <a:lnTo>
                  <a:pt x="1648117" y="8636"/>
                </a:lnTo>
                <a:close/>
              </a:path>
              <a:path w="2380615" h="144780">
                <a:moveTo>
                  <a:pt x="1464475" y="0"/>
                </a:moveTo>
                <a:lnTo>
                  <a:pt x="1446441" y="0"/>
                </a:lnTo>
                <a:lnTo>
                  <a:pt x="1446441" y="127000"/>
                </a:lnTo>
                <a:lnTo>
                  <a:pt x="1464475" y="127000"/>
                </a:lnTo>
                <a:lnTo>
                  <a:pt x="1464475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323847" y="3320541"/>
            <a:ext cx="1139190" cy="136525"/>
          </a:xfrm>
          <a:custGeom>
            <a:avLst/>
            <a:gdLst/>
            <a:ahLst/>
            <a:cxnLst/>
            <a:rect l="l" t="t" r="r" b="b"/>
            <a:pathLst>
              <a:path w="1139189" h="136525">
                <a:moveTo>
                  <a:pt x="1139190" y="0"/>
                </a:moveTo>
                <a:lnTo>
                  <a:pt x="401828" y="0"/>
                </a:lnTo>
                <a:lnTo>
                  <a:pt x="375158" y="9017"/>
                </a:lnTo>
                <a:lnTo>
                  <a:pt x="0" y="9017"/>
                </a:lnTo>
                <a:lnTo>
                  <a:pt x="0" y="136017"/>
                </a:lnTo>
                <a:lnTo>
                  <a:pt x="406908" y="136017"/>
                </a:lnTo>
                <a:lnTo>
                  <a:pt x="433578" y="127000"/>
                </a:lnTo>
                <a:lnTo>
                  <a:pt x="1139190" y="127000"/>
                </a:lnTo>
                <a:lnTo>
                  <a:pt x="1139190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457955" y="3320541"/>
            <a:ext cx="1282065" cy="127000"/>
          </a:xfrm>
          <a:custGeom>
            <a:avLst/>
            <a:gdLst/>
            <a:ahLst/>
            <a:cxnLst/>
            <a:rect l="l" t="t" r="r" b="b"/>
            <a:pathLst>
              <a:path w="1282064" h="127000">
                <a:moveTo>
                  <a:pt x="0" y="127000"/>
                </a:moveTo>
                <a:lnTo>
                  <a:pt x="0" y="0"/>
                </a:lnTo>
                <a:lnTo>
                  <a:pt x="1282065" y="0"/>
                </a:lnTo>
                <a:lnTo>
                  <a:pt x="1282065" y="127000"/>
                </a:lnTo>
                <a:lnTo>
                  <a:pt x="0" y="12700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261742" y="3990213"/>
            <a:ext cx="1398270" cy="154305"/>
          </a:xfrm>
          <a:custGeom>
            <a:avLst/>
            <a:gdLst/>
            <a:ahLst/>
            <a:cxnLst/>
            <a:rect l="l" t="t" r="r" b="b"/>
            <a:pathLst>
              <a:path w="1398270" h="154304">
                <a:moveTo>
                  <a:pt x="1397889" y="0"/>
                </a:moveTo>
                <a:lnTo>
                  <a:pt x="964057" y="0"/>
                </a:lnTo>
                <a:lnTo>
                  <a:pt x="946404" y="8889"/>
                </a:lnTo>
                <a:lnTo>
                  <a:pt x="633857" y="8889"/>
                </a:lnTo>
                <a:lnTo>
                  <a:pt x="615950" y="17906"/>
                </a:lnTo>
                <a:lnTo>
                  <a:pt x="580263" y="17906"/>
                </a:lnTo>
                <a:lnTo>
                  <a:pt x="562229" y="26924"/>
                </a:lnTo>
                <a:lnTo>
                  <a:pt x="0" y="26924"/>
                </a:lnTo>
                <a:lnTo>
                  <a:pt x="0" y="153924"/>
                </a:lnTo>
                <a:lnTo>
                  <a:pt x="593979" y="153924"/>
                </a:lnTo>
                <a:lnTo>
                  <a:pt x="612013" y="144906"/>
                </a:lnTo>
                <a:lnTo>
                  <a:pt x="647700" y="144906"/>
                </a:lnTo>
                <a:lnTo>
                  <a:pt x="665607" y="135889"/>
                </a:lnTo>
                <a:lnTo>
                  <a:pt x="978154" y="135889"/>
                </a:lnTo>
                <a:lnTo>
                  <a:pt x="995807" y="127000"/>
                </a:lnTo>
                <a:lnTo>
                  <a:pt x="1397889" y="127000"/>
                </a:lnTo>
                <a:lnTo>
                  <a:pt x="1397889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48778" y="4347590"/>
            <a:ext cx="505459" cy="180340"/>
          </a:xfrm>
          <a:custGeom>
            <a:avLst/>
            <a:gdLst/>
            <a:ahLst/>
            <a:cxnLst/>
            <a:rect l="l" t="t" r="r" b="b"/>
            <a:pathLst>
              <a:path w="505459" h="180339">
                <a:moveTo>
                  <a:pt x="17995" y="44703"/>
                </a:moveTo>
                <a:lnTo>
                  <a:pt x="0" y="44703"/>
                </a:lnTo>
                <a:lnTo>
                  <a:pt x="0" y="180339"/>
                </a:lnTo>
                <a:lnTo>
                  <a:pt x="31750" y="180339"/>
                </a:lnTo>
                <a:lnTo>
                  <a:pt x="31750" y="171703"/>
                </a:lnTo>
                <a:lnTo>
                  <a:pt x="17995" y="171703"/>
                </a:lnTo>
                <a:lnTo>
                  <a:pt x="17995" y="44703"/>
                </a:lnTo>
                <a:close/>
              </a:path>
              <a:path w="505459" h="180339">
                <a:moveTo>
                  <a:pt x="35636" y="35686"/>
                </a:moveTo>
                <a:lnTo>
                  <a:pt x="17995" y="35686"/>
                </a:lnTo>
                <a:lnTo>
                  <a:pt x="17995" y="171703"/>
                </a:lnTo>
                <a:lnTo>
                  <a:pt x="31750" y="171703"/>
                </a:lnTo>
                <a:lnTo>
                  <a:pt x="31750" y="44703"/>
                </a:lnTo>
                <a:lnTo>
                  <a:pt x="35636" y="44703"/>
                </a:lnTo>
                <a:lnTo>
                  <a:pt x="35636" y="35686"/>
                </a:lnTo>
                <a:close/>
              </a:path>
              <a:path w="505459" h="180339">
                <a:moveTo>
                  <a:pt x="35636" y="44703"/>
                </a:moveTo>
                <a:lnTo>
                  <a:pt x="31750" y="44703"/>
                </a:lnTo>
                <a:lnTo>
                  <a:pt x="31750" y="171703"/>
                </a:lnTo>
                <a:lnTo>
                  <a:pt x="49745" y="171703"/>
                </a:lnTo>
                <a:lnTo>
                  <a:pt x="49745" y="162686"/>
                </a:lnTo>
                <a:lnTo>
                  <a:pt x="35636" y="162686"/>
                </a:lnTo>
                <a:lnTo>
                  <a:pt x="35636" y="44703"/>
                </a:lnTo>
                <a:close/>
              </a:path>
              <a:path w="505459" h="180339">
                <a:moveTo>
                  <a:pt x="67386" y="26669"/>
                </a:moveTo>
                <a:lnTo>
                  <a:pt x="35636" y="26669"/>
                </a:lnTo>
                <a:lnTo>
                  <a:pt x="35636" y="162686"/>
                </a:lnTo>
                <a:lnTo>
                  <a:pt x="49745" y="162686"/>
                </a:lnTo>
                <a:lnTo>
                  <a:pt x="49745" y="35686"/>
                </a:lnTo>
                <a:lnTo>
                  <a:pt x="67386" y="35686"/>
                </a:lnTo>
                <a:lnTo>
                  <a:pt x="67386" y="26669"/>
                </a:lnTo>
                <a:close/>
              </a:path>
              <a:path w="505459" h="180339">
                <a:moveTo>
                  <a:pt x="67386" y="35686"/>
                </a:moveTo>
                <a:lnTo>
                  <a:pt x="49745" y="35686"/>
                </a:lnTo>
                <a:lnTo>
                  <a:pt x="49745" y="162686"/>
                </a:lnTo>
                <a:lnTo>
                  <a:pt x="67386" y="162686"/>
                </a:lnTo>
                <a:lnTo>
                  <a:pt x="67386" y="35686"/>
                </a:lnTo>
                <a:close/>
              </a:path>
              <a:path w="505459" h="180339">
                <a:moveTo>
                  <a:pt x="505117" y="0"/>
                </a:moveTo>
                <a:lnTo>
                  <a:pt x="169913" y="0"/>
                </a:lnTo>
                <a:lnTo>
                  <a:pt x="142913" y="8635"/>
                </a:lnTo>
                <a:lnTo>
                  <a:pt x="116281" y="8635"/>
                </a:lnTo>
                <a:lnTo>
                  <a:pt x="98272" y="17652"/>
                </a:lnTo>
                <a:lnTo>
                  <a:pt x="80276" y="17652"/>
                </a:lnTo>
                <a:lnTo>
                  <a:pt x="71640" y="26669"/>
                </a:lnTo>
                <a:lnTo>
                  <a:pt x="67386" y="26669"/>
                </a:lnTo>
                <a:lnTo>
                  <a:pt x="67386" y="153669"/>
                </a:lnTo>
                <a:lnTo>
                  <a:pt x="103390" y="153669"/>
                </a:lnTo>
                <a:lnTo>
                  <a:pt x="112026" y="144652"/>
                </a:lnTo>
                <a:lnTo>
                  <a:pt x="130022" y="144652"/>
                </a:lnTo>
                <a:lnTo>
                  <a:pt x="148031" y="135635"/>
                </a:lnTo>
                <a:lnTo>
                  <a:pt x="174663" y="135635"/>
                </a:lnTo>
                <a:lnTo>
                  <a:pt x="201663" y="126999"/>
                </a:lnTo>
                <a:lnTo>
                  <a:pt x="505117" y="126999"/>
                </a:lnTo>
                <a:lnTo>
                  <a:pt x="505117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243708" y="4338701"/>
            <a:ext cx="889000" cy="127000"/>
          </a:xfrm>
          <a:custGeom>
            <a:avLst/>
            <a:gdLst/>
            <a:ahLst/>
            <a:cxnLst/>
            <a:rect l="l" t="t" r="r" b="b"/>
            <a:pathLst>
              <a:path w="889000" h="127000">
                <a:moveTo>
                  <a:pt x="0" y="127000"/>
                </a:moveTo>
                <a:lnTo>
                  <a:pt x="0" y="0"/>
                </a:lnTo>
                <a:lnTo>
                  <a:pt x="888873" y="0"/>
                </a:lnTo>
                <a:lnTo>
                  <a:pt x="888873" y="127000"/>
                </a:lnTo>
                <a:lnTo>
                  <a:pt x="0" y="12700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163567" y="4392295"/>
            <a:ext cx="18415" cy="127000"/>
          </a:xfrm>
          <a:custGeom>
            <a:avLst/>
            <a:gdLst/>
            <a:ahLst/>
            <a:cxnLst/>
            <a:rect l="l" t="t" r="r" b="b"/>
            <a:pathLst>
              <a:path w="18414" h="127000">
                <a:moveTo>
                  <a:pt x="0" y="126999"/>
                </a:moveTo>
                <a:lnTo>
                  <a:pt x="18034" y="126999"/>
                </a:lnTo>
                <a:lnTo>
                  <a:pt x="18034" y="0"/>
                </a:lnTo>
                <a:lnTo>
                  <a:pt x="0" y="0"/>
                </a:lnTo>
                <a:lnTo>
                  <a:pt x="0" y="126999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181602" y="4383278"/>
            <a:ext cx="31750" cy="136525"/>
          </a:xfrm>
          <a:custGeom>
            <a:avLst/>
            <a:gdLst/>
            <a:ahLst/>
            <a:cxnLst/>
            <a:rect l="l" t="t" r="r" b="b"/>
            <a:pathLst>
              <a:path w="31750" h="136525">
                <a:moveTo>
                  <a:pt x="0" y="136017"/>
                </a:moveTo>
                <a:lnTo>
                  <a:pt x="31750" y="136017"/>
                </a:lnTo>
                <a:lnTo>
                  <a:pt x="31750" y="0"/>
                </a:lnTo>
                <a:lnTo>
                  <a:pt x="0" y="0"/>
                </a:lnTo>
                <a:lnTo>
                  <a:pt x="0" y="136017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213352" y="4383278"/>
            <a:ext cx="21590" cy="127000"/>
          </a:xfrm>
          <a:custGeom>
            <a:avLst/>
            <a:gdLst/>
            <a:ahLst/>
            <a:cxnLst/>
            <a:rect l="l" t="t" r="r" b="b"/>
            <a:pathLst>
              <a:path w="21589" h="127000">
                <a:moveTo>
                  <a:pt x="0" y="127000"/>
                </a:moveTo>
                <a:lnTo>
                  <a:pt x="21463" y="127000"/>
                </a:lnTo>
                <a:lnTo>
                  <a:pt x="21463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234815" y="4500879"/>
            <a:ext cx="31750" cy="8890"/>
          </a:xfrm>
          <a:custGeom>
            <a:avLst/>
            <a:gdLst/>
            <a:ahLst/>
            <a:cxnLst/>
            <a:rect l="l" t="t" r="r" b="b"/>
            <a:pathLst>
              <a:path w="31750" h="8889">
                <a:moveTo>
                  <a:pt x="0" y="8890"/>
                </a:moveTo>
                <a:lnTo>
                  <a:pt x="31750" y="8890"/>
                </a:lnTo>
                <a:lnTo>
                  <a:pt x="31750" y="0"/>
                </a:lnTo>
                <a:lnTo>
                  <a:pt x="0" y="0"/>
                </a:lnTo>
                <a:lnTo>
                  <a:pt x="0" y="889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234815" y="4373879"/>
            <a:ext cx="18415" cy="127000"/>
          </a:xfrm>
          <a:custGeom>
            <a:avLst/>
            <a:gdLst/>
            <a:ahLst/>
            <a:cxnLst/>
            <a:rect l="l" t="t" r="r" b="b"/>
            <a:pathLst>
              <a:path w="18414" h="127000">
                <a:moveTo>
                  <a:pt x="0" y="127000"/>
                </a:moveTo>
                <a:lnTo>
                  <a:pt x="18034" y="127000"/>
                </a:lnTo>
                <a:lnTo>
                  <a:pt x="18034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252848" y="4373879"/>
            <a:ext cx="13970" cy="127000"/>
          </a:xfrm>
          <a:custGeom>
            <a:avLst/>
            <a:gdLst/>
            <a:ahLst/>
            <a:cxnLst/>
            <a:rect l="l" t="t" r="r" b="b"/>
            <a:pathLst>
              <a:path w="13970" h="127000">
                <a:moveTo>
                  <a:pt x="0" y="127000"/>
                </a:moveTo>
                <a:lnTo>
                  <a:pt x="13715" y="127000"/>
                </a:lnTo>
                <a:lnTo>
                  <a:pt x="13715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252848" y="4364990"/>
            <a:ext cx="31750" cy="8890"/>
          </a:xfrm>
          <a:custGeom>
            <a:avLst/>
            <a:gdLst/>
            <a:ahLst/>
            <a:cxnLst/>
            <a:rect l="l" t="t" r="r" b="b"/>
            <a:pathLst>
              <a:path w="31750" h="8889">
                <a:moveTo>
                  <a:pt x="0" y="8889"/>
                </a:moveTo>
                <a:lnTo>
                  <a:pt x="31750" y="8889"/>
                </a:lnTo>
                <a:lnTo>
                  <a:pt x="31750" y="0"/>
                </a:lnTo>
                <a:lnTo>
                  <a:pt x="0" y="0"/>
                </a:lnTo>
                <a:lnTo>
                  <a:pt x="0" y="8889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266565" y="4374260"/>
            <a:ext cx="18415" cy="127000"/>
          </a:xfrm>
          <a:custGeom>
            <a:avLst/>
            <a:gdLst/>
            <a:ahLst/>
            <a:cxnLst/>
            <a:rect l="l" t="t" r="r" b="b"/>
            <a:pathLst>
              <a:path w="18414" h="127000">
                <a:moveTo>
                  <a:pt x="0" y="127000"/>
                </a:moveTo>
                <a:lnTo>
                  <a:pt x="18034" y="127000"/>
                </a:lnTo>
                <a:lnTo>
                  <a:pt x="18034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284598" y="4365244"/>
            <a:ext cx="1821814" cy="127000"/>
          </a:xfrm>
          <a:custGeom>
            <a:avLst/>
            <a:gdLst/>
            <a:ahLst/>
            <a:cxnLst/>
            <a:rect l="l" t="t" r="r" b="b"/>
            <a:pathLst>
              <a:path w="1821814" h="127000">
                <a:moveTo>
                  <a:pt x="1821561" y="0"/>
                </a:moveTo>
                <a:lnTo>
                  <a:pt x="0" y="0"/>
                </a:lnTo>
                <a:lnTo>
                  <a:pt x="0" y="126999"/>
                </a:lnTo>
                <a:lnTo>
                  <a:pt x="1821561" y="126999"/>
                </a:lnTo>
                <a:lnTo>
                  <a:pt x="1821561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957770" y="4731384"/>
            <a:ext cx="1523365" cy="127000"/>
          </a:xfrm>
          <a:custGeom>
            <a:avLst/>
            <a:gdLst/>
            <a:ahLst/>
            <a:cxnLst/>
            <a:rect l="l" t="t" r="r" b="b"/>
            <a:pathLst>
              <a:path w="1523364" h="127000">
                <a:moveTo>
                  <a:pt x="0" y="127000"/>
                </a:moveTo>
                <a:lnTo>
                  <a:pt x="0" y="0"/>
                </a:lnTo>
                <a:lnTo>
                  <a:pt x="1522920" y="0"/>
                </a:lnTo>
                <a:lnTo>
                  <a:pt x="1522920" y="127000"/>
                </a:lnTo>
                <a:lnTo>
                  <a:pt x="0" y="12700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779517" y="4758435"/>
            <a:ext cx="2166620" cy="127000"/>
          </a:xfrm>
          <a:custGeom>
            <a:avLst/>
            <a:gdLst/>
            <a:ahLst/>
            <a:cxnLst/>
            <a:rect l="l" t="t" r="r" b="b"/>
            <a:pathLst>
              <a:path w="2166620" h="127000">
                <a:moveTo>
                  <a:pt x="0" y="127000"/>
                </a:moveTo>
                <a:lnTo>
                  <a:pt x="0" y="0"/>
                </a:lnTo>
                <a:lnTo>
                  <a:pt x="2166239" y="0"/>
                </a:lnTo>
                <a:lnTo>
                  <a:pt x="2166239" y="127000"/>
                </a:lnTo>
                <a:lnTo>
                  <a:pt x="0" y="12700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618741" y="5115559"/>
            <a:ext cx="17780" cy="127000"/>
          </a:xfrm>
          <a:custGeom>
            <a:avLst/>
            <a:gdLst/>
            <a:ahLst/>
            <a:cxnLst/>
            <a:rect l="l" t="t" r="r" b="b"/>
            <a:pathLst>
              <a:path w="17780" h="127000">
                <a:moveTo>
                  <a:pt x="0" y="126999"/>
                </a:moveTo>
                <a:lnTo>
                  <a:pt x="17652" y="126999"/>
                </a:lnTo>
                <a:lnTo>
                  <a:pt x="17652" y="0"/>
                </a:lnTo>
                <a:lnTo>
                  <a:pt x="0" y="0"/>
                </a:lnTo>
                <a:lnTo>
                  <a:pt x="0" y="126999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636395" y="5106542"/>
            <a:ext cx="31750" cy="136525"/>
          </a:xfrm>
          <a:custGeom>
            <a:avLst/>
            <a:gdLst/>
            <a:ahLst/>
            <a:cxnLst/>
            <a:rect l="l" t="t" r="r" b="b"/>
            <a:pathLst>
              <a:path w="31750" h="136525">
                <a:moveTo>
                  <a:pt x="0" y="136016"/>
                </a:moveTo>
                <a:lnTo>
                  <a:pt x="31750" y="136016"/>
                </a:lnTo>
                <a:lnTo>
                  <a:pt x="31750" y="0"/>
                </a:lnTo>
                <a:lnTo>
                  <a:pt x="0" y="0"/>
                </a:lnTo>
                <a:lnTo>
                  <a:pt x="0" y="136016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668145" y="5106542"/>
            <a:ext cx="1357630" cy="127000"/>
          </a:xfrm>
          <a:custGeom>
            <a:avLst/>
            <a:gdLst/>
            <a:ahLst/>
            <a:cxnLst/>
            <a:rect l="l" t="t" r="r" b="b"/>
            <a:pathLst>
              <a:path w="1357630" h="127000">
                <a:moveTo>
                  <a:pt x="1357503" y="0"/>
                </a:moveTo>
                <a:lnTo>
                  <a:pt x="0" y="0"/>
                </a:lnTo>
                <a:lnTo>
                  <a:pt x="0" y="126999"/>
                </a:lnTo>
                <a:lnTo>
                  <a:pt x="1357503" y="126999"/>
                </a:lnTo>
                <a:lnTo>
                  <a:pt x="1357503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368800" y="5215890"/>
            <a:ext cx="31750" cy="8890"/>
          </a:xfrm>
          <a:custGeom>
            <a:avLst/>
            <a:gdLst/>
            <a:ahLst/>
            <a:cxnLst/>
            <a:rect l="l" t="t" r="r" b="b"/>
            <a:pathLst>
              <a:path w="31750" h="8889">
                <a:moveTo>
                  <a:pt x="0" y="8890"/>
                </a:moveTo>
                <a:lnTo>
                  <a:pt x="31750" y="8890"/>
                </a:lnTo>
                <a:lnTo>
                  <a:pt x="31750" y="0"/>
                </a:lnTo>
                <a:lnTo>
                  <a:pt x="0" y="0"/>
                </a:lnTo>
                <a:lnTo>
                  <a:pt x="0" y="889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368800" y="5088890"/>
            <a:ext cx="14604" cy="127000"/>
          </a:xfrm>
          <a:custGeom>
            <a:avLst/>
            <a:gdLst/>
            <a:ahLst/>
            <a:cxnLst/>
            <a:rect l="l" t="t" r="r" b="b"/>
            <a:pathLst>
              <a:path w="14604" h="127000">
                <a:moveTo>
                  <a:pt x="0" y="127000"/>
                </a:moveTo>
                <a:lnTo>
                  <a:pt x="14097" y="127000"/>
                </a:lnTo>
                <a:lnTo>
                  <a:pt x="14097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400550" y="5097526"/>
            <a:ext cx="18415" cy="127000"/>
          </a:xfrm>
          <a:custGeom>
            <a:avLst/>
            <a:gdLst/>
            <a:ahLst/>
            <a:cxnLst/>
            <a:rect l="l" t="t" r="r" b="b"/>
            <a:pathLst>
              <a:path w="18414" h="127000">
                <a:moveTo>
                  <a:pt x="0" y="127000"/>
                </a:moveTo>
                <a:lnTo>
                  <a:pt x="18034" y="127000"/>
                </a:lnTo>
                <a:lnTo>
                  <a:pt x="18034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351146" y="5088890"/>
            <a:ext cx="17780" cy="127000"/>
          </a:xfrm>
          <a:custGeom>
            <a:avLst/>
            <a:gdLst/>
            <a:ahLst/>
            <a:cxnLst/>
            <a:rect l="l" t="t" r="r" b="b"/>
            <a:pathLst>
              <a:path w="17779" h="127000">
                <a:moveTo>
                  <a:pt x="0" y="127000"/>
                </a:moveTo>
                <a:lnTo>
                  <a:pt x="17652" y="127000"/>
                </a:lnTo>
                <a:lnTo>
                  <a:pt x="17652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351146" y="5080000"/>
            <a:ext cx="31750" cy="8890"/>
          </a:xfrm>
          <a:custGeom>
            <a:avLst/>
            <a:gdLst/>
            <a:ahLst/>
            <a:cxnLst/>
            <a:rect l="l" t="t" r="r" b="b"/>
            <a:pathLst>
              <a:path w="31750" h="8889">
                <a:moveTo>
                  <a:pt x="0" y="8889"/>
                </a:moveTo>
                <a:lnTo>
                  <a:pt x="31750" y="8889"/>
                </a:lnTo>
                <a:lnTo>
                  <a:pt x="31750" y="0"/>
                </a:lnTo>
                <a:lnTo>
                  <a:pt x="0" y="0"/>
                </a:lnTo>
                <a:lnTo>
                  <a:pt x="0" y="8889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382896" y="5088509"/>
            <a:ext cx="17780" cy="127000"/>
          </a:xfrm>
          <a:custGeom>
            <a:avLst/>
            <a:gdLst/>
            <a:ahLst/>
            <a:cxnLst/>
            <a:rect l="l" t="t" r="r" b="b"/>
            <a:pathLst>
              <a:path w="17779" h="127000">
                <a:moveTo>
                  <a:pt x="0" y="127000"/>
                </a:moveTo>
                <a:lnTo>
                  <a:pt x="17652" y="127000"/>
                </a:lnTo>
                <a:lnTo>
                  <a:pt x="17652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331334" y="5070855"/>
            <a:ext cx="0" cy="135890"/>
          </a:xfrm>
          <a:custGeom>
            <a:avLst/>
            <a:gdLst/>
            <a:ahLst/>
            <a:cxnLst/>
            <a:rect l="l" t="t" r="r" b="b"/>
            <a:pathLst>
              <a:path w="0" h="135889">
                <a:moveTo>
                  <a:pt x="0" y="0"/>
                </a:moveTo>
                <a:lnTo>
                  <a:pt x="0" y="135636"/>
                </a:lnTo>
              </a:path>
            </a:pathLst>
          </a:custGeom>
          <a:ln w="3175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349178" y="5079491"/>
            <a:ext cx="0" cy="127000"/>
          </a:xfrm>
          <a:custGeom>
            <a:avLst/>
            <a:gdLst/>
            <a:ahLst/>
            <a:cxnLst/>
            <a:rect l="l" t="t" r="r" b="b"/>
            <a:pathLst>
              <a:path w="0" h="127000">
                <a:moveTo>
                  <a:pt x="0" y="0"/>
                </a:moveTo>
                <a:lnTo>
                  <a:pt x="0" y="126999"/>
                </a:lnTo>
              </a:path>
            </a:pathLst>
          </a:custGeom>
          <a:ln w="3937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494023" y="5070855"/>
            <a:ext cx="821690" cy="127000"/>
          </a:xfrm>
          <a:custGeom>
            <a:avLst/>
            <a:gdLst/>
            <a:ahLst/>
            <a:cxnLst/>
            <a:rect l="l" t="t" r="r" b="b"/>
            <a:pathLst>
              <a:path w="821689" h="127000">
                <a:moveTo>
                  <a:pt x="821436" y="0"/>
                </a:moveTo>
                <a:lnTo>
                  <a:pt x="0" y="0"/>
                </a:lnTo>
                <a:lnTo>
                  <a:pt x="0" y="127000"/>
                </a:lnTo>
                <a:lnTo>
                  <a:pt x="821436" y="127000"/>
                </a:lnTo>
                <a:lnTo>
                  <a:pt x="821436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303" y="215341"/>
            <a:ext cx="286893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Ⅱ. </a:t>
            </a:r>
            <a:r>
              <a:rPr dirty="0" spc="-5"/>
              <a:t>법적 성격상</a:t>
            </a:r>
            <a:r>
              <a:rPr dirty="0" spc="-55"/>
              <a:t> </a:t>
            </a:r>
            <a:r>
              <a:rPr dirty="0"/>
              <a:t>특색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82921" y="1215883"/>
            <a:ext cx="1105535" cy="3390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2000" b="1">
                <a:latin typeface="맑은 고딕"/>
                <a:cs typeface="맑은 고딕"/>
              </a:rPr>
              <a:t>법정</a:t>
            </a:r>
            <a:r>
              <a:rPr dirty="0" sz="2000" spc="-10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수수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75503" y="1225676"/>
            <a:ext cx="30867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맑은 고딕"/>
                <a:cs typeface="맑은 고딕"/>
              </a:rPr>
              <a:t>료</a:t>
            </a:r>
            <a:r>
              <a:rPr dirty="0" sz="2000">
                <a:latin typeface="맑은 고딕"/>
                <a:cs typeface="맑은 고딕"/>
              </a:rPr>
              <a:t>를 납부한 증명서류를</a:t>
            </a:r>
            <a:r>
              <a:rPr dirty="0" sz="2000" spc="-114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첨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303" y="654811"/>
            <a:ext cx="3964304" cy="1206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맑은 고딕"/>
                <a:cs typeface="맑은 고딕"/>
              </a:rPr>
              <a:t>2. 여타의</a:t>
            </a:r>
            <a:r>
              <a:rPr dirty="0" sz="2400" spc="-25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원칙들</a:t>
            </a:r>
            <a:endParaRPr sz="2400">
              <a:latin typeface="맑은 고딕"/>
              <a:cs typeface="맑은 고딕"/>
            </a:endParaRPr>
          </a:p>
          <a:p>
            <a:pPr marL="355600" marR="5080" indent="-342900">
              <a:lnSpc>
                <a:spcPct val="100000"/>
              </a:lnSpc>
              <a:spcBef>
                <a:spcPts val="1614"/>
              </a:spcBef>
            </a:pPr>
            <a:r>
              <a:rPr dirty="0" sz="2000" spc="-5">
                <a:latin typeface="맑은 고딕"/>
                <a:cs typeface="맑은 고딕"/>
              </a:rPr>
              <a:t>「</a:t>
            </a:r>
            <a:r>
              <a:rPr dirty="0" sz="2000" b="1">
                <a:latin typeface="맑은 고딕"/>
                <a:cs typeface="맑은 고딕"/>
              </a:rPr>
              <a:t>수수료주의</a:t>
            </a:r>
            <a:r>
              <a:rPr dirty="0" sz="2000" spc="-5">
                <a:latin typeface="맑은 고딕"/>
                <a:cs typeface="맑은 고딕"/>
              </a:rPr>
              <a:t>」</a:t>
            </a:r>
            <a:r>
              <a:rPr dirty="0" sz="2000">
                <a:latin typeface="맑은 고딕"/>
                <a:cs typeface="맑은 고딕"/>
              </a:rPr>
              <a:t>란</a:t>
            </a:r>
            <a:r>
              <a:rPr dirty="0" sz="2000" spc="-7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특허출원서류에는  부하여야 하는</a:t>
            </a:r>
            <a:r>
              <a:rPr dirty="0" sz="2000" spc="-4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것.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4695" y="1896237"/>
            <a:ext cx="8299450" cy="13068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66700" indent="-254000">
              <a:lnSpc>
                <a:spcPct val="100000"/>
              </a:lnSpc>
              <a:spcBef>
                <a:spcPts val="105"/>
              </a:spcBef>
              <a:buChar char="-"/>
              <a:tabLst>
                <a:tab pos="206375" algn="l"/>
              </a:tabLst>
            </a:pPr>
            <a:r>
              <a:rPr dirty="0" sz="2000">
                <a:latin typeface="맑은 고딕"/>
                <a:cs typeface="맑은 고딕"/>
              </a:rPr>
              <a:t>수수료를 납부하지 아니하면 보정명령을 받게 되고 이에 응하지</a:t>
            </a:r>
            <a:r>
              <a:rPr dirty="0" sz="2000" spc="-13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아니하</a:t>
            </a:r>
            <a:endParaRPr sz="2000">
              <a:latin typeface="맑은 고딕"/>
              <a:cs typeface="맑은 고딕"/>
            </a:endParaRPr>
          </a:p>
          <a:p>
            <a:pPr marL="266700">
              <a:lnSpc>
                <a:spcPct val="100000"/>
              </a:lnSpc>
            </a:pPr>
            <a:r>
              <a:rPr dirty="0" sz="2000" spc="0">
                <a:latin typeface="맑은 고딕"/>
                <a:cs typeface="맑은 고딕"/>
              </a:rPr>
              <a:t>면 </a:t>
            </a:r>
            <a:r>
              <a:rPr dirty="0" sz="2000">
                <a:latin typeface="맑은 고딕"/>
                <a:cs typeface="맑은 고딕"/>
              </a:rPr>
              <a:t>출원절차가 무효로</a:t>
            </a:r>
            <a:r>
              <a:rPr dirty="0" sz="2000" spc="-6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된다.</a:t>
            </a:r>
            <a:endParaRPr sz="2000">
              <a:latin typeface="맑은 고딕"/>
              <a:cs typeface="맑은 고딕"/>
            </a:endParaRPr>
          </a:p>
          <a:p>
            <a:pPr marL="266700" marR="207645" indent="-254000">
              <a:lnSpc>
                <a:spcPct val="100000"/>
              </a:lnSpc>
              <a:spcBef>
                <a:spcPts val="480"/>
              </a:spcBef>
              <a:buChar char="-"/>
              <a:tabLst>
                <a:tab pos="206375" algn="l"/>
              </a:tabLst>
            </a:pPr>
            <a:r>
              <a:rPr dirty="0" sz="2000">
                <a:latin typeface="맑은 고딕"/>
                <a:cs typeface="맑은 고딕"/>
              </a:rPr>
              <a:t>다만 특허료는 6월의 납부유예기간을 인정하고 이 기간에도</a:t>
            </a:r>
            <a:r>
              <a:rPr dirty="0" sz="2000" spc="-12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납부하지  아니하면 특허출원의 포기 또는 특허권이</a:t>
            </a:r>
            <a:r>
              <a:rPr dirty="0" sz="2000" spc="-10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소멸된다.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6303" y="3603752"/>
            <a:ext cx="269176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맑은 고딕"/>
                <a:cs typeface="맑은 고딕"/>
              </a:rPr>
              <a:t>「</a:t>
            </a:r>
            <a:r>
              <a:rPr dirty="0" sz="2000" b="1">
                <a:latin typeface="맑은 고딕"/>
                <a:cs typeface="맑은 고딕"/>
              </a:rPr>
              <a:t>신청주의</a:t>
            </a:r>
            <a:r>
              <a:rPr dirty="0" sz="2000" spc="-5">
                <a:latin typeface="맑은 고딕"/>
                <a:cs typeface="맑은 고딕"/>
              </a:rPr>
              <a:t>」</a:t>
            </a:r>
            <a:r>
              <a:rPr dirty="0" sz="2000">
                <a:latin typeface="맑은 고딕"/>
                <a:cs typeface="맑은 고딕"/>
              </a:rPr>
              <a:t>는</a:t>
            </a:r>
            <a:r>
              <a:rPr dirty="0" sz="2000" spc="-9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출원인이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11905" y="3593958"/>
            <a:ext cx="3062605" cy="3390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2000">
                <a:latin typeface="맑은 고딕"/>
                <a:cs typeface="맑은 고딕"/>
              </a:rPr>
              <a:t>출원신청을 하여야 하는</a:t>
            </a:r>
            <a:r>
              <a:rPr dirty="0" sz="2000" spc="-114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것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61303" y="3603752"/>
            <a:ext cx="8128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맑은 고딕"/>
                <a:cs typeface="맑은 고딕"/>
              </a:rPr>
              <a:t>.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3783" y="4325479"/>
            <a:ext cx="1059815" cy="3390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2000" b="1">
                <a:latin typeface="맑은 고딕"/>
                <a:cs typeface="맑은 고딕"/>
              </a:rPr>
              <a:t>1건1통주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6303" y="4335271"/>
            <a:ext cx="8312150" cy="13068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16660" algn="l"/>
              </a:tabLst>
            </a:pPr>
            <a:r>
              <a:rPr dirty="0" sz="2000">
                <a:latin typeface="맑은 고딕"/>
                <a:cs typeface="맑은 고딕"/>
              </a:rPr>
              <a:t>「	</a:t>
            </a:r>
            <a:r>
              <a:rPr dirty="0" sz="2000" b="1">
                <a:latin typeface="맑은 고딕"/>
                <a:cs typeface="맑은 고딕"/>
              </a:rPr>
              <a:t>의</a:t>
            </a:r>
            <a:r>
              <a:rPr dirty="0" sz="2000" spc="-5">
                <a:latin typeface="맑은 고딕"/>
                <a:cs typeface="맑은 고딕"/>
              </a:rPr>
              <a:t>」</a:t>
            </a:r>
            <a:r>
              <a:rPr dirty="0" sz="2000">
                <a:latin typeface="맑은 고딕"/>
                <a:cs typeface="맑은 고딕"/>
              </a:rPr>
              <a:t>는</a:t>
            </a:r>
            <a:r>
              <a:rPr dirty="0" sz="2000" spc="-4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모든</a:t>
            </a:r>
            <a:r>
              <a:rPr dirty="0" sz="2000" spc="-1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서류를</a:t>
            </a:r>
            <a:r>
              <a:rPr dirty="0" sz="2000" spc="-2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작성함에</a:t>
            </a:r>
            <a:r>
              <a:rPr dirty="0" sz="2000" spc="-2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있어</a:t>
            </a:r>
            <a:r>
              <a:rPr dirty="0" sz="2000" spc="-1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한</a:t>
            </a:r>
            <a:r>
              <a:rPr dirty="0" sz="2000" spc="-1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건마다</a:t>
            </a:r>
            <a:r>
              <a:rPr dirty="0" sz="2000" spc="-2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한</a:t>
            </a:r>
            <a:r>
              <a:rPr dirty="0" sz="2000" spc="-1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통씩의</a:t>
            </a:r>
            <a:r>
              <a:rPr dirty="0" sz="2000" spc="-2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서류를</a:t>
            </a:r>
            <a:endParaRPr sz="2000">
              <a:latin typeface="맑은 고딕"/>
              <a:cs typeface="맑은 고딕"/>
            </a:endParaRPr>
          </a:p>
          <a:p>
            <a:pPr marL="355600">
              <a:lnSpc>
                <a:spcPct val="100000"/>
              </a:lnSpc>
            </a:pPr>
            <a:r>
              <a:rPr dirty="0" sz="2000" spc="0">
                <a:latin typeface="맑은 고딕"/>
                <a:cs typeface="맑은 고딕"/>
              </a:rPr>
              <a:t>작성하는</a:t>
            </a:r>
            <a:r>
              <a:rPr dirty="0" sz="2000" spc="-3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것.</a:t>
            </a:r>
            <a:endParaRPr sz="2000">
              <a:latin typeface="맑은 고딕"/>
              <a:cs typeface="맑은 고딕"/>
            </a:endParaRPr>
          </a:p>
          <a:p>
            <a:pPr marL="355600" marR="5080" indent="-254635">
              <a:lnSpc>
                <a:spcPct val="100000"/>
              </a:lnSpc>
              <a:spcBef>
                <a:spcPts val="484"/>
              </a:spcBef>
              <a:tabLst>
                <a:tab pos="6342380" algn="l"/>
              </a:tabLst>
            </a:pPr>
            <a:r>
              <a:rPr dirty="0" sz="2000">
                <a:latin typeface="맑은 고딕"/>
                <a:cs typeface="맑은 고딕"/>
              </a:rPr>
              <a:t>- 특히 상대방이 있는 관계서류는 그</a:t>
            </a:r>
            <a:r>
              <a:rPr dirty="0" sz="2000" spc="-3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상대방의</a:t>
            </a:r>
            <a:r>
              <a:rPr dirty="0" sz="2000" spc="-1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인원수	만큼 부본을</a:t>
            </a:r>
            <a:r>
              <a:rPr dirty="0" sz="2000" spc="-114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작성  하여 제출하여야 하는 것을</a:t>
            </a:r>
            <a:r>
              <a:rPr dirty="0" sz="2000" spc="-6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의미.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668768" y="2965704"/>
            <a:ext cx="1223772" cy="13197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01590" y="1347850"/>
            <a:ext cx="1300480" cy="127000"/>
          </a:xfrm>
          <a:custGeom>
            <a:avLst/>
            <a:gdLst/>
            <a:ahLst/>
            <a:cxnLst/>
            <a:rect l="l" t="t" r="r" b="b"/>
            <a:pathLst>
              <a:path w="1300479" h="127000">
                <a:moveTo>
                  <a:pt x="0" y="127000"/>
                </a:moveTo>
                <a:lnTo>
                  <a:pt x="0" y="0"/>
                </a:lnTo>
                <a:lnTo>
                  <a:pt x="1299972" y="0"/>
                </a:lnTo>
                <a:lnTo>
                  <a:pt x="1299972" y="127000"/>
                </a:lnTo>
                <a:lnTo>
                  <a:pt x="0" y="12700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315589" y="3714115"/>
            <a:ext cx="3041650" cy="127000"/>
          </a:xfrm>
          <a:custGeom>
            <a:avLst/>
            <a:gdLst/>
            <a:ahLst/>
            <a:cxnLst/>
            <a:rect l="l" t="t" r="r" b="b"/>
            <a:pathLst>
              <a:path w="3041650" h="127000">
                <a:moveTo>
                  <a:pt x="0" y="127000"/>
                </a:moveTo>
                <a:lnTo>
                  <a:pt x="0" y="0"/>
                </a:lnTo>
                <a:lnTo>
                  <a:pt x="3041396" y="0"/>
                </a:lnTo>
                <a:lnTo>
                  <a:pt x="3041396" y="127000"/>
                </a:lnTo>
                <a:lnTo>
                  <a:pt x="0" y="12700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26147" y="4446396"/>
            <a:ext cx="1184275" cy="127000"/>
          </a:xfrm>
          <a:custGeom>
            <a:avLst/>
            <a:gdLst/>
            <a:ahLst/>
            <a:cxnLst/>
            <a:rect l="l" t="t" r="r" b="b"/>
            <a:pathLst>
              <a:path w="1184275" h="127000">
                <a:moveTo>
                  <a:pt x="0" y="127000"/>
                </a:moveTo>
                <a:lnTo>
                  <a:pt x="0" y="0"/>
                </a:lnTo>
                <a:lnTo>
                  <a:pt x="1183805" y="0"/>
                </a:lnTo>
                <a:lnTo>
                  <a:pt x="1183805" y="127000"/>
                </a:lnTo>
                <a:lnTo>
                  <a:pt x="0" y="12700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6822" y="894715"/>
            <a:ext cx="3114675" cy="3454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9880" algn="l"/>
              </a:tabLst>
            </a:pPr>
            <a:r>
              <a:rPr dirty="0" sz="2100"/>
              <a:t>-	다음 시간에 만납시다</a:t>
            </a:r>
            <a:r>
              <a:rPr dirty="0" sz="2100" spc="-114"/>
              <a:t> </a:t>
            </a:r>
            <a:r>
              <a:rPr dirty="0" sz="2100"/>
              <a:t>-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00" y="168021"/>
            <a:ext cx="317563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chapter </a:t>
            </a:r>
            <a:r>
              <a:rPr dirty="0"/>
              <a:t>5</a:t>
            </a:r>
            <a:r>
              <a:rPr dirty="0" spc="-50"/>
              <a:t> </a:t>
            </a:r>
            <a:r>
              <a:rPr dirty="0"/>
              <a:t>특허법이란?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277" y="611642"/>
            <a:ext cx="7740015" cy="4121150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dirty="0" sz="2200" spc="-5" b="1">
                <a:latin typeface="맑은 고딕"/>
                <a:cs typeface="맑은 고딕"/>
              </a:rPr>
              <a:t>Ⅰ. </a:t>
            </a:r>
            <a:r>
              <a:rPr dirty="0" sz="2400" b="1">
                <a:latin typeface="맑은 고딕"/>
                <a:cs typeface="맑은 고딕"/>
              </a:rPr>
              <a:t>내용면에서의</a:t>
            </a:r>
            <a:r>
              <a:rPr dirty="0" sz="2400" spc="15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특성</a:t>
            </a:r>
            <a:endParaRPr sz="2400">
              <a:latin typeface="맑은 고딕"/>
              <a:cs typeface="맑은 고딕"/>
            </a:endParaRPr>
          </a:p>
          <a:p>
            <a:pPr marL="100965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- </a:t>
            </a:r>
            <a:r>
              <a:rPr dirty="0" sz="2000" spc="0" b="1">
                <a:latin typeface="맑은 고딕"/>
                <a:cs typeface="맑은 고딕"/>
              </a:rPr>
              <a:t>특허법의</a:t>
            </a:r>
            <a:r>
              <a:rPr dirty="0" sz="2000" spc="-4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작용</a:t>
            </a:r>
            <a:endParaRPr sz="2000">
              <a:latin typeface="맑은 고딕"/>
              <a:cs typeface="맑은 고딕"/>
            </a:endParaRPr>
          </a:p>
          <a:p>
            <a:pPr marL="724535" marR="29209" indent="-445770">
              <a:lnSpc>
                <a:spcPct val="120000"/>
              </a:lnSpc>
            </a:pPr>
            <a:r>
              <a:rPr dirty="0" sz="2000" b="1">
                <a:latin typeface="맑은 고딕"/>
                <a:cs typeface="맑은 고딕"/>
              </a:rPr>
              <a:t>연구개발자의 권익 보호 </a:t>
            </a:r>
            <a:r>
              <a:rPr dirty="0" sz="2000">
                <a:latin typeface="맑은 고딕"/>
                <a:cs typeface="맑은 고딕"/>
              </a:rPr>
              <a:t>- 그 수고의 대가를 보상한다는</a:t>
            </a:r>
            <a:r>
              <a:rPr dirty="0" sz="2000" spc="-13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의미에서  일정기간 그 발명을</a:t>
            </a:r>
            <a:r>
              <a:rPr dirty="0" u="sng" sz="20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맑은 고딕"/>
                <a:cs typeface="맑은 고딕"/>
              </a:rPr>
              <a:t> </a:t>
            </a:r>
            <a:r>
              <a:rPr dirty="0" u="sng" sz="200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맑은 고딕"/>
                <a:cs typeface="맑은 고딕"/>
              </a:rPr>
              <a:t>독점적·배타적</a:t>
            </a:r>
            <a:r>
              <a:rPr dirty="0" sz="2000">
                <a:latin typeface="맑은 고딕"/>
                <a:cs typeface="맑은 고딕"/>
              </a:rPr>
              <a:t>으로 이용할 권리를</a:t>
            </a:r>
            <a:r>
              <a:rPr dirty="0" sz="2000" spc="-14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부여</a:t>
            </a:r>
            <a:endParaRPr sz="2000">
              <a:latin typeface="맑은 고딕"/>
              <a:cs typeface="맑은 고딕"/>
            </a:endParaRPr>
          </a:p>
          <a:p>
            <a:pPr marL="279400">
              <a:lnSpc>
                <a:spcPct val="100000"/>
              </a:lnSpc>
              <a:spcBef>
                <a:spcPts val="480"/>
              </a:spcBef>
            </a:pPr>
            <a:r>
              <a:rPr dirty="0" sz="2000" spc="0" b="1">
                <a:latin typeface="맑은 고딕"/>
                <a:cs typeface="맑은 고딕"/>
              </a:rPr>
              <a:t>국가산업 </a:t>
            </a:r>
            <a:r>
              <a:rPr dirty="0" sz="2000" b="1">
                <a:latin typeface="맑은 고딕"/>
                <a:cs typeface="맑은 고딕"/>
              </a:rPr>
              <a:t>전체의 </a:t>
            </a:r>
            <a:r>
              <a:rPr dirty="0" sz="2000" spc="0" b="1">
                <a:latin typeface="맑은 고딕"/>
                <a:cs typeface="맑은 고딕"/>
              </a:rPr>
              <a:t>발전 </a:t>
            </a:r>
            <a:r>
              <a:rPr dirty="0" sz="2000" b="1">
                <a:latin typeface="맑은 고딕"/>
                <a:cs typeface="맑은 고딕"/>
              </a:rPr>
              <a:t>촉진 </a:t>
            </a:r>
            <a:r>
              <a:rPr dirty="0" sz="2000">
                <a:latin typeface="맑은 고딕"/>
                <a:cs typeface="맑은 고딕"/>
              </a:rPr>
              <a:t>– 연구개발자의</a:t>
            </a:r>
            <a:r>
              <a:rPr dirty="0" u="sng" sz="20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맑은 고딕"/>
                <a:cs typeface="맑은 고딕"/>
              </a:rPr>
              <a:t> </a:t>
            </a:r>
            <a:r>
              <a:rPr dirty="0" u="sng" sz="200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맑은 고딕"/>
                <a:cs typeface="맑은 고딕"/>
              </a:rPr>
              <a:t>권리존속기간 경과</a:t>
            </a:r>
            <a:r>
              <a:rPr dirty="0" u="sng" sz="2000" spc="-21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맑은 고딕"/>
                <a:cs typeface="맑은 고딕"/>
              </a:rPr>
              <a:t> </a:t>
            </a:r>
            <a:r>
              <a:rPr dirty="0" u="sng" sz="2000" spc="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맑은 고딕"/>
                <a:cs typeface="맑은 고딕"/>
              </a:rPr>
              <a:t>후</a:t>
            </a:r>
            <a:endParaRPr sz="20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  <a:tabLst>
                <a:tab pos="812800" algn="l"/>
              </a:tabLst>
            </a:pPr>
            <a:r>
              <a:rPr dirty="0" u="sng" sz="20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sz="200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맑은 고딕"/>
                <a:cs typeface="맑은 고딕"/>
              </a:rPr>
              <a:t>일반인들이 신기술을 자유로이 이용할 수 있도록</a:t>
            </a:r>
            <a:r>
              <a:rPr dirty="0" u="sng" sz="2000" spc="-12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맑은 고딕"/>
                <a:cs typeface="맑은 고딕"/>
              </a:rPr>
              <a:t> </a:t>
            </a:r>
            <a:r>
              <a:rPr dirty="0" u="sng" sz="200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맑은 고딕"/>
                <a:cs typeface="맑은 고딕"/>
              </a:rPr>
              <a:t>허용</a:t>
            </a:r>
            <a:endParaRPr sz="20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</a:pPr>
            <a:r>
              <a:rPr dirty="0" sz="2000" b="1">
                <a:latin typeface="맑은 고딕"/>
                <a:cs typeface="맑은 고딕"/>
              </a:rPr>
              <a:t>- 특허법의</a:t>
            </a:r>
            <a:r>
              <a:rPr dirty="0" sz="2000" spc="-4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규율대상</a:t>
            </a:r>
            <a:endParaRPr sz="2000">
              <a:latin typeface="맑은 고딕"/>
              <a:cs typeface="맑은 고딕"/>
            </a:endParaRPr>
          </a:p>
          <a:p>
            <a:pPr marL="368935" marR="765810">
              <a:lnSpc>
                <a:spcPct val="120000"/>
              </a:lnSpc>
            </a:pPr>
            <a:r>
              <a:rPr dirty="0" sz="2000">
                <a:latin typeface="맑은 고딕"/>
                <a:cs typeface="맑은 고딕"/>
              </a:rPr>
              <a:t>무형이지만 기업활동의 중요한 고가 재산권인 특허권을  보호대상으로, 공적기관인</a:t>
            </a:r>
            <a:r>
              <a:rPr dirty="0" u="sng" sz="20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맑은 고딕"/>
                <a:cs typeface="맑은 고딕"/>
              </a:rPr>
              <a:t> </a:t>
            </a:r>
            <a:r>
              <a:rPr dirty="0" u="sng" sz="200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맑은 고딕"/>
                <a:cs typeface="맑은 고딕"/>
              </a:rPr>
              <a:t>특허청</a:t>
            </a:r>
            <a:r>
              <a:rPr dirty="0" sz="2000">
                <a:latin typeface="맑은 고딕"/>
                <a:cs typeface="맑은 고딕"/>
              </a:rPr>
              <a:t>의 엄정한 절차에</a:t>
            </a:r>
            <a:r>
              <a:rPr dirty="0" sz="2000" spc="-14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의하여  권리가 발생하도록 규율하고</a:t>
            </a:r>
            <a:r>
              <a:rPr dirty="0" sz="2000" spc="-8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있다.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36108" y="4581144"/>
            <a:ext cx="2520695" cy="1889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44702" y="5060441"/>
            <a:ext cx="1346200" cy="1513840"/>
          </a:xfrm>
          <a:custGeom>
            <a:avLst/>
            <a:gdLst/>
            <a:ahLst/>
            <a:cxnLst/>
            <a:rect l="l" t="t" r="r" b="b"/>
            <a:pathLst>
              <a:path w="1346200" h="1513840">
                <a:moveTo>
                  <a:pt x="642955" y="1094854"/>
                </a:moveTo>
                <a:lnTo>
                  <a:pt x="480694" y="1094854"/>
                </a:lnTo>
                <a:lnTo>
                  <a:pt x="528573" y="1513331"/>
                </a:lnTo>
                <a:lnTo>
                  <a:pt x="642955" y="1094854"/>
                </a:lnTo>
                <a:close/>
              </a:path>
              <a:path w="1346200" h="1513840">
                <a:moveTo>
                  <a:pt x="869136" y="1046365"/>
                </a:moveTo>
                <a:lnTo>
                  <a:pt x="656209" y="1046365"/>
                </a:lnTo>
                <a:lnTo>
                  <a:pt x="825246" y="1382801"/>
                </a:lnTo>
                <a:lnTo>
                  <a:pt x="869136" y="1046365"/>
                </a:lnTo>
                <a:close/>
              </a:path>
              <a:path w="1346200" h="1513840">
                <a:moveTo>
                  <a:pt x="1072862" y="1012875"/>
                </a:moveTo>
                <a:lnTo>
                  <a:pt x="873505" y="1012875"/>
                </a:lnTo>
                <a:lnTo>
                  <a:pt x="1130427" y="1267764"/>
                </a:lnTo>
                <a:lnTo>
                  <a:pt x="1072862" y="1012875"/>
                </a:lnTo>
                <a:close/>
              </a:path>
              <a:path w="1346200" h="1513840">
                <a:moveTo>
                  <a:pt x="1064636" y="976452"/>
                </a:moveTo>
                <a:lnTo>
                  <a:pt x="353059" y="976452"/>
                </a:lnTo>
                <a:lnTo>
                  <a:pt x="296672" y="1234274"/>
                </a:lnTo>
                <a:lnTo>
                  <a:pt x="480694" y="1094854"/>
                </a:lnTo>
                <a:lnTo>
                  <a:pt x="642955" y="1094854"/>
                </a:lnTo>
                <a:lnTo>
                  <a:pt x="656209" y="1046365"/>
                </a:lnTo>
                <a:lnTo>
                  <a:pt x="869136" y="1046365"/>
                </a:lnTo>
                <a:lnTo>
                  <a:pt x="873505" y="1012875"/>
                </a:lnTo>
                <a:lnTo>
                  <a:pt x="1072862" y="1012875"/>
                </a:lnTo>
                <a:lnTo>
                  <a:pt x="1064636" y="976452"/>
                </a:lnTo>
                <a:close/>
              </a:path>
              <a:path w="1346200" h="1513840">
                <a:moveTo>
                  <a:pt x="23050" y="160781"/>
                </a:moveTo>
                <a:lnTo>
                  <a:pt x="288289" y="533653"/>
                </a:lnTo>
                <a:lnTo>
                  <a:pt x="0" y="603580"/>
                </a:lnTo>
                <a:lnTo>
                  <a:pt x="231901" y="824979"/>
                </a:lnTo>
                <a:lnTo>
                  <a:pt x="8407" y="1021994"/>
                </a:lnTo>
                <a:lnTo>
                  <a:pt x="353059" y="976452"/>
                </a:lnTo>
                <a:lnTo>
                  <a:pt x="1064636" y="976452"/>
                </a:lnTo>
                <a:lnTo>
                  <a:pt x="1048892" y="906741"/>
                </a:lnTo>
                <a:lnTo>
                  <a:pt x="1314947" y="906741"/>
                </a:lnTo>
                <a:lnTo>
                  <a:pt x="1096898" y="733894"/>
                </a:lnTo>
                <a:lnTo>
                  <a:pt x="1314323" y="570090"/>
                </a:lnTo>
                <a:lnTo>
                  <a:pt x="1040510" y="512444"/>
                </a:lnTo>
                <a:lnTo>
                  <a:pt x="1076854" y="442848"/>
                </a:lnTo>
                <a:lnTo>
                  <a:pt x="455548" y="442848"/>
                </a:lnTo>
                <a:lnTo>
                  <a:pt x="23050" y="160781"/>
                </a:lnTo>
                <a:close/>
              </a:path>
              <a:path w="1346200" h="1513840">
                <a:moveTo>
                  <a:pt x="1314947" y="906741"/>
                </a:moveTo>
                <a:lnTo>
                  <a:pt x="1048892" y="906741"/>
                </a:lnTo>
                <a:lnTo>
                  <a:pt x="1345692" y="931113"/>
                </a:lnTo>
                <a:lnTo>
                  <a:pt x="1314947" y="906741"/>
                </a:lnTo>
                <a:close/>
              </a:path>
              <a:path w="1346200" h="1513840">
                <a:moveTo>
                  <a:pt x="520319" y="160781"/>
                </a:moveTo>
                <a:lnTo>
                  <a:pt x="455548" y="442848"/>
                </a:lnTo>
                <a:lnTo>
                  <a:pt x="1076854" y="442848"/>
                </a:lnTo>
                <a:lnTo>
                  <a:pt x="1095888" y="406399"/>
                </a:lnTo>
                <a:lnTo>
                  <a:pt x="672846" y="406399"/>
                </a:lnTo>
                <a:lnTo>
                  <a:pt x="520319" y="160781"/>
                </a:lnTo>
                <a:close/>
              </a:path>
              <a:path w="1346200" h="1513840">
                <a:moveTo>
                  <a:pt x="904747" y="0"/>
                </a:moveTo>
                <a:lnTo>
                  <a:pt x="672846" y="406399"/>
                </a:lnTo>
                <a:lnTo>
                  <a:pt x="1095888" y="406399"/>
                </a:lnTo>
                <a:lnTo>
                  <a:pt x="1113264" y="373125"/>
                </a:lnTo>
                <a:lnTo>
                  <a:pt x="881887" y="373125"/>
                </a:lnTo>
                <a:lnTo>
                  <a:pt x="904747" y="0"/>
                </a:lnTo>
                <a:close/>
              </a:path>
              <a:path w="1346200" h="1513840">
                <a:moveTo>
                  <a:pt x="1145031" y="312292"/>
                </a:moveTo>
                <a:lnTo>
                  <a:pt x="881887" y="373125"/>
                </a:lnTo>
                <a:lnTo>
                  <a:pt x="1113264" y="373125"/>
                </a:lnTo>
                <a:lnTo>
                  <a:pt x="1145031" y="312292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44702" y="5060441"/>
            <a:ext cx="1346200" cy="1513840"/>
          </a:xfrm>
          <a:custGeom>
            <a:avLst/>
            <a:gdLst/>
            <a:ahLst/>
            <a:cxnLst/>
            <a:rect l="l" t="t" r="r" b="b"/>
            <a:pathLst>
              <a:path w="1346200" h="1513840">
                <a:moveTo>
                  <a:pt x="672846" y="406399"/>
                </a:moveTo>
                <a:lnTo>
                  <a:pt x="904747" y="0"/>
                </a:lnTo>
                <a:lnTo>
                  <a:pt x="881887" y="373125"/>
                </a:lnTo>
                <a:lnTo>
                  <a:pt x="1145031" y="312292"/>
                </a:lnTo>
                <a:lnTo>
                  <a:pt x="1040510" y="512444"/>
                </a:lnTo>
                <a:lnTo>
                  <a:pt x="1314323" y="570090"/>
                </a:lnTo>
                <a:lnTo>
                  <a:pt x="1096898" y="733894"/>
                </a:lnTo>
                <a:lnTo>
                  <a:pt x="1345692" y="931113"/>
                </a:lnTo>
                <a:lnTo>
                  <a:pt x="1048892" y="906741"/>
                </a:lnTo>
                <a:lnTo>
                  <a:pt x="1130427" y="1267764"/>
                </a:lnTo>
                <a:lnTo>
                  <a:pt x="873505" y="1012875"/>
                </a:lnTo>
                <a:lnTo>
                  <a:pt x="825246" y="1382801"/>
                </a:lnTo>
                <a:lnTo>
                  <a:pt x="656209" y="1046365"/>
                </a:lnTo>
                <a:lnTo>
                  <a:pt x="528573" y="1513331"/>
                </a:lnTo>
                <a:lnTo>
                  <a:pt x="480694" y="1094854"/>
                </a:lnTo>
                <a:lnTo>
                  <a:pt x="296672" y="1234274"/>
                </a:lnTo>
                <a:lnTo>
                  <a:pt x="353059" y="976452"/>
                </a:lnTo>
                <a:lnTo>
                  <a:pt x="8407" y="1021994"/>
                </a:lnTo>
                <a:lnTo>
                  <a:pt x="231901" y="824979"/>
                </a:lnTo>
                <a:lnTo>
                  <a:pt x="0" y="603580"/>
                </a:lnTo>
                <a:lnTo>
                  <a:pt x="288289" y="533653"/>
                </a:lnTo>
                <a:lnTo>
                  <a:pt x="23050" y="160781"/>
                </a:lnTo>
                <a:lnTo>
                  <a:pt x="455548" y="442848"/>
                </a:lnTo>
                <a:lnTo>
                  <a:pt x="520319" y="160781"/>
                </a:lnTo>
                <a:lnTo>
                  <a:pt x="672846" y="406399"/>
                </a:lnTo>
                <a:close/>
              </a:path>
            </a:pathLst>
          </a:custGeom>
          <a:ln w="25400">
            <a:solidFill>
              <a:srgbClr val="B66C3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303" y="288797"/>
            <a:ext cx="302387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/>
              <a:t>Ⅰ. </a:t>
            </a:r>
            <a:r>
              <a:rPr dirty="0"/>
              <a:t>내용면에서의</a:t>
            </a:r>
            <a:r>
              <a:rPr dirty="0" spc="-65"/>
              <a:t> </a:t>
            </a:r>
            <a:r>
              <a:rPr dirty="0"/>
              <a:t>특성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513765" y="1021181"/>
            <a:ext cx="8006715" cy="325691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294640" indent="-193675">
              <a:lnSpc>
                <a:spcPct val="100000"/>
              </a:lnSpc>
              <a:spcBef>
                <a:spcPts val="580"/>
              </a:spcBef>
              <a:buFont typeface=""/>
              <a:buChar char="-"/>
              <a:tabLst>
                <a:tab pos="294640" algn="l"/>
              </a:tabLst>
            </a:pPr>
            <a:r>
              <a:rPr dirty="0" u="sng" sz="2000" spc="-5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 b="1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특허출원 – 방식심사 – 출원공개 – 실체심사 -</a:t>
            </a:r>
            <a:r>
              <a:rPr dirty="0" u="sng" sz="2000" spc="-120" b="1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 </a:t>
            </a:r>
            <a:r>
              <a:rPr dirty="0" u="sng" sz="2000" b="1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특허등록</a:t>
            </a:r>
            <a:endParaRPr sz="20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279400" algn="l"/>
              </a:tabLst>
            </a:pP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sz="2000" b="1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발생절차에 의하여 권리가</a:t>
            </a:r>
            <a:r>
              <a:rPr dirty="0" u="sng" sz="2000" spc="-70" b="1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 </a:t>
            </a:r>
            <a:r>
              <a:rPr dirty="0" u="sng" sz="2000" b="1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발생</a:t>
            </a:r>
            <a:endParaRPr sz="2000">
              <a:latin typeface="맑은 고딕"/>
              <a:cs typeface="맑은 고딕"/>
            </a:endParaRPr>
          </a:p>
          <a:p>
            <a:pPr marL="279400" marR="744220">
              <a:lnSpc>
                <a:spcPct val="120000"/>
              </a:lnSpc>
            </a:pPr>
            <a:r>
              <a:rPr dirty="0" sz="2000">
                <a:latin typeface="맑은 고딕"/>
                <a:cs typeface="맑은 고딕"/>
              </a:rPr>
              <a:t>가급적이면 출원인을 보호하기 위해 경미한 흠결이 있는</a:t>
            </a:r>
            <a:r>
              <a:rPr dirty="0" sz="2000" spc="-13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경우  충분한 시간을 주어 보정이 가능하도록</a:t>
            </a:r>
            <a:r>
              <a:rPr dirty="0" sz="2000" spc="-10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배려.</a:t>
            </a:r>
            <a:endParaRPr sz="2000">
              <a:latin typeface="맑은 고딕"/>
              <a:cs typeface="맑은 고딕"/>
            </a:endParaRPr>
          </a:p>
          <a:p>
            <a:pPr marL="294640" indent="-193675">
              <a:lnSpc>
                <a:spcPct val="100000"/>
              </a:lnSpc>
              <a:spcBef>
                <a:spcPts val="480"/>
              </a:spcBef>
              <a:buChar char="-"/>
              <a:tabLst>
                <a:tab pos="295275" algn="l"/>
              </a:tabLst>
            </a:pPr>
            <a:r>
              <a:rPr dirty="0" sz="2000">
                <a:latin typeface="맑은 고딕"/>
                <a:cs typeface="맑은 고딕"/>
              </a:rPr>
              <a:t>오늘날 외국에서 모방이나 보급이 쉬운 점을</a:t>
            </a:r>
            <a:r>
              <a:rPr dirty="0" sz="2000" spc="-11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감안하여</a:t>
            </a:r>
            <a:endParaRPr sz="2000">
              <a:latin typeface="맑은 고딕"/>
              <a:cs typeface="맑은 고딕"/>
            </a:endParaRPr>
          </a:p>
          <a:p>
            <a:pPr marL="2794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하나의 특허를 </a:t>
            </a:r>
            <a:r>
              <a:rPr dirty="0" sz="2000" b="1">
                <a:latin typeface="맑은 고딕"/>
                <a:cs typeface="맑은 고딕"/>
              </a:rPr>
              <a:t>국제적으로도 인정받을 </a:t>
            </a:r>
            <a:r>
              <a:rPr dirty="0" sz="2000" spc="0" b="1">
                <a:latin typeface="맑은 고딕"/>
                <a:cs typeface="맑은 고딕"/>
              </a:rPr>
              <a:t>수 </a:t>
            </a:r>
            <a:r>
              <a:rPr dirty="0" sz="2000" b="1">
                <a:latin typeface="맑은 고딕"/>
                <a:cs typeface="맑은 고딕"/>
              </a:rPr>
              <a:t>있는 절차를</a:t>
            </a:r>
            <a:r>
              <a:rPr dirty="0" sz="2000" spc="-160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규정</a:t>
            </a:r>
            <a:endParaRPr sz="2000">
              <a:latin typeface="맑은 고딕"/>
              <a:cs typeface="맑은 고딕"/>
            </a:endParaRPr>
          </a:p>
          <a:p>
            <a:pPr marL="279400">
              <a:lnSpc>
                <a:spcPct val="100000"/>
              </a:lnSpc>
              <a:spcBef>
                <a:spcPts val="484"/>
              </a:spcBef>
            </a:pPr>
            <a:r>
              <a:rPr dirty="0" sz="2000">
                <a:latin typeface="맑은 고딕"/>
                <a:cs typeface="맑은 고딕"/>
              </a:rPr>
              <a:t>즉 국제특허 등에서는 </a:t>
            </a:r>
            <a:r>
              <a:rPr dirty="0" sz="2000" b="1">
                <a:latin typeface="맑은 고딕"/>
                <a:cs typeface="맑은 고딕"/>
              </a:rPr>
              <a:t>내외국인평등주의, 우선권주장제도 </a:t>
            </a:r>
            <a:r>
              <a:rPr dirty="0" sz="2000">
                <a:latin typeface="맑은 고딕"/>
                <a:cs typeface="맑은 고딕"/>
              </a:rPr>
              <a:t>등을</a:t>
            </a:r>
            <a:r>
              <a:rPr dirty="0" sz="2000" spc="-114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두면</a:t>
            </a:r>
            <a:endParaRPr sz="20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맑은 고딕"/>
                <a:cs typeface="맑은 고딕"/>
              </a:rPr>
              <a:t>서</a:t>
            </a:r>
            <a:endParaRPr sz="2000">
              <a:latin typeface="맑은 고딕"/>
              <a:cs typeface="맑은 고딕"/>
            </a:endParaRPr>
          </a:p>
          <a:p>
            <a:pPr marL="2794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맑은 고딕"/>
                <a:cs typeface="맑은 고딕"/>
              </a:rPr>
              <a:t>특허제도의 국제화에</a:t>
            </a:r>
            <a:r>
              <a:rPr dirty="0" sz="2000" spc="-5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노력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91811" y="3645408"/>
            <a:ext cx="3950208" cy="2961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75994" y="5060441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36889" y="661542"/>
                </a:moveTo>
                <a:lnTo>
                  <a:pt x="326644" y="661542"/>
                </a:lnTo>
                <a:lnTo>
                  <a:pt x="359156" y="914399"/>
                </a:lnTo>
                <a:lnTo>
                  <a:pt x="436889" y="661542"/>
                </a:lnTo>
                <a:close/>
              </a:path>
              <a:path w="914400" h="914400">
                <a:moveTo>
                  <a:pt x="590516" y="632244"/>
                </a:moveTo>
                <a:lnTo>
                  <a:pt x="445897" y="632244"/>
                </a:lnTo>
                <a:lnTo>
                  <a:pt x="560832" y="835532"/>
                </a:lnTo>
                <a:lnTo>
                  <a:pt x="590516" y="632244"/>
                </a:lnTo>
                <a:close/>
              </a:path>
              <a:path w="914400" h="914400">
                <a:moveTo>
                  <a:pt x="729003" y="612012"/>
                </a:moveTo>
                <a:lnTo>
                  <a:pt x="593470" y="612012"/>
                </a:lnTo>
                <a:lnTo>
                  <a:pt x="768095" y="766025"/>
                </a:lnTo>
                <a:lnTo>
                  <a:pt x="729003" y="612012"/>
                </a:lnTo>
                <a:close/>
              </a:path>
              <a:path w="914400" h="914400">
                <a:moveTo>
                  <a:pt x="723416" y="590003"/>
                </a:moveTo>
                <a:lnTo>
                  <a:pt x="239903" y="590003"/>
                </a:lnTo>
                <a:lnTo>
                  <a:pt x="201549" y="745782"/>
                </a:lnTo>
                <a:lnTo>
                  <a:pt x="326644" y="661542"/>
                </a:lnTo>
                <a:lnTo>
                  <a:pt x="436889" y="661542"/>
                </a:lnTo>
                <a:lnTo>
                  <a:pt x="445897" y="632244"/>
                </a:lnTo>
                <a:lnTo>
                  <a:pt x="590516" y="632244"/>
                </a:lnTo>
                <a:lnTo>
                  <a:pt x="593470" y="612012"/>
                </a:lnTo>
                <a:lnTo>
                  <a:pt x="729003" y="612012"/>
                </a:lnTo>
                <a:lnTo>
                  <a:pt x="723416" y="590003"/>
                </a:lnTo>
                <a:close/>
              </a:path>
              <a:path w="914400" h="914400">
                <a:moveTo>
                  <a:pt x="15621" y="97154"/>
                </a:moveTo>
                <a:lnTo>
                  <a:pt x="195833" y="322452"/>
                </a:lnTo>
                <a:lnTo>
                  <a:pt x="0" y="364743"/>
                </a:lnTo>
                <a:lnTo>
                  <a:pt x="157606" y="498474"/>
                </a:lnTo>
                <a:lnTo>
                  <a:pt x="5715" y="617512"/>
                </a:lnTo>
                <a:lnTo>
                  <a:pt x="239903" y="590003"/>
                </a:lnTo>
                <a:lnTo>
                  <a:pt x="723416" y="590003"/>
                </a:lnTo>
                <a:lnTo>
                  <a:pt x="712724" y="547877"/>
                </a:lnTo>
                <a:lnTo>
                  <a:pt x="893495" y="547877"/>
                </a:lnTo>
                <a:lnTo>
                  <a:pt x="745363" y="443483"/>
                </a:lnTo>
                <a:lnTo>
                  <a:pt x="893063" y="344423"/>
                </a:lnTo>
                <a:lnTo>
                  <a:pt x="707008" y="309625"/>
                </a:lnTo>
                <a:lnTo>
                  <a:pt x="731736" y="267588"/>
                </a:lnTo>
                <a:lnTo>
                  <a:pt x="309499" y="267588"/>
                </a:lnTo>
                <a:lnTo>
                  <a:pt x="15621" y="97154"/>
                </a:lnTo>
                <a:close/>
              </a:path>
              <a:path w="914400" h="914400">
                <a:moveTo>
                  <a:pt x="893495" y="547877"/>
                </a:moveTo>
                <a:lnTo>
                  <a:pt x="712724" y="547877"/>
                </a:lnTo>
                <a:lnTo>
                  <a:pt x="914400" y="562609"/>
                </a:lnTo>
                <a:lnTo>
                  <a:pt x="893495" y="547877"/>
                </a:lnTo>
                <a:close/>
              </a:path>
              <a:path w="914400" h="914400">
                <a:moveTo>
                  <a:pt x="353568" y="97154"/>
                </a:moveTo>
                <a:lnTo>
                  <a:pt x="309499" y="267588"/>
                </a:lnTo>
                <a:lnTo>
                  <a:pt x="731736" y="267588"/>
                </a:lnTo>
                <a:lnTo>
                  <a:pt x="744735" y="245490"/>
                </a:lnTo>
                <a:lnTo>
                  <a:pt x="457200" y="245490"/>
                </a:lnTo>
                <a:lnTo>
                  <a:pt x="353568" y="97154"/>
                </a:lnTo>
                <a:close/>
              </a:path>
              <a:path w="914400" h="914400">
                <a:moveTo>
                  <a:pt x="614807" y="0"/>
                </a:moveTo>
                <a:lnTo>
                  <a:pt x="457200" y="245490"/>
                </a:lnTo>
                <a:lnTo>
                  <a:pt x="744735" y="245490"/>
                </a:lnTo>
                <a:lnTo>
                  <a:pt x="756538" y="225424"/>
                </a:lnTo>
                <a:lnTo>
                  <a:pt x="599186" y="225424"/>
                </a:lnTo>
                <a:lnTo>
                  <a:pt x="614807" y="0"/>
                </a:lnTo>
                <a:close/>
              </a:path>
              <a:path w="914400" h="914400">
                <a:moveTo>
                  <a:pt x="778129" y="188721"/>
                </a:moveTo>
                <a:lnTo>
                  <a:pt x="599186" y="225424"/>
                </a:lnTo>
                <a:lnTo>
                  <a:pt x="756538" y="225424"/>
                </a:lnTo>
                <a:lnTo>
                  <a:pt x="778129" y="188721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75994" y="5060441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245490"/>
                </a:moveTo>
                <a:lnTo>
                  <a:pt x="614807" y="0"/>
                </a:lnTo>
                <a:lnTo>
                  <a:pt x="599186" y="225424"/>
                </a:lnTo>
                <a:lnTo>
                  <a:pt x="778129" y="188721"/>
                </a:lnTo>
                <a:lnTo>
                  <a:pt x="707008" y="309625"/>
                </a:lnTo>
                <a:lnTo>
                  <a:pt x="893063" y="344423"/>
                </a:lnTo>
                <a:lnTo>
                  <a:pt x="745363" y="443483"/>
                </a:lnTo>
                <a:lnTo>
                  <a:pt x="914400" y="562609"/>
                </a:lnTo>
                <a:lnTo>
                  <a:pt x="712724" y="547877"/>
                </a:lnTo>
                <a:lnTo>
                  <a:pt x="768095" y="766025"/>
                </a:lnTo>
                <a:lnTo>
                  <a:pt x="593470" y="612012"/>
                </a:lnTo>
                <a:lnTo>
                  <a:pt x="560832" y="835532"/>
                </a:lnTo>
                <a:lnTo>
                  <a:pt x="445897" y="632244"/>
                </a:lnTo>
                <a:lnTo>
                  <a:pt x="359156" y="914399"/>
                </a:lnTo>
                <a:lnTo>
                  <a:pt x="326644" y="661542"/>
                </a:lnTo>
                <a:lnTo>
                  <a:pt x="201549" y="745782"/>
                </a:lnTo>
                <a:lnTo>
                  <a:pt x="239903" y="590003"/>
                </a:lnTo>
                <a:lnTo>
                  <a:pt x="5715" y="617512"/>
                </a:lnTo>
                <a:lnTo>
                  <a:pt x="157606" y="498474"/>
                </a:lnTo>
                <a:lnTo>
                  <a:pt x="0" y="364743"/>
                </a:lnTo>
                <a:lnTo>
                  <a:pt x="195833" y="322452"/>
                </a:lnTo>
                <a:lnTo>
                  <a:pt x="15621" y="97154"/>
                </a:lnTo>
                <a:lnTo>
                  <a:pt x="309499" y="267588"/>
                </a:lnTo>
                <a:lnTo>
                  <a:pt x="353568" y="97154"/>
                </a:lnTo>
                <a:lnTo>
                  <a:pt x="457200" y="245490"/>
                </a:lnTo>
                <a:close/>
              </a:path>
            </a:pathLst>
          </a:custGeom>
          <a:ln w="25400">
            <a:solidFill>
              <a:srgbClr val="B66C3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303" y="288797"/>
            <a:ext cx="302387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/>
              <a:t>Ⅰ. </a:t>
            </a:r>
            <a:r>
              <a:rPr dirty="0"/>
              <a:t>내용면에서의</a:t>
            </a:r>
            <a:r>
              <a:rPr dirty="0" spc="-65"/>
              <a:t> </a:t>
            </a:r>
            <a:r>
              <a:rPr dirty="0"/>
              <a:t>특성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634695" y="1009650"/>
            <a:ext cx="208978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맑은 고딕"/>
                <a:cs typeface="맑은 고딕"/>
              </a:rPr>
              <a:t>- 맞춤형</a:t>
            </a:r>
            <a:r>
              <a:rPr dirty="0" sz="2000" spc="-8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특허지원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" y="2144266"/>
            <a:ext cx="9142475" cy="4713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317992" y="6031991"/>
            <a:ext cx="609600" cy="609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303" y="215341"/>
            <a:ext cx="286893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Ⅱ. </a:t>
            </a:r>
            <a:r>
              <a:rPr dirty="0" spc="-5"/>
              <a:t>법적 성격상</a:t>
            </a:r>
            <a:r>
              <a:rPr dirty="0" spc="-55"/>
              <a:t> </a:t>
            </a:r>
            <a:r>
              <a:rPr dirty="0"/>
              <a:t>특색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303" y="950823"/>
            <a:ext cx="7997190" cy="45986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5600" marR="5080" indent="-342900">
              <a:lnSpc>
                <a:spcPct val="150000"/>
              </a:lnSpc>
              <a:spcBef>
                <a:spcPts val="100"/>
              </a:spcBef>
              <a:buChar char="-"/>
              <a:tabLst>
                <a:tab pos="355600" algn="l"/>
              </a:tabLst>
            </a:pPr>
            <a:r>
              <a:rPr dirty="0" sz="2000">
                <a:latin typeface="맑은 고딕"/>
                <a:cs typeface="맑은 고딕"/>
              </a:rPr>
              <a:t>특허법은 발명에 관한 권리의 발생·변경·소멸에 국가 행정기관인 특  허청에 의하여 특허출원과 심사 등의 모든 절차를 행하도록 규정하  </a:t>
            </a:r>
            <a:r>
              <a:rPr dirty="0" sz="2000" spc="0">
                <a:latin typeface="맑은 고딕"/>
                <a:cs typeface="맑은 고딕"/>
              </a:rPr>
              <a:t>고 </a:t>
            </a:r>
            <a:r>
              <a:rPr dirty="0" sz="2000" spc="-5">
                <a:latin typeface="맑은 고딕"/>
                <a:cs typeface="맑은 고딕"/>
              </a:rPr>
              <a:t>있기 때문에</a:t>
            </a:r>
            <a:r>
              <a:rPr dirty="0" u="sng" sz="20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맑은 고딕"/>
                <a:cs typeface="맑은 고딕"/>
              </a:rPr>
              <a:t> </a:t>
            </a:r>
            <a:r>
              <a:rPr dirty="0" u="sng" sz="20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맑은 고딕"/>
                <a:cs typeface="맑은 고딕"/>
              </a:rPr>
              <a:t>특허법은 사법이지만 또한 공법적인 성격을</a:t>
            </a:r>
            <a:r>
              <a:rPr dirty="0" u="sng" sz="2000" spc="-114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맑은 고딕"/>
                <a:cs typeface="맑은 고딕"/>
              </a:rPr>
              <a:t> </a:t>
            </a:r>
            <a:r>
              <a:rPr dirty="0" u="sng" sz="20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맑은 고딕"/>
                <a:cs typeface="맑은 고딕"/>
              </a:rPr>
              <a:t>가진다</a:t>
            </a:r>
            <a:r>
              <a:rPr dirty="0" sz="2000">
                <a:latin typeface="맑은 고딕"/>
                <a:cs typeface="맑은 고딕"/>
              </a:rPr>
              <a:t>.</a:t>
            </a:r>
            <a:endParaRPr sz="20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"/>
              <a:buChar char="-"/>
            </a:pPr>
            <a:endParaRPr sz="3100">
              <a:latin typeface="Times New Roman"/>
              <a:cs typeface="Times New Roman"/>
            </a:endParaRPr>
          </a:p>
          <a:p>
            <a:pPr marL="355600" marR="315595" indent="-342900">
              <a:lnSpc>
                <a:spcPct val="150100"/>
              </a:lnSpc>
              <a:spcBef>
                <a:spcPts val="5"/>
              </a:spcBef>
              <a:buChar char="-"/>
              <a:tabLst>
                <a:tab pos="354965" algn="l"/>
                <a:tab pos="355600" algn="l"/>
              </a:tabLst>
            </a:pPr>
            <a:r>
              <a:rPr dirty="0" sz="2000">
                <a:latin typeface="맑은 고딕"/>
                <a:cs typeface="맑은 고딕"/>
              </a:rPr>
              <a:t>또한 특허법은 특허권의 내용에 관한</a:t>
            </a:r>
            <a:r>
              <a:rPr dirty="0" u="sng" sz="20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맑은 고딕"/>
                <a:cs typeface="맑은 고딕"/>
              </a:rPr>
              <a:t> </a:t>
            </a:r>
            <a:r>
              <a:rPr dirty="0" u="sng" sz="200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맑은 고딕"/>
                <a:cs typeface="맑은 고딕"/>
              </a:rPr>
              <a:t>실체법</a:t>
            </a:r>
            <a:r>
              <a:rPr dirty="0" sz="2000">
                <a:latin typeface="맑은 고딕"/>
                <a:cs typeface="맑은 고딕"/>
              </a:rPr>
              <a:t>인 동시에 그</a:t>
            </a:r>
            <a:r>
              <a:rPr dirty="0" sz="2000" spc="-12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권리를  발생시키는 절차에 관한</a:t>
            </a:r>
            <a:r>
              <a:rPr dirty="0" u="sng" sz="20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맑은 고딕"/>
                <a:cs typeface="맑은 고딕"/>
              </a:rPr>
              <a:t> </a:t>
            </a:r>
            <a:r>
              <a:rPr dirty="0" u="sng" sz="200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맑은 고딕"/>
                <a:cs typeface="맑은 고딕"/>
              </a:rPr>
              <a:t>절차법</a:t>
            </a:r>
            <a:r>
              <a:rPr dirty="0" sz="2000">
                <a:latin typeface="맑은 고딕"/>
                <a:cs typeface="맑은 고딕"/>
              </a:rPr>
              <a:t>이기도</a:t>
            </a:r>
            <a:r>
              <a:rPr dirty="0" sz="2000" spc="-10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하다.</a:t>
            </a:r>
            <a:endParaRPr sz="20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buFont typeface=""/>
              <a:buChar char="-"/>
            </a:pP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810"/>
              </a:spcBef>
              <a:buChar char="-"/>
              <a:tabLst>
                <a:tab pos="354965" algn="l"/>
                <a:tab pos="355600" algn="l"/>
              </a:tabLst>
            </a:pPr>
            <a:r>
              <a:rPr dirty="0" sz="2000" spc="0">
                <a:latin typeface="맑은 고딕"/>
                <a:cs typeface="맑은 고딕"/>
              </a:rPr>
              <a:t>특기할만한 </a:t>
            </a:r>
            <a:r>
              <a:rPr dirty="0" sz="2000">
                <a:latin typeface="맑은 고딕"/>
                <a:cs typeface="맑은 고딕"/>
              </a:rPr>
              <a:t>사항으로, 특허법이</a:t>
            </a:r>
            <a:r>
              <a:rPr dirty="0" u="sng" sz="20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맑은 고딕"/>
                <a:cs typeface="맑은 고딕"/>
              </a:rPr>
              <a:t> </a:t>
            </a:r>
            <a:r>
              <a:rPr dirty="0" u="sng" sz="2000" spc="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맑은 고딕"/>
                <a:cs typeface="맑은 고딕"/>
              </a:rPr>
              <a:t>지식재산권에 </a:t>
            </a:r>
            <a:r>
              <a:rPr dirty="0" u="sng" sz="200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맑은 고딕"/>
                <a:cs typeface="맑은 고딕"/>
              </a:rPr>
              <a:t>관한 법률 </a:t>
            </a:r>
            <a:r>
              <a:rPr dirty="0" u="sng" sz="2000" spc="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맑은 고딕"/>
                <a:cs typeface="맑은 고딕"/>
              </a:rPr>
              <a:t>중</a:t>
            </a:r>
            <a:r>
              <a:rPr dirty="0" u="sng" sz="2000" spc="-215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맑은 고딕"/>
                <a:cs typeface="맑은 고딕"/>
              </a:rPr>
              <a:t> </a:t>
            </a:r>
            <a:r>
              <a:rPr dirty="0" u="sng" sz="200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맑은 고딕"/>
                <a:cs typeface="맑은 고딕"/>
              </a:rPr>
              <a:t>기본적</a:t>
            </a:r>
            <a:endParaRPr sz="2000">
              <a:latin typeface="맑은 고딕"/>
              <a:cs typeface="맑은 고딕"/>
            </a:endParaRPr>
          </a:p>
          <a:p>
            <a:pPr marL="355600" marR="94615" indent="-635">
              <a:lnSpc>
                <a:spcPct val="150000"/>
              </a:lnSpc>
            </a:pPr>
            <a:r>
              <a:rPr dirty="0" u="sng" sz="2000" spc="-50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맑은 고딕"/>
                <a:cs typeface="맑은 고딕"/>
              </a:rPr>
              <a:t>인 위치</a:t>
            </a:r>
            <a:r>
              <a:rPr dirty="0" sz="2000">
                <a:latin typeface="맑은 고딕"/>
                <a:cs typeface="맑은 고딕"/>
              </a:rPr>
              <a:t>를 점하고 실용신안법이나 디자인보호법, 상표법 등</a:t>
            </a:r>
            <a:r>
              <a:rPr dirty="0" sz="2000" spc="-12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여타의  지식재산권법에 기준이 되는 중요한 위치에 있다는</a:t>
            </a:r>
            <a:r>
              <a:rPr dirty="0" sz="2000" spc="-13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점이다.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96378" y="5726429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36889" y="661543"/>
                </a:moveTo>
                <a:lnTo>
                  <a:pt x="326644" y="661543"/>
                </a:lnTo>
                <a:lnTo>
                  <a:pt x="359155" y="914400"/>
                </a:lnTo>
                <a:lnTo>
                  <a:pt x="436889" y="661543"/>
                </a:lnTo>
                <a:close/>
              </a:path>
              <a:path w="914400" h="914400">
                <a:moveTo>
                  <a:pt x="590516" y="632244"/>
                </a:moveTo>
                <a:lnTo>
                  <a:pt x="445897" y="632244"/>
                </a:lnTo>
                <a:lnTo>
                  <a:pt x="560831" y="835533"/>
                </a:lnTo>
                <a:lnTo>
                  <a:pt x="590516" y="632244"/>
                </a:lnTo>
                <a:close/>
              </a:path>
              <a:path w="914400" h="914400">
                <a:moveTo>
                  <a:pt x="729003" y="612013"/>
                </a:moveTo>
                <a:lnTo>
                  <a:pt x="593471" y="612013"/>
                </a:lnTo>
                <a:lnTo>
                  <a:pt x="768096" y="766025"/>
                </a:lnTo>
                <a:lnTo>
                  <a:pt x="729003" y="612013"/>
                </a:lnTo>
                <a:close/>
              </a:path>
              <a:path w="914400" h="914400">
                <a:moveTo>
                  <a:pt x="723416" y="590003"/>
                </a:moveTo>
                <a:lnTo>
                  <a:pt x="239902" y="590003"/>
                </a:lnTo>
                <a:lnTo>
                  <a:pt x="201549" y="745782"/>
                </a:lnTo>
                <a:lnTo>
                  <a:pt x="326644" y="661543"/>
                </a:lnTo>
                <a:lnTo>
                  <a:pt x="436889" y="661543"/>
                </a:lnTo>
                <a:lnTo>
                  <a:pt x="445897" y="632244"/>
                </a:lnTo>
                <a:lnTo>
                  <a:pt x="590516" y="632244"/>
                </a:lnTo>
                <a:lnTo>
                  <a:pt x="593471" y="612013"/>
                </a:lnTo>
                <a:lnTo>
                  <a:pt x="729003" y="612013"/>
                </a:lnTo>
                <a:lnTo>
                  <a:pt x="723416" y="590003"/>
                </a:lnTo>
                <a:close/>
              </a:path>
              <a:path w="914400" h="914400">
                <a:moveTo>
                  <a:pt x="15621" y="97155"/>
                </a:moveTo>
                <a:lnTo>
                  <a:pt x="195833" y="322453"/>
                </a:lnTo>
                <a:lnTo>
                  <a:pt x="0" y="364705"/>
                </a:lnTo>
                <a:lnTo>
                  <a:pt x="157606" y="498475"/>
                </a:lnTo>
                <a:lnTo>
                  <a:pt x="5715" y="617512"/>
                </a:lnTo>
                <a:lnTo>
                  <a:pt x="239902" y="590003"/>
                </a:lnTo>
                <a:lnTo>
                  <a:pt x="723416" y="590003"/>
                </a:lnTo>
                <a:lnTo>
                  <a:pt x="712724" y="547878"/>
                </a:lnTo>
                <a:lnTo>
                  <a:pt x="893502" y="547878"/>
                </a:lnTo>
                <a:lnTo>
                  <a:pt x="745363" y="443445"/>
                </a:lnTo>
                <a:lnTo>
                  <a:pt x="893064" y="344462"/>
                </a:lnTo>
                <a:lnTo>
                  <a:pt x="707008" y="309664"/>
                </a:lnTo>
                <a:lnTo>
                  <a:pt x="731765" y="267550"/>
                </a:lnTo>
                <a:lnTo>
                  <a:pt x="309499" y="267550"/>
                </a:lnTo>
                <a:lnTo>
                  <a:pt x="15621" y="97155"/>
                </a:lnTo>
                <a:close/>
              </a:path>
              <a:path w="914400" h="914400">
                <a:moveTo>
                  <a:pt x="893502" y="547878"/>
                </a:moveTo>
                <a:lnTo>
                  <a:pt x="712724" y="547878"/>
                </a:lnTo>
                <a:lnTo>
                  <a:pt x="914400" y="562610"/>
                </a:lnTo>
                <a:lnTo>
                  <a:pt x="893502" y="547878"/>
                </a:lnTo>
                <a:close/>
              </a:path>
              <a:path w="914400" h="914400">
                <a:moveTo>
                  <a:pt x="353568" y="97155"/>
                </a:moveTo>
                <a:lnTo>
                  <a:pt x="309499" y="267550"/>
                </a:lnTo>
                <a:lnTo>
                  <a:pt x="731765" y="267550"/>
                </a:lnTo>
                <a:lnTo>
                  <a:pt x="744711" y="245529"/>
                </a:lnTo>
                <a:lnTo>
                  <a:pt x="457200" y="245529"/>
                </a:lnTo>
                <a:lnTo>
                  <a:pt x="353568" y="97155"/>
                </a:lnTo>
                <a:close/>
              </a:path>
              <a:path w="914400" h="914400">
                <a:moveTo>
                  <a:pt x="614806" y="0"/>
                </a:moveTo>
                <a:lnTo>
                  <a:pt x="457200" y="245529"/>
                </a:lnTo>
                <a:lnTo>
                  <a:pt x="744711" y="245529"/>
                </a:lnTo>
                <a:lnTo>
                  <a:pt x="756530" y="225425"/>
                </a:lnTo>
                <a:lnTo>
                  <a:pt x="599186" y="225425"/>
                </a:lnTo>
                <a:lnTo>
                  <a:pt x="614806" y="0"/>
                </a:lnTo>
                <a:close/>
              </a:path>
              <a:path w="914400" h="914400">
                <a:moveTo>
                  <a:pt x="778128" y="188683"/>
                </a:moveTo>
                <a:lnTo>
                  <a:pt x="599186" y="225425"/>
                </a:lnTo>
                <a:lnTo>
                  <a:pt x="756530" y="225425"/>
                </a:lnTo>
                <a:lnTo>
                  <a:pt x="778128" y="188683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596378" y="5726429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245529"/>
                </a:moveTo>
                <a:lnTo>
                  <a:pt x="614806" y="0"/>
                </a:lnTo>
                <a:lnTo>
                  <a:pt x="599186" y="225425"/>
                </a:lnTo>
                <a:lnTo>
                  <a:pt x="778128" y="188683"/>
                </a:lnTo>
                <a:lnTo>
                  <a:pt x="707008" y="309664"/>
                </a:lnTo>
                <a:lnTo>
                  <a:pt x="893064" y="344462"/>
                </a:lnTo>
                <a:lnTo>
                  <a:pt x="745363" y="443445"/>
                </a:lnTo>
                <a:lnTo>
                  <a:pt x="914400" y="562610"/>
                </a:lnTo>
                <a:lnTo>
                  <a:pt x="712724" y="547878"/>
                </a:lnTo>
                <a:lnTo>
                  <a:pt x="768096" y="766025"/>
                </a:lnTo>
                <a:lnTo>
                  <a:pt x="593471" y="612013"/>
                </a:lnTo>
                <a:lnTo>
                  <a:pt x="560831" y="835533"/>
                </a:lnTo>
                <a:lnTo>
                  <a:pt x="445897" y="632244"/>
                </a:lnTo>
                <a:lnTo>
                  <a:pt x="359155" y="914400"/>
                </a:lnTo>
                <a:lnTo>
                  <a:pt x="326644" y="661543"/>
                </a:lnTo>
                <a:lnTo>
                  <a:pt x="201549" y="745782"/>
                </a:lnTo>
                <a:lnTo>
                  <a:pt x="239902" y="590003"/>
                </a:lnTo>
                <a:lnTo>
                  <a:pt x="5715" y="617512"/>
                </a:lnTo>
                <a:lnTo>
                  <a:pt x="157606" y="498475"/>
                </a:lnTo>
                <a:lnTo>
                  <a:pt x="0" y="364705"/>
                </a:lnTo>
                <a:lnTo>
                  <a:pt x="195833" y="322453"/>
                </a:lnTo>
                <a:lnTo>
                  <a:pt x="15621" y="97155"/>
                </a:lnTo>
                <a:lnTo>
                  <a:pt x="309499" y="267550"/>
                </a:lnTo>
                <a:lnTo>
                  <a:pt x="353568" y="97155"/>
                </a:lnTo>
                <a:lnTo>
                  <a:pt x="457200" y="245529"/>
                </a:lnTo>
                <a:close/>
              </a:path>
            </a:pathLst>
          </a:custGeom>
          <a:ln w="25400">
            <a:solidFill>
              <a:srgbClr val="B66C3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Ⅱ. </a:t>
            </a:r>
            <a:r>
              <a:rPr dirty="0" spc="-5"/>
              <a:t>법적 성격상</a:t>
            </a:r>
            <a:r>
              <a:rPr dirty="0" spc="-55"/>
              <a:t> </a:t>
            </a:r>
            <a:r>
              <a:rPr dirty="0"/>
              <a:t>특색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303" y="581805"/>
            <a:ext cx="8387715" cy="235521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400" b="1">
                <a:latin typeface="맑은 고딕"/>
                <a:cs typeface="맑은 고딕"/>
              </a:rPr>
              <a:t>1. 특허법의</a:t>
            </a:r>
            <a:r>
              <a:rPr dirty="0" sz="2400" spc="-15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기본원칙</a:t>
            </a:r>
            <a:endParaRPr sz="2400">
              <a:latin typeface="맑은 고딕"/>
              <a:cs typeface="맑은 고딕"/>
            </a:endParaRPr>
          </a:p>
          <a:p>
            <a:pPr algn="just" marL="12700" marR="5080">
              <a:lnSpc>
                <a:spcPct val="100000"/>
              </a:lnSpc>
              <a:spcBef>
                <a:spcPts val="480"/>
              </a:spcBef>
              <a:buChar char="-"/>
              <a:tabLst>
                <a:tab pos="206375" algn="l"/>
              </a:tabLst>
            </a:pPr>
            <a:r>
              <a:rPr dirty="0" sz="2000">
                <a:latin typeface="맑은 고딕"/>
                <a:cs typeface="맑은 고딕"/>
              </a:rPr>
              <a:t>특허법에 대한 각국의 법제는 그 국가의 산업정책과 기술수준 등과</a:t>
            </a:r>
            <a:r>
              <a:rPr dirty="0" sz="2000" spc="-13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밀접  한 관련을 가지고 있으며, 각국의 입법정책에 따라 여러 가지 원칙들을 내  포하게</a:t>
            </a:r>
            <a:r>
              <a:rPr dirty="0" sz="2000" spc="-2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된다.</a:t>
            </a:r>
            <a:endParaRPr sz="20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"/>
              <a:buChar char="-"/>
            </a:pPr>
            <a:endParaRPr sz="2050">
              <a:latin typeface="Times New Roman"/>
              <a:cs typeface="Times New Roman"/>
            </a:endParaRPr>
          </a:p>
          <a:p>
            <a:pPr algn="just" marL="12700" marR="48895">
              <a:lnSpc>
                <a:spcPct val="100000"/>
              </a:lnSpc>
              <a:buChar char="-"/>
              <a:tabLst>
                <a:tab pos="206375" algn="l"/>
              </a:tabLst>
            </a:pPr>
            <a:r>
              <a:rPr dirty="0" sz="2000">
                <a:latin typeface="맑은 고딕"/>
                <a:cs typeface="맑은 고딕"/>
              </a:rPr>
              <a:t>우리나라의 특허법이 채택하고 있는 원칙에는 </a:t>
            </a:r>
            <a:r>
              <a:rPr dirty="0" sz="2000" b="1">
                <a:latin typeface="맑은 고딕"/>
                <a:cs typeface="맑은 고딕"/>
              </a:rPr>
              <a:t>권리주의, 심사주의,</a:t>
            </a:r>
            <a:r>
              <a:rPr dirty="0" sz="2000" spc="-12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선원  주의, 등록주의, 직권주의 </a:t>
            </a:r>
            <a:r>
              <a:rPr dirty="0" sz="2000">
                <a:latin typeface="맑은 고딕"/>
                <a:cs typeface="맑은 고딕"/>
              </a:rPr>
              <a:t>등을 근간으로 하여 여타의 원칙들이</a:t>
            </a:r>
            <a:r>
              <a:rPr dirty="0" sz="2000" spc="-13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있다.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3088" y="4041647"/>
            <a:ext cx="4287012" cy="28163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128259" y="4248910"/>
            <a:ext cx="3479291" cy="26090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752594" y="159257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36879" y="661543"/>
                </a:moveTo>
                <a:lnTo>
                  <a:pt x="326643" y="661543"/>
                </a:lnTo>
                <a:lnTo>
                  <a:pt x="359155" y="914400"/>
                </a:lnTo>
                <a:lnTo>
                  <a:pt x="436879" y="661543"/>
                </a:lnTo>
                <a:close/>
              </a:path>
              <a:path w="914400" h="914400">
                <a:moveTo>
                  <a:pt x="590522" y="632206"/>
                </a:moveTo>
                <a:lnTo>
                  <a:pt x="445896" y="632206"/>
                </a:lnTo>
                <a:lnTo>
                  <a:pt x="560831" y="835533"/>
                </a:lnTo>
                <a:lnTo>
                  <a:pt x="590522" y="632206"/>
                </a:lnTo>
                <a:close/>
              </a:path>
              <a:path w="914400" h="914400">
                <a:moveTo>
                  <a:pt x="729000" y="612013"/>
                </a:moveTo>
                <a:lnTo>
                  <a:pt x="593470" y="612013"/>
                </a:lnTo>
                <a:lnTo>
                  <a:pt x="768095" y="766064"/>
                </a:lnTo>
                <a:lnTo>
                  <a:pt x="729000" y="612013"/>
                </a:lnTo>
                <a:close/>
              </a:path>
              <a:path w="914400" h="914400">
                <a:moveTo>
                  <a:pt x="723424" y="590042"/>
                </a:moveTo>
                <a:lnTo>
                  <a:pt x="239902" y="590042"/>
                </a:lnTo>
                <a:lnTo>
                  <a:pt x="201548" y="745744"/>
                </a:lnTo>
                <a:lnTo>
                  <a:pt x="326643" y="661543"/>
                </a:lnTo>
                <a:lnTo>
                  <a:pt x="436879" y="661543"/>
                </a:lnTo>
                <a:lnTo>
                  <a:pt x="445896" y="632206"/>
                </a:lnTo>
                <a:lnTo>
                  <a:pt x="590522" y="632206"/>
                </a:lnTo>
                <a:lnTo>
                  <a:pt x="593470" y="612013"/>
                </a:lnTo>
                <a:lnTo>
                  <a:pt x="729000" y="612013"/>
                </a:lnTo>
                <a:lnTo>
                  <a:pt x="723424" y="590042"/>
                </a:lnTo>
                <a:close/>
              </a:path>
              <a:path w="914400" h="914400">
                <a:moveTo>
                  <a:pt x="15620" y="97155"/>
                </a:moveTo>
                <a:lnTo>
                  <a:pt x="195833" y="322453"/>
                </a:lnTo>
                <a:lnTo>
                  <a:pt x="0" y="364744"/>
                </a:lnTo>
                <a:lnTo>
                  <a:pt x="157606" y="498475"/>
                </a:lnTo>
                <a:lnTo>
                  <a:pt x="5714" y="617474"/>
                </a:lnTo>
                <a:lnTo>
                  <a:pt x="239902" y="590042"/>
                </a:lnTo>
                <a:lnTo>
                  <a:pt x="723424" y="590042"/>
                </a:lnTo>
                <a:lnTo>
                  <a:pt x="712723" y="547878"/>
                </a:lnTo>
                <a:lnTo>
                  <a:pt x="893495" y="547878"/>
                </a:lnTo>
                <a:lnTo>
                  <a:pt x="745363" y="443484"/>
                </a:lnTo>
                <a:lnTo>
                  <a:pt x="893063" y="344424"/>
                </a:lnTo>
                <a:lnTo>
                  <a:pt x="707008" y="309626"/>
                </a:lnTo>
                <a:lnTo>
                  <a:pt x="731736" y="267589"/>
                </a:lnTo>
                <a:lnTo>
                  <a:pt x="309498" y="267589"/>
                </a:lnTo>
                <a:lnTo>
                  <a:pt x="15620" y="97155"/>
                </a:lnTo>
                <a:close/>
              </a:path>
              <a:path w="914400" h="914400">
                <a:moveTo>
                  <a:pt x="893495" y="547878"/>
                </a:moveTo>
                <a:lnTo>
                  <a:pt x="712723" y="547878"/>
                </a:lnTo>
                <a:lnTo>
                  <a:pt x="914400" y="562610"/>
                </a:lnTo>
                <a:lnTo>
                  <a:pt x="893495" y="547878"/>
                </a:lnTo>
                <a:close/>
              </a:path>
              <a:path w="914400" h="914400">
                <a:moveTo>
                  <a:pt x="353567" y="97155"/>
                </a:moveTo>
                <a:lnTo>
                  <a:pt x="309498" y="267589"/>
                </a:lnTo>
                <a:lnTo>
                  <a:pt x="731736" y="267589"/>
                </a:lnTo>
                <a:lnTo>
                  <a:pt x="744735" y="245491"/>
                </a:lnTo>
                <a:lnTo>
                  <a:pt x="457200" y="245491"/>
                </a:lnTo>
                <a:lnTo>
                  <a:pt x="353567" y="97155"/>
                </a:lnTo>
                <a:close/>
              </a:path>
              <a:path w="914400" h="914400">
                <a:moveTo>
                  <a:pt x="614806" y="0"/>
                </a:moveTo>
                <a:lnTo>
                  <a:pt x="457200" y="245491"/>
                </a:lnTo>
                <a:lnTo>
                  <a:pt x="744735" y="245491"/>
                </a:lnTo>
                <a:lnTo>
                  <a:pt x="756538" y="225425"/>
                </a:lnTo>
                <a:lnTo>
                  <a:pt x="599185" y="225425"/>
                </a:lnTo>
                <a:lnTo>
                  <a:pt x="614806" y="0"/>
                </a:lnTo>
                <a:close/>
              </a:path>
              <a:path w="914400" h="914400">
                <a:moveTo>
                  <a:pt x="778128" y="188722"/>
                </a:moveTo>
                <a:lnTo>
                  <a:pt x="599185" y="225425"/>
                </a:lnTo>
                <a:lnTo>
                  <a:pt x="756538" y="225425"/>
                </a:lnTo>
                <a:lnTo>
                  <a:pt x="778128" y="188722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752594" y="159257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245491"/>
                </a:moveTo>
                <a:lnTo>
                  <a:pt x="614806" y="0"/>
                </a:lnTo>
                <a:lnTo>
                  <a:pt x="599185" y="225425"/>
                </a:lnTo>
                <a:lnTo>
                  <a:pt x="778128" y="188722"/>
                </a:lnTo>
                <a:lnTo>
                  <a:pt x="707008" y="309626"/>
                </a:lnTo>
                <a:lnTo>
                  <a:pt x="893063" y="344424"/>
                </a:lnTo>
                <a:lnTo>
                  <a:pt x="745363" y="443484"/>
                </a:lnTo>
                <a:lnTo>
                  <a:pt x="914400" y="562610"/>
                </a:lnTo>
                <a:lnTo>
                  <a:pt x="712723" y="547878"/>
                </a:lnTo>
                <a:lnTo>
                  <a:pt x="768095" y="766064"/>
                </a:lnTo>
                <a:lnTo>
                  <a:pt x="593470" y="612013"/>
                </a:lnTo>
                <a:lnTo>
                  <a:pt x="560831" y="835533"/>
                </a:lnTo>
                <a:lnTo>
                  <a:pt x="445896" y="632206"/>
                </a:lnTo>
                <a:lnTo>
                  <a:pt x="359155" y="914400"/>
                </a:lnTo>
                <a:lnTo>
                  <a:pt x="326643" y="661543"/>
                </a:lnTo>
                <a:lnTo>
                  <a:pt x="201548" y="745744"/>
                </a:lnTo>
                <a:lnTo>
                  <a:pt x="239902" y="590042"/>
                </a:lnTo>
                <a:lnTo>
                  <a:pt x="5714" y="617474"/>
                </a:lnTo>
                <a:lnTo>
                  <a:pt x="157606" y="498475"/>
                </a:lnTo>
                <a:lnTo>
                  <a:pt x="0" y="364744"/>
                </a:lnTo>
                <a:lnTo>
                  <a:pt x="195833" y="322453"/>
                </a:lnTo>
                <a:lnTo>
                  <a:pt x="15620" y="97155"/>
                </a:lnTo>
                <a:lnTo>
                  <a:pt x="309498" y="267589"/>
                </a:lnTo>
                <a:lnTo>
                  <a:pt x="353567" y="97155"/>
                </a:lnTo>
                <a:lnTo>
                  <a:pt x="457200" y="245491"/>
                </a:lnTo>
                <a:close/>
              </a:path>
            </a:pathLst>
          </a:custGeom>
          <a:ln w="25400">
            <a:solidFill>
              <a:srgbClr val="B66C3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303" y="215341"/>
            <a:ext cx="286893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Ⅱ. </a:t>
            </a:r>
            <a:r>
              <a:rPr dirty="0" spc="-5"/>
              <a:t>법적 성격상</a:t>
            </a:r>
            <a:r>
              <a:rPr dirty="0" spc="-55"/>
              <a:t> </a:t>
            </a:r>
            <a:r>
              <a:rPr dirty="0"/>
              <a:t>특색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303" y="654811"/>
            <a:ext cx="2935605" cy="901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맑은 고딕"/>
                <a:cs typeface="맑은 고딕"/>
              </a:rPr>
              <a:t>1. 특허법의</a:t>
            </a:r>
            <a:r>
              <a:rPr dirty="0" sz="2400" spc="-105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기본원칙</a:t>
            </a:r>
            <a:endParaRPr sz="24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1614"/>
              </a:spcBef>
              <a:tabLst>
                <a:tab pos="978535" algn="l"/>
              </a:tabLst>
            </a:pPr>
            <a:r>
              <a:rPr dirty="0" sz="2000" b="1">
                <a:solidFill>
                  <a:srgbClr val="FF0000"/>
                </a:solidFill>
                <a:latin typeface="맑은 고딕"/>
                <a:cs typeface="맑은 고딕"/>
              </a:rPr>
              <a:t>(1)</a:t>
            </a:r>
            <a:r>
              <a:rPr dirty="0" sz="2000" spc="290" b="1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dirty="0" sz="2000" b="1">
                <a:solidFill>
                  <a:srgbClr val="FF0000"/>
                </a:solidFill>
                <a:latin typeface="맑은 고딕"/>
                <a:cs typeface="맑은 고딕"/>
              </a:rPr>
              <a:t>선	주의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6508" y="1215883"/>
            <a:ext cx="254635" cy="3390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2000" b="1">
                <a:solidFill>
                  <a:srgbClr val="FF0000"/>
                </a:solidFill>
                <a:latin typeface="맑은 고딕"/>
                <a:cs typeface="맑은 고딕"/>
              </a:rPr>
              <a:t>원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4695" y="1530476"/>
            <a:ext cx="294068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418080" algn="l"/>
              </a:tabLst>
            </a:pPr>
            <a:r>
              <a:rPr dirty="0" sz="2000">
                <a:latin typeface="맑은 고딕"/>
                <a:cs typeface="맑은 고딕"/>
              </a:rPr>
              <a:t>-</a:t>
            </a:r>
            <a:r>
              <a:rPr dirty="0" sz="2000" spc="-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선원주의란</a:t>
            </a:r>
            <a:r>
              <a:rPr dirty="0" sz="2000">
                <a:latin typeface="맑은 고딕"/>
                <a:cs typeface="맑은 고딕"/>
              </a:rPr>
              <a:t>	</a:t>
            </a:r>
            <a:r>
              <a:rPr dirty="0" sz="2000">
                <a:latin typeface="맑은 고딕"/>
                <a:cs typeface="맑은 고딕"/>
              </a:rPr>
              <a:t>명이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00655" y="1520683"/>
            <a:ext cx="852805" cy="3390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2000">
                <a:latin typeface="맑은 고딕"/>
                <a:cs typeface="맑은 고딕"/>
              </a:rPr>
              <a:t>동일</a:t>
            </a:r>
            <a:r>
              <a:rPr dirty="0" sz="2000" spc="-10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발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48709" y="1520683"/>
            <a:ext cx="1195705" cy="3390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2000">
                <a:latin typeface="맑은 고딕"/>
                <a:cs typeface="맑은 고딕"/>
              </a:rPr>
              <a:t>둘 이상</a:t>
            </a:r>
            <a:r>
              <a:rPr dirty="0" sz="2000" spc="-10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출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31130" y="1530476"/>
            <a:ext cx="2069464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맑은 고딕"/>
                <a:cs typeface="맑은 고딕"/>
              </a:rPr>
              <a:t>원된 경우 </a:t>
            </a:r>
            <a:r>
              <a:rPr dirty="0" sz="2000" b="1">
                <a:latin typeface="맑은 고딕"/>
                <a:cs typeface="맑은 고딕"/>
              </a:rPr>
              <a:t>먼저</a:t>
            </a:r>
            <a:r>
              <a:rPr dirty="0" sz="2000" spc="-12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출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33336" y="1520683"/>
            <a:ext cx="254635" cy="3390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2000" b="1">
                <a:latin typeface="맑은 고딕"/>
                <a:cs typeface="맑은 고딕"/>
              </a:rPr>
              <a:t>원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29653" y="1530476"/>
            <a:ext cx="172847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맑은 고딕"/>
                <a:cs typeface="맑은 고딕"/>
              </a:rPr>
              <a:t>한 자에게</a:t>
            </a:r>
            <a:r>
              <a:rPr dirty="0" sz="2000" spc="-10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특허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48355" y="1825483"/>
            <a:ext cx="763905" cy="3390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2000" b="1">
                <a:latin typeface="맑은 고딕"/>
                <a:cs typeface="맑은 고딕"/>
              </a:rPr>
              <a:t>발명주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14826" y="2129952"/>
            <a:ext cx="1358265" cy="3390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2000" b="1">
                <a:latin typeface="맑은 고딕"/>
                <a:cs typeface="맑은 고딕"/>
              </a:rPr>
              <a:t>중출원을</a:t>
            </a:r>
            <a:r>
              <a:rPr dirty="0" sz="2000" spc="-12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방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85416" y="2740264"/>
            <a:ext cx="254635" cy="3390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2000" b="1">
                <a:latin typeface="맑은 고딕"/>
                <a:cs typeface="맑은 고딕"/>
              </a:rPr>
              <a:t>단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95755" y="3349864"/>
            <a:ext cx="509905" cy="3390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dirty="0" sz="2000" b="1">
                <a:latin typeface="맑은 고딕"/>
                <a:cs typeface="맑은 고딕"/>
              </a:rPr>
              <a:t>발명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3" y="1835276"/>
            <a:ext cx="8180070" cy="2465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065145" algn="l"/>
              </a:tabLst>
            </a:pPr>
            <a:r>
              <a:rPr dirty="0" sz="2000" b="1">
                <a:latin typeface="맑은 고딕"/>
                <a:cs typeface="맑은 고딕"/>
              </a:rPr>
              <a:t>권을 인정</a:t>
            </a:r>
            <a:r>
              <a:rPr dirty="0" sz="2000">
                <a:latin typeface="맑은 고딕"/>
                <a:cs typeface="맑은 고딕"/>
              </a:rPr>
              <a:t>하는</a:t>
            </a:r>
            <a:r>
              <a:rPr dirty="0" sz="2000" spc="-1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것(</a:t>
            </a:r>
            <a:r>
              <a:rPr dirty="0" sz="2000" b="1">
                <a:latin typeface="맑은 고딕"/>
                <a:cs typeface="맑은 고딕"/>
              </a:rPr>
              <a:t>선	의</a:t>
            </a:r>
            <a:r>
              <a:rPr dirty="0" sz="2000">
                <a:latin typeface="맑은 고딕"/>
                <a:cs typeface="맑은 고딕"/>
              </a:rPr>
              <a:t>에</a:t>
            </a:r>
            <a:r>
              <a:rPr dirty="0" sz="2000" spc="-4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대응).</a:t>
            </a:r>
            <a:endParaRPr sz="2000">
              <a:latin typeface="맑은 고딕"/>
              <a:cs typeface="맑은 고딕"/>
            </a:endParaRPr>
          </a:p>
          <a:p>
            <a:pPr marL="279400" indent="-178435">
              <a:lnSpc>
                <a:spcPct val="100000"/>
              </a:lnSpc>
              <a:buChar char="-"/>
              <a:tabLst>
                <a:tab pos="294640" algn="l"/>
                <a:tab pos="4626610" algn="l"/>
              </a:tabLst>
            </a:pPr>
            <a:r>
              <a:rPr dirty="0" sz="2000" spc="0">
                <a:latin typeface="맑은 고딕"/>
                <a:cs typeface="맑은 고딕"/>
              </a:rPr>
              <a:t>선원주의는</a:t>
            </a:r>
            <a:r>
              <a:rPr dirty="0" sz="2000" spc="-30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중복연구나</a:t>
            </a:r>
            <a:r>
              <a:rPr dirty="0" sz="2000" spc="-20" b="1">
                <a:latin typeface="맑은 고딕"/>
                <a:cs typeface="맑은 고딕"/>
              </a:rPr>
              <a:t> </a:t>
            </a:r>
            <a:r>
              <a:rPr dirty="0" sz="2000" spc="0" b="1">
                <a:latin typeface="맑은 고딕"/>
                <a:cs typeface="맑은 고딕"/>
              </a:rPr>
              <a:t>이	</a:t>
            </a:r>
            <a:r>
              <a:rPr dirty="0" sz="2000" b="1">
                <a:latin typeface="맑은 고딕"/>
                <a:cs typeface="맑은 고딕"/>
              </a:rPr>
              <a:t>지하는 장점</a:t>
            </a:r>
            <a:r>
              <a:rPr dirty="0" sz="2000">
                <a:latin typeface="맑은 고딕"/>
                <a:cs typeface="맑은 고딕"/>
              </a:rPr>
              <a:t>이</a:t>
            </a:r>
            <a:r>
              <a:rPr dirty="0" sz="2000" spc="-50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있으나</a:t>
            </a:r>
            <a:endParaRPr sz="2000">
              <a:latin typeface="맑은 고딕"/>
              <a:cs typeface="맑은 고딕"/>
            </a:endParaRPr>
          </a:p>
          <a:p>
            <a:pPr marL="279400" marR="303530" indent="-178435">
              <a:lnSpc>
                <a:spcPct val="100000"/>
              </a:lnSpc>
              <a:buChar char="-"/>
              <a:tabLst>
                <a:tab pos="294640" algn="l"/>
                <a:tab pos="1892935" algn="l"/>
              </a:tabLst>
            </a:pPr>
            <a:r>
              <a:rPr dirty="0" sz="2000">
                <a:latin typeface="맑은 고딕"/>
                <a:cs typeface="맑은 고딕"/>
              </a:rPr>
              <a:t>발명은 먼저 하였으나 출원을 늦게 한 자에게는 </a:t>
            </a:r>
            <a:r>
              <a:rPr dirty="0" sz="2000" b="1">
                <a:latin typeface="맑은 고딕"/>
                <a:cs typeface="맑은 고딕"/>
              </a:rPr>
              <a:t>특허권</a:t>
            </a:r>
            <a:r>
              <a:rPr dirty="0" sz="2000" spc="-114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취득기회가  박탈된다는	점</a:t>
            </a:r>
            <a:r>
              <a:rPr dirty="0" sz="2000">
                <a:latin typeface="맑은 고딕"/>
                <a:cs typeface="맑은 고딕"/>
              </a:rPr>
              <a:t>이</a:t>
            </a:r>
            <a:r>
              <a:rPr dirty="0" sz="2000" spc="-2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있다.</a:t>
            </a:r>
            <a:endParaRPr sz="20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"/>
              <a:buChar char="-"/>
            </a:pPr>
            <a:endParaRPr sz="2050">
              <a:latin typeface="Times New Roman"/>
              <a:cs typeface="Times New Roman"/>
            </a:endParaRPr>
          </a:p>
          <a:p>
            <a:pPr marL="279400" indent="-178435">
              <a:lnSpc>
                <a:spcPct val="100000"/>
              </a:lnSpc>
              <a:spcBef>
                <a:spcPts val="5"/>
              </a:spcBef>
              <a:buFont typeface=""/>
              <a:buChar char="-"/>
              <a:tabLst>
                <a:tab pos="294640" algn="l"/>
                <a:tab pos="1058545" algn="l"/>
              </a:tabLst>
            </a:pPr>
            <a:r>
              <a:rPr dirty="0" sz="2000" b="1">
                <a:latin typeface="맑은 고딕"/>
                <a:cs typeface="맑은 고딕"/>
              </a:rPr>
              <a:t>선	주의</a:t>
            </a:r>
            <a:r>
              <a:rPr dirty="0" sz="2000">
                <a:latin typeface="맑은 고딕"/>
                <a:cs typeface="맑은 고딕"/>
              </a:rPr>
              <a:t>는 </a:t>
            </a:r>
            <a:r>
              <a:rPr dirty="0" sz="2000" b="1">
                <a:latin typeface="맑은 고딕"/>
                <a:cs typeface="맑은 고딕"/>
              </a:rPr>
              <a:t>실제로 선발명자에게 특허권을</a:t>
            </a:r>
            <a:r>
              <a:rPr dirty="0" sz="2000" spc="-9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인정(장점).</a:t>
            </a:r>
            <a:endParaRPr sz="2000">
              <a:latin typeface="맑은 고딕"/>
              <a:cs typeface="맑은 고딕"/>
            </a:endParaRPr>
          </a:p>
          <a:p>
            <a:pPr marL="12700" marR="5080" indent="88265">
              <a:lnSpc>
                <a:spcPct val="100000"/>
              </a:lnSpc>
              <a:buChar char="-"/>
              <a:tabLst>
                <a:tab pos="294640" algn="l"/>
              </a:tabLst>
            </a:pPr>
            <a:r>
              <a:rPr dirty="0" sz="2000">
                <a:latin typeface="맑은 고딕"/>
                <a:cs typeface="맑은 고딕"/>
              </a:rPr>
              <a:t>먼저 발명은 했으나, 출원을 늦게 한 경우 그 </a:t>
            </a:r>
            <a:r>
              <a:rPr dirty="0" sz="2000" b="1">
                <a:latin typeface="맑은 고딕"/>
                <a:cs typeface="맑은 고딕"/>
              </a:rPr>
              <a:t>발명의 선·후를</a:t>
            </a:r>
            <a:r>
              <a:rPr dirty="0" sz="2000" spc="-135" b="1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결정하기  곤란(단점).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979676" y="4126991"/>
            <a:ext cx="3599688" cy="2438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218182" y="1632839"/>
            <a:ext cx="987425" cy="127000"/>
          </a:xfrm>
          <a:custGeom>
            <a:avLst/>
            <a:gdLst/>
            <a:ahLst/>
            <a:cxnLst/>
            <a:rect l="l" t="t" r="r" b="b"/>
            <a:pathLst>
              <a:path w="987425" h="127000">
                <a:moveTo>
                  <a:pt x="0" y="127000"/>
                </a:moveTo>
                <a:lnTo>
                  <a:pt x="0" y="0"/>
                </a:lnTo>
                <a:lnTo>
                  <a:pt x="987170" y="0"/>
                </a:lnTo>
                <a:lnTo>
                  <a:pt x="987170" y="127000"/>
                </a:lnTo>
                <a:lnTo>
                  <a:pt x="0" y="12700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655567" y="1632839"/>
            <a:ext cx="1353820" cy="127000"/>
          </a:xfrm>
          <a:custGeom>
            <a:avLst/>
            <a:gdLst/>
            <a:ahLst/>
            <a:cxnLst/>
            <a:rect l="l" t="t" r="r" b="b"/>
            <a:pathLst>
              <a:path w="1353820" h="127000">
                <a:moveTo>
                  <a:pt x="0" y="127000"/>
                </a:moveTo>
                <a:lnTo>
                  <a:pt x="0" y="0"/>
                </a:lnTo>
                <a:lnTo>
                  <a:pt x="1353312" y="0"/>
                </a:lnTo>
                <a:lnTo>
                  <a:pt x="1353312" y="127000"/>
                </a:lnTo>
                <a:lnTo>
                  <a:pt x="0" y="12700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682867" y="1751329"/>
            <a:ext cx="428625" cy="26670"/>
          </a:xfrm>
          <a:custGeom>
            <a:avLst/>
            <a:gdLst/>
            <a:ahLst/>
            <a:cxnLst/>
            <a:rect l="l" t="t" r="r" b="b"/>
            <a:pathLst>
              <a:path w="428625" h="26669">
                <a:moveTo>
                  <a:pt x="0" y="26670"/>
                </a:moveTo>
                <a:lnTo>
                  <a:pt x="428371" y="26670"/>
                </a:lnTo>
                <a:lnTo>
                  <a:pt x="428371" y="0"/>
                </a:lnTo>
                <a:lnTo>
                  <a:pt x="0" y="0"/>
                </a:lnTo>
                <a:lnTo>
                  <a:pt x="0" y="2667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682867" y="1651000"/>
            <a:ext cx="419734" cy="100330"/>
          </a:xfrm>
          <a:custGeom>
            <a:avLst/>
            <a:gdLst/>
            <a:ahLst/>
            <a:cxnLst/>
            <a:rect l="l" t="t" r="r" b="b"/>
            <a:pathLst>
              <a:path w="419734" h="100330">
                <a:moveTo>
                  <a:pt x="0" y="100329"/>
                </a:moveTo>
                <a:lnTo>
                  <a:pt x="419734" y="100329"/>
                </a:lnTo>
                <a:lnTo>
                  <a:pt x="419734" y="0"/>
                </a:lnTo>
                <a:lnTo>
                  <a:pt x="0" y="0"/>
                </a:lnTo>
                <a:lnTo>
                  <a:pt x="0" y="100329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111238" y="1751329"/>
            <a:ext cx="31750" cy="26670"/>
          </a:xfrm>
          <a:custGeom>
            <a:avLst/>
            <a:gdLst/>
            <a:ahLst/>
            <a:cxnLst/>
            <a:rect l="l" t="t" r="r" b="b"/>
            <a:pathLst>
              <a:path w="31750" h="26669">
                <a:moveTo>
                  <a:pt x="0" y="26670"/>
                </a:moveTo>
                <a:lnTo>
                  <a:pt x="31750" y="26670"/>
                </a:lnTo>
                <a:lnTo>
                  <a:pt x="31750" y="0"/>
                </a:lnTo>
                <a:lnTo>
                  <a:pt x="0" y="0"/>
                </a:lnTo>
                <a:lnTo>
                  <a:pt x="0" y="2667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122794" y="1624330"/>
            <a:ext cx="0" cy="127000"/>
          </a:xfrm>
          <a:custGeom>
            <a:avLst/>
            <a:gdLst/>
            <a:ahLst/>
            <a:cxnLst/>
            <a:rect l="l" t="t" r="r" b="b"/>
            <a:pathLst>
              <a:path w="0" h="127000">
                <a:moveTo>
                  <a:pt x="0" y="0"/>
                </a:moveTo>
                <a:lnTo>
                  <a:pt x="0" y="127000"/>
                </a:lnTo>
              </a:path>
            </a:pathLst>
          </a:custGeom>
          <a:ln w="40386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691883" y="1516633"/>
            <a:ext cx="380365" cy="189865"/>
          </a:xfrm>
          <a:custGeom>
            <a:avLst/>
            <a:gdLst/>
            <a:ahLst/>
            <a:cxnLst/>
            <a:rect l="l" t="t" r="r" b="b"/>
            <a:pathLst>
              <a:path w="380365" h="189864">
                <a:moveTo>
                  <a:pt x="353187" y="53593"/>
                </a:moveTo>
                <a:lnTo>
                  <a:pt x="348107" y="53593"/>
                </a:lnTo>
                <a:lnTo>
                  <a:pt x="348107" y="189611"/>
                </a:lnTo>
                <a:lnTo>
                  <a:pt x="379857" y="189611"/>
                </a:lnTo>
                <a:lnTo>
                  <a:pt x="379857" y="180593"/>
                </a:lnTo>
                <a:lnTo>
                  <a:pt x="353187" y="180593"/>
                </a:lnTo>
                <a:lnTo>
                  <a:pt x="353187" y="53593"/>
                </a:lnTo>
                <a:close/>
              </a:path>
              <a:path w="380365" h="189864">
                <a:moveTo>
                  <a:pt x="326263" y="44576"/>
                </a:moveTo>
                <a:lnTo>
                  <a:pt x="321437" y="44576"/>
                </a:lnTo>
                <a:lnTo>
                  <a:pt x="321437" y="180593"/>
                </a:lnTo>
                <a:lnTo>
                  <a:pt x="348107" y="180593"/>
                </a:lnTo>
                <a:lnTo>
                  <a:pt x="348107" y="171576"/>
                </a:lnTo>
                <a:lnTo>
                  <a:pt x="326263" y="171576"/>
                </a:lnTo>
                <a:lnTo>
                  <a:pt x="326263" y="44576"/>
                </a:lnTo>
                <a:close/>
              </a:path>
              <a:path w="380365" h="189864">
                <a:moveTo>
                  <a:pt x="379857" y="53593"/>
                </a:moveTo>
                <a:lnTo>
                  <a:pt x="353187" y="53593"/>
                </a:lnTo>
                <a:lnTo>
                  <a:pt x="353187" y="180593"/>
                </a:lnTo>
                <a:lnTo>
                  <a:pt x="379857" y="180593"/>
                </a:lnTo>
                <a:lnTo>
                  <a:pt x="379857" y="53593"/>
                </a:lnTo>
                <a:close/>
              </a:path>
              <a:path w="380365" h="189864">
                <a:moveTo>
                  <a:pt x="299593" y="35940"/>
                </a:moveTo>
                <a:lnTo>
                  <a:pt x="294513" y="35940"/>
                </a:lnTo>
                <a:lnTo>
                  <a:pt x="294513" y="171576"/>
                </a:lnTo>
                <a:lnTo>
                  <a:pt x="321437" y="171576"/>
                </a:lnTo>
                <a:lnTo>
                  <a:pt x="321437" y="162940"/>
                </a:lnTo>
                <a:lnTo>
                  <a:pt x="299593" y="162940"/>
                </a:lnTo>
                <a:lnTo>
                  <a:pt x="299593" y="35940"/>
                </a:lnTo>
                <a:close/>
              </a:path>
              <a:path w="380365" h="189864">
                <a:moveTo>
                  <a:pt x="353187" y="44576"/>
                </a:moveTo>
                <a:lnTo>
                  <a:pt x="326263" y="44576"/>
                </a:lnTo>
                <a:lnTo>
                  <a:pt x="326263" y="171576"/>
                </a:lnTo>
                <a:lnTo>
                  <a:pt x="348107" y="171576"/>
                </a:lnTo>
                <a:lnTo>
                  <a:pt x="348107" y="53593"/>
                </a:lnTo>
                <a:lnTo>
                  <a:pt x="353187" y="53593"/>
                </a:lnTo>
                <a:lnTo>
                  <a:pt x="353187" y="44576"/>
                </a:lnTo>
                <a:close/>
              </a:path>
              <a:path w="380365" h="189864">
                <a:moveTo>
                  <a:pt x="272542" y="26924"/>
                </a:moveTo>
                <a:lnTo>
                  <a:pt x="258825" y="26924"/>
                </a:lnTo>
                <a:lnTo>
                  <a:pt x="258825" y="153924"/>
                </a:lnTo>
                <a:lnTo>
                  <a:pt x="267843" y="162940"/>
                </a:lnTo>
                <a:lnTo>
                  <a:pt x="267843" y="35940"/>
                </a:lnTo>
                <a:lnTo>
                  <a:pt x="272542" y="35940"/>
                </a:lnTo>
                <a:lnTo>
                  <a:pt x="272542" y="26924"/>
                </a:lnTo>
                <a:close/>
              </a:path>
              <a:path w="380365" h="189864">
                <a:moveTo>
                  <a:pt x="272542" y="35940"/>
                </a:moveTo>
                <a:lnTo>
                  <a:pt x="267843" y="35940"/>
                </a:lnTo>
                <a:lnTo>
                  <a:pt x="267843" y="162940"/>
                </a:lnTo>
                <a:lnTo>
                  <a:pt x="294513" y="162940"/>
                </a:lnTo>
                <a:lnTo>
                  <a:pt x="294513" y="153924"/>
                </a:lnTo>
                <a:lnTo>
                  <a:pt x="272542" y="153924"/>
                </a:lnTo>
                <a:lnTo>
                  <a:pt x="272542" y="35940"/>
                </a:lnTo>
                <a:close/>
              </a:path>
              <a:path w="380365" h="189864">
                <a:moveTo>
                  <a:pt x="326263" y="35940"/>
                </a:moveTo>
                <a:lnTo>
                  <a:pt x="299593" y="35940"/>
                </a:lnTo>
                <a:lnTo>
                  <a:pt x="299593" y="162940"/>
                </a:lnTo>
                <a:lnTo>
                  <a:pt x="321437" y="162940"/>
                </a:lnTo>
                <a:lnTo>
                  <a:pt x="321437" y="44576"/>
                </a:lnTo>
                <a:lnTo>
                  <a:pt x="326263" y="44576"/>
                </a:lnTo>
                <a:lnTo>
                  <a:pt x="326263" y="35940"/>
                </a:lnTo>
                <a:close/>
              </a:path>
              <a:path w="380365" h="189864">
                <a:moveTo>
                  <a:pt x="236982" y="18033"/>
                </a:moveTo>
                <a:lnTo>
                  <a:pt x="223139" y="18033"/>
                </a:lnTo>
                <a:lnTo>
                  <a:pt x="223139" y="145033"/>
                </a:lnTo>
                <a:lnTo>
                  <a:pt x="240792" y="153924"/>
                </a:lnTo>
                <a:lnTo>
                  <a:pt x="240792" y="136016"/>
                </a:lnTo>
                <a:lnTo>
                  <a:pt x="236982" y="136016"/>
                </a:lnTo>
                <a:lnTo>
                  <a:pt x="236982" y="18033"/>
                </a:lnTo>
                <a:close/>
              </a:path>
              <a:path w="380365" h="189864">
                <a:moveTo>
                  <a:pt x="245872" y="26924"/>
                </a:moveTo>
                <a:lnTo>
                  <a:pt x="240792" y="26924"/>
                </a:lnTo>
                <a:lnTo>
                  <a:pt x="240792" y="153924"/>
                </a:lnTo>
                <a:lnTo>
                  <a:pt x="258825" y="153924"/>
                </a:lnTo>
                <a:lnTo>
                  <a:pt x="258825" y="145033"/>
                </a:lnTo>
                <a:lnTo>
                  <a:pt x="245872" y="145033"/>
                </a:lnTo>
                <a:lnTo>
                  <a:pt x="245872" y="26924"/>
                </a:lnTo>
                <a:close/>
              </a:path>
              <a:path w="380365" h="189864">
                <a:moveTo>
                  <a:pt x="290575" y="26924"/>
                </a:moveTo>
                <a:lnTo>
                  <a:pt x="272542" y="26924"/>
                </a:lnTo>
                <a:lnTo>
                  <a:pt x="272542" y="153924"/>
                </a:lnTo>
                <a:lnTo>
                  <a:pt x="290575" y="153924"/>
                </a:lnTo>
                <a:lnTo>
                  <a:pt x="290575" y="26924"/>
                </a:lnTo>
                <a:close/>
              </a:path>
              <a:path w="380365" h="189864">
                <a:moveTo>
                  <a:pt x="290575" y="26924"/>
                </a:moveTo>
                <a:lnTo>
                  <a:pt x="290575" y="153924"/>
                </a:lnTo>
                <a:lnTo>
                  <a:pt x="294513" y="153924"/>
                </a:lnTo>
                <a:lnTo>
                  <a:pt x="294513" y="35940"/>
                </a:lnTo>
                <a:lnTo>
                  <a:pt x="299593" y="35940"/>
                </a:lnTo>
                <a:lnTo>
                  <a:pt x="290575" y="26924"/>
                </a:lnTo>
                <a:close/>
              </a:path>
              <a:path w="380365" h="189864">
                <a:moveTo>
                  <a:pt x="210312" y="9016"/>
                </a:moveTo>
                <a:lnTo>
                  <a:pt x="205232" y="9016"/>
                </a:lnTo>
                <a:lnTo>
                  <a:pt x="205232" y="136016"/>
                </a:lnTo>
                <a:lnTo>
                  <a:pt x="214122" y="145033"/>
                </a:lnTo>
                <a:lnTo>
                  <a:pt x="214122" y="127000"/>
                </a:lnTo>
                <a:lnTo>
                  <a:pt x="210312" y="127000"/>
                </a:lnTo>
                <a:lnTo>
                  <a:pt x="210312" y="9016"/>
                </a:lnTo>
                <a:close/>
              </a:path>
              <a:path w="380365" h="189864">
                <a:moveTo>
                  <a:pt x="219329" y="18033"/>
                </a:moveTo>
                <a:lnTo>
                  <a:pt x="214122" y="18033"/>
                </a:lnTo>
                <a:lnTo>
                  <a:pt x="214122" y="145033"/>
                </a:lnTo>
                <a:lnTo>
                  <a:pt x="223139" y="145033"/>
                </a:lnTo>
                <a:lnTo>
                  <a:pt x="223139" y="136016"/>
                </a:lnTo>
                <a:lnTo>
                  <a:pt x="219329" y="136016"/>
                </a:lnTo>
                <a:lnTo>
                  <a:pt x="219329" y="18033"/>
                </a:lnTo>
                <a:close/>
              </a:path>
              <a:path w="380365" h="189864">
                <a:moveTo>
                  <a:pt x="254889" y="18033"/>
                </a:moveTo>
                <a:lnTo>
                  <a:pt x="245872" y="18033"/>
                </a:lnTo>
                <a:lnTo>
                  <a:pt x="245872" y="145033"/>
                </a:lnTo>
                <a:lnTo>
                  <a:pt x="254889" y="145033"/>
                </a:lnTo>
                <a:lnTo>
                  <a:pt x="254889" y="18033"/>
                </a:lnTo>
                <a:close/>
              </a:path>
              <a:path w="380365" h="189864">
                <a:moveTo>
                  <a:pt x="254889" y="18033"/>
                </a:moveTo>
                <a:lnTo>
                  <a:pt x="254889" y="145033"/>
                </a:lnTo>
                <a:lnTo>
                  <a:pt x="258825" y="145033"/>
                </a:lnTo>
                <a:lnTo>
                  <a:pt x="258825" y="26924"/>
                </a:lnTo>
                <a:lnTo>
                  <a:pt x="272542" y="26924"/>
                </a:lnTo>
                <a:lnTo>
                  <a:pt x="254889" y="18033"/>
                </a:lnTo>
                <a:close/>
              </a:path>
              <a:path w="380365" h="189864">
                <a:moveTo>
                  <a:pt x="210312" y="0"/>
                </a:moveTo>
                <a:lnTo>
                  <a:pt x="178562" y="0"/>
                </a:lnTo>
                <a:lnTo>
                  <a:pt x="178562" y="127000"/>
                </a:lnTo>
                <a:lnTo>
                  <a:pt x="187579" y="136016"/>
                </a:lnTo>
                <a:lnTo>
                  <a:pt x="187579" y="9016"/>
                </a:lnTo>
                <a:lnTo>
                  <a:pt x="210312" y="9016"/>
                </a:lnTo>
                <a:lnTo>
                  <a:pt x="210312" y="0"/>
                </a:lnTo>
                <a:close/>
              </a:path>
              <a:path w="380365" h="189864">
                <a:moveTo>
                  <a:pt x="205232" y="9016"/>
                </a:moveTo>
                <a:lnTo>
                  <a:pt x="187579" y="9016"/>
                </a:lnTo>
                <a:lnTo>
                  <a:pt x="187579" y="136016"/>
                </a:lnTo>
                <a:lnTo>
                  <a:pt x="205232" y="136016"/>
                </a:lnTo>
                <a:lnTo>
                  <a:pt x="205232" y="9016"/>
                </a:lnTo>
                <a:close/>
              </a:path>
              <a:path w="380365" h="189864">
                <a:moveTo>
                  <a:pt x="236982" y="9016"/>
                </a:moveTo>
                <a:lnTo>
                  <a:pt x="219329" y="9016"/>
                </a:lnTo>
                <a:lnTo>
                  <a:pt x="219329" y="136016"/>
                </a:lnTo>
                <a:lnTo>
                  <a:pt x="223139" y="136016"/>
                </a:lnTo>
                <a:lnTo>
                  <a:pt x="223139" y="18033"/>
                </a:lnTo>
                <a:lnTo>
                  <a:pt x="236982" y="18033"/>
                </a:lnTo>
                <a:lnTo>
                  <a:pt x="236982" y="9016"/>
                </a:lnTo>
                <a:close/>
              </a:path>
              <a:path w="380365" h="189864">
                <a:moveTo>
                  <a:pt x="236982" y="9016"/>
                </a:moveTo>
                <a:lnTo>
                  <a:pt x="236982" y="136016"/>
                </a:lnTo>
                <a:lnTo>
                  <a:pt x="240792" y="136016"/>
                </a:lnTo>
                <a:lnTo>
                  <a:pt x="240792" y="26924"/>
                </a:lnTo>
                <a:lnTo>
                  <a:pt x="245872" y="26924"/>
                </a:lnTo>
                <a:lnTo>
                  <a:pt x="245872" y="18033"/>
                </a:lnTo>
                <a:lnTo>
                  <a:pt x="236982" y="9016"/>
                </a:lnTo>
                <a:close/>
              </a:path>
              <a:path w="380365" h="189864">
                <a:moveTo>
                  <a:pt x="178562" y="0"/>
                </a:moveTo>
                <a:lnTo>
                  <a:pt x="0" y="0"/>
                </a:lnTo>
                <a:lnTo>
                  <a:pt x="0" y="127000"/>
                </a:lnTo>
                <a:lnTo>
                  <a:pt x="178562" y="127000"/>
                </a:lnTo>
                <a:lnTo>
                  <a:pt x="178562" y="0"/>
                </a:lnTo>
                <a:close/>
              </a:path>
              <a:path w="380365" h="189864">
                <a:moveTo>
                  <a:pt x="210312" y="0"/>
                </a:moveTo>
                <a:lnTo>
                  <a:pt x="210312" y="127000"/>
                </a:lnTo>
                <a:lnTo>
                  <a:pt x="214122" y="127000"/>
                </a:lnTo>
                <a:lnTo>
                  <a:pt x="214122" y="18033"/>
                </a:lnTo>
                <a:lnTo>
                  <a:pt x="219329" y="18033"/>
                </a:lnTo>
                <a:lnTo>
                  <a:pt x="219329" y="9016"/>
                </a:lnTo>
                <a:lnTo>
                  <a:pt x="210312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101775" y="1347088"/>
            <a:ext cx="371475" cy="127000"/>
          </a:xfrm>
          <a:custGeom>
            <a:avLst/>
            <a:gdLst/>
            <a:ahLst/>
            <a:cxnLst/>
            <a:rect l="l" t="t" r="r" b="b"/>
            <a:pathLst>
              <a:path w="371475" h="127000">
                <a:moveTo>
                  <a:pt x="0" y="127000"/>
                </a:moveTo>
                <a:lnTo>
                  <a:pt x="0" y="0"/>
                </a:lnTo>
                <a:lnTo>
                  <a:pt x="371297" y="0"/>
                </a:lnTo>
                <a:lnTo>
                  <a:pt x="371297" y="127000"/>
                </a:lnTo>
                <a:lnTo>
                  <a:pt x="0" y="12700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289303" y="1248791"/>
            <a:ext cx="192405" cy="127000"/>
          </a:xfrm>
          <a:custGeom>
            <a:avLst/>
            <a:gdLst/>
            <a:ahLst/>
            <a:cxnLst/>
            <a:rect l="l" t="t" r="r" b="b"/>
            <a:pathLst>
              <a:path w="192405" h="127000">
                <a:moveTo>
                  <a:pt x="0" y="127000"/>
                </a:moveTo>
                <a:lnTo>
                  <a:pt x="0" y="0"/>
                </a:lnTo>
                <a:lnTo>
                  <a:pt x="192405" y="0"/>
                </a:lnTo>
                <a:lnTo>
                  <a:pt x="192405" y="127000"/>
                </a:lnTo>
                <a:lnTo>
                  <a:pt x="0" y="12700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664586" y="2059304"/>
            <a:ext cx="1089660" cy="0"/>
          </a:xfrm>
          <a:custGeom>
            <a:avLst/>
            <a:gdLst/>
            <a:ahLst/>
            <a:cxnLst/>
            <a:rect l="l" t="t" r="r" b="b"/>
            <a:pathLst>
              <a:path w="1089660" h="0">
                <a:moveTo>
                  <a:pt x="0" y="0"/>
                </a:moveTo>
                <a:lnTo>
                  <a:pt x="1089278" y="0"/>
                </a:lnTo>
              </a:path>
            </a:pathLst>
          </a:custGeom>
          <a:ln w="889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664586" y="1936750"/>
            <a:ext cx="1080770" cy="118110"/>
          </a:xfrm>
          <a:custGeom>
            <a:avLst/>
            <a:gdLst/>
            <a:ahLst/>
            <a:cxnLst/>
            <a:rect l="l" t="t" r="r" b="b"/>
            <a:pathLst>
              <a:path w="1080770" h="118110">
                <a:moveTo>
                  <a:pt x="0" y="118109"/>
                </a:moveTo>
                <a:lnTo>
                  <a:pt x="1080262" y="118109"/>
                </a:lnTo>
                <a:lnTo>
                  <a:pt x="1080262" y="0"/>
                </a:lnTo>
                <a:lnTo>
                  <a:pt x="0" y="0"/>
                </a:lnTo>
                <a:lnTo>
                  <a:pt x="0" y="118109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753865" y="2054860"/>
            <a:ext cx="41275" cy="8890"/>
          </a:xfrm>
          <a:custGeom>
            <a:avLst/>
            <a:gdLst/>
            <a:ahLst/>
            <a:cxnLst/>
            <a:rect l="l" t="t" r="r" b="b"/>
            <a:pathLst>
              <a:path w="41275" h="8889">
                <a:moveTo>
                  <a:pt x="0" y="8890"/>
                </a:moveTo>
                <a:lnTo>
                  <a:pt x="40767" y="8890"/>
                </a:lnTo>
                <a:lnTo>
                  <a:pt x="40767" y="0"/>
                </a:lnTo>
                <a:lnTo>
                  <a:pt x="0" y="0"/>
                </a:lnTo>
                <a:lnTo>
                  <a:pt x="0" y="889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769740" y="1936750"/>
            <a:ext cx="0" cy="118110"/>
          </a:xfrm>
          <a:custGeom>
            <a:avLst/>
            <a:gdLst/>
            <a:ahLst/>
            <a:cxnLst/>
            <a:rect l="l" t="t" r="r" b="b"/>
            <a:pathLst>
              <a:path w="0" h="118110">
                <a:moveTo>
                  <a:pt x="0" y="0"/>
                </a:moveTo>
                <a:lnTo>
                  <a:pt x="0" y="118109"/>
                </a:lnTo>
              </a:path>
            </a:pathLst>
          </a:custGeom>
          <a:ln w="49784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744848" y="1927860"/>
            <a:ext cx="41275" cy="8890"/>
          </a:xfrm>
          <a:custGeom>
            <a:avLst/>
            <a:gdLst/>
            <a:ahLst/>
            <a:cxnLst/>
            <a:rect l="l" t="t" r="r" b="b"/>
            <a:pathLst>
              <a:path w="41275" h="8889">
                <a:moveTo>
                  <a:pt x="0" y="8890"/>
                </a:moveTo>
                <a:lnTo>
                  <a:pt x="40766" y="8890"/>
                </a:lnTo>
                <a:lnTo>
                  <a:pt x="40766" y="0"/>
                </a:lnTo>
                <a:lnTo>
                  <a:pt x="0" y="0"/>
                </a:lnTo>
                <a:lnTo>
                  <a:pt x="0" y="889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235835" y="2231263"/>
            <a:ext cx="897890" cy="136525"/>
          </a:xfrm>
          <a:custGeom>
            <a:avLst/>
            <a:gdLst/>
            <a:ahLst/>
            <a:cxnLst/>
            <a:rect l="l" t="t" r="r" b="b"/>
            <a:pathLst>
              <a:path w="897889" h="136525">
                <a:moveTo>
                  <a:pt x="67309" y="0"/>
                </a:moveTo>
                <a:lnTo>
                  <a:pt x="35559" y="0"/>
                </a:lnTo>
                <a:lnTo>
                  <a:pt x="35559" y="127000"/>
                </a:lnTo>
                <a:lnTo>
                  <a:pt x="44576" y="136016"/>
                </a:lnTo>
                <a:lnTo>
                  <a:pt x="44576" y="9016"/>
                </a:lnTo>
                <a:lnTo>
                  <a:pt x="67309" y="9016"/>
                </a:lnTo>
                <a:lnTo>
                  <a:pt x="67309" y="0"/>
                </a:lnTo>
                <a:close/>
              </a:path>
              <a:path w="897889" h="136525">
                <a:moveTo>
                  <a:pt x="67309" y="9016"/>
                </a:moveTo>
                <a:lnTo>
                  <a:pt x="44576" y="9016"/>
                </a:lnTo>
                <a:lnTo>
                  <a:pt x="44576" y="136016"/>
                </a:lnTo>
                <a:lnTo>
                  <a:pt x="76326" y="136016"/>
                </a:lnTo>
                <a:lnTo>
                  <a:pt x="76326" y="127000"/>
                </a:lnTo>
                <a:lnTo>
                  <a:pt x="67309" y="127000"/>
                </a:lnTo>
                <a:lnTo>
                  <a:pt x="67309" y="9016"/>
                </a:lnTo>
                <a:close/>
              </a:path>
              <a:path w="897889" h="136525">
                <a:moveTo>
                  <a:pt x="897889" y="9016"/>
                </a:moveTo>
                <a:lnTo>
                  <a:pt x="76326" y="9016"/>
                </a:lnTo>
                <a:lnTo>
                  <a:pt x="76326" y="136016"/>
                </a:lnTo>
                <a:lnTo>
                  <a:pt x="897889" y="136016"/>
                </a:lnTo>
                <a:lnTo>
                  <a:pt x="897889" y="9016"/>
                </a:lnTo>
                <a:close/>
              </a:path>
              <a:path w="897889" h="136525">
                <a:moveTo>
                  <a:pt x="35559" y="0"/>
                </a:moveTo>
                <a:lnTo>
                  <a:pt x="0" y="0"/>
                </a:lnTo>
                <a:lnTo>
                  <a:pt x="0" y="127000"/>
                </a:lnTo>
                <a:lnTo>
                  <a:pt x="35559" y="127000"/>
                </a:lnTo>
                <a:lnTo>
                  <a:pt x="35559" y="0"/>
                </a:lnTo>
                <a:close/>
              </a:path>
              <a:path w="897889" h="136525">
                <a:moveTo>
                  <a:pt x="67309" y="0"/>
                </a:moveTo>
                <a:lnTo>
                  <a:pt x="67309" y="127000"/>
                </a:lnTo>
                <a:lnTo>
                  <a:pt x="76326" y="127000"/>
                </a:lnTo>
                <a:lnTo>
                  <a:pt x="76326" y="9016"/>
                </a:lnTo>
                <a:lnTo>
                  <a:pt x="67309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601973" y="2248916"/>
            <a:ext cx="1786255" cy="127000"/>
          </a:xfrm>
          <a:custGeom>
            <a:avLst/>
            <a:gdLst/>
            <a:ahLst/>
            <a:cxnLst/>
            <a:rect l="l" t="t" r="r" b="b"/>
            <a:pathLst>
              <a:path w="1786254" h="127000">
                <a:moveTo>
                  <a:pt x="1786001" y="0"/>
                </a:moveTo>
                <a:lnTo>
                  <a:pt x="0" y="0"/>
                </a:lnTo>
                <a:lnTo>
                  <a:pt x="0" y="127000"/>
                </a:lnTo>
                <a:lnTo>
                  <a:pt x="1786001" y="127000"/>
                </a:lnTo>
                <a:lnTo>
                  <a:pt x="1786001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403850" y="2240279"/>
            <a:ext cx="0" cy="135890"/>
          </a:xfrm>
          <a:custGeom>
            <a:avLst/>
            <a:gdLst/>
            <a:ahLst/>
            <a:cxnLst/>
            <a:rect l="l" t="t" r="r" b="b"/>
            <a:pathLst>
              <a:path w="0" h="135889">
                <a:moveTo>
                  <a:pt x="0" y="0"/>
                </a:moveTo>
                <a:lnTo>
                  <a:pt x="0" y="135636"/>
                </a:lnTo>
              </a:path>
            </a:pathLst>
          </a:custGeom>
          <a:ln w="3175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610866" y="2874136"/>
            <a:ext cx="31750" cy="136525"/>
          </a:xfrm>
          <a:custGeom>
            <a:avLst/>
            <a:gdLst/>
            <a:ahLst/>
            <a:cxnLst/>
            <a:rect l="l" t="t" r="r" b="b"/>
            <a:pathLst>
              <a:path w="31750" h="136525">
                <a:moveTo>
                  <a:pt x="0" y="136016"/>
                </a:moveTo>
                <a:lnTo>
                  <a:pt x="31750" y="136016"/>
                </a:lnTo>
                <a:lnTo>
                  <a:pt x="31750" y="0"/>
                </a:lnTo>
                <a:lnTo>
                  <a:pt x="0" y="0"/>
                </a:lnTo>
                <a:lnTo>
                  <a:pt x="0" y="136016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642616" y="2883154"/>
            <a:ext cx="18415" cy="127000"/>
          </a:xfrm>
          <a:custGeom>
            <a:avLst/>
            <a:gdLst/>
            <a:ahLst/>
            <a:cxnLst/>
            <a:rect l="l" t="t" r="r" b="b"/>
            <a:pathLst>
              <a:path w="18414" h="127000">
                <a:moveTo>
                  <a:pt x="0" y="127000"/>
                </a:moveTo>
                <a:lnTo>
                  <a:pt x="18033" y="127000"/>
                </a:lnTo>
                <a:lnTo>
                  <a:pt x="18033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218182" y="2874136"/>
            <a:ext cx="393065" cy="127000"/>
          </a:xfrm>
          <a:custGeom>
            <a:avLst/>
            <a:gdLst/>
            <a:ahLst/>
            <a:cxnLst/>
            <a:rect l="l" t="t" r="r" b="b"/>
            <a:pathLst>
              <a:path w="393064" h="127000">
                <a:moveTo>
                  <a:pt x="392684" y="0"/>
                </a:moveTo>
                <a:lnTo>
                  <a:pt x="0" y="0"/>
                </a:lnTo>
                <a:lnTo>
                  <a:pt x="0" y="127000"/>
                </a:lnTo>
                <a:lnTo>
                  <a:pt x="392684" y="127000"/>
                </a:lnTo>
                <a:lnTo>
                  <a:pt x="392684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905217" y="3508121"/>
            <a:ext cx="732790" cy="127000"/>
          </a:xfrm>
          <a:custGeom>
            <a:avLst/>
            <a:gdLst/>
            <a:ahLst/>
            <a:cxnLst/>
            <a:rect l="l" t="t" r="r" b="b"/>
            <a:pathLst>
              <a:path w="732789" h="127000">
                <a:moveTo>
                  <a:pt x="732193" y="0"/>
                </a:moveTo>
                <a:lnTo>
                  <a:pt x="0" y="0"/>
                </a:lnTo>
                <a:lnTo>
                  <a:pt x="0" y="126999"/>
                </a:lnTo>
                <a:lnTo>
                  <a:pt x="732193" y="126999"/>
                </a:lnTo>
                <a:lnTo>
                  <a:pt x="732193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637410" y="3499103"/>
            <a:ext cx="31750" cy="136525"/>
          </a:xfrm>
          <a:custGeom>
            <a:avLst/>
            <a:gdLst/>
            <a:ahLst/>
            <a:cxnLst/>
            <a:rect l="l" t="t" r="r" b="b"/>
            <a:pathLst>
              <a:path w="31750" h="136525">
                <a:moveTo>
                  <a:pt x="0" y="136017"/>
                </a:moveTo>
                <a:lnTo>
                  <a:pt x="31750" y="136017"/>
                </a:lnTo>
                <a:lnTo>
                  <a:pt x="31750" y="0"/>
                </a:lnTo>
                <a:lnTo>
                  <a:pt x="0" y="0"/>
                </a:lnTo>
                <a:lnTo>
                  <a:pt x="0" y="136017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669160" y="3499103"/>
            <a:ext cx="22225" cy="127000"/>
          </a:xfrm>
          <a:custGeom>
            <a:avLst/>
            <a:gdLst/>
            <a:ahLst/>
            <a:cxnLst/>
            <a:rect l="l" t="t" r="r" b="b"/>
            <a:pathLst>
              <a:path w="22225" h="127000">
                <a:moveTo>
                  <a:pt x="0" y="127000"/>
                </a:moveTo>
                <a:lnTo>
                  <a:pt x="21971" y="127000"/>
                </a:lnTo>
                <a:lnTo>
                  <a:pt x="21971" y="0"/>
                </a:lnTo>
                <a:lnTo>
                  <a:pt x="0" y="0"/>
                </a:lnTo>
                <a:lnTo>
                  <a:pt x="0" y="12700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691132" y="3490086"/>
            <a:ext cx="31750" cy="136525"/>
          </a:xfrm>
          <a:custGeom>
            <a:avLst/>
            <a:gdLst/>
            <a:ahLst/>
            <a:cxnLst/>
            <a:rect l="l" t="t" r="r" b="b"/>
            <a:pathLst>
              <a:path w="31750" h="136525">
                <a:moveTo>
                  <a:pt x="0" y="136017"/>
                </a:moveTo>
                <a:lnTo>
                  <a:pt x="31750" y="136017"/>
                </a:lnTo>
                <a:lnTo>
                  <a:pt x="31750" y="0"/>
                </a:lnTo>
                <a:lnTo>
                  <a:pt x="0" y="0"/>
                </a:lnTo>
                <a:lnTo>
                  <a:pt x="0" y="136017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722882" y="3490086"/>
            <a:ext cx="321945" cy="127000"/>
          </a:xfrm>
          <a:custGeom>
            <a:avLst/>
            <a:gdLst/>
            <a:ahLst/>
            <a:cxnLst/>
            <a:rect l="l" t="t" r="r" b="b"/>
            <a:pathLst>
              <a:path w="321944" h="127000">
                <a:moveTo>
                  <a:pt x="321437" y="0"/>
                </a:moveTo>
                <a:lnTo>
                  <a:pt x="0" y="0"/>
                </a:lnTo>
                <a:lnTo>
                  <a:pt x="0" y="127000"/>
                </a:lnTo>
                <a:lnTo>
                  <a:pt x="321437" y="127000"/>
                </a:lnTo>
                <a:lnTo>
                  <a:pt x="321437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539238" y="3472560"/>
            <a:ext cx="4747260" cy="144780"/>
          </a:xfrm>
          <a:custGeom>
            <a:avLst/>
            <a:gdLst/>
            <a:ahLst/>
            <a:cxnLst/>
            <a:rect l="l" t="t" r="r" b="b"/>
            <a:pathLst>
              <a:path w="4747259" h="144779">
                <a:moveTo>
                  <a:pt x="4746752" y="0"/>
                </a:moveTo>
                <a:lnTo>
                  <a:pt x="3366770" y="0"/>
                </a:lnTo>
                <a:lnTo>
                  <a:pt x="3348736" y="8636"/>
                </a:lnTo>
                <a:lnTo>
                  <a:pt x="3322066" y="17525"/>
                </a:lnTo>
                <a:lnTo>
                  <a:pt x="0" y="17525"/>
                </a:lnTo>
                <a:lnTo>
                  <a:pt x="0" y="144525"/>
                </a:lnTo>
                <a:lnTo>
                  <a:pt x="3353816" y="144525"/>
                </a:lnTo>
                <a:lnTo>
                  <a:pt x="3380486" y="135636"/>
                </a:lnTo>
                <a:lnTo>
                  <a:pt x="3398520" y="127000"/>
                </a:lnTo>
                <a:lnTo>
                  <a:pt x="4746752" y="127000"/>
                </a:lnTo>
                <a:lnTo>
                  <a:pt x="4746752" y="0"/>
                </a:lnTo>
                <a:close/>
              </a:path>
            </a:pathLst>
          </a:custGeom>
          <a:solidFill>
            <a:srgbClr val="FFFF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877050" y="4696205"/>
            <a:ext cx="1333500" cy="1542415"/>
          </a:xfrm>
          <a:custGeom>
            <a:avLst/>
            <a:gdLst/>
            <a:ahLst/>
            <a:cxnLst/>
            <a:rect l="l" t="t" r="r" b="b"/>
            <a:pathLst>
              <a:path w="1333500" h="1542414">
                <a:moveTo>
                  <a:pt x="637121" y="1115796"/>
                </a:moveTo>
                <a:lnTo>
                  <a:pt x="476250" y="1115796"/>
                </a:lnTo>
                <a:lnTo>
                  <a:pt x="523875" y="1542288"/>
                </a:lnTo>
                <a:lnTo>
                  <a:pt x="637121" y="1115796"/>
                </a:lnTo>
                <a:close/>
              </a:path>
              <a:path w="1333500" h="1542414">
                <a:moveTo>
                  <a:pt x="861192" y="1066393"/>
                </a:moveTo>
                <a:lnTo>
                  <a:pt x="650240" y="1066393"/>
                </a:lnTo>
                <a:lnTo>
                  <a:pt x="817879" y="1409268"/>
                </a:lnTo>
                <a:lnTo>
                  <a:pt x="861192" y="1066393"/>
                </a:lnTo>
                <a:close/>
              </a:path>
              <a:path w="1333500" h="1542414">
                <a:moveTo>
                  <a:pt x="1063203" y="1032256"/>
                </a:moveTo>
                <a:lnTo>
                  <a:pt x="865504" y="1032256"/>
                </a:lnTo>
                <a:lnTo>
                  <a:pt x="1120140" y="1292021"/>
                </a:lnTo>
                <a:lnTo>
                  <a:pt x="1063203" y="1032256"/>
                </a:lnTo>
                <a:close/>
              </a:path>
              <a:path w="1333500" h="1542414">
                <a:moveTo>
                  <a:pt x="1055066" y="995133"/>
                </a:moveTo>
                <a:lnTo>
                  <a:pt x="349884" y="995133"/>
                </a:lnTo>
                <a:lnTo>
                  <a:pt x="294004" y="1257896"/>
                </a:lnTo>
                <a:lnTo>
                  <a:pt x="476250" y="1115796"/>
                </a:lnTo>
                <a:lnTo>
                  <a:pt x="637121" y="1115796"/>
                </a:lnTo>
                <a:lnTo>
                  <a:pt x="650240" y="1066393"/>
                </a:lnTo>
                <a:lnTo>
                  <a:pt x="861192" y="1066393"/>
                </a:lnTo>
                <a:lnTo>
                  <a:pt x="865504" y="1032256"/>
                </a:lnTo>
                <a:lnTo>
                  <a:pt x="1063203" y="1032256"/>
                </a:lnTo>
                <a:lnTo>
                  <a:pt x="1055066" y="995133"/>
                </a:lnTo>
                <a:close/>
              </a:path>
              <a:path w="1333500" h="1542414">
                <a:moveTo>
                  <a:pt x="22859" y="163830"/>
                </a:moveTo>
                <a:lnTo>
                  <a:pt x="285623" y="543814"/>
                </a:lnTo>
                <a:lnTo>
                  <a:pt x="0" y="615188"/>
                </a:lnTo>
                <a:lnTo>
                  <a:pt x="229743" y="840740"/>
                </a:lnTo>
                <a:lnTo>
                  <a:pt x="8381" y="1041539"/>
                </a:lnTo>
                <a:lnTo>
                  <a:pt x="349884" y="995133"/>
                </a:lnTo>
                <a:lnTo>
                  <a:pt x="1055066" y="995133"/>
                </a:lnTo>
                <a:lnTo>
                  <a:pt x="1039495" y="924090"/>
                </a:lnTo>
                <a:lnTo>
                  <a:pt x="1303038" y="924090"/>
                </a:lnTo>
                <a:lnTo>
                  <a:pt x="1086993" y="747903"/>
                </a:lnTo>
                <a:lnTo>
                  <a:pt x="1302384" y="581025"/>
                </a:lnTo>
                <a:lnTo>
                  <a:pt x="1031113" y="522351"/>
                </a:lnTo>
                <a:lnTo>
                  <a:pt x="1067226" y="451231"/>
                </a:lnTo>
                <a:lnTo>
                  <a:pt x="451357" y="451231"/>
                </a:lnTo>
                <a:lnTo>
                  <a:pt x="22859" y="163830"/>
                </a:lnTo>
                <a:close/>
              </a:path>
              <a:path w="1333500" h="1542414">
                <a:moveTo>
                  <a:pt x="1303038" y="924090"/>
                </a:moveTo>
                <a:lnTo>
                  <a:pt x="1039495" y="924090"/>
                </a:lnTo>
                <a:lnTo>
                  <a:pt x="1333500" y="948931"/>
                </a:lnTo>
                <a:lnTo>
                  <a:pt x="1303038" y="924090"/>
                </a:lnTo>
                <a:close/>
              </a:path>
              <a:path w="1333500" h="1542414">
                <a:moveTo>
                  <a:pt x="515620" y="163830"/>
                </a:moveTo>
                <a:lnTo>
                  <a:pt x="451357" y="451231"/>
                </a:lnTo>
                <a:lnTo>
                  <a:pt x="1067226" y="451231"/>
                </a:lnTo>
                <a:lnTo>
                  <a:pt x="1086056" y="414147"/>
                </a:lnTo>
                <a:lnTo>
                  <a:pt x="666750" y="414147"/>
                </a:lnTo>
                <a:lnTo>
                  <a:pt x="515620" y="163830"/>
                </a:lnTo>
                <a:close/>
              </a:path>
              <a:path w="1333500" h="1542414">
                <a:moveTo>
                  <a:pt x="896493" y="0"/>
                </a:moveTo>
                <a:lnTo>
                  <a:pt x="666750" y="414147"/>
                </a:lnTo>
                <a:lnTo>
                  <a:pt x="1086056" y="414147"/>
                </a:lnTo>
                <a:lnTo>
                  <a:pt x="1103274" y="380238"/>
                </a:lnTo>
                <a:lnTo>
                  <a:pt x="873886" y="380238"/>
                </a:lnTo>
                <a:lnTo>
                  <a:pt x="896493" y="0"/>
                </a:lnTo>
                <a:close/>
              </a:path>
              <a:path w="1333500" h="1542414">
                <a:moveTo>
                  <a:pt x="1134745" y="318262"/>
                </a:moveTo>
                <a:lnTo>
                  <a:pt x="873886" y="380238"/>
                </a:lnTo>
                <a:lnTo>
                  <a:pt x="1103274" y="380238"/>
                </a:lnTo>
                <a:lnTo>
                  <a:pt x="1134745" y="318262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877050" y="4696205"/>
            <a:ext cx="1333500" cy="1542415"/>
          </a:xfrm>
          <a:custGeom>
            <a:avLst/>
            <a:gdLst/>
            <a:ahLst/>
            <a:cxnLst/>
            <a:rect l="l" t="t" r="r" b="b"/>
            <a:pathLst>
              <a:path w="1333500" h="1542414">
                <a:moveTo>
                  <a:pt x="666750" y="414147"/>
                </a:moveTo>
                <a:lnTo>
                  <a:pt x="896493" y="0"/>
                </a:lnTo>
                <a:lnTo>
                  <a:pt x="873886" y="380238"/>
                </a:lnTo>
                <a:lnTo>
                  <a:pt x="1134745" y="318262"/>
                </a:lnTo>
                <a:lnTo>
                  <a:pt x="1031113" y="522351"/>
                </a:lnTo>
                <a:lnTo>
                  <a:pt x="1302384" y="581025"/>
                </a:lnTo>
                <a:lnTo>
                  <a:pt x="1086993" y="747903"/>
                </a:lnTo>
                <a:lnTo>
                  <a:pt x="1333500" y="948931"/>
                </a:lnTo>
                <a:lnTo>
                  <a:pt x="1039495" y="924090"/>
                </a:lnTo>
                <a:lnTo>
                  <a:pt x="1120140" y="1292021"/>
                </a:lnTo>
                <a:lnTo>
                  <a:pt x="865504" y="1032256"/>
                </a:lnTo>
                <a:lnTo>
                  <a:pt x="817879" y="1409268"/>
                </a:lnTo>
                <a:lnTo>
                  <a:pt x="650240" y="1066393"/>
                </a:lnTo>
                <a:lnTo>
                  <a:pt x="523875" y="1542288"/>
                </a:lnTo>
                <a:lnTo>
                  <a:pt x="476250" y="1115796"/>
                </a:lnTo>
                <a:lnTo>
                  <a:pt x="294004" y="1257896"/>
                </a:lnTo>
                <a:lnTo>
                  <a:pt x="349884" y="995133"/>
                </a:lnTo>
                <a:lnTo>
                  <a:pt x="8381" y="1041539"/>
                </a:lnTo>
                <a:lnTo>
                  <a:pt x="229743" y="840740"/>
                </a:lnTo>
                <a:lnTo>
                  <a:pt x="0" y="615188"/>
                </a:lnTo>
                <a:lnTo>
                  <a:pt x="285623" y="543814"/>
                </a:lnTo>
                <a:lnTo>
                  <a:pt x="22859" y="163830"/>
                </a:lnTo>
                <a:lnTo>
                  <a:pt x="451357" y="451231"/>
                </a:lnTo>
                <a:lnTo>
                  <a:pt x="515620" y="163830"/>
                </a:lnTo>
                <a:lnTo>
                  <a:pt x="666750" y="414147"/>
                </a:lnTo>
                <a:close/>
              </a:path>
            </a:pathLst>
          </a:custGeom>
          <a:ln w="25399">
            <a:solidFill>
              <a:srgbClr val="B66C3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8648" y="4148328"/>
            <a:ext cx="4157472" cy="2482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6303" y="215341"/>
            <a:ext cx="286893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Ⅱ. </a:t>
            </a:r>
            <a:r>
              <a:rPr dirty="0" spc="-5"/>
              <a:t>법적 성격상</a:t>
            </a:r>
            <a:r>
              <a:rPr dirty="0" spc="-55"/>
              <a:t> </a:t>
            </a:r>
            <a:r>
              <a:rPr dirty="0"/>
              <a:t>특색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8254" y="621299"/>
            <a:ext cx="8354059" cy="3502660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300355">
              <a:lnSpc>
                <a:spcPct val="100000"/>
              </a:lnSpc>
              <a:spcBef>
                <a:spcPts val="360"/>
              </a:spcBef>
            </a:pPr>
            <a:r>
              <a:rPr dirty="0" sz="2400" b="1">
                <a:latin typeface="맑은 고딕"/>
                <a:cs typeface="맑은 고딕"/>
              </a:rPr>
              <a:t>1. 특허법의</a:t>
            </a:r>
            <a:r>
              <a:rPr dirty="0" sz="2400" spc="-15" b="1">
                <a:latin typeface="맑은 고딕"/>
                <a:cs typeface="맑은 고딕"/>
              </a:rPr>
              <a:t> </a:t>
            </a:r>
            <a:r>
              <a:rPr dirty="0" sz="2400" b="1">
                <a:latin typeface="맑은 고딕"/>
                <a:cs typeface="맑은 고딕"/>
              </a:rPr>
              <a:t>기본원칙</a:t>
            </a:r>
            <a:endParaRPr sz="2400">
              <a:latin typeface="맑은 고딕"/>
              <a:cs typeface="맑은 고딕"/>
            </a:endParaRPr>
          </a:p>
          <a:p>
            <a:pPr marL="429895" indent="-417195">
              <a:lnSpc>
                <a:spcPct val="100000"/>
              </a:lnSpc>
              <a:spcBef>
                <a:spcPts val="229"/>
              </a:spcBef>
              <a:buAutoNum type="arabicParenBoth"/>
              <a:tabLst>
                <a:tab pos="430530" algn="l"/>
              </a:tabLst>
            </a:pPr>
            <a:r>
              <a:rPr dirty="0" sz="2000" b="1">
                <a:latin typeface="맑은 고딕"/>
                <a:cs typeface="맑은 고딕"/>
              </a:rPr>
              <a:t>선원주의</a:t>
            </a:r>
            <a:endParaRPr sz="2000">
              <a:latin typeface="맑은 고딕"/>
              <a:cs typeface="맑은 고딕"/>
            </a:endParaRPr>
          </a:p>
          <a:p>
            <a:pPr lvl="1" marL="12700" marR="5080" indent="88265">
              <a:lnSpc>
                <a:spcPct val="100000"/>
              </a:lnSpc>
              <a:buChar char="-"/>
              <a:tabLst>
                <a:tab pos="295275" algn="l"/>
              </a:tabLst>
            </a:pPr>
            <a:r>
              <a:rPr dirty="0" sz="2000">
                <a:latin typeface="맑은 고딕"/>
                <a:cs typeface="맑은 고딕"/>
              </a:rPr>
              <a:t>우리나라는 </a:t>
            </a:r>
            <a:r>
              <a:rPr dirty="0" sz="2000" b="1">
                <a:latin typeface="맑은 고딕"/>
                <a:cs typeface="맑은 고딕"/>
              </a:rPr>
              <a:t>원칙적으로 선원주의</a:t>
            </a:r>
            <a:r>
              <a:rPr dirty="0" sz="2000">
                <a:latin typeface="맑은 고딕"/>
                <a:cs typeface="맑은 고딕"/>
              </a:rPr>
              <a:t>를 채택. </a:t>
            </a:r>
            <a:r>
              <a:rPr dirty="0" sz="2000" b="1">
                <a:latin typeface="맑은 고딕"/>
                <a:cs typeface="맑은 고딕"/>
              </a:rPr>
              <a:t>예외적으로 </a:t>
            </a:r>
            <a:r>
              <a:rPr dirty="0" sz="2000">
                <a:latin typeface="맑은 고딕"/>
                <a:cs typeface="맑은 고딕"/>
              </a:rPr>
              <a:t>발명은 먼저</a:t>
            </a:r>
            <a:r>
              <a:rPr dirty="0" sz="2000" spc="-12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하였  으나 출원이 늦은 자를 보호하기 위하여 특허권을 부정하는 대신</a:t>
            </a:r>
            <a:r>
              <a:rPr dirty="0" u="sng" sz="2000" spc="-14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맑은 고딕"/>
                <a:cs typeface="맑은 고딕"/>
              </a:rPr>
              <a:t> </a:t>
            </a:r>
            <a:r>
              <a:rPr dirty="0" u="sng" sz="200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맑은 고딕"/>
                <a:cs typeface="맑은 고딕"/>
              </a:rPr>
              <a:t>선사용</a:t>
            </a:r>
            <a:endParaRPr sz="20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dirty="0" u="sng" sz="2000" spc="-50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맑은 고딕"/>
                <a:cs typeface="맑은 고딕"/>
              </a:rPr>
              <a:t>권</a:t>
            </a:r>
            <a:r>
              <a:rPr dirty="0" sz="2000" b="1">
                <a:latin typeface="맑은 고딕"/>
                <a:cs typeface="맑은 고딕"/>
              </a:rPr>
              <a:t>을 인정</a:t>
            </a:r>
            <a:r>
              <a:rPr dirty="0" sz="2000">
                <a:latin typeface="맑은 고딕"/>
                <a:cs typeface="맑은 고딕"/>
              </a:rPr>
              <a:t>하는 장치를 두고</a:t>
            </a:r>
            <a:r>
              <a:rPr dirty="0" sz="2000" spc="-6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있다.</a:t>
            </a:r>
            <a:endParaRPr sz="20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lvl="1" marL="12700" indent="88265">
              <a:lnSpc>
                <a:spcPct val="100000"/>
              </a:lnSpc>
              <a:buChar char="-"/>
              <a:tabLst>
                <a:tab pos="295275" algn="l"/>
              </a:tabLst>
            </a:pPr>
            <a:r>
              <a:rPr dirty="0" sz="2000">
                <a:latin typeface="맑은 고딕"/>
                <a:cs typeface="맑은 고딕"/>
              </a:rPr>
              <a:t>우리는</a:t>
            </a:r>
            <a:r>
              <a:rPr dirty="0" sz="2000" spc="-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선원주의를</a:t>
            </a:r>
            <a:r>
              <a:rPr dirty="0" sz="2000" spc="-3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채택했지만</a:t>
            </a:r>
            <a:r>
              <a:rPr dirty="0" u="sng" sz="2000" spc="-3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맑은 고딕"/>
                <a:cs typeface="맑은 고딕"/>
              </a:rPr>
              <a:t> </a:t>
            </a:r>
            <a:r>
              <a:rPr dirty="0" u="sng" sz="200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맑은 고딕"/>
                <a:cs typeface="맑은 고딕"/>
              </a:rPr>
              <a:t>시각(時刻)주의에</a:t>
            </a:r>
            <a:r>
              <a:rPr dirty="0" u="sng" sz="2000" spc="-45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맑은 고딕"/>
                <a:cs typeface="맑은 고딕"/>
              </a:rPr>
              <a:t> </a:t>
            </a:r>
            <a:r>
              <a:rPr dirty="0" u="sng" sz="200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맑은 고딕"/>
                <a:cs typeface="맑은 고딕"/>
              </a:rPr>
              <a:t>의하지</a:t>
            </a:r>
            <a:r>
              <a:rPr dirty="0" u="sng" sz="2000" spc="-2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맑은 고딕"/>
                <a:cs typeface="맑은 고딕"/>
              </a:rPr>
              <a:t> </a:t>
            </a:r>
            <a:r>
              <a:rPr dirty="0" u="sng" sz="200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맑은 고딕"/>
                <a:cs typeface="맑은 고딕"/>
              </a:rPr>
              <a:t>않는다</a:t>
            </a:r>
            <a:r>
              <a:rPr dirty="0" sz="2000" b="1">
                <a:latin typeface="맑은 고딕"/>
                <a:cs typeface="맑은 고딕"/>
              </a:rPr>
              <a:t>.</a:t>
            </a:r>
            <a:endParaRPr sz="2000">
              <a:latin typeface="맑은 고딕"/>
              <a:cs typeface="맑은 고딕"/>
            </a:endParaRPr>
          </a:p>
          <a:p>
            <a:pPr marL="12700" marR="139065" indent="266700">
              <a:lnSpc>
                <a:spcPct val="100000"/>
              </a:lnSpc>
            </a:pPr>
            <a:r>
              <a:rPr dirty="0" sz="2000">
                <a:latin typeface="맑은 고딕"/>
                <a:cs typeface="맑은 고딕"/>
              </a:rPr>
              <a:t>즉 </a:t>
            </a:r>
            <a:r>
              <a:rPr dirty="0" sz="2000" b="1">
                <a:latin typeface="맑은 고딕"/>
                <a:cs typeface="맑은 고딕"/>
              </a:rPr>
              <a:t>같은 날에 동일한 출원이 두 개 이상 </a:t>
            </a:r>
            <a:r>
              <a:rPr dirty="0" sz="2000">
                <a:latin typeface="맑은 고딕"/>
                <a:cs typeface="맑은 고딕"/>
              </a:rPr>
              <a:t>있는 경우 그들 사이에</a:t>
            </a:r>
            <a:r>
              <a:rPr dirty="0" sz="2000" spc="-155">
                <a:latin typeface="맑은 고딕"/>
                <a:cs typeface="맑은 고딕"/>
              </a:rPr>
              <a:t> </a:t>
            </a:r>
            <a:r>
              <a:rPr dirty="0" sz="2000" b="1">
                <a:latin typeface="맑은 고딕"/>
                <a:cs typeface="맑은 고딕"/>
              </a:rPr>
              <a:t>협의</a:t>
            </a:r>
            <a:r>
              <a:rPr dirty="0" sz="2000">
                <a:latin typeface="맑은 고딕"/>
                <a:cs typeface="맑은 고딕"/>
              </a:rPr>
              <a:t>를  하도록 하여 그 중 하나의 출원에만 특허권을</a:t>
            </a:r>
            <a:r>
              <a:rPr dirty="0" sz="2000" spc="-114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인정한다.</a:t>
            </a:r>
            <a:endParaRPr sz="2000">
              <a:latin typeface="맑은 고딕"/>
              <a:cs typeface="맑은 고딕"/>
            </a:endParaRPr>
          </a:p>
          <a:p>
            <a:pPr marL="12700" marR="152400" indent="177800">
              <a:lnSpc>
                <a:spcPct val="100000"/>
              </a:lnSpc>
            </a:pPr>
            <a:r>
              <a:rPr dirty="0" sz="2000">
                <a:latin typeface="맑은 고딕"/>
                <a:cs typeface="맑은 고딕"/>
              </a:rPr>
              <a:t>만일 같은 날 출원한 두 출원인 사이에 </a:t>
            </a:r>
            <a:r>
              <a:rPr dirty="0" sz="2000" b="1">
                <a:latin typeface="맑은 고딕"/>
                <a:cs typeface="맑은 고딕"/>
              </a:rPr>
              <a:t>협의가 성립되지 아니하면</a:t>
            </a:r>
            <a:r>
              <a:rPr dirty="0" sz="2000" spc="-150" b="1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누구  에게도 특허권을 인정하지</a:t>
            </a:r>
            <a:r>
              <a:rPr dirty="0" sz="2000" spc="-65">
                <a:latin typeface="맑은 고딕"/>
                <a:cs typeface="맑은 고딕"/>
              </a:rPr>
              <a:t> </a:t>
            </a:r>
            <a:r>
              <a:rPr dirty="0" sz="2000">
                <a:latin typeface="맑은 고딕"/>
                <a:cs typeface="맑은 고딕"/>
              </a:rPr>
              <a:t>않는다.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381493" y="4173473"/>
            <a:ext cx="1358265" cy="1560830"/>
          </a:xfrm>
          <a:custGeom>
            <a:avLst/>
            <a:gdLst/>
            <a:ahLst/>
            <a:cxnLst/>
            <a:rect l="l" t="t" r="r" b="b"/>
            <a:pathLst>
              <a:path w="1358265" h="1560829">
                <a:moveTo>
                  <a:pt x="648683" y="1129030"/>
                </a:moveTo>
                <a:lnTo>
                  <a:pt x="485012" y="1129030"/>
                </a:lnTo>
                <a:lnTo>
                  <a:pt x="533400" y="1560576"/>
                </a:lnTo>
                <a:lnTo>
                  <a:pt x="648683" y="1129030"/>
                </a:lnTo>
                <a:close/>
              </a:path>
              <a:path w="1358265" h="1560829">
                <a:moveTo>
                  <a:pt x="876976" y="1078992"/>
                </a:moveTo>
                <a:lnTo>
                  <a:pt x="662051" y="1078992"/>
                </a:lnTo>
                <a:lnTo>
                  <a:pt x="832738" y="1425981"/>
                </a:lnTo>
                <a:lnTo>
                  <a:pt x="876976" y="1078992"/>
                </a:lnTo>
                <a:close/>
              </a:path>
              <a:path w="1358265" h="1560829">
                <a:moveTo>
                  <a:pt x="1082592" y="1044448"/>
                </a:moveTo>
                <a:lnTo>
                  <a:pt x="881379" y="1044448"/>
                </a:lnTo>
                <a:lnTo>
                  <a:pt x="1140713" y="1307338"/>
                </a:lnTo>
                <a:lnTo>
                  <a:pt x="1082592" y="1044448"/>
                </a:lnTo>
                <a:close/>
              </a:path>
              <a:path w="1358265" h="1560829">
                <a:moveTo>
                  <a:pt x="1074310" y="1006982"/>
                </a:moveTo>
                <a:lnTo>
                  <a:pt x="356234" y="1006982"/>
                </a:lnTo>
                <a:lnTo>
                  <a:pt x="299338" y="1272794"/>
                </a:lnTo>
                <a:lnTo>
                  <a:pt x="485012" y="1129030"/>
                </a:lnTo>
                <a:lnTo>
                  <a:pt x="648683" y="1129030"/>
                </a:lnTo>
                <a:lnTo>
                  <a:pt x="662051" y="1078992"/>
                </a:lnTo>
                <a:lnTo>
                  <a:pt x="876976" y="1078992"/>
                </a:lnTo>
                <a:lnTo>
                  <a:pt x="881379" y="1044448"/>
                </a:lnTo>
                <a:lnTo>
                  <a:pt x="1082592" y="1044448"/>
                </a:lnTo>
                <a:lnTo>
                  <a:pt x="1074310" y="1006982"/>
                </a:lnTo>
                <a:close/>
              </a:path>
              <a:path w="1358265" h="1560829">
                <a:moveTo>
                  <a:pt x="23240" y="165862"/>
                </a:moveTo>
                <a:lnTo>
                  <a:pt x="290829" y="550290"/>
                </a:lnTo>
                <a:lnTo>
                  <a:pt x="0" y="622426"/>
                </a:lnTo>
                <a:lnTo>
                  <a:pt x="233933" y="850773"/>
                </a:lnTo>
                <a:lnTo>
                  <a:pt x="8508" y="1053845"/>
                </a:lnTo>
                <a:lnTo>
                  <a:pt x="356234" y="1006982"/>
                </a:lnTo>
                <a:lnTo>
                  <a:pt x="1074310" y="1006982"/>
                </a:lnTo>
                <a:lnTo>
                  <a:pt x="1058417" y="935101"/>
                </a:lnTo>
                <a:lnTo>
                  <a:pt x="1326851" y="935101"/>
                </a:lnTo>
                <a:lnTo>
                  <a:pt x="1106804" y="756793"/>
                </a:lnTo>
                <a:lnTo>
                  <a:pt x="1326260" y="587882"/>
                </a:lnTo>
                <a:lnTo>
                  <a:pt x="1049908" y="528446"/>
                </a:lnTo>
                <a:lnTo>
                  <a:pt x="1086668" y="456564"/>
                </a:lnTo>
                <a:lnTo>
                  <a:pt x="459612" y="456564"/>
                </a:lnTo>
                <a:lnTo>
                  <a:pt x="23240" y="165862"/>
                </a:lnTo>
                <a:close/>
              </a:path>
              <a:path w="1358265" h="1560829">
                <a:moveTo>
                  <a:pt x="1326851" y="935101"/>
                </a:moveTo>
                <a:lnTo>
                  <a:pt x="1058417" y="935101"/>
                </a:lnTo>
                <a:lnTo>
                  <a:pt x="1357883" y="960246"/>
                </a:lnTo>
                <a:lnTo>
                  <a:pt x="1326851" y="935101"/>
                </a:lnTo>
                <a:close/>
              </a:path>
              <a:path w="1358265" h="1560829">
                <a:moveTo>
                  <a:pt x="525017" y="165862"/>
                </a:moveTo>
                <a:lnTo>
                  <a:pt x="459612" y="456564"/>
                </a:lnTo>
                <a:lnTo>
                  <a:pt x="1086668" y="456564"/>
                </a:lnTo>
                <a:lnTo>
                  <a:pt x="1105827" y="419100"/>
                </a:lnTo>
                <a:lnTo>
                  <a:pt x="678941" y="419100"/>
                </a:lnTo>
                <a:lnTo>
                  <a:pt x="525017" y="165862"/>
                </a:lnTo>
                <a:close/>
              </a:path>
              <a:path w="1358265" h="1560829">
                <a:moveTo>
                  <a:pt x="912876" y="0"/>
                </a:moveTo>
                <a:lnTo>
                  <a:pt x="678941" y="419100"/>
                </a:lnTo>
                <a:lnTo>
                  <a:pt x="1105827" y="419100"/>
                </a:lnTo>
                <a:lnTo>
                  <a:pt x="1123427" y="384682"/>
                </a:lnTo>
                <a:lnTo>
                  <a:pt x="889888" y="384682"/>
                </a:lnTo>
                <a:lnTo>
                  <a:pt x="912876" y="0"/>
                </a:lnTo>
                <a:close/>
              </a:path>
              <a:path w="1358265" h="1560829">
                <a:moveTo>
                  <a:pt x="1155446" y="322071"/>
                </a:moveTo>
                <a:lnTo>
                  <a:pt x="889888" y="384682"/>
                </a:lnTo>
                <a:lnTo>
                  <a:pt x="1123427" y="384682"/>
                </a:lnTo>
                <a:lnTo>
                  <a:pt x="1155446" y="322071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381493" y="4173473"/>
            <a:ext cx="1358265" cy="1560830"/>
          </a:xfrm>
          <a:custGeom>
            <a:avLst/>
            <a:gdLst/>
            <a:ahLst/>
            <a:cxnLst/>
            <a:rect l="l" t="t" r="r" b="b"/>
            <a:pathLst>
              <a:path w="1358265" h="1560829">
                <a:moveTo>
                  <a:pt x="678941" y="419100"/>
                </a:moveTo>
                <a:lnTo>
                  <a:pt x="912876" y="0"/>
                </a:lnTo>
                <a:lnTo>
                  <a:pt x="889888" y="384682"/>
                </a:lnTo>
                <a:lnTo>
                  <a:pt x="1155446" y="322071"/>
                </a:lnTo>
                <a:lnTo>
                  <a:pt x="1049908" y="528446"/>
                </a:lnTo>
                <a:lnTo>
                  <a:pt x="1326260" y="587882"/>
                </a:lnTo>
                <a:lnTo>
                  <a:pt x="1106804" y="756793"/>
                </a:lnTo>
                <a:lnTo>
                  <a:pt x="1357883" y="960246"/>
                </a:lnTo>
                <a:lnTo>
                  <a:pt x="1058417" y="935101"/>
                </a:lnTo>
                <a:lnTo>
                  <a:pt x="1140713" y="1307338"/>
                </a:lnTo>
                <a:lnTo>
                  <a:pt x="881379" y="1044448"/>
                </a:lnTo>
                <a:lnTo>
                  <a:pt x="832738" y="1425981"/>
                </a:lnTo>
                <a:lnTo>
                  <a:pt x="662051" y="1078992"/>
                </a:lnTo>
                <a:lnTo>
                  <a:pt x="533400" y="1560576"/>
                </a:lnTo>
                <a:lnTo>
                  <a:pt x="485012" y="1129030"/>
                </a:lnTo>
                <a:lnTo>
                  <a:pt x="299338" y="1272794"/>
                </a:lnTo>
                <a:lnTo>
                  <a:pt x="356234" y="1006982"/>
                </a:lnTo>
                <a:lnTo>
                  <a:pt x="8508" y="1053845"/>
                </a:lnTo>
                <a:lnTo>
                  <a:pt x="233933" y="850773"/>
                </a:lnTo>
                <a:lnTo>
                  <a:pt x="0" y="622426"/>
                </a:lnTo>
                <a:lnTo>
                  <a:pt x="290829" y="550290"/>
                </a:lnTo>
                <a:lnTo>
                  <a:pt x="23240" y="165862"/>
                </a:lnTo>
                <a:lnTo>
                  <a:pt x="459612" y="456564"/>
                </a:lnTo>
                <a:lnTo>
                  <a:pt x="525017" y="165862"/>
                </a:lnTo>
                <a:lnTo>
                  <a:pt x="678941" y="419100"/>
                </a:lnTo>
                <a:close/>
              </a:path>
            </a:pathLst>
          </a:custGeom>
          <a:ln w="25400">
            <a:solidFill>
              <a:srgbClr val="B66C3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PCW</dc:creator>
  <dc:title>제1강: 현대범죄와 형벌의 구성과 내용개관</dc:title>
  <dcterms:created xsi:type="dcterms:W3CDTF">2023-04-18T07:13:16Z</dcterms:created>
  <dcterms:modified xsi:type="dcterms:W3CDTF">2023-04-18T07:13:16Z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2023-04-04T00:00:00Z</vt:filetime>
  </property>
  <property fmtid="{D5CDD505-2E9C-101B-9397-08002B2CF9AE}" pid="3" name="Creator">
    <vt:lpwstr>Microsoft® PowerPoint® Microsoft 365용</vt:lpwstr>
  </property>
  <property fmtid="{D5CDD505-2E9C-101B-9397-08002B2CF9AE}" pid="4" name="LastSaved">
    <vt:filetime>2023-04-18T00:00:00Z</vt:filetime>
  </property>
</Properties>
</file>