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1426" y="317119"/>
            <a:ext cx="234696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5205" y="2126488"/>
            <a:ext cx="7720965" cy="3643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Relationship Id="rId4" Type="http://schemas.openxmlformats.org/officeDocument/2006/relationships/image" Target="../media/image27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1639" y="405384"/>
            <a:ext cx="6400800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4682" y="2730500"/>
            <a:ext cx="4831715" cy="1093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3500" spc="-5"/>
              <a:t>chapter</a:t>
            </a:r>
            <a:r>
              <a:rPr dirty="0" sz="3500" spc="-35"/>
              <a:t> </a:t>
            </a:r>
            <a:r>
              <a:rPr dirty="0" sz="3500"/>
              <a:t>6</a:t>
            </a:r>
            <a:endParaRPr sz="3500"/>
          </a:p>
          <a:p>
            <a:pPr algn="ctr">
              <a:lnSpc>
                <a:spcPct val="100000"/>
              </a:lnSpc>
            </a:pPr>
            <a:r>
              <a:rPr dirty="0" sz="3500"/>
              <a:t>기타</a:t>
            </a:r>
            <a:r>
              <a:rPr dirty="0" sz="3500" spc="-70"/>
              <a:t> </a:t>
            </a:r>
            <a:r>
              <a:rPr dirty="0" sz="3500"/>
              <a:t>산업재산권법이란?</a:t>
            </a:r>
            <a:endParaRPr sz="3500"/>
          </a:p>
        </p:txBody>
      </p:sp>
      <p:sp>
        <p:nvSpPr>
          <p:cNvPr id="4" name="object 4"/>
          <p:cNvSpPr txBox="1"/>
          <p:nvPr/>
        </p:nvSpPr>
        <p:spPr>
          <a:xfrm>
            <a:off x="978509" y="720928"/>
            <a:ext cx="12731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맑은 고딕"/>
                <a:cs typeface="맑은 고딕"/>
              </a:rPr>
              <a:t>6주차</a:t>
            </a:r>
            <a:r>
              <a:rPr dirty="0" sz="1800" spc="-9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2교시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</a:t>
            </a:r>
            <a:r>
              <a:rPr dirty="0" spc="-90"/>
              <a:t> </a:t>
            </a:r>
            <a:r>
              <a:rPr dirty="0"/>
              <a:t>디자인보호법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586089"/>
            <a:ext cx="2910840" cy="100901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b="1">
                <a:latin typeface="맑은 고딕"/>
                <a:cs typeface="맑은 고딕"/>
              </a:rPr>
              <a:t>1. 의의와</a:t>
            </a:r>
            <a:r>
              <a:rPr dirty="0" sz="2400" spc="-5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기본원칙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2000" b="1">
                <a:latin typeface="맑은 고딕"/>
                <a:cs typeface="맑은 고딕"/>
              </a:rPr>
              <a:t>디자인보호법상</a:t>
            </a:r>
            <a:r>
              <a:rPr dirty="0" sz="2000" spc="-8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특유제도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1975" y="2205227"/>
            <a:ext cx="5387339" cy="3358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</a:t>
            </a:r>
            <a:r>
              <a:rPr dirty="0" spc="-90"/>
              <a:t> </a:t>
            </a:r>
            <a:r>
              <a:rPr dirty="0"/>
              <a:t>디자인보호법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5766" y="1985553"/>
            <a:ext cx="467487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이미 </a:t>
            </a:r>
            <a:r>
              <a:rPr dirty="0" sz="2000" spc="0">
                <a:latin typeface="맑은 고딕"/>
                <a:cs typeface="맑은 고딕"/>
              </a:rPr>
              <a:t>등록되었거나 </a:t>
            </a:r>
            <a:r>
              <a:rPr dirty="0" sz="2000">
                <a:latin typeface="맑은 고딕"/>
                <a:cs typeface="맑은 고딕"/>
              </a:rPr>
              <a:t>등록출원 중인</a:t>
            </a:r>
            <a:r>
              <a:rPr dirty="0" sz="2000" spc="-17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디자인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426" y="586089"/>
            <a:ext cx="5217795" cy="3935729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b="1">
                <a:latin typeface="맑은 고딕"/>
                <a:cs typeface="맑은 고딕"/>
              </a:rPr>
              <a:t>2. 디자인보호법상</a:t>
            </a:r>
            <a:r>
              <a:rPr dirty="0" sz="2400" spc="-2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특유제도</a:t>
            </a:r>
            <a:endParaRPr sz="2400">
              <a:latin typeface="맑은 고딕"/>
              <a:cs typeface="맑은 고딕"/>
            </a:endParaRPr>
          </a:p>
          <a:p>
            <a:pPr marL="429895" indent="-417195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AutoNum type="arabicParenBoth"/>
              <a:tabLst>
                <a:tab pos="430530" algn="l"/>
              </a:tabLst>
            </a:pPr>
            <a:r>
              <a:rPr dirty="0" sz="2000" b="1">
                <a:solidFill>
                  <a:srgbClr val="FF0000"/>
                </a:solidFill>
                <a:latin typeface="맑은 고딕"/>
                <a:cs typeface="맑은 고딕"/>
              </a:rPr>
              <a:t>관련디자인제도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① 의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의</a:t>
            </a:r>
            <a:endParaRPr sz="2000">
              <a:latin typeface="맑은 고딕"/>
              <a:cs typeface="맑은 고딕"/>
            </a:endParaRPr>
          </a:p>
          <a:p>
            <a:pPr lvl="1" marL="368935" indent="-267970">
              <a:lnSpc>
                <a:spcPct val="100000"/>
              </a:lnSpc>
              <a:spcBef>
                <a:spcPts val="48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“</a:t>
            </a:r>
            <a:r>
              <a:rPr dirty="0" sz="2000" b="1">
                <a:latin typeface="맑은 고딕"/>
                <a:cs typeface="맑은 고딕"/>
              </a:rPr>
              <a:t>기본디자인</a:t>
            </a:r>
            <a:r>
              <a:rPr dirty="0" sz="2000">
                <a:latin typeface="맑은 고딕"/>
                <a:cs typeface="맑은 고딕"/>
              </a:rPr>
              <a:t>”:</a:t>
            </a:r>
            <a:endParaRPr sz="2000">
              <a:latin typeface="맑은 고딕"/>
              <a:cs typeface="맑은 고딕"/>
            </a:endParaRPr>
          </a:p>
          <a:p>
            <a:pPr marL="368935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맑은 고딕"/>
                <a:cs typeface="맑은 고딕"/>
              </a:rPr>
              <a:t>“</a:t>
            </a:r>
            <a:r>
              <a:rPr dirty="0" sz="2000" b="1">
                <a:latin typeface="맑은 고딕"/>
                <a:cs typeface="맑은 고딕"/>
              </a:rPr>
              <a:t>관련디자인</a:t>
            </a:r>
            <a:r>
              <a:rPr dirty="0" sz="2000">
                <a:latin typeface="맑은 고딕"/>
                <a:cs typeface="맑은 고딕"/>
              </a:rPr>
              <a:t>”: 기본디자인에 </a:t>
            </a:r>
            <a:r>
              <a:rPr dirty="0" sz="2000" b="1">
                <a:latin typeface="맑은 고딕"/>
                <a:cs typeface="맑은 고딕"/>
              </a:rPr>
              <a:t>유사한</a:t>
            </a:r>
            <a:r>
              <a:rPr dirty="0" sz="2000" spc="-10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디자인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lvl="1" marL="368935" marR="839469" indent="-267970">
              <a:lnSpc>
                <a:spcPct val="120000"/>
              </a:lnSpc>
              <a:buFont typeface=""/>
              <a:buChar char="-"/>
              <a:tabLst>
                <a:tab pos="294640" algn="l"/>
              </a:tabLst>
            </a:pPr>
            <a:r>
              <a:rPr dirty="0" sz="2000" b="1">
                <a:latin typeface="맑은 고딕"/>
                <a:cs typeface="맑은 고딕"/>
              </a:rPr>
              <a:t>인정이유</a:t>
            </a:r>
            <a:r>
              <a:rPr dirty="0" sz="2000">
                <a:latin typeface="맑은 고딕"/>
                <a:cs typeface="맑은 고딕"/>
              </a:rPr>
              <a:t>: 권리범위를 명확히 하여  </a:t>
            </a:r>
            <a:r>
              <a:rPr dirty="0" sz="2000" b="1">
                <a:latin typeface="맑은 고딕"/>
                <a:cs typeface="맑은 고딕"/>
              </a:rPr>
              <a:t>침해와 모방을 사전에 방지하고  </a:t>
            </a:r>
            <a:r>
              <a:rPr dirty="0" sz="2000">
                <a:latin typeface="맑은 고딕"/>
                <a:cs typeface="맑은 고딕"/>
              </a:rPr>
              <a:t>침해에 대한 조치를 취할 수</a:t>
            </a:r>
            <a:r>
              <a:rPr dirty="0" sz="2000" spc="-1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있도록  관련디자인 제도를</a:t>
            </a:r>
            <a:r>
              <a:rPr dirty="0" sz="2000" spc="-6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인정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03291" y="3500628"/>
            <a:ext cx="3998975" cy="2848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7047" y="4780788"/>
            <a:ext cx="2398776" cy="1667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50592" y="2005583"/>
            <a:ext cx="4714240" cy="342900"/>
          </a:xfrm>
          <a:custGeom>
            <a:avLst/>
            <a:gdLst/>
            <a:ahLst/>
            <a:cxnLst/>
            <a:rect l="l" t="t" r="r" b="b"/>
            <a:pathLst>
              <a:path w="4714240" h="342900">
                <a:moveTo>
                  <a:pt x="0" y="342900"/>
                </a:moveTo>
                <a:lnTo>
                  <a:pt x="4713732" y="342900"/>
                </a:lnTo>
                <a:lnTo>
                  <a:pt x="471373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00">
              <a:alpha val="4313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59858" y="605790"/>
            <a:ext cx="1297305" cy="1115695"/>
          </a:xfrm>
          <a:custGeom>
            <a:avLst/>
            <a:gdLst/>
            <a:ahLst/>
            <a:cxnLst/>
            <a:rect l="l" t="t" r="r" b="b"/>
            <a:pathLst>
              <a:path w="1297304" h="1115695">
                <a:moveTo>
                  <a:pt x="619598" y="807085"/>
                </a:moveTo>
                <a:lnTo>
                  <a:pt x="463168" y="807085"/>
                </a:lnTo>
                <a:lnTo>
                  <a:pt x="509524" y="1115568"/>
                </a:lnTo>
                <a:lnTo>
                  <a:pt x="619598" y="807085"/>
                </a:lnTo>
                <a:close/>
              </a:path>
              <a:path w="1297304" h="1115695">
                <a:moveTo>
                  <a:pt x="837545" y="771398"/>
                </a:moveTo>
                <a:lnTo>
                  <a:pt x="632332" y="771398"/>
                </a:lnTo>
                <a:lnTo>
                  <a:pt x="795401" y="1019301"/>
                </a:lnTo>
                <a:lnTo>
                  <a:pt x="837545" y="771398"/>
                </a:lnTo>
                <a:close/>
              </a:path>
              <a:path w="1297304" h="1115695">
                <a:moveTo>
                  <a:pt x="1034023" y="746633"/>
                </a:moveTo>
                <a:lnTo>
                  <a:pt x="841755" y="746633"/>
                </a:lnTo>
                <a:lnTo>
                  <a:pt x="1089532" y="934593"/>
                </a:lnTo>
                <a:lnTo>
                  <a:pt x="1034023" y="746633"/>
                </a:lnTo>
                <a:close/>
              </a:path>
              <a:path w="1297304" h="1115695">
                <a:moveTo>
                  <a:pt x="1026110" y="719836"/>
                </a:moveTo>
                <a:lnTo>
                  <a:pt x="340232" y="719836"/>
                </a:lnTo>
                <a:lnTo>
                  <a:pt x="285876" y="909827"/>
                </a:lnTo>
                <a:lnTo>
                  <a:pt x="463168" y="807085"/>
                </a:lnTo>
                <a:lnTo>
                  <a:pt x="619598" y="807085"/>
                </a:lnTo>
                <a:lnTo>
                  <a:pt x="632332" y="771398"/>
                </a:lnTo>
                <a:lnTo>
                  <a:pt x="837545" y="771398"/>
                </a:lnTo>
                <a:lnTo>
                  <a:pt x="841755" y="746633"/>
                </a:lnTo>
                <a:lnTo>
                  <a:pt x="1034023" y="746633"/>
                </a:lnTo>
                <a:lnTo>
                  <a:pt x="1026110" y="719836"/>
                </a:lnTo>
                <a:close/>
              </a:path>
              <a:path w="1297304" h="1115695">
                <a:moveTo>
                  <a:pt x="22225" y="118490"/>
                </a:moveTo>
                <a:lnTo>
                  <a:pt x="277875" y="393446"/>
                </a:lnTo>
                <a:lnTo>
                  <a:pt x="0" y="444881"/>
                </a:lnTo>
                <a:lnTo>
                  <a:pt x="223519" y="608076"/>
                </a:lnTo>
                <a:lnTo>
                  <a:pt x="8127" y="753363"/>
                </a:lnTo>
                <a:lnTo>
                  <a:pt x="340232" y="719836"/>
                </a:lnTo>
                <a:lnTo>
                  <a:pt x="1026110" y="719836"/>
                </a:lnTo>
                <a:lnTo>
                  <a:pt x="1010919" y="668401"/>
                </a:lnTo>
                <a:lnTo>
                  <a:pt x="1267187" y="668401"/>
                </a:lnTo>
                <a:lnTo>
                  <a:pt x="1057147" y="541020"/>
                </a:lnTo>
                <a:lnTo>
                  <a:pt x="1266697" y="420243"/>
                </a:lnTo>
                <a:lnTo>
                  <a:pt x="1002791" y="377825"/>
                </a:lnTo>
                <a:lnTo>
                  <a:pt x="1037937" y="326389"/>
                </a:lnTo>
                <a:lnTo>
                  <a:pt x="439038" y="326389"/>
                </a:lnTo>
                <a:lnTo>
                  <a:pt x="22225" y="118490"/>
                </a:lnTo>
                <a:close/>
              </a:path>
              <a:path w="1297304" h="1115695">
                <a:moveTo>
                  <a:pt x="1267187" y="668401"/>
                </a:moveTo>
                <a:lnTo>
                  <a:pt x="1010919" y="668401"/>
                </a:lnTo>
                <a:lnTo>
                  <a:pt x="1296924" y="686435"/>
                </a:lnTo>
                <a:lnTo>
                  <a:pt x="1267187" y="668401"/>
                </a:lnTo>
                <a:close/>
              </a:path>
              <a:path w="1297304" h="1115695">
                <a:moveTo>
                  <a:pt x="501522" y="118490"/>
                </a:moveTo>
                <a:lnTo>
                  <a:pt x="439038" y="326389"/>
                </a:lnTo>
                <a:lnTo>
                  <a:pt x="1037937" y="326389"/>
                </a:lnTo>
                <a:lnTo>
                  <a:pt x="1056248" y="299593"/>
                </a:lnTo>
                <a:lnTo>
                  <a:pt x="648462" y="299593"/>
                </a:lnTo>
                <a:lnTo>
                  <a:pt x="501522" y="118490"/>
                </a:lnTo>
                <a:close/>
              </a:path>
              <a:path w="1297304" h="1115695">
                <a:moveTo>
                  <a:pt x="871981" y="0"/>
                </a:moveTo>
                <a:lnTo>
                  <a:pt x="648462" y="299593"/>
                </a:lnTo>
                <a:lnTo>
                  <a:pt x="1056248" y="299593"/>
                </a:lnTo>
                <a:lnTo>
                  <a:pt x="1073083" y="274955"/>
                </a:lnTo>
                <a:lnTo>
                  <a:pt x="849883" y="274955"/>
                </a:lnTo>
                <a:lnTo>
                  <a:pt x="871981" y="0"/>
                </a:lnTo>
                <a:close/>
              </a:path>
              <a:path w="1297304" h="1115695">
                <a:moveTo>
                  <a:pt x="1103629" y="230250"/>
                </a:moveTo>
                <a:lnTo>
                  <a:pt x="849883" y="274955"/>
                </a:lnTo>
                <a:lnTo>
                  <a:pt x="1073083" y="274955"/>
                </a:lnTo>
                <a:lnTo>
                  <a:pt x="1103629" y="23025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9858" y="605790"/>
            <a:ext cx="1297305" cy="1115695"/>
          </a:xfrm>
          <a:custGeom>
            <a:avLst/>
            <a:gdLst/>
            <a:ahLst/>
            <a:cxnLst/>
            <a:rect l="l" t="t" r="r" b="b"/>
            <a:pathLst>
              <a:path w="1297304" h="1115695">
                <a:moveTo>
                  <a:pt x="648462" y="299593"/>
                </a:moveTo>
                <a:lnTo>
                  <a:pt x="871981" y="0"/>
                </a:lnTo>
                <a:lnTo>
                  <a:pt x="849883" y="274955"/>
                </a:lnTo>
                <a:lnTo>
                  <a:pt x="1103629" y="230250"/>
                </a:lnTo>
                <a:lnTo>
                  <a:pt x="1002791" y="377825"/>
                </a:lnTo>
                <a:lnTo>
                  <a:pt x="1266697" y="420243"/>
                </a:lnTo>
                <a:lnTo>
                  <a:pt x="1057147" y="541020"/>
                </a:lnTo>
                <a:lnTo>
                  <a:pt x="1296924" y="686435"/>
                </a:lnTo>
                <a:lnTo>
                  <a:pt x="1010919" y="668401"/>
                </a:lnTo>
                <a:lnTo>
                  <a:pt x="1089532" y="934593"/>
                </a:lnTo>
                <a:lnTo>
                  <a:pt x="841755" y="746633"/>
                </a:lnTo>
                <a:lnTo>
                  <a:pt x="795401" y="1019301"/>
                </a:lnTo>
                <a:lnTo>
                  <a:pt x="632332" y="771398"/>
                </a:lnTo>
                <a:lnTo>
                  <a:pt x="509524" y="1115568"/>
                </a:lnTo>
                <a:lnTo>
                  <a:pt x="463168" y="807085"/>
                </a:lnTo>
                <a:lnTo>
                  <a:pt x="285876" y="909827"/>
                </a:lnTo>
                <a:lnTo>
                  <a:pt x="340232" y="719836"/>
                </a:lnTo>
                <a:lnTo>
                  <a:pt x="8127" y="753363"/>
                </a:lnTo>
                <a:lnTo>
                  <a:pt x="223519" y="608076"/>
                </a:lnTo>
                <a:lnTo>
                  <a:pt x="0" y="444881"/>
                </a:lnTo>
                <a:lnTo>
                  <a:pt x="277875" y="393446"/>
                </a:lnTo>
                <a:lnTo>
                  <a:pt x="22225" y="118490"/>
                </a:lnTo>
                <a:lnTo>
                  <a:pt x="439038" y="326389"/>
                </a:lnTo>
                <a:lnTo>
                  <a:pt x="501522" y="118490"/>
                </a:lnTo>
                <a:lnTo>
                  <a:pt x="648462" y="299593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</a:t>
            </a:r>
            <a:r>
              <a:rPr dirty="0" spc="-90"/>
              <a:t> </a:t>
            </a:r>
            <a:r>
              <a:rPr dirty="0"/>
              <a:t>디자인보호법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586089"/>
            <a:ext cx="6583045" cy="430149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b="1">
                <a:latin typeface="맑은 고딕"/>
                <a:cs typeface="맑은 고딕"/>
              </a:rPr>
              <a:t>2. 디자인보호법상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특유제도</a:t>
            </a:r>
            <a:endParaRPr sz="2400">
              <a:latin typeface="맑은 고딕"/>
              <a:cs typeface="맑은 고딕"/>
            </a:endParaRPr>
          </a:p>
          <a:p>
            <a:pPr marL="429895" indent="-417195">
              <a:lnSpc>
                <a:spcPct val="100000"/>
              </a:lnSpc>
              <a:spcBef>
                <a:spcPts val="1120"/>
              </a:spcBef>
              <a:buAutoNum type="arabicParenBoth"/>
              <a:tabLst>
                <a:tab pos="430530" algn="l"/>
              </a:tabLst>
            </a:pPr>
            <a:r>
              <a:rPr dirty="0" sz="2000" b="1">
                <a:latin typeface="맑은 고딕"/>
                <a:cs typeface="맑은 고딕"/>
              </a:rPr>
              <a:t>관련디자인제도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②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등록요건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0" b="1">
                <a:latin typeface="맑은 고딕"/>
                <a:cs typeface="맑은 고딕"/>
              </a:rPr>
              <a:t>ⓐ </a:t>
            </a:r>
            <a:r>
              <a:rPr dirty="0" sz="2000" b="1">
                <a:latin typeface="맑은 고딕"/>
                <a:cs typeface="맑은 고딕"/>
              </a:rPr>
              <a:t>기본디자인의</a:t>
            </a:r>
            <a:r>
              <a:rPr dirty="0" sz="2000" spc="-5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존재</a:t>
            </a:r>
            <a:endParaRPr sz="2000">
              <a:latin typeface="맑은 고딕"/>
              <a:cs typeface="맑은 고딕"/>
            </a:endParaRPr>
          </a:p>
          <a:p>
            <a:pPr lvl="1" marL="294640" indent="-193675">
              <a:lnSpc>
                <a:spcPct val="100000"/>
              </a:lnSpc>
              <a:spcBef>
                <a:spcPts val="484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관련디자인은 기본디자인의 존재를 전제로 한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개념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기본 디자인이 있어야</a:t>
            </a:r>
            <a:r>
              <a:rPr dirty="0" sz="2000" spc="-5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한다</a:t>
            </a:r>
            <a:r>
              <a:rPr dirty="0" sz="2000">
                <a:latin typeface="맑은 고딕"/>
                <a:cs typeface="맑은 고딕"/>
              </a:rPr>
              <a:t>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맑은 고딕"/>
                <a:cs typeface="맑은 고딕"/>
              </a:rPr>
              <a:t>ⓑ 기본디자인</a:t>
            </a:r>
            <a:r>
              <a:rPr dirty="0" sz="2000" spc="-3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유사성</a:t>
            </a:r>
            <a:endParaRPr sz="2000">
              <a:latin typeface="맑은 고딕"/>
              <a:cs typeface="맑은 고딕"/>
            </a:endParaRPr>
          </a:p>
          <a:p>
            <a:pPr lvl="1" marL="294640" indent="-193675">
              <a:lnSpc>
                <a:spcPct val="100000"/>
              </a:lnSpc>
              <a:spcBef>
                <a:spcPts val="48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관련디자인은 기본디자인에 </a:t>
            </a:r>
            <a:r>
              <a:rPr dirty="0" sz="2000" b="1">
                <a:latin typeface="맑은 고딕"/>
                <a:cs typeface="맑은 고딕"/>
              </a:rPr>
              <a:t>유사하여야</a:t>
            </a:r>
            <a:r>
              <a:rPr dirty="0" sz="2000" spc="-75" b="1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한다.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다만 이미 등록되었거나 등록출원 중인</a:t>
            </a:r>
            <a:r>
              <a:rPr dirty="0" sz="2000" spc="-9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관련디자인과만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유사한 디자인은 관련디자인등록을 </a:t>
            </a:r>
            <a:r>
              <a:rPr dirty="0" sz="2000" spc="0">
                <a:latin typeface="맑은 고딕"/>
                <a:cs typeface="맑은 고딕"/>
              </a:rPr>
              <a:t>받을 수</a:t>
            </a:r>
            <a:r>
              <a:rPr dirty="0" sz="2000" spc="-1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없다.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9615" y="5077966"/>
            <a:ext cx="2663951" cy="1665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31664" y="598931"/>
            <a:ext cx="3419855" cy="1461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04366" y="5264658"/>
            <a:ext cx="1483360" cy="1304925"/>
          </a:xfrm>
          <a:custGeom>
            <a:avLst/>
            <a:gdLst/>
            <a:ahLst/>
            <a:cxnLst/>
            <a:rect l="l" t="t" r="r" b="b"/>
            <a:pathLst>
              <a:path w="1483360" h="1304925">
                <a:moveTo>
                  <a:pt x="708426" y="943800"/>
                </a:moveTo>
                <a:lnTo>
                  <a:pt x="529590" y="943800"/>
                </a:lnTo>
                <a:lnTo>
                  <a:pt x="582548" y="1304543"/>
                </a:lnTo>
                <a:lnTo>
                  <a:pt x="708426" y="943800"/>
                </a:lnTo>
                <a:close/>
              </a:path>
              <a:path w="1483360" h="1304925">
                <a:moveTo>
                  <a:pt x="957727" y="902004"/>
                </a:moveTo>
                <a:lnTo>
                  <a:pt x="723010" y="902004"/>
                </a:lnTo>
                <a:lnTo>
                  <a:pt x="909447" y="1192021"/>
                </a:lnTo>
                <a:lnTo>
                  <a:pt x="957727" y="902004"/>
                </a:lnTo>
                <a:close/>
              </a:path>
              <a:path w="1483360" h="1304925">
                <a:moveTo>
                  <a:pt x="1182225" y="873137"/>
                </a:moveTo>
                <a:lnTo>
                  <a:pt x="962533" y="873137"/>
                </a:lnTo>
                <a:lnTo>
                  <a:pt x="1245616" y="1092860"/>
                </a:lnTo>
                <a:lnTo>
                  <a:pt x="1182225" y="873137"/>
                </a:lnTo>
                <a:close/>
              </a:path>
              <a:path w="1483360" h="1304925">
                <a:moveTo>
                  <a:pt x="1173164" y="841730"/>
                </a:moveTo>
                <a:lnTo>
                  <a:pt x="389001" y="841730"/>
                </a:lnTo>
                <a:lnTo>
                  <a:pt x="326897" y="1063993"/>
                </a:lnTo>
                <a:lnTo>
                  <a:pt x="529590" y="943800"/>
                </a:lnTo>
                <a:lnTo>
                  <a:pt x="708426" y="943800"/>
                </a:lnTo>
                <a:lnTo>
                  <a:pt x="723010" y="902004"/>
                </a:lnTo>
                <a:lnTo>
                  <a:pt x="957727" y="902004"/>
                </a:lnTo>
                <a:lnTo>
                  <a:pt x="962533" y="873137"/>
                </a:lnTo>
                <a:lnTo>
                  <a:pt x="1182225" y="873137"/>
                </a:lnTo>
                <a:lnTo>
                  <a:pt x="1173164" y="841730"/>
                </a:lnTo>
                <a:close/>
              </a:path>
              <a:path w="1483360" h="1304925">
                <a:moveTo>
                  <a:pt x="25400" y="138556"/>
                </a:moveTo>
                <a:lnTo>
                  <a:pt x="317627" y="460032"/>
                </a:lnTo>
                <a:lnTo>
                  <a:pt x="0" y="520306"/>
                </a:lnTo>
                <a:lnTo>
                  <a:pt x="255523" y="711161"/>
                </a:lnTo>
                <a:lnTo>
                  <a:pt x="9271" y="880986"/>
                </a:lnTo>
                <a:lnTo>
                  <a:pt x="389001" y="841730"/>
                </a:lnTo>
                <a:lnTo>
                  <a:pt x="1173164" y="841730"/>
                </a:lnTo>
                <a:lnTo>
                  <a:pt x="1155827" y="781634"/>
                </a:lnTo>
                <a:lnTo>
                  <a:pt x="1448969" y="781634"/>
                </a:lnTo>
                <a:lnTo>
                  <a:pt x="1208786" y="632637"/>
                </a:lnTo>
                <a:lnTo>
                  <a:pt x="1448308" y="491439"/>
                </a:lnTo>
                <a:lnTo>
                  <a:pt x="1146556" y="441794"/>
                </a:lnTo>
                <a:lnTo>
                  <a:pt x="1186673" y="381698"/>
                </a:lnTo>
                <a:lnTo>
                  <a:pt x="502031" y="381698"/>
                </a:lnTo>
                <a:lnTo>
                  <a:pt x="25400" y="138556"/>
                </a:lnTo>
                <a:close/>
              </a:path>
              <a:path w="1483360" h="1304925">
                <a:moveTo>
                  <a:pt x="1448969" y="781634"/>
                </a:moveTo>
                <a:lnTo>
                  <a:pt x="1155827" y="781634"/>
                </a:lnTo>
                <a:lnTo>
                  <a:pt x="1482852" y="802652"/>
                </a:lnTo>
                <a:lnTo>
                  <a:pt x="1448969" y="781634"/>
                </a:lnTo>
                <a:close/>
              </a:path>
              <a:path w="1483360" h="1304925">
                <a:moveTo>
                  <a:pt x="573404" y="138556"/>
                </a:moveTo>
                <a:lnTo>
                  <a:pt x="502031" y="381698"/>
                </a:lnTo>
                <a:lnTo>
                  <a:pt x="1186673" y="381698"/>
                </a:lnTo>
                <a:lnTo>
                  <a:pt x="1207639" y="350291"/>
                </a:lnTo>
                <a:lnTo>
                  <a:pt x="741426" y="350291"/>
                </a:lnTo>
                <a:lnTo>
                  <a:pt x="573404" y="138556"/>
                </a:lnTo>
                <a:close/>
              </a:path>
              <a:path w="1483360" h="1304925">
                <a:moveTo>
                  <a:pt x="996950" y="0"/>
                </a:moveTo>
                <a:lnTo>
                  <a:pt x="741426" y="350291"/>
                </a:lnTo>
                <a:lnTo>
                  <a:pt x="1207639" y="350291"/>
                </a:lnTo>
                <a:lnTo>
                  <a:pt x="1226816" y="321563"/>
                </a:lnTo>
                <a:lnTo>
                  <a:pt x="971804" y="321563"/>
                </a:lnTo>
                <a:lnTo>
                  <a:pt x="996950" y="0"/>
                </a:lnTo>
                <a:close/>
              </a:path>
              <a:path w="1483360" h="1304925">
                <a:moveTo>
                  <a:pt x="1261745" y="269239"/>
                </a:moveTo>
                <a:lnTo>
                  <a:pt x="971804" y="321563"/>
                </a:lnTo>
                <a:lnTo>
                  <a:pt x="1226816" y="321563"/>
                </a:lnTo>
                <a:lnTo>
                  <a:pt x="1261745" y="269239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04366" y="5264658"/>
            <a:ext cx="1483360" cy="1304925"/>
          </a:xfrm>
          <a:custGeom>
            <a:avLst/>
            <a:gdLst/>
            <a:ahLst/>
            <a:cxnLst/>
            <a:rect l="l" t="t" r="r" b="b"/>
            <a:pathLst>
              <a:path w="1483360" h="1304925">
                <a:moveTo>
                  <a:pt x="741426" y="350291"/>
                </a:moveTo>
                <a:lnTo>
                  <a:pt x="996950" y="0"/>
                </a:lnTo>
                <a:lnTo>
                  <a:pt x="971804" y="321563"/>
                </a:lnTo>
                <a:lnTo>
                  <a:pt x="1261745" y="269239"/>
                </a:lnTo>
                <a:lnTo>
                  <a:pt x="1146556" y="441794"/>
                </a:lnTo>
                <a:lnTo>
                  <a:pt x="1448308" y="491439"/>
                </a:lnTo>
                <a:lnTo>
                  <a:pt x="1208786" y="632637"/>
                </a:lnTo>
                <a:lnTo>
                  <a:pt x="1482852" y="802652"/>
                </a:lnTo>
                <a:lnTo>
                  <a:pt x="1155827" y="781634"/>
                </a:lnTo>
                <a:lnTo>
                  <a:pt x="1245616" y="1092860"/>
                </a:lnTo>
                <a:lnTo>
                  <a:pt x="962533" y="873137"/>
                </a:lnTo>
                <a:lnTo>
                  <a:pt x="909447" y="1192021"/>
                </a:lnTo>
                <a:lnTo>
                  <a:pt x="723010" y="902004"/>
                </a:lnTo>
                <a:lnTo>
                  <a:pt x="582548" y="1304543"/>
                </a:lnTo>
                <a:lnTo>
                  <a:pt x="529590" y="943800"/>
                </a:lnTo>
                <a:lnTo>
                  <a:pt x="326897" y="1063993"/>
                </a:lnTo>
                <a:lnTo>
                  <a:pt x="389001" y="841730"/>
                </a:lnTo>
                <a:lnTo>
                  <a:pt x="9271" y="880986"/>
                </a:lnTo>
                <a:lnTo>
                  <a:pt x="255523" y="711161"/>
                </a:lnTo>
                <a:lnTo>
                  <a:pt x="0" y="520306"/>
                </a:lnTo>
                <a:lnTo>
                  <a:pt x="317627" y="460032"/>
                </a:lnTo>
                <a:lnTo>
                  <a:pt x="25400" y="138556"/>
                </a:lnTo>
                <a:lnTo>
                  <a:pt x="502031" y="381698"/>
                </a:lnTo>
                <a:lnTo>
                  <a:pt x="573404" y="138556"/>
                </a:lnTo>
                <a:lnTo>
                  <a:pt x="741426" y="350291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</a:t>
            </a:r>
            <a:r>
              <a:rPr dirty="0" spc="-90"/>
              <a:t> </a:t>
            </a:r>
            <a:r>
              <a:rPr dirty="0"/>
              <a:t>디자인보호법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586089"/>
            <a:ext cx="5805805" cy="3935729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b="1">
                <a:latin typeface="맑은 고딕"/>
                <a:cs typeface="맑은 고딕"/>
              </a:rPr>
              <a:t>2. 디자인보호법상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특유제도</a:t>
            </a:r>
            <a:endParaRPr sz="2400">
              <a:latin typeface="맑은 고딕"/>
              <a:cs typeface="맑은 고딕"/>
            </a:endParaRPr>
          </a:p>
          <a:p>
            <a:pPr marL="429895" indent="-417195">
              <a:lnSpc>
                <a:spcPct val="100000"/>
              </a:lnSpc>
              <a:spcBef>
                <a:spcPts val="1120"/>
              </a:spcBef>
              <a:buAutoNum type="arabicParenBoth"/>
              <a:tabLst>
                <a:tab pos="430530" algn="l"/>
              </a:tabLst>
            </a:pPr>
            <a:r>
              <a:rPr dirty="0" sz="2000" b="1">
                <a:latin typeface="맑은 고딕"/>
                <a:cs typeface="맑은 고딕"/>
              </a:rPr>
              <a:t>관련디자인제도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②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등록요건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0" b="1">
                <a:latin typeface="맑은 고딕"/>
                <a:cs typeface="맑은 고딕"/>
              </a:rPr>
              <a:t>ⓒ </a:t>
            </a:r>
            <a:r>
              <a:rPr dirty="0" sz="2000" b="1">
                <a:latin typeface="맑은 고딕"/>
                <a:cs typeface="맑은 고딕"/>
              </a:rPr>
              <a:t>주체의</a:t>
            </a:r>
            <a:r>
              <a:rPr dirty="0" sz="2000" spc="-4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동일성</a:t>
            </a:r>
            <a:endParaRPr sz="20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spcBef>
                <a:spcPts val="484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관련디자인의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등록출원인은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기본디자인의 권리자나 출원인과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동일인이어야.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맑은 고딕"/>
                <a:cs typeface="맑은 고딕"/>
              </a:rPr>
              <a:t>ⓓ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출원기한</a:t>
            </a:r>
            <a:endParaRPr sz="2000">
              <a:latin typeface="맑은 고딕"/>
              <a:cs typeface="맑은 고딕"/>
            </a:endParaRPr>
          </a:p>
          <a:p>
            <a:pPr lvl="1" marL="279400" marR="5080" indent="-178435">
              <a:lnSpc>
                <a:spcPct val="120000"/>
              </a:lnSpc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기본디자인의 디자인등록출원일부터 </a:t>
            </a:r>
            <a:r>
              <a:rPr dirty="0" sz="2000" b="1">
                <a:latin typeface="맑은 고딕"/>
                <a:cs typeface="맑은 고딕"/>
              </a:rPr>
              <a:t>1년</a:t>
            </a:r>
            <a:r>
              <a:rPr dirty="0" sz="2000" spc="-9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이내</a:t>
            </a:r>
            <a:r>
              <a:rPr dirty="0" sz="2000">
                <a:latin typeface="맑은 고딕"/>
                <a:cs typeface="맑은 고딕"/>
              </a:rPr>
              <a:t>에  관련디자인을 등록출원한 경우에 한하여</a:t>
            </a:r>
            <a:r>
              <a:rPr dirty="0" sz="2000" spc="-9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인정.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9339" y="4744211"/>
            <a:ext cx="3308604" cy="1728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07173" y="2541270"/>
            <a:ext cx="1786255" cy="1464945"/>
          </a:xfrm>
          <a:custGeom>
            <a:avLst/>
            <a:gdLst/>
            <a:ahLst/>
            <a:cxnLst/>
            <a:rect l="l" t="t" r="r" b="b"/>
            <a:pathLst>
              <a:path w="1786254" h="1464945">
                <a:moveTo>
                  <a:pt x="853295" y="1059560"/>
                </a:moveTo>
                <a:lnTo>
                  <a:pt x="637921" y="1059560"/>
                </a:lnTo>
                <a:lnTo>
                  <a:pt x="701675" y="1464563"/>
                </a:lnTo>
                <a:lnTo>
                  <a:pt x="853295" y="1059560"/>
                </a:lnTo>
                <a:close/>
              </a:path>
              <a:path w="1786254" h="1464945">
                <a:moveTo>
                  <a:pt x="1153570" y="1012697"/>
                </a:moveTo>
                <a:lnTo>
                  <a:pt x="870839" y="1012697"/>
                </a:lnTo>
                <a:lnTo>
                  <a:pt x="1095375" y="1338198"/>
                </a:lnTo>
                <a:lnTo>
                  <a:pt x="1153570" y="1012697"/>
                </a:lnTo>
                <a:close/>
              </a:path>
              <a:path w="1786254" h="1464945">
                <a:moveTo>
                  <a:pt x="1424044" y="980185"/>
                </a:moveTo>
                <a:lnTo>
                  <a:pt x="1159382" y="980185"/>
                </a:lnTo>
                <a:lnTo>
                  <a:pt x="1500377" y="1226946"/>
                </a:lnTo>
                <a:lnTo>
                  <a:pt x="1424044" y="980185"/>
                </a:lnTo>
                <a:close/>
              </a:path>
              <a:path w="1786254" h="1464945">
                <a:moveTo>
                  <a:pt x="1413162" y="945006"/>
                </a:moveTo>
                <a:lnTo>
                  <a:pt x="468629" y="945006"/>
                </a:lnTo>
                <a:lnTo>
                  <a:pt x="393826" y="1194561"/>
                </a:lnTo>
                <a:lnTo>
                  <a:pt x="637921" y="1059560"/>
                </a:lnTo>
                <a:lnTo>
                  <a:pt x="853295" y="1059560"/>
                </a:lnTo>
                <a:lnTo>
                  <a:pt x="870839" y="1012697"/>
                </a:lnTo>
                <a:lnTo>
                  <a:pt x="1153570" y="1012697"/>
                </a:lnTo>
                <a:lnTo>
                  <a:pt x="1159382" y="980185"/>
                </a:lnTo>
                <a:lnTo>
                  <a:pt x="1424044" y="980185"/>
                </a:lnTo>
                <a:lnTo>
                  <a:pt x="1413162" y="945006"/>
                </a:lnTo>
                <a:close/>
              </a:path>
              <a:path w="1786254" h="1464945">
                <a:moveTo>
                  <a:pt x="30606" y="155575"/>
                </a:moveTo>
                <a:lnTo>
                  <a:pt x="382650" y="516508"/>
                </a:lnTo>
                <a:lnTo>
                  <a:pt x="0" y="584072"/>
                </a:lnTo>
                <a:lnTo>
                  <a:pt x="307721" y="798449"/>
                </a:lnTo>
                <a:lnTo>
                  <a:pt x="11175" y="989076"/>
                </a:lnTo>
                <a:lnTo>
                  <a:pt x="468629" y="945006"/>
                </a:lnTo>
                <a:lnTo>
                  <a:pt x="1413162" y="945006"/>
                </a:lnTo>
                <a:lnTo>
                  <a:pt x="1392301" y="877569"/>
                </a:lnTo>
                <a:lnTo>
                  <a:pt x="1745484" y="877569"/>
                </a:lnTo>
                <a:lnTo>
                  <a:pt x="1455927" y="710183"/>
                </a:lnTo>
                <a:lnTo>
                  <a:pt x="1744472" y="551688"/>
                </a:lnTo>
                <a:lnTo>
                  <a:pt x="1381125" y="495934"/>
                </a:lnTo>
                <a:lnTo>
                  <a:pt x="1429414" y="428497"/>
                </a:lnTo>
                <a:lnTo>
                  <a:pt x="604647" y="428497"/>
                </a:lnTo>
                <a:lnTo>
                  <a:pt x="30606" y="155575"/>
                </a:lnTo>
                <a:close/>
              </a:path>
              <a:path w="1786254" h="1464945">
                <a:moveTo>
                  <a:pt x="1745484" y="877569"/>
                </a:moveTo>
                <a:lnTo>
                  <a:pt x="1392301" y="877569"/>
                </a:lnTo>
                <a:lnTo>
                  <a:pt x="1786127" y="901064"/>
                </a:lnTo>
                <a:lnTo>
                  <a:pt x="1745484" y="877569"/>
                </a:lnTo>
                <a:close/>
              </a:path>
              <a:path w="1786254" h="1464945">
                <a:moveTo>
                  <a:pt x="690626" y="155575"/>
                </a:moveTo>
                <a:lnTo>
                  <a:pt x="604647" y="428497"/>
                </a:lnTo>
                <a:lnTo>
                  <a:pt x="1429414" y="428497"/>
                </a:lnTo>
                <a:lnTo>
                  <a:pt x="1454604" y="393318"/>
                </a:lnTo>
                <a:lnTo>
                  <a:pt x="893064" y="393318"/>
                </a:lnTo>
                <a:lnTo>
                  <a:pt x="690626" y="155575"/>
                </a:lnTo>
                <a:close/>
              </a:path>
              <a:path w="1786254" h="1464945">
                <a:moveTo>
                  <a:pt x="1200784" y="0"/>
                </a:moveTo>
                <a:lnTo>
                  <a:pt x="893064" y="393318"/>
                </a:lnTo>
                <a:lnTo>
                  <a:pt x="1454604" y="393318"/>
                </a:lnTo>
                <a:lnTo>
                  <a:pt x="1477703" y="361060"/>
                </a:lnTo>
                <a:lnTo>
                  <a:pt x="1170431" y="361060"/>
                </a:lnTo>
                <a:lnTo>
                  <a:pt x="1200784" y="0"/>
                </a:lnTo>
                <a:close/>
              </a:path>
              <a:path w="1786254" h="1464945">
                <a:moveTo>
                  <a:pt x="1519808" y="302259"/>
                </a:moveTo>
                <a:lnTo>
                  <a:pt x="1170431" y="361060"/>
                </a:lnTo>
                <a:lnTo>
                  <a:pt x="1477703" y="361060"/>
                </a:lnTo>
                <a:lnTo>
                  <a:pt x="1519808" y="302259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07173" y="2541270"/>
            <a:ext cx="1786255" cy="1464945"/>
          </a:xfrm>
          <a:custGeom>
            <a:avLst/>
            <a:gdLst/>
            <a:ahLst/>
            <a:cxnLst/>
            <a:rect l="l" t="t" r="r" b="b"/>
            <a:pathLst>
              <a:path w="1786254" h="1464945">
                <a:moveTo>
                  <a:pt x="893064" y="393318"/>
                </a:moveTo>
                <a:lnTo>
                  <a:pt x="1200784" y="0"/>
                </a:lnTo>
                <a:lnTo>
                  <a:pt x="1170431" y="361060"/>
                </a:lnTo>
                <a:lnTo>
                  <a:pt x="1519808" y="302259"/>
                </a:lnTo>
                <a:lnTo>
                  <a:pt x="1381125" y="495934"/>
                </a:lnTo>
                <a:lnTo>
                  <a:pt x="1744472" y="551688"/>
                </a:lnTo>
                <a:lnTo>
                  <a:pt x="1455927" y="710183"/>
                </a:lnTo>
                <a:lnTo>
                  <a:pt x="1786127" y="901064"/>
                </a:lnTo>
                <a:lnTo>
                  <a:pt x="1392301" y="877569"/>
                </a:lnTo>
                <a:lnTo>
                  <a:pt x="1500377" y="1226946"/>
                </a:lnTo>
                <a:lnTo>
                  <a:pt x="1159382" y="980185"/>
                </a:lnTo>
                <a:lnTo>
                  <a:pt x="1095375" y="1338198"/>
                </a:lnTo>
                <a:lnTo>
                  <a:pt x="870839" y="1012697"/>
                </a:lnTo>
                <a:lnTo>
                  <a:pt x="701675" y="1464563"/>
                </a:lnTo>
                <a:lnTo>
                  <a:pt x="637921" y="1059560"/>
                </a:lnTo>
                <a:lnTo>
                  <a:pt x="393826" y="1194561"/>
                </a:lnTo>
                <a:lnTo>
                  <a:pt x="468629" y="945006"/>
                </a:lnTo>
                <a:lnTo>
                  <a:pt x="11175" y="989076"/>
                </a:lnTo>
                <a:lnTo>
                  <a:pt x="307721" y="798449"/>
                </a:lnTo>
                <a:lnTo>
                  <a:pt x="0" y="584072"/>
                </a:lnTo>
                <a:lnTo>
                  <a:pt x="382650" y="516508"/>
                </a:lnTo>
                <a:lnTo>
                  <a:pt x="30606" y="155575"/>
                </a:lnTo>
                <a:lnTo>
                  <a:pt x="604647" y="428497"/>
                </a:lnTo>
                <a:lnTo>
                  <a:pt x="690626" y="155575"/>
                </a:lnTo>
                <a:lnTo>
                  <a:pt x="893064" y="393318"/>
                </a:lnTo>
                <a:close/>
              </a:path>
            </a:pathLst>
          </a:custGeom>
          <a:ln w="25399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</a:t>
            </a:r>
            <a:r>
              <a:rPr dirty="0" spc="-90"/>
              <a:t> </a:t>
            </a:r>
            <a:r>
              <a:rPr dirty="0"/>
              <a:t>디자인보호법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586089"/>
            <a:ext cx="7104380" cy="283845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b="1">
                <a:latin typeface="맑은 고딕"/>
                <a:cs typeface="맑은 고딕"/>
              </a:rPr>
              <a:t>2. 디자인보호법상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특유제도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solidFill>
                  <a:srgbClr val="FF0000"/>
                </a:solidFill>
                <a:latin typeface="맑은 고딕"/>
                <a:cs typeface="맑은 고딕"/>
              </a:rPr>
              <a:t>관련디자인제도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②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등록요건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맑은 고딕"/>
                <a:cs typeface="맑은 고딕"/>
              </a:rPr>
              <a:t>ⓔ 기본디자인이 전용실시 허락이 없을</a:t>
            </a:r>
            <a:r>
              <a:rPr dirty="0" sz="2000" spc="-9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것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- 기본디자인의 디자인권에 </a:t>
            </a:r>
            <a:r>
              <a:rPr dirty="0" sz="2000" b="1">
                <a:latin typeface="맑은 고딕"/>
                <a:cs typeface="맑은 고딕"/>
              </a:rPr>
              <a:t>전용실시권이 설정되어 있는</a:t>
            </a:r>
            <a:r>
              <a:rPr dirty="0" sz="2000" spc="-114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경우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관련디자인을 등록을 받을 수</a:t>
            </a:r>
            <a:r>
              <a:rPr dirty="0" sz="2000" spc="-7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없다.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5702" y="4077080"/>
            <a:ext cx="5473065" cy="1562100"/>
          </a:xfrm>
          <a:prstGeom prst="rect">
            <a:avLst/>
          </a:prstGeom>
          <a:solidFill>
            <a:srgbClr val="FCEADA"/>
          </a:solidFill>
          <a:ln w="9525">
            <a:solidFill>
              <a:srgbClr val="46AAC5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254"/>
              </a:spcBef>
            </a:pPr>
            <a:r>
              <a:rPr dirty="0" sz="1400" b="1">
                <a:latin typeface="맑은 고딕"/>
                <a:cs typeface="맑은 고딕"/>
              </a:rPr>
              <a:t>&lt;참고&gt;</a:t>
            </a:r>
            <a:endParaRPr sz="1400">
              <a:latin typeface="맑은 고딕"/>
              <a:cs typeface="맑은 고딕"/>
            </a:endParaRPr>
          </a:p>
          <a:p>
            <a:pPr marL="68580">
              <a:lnSpc>
                <a:spcPct val="100000"/>
              </a:lnSpc>
            </a:pPr>
            <a:r>
              <a:rPr dirty="0" sz="1400" b="1">
                <a:latin typeface="맑은 고딕"/>
                <a:cs typeface="맑은 고딕"/>
              </a:rPr>
              <a:t>통상실시권 : 타인의 지식재산을 일정 범위</a:t>
            </a:r>
            <a:r>
              <a:rPr dirty="0" sz="1400" spc="-130" b="1">
                <a:latin typeface="맑은 고딕"/>
                <a:cs typeface="맑은 고딕"/>
              </a:rPr>
              <a:t> </a:t>
            </a:r>
            <a:r>
              <a:rPr dirty="0" sz="1400" b="1">
                <a:latin typeface="맑은 고딕"/>
                <a:cs typeface="맑은 고딕"/>
              </a:rPr>
              <a:t>내에서</a:t>
            </a:r>
            <a:endParaRPr sz="1400">
              <a:latin typeface="맑은 고딕"/>
              <a:cs typeface="맑은 고딕"/>
            </a:endParaRPr>
          </a:p>
          <a:p>
            <a:pPr marL="1122045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latin typeface="맑은 고딕"/>
                <a:cs typeface="맑은 고딕"/>
              </a:rPr>
              <a:t>업으로 실시할 수 있는 권리로서 독점력이 없는</a:t>
            </a:r>
            <a:r>
              <a:rPr dirty="0" sz="1400" spc="-140" b="1">
                <a:latin typeface="맑은 고딕"/>
                <a:cs typeface="맑은 고딕"/>
              </a:rPr>
              <a:t> </a:t>
            </a:r>
            <a:r>
              <a:rPr dirty="0" sz="1400" b="1">
                <a:latin typeface="맑은 고딕"/>
                <a:cs typeface="맑은 고딕"/>
              </a:rPr>
              <a:t>것</a:t>
            </a:r>
            <a:endParaRPr sz="1400">
              <a:latin typeface="맑은 고딕"/>
              <a:cs typeface="맑은 고딕"/>
            </a:endParaRPr>
          </a:p>
          <a:p>
            <a:pPr marL="1122045">
              <a:lnSpc>
                <a:spcPct val="100000"/>
              </a:lnSpc>
            </a:pPr>
            <a:r>
              <a:rPr dirty="0" sz="1400" b="1">
                <a:latin typeface="맑은 고딕"/>
                <a:cs typeface="맑은 고딕"/>
              </a:rPr>
              <a:t>* 실시 = 지식재산을 이용하여 사업을 하는</a:t>
            </a:r>
            <a:r>
              <a:rPr dirty="0" sz="1400" spc="-135" b="1">
                <a:latin typeface="맑은 고딕"/>
                <a:cs typeface="맑은 고딕"/>
              </a:rPr>
              <a:t> </a:t>
            </a:r>
            <a:r>
              <a:rPr dirty="0" sz="1400" b="1">
                <a:latin typeface="맑은 고딕"/>
                <a:cs typeface="맑은 고딕"/>
              </a:rPr>
              <a:t>것</a:t>
            </a:r>
            <a:endParaRPr sz="14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122045" marR="1420495" indent="-1053465">
              <a:lnSpc>
                <a:spcPct val="100000"/>
              </a:lnSpc>
            </a:pPr>
            <a:r>
              <a:rPr dirty="0" sz="1400" b="1">
                <a:latin typeface="맑은 고딕"/>
                <a:cs typeface="맑은 고딕"/>
              </a:rPr>
              <a:t>전용실시권 : 타인의 지식재산을 일정 범위</a:t>
            </a:r>
            <a:r>
              <a:rPr dirty="0" sz="1400" spc="-135" b="1">
                <a:latin typeface="맑은 고딕"/>
                <a:cs typeface="맑은 고딕"/>
              </a:rPr>
              <a:t> </a:t>
            </a:r>
            <a:r>
              <a:rPr dirty="0" sz="1400" b="1">
                <a:latin typeface="맑은 고딕"/>
                <a:cs typeface="맑은 고딕"/>
              </a:rPr>
              <a:t>내에서  독점배타적으로 실시할 수 있는</a:t>
            </a:r>
            <a:r>
              <a:rPr dirty="0" sz="1400" spc="-125" b="1">
                <a:latin typeface="맑은 고딕"/>
                <a:cs typeface="맑은 고딕"/>
              </a:rPr>
              <a:t> </a:t>
            </a:r>
            <a:r>
              <a:rPr dirty="0" sz="1400" b="1">
                <a:latin typeface="맑은 고딕"/>
                <a:cs typeface="맑은 고딕"/>
              </a:rPr>
              <a:t>권리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65241" y="924305"/>
            <a:ext cx="1295400" cy="1303020"/>
          </a:xfrm>
          <a:custGeom>
            <a:avLst/>
            <a:gdLst/>
            <a:ahLst/>
            <a:cxnLst/>
            <a:rect l="l" t="t" r="r" b="b"/>
            <a:pathLst>
              <a:path w="1295400" h="1303020">
                <a:moveTo>
                  <a:pt x="618822" y="942721"/>
                </a:moveTo>
                <a:lnTo>
                  <a:pt x="462661" y="942721"/>
                </a:lnTo>
                <a:lnTo>
                  <a:pt x="508888" y="1303020"/>
                </a:lnTo>
                <a:lnTo>
                  <a:pt x="618822" y="942721"/>
                </a:lnTo>
                <a:close/>
              </a:path>
              <a:path w="1295400" h="1303020">
                <a:moveTo>
                  <a:pt x="836671" y="900938"/>
                </a:moveTo>
                <a:lnTo>
                  <a:pt x="631571" y="900938"/>
                </a:lnTo>
                <a:lnTo>
                  <a:pt x="794512" y="1190625"/>
                </a:lnTo>
                <a:lnTo>
                  <a:pt x="836671" y="900938"/>
                </a:lnTo>
                <a:close/>
              </a:path>
              <a:path w="1295400" h="1303020">
                <a:moveTo>
                  <a:pt x="1032823" y="872109"/>
                </a:moveTo>
                <a:lnTo>
                  <a:pt x="840867" y="872109"/>
                </a:lnTo>
                <a:lnTo>
                  <a:pt x="1088136" y="1091565"/>
                </a:lnTo>
                <a:lnTo>
                  <a:pt x="1032823" y="872109"/>
                </a:lnTo>
                <a:close/>
              </a:path>
              <a:path w="1295400" h="1303020">
                <a:moveTo>
                  <a:pt x="1024917" y="840740"/>
                </a:moveTo>
                <a:lnTo>
                  <a:pt x="339852" y="840740"/>
                </a:lnTo>
                <a:lnTo>
                  <a:pt x="285623" y="1062736"/>
                </a:lnTo>
                <a:lnTo>
                  <a:pt x="462661" y="942721"/>
                </a:lnTo>
                <a:lnTo>
                  <a:pt x="618822" y="942721"/>
                </a:lnTo>
                <a:lnTo>
                  <a:pt x="631571" y="900938"/>
                </a:lnTo>
                <a:lnTo>
                  <a:pt x="836671" y="900938"/>
                </a:lnTo>
                <a:lnTo>
                  <a:pt x="840867" y="872109"/>
                </a:lnTo>
                <a:lnTo>
                  <a:pt x="1032823" y="872109"/>
                </a:lnTo>
                <a:lnTo>
                  <a:pt x="1024917" y="840740"/>
                </a:lnTo>
                <a:close/>
              </a:path>
              <a:path w="1295400" h="1303020">
                <a:moveTo>
                  <a:pt x="22225" y="138430"/>
                </a:moveTo>
                <a:lnTo>
                  <a:pt x="277495" y="459486"/>
                </a:lnTo>
                <a:lnTo>
                  <a:pt x="0" y="519684"/>
                </a:lnTo>
                <a:lnTo>
                  <a:pt x="223266" y="710311"/>
                </a:lnTo>
                <a:lnTo>
                  <a:pt x="8128" y="879983"/>
                </a:lnTo>
                <a:lnTo>
                  <a:pt x="339852" y="840740"/>
                </a:lnTo>
                <a:lnTo>
                  <a:pt x="1024917" y="840740"/>
                </a:lnTo>
                <a:lnTo>
                  <a:pt x="1009777" y="780669"/>
                </a:lnTo>
                <a:lnTo>
                  <a:pt x="1265661" y="780669"/>
                </a:lnTo>
                <a:lnTo>
                  <a:pt x="1055878" y="631952"/>
                </a:lnTo>
                <a:lnTo>
                  <a:pt x="1265174" y="490855"/>
                </a:lnTo>
                <a:lnTo>
                  <a:pt x="1001649" y="441325"/>
                </a:lnTo>
                <a:lnTo>
                  <a:pt x="1036683" y="381254"/>
                </a:lnTo>
                <a:lnTo>
                  <a:pt x="438531" y="381254"/>
                </a:lnTo>
                <a:lnTo>
                  <a:pt x="22225" y="138430"/>
                </a:lnTo>
                <a:close/>
              </a:path>
              <a:path w="1295400" h="1303020">
                <a:moveTo>
                  <a:pt x="1265661" y="780669"/>
                </a:moveTo>
                <a:lnTo>
                  <a:pt x="1009777" y="780669"/>
                </a:lnTo>
                <a:lnTo>
                  <a:pt x="1295400" y="801751"/>
                </a:lnTo>
                <a:lnTo>
                  <a:pt x="1265661" y="780669"/>
                </a:lnTo>
                <a:close/>
              </a:path>
              <a:path w="1295400" h="1303020">
                <a:moveTo>
                  <a:pt x="500888" y="138430"/>
                </a:moveTo>
                <a:lnTo>
                  <a:pt x="438531" y="381254"/>
                </a:lnTo>
                <a:lnTo>
                  <a:pt x="1036683" y="381254"/>
                </a:lnTo>
                <a:lnTo>
                  <a:pt x="1054977" y="349885"/>
                </a:lnTo>
                <a:lnTo>
                  <a:pt x="647700" y="349885"/>
                </a:lnTo>
                <a:lnTo>
                  <a:pt x="500888" y="138430"/>
                </a:lnTo>
                <a:close/>
              </a:path>
              <a:path w="1295400" h="1303020">
                <a:moveTo>
                  <a:pt x="870966" y="0"/>
                </a:moveTo>
                <a:lnTo>
                  <a:pt x="647700" y="349885"/>
                </a:lnTo>
                <a:lnTo>
                  <a:pt x="1054977" y="349885"/>
                </a:lnTo>
                <a:lnTo>
                  <a:pt x="1071717" y="321183"/>
                </a:lnTo>
                <a:lnTo>
                  <a:pt x="848868" y="321183"/>
                </a:lnTo>
                <a:lnTo>
                  <a:pt x="870966" y="0"/>
                </a:lnTo>
                <a:close/>
              </a:path>
              <a:path w="1295400" h="1303020">
                <a:moveTo>
                  <a:pt x="1102233" y="268859"/>
                </a:moveTo>
                <a:lnTo>
                  <a:pt x="848868" y="321183"/>
                </a:lnTo>
                <a:lnTo>
                  <a:pt x="1071717" y="321183"/>
                </a:lnTo>
                <a:lnTo>
                  <a:pt x="1102233" y="268859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65241" y="924305"/>
            <a:ext cx="1295400" cy="1303020"/>
          </a:xfrm>
          <a:custGeom>
            <a:avLst/>
            <a:gdLst/>
            <a:ahLst/>
            <a:cxnLst/>
            <a:rect l="l" t="t" r="r" b="b"/>
            <a:pathLst>
              <a:path w="1295400" h="1303020">
                <a:moveTo>
                  <a:pt x="647700" y="349885"/>
                </a:moveTo>
                <a:lnTo>
                  <a:pt x="870966" y="0"/>
                </a:lnTo>
                <a:lnTo>
                  <a:pt x="848868" y="321183"/>
                </a:lnTo>
                <a:lnTo>
                  <a:pt x="1102233" y="268859"/>
                </a:lnTo>
                <a:lnTo>
                  <a:pt x="1001649" y="441325"/>
                </a:lnTo>
                <a:lnTo>
                  <a:pt x="1265174" y="490855"/>
                </a:lnTo>
                <a:lnTo>
                  <a:pt x="1055878" y="631952"/>
                </a:lnTo>
                <a:lnTo>
                  <a:pt x="1295400" y="801751"/>
                </a:lnTo>
                <a:lnTo>
                  <a:pt x="1009777" y="780669"/>
                </a:lnTo>
                <a:lnTo>
                  <a:pt x="1088136" y="1091565"/>
                </a:lnTo>
                <a:lnTo>
                  <a:pt x="840867" y="872109"/>
                </a:lnTo>
                <a:lnTo>
                  <a:pt x="794512" y="1190625"/>
                </a:lnTo>
                <a:lnTo>
                  <a:pt x="631571" y="900938"/>
                </a:lnTo>
                <a:lnTo>
                  <a:pt x="508888" y="1303020"/>
                </a:lnTo>
                <a:lnTo>
                  <a:pt x="462661" y="942721"/>
                </a:lnTo>
                <a:lnTo>
                  <a:pt x="285623" y="1062736"/>
                </a:lnTo>
                <a:lnTo>
                  <a:pt x="339852" y="840740"/>
                </a:lnTo>
                <a:lnTo>
                  <a:pt x="8128" y="879983"/>
                </a:lnTo>
                <a:lnTo>
                  <a:pt x="223266" y="710311"/>
                </a:lnTo>
                <a:lnTo>
                  <a:pt x="0" y="519684"/>
                </a:lnTo>
                <a:lnTo>
                  <a:pt x="277495" y="459486"/>
                </a:lnTo>
                <a:lnTo>
                  <a:pt x="22225" y="138430"/>
                </a:lnTo>
                <a:lnTo>
                  <a:pt x="438531" y="381254"/>
                </a:lnTo>
                <a:lnTo>
                  <a:pt x="500888" y="138430"/>
                </a:lnTo>
                <a:lnTo>
                  <a:pt x="647700" y="349885"/>
                </a:lnTo>
                <a:close/>
              </a:path>
            </a:pathLst>
          </a:custGeom>
          <a:ln w="25399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</a:t>
            </a:r>
            <a:r>
              <a:rPr dirty="0" spc="-90"/>
              <a:t> </a:t>
            </a:r>
            <a:r>
              <a:rPr dirty="0"/>
              <a:t>디자인보호법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586089"/>
            <a:ext cx="3851275" cy="100901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b="1">
                <a:latin typeface="맑은 고딕"/>
                <a:cs typeface="맑은 고딕"/>
              </a:rPr>
              <a:t>2. 디자인보호법상</a:t>
            </a:r>
            <a:r>
              <a:rPr dirty="0" sz="2400" spc="-10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특유제도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관련디자인제도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7196" y="1920239"/>
            <a:ext cx="2737104" cy="392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8744" y="1947672"/>
            <a:ext cx="2881883" cy="407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</a:t>
            </a:r>
            <a:r>
              <a:rPr dirty="0" spc="-90"/>
              <a:t> </a:t>
            </a:r>
            <a:r>
              <a:rPr dirty="0"/>
              <a:t>디자인보호법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586089"/>
            <a:ext cx="7343775" cy="320548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b="1">
                <a:latin typeface="맑은 고딕"/>
                <a:cs typeface="맑은 고딕"/>
              </a:rPr>
              <a:t>2. 디자인보호법상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특유제도</a:t>
            </a:r>
            <a:endParaRPr sz="2400">
              <a:latin typeface="맑은 고딕"/>
              <a:cs typeface="맑은 고딕"/>
            </a:endParaRPr>
          </a:p>
          <a:p>
            <a:pPr marL="429895" indent="-417195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AutoNum type="arabicParenBoth" startAt="2"/>
              <a:tabLst>
                <a:tab pos="430530" algn="l"/>
              </a:tabLst>
            </a:pPr>
            <a:r>
              <a:rPr dirty="0" sz="2000" b="1">
                <a:solidFill>
                  <a:srgbClr val="FF0000"/>
                </a:solidFill>
                <a:latin typeface="맑은 고딕"/>
                <a:cs typeface="맑은 고딕"/>
              </a:rPr>
              <a:t>무심사</a:t>
            </a:r>
            <a:r>
              <a:rPr dirty="0" sz="2000" spc="-25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2000" b="1">
                <a:solidFill>
                  <a:srgbClr val="FF0000"/>
                </a:solidFill>
                <a:latin typeface="맑은 고딕"/>
                <a:cs typeface="맑은 고딕"/>
              </a:rPr>
              <a:t>등록제도(디자인일부심사등록제도)</a:t>
            </a:r>
            <a:endParaRPr sz="2000">
              <a:latin typeface="맑은 고딕"/>
              <a:cs typeface="맑은 고딕"/>
            </a:endParaRPr>
          </a:p>
          <a:p>
            <a:pPr lvl="1" marL="294640" indent="-193675">
              <a:lnSpc>
                <a:spcPct val="100000"/>
              </a:lnSpc>
              <a:spcBef>
                <a:spcPts val="48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디자인보호법은 </a:t>
            </a:r>
            <a:r>
              <a:rPr dirty="0" sz="2000" b="1">
                <a:latin typeface="맑은 고딕"/>
                <a:cs typeface="맑은 고딕"/>
              </a:rPr>
              <a:t>심사제도를 원칙으로</a:t>
            </a:r>
            <a:r>
              <a:rPr dirty="0" sz="2000" spc="-75" b="1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하지만,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일정한 경우 일부등록요건만 심사하는 </a:t>
            </a:r>
            <a:r>
              <a:rPr dirty="0" sz="2000" b="1">
                <a:latin typeface="맑은 고딕"/>
                <a:cs typeface="맑은 고딕"/>
              </a:rPr>
              <a:t>무심사등록제도</a:t>
            </a:r>
            <a:r>
              <a:rPr dirty="0" sz="2000">
                <a:latin typeface="맑은 고딕"/>
                <a:cs typeface="맑은 고딕"/>
              </a:rPr>
              <a:t>를</a:t>
            </a:r>
            <a:r>
              <a:rPr dirty="0" sz="2000" spc="-15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운영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lvl="1" marL="294640" indent="-193675">
              <a:lnSpc>
                <a:spcPct val="100000"/>
              </a:lnSpc>
              <a:buFont typeface=""/>
              <a:buChar char="-"/>
              <a:tabLst>
                <a:tab pos="294640" algn="l"/>
              </a:tabLst>
            </a:pPr>
            <a:r>
              <a:rPr dirty="0" sz="2000" b="1">
                <a:latin typeface="맑은 고딕"/>
                <a:cs typeface="맑은 고딕"/>
              </a:rPr>
              <a:t>일부품목의 신속한 권리화를</a:t>
            </a:r>
            <a:r>
              <a:rPr dirty="0" sz="2000" spc="-7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위함</a:t>
            </a:r>
            <a:endParaRPr sz="2000">
              <a:latin typeface="맑은 고딕"/>
              <a:cs typeface="맑은 고딕"/>
            </a:endParaRPr>
          </a:p>
          <a:p>
            <a:pPr marL="278765">
              <a:lnSpc>
                <a:spcPct val="100000"/>
              </a:lnSpc>
              <a:spcBef>
                <a:spcPts val="480"/>
              </a:spcBef>
            </a:pPr>
            <a:r>
              <a:rPr dirty="0" u="sng" sz="2000" spc="-5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벽지, 합성수지, 침구류, 의복류, 직물</a:t>
            </a:r>
            <a:r>
              <a:rPr dirty="0" u="sng" sz="2000" spc="-95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spc="-5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95"/>
              </a:spcBef>
            </a:pPr>
            <a:r>
              <a:rPr dirty="0" sz="2000">
                <a:latin typeface="MS Gothic"/>
                <a:cs typeface="MS Gothic"/>
              </a:rPr>
              <a:t>｢</a:t>
            </a:r>
            <a:r>
              <a:rPr dirty="0" sz="2000" b="1">
                <a:latin typeface="맑은 고딕"/>
                <a:cs typeface="맑은 고딕"/>
              </a:rPr>
              <a:t>유행성이 강하고 수명이 짧은 평면 디자인</a:t>
            </a:r>
            <a:r>
              <a:rPr dirty="0" sz="2000">
                <a:latin typeface="MS Gothic"/>
                <a:cs typeface="MS Gothic"/>
              </a:rPr>
              <a:t>｣</a:t>
            </a:r>
            <a:r>
              <a:rPr dirty="0" sz="2000">
                <a:latin typeface="맑은 고딕"/>
                <a:cs typeface="맑은 고딕"/>
              </a:rPr>
              <a:t>에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대해서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5334" y="3815192"/>
            <a:ext cx="467614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등록출원에 필요한 방식을 갖추고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있는지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7605" y="3824985"/>
            <a:ext cx="23914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맑은 고딕"/>
                <a:cs typeface="맑은 고딕"/>
              </a:rPr>
              <a:t>(형식적 요건의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충족)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5334" y="4180952"/>
            <a:ext cx="212344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디자인의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성립요건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5334" y="4546381"/>
            <a:ext cx="212344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공업상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이용가능성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734" y="3764635"/>
            <a:ext cx="280670" cy="148907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latin typeface="맑은 고딕"/>
                <a:cs typeface="맑은 고딕"/>
              </a:rPr>
              <a:t>①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②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0">
                <a:latin typeface="맑은 고딕"/>
                <a:cs typeface="맑은 고딕"/>
              </a:rPr>
              <a:t>③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④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5334" y="4912854"/>
            <a:ext cx="127254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부등록사유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5174" y="4922646"/>
            <a:ext cx="11296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맑은 고딕"/>
                <a:cs typeface="맑은 고딕"/>
              </a:rPr>
              <a:t>만을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심사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37844" y="3863340"/>
            <a:ext cx="4758055" cy="285115"/>
          </a:xfrm>
          <a:custGeom>
            <a:avLst/>
            <a:gdLst/>
            <a:ahLst/>
            <a:cxnLst/>
            <a:rect l="l" t="t" r="r" b="b"/>
            <a:pathLst>
              <a:path w="4758055" h="285114">
                <a:moveTo>
                  <a:pt x="0" y="284988"/>
                </a:moveTo>
                <a:lnTo>
                  <a:pt x="4757928" y="284988"/>
                </a:lnTo>
                <a:lnTo>
                  <a:pt x="4757928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solidFill>
            <a:srgbClr val="FFFF00">
              <a:alpha val="4313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43939" y="4223003"/>
            <a:ext cx="2304415" cy="287020"/>
          </a:xfrm>
          <a:custGeom>
            <a:avLst/>
            <a:gdLst/>
            <a:ahLst/>
            <a:cxnLst/>
            <a:rect l="l" t="t" r="r" b="b"/>
            <a:pathLst>
              <a:path w="2304415" h="287020">
                <a:moveTo>
                  <a:pt x="0" y="286512"/>
                </a:moveTo>
                <a:lnTo>
                  <a:pt x="2304288" y="286512"/>
                </a:lnTo>
                <a:lnTo>
                  <a:pt x="2304288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FFFF00">
              <a:alpha val="4313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43939" y="4584191"/>
            <a:ext cx="2304415" cy="285115"/>
          </a:xfrm>
          <a:custGeom>
            <a:avLst/>
            <a:gdLst/>
            <a:ahLst/>
            <a:cxnLst/>
            <a:rect l="l" t="t" r="r" b="b"/>
            <a:pathLst>
              <a:path w="2304415" h="285114">
                <a:moveTo>
                  <a:pt x="0" y="284987"/>
                </a:moveTo>
                <a:lnTo>
                  <a:pt x="2304288" y="284987"/>
                </a:lnTo>
                <a:lnTo>
                  <a:pt x="2304288" y="0"/>
                </a:lnTo>
                <a:lnTo>
                  <a:pt x="0" y="0"/>
                </a:lnTo>
                <a:lnTo>
                  <a:pt x="0" y="284987"/>
                </a:lnTo>
                <a:close/>
              </a:path>
            </a:pathLst>
          </a:custGeom>
          <a:solidFill>
            <a:srgbClr val="FFFF00">
              <a:alpha val="4313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43939" y="4943855"/>
            <a:ext cx="1295400" cy="285115"/>
          </a:xfrm>
          <a:custGeom>
            <a:avLst/>
            <a:gdLst/>
            <a:ahLst/>
            <a:cxnLst/>
            <a:rect l="l" t="t" r="r" b="b"/>
            <a:pathLst>
              <a:path w="1295400" h="285114">
                <a:moveTo>
                  <a:pt x="0" y="284988"/>
                </a:moveTo>
                <a:lnTo>
                  <a:pt x="1295399" y="284988"/>
                </a:lnTo>
                <a:lnTo>
                  <a:pt x="1295399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solidFill>
            <a:srgbClr val="FFFF00">
              <a:alpha val="4313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70853" y="104622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3"/>
                </a:moveTo>
                <a:lnTo>
                  <a:pt x="326644" y="661543"/>
                </a:lnTo>
                <a:lnTo>
                  <a:pt x="359156" y="914400"/>
                </a:lnTo>
                <a:lnTo>
                  <a:pt x="436879" y="661543"/>
                </a:lnTo>
                <a:close/>
              </a:path>
              <a:path w="914400" h="914400">
                <a:moveTo>
                  <a:pt x="590522" y="632206"/>
                </a:moveTo>
                <a:lnTo>
                  <a:pt x="445897" y="632206"/>
                </a:lnTo>
                <a:lnTo>
                  <a:pt x="560831" y="835533"/>
                </a:lnTo>
                <a:lnTo>
                  <a:pt x="590522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471" y="612013"/>
                </a:lnTo>
                <a:lnTo>
                  <a:pt x="768096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1"/>
                </a:moveTo>
                <a:lnTo>
                  <a:pt x="239903" y="590041"/>
                </a:lnTo>
                <a:lnTo>
                  <a:pt x="201549" y="745744"/>
                </a:lnTo>
                <a:lnTo>
                  <a:pt x="326644" y="661543"/>
                </a:lnTo>
                <a:lnTo>
                  <a:pt x="436879" y="661543"/>
                </a:lnTo>
                <a:lnTo>
                  <a:pt x="445897" y="632206"/>
                </a:lnTo>
                <a:lnTo>
                  <a:pt x="590522" y="632206"/>
                </a:lnTo>
                <a:lnTo>
                  <a:pt x="593471" y="612013"/>
                </a:lnTo>
                <a:lnTo>
                  <a:pt x="729000" y="612013"/>
                </a:lnTo>
                <a:lnTo>
                  <a:pt x="723424" y="590041"/>
                </a:lnTo>
                <a:close/>
              </a:path>
              <a:path w="914400" h="914400">
                <a:moveTo>
                  <a:pt x="15621" y="97154"/>
                </a:moveTo>
                <a:lnTo>
                  <a:pt x="195834" y="322452"/>
                </a:lnTo>
                <a:lnTo>
                  <a:pt x="0" y="364744"/>
                </a:lnTo>
                <a:lnTo>
                  <a:pt x="157607" y="498475"/>
                </a:lnTo>
                <a:lnTo>
                  <a:pt x="5715" y="617474"/>
                </a:lnTo>
                <a:lnTo>
                  <a:pt x="239903" y="590041"/>
                </a:lnTo>
                <a:lnTo>
                  <a:pt x="723424" y="590041"/>
                </a:lnTo>
                <a:lnTo>
                  <a:pt x="712724" y="547877"/>
                </a:lnTo>
                <a:lnTo>
                  <a:pt x="893495" y="547877"/>
                </a:lnTo>
                <a:lnTo>
                  <a:pt x="745363" y="443484"/>
                </a:lnTo>
                <a:lnTo>
                  <a:pt x="893064" y="344424"/>
                </a:lnTo>
                <a:lnTo>
                  <a:pt x="707009" y="309625"/>
                </a:lnTo>
                <a:lnTo>
                  <a:pt x="731736" y="267588"/>
                </a:lnTo>
                <a:lnTo>
                  <a:pt x="309499" y="267588"/>
                </a:lnTo>
                <a:lnTo>
                  <a:pt x="15621" y="97154"/>
                </a:lnTo>
                <a:close/>
              </a:path>
              <a:path w="914400" h="914400">
                <a:moveTo>
                  <a:pt x="893495" y="547877"/>
                </a:moveTo>
                <a:lnTo>
                  <a:pt x="712724" y="547877"/>
                </a:lnTo>
                <a:lnTo>
                  <a:pt x="914400" y="562610"/>
                </a:lnTo>
                <a:lnTo>
                  <a:pt x="893495" y="547877"/>
                </a:lnTo>
                <a:close/>
              </a:path>
              <a:path w="914400" h="914400">
                <a:moveTo>
                  <a:pt x="353568" y="97154"/>
                </a:moveTo>
                <a:lnTo>
                  <a:pt x="309499" y="267588"/>
                </a:lnTo>
                <a:lnTo>
                  <a:pt x="731736" y="267588"/>
                </a:lnTo>
                <a:lnTo>
                  <a:pt x="744735" y="245490"/>
                </a:lnTo>
                <a:lnTo>
                  <a:pt x="457200" y="245490"/>
                </a:lnTo>
                <a:lnTo>
                  <a:pt x="353568" y="97154"/>
                </a:lnTo>
                <a:close/>
              </a:path>
              <a:path w="914400" h="914400">
                <a:moveTo>
                  <a:pt x="614806" y="0"/>
                </a:moveTo>
                <a:lnTo>
                  <a:pt x="457200" y="245490"/>
                </a:lnTo>
                <a:lnTo>
                  <a:pt x="744735" y="245490"/>
                </a:lnTo>
                <a:lnTo>
                  <a:pt x="756539" y="225425"/>
                </a:lnTo>
                <a:lnTo>
                  <a:pt x="599186" y="225425"/>
                </a:lnTo>
                <a:lnTo>
                  <a:pt x="614806" y="0"/>
                </a:lnTo>
                <a:close/>
              </a:path>
              <a:path w="914400" h="914400">
                <a:moveTo>
                  <a:pt x="778128" y="188722"/>
                </a:moveTo>
                <a:lnTo>
                  <a:pt x="599186" y="225425"/>
                </a:lnTo>
                <a:lnTo>
                  <a:pt x="756539" y="225425"/>
                </a:lnTo>
                <a:lnTo>
                  <a:pt x="778128" y="18872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70853" y="104622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0"/>
                </a:moveTo>
                <a:lnTo>
                  <a:pt x="614806" y="0"/>
                </a:lnTo>
                <a:lnTo>
                  <a:pt x="599186" y="225425"/>
                </a:lnTo>
                <a:lnTo>
                  <a:pt x="778128" y="188722"/>
                </a:lnTo>
                <a:lnTo>
                  <a:pt x="707009" y="309625"/>
                </a:lnTo>
                <a:lnTo>
                  <a:pt x="893064" y="344424"/>
                </a:lnTo>
                <a:lnTo>
                  <a:pt x="745363" y="443484"/>
                </a:lnTo>
                <a:lnTo>
                  <a:pt x="914400" y="562610"/>
                </a:lnTo>
                <a:lnTo>
                  <a:pt x="712724" y="547877"/>
                </a:lnTo>
                <a:lnTo>
                  <a:pt x="768096" y="766063"/>
                </a:lnTo>
                <a:lnTo>
                  <a:pt x="593471" y="612013"/>
                </a:lnTo>
                <a:lnTo>
                  <a:pt x="560831" y="835533"/>
                </a:lnTo>
                <a:lnTo>
                  <a:pt x="445897" y="632206"/>
                </a:lnTo>
                <a:lnTo>
                  <a:pt x="359156" y="914400"/>
                </a:lnTo>
                <a:lnTo>
                  <a:pt x="326644" y="661543"/>
                </a:lnTo>
                <a:lnTo>
                  <a:pt x="201549" y="745744"/>
                </a:lnTo>
                <a:lnTo>
                  <a:pt x="239903" y="590041"/>
                </a:lnTo>
                <a:lnTo>
                  <a:pt x="5715" y="617474"/>
                </a:lnTo>
                <a:lnTo>
                  <a:pt x="157607" y="498475"/>
                </a:lnTo>
                <a:lnTo>
                  <a:pt x="0" y="364744"/>
                </a:lnTo>
                <a:lnTo>
                  <a:pt x="195834" y="322452"/>
                </a:lnTo>
                <a:lnTo>
                  <a:pt x="15621" y="97154"/>
                </a:lnTo>
                <a:lnTo>
                  <a:pt x="309499" y="267588"/>
                </a:lnTo>
                <a:lnTo>
                  <a:pt x="353568" y="97154"/>
                </a:lnTo>
                <a:lnTo>
                  <a:pt x="457200" y="24549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</a:t>
            </a:r>
            <a:r>
              <a:rPr dirty="0" spc="-90"/>
              <a:t> </a:t>
            </a:r>
            <a:r>
              <a:rPr dirty="0"/>
              <a:t>디자인보호법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586089"/>
            <a:ext cx="5291455" cy="100901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b="1">
                <a:latin typeface="맑은 고딕"/>
                <a:cs typeface="맑은 고딕"/>
              </a:rPr>
              <a:t>2. 디자인보호법상</a:t>
            </a:r>
            <a:r>
              <a:rPr dirty="0" sz="2400" spc="-2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특유제도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2000" b="1">
                <a:latin typeface="맑은 고딕"/>
                <a:cs typeface="맑은 고딕"/>
              </a:rPr>
              <a:t>(2) 무심사</a:t>
            </a:r>
            <a:r>
              <a:rPr dirty="0" sz="2000" spc="-9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등록제도(디자인일부심사등록제도)</a:t>
            </a:r>
            <a:endParaRPr sz="2000">
              <a:latin typeface="맑은 고딕"/>
              <a:cs typeface="맑은 고딕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5205" y="2126488"/>
          <a:ext cx="7720965" cy="3643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7305"/>
                <a:gridCol w="2567305"/>
                <a:gridCol w="2567305"/>
              </a:tblGrid>
              <a:tr h="448309"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구분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심사등록출원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무심사등록출원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</a:tr>
              <a:tr h="79502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5">
                          <a:latin typeface="맑은 고딕"/>
                          <a:cs typeface="맑은 고딕"/>
                        </a:rPr>
                        <a:t>등록까지</a:t>
                      </a:r>
                      <a:r>
                        <a:rPr dirty="0" sz="1800" spc="-2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800" spc="-5">
                          <a:latin typeface="맑은 고딕"/>
                          <a:cs typeface="맑은 고딕"/>
                        </a:rPr>
                        <a:t>소유기간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  <a:p>
                      <a:pPr algn="ctr" marL="12700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맑은 고딕"/>
                          <a:cs typeface="맑은 고딕"/>
                        </a:rPr>
                        <a:t>(심사대기기간)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5">
                          <a:latin typeface="맑은 고딕"/>
                          <a:cs typeface="맑은 고딕"/>
                        </a:rPr>
                        <a:t>출원일로부터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  <a:p>
                      <a:pPr algn="ctr" marL="1524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약</a:t>
                      </a:r>
                      <a:r>
                        <a:rPr dirty="0" sz="1800" spc="-2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800" spc="-5">
                          <a:latin typeface="맑은 고딕"/>
                          <a:cs typeface="맑은 고딕"/>
                        </a:rPr>
                        <a:t>11-13개월(8-9개월)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5">
                          <a:latin typeface="맑은 고딕"/>
                          <a:cs typeface="맑은 고딕"/>
                        </a:rPr>
                        <a:t>출원일로부터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  <a:p>
                      <a:pPr algn="ctr" marL="1397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약</a:t>
                      </a:r>
                      <a:r>
                        <a:rPr dirty="0" sz="18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800" spc="-5">
                          <a:latin typeface="맑은 고딕"/>
                          <a:cs typeface="맑은 고딕"/>
                        </a:rPr>
                        <a:t>2-3개월(1-2개월)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</a:tr>
              <a:tr h="795020"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심사대상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158750" indent="4572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형식적요건+  모든 실질적</a:t>
                      </a:r>
                      <a:r>
                        <a:rPr dirty="0" sz="1800" spc="-9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800">
                          <a:latin typeface="맑은 고딕"/>
                          <a:cs typeface="맑은 고딕"/>
                        </a:rPr>
                        <a:t>등록요건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158750" indent="4572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형식적요건+  일부 디자인등록</a:t>
                      </a:r>
                      <a:r>
                        <a:rPr dirty="0" sz="1800" spc="-9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800">
                          <a:latin typeface="맑은 고딕"/>
                          <a:cs typeface="맑은 고딕"/>
                        </a:rPr>
                        <a:t>요건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</a:tr>
              <a:tr h="795020"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권리효력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안정적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불안정적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  <a:p>
                      <a:pPr algn="ctr" marL="1270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(이의제도</a:t>
                      </a:r>
                      <a:r>
                        <a:rPr dirty="0" sz="180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800" spc="-5">
                          <a:latin typeface="맑은 고딕"/>
                          <a:cs typeface="맑은 고딕"/>
                        </a:rPr>
                        <a:t>인정)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</a:tr>
              <a:tr h="332105">
                <a:tc rowSpan="3"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5">
                          <a:latin typeface="맑은 고딕"/>
                          <a:cs typeface="맑은 고딕"/>
                        </a:rPr>
                        <a:t>복수디자인등록출원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불가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  <a:p>
                      <a:pPr algn="ctr" marL="133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(1디자인마다</a:t>
                      </a:r>
                      <a:r>
                        <a:rPr dirty="0" sz="1800" spc="-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800">
                          <a:latin typeface="맑은 고딕"/>
                          <a:cs typeface="맑은 고딕"/>
                        </a:rPr>
                        <a:t>1출원)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5" b="1">
                          <a:latin typeface="맑은 고딕"/>
                          <a:cs typeface="맑은 고딕"/>
                        </a:rPr>
                        <a:t>가능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EF3EA"/>
                    </a:solidFill>
                  </a:tcPr>
                </a:tc>
              </a:tr>
              <a:tr h="316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00">
                        <a:alpha val="43136"/>
                      </a:srgbClr>
                    </a:solidFill>
                  </a:tcPr>
                </a:tc>
              </a:tr>
              <a:tr h="1454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828665" y="5264774"/>
            <a:ext cx="2405380" cy="30416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60"/>
              </a:spcBef>
            </a:pPr>
            <a:r>
              <a:rPr dirty="0" sz="1800">
                <a:latin typeface="맑은 고딕"/>
                <a:cs typeface="맑은 고딕"/>
              </a:rPr>
              <a:t>(최대 </a:t>
            </a:r>
            <a:r>
              <a:rPr dirty="0" sz="1800" spc="-5">
                <a:latin typeface="맑은 고딕"/>
                <a:cs typeface="맑은 고딕"/>
              </a:rPr>
              <a:t>100개까지</a:t>
            </a:r>
            <a:r>
              <a:rPr dirty="0" sz="1800" spc="-8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1출원)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93664" y="5300471"/>
            <a:ext cx="2626360" cy="317500"/>
          </a:xfrm>
          <a:custGeom>
            <a:avLst/>
            <a:gdLst/>
            <a:ahLst/>
            <a:cxnLst/>
            <a:rect l="l" t="t" r="r" b="b"/>
            <a:pathLst>
              <a:path w="2626359" h="317500">
                <a:moveTo>
                  <a:pt x="0" y="316991"/>
                </a:moveTo>
                <a:lnTo>
                  <a:pt x="2625851" y="316991"/>
                </a:lnTo>
                <a:lnTo>
                  <a:pt x="2625851" y="0"/>
                </a:lnTo>
                <a:lnTo>
                  <a:pt x="0" y="0"/>
                </a:lnTo>
                <a:lnTo>
                  <a:pt x="0" y="316991"/>
                </a:lnTo>
                <a:close/>
              </a:path>
            </a:pathLst>
          </a:custGeom>
          <a:solidFill>
            <a:srgbClr val="FFFF00">
              <a:alpha val="43136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426" y="215341"/>
            <a:ext cx="234696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</a:t>
            </a:r>
            <a:r>
              <a:rPr dirty="0" spc="-75"/>
              <a:t> </a:t>
            </a:r>
            <a:r>
              <a:rPr dirty="0" spc="-5"/>
              <a:t>디자인보호법</a:t>
            </a:r>
          </a:p>
        </p:txBody>
      </p:sp>
      <p:sp>
        <p:nvSpPr>
          <p:cNvPr id="3" name="object 3"/>
          <p:cNvSpPr/>
          <p:nvPr/>
        </p:nvSpPr>
        <p:spPr>
          <a:xfrm>
            <a:off x="7413497" y="2565654"/>
            <a:ext cx="1440180" cy="1516380"/>
          </a:xfrm>
          <a:custGeom>
            <a:avLst/>
            <a:gdLst/>
            <a:ahLst/>
            <a:cxnLst/>
            <a:rect l="l" t="t" r="r" b="b"/>
            <a:pathLst>
              <a:path w="1440179" h="1516379">
                <a:moveTo>
                  <a:pt x="688039" y="1097026"/>
                </a:moveTo>
                <a:lnTo>
                  <a:pt x="514350" y="1097026"/>
                </a:lnTo>
                <a:lnTo>
                  <a:pt x="565784" y="1516380"/>
                </a:lnTo>
                <a:lnTo>
                  <a:pt x="688039" y="1097026"/>
                </a:lnTo>
                <a:close/>
              </a:path>
              <a:path w="1440179" h="1516379">
                <a:moveTo>
                  <a:pt x="930066" y="1048512"/>
                </a:moveTo>
                <a:lnTo>
                  <a:pt x="702182" y="1048512"/>
                </a:lnTo>
                <a:lnTo>
                  <a:pt x="883284" y="1385570"/>
                </a:lnTo>
                <a:lnTo>
                  <a:pt x="930066" y="1048512"/>
                </a:lnTo>
                <a:close/>
              </a:path>
              <a:path w="1440179" h="1516379">
                <a:moveTo>
                  <a:pt x="1148216" y="1014984"/>
                </a:moveTo>
                <a:lnTo>
                  <a:pt x="934720" y="1014984"/>
                </a:lnTo>
                <a:lnTo>
                  <a:pt x="1209802" y="1270381"/>
                </a:lnTo>
                <a:lnTo>
                  <a:pt x="1148216" y="1014984"/>
                </a:lnTo>
                <a:close/>
              </a:path>
              <a:path w="1440179" h="1516379">
                <a:moveTo>
                  <a:pt x="1139396" y="978408"/>
                </a:moveTo>
                <a:lnTo>
                  <a:pt x="377825" y="978408"/>
                </a:lnTo>
                <a:lnTo>
                  <a:pt x="317500" y="1236726"/>
                </a:lnTo>
                <a:lnTo>
                  <a:pt x="514350" y="1097026"/>
                </a:lnTo>
                <a:lnTo>
                  <a:pt x="688039" y="1097026"/>
                </a:lnTo>
                <a:lnTo>
                  <a:pt x="702182" y="1048512"/>
                </a:lnTo>
                <a:lnTo>
                  <a:pt x="930066" y="1048512"/>
                </a:lnTo>
                <a:lnTo>
                  <a:pt x="934720" y="1014984"/>
                </a:lnTo>
                <a:lnTo>
                  <a:pt x="1148216" y="1014984"/>
                </a:lnTo>
                <a:lnTo>
                  <a:pt x="1139396" y="978408"/>
                </a:lnTo>
                <a:close/>
              </a:path>
              <a:path w="1440179" h="1516379">
                <a:moveTo>
                  <a:pt x="24637" y="161162"/>
                </a:moveTo>
                <a:lnTo>
                  <a:pt x="308482" y="534797"/>
                </a:lnTo>
                <a:lnTo>
                  <a:pt x="0" y="604774"/>
                </a:lnTo>
                <a:lnTo>
                  <a:pt x="248157" y="826643"/>
                </a:lnTo>
                <a:lnTo>
                  <a:pt x="9017" y="1024001"/>
                </a:lnTo>
                <a:lnTo>
                  <a:pt x="377825" y="978408"/>
                </a:lnTo>
                <a:lnTo>
                  <a:pt x="1139396" y="978408"/>
                </a:lnTo>
                <a:lnTo>
                  <a:pt x="1122552" y="908558"/>
                </a:lnTo>
                <a:lnTo>
                  <a:pt x="1407333" y="908558"/>
                </a:lnTo>
                <a:lnTo>
                  <a:pt x="1173987" y="735330"/>
                </a:lnTo>
                <a:lnTo>
                  <a:pt x="1406652" y="571246"/>
                </a:lnTo>
                <a:lnTo>
                  <a:pt x="1113662" y="513588"/>
                </a:lnTo>
                <a:lnTo>
                  <a:pt x="1152566" y="443738"/>
                </a:lnTo>
                <a:lnTo>
                  <a:pt x="487552" y="443738"/>
                </a:lnTo>
                <a:lnTo>
                  <a:pt x="24637" y="161162"/>
                </a:lnTo>
                <a:close/>
              </a:path>
              <a:path w="1440179" h="1516379">
                <a:moveTo>
                  <a:pt x="1407333" y="908558"/>
                </a:moveTo>
                <a:lnTo>
                  <a:pt x="1122552" y="908558"/>
                </a:lnTo>
                <a:lnTo>
                  <a:pt x="1440179" y="932942"/>
                </a:lnTo>
                <a:lnTo>
                  <a:pt x="1407333" y="908558"/>
                </a:lnTo>
                <a:close/>
              </a:path>
              <a:path w="1440179" h="1516379">
                <a:moveTo>
                  <a:pt x="556895" y="161162"/>
                </a:moveTo>
                <a:lnTo>
                  <a:pt x="487552" y="443738"/>
                </a:lnTo>
                <a:lnTo>
                  <a:pt x="1152566" y="443738"/>
                </a:lnTo>
                <a:lnTo>
                  <a:pt x="1172938" y="407162"/>
                </a:lnTo>
                <a:lnTo>
                  <a:pt x="720090" y="407162"/>
                </a:lnTo>
                <a:lnTo>
                  <a:pt x="556895" y="161162"/>
                </a:lnTo>
                <a:close/>
              </a:path>
              <a:path w="1440179" h="1516379">
                <a:moveTo>
                  <a:pt x="968248" y="0"/>
                </a:moveTo>
                <a:lnTo>
                  <a:pt x="720090" y="407162"/>
                </a:lnTo>
                <a:lnTo>
                  <a:pt x="1172938" y="407162"/>
                </a:lnTo>
                <a:lnTo>
                  <a:pt x="1191470" y="373888"/>
                </a:lnTo>
                <a:lnTo>
                  <a:pt x="943736" y="373888"/>
                </a:lnTo>
                <a:lnTo>
                  <a:pt x="968248" y="0"/>
                </a:lnTo>
                <a:close/>
              </a:path>
              <a:path w="1440179" h="1516379">
                <a:moveTo>
                  <a:pt x="1225423" y="312928"/>
                </a:moveTo>
                <a:lnTo>
                  <a:pt x="943736" y="373888"/>
                </a:lnTo>
                <a:lnTo>
                  <a:pt x="1191470" y="373888"/>
                </a:lnTo>
                <a:lnTo>
                  <a:pt x="1225423" y="312928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41426" y="487658"/>
            <a:ext cx="6866255" cy="4662170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dirty="0" sz="2400" b="1">
                <a:latin typeface="맑은 고딕"/>
                <a:cs typeface="맑은 고딕"/>
              </a:rPr>
              <a:t>2. 디자인보호법상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특유제도</a:t>
            </a:r>
            <a:endParaRPr sz="2400">
              <a:latin typeface="맑은 고딕"/>
              <a:cs typeface="맑은 고딕"/>
            </a:endParaRPr>
          </a:p>
          <a:p>
            <a:pPr marL="429895" indent="-417195">
              <a:lnSpc>
                <a:spcPct val="100000"/>
              </a:lnSpc>
              <a:spcBef>
                <a:spcPts val="1105"/>
              </a:spcBef>
              <a:buAutoNum type="arabicParenBoth" startAt="2"/>
              <a:tabLst>
                <a:tab pos="430530" algn="l"/>
              </a:tabLst>
            </a:pPr>
            <a:r>
              <a:rPr dirty="0" sz="2000" b="1">
                <a:latin typeface="맑은 고딕"/>
                <a:cs typeface="맑은 고딕"/>
              </a:rPr>
              <a:t>무심사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등록제도(디자인일부심사등록제도)</a:t>
            </a:r>
            <a:endParaRPr sz="20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spcBef>
                <a:spcPts val="48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1998년 3월부터 무심사등록제도를</a:t>
            </a:r>
            <a:r>
              <a:rPr dirty="0" sz="2000" spc="-9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운영</a:t>
            </a:r>
            <a:endParaRPr sz="2000">
              <a:latin typeface="맑은 고딕"/>
              <a:cs typeface="맑은 고딕"/>
            </a:endParaRPr>
          </a:p>
          <a:p>
            <a:pPr lvl="1" marL="279400" marR="528955" indent="-178435">
              <a:lnSpc>
                <a:spcPct val="120000"/>
              </a:lnSpc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심사처리</a:t>
            </a:r>
            <a:r>
              <a:rPr dirty="0" sz="2000" b="1">
                <a:latin typeface="맑은 고딕"/>
                <a:cs typeface="맑은 고딕"/>
              </a:rPr>
              <a:t>기간의 단축</a:t>
            </a:r>
            <a:r>
              <a:rPr dirty="0" sz="2000">
                <a:latin typeface="맑은 고딕"/>
                <a:cs typeface="맑은 고딕"/>
              </a:rPr>
              <a:t>과 </a:t>
            </a:r>
            <a:r>
              <a:rPr dirty="0" sz="2000" b="1">
                <a:latin typeface="맑은 고딕"/>
                <a:cs typeface="맑은 고딕"/>
              </a:rPr>
              <a:t>신속한 권리화</a:t>
            </a:r>
            <a:r>
              <a:rPr dirty="0" sz="2000">
                <a:latin typeface="맑은 고딕"/>
                <a:cs typeface="맑은 고딕"/>
              </a:rPr>
              <a:t>를 가능케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하여  권리자를 실질적으로 보호할 수 있게 되었고  </a:t>
            </a:r>
            <a:r>
              <a:rPr dirty="0" sz="2000" b="1">
                <a:latin typeface="맑은 고딕"/>
                <a:cs typeface="맑은 고딕"/>
              </a:rPr>
              <a:t>과도하게 행정력을 </a:t>
            </a:r>
            <a:r>
              <a:rPr dirty="0" sz="2000" spc="0" b="1">
                <a:latin typeface="맑은 고딕"/>
                <a:cs typeface="맑은 고딕"/>
              </a:rPr>
              <a:t>낭비하는 </a:t>
            </a:r>
            <a:r>
              <a:rPr dirty="0" sz="2000" b="1">
                <a:latin typeface="맑은 고딕"/>
                <a:cs typeface="맑은 고딕"/>
              </a:rPr>
              <a:t>것을 방지</a:t>
            </a:r>
            <a:r>
              <a:rPr dirty="0" sz="2000">
                <a:latin typeface="맑은 고딕"/>
                <a:cs typeface="맑은 고딕"/>
              </a:rPr>
              <a:t>하는</a:t>
            </a:r>
            <a:r>
              <a:rPr dirty="0" sz="2000" spc="-14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효과</a:t>
            </a:r>
            <a:endParaRPr sz="2000">
              <a:latin typeface="맑은 고딕"/>
              <a:cs typeface="맑은 고딕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"/>
              <a:buChar char="-"/>
            </a:pPr>
            <a:endParaRPr sz="2900">
              <a:latin typeface="Times New Roman"/>
              <a:cs typeface="Times New Roman"/>
            </a:endParaRPr>
          </a:p>
          <a:p>
            <a:pPr lvl="1" marL="279400" indent="-178435">
              <a:lnSpc>
                <a:spcPct val="100000"/>
              </a:lnSpc>
              <a:spcBef>
                <a:spcPts val="5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다만 </a:t>
            </a:r>
            <a:r>
              <a:rPr dirty="0" sz="2000" b="1">
                <a:latin typeface="맑은 고딕"/>
                <a:cs typeface="맑은 고딕"/>
              </a:rPr>
              <a:t>졸속행정을</a:t>
            </a:r>
            <a:r>
              <a:rPr dirty="0" sz="2000" spc="-3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방지하고</a:t>
            </a:r>
            <a:endParaRPr sz="2000">
              <a:latin typeface="맑은 고딕"/>
              <a:cs typeface="맑은 고딕"/>
            </a:endParaRPr>
          </a:p>
          <a:p>
            <a:pPr algn="ctr" marL="26797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불측의 손해를 입는 제3자 출현을 방지하기</a:t>
            </a:r>
            <a:r>
              <a:rPr dirty="0" sz="2000" spc="-1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위해</a:t>
            </a:r>
            <a:endParaRPr sz="2000">
              <a:latin typeface="맑은 고딕"/>
              <a:cs typeface="맑은 고딕"/>
            </a:endParaRPr>
          </a:p>
          <a:p>
            <a:pPr algn="ctr" marL="35623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맑은 고딕"/>
                <a:cs typeface="맑은 고딕"/>
              </a:rPr>
              <a:t>-&gt; </a:t>
            </a:r>
            <a:r>
              <a:rPr dirty="0" sz="2000" b="1">
                <a:latin typeface="맑은 고딕"/>
                <a:cs typeface="맑은 고딕"/>
              </a:rPr>
              <a:t>이의신청제도</a:t>
            </a:r>
            <a:r>
              <a:rPr dirty="0" sz="2000">
                <a:latin typeface="맑은 고딕"/>
                <a:cs typeface="맑은 고딕"/>
              </a:rPr>
              <a:t>를 마련하여 누구든지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설정등록일로부터</a:t>
            </a:r>
            <a:endParaRPr sz="2000">
              <a:latin typeface="맑은 고딕"/>
              <a:cs typeface="맑은 고딕"/>
            </a:endParaRPr>
          </a:p>
          <a:p>
            <a:pPr marL="7239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설정등록 공고직후</a:t>
            </a:r>
            <a:r>
              <a:rPr dirty="0" sz="2000" spc="-5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3월까지</a:t>
            </a:r>
            <a:endParaRPr sz="2000">
              <a:latin typeface="맑은 고딕"/>
              <a:cs typeface="맑은 고딕"/>
            </a:endParaRPr>
          </a:p>
          <a:p>
            <a:pPr marL="723900">
              <a:lnSpc>
                <a:spcPct val="100000"/>
              </a:lnSpc>
              <a:spcBef>
                <a:spcPts val="480"/>
              </a:spcBef>
            </a:pPr>
            <a:r>
              <a:rPr dirty="0" u="sng" sz="2000" spc="-5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무심사등록에 대한 이의신청</a:t>
            </a:r>
            <a:r>
              <a:rPr dirty="0" u="sng" sz="2000" spc="-8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허용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13497" y="2565654"/>
            <a:ext cx="1440180" cy="1516380"/>
          </a:xfrm>
          <a:custGeom>
            <a:avLst/>
            <a:gdLst/>
            <a:ahLst/>
            <a:cxnLst/>
            <a:rect l="l" t="t" r="r" b="b"/>
            <a:pathLst>
              <a:path w="1440179" h="1516379">
                <a:moveTo>
                  <a:pt x="720090" y="407162"/>
                </a:moveTo>
                <a:lnTo>
                  <a:pt x="968248" y="0"/>
                </a:lnTo>
                <a:lnTo>
                  <a:pt x="943736" y="373888"/>
                </a:lnTo>
                <a:lnTo>
                  <a:pt x="1225423" y="312928"/>
                </a:lnTo>
                <a:lnTo>
                  <a:pt x="1113662" y="513588"/>
                </a:lnTo>
                <a:lnTo>
                  <a:pt x="1406652" y="571246"/>
                </a:lnTo>
                <a:lnTo>
                  <a:pt x="1173987" y="735330"/>
                </a:lnTo>
                <a:lnTo>
                  <a:pt x="1440179" y="932942"/>
                </a:lnTo>
                <a:lnTo>
                  <a:pt x="1122552" y="908558"/>
                </a:lnTo>
                <a:lnTo>
                  <a:pt x="1209802" y="1270381"/>
                </a:lnTo>
                <a:lnTo>
                  <a:pt x="934720" y="1014984"/>
                </a:lnTo>
                <a:lnTo>
                  <a:pt x="883284" y="1385570"/>
                </a:lnTo>
                <a:lnTo>
                  <a:pt x="702182" y="1048512"/>
                </a:lnTo>
                <a:lnTo>
                  <a:pt x="565784" y="1516380"/>
                </a:lnTo>
                <a:lnTo>
                  <a:pt x="514350" y="1097026"/>
                </a:lnTo>
                <a:lnTo>
                  <a:pt x="317500" y="1236726"/>
                </a:lnTo>
                <a:lnTo>
                  <a:pt x="377825" y="978408"/>
                </a:lnTo>
                <a:lnTo>
                  <a:pt x="9017" y="1024001"/>
                </a:lnTo>
                <a:lnTo>
                  <a:pt x="248157" y="826643"/>
                </a:lnTo>
                <a:lnTo>
                  <a:pt x="0" y="604774"/>
                </a:lnTo>
                <a:lnTo>
                  <a:pt x="308482" y="534797"/>
                </a:lnTo>
                <a:lnTo>
                  <a:pt x="24637" y="161162"/>
                </a:lnTo>
                <a:lnTo>
                  <a:pt x="487552" y="443738"/>
                </a:lnTo>
                <a:lnTo>
                  <a:pt x="556895" y="161162"/>
                </a:lnTo>
                <a:lnTo>
                  <a:pt x="720090" y="407162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143636"/>
            <a:ext cx="23469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</a:t>
            </a:r>
            <a:r>
              <a:rPr dirty="0" spc="-85"/>
              <a:t> </a:t>
            </a:r>
            <a:r>
              <a:rPr dirty="0"/>
              <a:t>디자인보호법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535577"/>
            <a:ext cx="7741920" cy="261175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2400" b="1">
                <a:latin typeface="맑은 고딕"/>
                <a:cs typeface="맑은 고딕"/>
              </a:rPr>
              <a:t>2. 디자인보호법상</a:t>
            </a:r>
            <a:r>
              <a:rPr dirty="0" sz="2400" spc="-2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특유제도</a:t>
            </a:r>
            <a:endParaRPr sz="2400">
              <a:latin typeface="맑은 고딕"/>
              <a:cs typeface="맑은 고딕"/>
            </a:endParaRPr>
          </a:p>
          <a:p>
            <a:pPr marL="429895" indent="-417195">
              <a:lnSpc>
                <a:spcPct val="100000"/>
              </a:lnSpc>
              <a:spcBef>
                <a:spcPts val="310"/>
              </a:spcBef>
              <a:buClr>
                <a:srgbClr val="000000"/>
              </a:buClr>
              <a:buAutoNum type="arabicParenBoth" startAt="3"/>
              <a:tabLst>
                <a:tab pos="430530" algn="l"/>
              </a:tabLst>
            </a:pPr>
            <a:r>
              <a:rPr dirty="0" sz="2000" b="1">
                <a:solidFill>
                  <a:srgbClr val="FF0000"/>
                </a:solidFill>
                <a:latin typeface="맑은 고딕"/>
                <a:cs typeface="맑은 고딕"/>
              </a:rPr>
              <a:t>복수디자인등록출원제도</a:t>
            </a:r>
            <a:endParaRPr sz="20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spcBef>
                <a:spcPts val="480"/>
              </a:spcBef>
              <a:buFont typeface=""/>
              <a:buChar char="-"/>
              <a:tabLst>
                <a:tab pos="294640" algn="l"/>
              </a:tabLst>
            </a:pPr>
            <a:r>
              <a:rPr dirty="0" sz="2000" b="1">
                <a:latin typeface="맑은 고딕"/>
                <a:cs typeface="맑은 고딕"/>
              </a:rPr>
              <a:t>1디자인 1등록출원의</a:t>
            </a:r>
            <a:r>
              <a:rPr dirty="0" sz="2000" spc="-4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원칙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원칙적으로 하나의 디자인마다 하나의 등록출원을 하여야</a:t>
            </a:r>
            <a:r>
              <a:rPr dirty="0" sz="2000" spc="-1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하지만,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lvl="1" marL="279400" marR="1379220" indent="-178435">
              <a:lnSpc>
                <a:spcPct val="120000"/>
              </a:lnSpc>
              <a:spcBef>
                <a:spcPts val="5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출원인의 편의를 위하여 </a:t>
            </a:r>
            <a:r>
              <a:rPr dirty="0" sz="2000" b="1">
                <a:solidFill>
                  <a:srgbClr val="FF0000"/>
                </a:solidFill>
                <a:latin typeface="맑은 고딕"/>
                <a:cs typeface="맑은 고딕"/>
              </a:rPr>
              <a:t>100 개 이내의</a:t>
            </a:r>
            <a:r>
              <a:rPr dirty="0" sz="2000" spc="-120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2000" b="1">
                <a:solidFill>
                  <a:srgbClr val="FF0000"/>
                </a:solidFill>
                <a:latin typeface="맑은 고딕"/>
                <a:cs typeface="맑은 고딕"/>
              </a:rPr>
              <a:t>복수디자인을 </a:t>
            </a:r>
            <a:r>
              <a:rPr dirty="0" sz="2000" b="1">
                <a:latin typeface="맑은 고딕"/>
                <a:cs typeface="맑은 고딕"/>
              </a:rPr>
              <a:t> 하나의 등록출원으로 </a:t>
            </a:r>
            <a:r>
              <a:rPr dirty="0" sz="2000">
                <a:latin typeface="맑은 고딕"/>
                <a:cs typeface="맑은 고딕"/>
              </a:rPr>
              <a:t>할 수 있도록 하는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제도.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3003" y="3182238"/>
            <a:ext cx="29749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맑은 고딕"/>
                <a:cs typeface="맑은 고딕"/>
              </a:rPr>
              <a:t>단 이 경우에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1디자인마다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2070" y="3172445"/>
            <a:ext cx="33153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분리하여 표현되어야 하는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제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64705" y="3182238"/>
            <a:ext cx="11861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맑은 고딕"/>
                <a:cs typeface="맑은 고딕"/>
              </a:rPr>
              <a:t>한이</a:t>
            </a:r>
            <a:r>
              <a:rPr dirty="0" sz="2000" spc="-9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7196" y="3880103"/>
            <a:ext cx="2857500" cy="2663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19700" y="3880103"/>
            <a:ext cx="2161031" cy="2627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52671" y="3169920"/>
            <a:ext cx="3528060" cy="330835"/>
          </a:xfrm>
          <a:custGeom>
            <a:avLst/>
            <a:gdLst/>
            <a:ahLst/>
            <a:cxnLst/>
            <a:rect l="l" t="t" r="r" b="b"/>
            <a:pathLst>
              <a:path w="3528059" h="330835">
                <a:moveTo>
                  <a:pt x="0" y="330708"/>
                </a:moveTo>
                <a:lnTo>
                  <a:pt x="3528060" y="330708"/>
                </a:lnTo>
                <a:lnTo>
                  <a:pt x="3528060" y="0"/>
                </a:lnTo>
                <a:lnTo>
                  <a:pt x="0" y="0"/>
                </a:lnTo>
                <a:lnTo>
                  <a:pt x="0" y="330708"/>
                </a:lnTo>
                <a:close/>
              </a:path>
            </a:pathLst>
          </a:custGeom>
          <a:solidFill>
            <a:srgbClr val="FFFF00">
              <a:alpha val="4313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04053" y="328422"/>
            <a:ext cx="1214755" cy="1115695"/>
          </a:xfrm>
          <a:custGeom>
            <a:avLst/>
            <a:gdLst/>
            <a:ahLst/>
            <a:cxnLst/>
            <a:rect l="l" t="t" r="r" b="b"/>
            <a:pathLst>
              <a:path w="1214754" h="1115695">
                <a:moveTo>
                  <a:pt x="580270" y="807085"/>
                </a:moveTo>
                <a:lnTo>
                  <a:pt x="433832" y="807085"/>
                </a:lnTo>
                <a:lnTo>
                  <a:pt x="477138" y="1115567"/>
                </a:lnTo>
                <a:lnTo>
                  <a:pt x="580270" y="807085"/>
                </a:lnTo>
                <a:close/>
              </a:path>
              <a:path w="1214754" h="1115695">
                <a:moveTo>
                  <a:pt x="784459" y="771398"/>
                </a:moveTo>
                <a:lnTo>
                  <a:pt x="592201" y="771398"/>
                </a:lnTo>
                <a:lnTo>
                  <a:pt x="744855" y="1019301"/>
                </a:lnTo>
                <a:lnTo>
                  <a:pt x="784459" y="771398"/>
                </a:lnTo>
                <a:close/>
              </a:path>
              <a:path w="1214754" h="1115695">
                <a:moveTo>
                  <a:pt x="968395" y="746632"/>
                </a:moveTo>
                <a:lnTo>
                  <a:pt x="788416" y="746632"/>
                </a:lnTo>
                <a:lnTo>
                  <a:pt x="1020318" y="934592"/>
                </a:lnTo>
                <a:lnTo>
                  <a:pt x="968395" y="746632"/>
                </a:lnTo>
                <a:close/>
              </a:path>
              <a:path w="1214754" h="1115695">
                <a:moveTo>
                  <a:pt x="960993" y="719836"/>
                </a:moveTo>
                <a:lnTo>
                  <a:pt x="318643" y="719836"/>
                </a:lnTo>
                <a:lnTo>
                  <a:pt x="267843" y="909827"/>
                </a:lnTo>
                <a:lnTo>
                  <a:pt x="433832" y="807085"/>
                </a:lnTo>
                <a:lnTo>
                  <a:pt x="580270" y="807085"/>
                </a:lnTo>
                <a:lnTo>
                  <a:pt x="592201" y="771398"/>
                </a:lnTo>
                <a:lnTo>
                  <a:pt x="784459" y="771398"/>
                </a:lnTo>
                <a:lnTo>
                  <a:pt x="788416" y="746632"/>
                </a:lnTo>
                <a:lnTo>
                  <a:pt x="968395" y="746632"/>
                </a:lnTo>
                <a:lnTo>
                  <a:pt x="960993" y="719836"/>
                </a:lnTo>
                <a:close/>
              </a:path>
              <a:path w="1214754" h="1115695">
                <a:moveTo>
                  <a:pt x="20828" y="118490"/>
                </a:moveTo>
                <a:lnTo>
                  <a:pt x="260223" y="393445"/>
                </a:lnTo>
                <a:lnTo>
                  <a:pt x="0" y="444880"/>
                </a:lnTo>
                <a:lnTo>
                  <a:pt x="209296" y="608076"/>
                </a:lnTo>
                <a:lnTo>
                  <a:pt x="7620" y="753363"/>
                </a:lnTo>
                <a:lnTo>
                  <a:pt x="318643" y="719836"/>
                </a:lnTo>
                <a:lnTo>
                  <a:pt x="960993" y="719836"/>
                </a:lnTo>
                <a:lnTo>
                  <a:pt x="946785" y="668401"/>
                </a:lnTo>
                <a:lnTo>
                  <a:pt x="1186781" y="668401"/>
                </a:lnTo>
                <a:lnTo>
                  <a:pt x="990092" y="541019"/>
                </a:lnTo>
                <a:lnTo>
                  <a:pt x="1186307" y="420242"/>
                </a:lnTo>
                <a:lnTo>
                  <a:pt x="939165" y="377825"/>
                </a:lnTo>
                <a:lnTo>
                  <a:pt x="972053" y="326389"/>
                </a:lnTo>
                <a:lnTo>
                  <a:pt x="411225" y="326389"/>
                </a:lnTo>
                <a:lnTo>
                  <a:pt x="20828" y="118490"/>
                </a:lnTo>
                <a:close/>
              </a:path>
              <a:path w="1214754" h="1115695">
                <a:moveTo>
                  <a:pt x="1186781" y="668401"/>
                </a:moveTo>
                <a:lnTo>
                  <a:pt x="946785" y="668401"/>
                </a:lnTo>
                <a:lnTo>
                  <a:pt x="1214628" y="686435"/>
                </a:lnTo>
                <a:lnTo>
                  <a:pt x="1186781" y="668401"/>
                </a:lnTo>
                <a:close/>
              </a:path>
              <a:path w="1214754" h="1115695">
                <a:moveTo>
                  <a:pt x="469646" y="118490"/>
                </a:moveTo>
                <a:lnTo>
                  <a:pt x="411225" y="326389"/>
                </a:lnTo>
                <a:lnTo>
                  <a:pt x="972053" y="326389"/>
                </a:lnTo>
                <a:lnTo>
                  <a:pt x="989187" y="299592"/>
                </a:lnTo>
                <a:lnTo>
                  <a:pt x="607313" y="299592"/>
                </a:lnTo>
                <a:lnTo>
                  <a:pt x="469646" y="118490"/>
                </a:lnTo>
                <a:close/>
              </a:path>
              <a:path w="1214754" h="1115695">
                <a:moveTo>
                  <a:pt x="816610" y="0"/>
                </a:moveTo>
                <a:lnTo>
                  <a:pt x="607313" y="299592"/>
                </a:lnTo>
                <a:lnTo>
                  <a:pt x="989187" y="299592"/>
                </a:lnTo>
                <a:lnTo>
                  <a:pt x="1004860" y="275081"/>
                </a:lnTo>
                <a:lnTo>
                  <a:pt x="796036" y="275081"/>
                </a:lnTo>
                <a:lnTo>
                  <a:pt x="816610" y="0"/>
                </a:lnTo>
                <a:close/>
              </a:path>
              <a:path w="1214754" h="1115695">
                <a:moveTo>
                  <a:pt x="1033526" y="230250"/>
                </a:moveTo>
                <a:lnTo>
                  <a:pt x="796036" y="275081"/>
                </a:lnTo>
                <a:lnTo>
                  <a:pt x="1004860" y="275081"/>
                </a:lnTo>
                <a:lnTo>
                  <a:pt x="1033526" y="23025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04053" y="328422"/>
            <a:ext cx="1214755" cy="1115695"/>
          </a:xfrm>
          <a:custGeom>
            <a:avLst/>
            <a:gdLst/>
            <a:ahLst/>
            <a:cxnLst/>
            <a:rect l="l" t="t" r="r" b="b"/>
            <a:pathLst>
              <a:path w="1214754" h="1115695">
                <a:moveTo>
                  <a:pt x="607313" y="299592"/>
                </a:moveTo>
                <a:lnTo>
                  <a:pt x="816610" y="0"/>
                </a:lnTo>
                <a:lnTo>
                  <a:pt x="796036" y="275081"/>
                </a:lnTo>
                <a:lnTo>
                  <a:pt x="1033526" y="230250"/>
                </a:lnTo>
                <a:lnTo>
                  <a:pt x="939165" y="377825"/>
                </a:lnTo>
                <a:lnTo>
                  <a:pt x="1186307" y="420242"/>
                </a:lnTo>
                <a:lnTo>
                  <a:pt x="990092" y="541019"/>
                </a:lnTo>
                <a:lnTo>
                  <a:pt x="1214628" y="686435"/>
                </a:lnTo>
                <a:lnTo>
                  <a:pt x="946785" y="668401"/>
                </a:lnTo>
                <a:lnTo>
                  <a:pt x="1020318" y="934592"/>
                </a:lnTo>
                <a:lnTo>
                  <a:pt x="788416" y="746632"/>
                </a:lnTo>
                <a:lnTo>
                  <a:pt x="744855" y="1019301"/>
                </a:lnTo>
                <a:lnTo>
                  <a:pt x="592201" y="771398"/>
                </a:lnTo>
                <a:lnTo>
                  <a:pt x="477138" y="1115567"/>
                </a:lnTo>
                <a:lnTo>
                  <a:pt x="433832" y="807085"/>
                </a:lnTo>
                <a:lnTo>
                  <a:pt x="267843" y="909827"/>
                </a:lnTo>
                <a:lnTo>
                  <a:pt x="318643" y="719836"/>
                </a:lnTo>
                <a:lnTo>
                  <a:pt x="7620" y="753363"/>
                </a:lnTo>
                <a:lnTo>
                  <a:pt x="209296" y="608076"/>
                </a:lnTo>
                <a:lnTo>
                  <a:pt x="0" y="444880"/>
                </a:lnTo>
                <a:lnTo>
                  <a:pt x="260223" y="393445"/>
                </a:lnTo>
                <a:lnTo>
                  <a:pt x="20828" y="118490"/>
                </a:lnTo>
                <a:lnTo>
                  <a:pt x="411225" y="326389"/>
                </a:lnTo>
                <a:lnTo>
                  <a:pt x="469646" y="118490"/>
                </a:lnTo>
                <a:lnTo>
                  <a:pt x="607313" y="299592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143636"/>
            <a:ext cx="23469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</a:t>
            </a:r>
            <a:r>
              <a:rPr dirty="0" spc="-85"/>
              <a:t> </a:t>
            </a:r>
            <a:r>
              <a:rPr dirty="0"/>
              <a:t>디자인보호법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535577"/>
            <a:ext cx="6403340" cy="334391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2400" b="1">
                <a:latin typeface="맑은 고딕"/>
                <a:cs typeface="맑은 고딕"/>
              </a:rPr>
              <a:t>2. 디자인보호법상</a:t>
            </a:r>
            <a:r>
              <a:rPr dirty="0" sz="2400" spc="-3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특유제도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2000" b="1">
                <a:latin typeface="맑은 고딕"/>
                <a:cs typeface="맑은 고딕"/>
              </a:rPr>
              <a:t>(3)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복수디자인등록출원제도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FF0000"/>
                </a:solidFill>
                <a:latin typeface="맑은 고딕"/>
                <a:cs typeface="맑은 고딕"/>
              </a:rPr>
              <a:t>- </a:t>
            </a:r>
            <a:r>
              <a:rPr dirty="0" sz="2000" b="1">
                <a:solidFill>
                  <a:srgbClr val="FF0000"/>
                </a:solidFill>
                <a:latin typeface="맑은 고딕"/>
                <a:cs typeface="맑은 고딕"/>
              </a:rPr>
              <a:t>복수디자인등록출원</a:t>
            </a:r>
            <a:r>
              <a:rPr dirty="0" sz="2000" spc="-60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2000" b="1">
                <a:solidFill>
                  <a:srgbClr val="FF0000"/>
                </a:solidFill>
                <a:latin typeface="맑은 고딕"/>
                <a:cs typeface="맑은 고딕"/>
              </a:rPr>
              <a:t>요건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① </a:t>
            </a:r>
            <a:r>
              <a:rPr dirty="0" sz="2000" b="1">
                <a:latin typeface="맑은 고딕"/>
                <a:cs typeface="맑은 고딕"/>
              </a:rPr>
              <a:t>무심사등록출원이 허용되는 디자인일</a:t>
            </a:r>
            <a:r>
              <a:rPr dirty="0" sz="2000" spc="-8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것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 spc="0">
                <a:latin typeface="맑은 고딕"/>
                <a:cs typeface="맑은 고딕"/>
              </a:rPr>
              <a:t>② </a:t>
            </a:r>
            <a:r>
              <a:rPr dirty="0" sz="2000">
                <a:latin typeface="맑은 고딕"/>
                <a:cs typeface="맑은 고딕"/>
              </a:rPr>
              <a:t>기본디자인과 유사디자인이 </a:t>
            </a:r>
            <a:r>
              <a:rPr dirty="0" sz="2000" b="1">
                <a:latin typeface="맑은 고딕"/>
                <a:cs typeface="맑은 고딕"/>
              </a:rPr>
              <a:t>동일물품분류에 속할</a:t>
            </a:r>
            <a:r>
              <a:rPr dirty="0" sz="2000" spc="-170" b="1">
                <a:latin typeface="맑은 고딕"/>
                <a:cs typeface="맑은 고딕"/>
              </a:rPr>
              <a:t> </a:t>
            </a:r>
            <a:r>
              <a:rPr dirty="0" sz="2000" spc="0" b="1">
                <a:latin typeface="맑은 고딕"/>
                <a:cs typeface="맑은 고딕"/>
              </a:rPr>
              <a:t>것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③ </a:t>
            </a:r>
            <a:r>
              <a:rPr dirty="0" sz="2000" b="1">
                <a:latin typeface="맑은 고딕"/>
                <a:cs typeface="맑은 고딕"/>
              </a:rPr>
              <a:t>100개 이내의 디자인</a:t>
            </a:r>
            <a:r>
              <a:rPr dirty="0" sz="2000">
                <a:latin typeface="맑은 고딕"/>
                <a:cs typeface="맑은 고딕"/>
              </a:rPr>
              <a:t>에 한할</a:t>
            </a:r>
            <a:r>
              <a:rPr dirty="0" sz="2000" spc="-7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것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④ 유사디자인만으로 출원하는</a:t>
            </a:r>
            <a:r>
              <a:rPr dirty="0" sz="2000" spc="-6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경우</a:t>
            </a:r>
            <a:endParaRPr sz="2000">
              <a:latin typeface="맑은 고딕"/>
              <a:cs typeface="맑은 고딕"/>
            </a:endParaRPr>
          </a:p>
          <a:p>
            <a:pPr marL="457834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유사디자인 모두 기본 디자인에 유사한 것일</a:t>
            </a:r>
            <a:r>
              <a:rPr dirty="0" sz="2000" spc="-1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것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맑은 고딕"/>
                <a:cs typeface="맑은 고딕"/>
              </a:rPr>
              <a:t>⑤ 각 디자인이 </a:t>
            </a:r>
            <a:r>
              <a:rPr dirty="0" sz="2000" b="1">
                <a:latin typeface="맑은 고딕"/>
                <a:cs typeface="맑은 고딕"/>
              </a:rPr>
              <a:t>거절사유에 해당하지 않을</a:t>
            </a:r>
            <a:r>
              <a:rPr dirty="0" sz="2000" spc="-9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것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40708" y="4509515"/>
            <a:ext cx="3695699" cy="1847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26302" y="56006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2"/>
                </a:moveTo>
                <a:lnTo>
                  <a:pt x="326644" y="661542"/>
                </a:lnTo>
                <a:lnTo>
                  <a:pt x="359155" y="914400"/>
                </a:lnTo>
                <a:lnTo>
                  <a:pt x="436879" y="661542"/>
                </a:lnTo>
                <a:close/>
              </a:path>
              <a:path w="914400" h="914400">
                <a:moveTo>
                  <a:pt x="590522" y="632205"/>
                </a:moveTo>
                <a:lnTo>
                  <a:pt x="445897" y="632205"/>
                </a:lnTo>
                <a:lnTo>
                  <a:pt x="560831" y="835532"/>
                </a:lnTo>
                <a:lnTo>
                  <a:pt x="590522" y="632205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471" y="612013"/>
                </a:lnTo>
                <a:lnTo>
                  <a:pt x="768096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1"/>
                </a:moveTo>
                <a:lnTo>
                  <a:pt x="239902" y="590041"/>
                </a:lnTo>
                <a:lnTo>
                  <a:pt x="201549" y="745743"/>
                </a:lnTo>
                <a:lnTo>
                  <a:pt x="326644" y="661542"/>
                </a:lnTo>
                <a:lnTo>
                  <a:pt x="436879" y="661542"/>
                </a:lnTo>
                <a:lnTo>
                  <a:pt x="445897" y="632205"/>
                </a:lnTo>
                <a:lnTo>
                  <a:pt x="590522" y="632205"/>
                </a:lnTo>
                <a:lnTo>
                  <a:pt x="593471" y="612013"/>
                </a:lnTo>
                <a:lnTo>
                  <a:pt x="729000" y="612013"/>
                </a:lnTo>
                <a:lnTo>
                  <a:pt x="723424" y="590041"/>
                </a:lnTo>
                <a:close/>
              </a:path>
              <a:path w="914400" h="914400">
                <a:moveTo>
                  <a:pt x="15621" y="97154"/>
                </a:moveTo>
                <a:lnTo>
                  <a:pt x="195834" y="322452"/>
                </a:lnTo>
                <a:lnTo>
                  <a:pt x="0" y="364743"/>
                </a:lnTo>
                <a:lnTo>
                  <a:pt x="157607" y="498475"/>
                </a:lnTo>
                <a:lnTo>
                  <a:pt x="5714" y="617474"/>
                </a:lnTo>
                <a:lnTo>
                  <a:pt x="239902" y="590041"/>
                </a:lnTo>
                <a:lnTo>
                  <a:pt x="723424" y="590041"/>
                </a:lnTo>
                <a:lnTo>
                  <a:pt x="712724" y="547877"/>
                </a:lnTo>
                <a:lnTo>
                  <a:pt x="893495" y="547877"/>
                </a:lnTo>
                <a:lnTo>
                  <a:pt x="745363" y="443483"/>
                </a:lnTo>
                <a:lnTo>
                  <a:pt x="893064" y="344424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499" y="267588"/>
                </a:lnTo>
                <a:lnTo>
                  <a:pt x="15621" y="97154"/>
                </a:lnTo>
                <a:close/>
              </a:path>
              <a:path w="914400" h="914400">
                <a:moveTo>
                  <a:pt x="893495" y="547877"/>
                </a:moveTo>
                <a:lnTo>
                  <a:pt x="712724" y="547877"/>
                </a:lnTo>
                <a:lnTo>
                  <a:pt x="914400" y="562609"/>
                </a:lnTo>
                <a:lnTo>
                  <a:pt x="893495" y="547877"/>
                </a:lnTo>
                <a:close/>
              </a:path>
              <a:path w="914400" h="914400">
                <a:moveTo>
                  <a:pt x="353568" y="97154"/>
                </a:moveTo>
                <a:lnTo>
                  <a:pt x="309499" y="267588"/>
                </a:lnTo>
                <a:lnTo>
                  <a:pt x="731736" y="267588"/>
                </a:lnTo>
                <a:lnTo>
                  <a:pt x="744735" y="245490"/>
                </a:lnTo>
                <a:lnTo>
                  <a:pt x="457200" y="245490"/>
                </a:lnTo>
                <a:lnTo>
                  <a:pt x="353568" y="97154"/>
                </a:lnTo>
                <a:close/>
              </a:path>
              <a:path w="914400" h="914400">
                <a:moveTo>
                  <a:pt x="614806" y="0"/>
                </a:moveTo>
                <a:lnTo>
                  <a:pt x="457200" y="245490"/>
                </a:lnTo>
                <a:lnTo>
                  <a:pt x="744735" y="245490"/>
                </a:lnTo>
                <a:lnTo>
                  <a:pt x="756538" y="225425"/>
                </a:lnTo>
                <a:lnTo>
                  <a:pt x="599186" y="225425"/>
                </a:lnTo>
                <a:lnTo>
                  <a:pt x="614806" y="0"/>
                </a:lnTo>
                <a:close/>
              </a:path>
              <a:path w="914400" h="914400">
                <a:moveTo>
                  <a:pt x="778128" y="188721"/>
                </a:moveTo>
                <a:lnTo>
                  <a:pt x="599186" y="225425"/>
                </a:lnTo>
                <a:lnTo>
                  <a:pt x="756538" y="225425"/>
                </a:lnTo>
                <a:lnTo>
                  <a:pt x="778128" y="188721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26302" y="56006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0"/>
                </a:moveTo>
                <a:lnTo>
                  <a:pt x="614806" y="0"/>
                </a:lnTo>
                <a:lnTo>
                  <a:pt x="599186" y="225425"/>
                </a:lnTo>
                <a:lnTo>
                  <a:pt x="778128" y="188721"/>
                </a:lnTo>
                <a:lnTo>
                  <a:pt x="707008" y="309625"/>
                </a:lnTo>
                <a:lnTo>
                  <a:pt x="893064" y="344424"/>
                </a:lnTo>
                <a:lnTo>
                  <a:pt x="745363" y="443483"/>
                </a:lnTo>
                <a:lnTo>
                  <a:pt x="914400" y="562609"/>
                </a:lnTo>
                <a:lnTo>
                  <a:pt x="712724" y="547877"/>
                </a:lnTo>
                <a:lnTo>
                  <a:pt x="768096" y="766063"/>
                </a:lnTo>
                <a:lnTo>
                  <a:pt x="593471" y="612013"/>
                </a:lnTo>
                <a:lnTo>
                  <a:pt x="560831" y="835532"/>
                </a:lnTo>
                <a:lnTo>
                  <a:pt x="445897" y="632205"/>
                </a:lnTo>
                <a:lnTo>
                  <a:pt x="359155" y="914400"/>
                </a:lnTo>
                <a:lnTo>
                  <a:pt x="326644" y="661542"/>
                </a:lnTo>
                <a:lnTo>
                  <a:pt x="201549" y="745743"/>
                </a:lnTo>
                <a:lnTo>
                  <a:pt x="239902" y="590041"/>
                </a:lnTo>
                <a:lnTo>
                  <a:pt x="5714" y="617474"/>
                </a:lnTo>
                <a:lnTo>
                  <a:pt x="157607" y="498475"/>
                </a:lnTo>
                <a:lnTo>
                  <a:pt x="0" y="364743"/>
                </a:lnTo>
                <a:lnTo>
                  <a:pt x="195834" y="322452"/>
                </a:lnTo>
                <a:lnTo>
                  <a:pt x="15621" y="97154"/>
                </a:lnTo>
                <a:lnTo>
                  <a:pt x="309499" y="267588"/>
                </a:lnTo>
                <a:lnTo>
                  <a:pt x="353568" y="97154"/>
                </a:lnTo>
                <a:lnTo>
                  <a:pt x="457200" y="24549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4004" y="3185160"/>
            <a:ext cx="4570730" cy="315595"/>
          </a:xfrm>
          <a:custGeom>
            <a:avLst/>
            <a:gdLst/>
            <a:ahLst/>
            <a:cxnLst/>
            <a:rect l="l" t="t" r="r" b="b"/>
            <a:pathLst>
              <a:path w="4570730" h="315595">
                <a:moveTo>
                  <a:pt x="0" y="315467"/>
                </a:moveTo>
                <a:lnTo>
                  <a:pt x="4570476" y="315467"/>
                </a:lnTo>
                <a:lnTo>
                  <a:pt x="4570476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FFFF00">
              <a:alpha val="4313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143636"/>
            <a:ext cx="23469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</a:t>
            </a:r>
            <a:r>
              <a:rPr dirty="0" spc="-85"/>
              <a:t> </a:t>
            </a:r>
            <a:r>
              <a:rPr dirty="0"/>
              <a:t>디자인보호법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6303" y="535577"/>
            <a:ext cx="7410450" cy="297751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2400" b="1">
                <a:latin typeface="맑은 고딕"/>
                <a:cs typeface="맑은 고딕"/>
              </a:rPr>
              <a:t>2. 디자인보호법상</a:t>
            </a:r>
            <a:r>
              <a:rPr dirty="0" sz="2400" spc="-2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특유제도</a:t>
            </a:r>
            <a:endParaRPr sz="2400">
              <a:latin typeface="맑은 고딕"/>
              <a:cs typeface="맑은 고딕"/>
            </a:endParaRPr>
          </a:p>
          <a:p>
            <a:pPr marL="429895" indent="-417195">
              <a:lnSpc>
                <a:spcPct val="100000"/>
              </a:lnSpc>
              <a:spcBef>
                <a:spcPts val="310"/>
              </a:spcBef>
              <a:buAutoNum type="arabicParenBoth" startAt="3"/>
              <a:tabLst>
                <a:tab pos="430530" algn="l"/>
              </a:tabLst>
            </a:pPr>
            <a:r>
              <a:rPr dirty="0" sz="2000" b="1">
                <a:latin typeface="맑은 고딕"/>
                <a:cs typeface="맑은 고딕"/>
              </a:rPr>
              <a:t>복수디자인등록출원제도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"/>
              <a:buAutoNum type="arabicParenBoth" startAt="3"/>
            </a:pPr>
            <a:endParaRPr sz="2900">
              <a:latin typeface="Times New Roman"/>
              <a:cs typeface="Times New Roman"/>
            </a:endParaRPr>
          </a:p>
          <a:p>
            <a:pPr lvl="1" marL="294640" indent="-193675">
              <a:lnSpc>
                <a:spcPct val="100000"/>
              </a:lnSpc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복수디자인 </a:t>
            </a:r>
            <a:r>
              <a:rPr dirty="0" sz="2000" b="1">
                <a:latin typeface="맑은 고딕"/>
                <a:cs typeface="맑은 고딕"/>
              </a:rPr>
              <a:t>모두 각각 등록요건을 충족하여야</a:t>
            </a:r>
            <a:r>
              <a:rPr dirty="0" sz="2000" spc="-105" b="1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하며,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하나의 디자인이라도 거절사유가 </a:t>
            </a:r>
            <a:r>
              <a:rPr dirty="0" sz="2000" spc="0" b="1">
                <a:latin typeface="맑은 고딕"/>
                <a:cs typeface="맑은 고딕"/>
              </a:rPr>
              <a:t>있으면 </a:t>
            </a:r>
            <a:r>
              <a:rPr dirty="0" sz="2000" b="1">
                <a:latin typeface="맑은 고딕"/>
                <a:cs typeface="맑은 고딕"/>
              </a:rPr>
              <a:t>전체가 등록이</a:t>
            </a:r>
            <a:r>
              <a:rPr dirty="0" sz="2000" spc="-18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불가능.</a:t>
            </a:r>
            <a:endParaRPr sz="2000">
              <a:latin typeface="맑은 고딕"/>
              <a:cs typeface="맑은 고딕"/>
            </a:endParaRPr>
          </a:p>
          <a:p>
            <a:pPr lvl="1" marL="294640" indent="-193675">
              <a:lnSpc>
                <a:spcPct val="100000"/>
              </a:lnSpc>
              <a:spcBef>
                <a:spcPts val="484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복수디자인등록출원이 </a:t>
            </a:r>
            <a:r>
              <a:rPr dirty="0" sz="2000" b="1">
                <a:latin typeface="맑은 고딕"/>
                <a:cs typeface="맑은 고딕"/>
              </a:rPr>
              <a:t>등록된</a:t>
            </a:r>
            <a:r>
              <a:rPr dirty="0" sz="2000" spc="-8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후에는</a:t>
            </a:r>
            <a:endParaRPr sz="2000">
              <a:latin typeface="맑은 고딕"/>
              <a:cs typeface="맑은 고딕"/>
            </a:endParaRPr>
          </a:p>
          <a:p>
            <a:pPr marL="279400" marR="2049145">
              <a:lnSpc>
                <a:spcPct val="120000"/>
              </a:lnSpc>
            </a:pPr>
            <a:r>
              <a:rPr dirty="0" sz="2000" b="1">
                <a:latin typeface="맑은 고딕"/>
                <a:cs typeface="맑은 고딕"/>
              </a:rPr>
              <a:t>각 디자인마다 권리가 발생하는 것으로</a:t>
            </a:r>
            <a:r>
              <a:rPr dirty="0" sz="2000" spc="-1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보며</a:t>
            </a:r>
            <a:r>
              <a:rPr dirty="0" sz="2000">
                <a:latin typeface="맑은 고딕"/>
                <a:cs typeface="맑은 고딕"/>
              </a:rPr>
              <a:t>,  </a:t>
            </a:r>
            <a:r>
              <a:rPr dirty="0" sz="2000" b="1">
                <a:latin typeface="맑은 고딕"/>
                <a:cs typeface="맑은 고딕"/>
              </a:rPr>
              <a:t>각 권리별로 사용·수익·처분이</a:t>
            </a:r>
            <a:r>
              <a:rPr dirty="0" sz="2000" spc="-7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가능하다</a:t>
            </a:r>
            <a:r>
              <a:rPr dirty="0" sz="2000">
                <a:latin typeface="맑은 고딕"/>
                <a:cs typeface="맑은 고딕"/>
              </a:rPr>
              <a:t>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08320" y="3206494"/>
            <a:ext cx="2520696" cy="3561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49146" y="486994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2"/>
                </a:moveTo>
                <a:lnTo>
                  <a:pt x="326643" y="661542"/>
                </a:lnTo>
                <a:lnTo>
                  <a:pt x="359155" y="914399"/>
                </a:lnTo>
                <a:lnTo>
                  <a:pt x="436879" y="661542"/>
                </a:lnTo>
                <a:close/>
              </a:path>
              <a:path w="914400" h="914400">
                <a:moveTo>
                  <a:pt x="590522" y="632205"/>
                </a:moveTo>
                <a:lnTo>
                  <a:pt x="445897" y="632205"/>
                </a:lnTo>
                <a:lnTo>
                  <a:pt x="560831" y="835532"/>
                </a:lnTo>
                <a:lnTo>
                  <a:pt x="590522" y="632205"/>
                </a:lnTo>
                <a:close/>
              </a:path>
              <a:path w="914400" h="914400">
                <a:moveTo>
                  <a:pt x="729003" y="612012"/>
                </a:moveTo>
                <a:lnTo>
                  <a:pt x="593471" y="612012"/>
                </a:lnTo>
                <a:lnTo>
                  <a:pt x="768096" y="766025"/>
                </a:lnTo>
                <a:lnTo>
                  <a:pt x="729003" y="612012"/>
                </a:lnTo>
                <a:close/>
              </a:path>
              <a:path w="914400" h="914400">
                <a:moveTo>
                  <a:pt x="723426" y="590041"/>
                </a:moveTo>
                <a:lnTo>
                  <a:pt x="239903" y="590041"/>
                </a:lnTo>
                <a:lnTo>
                  <a:pt x="201548" y="745782"/>
                </a:lnTo>
                <a:lnTo>
                  <a:pt x="326643" y="661542"/>
                </a:lnTo>
                <a:lnTo>
                  <a:pt x="436879" y="661542"/>
                </a:lnTo>
                <a:lnTo>
                  <a:pt x="445897" y="632205"/>
                </a:lnTo>
                <a:lnTo>
                  <a:pt x="590522" y="632205"/>
                </a:lnTo>
                <a:lnTo>
                  <a:pt x="593471" y="612012"/>
                </a:lnTo>
                <a:lnTo>
                  <a:pt x="729003" y="612012"/>
                </a:lnTo>
                <a:lnTo>
                  <a:pt x="723426" y="590041"/>
                </a:lnTo>
                <a:close/>
              </a:path>
              <a:path w="914400" h="914400">
                <a:moveTo>
                  <a:pt x="15620" y="97154"/>
                </a:moveTo>
                <a:lnTo>
                  <a:pt x="195834" y="322452"/>
                </a:lnTo>
                <a:lnTo>
                  <a:pt x="0" y="364743"/>
                </a:lnTo>
                <a:lnTo>
                  <a:pt x="157606" y="498474"/>
                </a:lnTo>
                <a:lnTo>
                  <a:pt x="5715" y="617473"/>
                </a:lnTo>
                <a:lnTo>
                  <a:pt x="239903" y="590041"/>
                </a:lnTo>
                <a:lnTo>
                  <a:pt x="723426" y="590041"/>
                </a:lnTo>
                <a:lnTo>
                  <a:pt x="712723" y="547877"/>
                </a:lnTo>
                <a:lnTo>
                  <a:pt x="893495" y="547877"/>
                </a:lnTo>
                <a:lnTo>
                  <a:pt x="745362" y="443483"/>
                </a:lnTo>
                <a:lnTo>
                  <a:pt x="893064" y="344423"/>
                </a:lnTo>
                <a:lnTo>
                  <a:pt x="707009" y="309625"/>
                </a:lnTo>
                <a:lnTo>
                  <a:pt x="731736" y="267588"/>
                </a:lnTo>
                <a:lnTo>
                  <a:pt x="309498" y="267588"/>
                </a:lnTo>
                <a:lnTo>
                  <a:pt x="15620" y="97154"/>
                </a:lnTo>
                <a:close/>
              </a:path>
              <a:path w="914400" h="914400">
                <a:moveTo>
                  <a:pt x="893495" y="547877"/>
                </a:moveTo>
                <a:lnTo>
                  <a:pt x="712723" y="547877"/>
                </a:lnTo>
                <a:lnTo>
                  <a:pt x="914399" y="562609"/>
                </a:lnTo>
                <a:lnTo>
                  <a:pt x="893495" y="547877"/>
                </a:lnTo>
                <a:close/>
              </a:path>
              <a:path w="914400" h="914400">
                <a:moveTo>
                  <a:pt x="353567" y="97154"/>
                </a:moveTo>
                <a:lnTo>
                  <a:pt x="309498" y="267588"/>
                </a:lnTo>
                <a:lnTo>
                  <a:pt x="731736" y="267588"/>
                </a:lnTo>
                <a:lnTo>
                  <a:pt x="744735" y="245490"/>
                </a:lnTo>
                <a:lnTo>
                  <a:pt x="457199" y="245490"/>
                </a:lnTo>
                <a:lnTo>
                  <a:pt x="353567" y="97154"/>
                </a:lnTo>
                <a:close/>
              </a:path>
              <a:path w="914400" h="914400">
                <a:moveTo>
                  <a:pt x="614806" y="0"/>
                </a:moveTo>
                <a:lnTo>
                  <a:pt x="457199" y="245490"/>
                </a:lnTo>
                <a:lnTo>
                  <a:pt x="744735" y="245490"/>
                </a:lnTo>
                <a:lnTo>
                  <a:pt x="756538" y="225424"/>
                </a:lnTo>
                <a:lnTo>
                  <a:pt x="599185" y="225424"/>
                </a:lnTo>
                <a:lnTo>
                  <a:pt x="614806" y="0"/>
                </a:lnTo>
                <a:close/>
              </a:path>
              <a:path w="914400" h="914400">
                <a:moveTo>
                  <a:pt x="778129" y="188721"/>
                </a:moveTo>
                <a:lnTo>
                  <a:pt x="599185" y="225424"/>
                </a:lnTo>
                <a:lnTo>
                  <a:pt x="756538" y="225424"/>
                </a:lnTo>
                <a:lnTo>
                  <a:pt x="778129" y="188721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49146" y="486994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199" y="245490"/>
                </a:moveTo>
                <a:lnTo>
                  <a:pt x="614806" y="0"/>
                </a:lnTo>
                <a:lnTo>
                  <a:pt x="599185" y="225424"/>
                </a:lnTo>
                <a:lnTo>
                  <a:pt x="778129" y="188721"/>
                </a:lnTo>
                <a:lnTo>
                  <a:pt x="707009" y="309625"/>
                </a:lnTo>
                <a:lnTo>
                  <a:pt x="893064" y="344423"/>
                </a:lnTo>
                <a:lnTo>
                  <a:pt x="745362" y="443483"/>
                </a:lnTo>
                <a:lnTo>
                  <a:pt x="914399" y="562609"/>
                </a:lnTo>
                <a:lnTo>
                  <a:pt x="712723" y="547877"/>
                </a:lnTo>
                <a:lnTo>
                  <a:pt x="768096" y="766025"/>
                </a:lnTo>
                <a:lnTo>
                  <a:pt x="593471" y="612012"/>
                </a:lnTo>
                <a:lnTo>
                  <a:pt x="560831" y="835532"/>
                </a:lnTo>
                <a:lnTo>
                  <a:pt x="445897" y="632205"/>
                </a:lnTo>
                <a:lnTo>
                  <a:pt x="359155" y="914399"/>
                </a:lnTo>
                <a:lnTo>
                  <a:pt x="326643" y="661542"/>
                </a:lnTo>
                <a:lnTo>
                  <a:pt x="201548" y="745782"/>
                </a:lnTo>
                <a:lnTo>
                  <a:pt x="239903" y="590041"/>
                </a:lnTo>
                <a:lnTo>
                  <a:pt x="5715" y="617473"/>
                </a:lnTo>
                <a:lnTo>
                  <a:pt x="157606" y="498474"/>
                </a:lnTo>
                <a:lnTo>
                  <a:pt x="0" y="364743"/>
                </a:lnTo>
                <a:lnTo>
                  <a:pt x="195834" y="322452"/>
                </a:lnTo>
                <a:lnTo>
                  <a:pt x="15620" y="97154"/>
                </a:lnTo>
                <a:lnTo>
                  <a:pt x="309498" y="267588"/>
                </a:lnTo>
                <a:lnTo>
                  <a:pt x="353567" y="97154"/>
                </a:lnTo>
                <a:lnTo>
                  <a:pt x="457199" y="24549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4188" y="2814827"/>
            <a:ext cx="3931920" cy="326390"/>
          </a:xfrm>
          <a:custGeom>
            <a:avLst/>
            <a:gdLst/>
            <a:ahLst/>
            <a:cxnLst/>
            <a:rect l="l" t="t" r="r" b="b"/>
            <a:pathLst>
              <a:path w="3931920" h="326389">
                <a:moveTo>
                  <a:pt x="0" y="326136"/>
                </a:moveTo>
                <a:lnTo>
                  <a:pt x="3931920" y="326136"/>
                </a:lnTo>
                <a:lnTo>
                  <a:pt x="3931920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solidFill>
            <a:srgbClr val="FFFF00">
              <a:alpha val="4313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143636"/>
            <a:ext cx="23469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</a:t>
            </a:r>
            <a:r>
              <a:rPr dirty="0" spc="-85"/>
              <a:t> </a:t>
            </a:r>
            <a:r>
              <a:rPr dirty="0"/>
              <a:t>디자인보호법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6303" y="535577"/>
            <a:ext cx="8093709" cy="261175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2400" b="1">
                <a:latin typeface="맑은 고딕"/>
                <a:cs typeface="맑은 고딕"/>
              </a:rPr>
              <a:t>2. 디자인보호법상</a:t>
            </a:r>
            <a:r>
              <a:rPr dirty="0" sz="2400" spc="-2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특유제도</a:t>
            </a:r>
            <a:endParaRPr sz="2400">
              <a:latin typeface="맑은 고딕"/>
              <a:cs typeface="맑은 고딕"/>
            </a:endParaRPr>
          </a:p>
          <a:p>
            <a:pPr marL="429895" indent="-417195">
              <a:lnSpc>
                <a:spcPct val="100000"/>
              </a:lnSpc>
              <a:spcBef>
                <a:spcPts val="310"/>
              </a:spcBef>
              <a:buAutoNum type="arabicParenBoth" startAt="4"/>
              <a:tabLst>
                <a:tab pos="430530" algn="l"/>
              </a:tabLst>
            </a:pPr>
            <a:r>
              <a:rPr dirty="0" sz="2000" b="1">
                <a:latin typeface="맑은 고딕"/>
                <a:cs typeface="맑은 고딕"/>
              </a:rPr>
              <a:t>한 벌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물품디자인제도</a:t>
            </a:r>
            <a:endParaRPr sz="2000">
              <a:latin typeface="맑은 고딕"/>
              <a:cs typeface="맑은 고딕"/>
            </a:endParaRPr>
          </a:p>
          <a:p>
            <a:pPr lvl="1" marL="190500" indent="-89535">
              <a:lnSpc>
                <a:spcPct val="100000"/>
              </a:lnSpc>
              <a:spcBef>
                <a:spcPts val="480"/>
              </a:spcBef>
              <a:buFont typeface=""/>
              <a:buChar char="-"/>
              <a:tabLst>
                <a:tab pos="294640" algn="l"/>
              </a:tabLst>
            </a:pPr>
            <a:r>
              <a:rPr dirty="0" sz="2000" b="1">
                <a:latin typeface="맑은 고딕"/>
                <a:cs typeface="맑은 고딕"/>
              </a:rPr>
              <a:t>1디자인 1출원주의의</a:t>
            </a:r>
            <a:r>
              <a:rPr dirty="0" sz="2000" spc="-4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예외로서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한 벌로 사용되는 2 이상의 물품으로서 </a:t>
            </a:r>
            <a:r>
              <a:rPr dirty="0" sz="2000" b="1">
                <a:latin typeface="맑은 고딕"/>
                <a:cs typeface="맑은 고딕"/>
              </a:rPr>
              <a:t>전체적으로 한 벌로</a:t>
            </a:r>
            <a:r>
              <a:rPr dirty="0" sz="2000" spc="-1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구성되어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 spc="0" b="1">
                <a:latin typeface="맑은 고딕"/>
                <a:cs typeface="맑은 고딕"/>
              </a:rPr>
              <a:t>통일성이 </a:t>
            </a:r>
            <a:r>
              <a:rPr dirty="0" sz="2000" b="1">
                <a:latin typeface="맑은 고딕"/>
                <a:cs typeface="맑은 고딕"/>
              </a:rPr>
              <a:t>있는 하나의 출원으로 </a:t>
            </a:r>
            <a:r>
              <a:rPr dirty="0" sz="2000">
                <a:latin typeface="맑은 고딕"/>
                <a:cs typeface="맑은 고딕"/>
              </a:rPr>
              <a:t>심사·등록하는</a:t>
            </a:r>
            <a:r>
              <a:rPr dirty="0" sz="2000" spc="-1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디자인제도</a:t>
            </a:r>
            <a:endParaRPr sz="2000">
              <a:latin typeface="맑은 고딕"/>
              <a:cs typeface="맑은 고딕"/>
            </a:endParaRPr>
          </a:p>
          <a:p>
            <a:pPr lvl="1" marL="190500" marR="1728470" indent="-89535">
              <a:lnSpc>
                <a:spcPct val="120000"/>
              </a:lnSpc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1961년 이후 6품목으로 한정되어 있던 것을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확대하여  이른바 </a:t>
            </a:r>
            <a:r>
              <a:rPr dirty="0" sz="2000" b="1">
                <a:latin typeface="맑은 고딕"/>
                <a:cs typeface="맑은 고딕"/>
              </a:rPr>
              <a:t>시스템 디자인</a:t>
            </a:r>
            <a:r>
              <a:rPr dirty="0" sz="2000">
                <a:latin typeface="맑은 고딕"/>
                <a:cs typeface="맑은 고딕"/>
              </a:rPr>
              <a:t>의 보호대상을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확대하였다.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63267" y="3624071"/>
            <a:ext cx="4770120" cy="2724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53634" y="494537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2"/>
                </a:moveTo>
                <a:lnTo>
                  <a:pt x="326643" y="661542"/>
                </a:lnTo>
                <a:lnTo>
                  <a:pt x="359155" y="914400"/>
                </a:lnTo>
                <a:lnTo>
                  <a:pt x="436879" y="661542"/>
                </a:lnTo>
                <a:close/>
              </a:path>
              <a:path w="914400" h="914400">
                <a:moveTo>
                  <a:pt x="590522" y="632206"/>
                </a:moveTo>
                <a:lnTo>
                  <a:pt x="445896" y="632206"/>
                </a:lnTo>
                <a:lnTo>
                  <a:pt x="560831" y="835533"/>
                </a:lnTo>
                <a:lnTo>
                  <a:pt x="590522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470" y="612013"/>
                </a:lnTo>
                <a:lnTo>
                  <a:pt x="768095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1"/>
                </a:moveTo>
                <a:lnTo>
                  <a:pt x="239902" y="590041"/>
                </a:lnTo>
                <a:lnTo>
                  <a:pt x="201549" y="745744"/>
                </a:lnTo>
                <a:lnTo>
                  <a:pt x="326643" y="661542"/>
                </a:lnTo>
                <a:lnTo>
                  <a:pt x="436879" y="661542"/>
                </a:lnTo>
                <a:lnTo>
                  <a:pt x="445896" y="632206"/>
                </a:lnTo>
                <a:lnTo>
                  <a:pt x="590522" y="632206"/>
                </a:lnTo>
                <a:lnTo>
                  <a:pt x="593470" y="612013"/>
                </a:lnTo>
                <a:lnTo>
                  <a:pt x="729000" y="612013"/>
                </a:lnTo>
                <a:lnTo>
                  <a:pt x="723424" y="590041"/>
                </a:lnTo>
                <a:close/>
              </a:path>
              <a:path w="914400" h="914400">
                <a:moveTo>
                  <a:pt x="15620" y="97154"/>
                </a:moveTo>
                <a:lnTo>
                  <a:pt x="195833" y="322452"/>
                </a:lnTo>
                <a:lnTo>
                  <a:pt x="0" y="364744"/>
                </a:lnTo>
                <a:lnTo>
                  <a:pt x="157606" y="498475"/>
                </a:lnTo>
                <a:lnTo>
                  <a:pt x="5714" y="617474"/>
                </a:lnTo>
                <a:lnTo>
                  <a:pt x="239902" y="590041"/>
                </a:lnTo>
                <a:lnTo>
                  <a:pt x="723424" y="590041"/>
                </a:lnTo>
                <a:lnTo>
                  <a:pt x="712724" y="547877"/>
                </a:lnTo>
                <a:lnTo>
                  <a:pt x="893495" y="547877"/>
                </a:lnTo>
                <a:lnTo>
                  <a:pt x="745363" y="443484"/>
                </a:lnTo>
                <a:lnTo>
                  <a:pt x="893063" y="344424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499" y="267588"/>
                </a:lnTo>
                <a:lnTo>
                  <a:pt x="15620" y="97154"/>
                </a:lnTo>
                <a:close/>
              </a:path>
              <a:path w="914400" h="914400">
                <a:moveTo>
                  <a:pt x="893495" y="547877"/>
                </a:moveTo>
                <a:lnTo>
                  <a:pt x="712724" y="547877"/>
                </a:lnTo>
                <a:lnTo>
                  <a:pt x="914400" y="562610"/>
                </a:lnTo>
                <a:lnTo>
                  <a:pt x="893495" y="547877"/>
                </a:lnTo>
                <a:close/>
              </a:path>
              <a:path w="914400" h="914400">
                <a:moveTo>
                  <a:pt x="353567" y="97154"/>
                </a:moveTo>
                <a:lnTo>
                  <a:pt x="309499" y="267588"/>
                </a:lnTo>
                <a:lnTo>
                  <a:pt x="731736" y="267588"/>
                </a:lnTo>
                <a:lnTo>
                  <a:pt x="744735" y="245490"/>
                </a:lnTo>
                <a:lnTo>
                  <a:pt x="457200" y="245490"/>
                </a:lnTo>
                <a:lnTo>
                  <a:pt x="353567" y="97154"/>
                </a:lnTo>
                <a:close/>
              </a:path>
              <a:path w="914400" h="914400">
                <a:moveTo>
                  <a:pt x="614806" y="0"/>
                </a:moveTo>
                <a:lnTo>
                  <a:pt x="457200" y="245490"/>
                </a:lnTo>
                <a:lnTo>
                  <a:pt x="744735" y="245490"/>
                </a:lnTo>
                <a:lnTo>
                  <a:pt x="756538" y="225425"/>
                </a:lnTo>
                <a:lnTo>
                  <a:pt x="599186" y="225425"/>
                </a:lnTo>
                <a:lnTo>
                  <a:pt x="614806" y="0"/>
                </a:lnTo>
                <a:close/>
              </a:path>
              <a:path w="914400" h="914400">
                <a:moveTo>
                  <a:pt x="778128" y="188722"/>
                </a:moveTo>
                <a:lnTo>
                  <a:pt x="599186" y="225425"/>
                </a:lnTo>
                <a:lnTo>
                  <a:pt x="756538" y="225425"/>
                </a:lnTo>
                <a:lnTo>
                  <a:pt x="778128" y="18872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53634" y="494537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0"/>
                </a:moveTo>
                <a:lnTo>
                  <a:pt x="614806" y="0"/>
                </a:lnTo>
                <a:lnTo>
                  <a:pt x="599186" y="225425"/>
                </a:lnTo>
                <a:lnTo>
                  <a:pt x="778128" y="188722"/>
                </a:lnTo>
                <a:lnTo>
                  <a:pt x="707008" y="309625"/>
                </a:lnTo>
                <a:lnTo>
                  <a:pt x="893063" y="344424"/>
                </a:lnTo>
                <a:lnTo>
                  <a:pt x="745363" y="443484"/>
                </a:lnTo>
                <a:lnTo>
                  <a:pt x="914400" y="562610"/>
                </a:lnTo>
                <a:lnTo>
                  <a:pt x="712724" y="547877"/>
                </a:lnTo>
                <a:lnTo>
                  <a:pt x="768095" y="766063"/>
                </a:lnTo>
                <a:lnTo>
                  <a:pt x="593470" y="612013"/>
                </a:lnTo>
                <a:lnTo>
                  <a:pt x="560831" y="835533"/>
                </a:lnTo>
                <a:lnTo>
                  <a:pt x="445896" y="632206"/>
                </a:lnTo>
                <a:lnTo>
                  <a:pt x="359155" y="914400"/>
                </a:lnTo>
                <a:lnTo>
                  <a:pt x="326643" y="661542"/>
                </a:lnTo>
                <a:lnTo>
                  <a:pt x="201549" y="745744"/>
                </a:lnTo>
                <a:lnTo>
                  <a:pt x="239902" y="590041"/>
                </a:lnTo>
                <a:lnTo>
                  <a:pt x="5714" y="617474"/>
                </a:lnTo>
                <a:lnTo>
                  <a:pt x="157606" y="498475"/>
                </a:lnTo>
                <a:lnTo>
                  <a:pt x="0" y="364744"/>
                </a:lnTo>
                <a:lnTo>
                  <a:pt x="195833" y="322452"/>
                </a:lnTo>
                <a:lnTo>
                  <a:pt x="15620" y="97154"/>
                </a:lnTo>
                <a:lnTo>
                  <a:pt x="309499" y="267588"/>
                </a:lnTo>
                <a:lnTo>
                  <a:pt x="353567" y="97154"/>
                </a:lnTo>
                <a:lnTo>
                  <a:pt x="457200" y="24549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6083" y="2083307"/>
            <a:ext cx="5256530" cy="338455"/>
          </a:xfrm>
          <a:custGeom>
            <a:avLst/>
            <a:gdLst/>
            <a:ahLst/>
            <a:cxnLst/>
            <a:rect l="l" t="t" r="r" b="b"/>
            <a:pathLst>
              <a:path w="5256530" h="338455">
                <a:moveTo>
                  <a:pt x="0" y="338327"/>
                </a:moveTo>
                <a:lnTo>
                  <a:pt x="5256276" y="338327"/>
                </a:lnTo>
                <a:lnTo>
                  <a:pt x="525627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00">
              <a:alpha val="4313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143636"/>
            <a:ext cx="23469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</a:t>
            </a:r>
            <a:r>
              <a:rPr dirty="0" spc="-85"/>
              <a:t> </a:t>
            </a:r>
            <a:r>
              <a:rPr dirty="0"/>
              <a:t>디자인보호법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6303" y="535577"/>
            <a:ext cx="7610475" cy="224599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2400" b="1">
                <a:latin typeface="맑은 고딕"/>
                <a:cs typeface="맑은 고딕"/>
              </a:rPr>
              <a:t>2. 디자인보호법상</a:t>
            </a:r>
            <a:r>
              <a:rPr dirty="0" sz="2400" spc="-2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특유제도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2000" b="1">
                <a:latin typeface="맑은 고딕"/>
                <a:cs typeface="맑은 고딕"/>
              </a:rPr>
              <a:t>(4) 한 벌</a:t>
            </a:r>
            <a:r>
              <a:rPr dirty="0" sz="2000" spc="-4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물품디자인제도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- 한 벌 물품의 디자인을 구성하는 </a:t>
            </a:r>
            <a:r>
              <a:rPr dirty="0" sz="2000" b="1">
                <a:latin typeface="맑은 고딕"/>
                <a:cs typeface="맑은 고딕"/>
              </a:rPr>
              <a:t>물품은 2</a:t>
            </a:r>
            <a:r>
              <a:rPr dirty="0" sz="2000" spc="-10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이상이지만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모두 한 벌 디자인으로 구성되어 하나의 디자인으로 권리가</a:t>
            </a:r>
            <a:r>
              <a:rPr dirty="0" sz="2000" spc="-13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설정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- </a:t>
            </a:r>
            <a:r>
              <a:rPr dirty="0" sz="2000" spc="0">
                <a:latin typeface="맑은 고딕"/>
                <a:cs typeface="맑은 고딕"/>
              </a:rPr>
              <a:t>물품을 </a:t>
            </a:r>
            <a:r>
              <a:rPr dirty="0" sz="2000">
                <a:latin typeface="맑은 고딕"/>
                <a:cs typeface="맑은 고딕"/>
              </a:rPr>
              <a:t>각각 </a:t>
            </a:r>
            <a:r>
              <a:rPr dirty="0" sz="2000" b="1">
                <a:latin typeface="맑은 고딕"/>
                <a:cs typeface="맑은 고딕"/>
              </a:rPr>
              <a:t>분리하여 권리의 이전·행사·소멸이</a:t>
            </a:r>
            <a:r>
              <a:rPr dirty="0" sz="2000" spc="-15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불가능하고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한 벌로서만 가능하게</a:t>
            </a:r>
            <a:r>
              <a:rPr dirty="0" sz="2000" spc="-50" b="1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된다.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1304" y="3285744"/>
            <a:ext cx="4320540" cy="2878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86878" y="3207257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2"/>
                </a:moveTo>
                <a:lnTo>
                  <a:pt x="326644" y="661542"/>
                </a:lnTo>
                <a:lnTo>
                  <a:pt x="359155" y="914399"/>
                </a:lnTo>
                <a:lnTo>
                  <a:pt x="436879" y="661542"/>
                </a:lnTo>
                <a:close/>
              </a:path>
              <a:path w="914400" h="914400">
                <a:moveTo>
                  <a:pt x="590522" y="632205"/>
                </a:moveTo>
                <a:lnTo>
                  <a:pt x="445897" y="632205"/>
                </a:lnTo>
                <a:lnTo>
                  <a:pt x="560831" y="835532"/>
                </a:lnTo>
                <a:lnTo>
                  <a:pt x="590522" y="632205"/>
                </a:lnTo>
                <a:close/>
              </a:path>
              <a:path w="914400" h="914400">
                <a:moveTo>
                  <a:pt x="729000" y="612012"/>
                </a:moveTo>
                <a:lnTo>
                  <a:pt x="593471" y="612012"/>
                </a:lnTo>
                <a:lnTo>
                  <a:pt x="768096" y="766063"/>
                </a:lnTo>
                <a:lnTo>
                  <a:pt x="729000" y="612012"/>
                </a:lnTo>
                <a:close/>
              </a:path>
              <a:path w="914400" h="914400">
                <a:moveTo>
                  <a:pt x="723424" y="590041"/>
                </a:moveTo>
                <a:lnTo>
                  <a:pt x="239902" y="590041"/>
                </a:lnTo>
                <a:lnTo>
                  <a:pt x="201549" y="745743"/>
                </a:lnTo>
                <a:lnTo>
                  <a:pt x="326644" y="661542"/>
                </a:lnTo>
                <a:lnTo>
                  <a:pt x="436879" y="661542"/>
                </a:lnTo>
                <a:lnTo>
                  <a:pt x="445897" y="632205"/>
                </a:lnTo>
                <a:lnTo>
                  <a:pt x="590522" y="632205"/>
                </a:lnTo>
                <a:lnTo>
                  <a:pt x="593471" y="612012"/>
                </a:lnTo>
                <a:lnTo>
                  <a:pt x="729000" y="612012"/>
                </a:lnTo>
                <a:lnTo>
                  <a:pt x="723424" y="590041"/>
                </a:lnTo>
                <a:close/>
              </a:path>
              <a:path w="914400" h="914400">
                <a:moveTo>
                  <a:pt x="15621" y="97154"/>
                </a:moveTo>
                <a:lnTo>
                  <a:pt x="195833" y="322452"/>
                </a:lnTo>
                <a:lnTo>
                  <a:pt x="0" y="364743"/>
                </a:lnTo>
                <a:lnTo>
                  <a:pt x="157606" y="498474"/>
                </a:lnTo>
                <a:lnTo>
                  <a:pt x="5715" y="617473"/>
                </a:lnTo>
                <a:lnTo>
                  <a:pt x="239902" y="590041"/>
                </a:lnTo>
                <a:lnTo>
                  <a:pt x="723424" y="590041"/>
                </a:lnTo>
                <a:lnTo>
                  <a:pt x="712724" y="547877"/>
                </a:lnTo>
                <a:lnTo>
                  <a:pt x="893495" y="547877"/>
                </a:lnTo>
                <a:lnTo>
                  <a:pt x="745363" y="443483"/>
                </a:lnTo>
                <a:lnTo>
                  <a:pt x="893064" y="344424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499" y="267588"/>
                </a:lnTo>
                <a:lnTo>
                  <a:pt x="15621" y="97154"/>
                </a:lnTo>
                <a:close/>
              </a:path>
              <a:path w="914400" h="914400">
                <a:moveTo>
                  <a:pt x="893495" y="547877"/>
                </a:moveTo>
                <a:lnTo>
                  <a:pt x="712724" y="547877"/>
                </a:lnTo>
                <a:lnTo>
                  <a:pt x="914400" y="562609"/>
                </a:lnTo>
                <a:lnTo>
                  <a:pt x="893495" y="547877"/>
                </a:lnTo>
                <a:close/>
              </a:path>
              <a:path w="914400" h="914400">
                <a:moveTo>
                  <a:pt x="353568" y="97154"/>
                </a:moveTo>
                <a:lnTo>
                  <a:pt x="309499" y="267588"/>
                </a:lnTo>
                <a:lnTo>
                  <a:pt x="731736" y="267588"/>
                </a:lnTo>
                <a:lnTo>
                  <a:pt x="744735" y="245490"/>
                </a:lnTo>
                <a:lnTo>
                  <a:pt x="457200" y="245490"/>
                </a:lnTo>
                <a:lnTo>
                  <a:pt x="353568" y="97154"/>
                </a:lnTo>
                <a:close/>
              </a:path>
              <a:path w="914400" h="914400">
                <a:moveTo>
                  <a:pt x="614806" y="0"/>
                </a:moveTo>
                <a:lnTo>
                  <a:pt x="457200" y="245490"/>
                </a:lnTo>
                <a:lnTo>
                  <a:pt x="744735" y="245490"/>
                </a:lnTo>
                <a:lnTo>
                  <a:pt x="756538" y="225425"/>
                </a:lnTo>
                <a:lnTo>
                  <a:pt x="599186" y="225425"/>
                </a:lnTo>
                <a:lnTo>
                  <a:pt x="614806" y="0"/>
                </a:lnTo>
                <a:close/>
              </a:path>
              <a:path w="914400" h="914400">
                <a:moveTo>
                  <a:pt x="778128" y="188721"/>
                </a:moveTo>
                <a:lnTo>
                  <a:pt x="599186" y="225425"/>
                </a:lnTo>
                <a:lnTo>
                  <a:pt x="756538" y="225425"/>
                </a:lnTo>
                <a:lnTo>
                  <a:pt x="778128" y="188721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86878" y="3207257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0"/>
                </a:moveTo>
                <a:lnTo>
                  <a:pt x="614806" y="0"/>
                </a:lnTo>
                <a:lnTo>
                  <a:pt x="599186" y="225425"/>
                </a:lnTo>
                <a:lnTo>
                  <a:pt x="778128" y="188721"/>
                </a:lnTo>
                <a:lnTo>
                  <a:pt x="707008" y="309625"/>
                </a:lnTo>
                <a:lnTo>
                  <a:pt x="893064" y="344424"/>
                </a:lnTo>
                <a:lnTo>
                  <a:pt x="745363" y="443483"/>
                </a:lnTo>
                <a:lnTo>
                  <a:pt x="914400" y="562609"/>
                </a:lnTo>
                <a:lnTo>
                  <a:pt x="712724" y="547877"/>
                </a:lnTo>
                <a:lnTo>
                  <a:pt x="768096" y="766063"/>
                </a:lnTo>
                <a:lnTo>
                  <a:pt x="593471" y="612012"/>
                </a:lnTo>
                <a:lnTo>
                  <a:pt x="560831" y="835532"/>
                </a:lnTo>
                <a:lnTo>
                  <a:pt x="445897" y="632205"/>
                </a:lnTo>
                <a:lnTo>
                  <a:pt x="359155" y="914399"/>
                </a:lnTo>
                <a:lnTo>
                  <a:pt x="326644" y="661542"/>
                </a:lnTo>
                <a:lnTo>
                  <a:pt x="201549" y="745743"/>
                </a:lnTo>
                <a:lnTo>
                  <a:pt x="239902" y="590041"/>
                </a:lnTo>
                <a:lnTo>
                  <a:pt x="5715" y="617473"/>
                </a:lnTo>
                <a:lnTo>
                  <a:pt x="157606" y="498474"/>
                </a:lnTo>
                <a:lnTo>
                  <a:pt x="0" y="364743"/>
                </a:lnTo>
                <a:lnTo>
                  <a:pt x="195833" y="322452"/>
                </a:lnTo>
                <a:lnTo>
                  <a:pt x="15621" y="97154"/>
                </a:lnTo>
                <a:lnTo>
                  <a:pt x="309499" y="267588"/>
                </a:lnTo>
                <a:lnTo>
                  <a:pt x="353568" y="97154"/>
                </a:lnTo>
                <a:lnTo>
                  <a:pt x="457200" y="24549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143636"/>
            <a:ext cx="23469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</a:t>
            </a:r>
            <a:r>
              <a:rPr dirty="0" spc="-85"/>
              <a:t> </a:t>
            </a:r>
            <a:r>
              <a:rPr dirty="0"/>
              <a:t>디자인보호법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535577"/>
            <a:ext cx="3850004" cy="78295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2400" b="1">
                <a:latin typeface="맑은 고딕"/>
                <a:cs typeface="맑은 고딕"/>
              </a:rPr>
              <a:t>2. 디자인보호법상</a:t>
            </a:r>
            <a:r>
              <a:rPr dirty="0" sz="2400" spc="-9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특유제도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2000" b="1">
                <a:latin typeface="맑은 고딕"/>
                <a:cs typeface="맑은 고딕"/>
              </a:rPr>
              <a:t>(4) 한 벌 물품디자인의</a:t>
            </a:r>
            <a:r>
              <a:rPr dirty="0" sz="2000" spc="-8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사례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7196" y="4076700"/>
            <a:ext cx="6441948" cy="2555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87196" y="1527047"/>
            <a:ext cx="2304288" cy="2304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95928" y="1440180"/>
            <a:ext cx="3672839" cy="2476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70862"/>
            <a:ext cx="2681605" cy="90296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dirty="0"/>
              <a:t>Ⅱ. 디자인보호법  </a:t>
            </a:r>
            <a:r>
              <a:rPr dirty="0" spc="-5"/>
              <a:t>디자인 전쟁의</a:t>
            </a:r>
            <a:r>
              <a:rPr dirty="0" spc="-55"/>
              <a:t> </a:t>
            </a:r>
            <a:r>
              <a:rPr dirty="0"/>
              <a:t>시대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196339"/>
            <a:ext cx="9143999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412" y="137094"/>
            <a:ext cx="4808220" cy="103314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2565" marR="5080" indent="-190500">
              <a:lnSpc>
                <a:spcPct val="137700"/>
              </a:lnSpc>
              <a:spcBef>
                <a:spcPts val="100"/>
              </a:spcBef>
            </a:pPr>
            <a:r>
              <a:rPr dirty="0" spc="-5"/>
              <a:t>chapter </a:t>
            </a:r>
            <a:r>
              <a:rPr dirty="0"/>
              <a:t>6 </a:t>
            </a:r>
            <a:r>
              <a:rPr dirty="0" spc="-5"/>
              <a:t>기타</a:t>
            </a:r>
            <a:r>
              <a:rPr dirty="0" spc="-40"/>
              <a:t> </a:t>
            </a:r>
            <a:r>
              <a:rPr dirty="0"/>
              <a:t>산업재산권법이란?  Ⅰ.</a:t>
            </a:r>
            <a:r>
              <a:rPr dirty="0" spc="-5"/>
              <a:t> 실용신안법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059064"/>
            <a:ext cx="6852284" cy="4281805"/>
          </a:xfrm>
          <a:prstGeom prst="rect">
            <a:avLst/>
          </a:prstGeom>
        </p:spPr>
        <p:txBody>
          <a:bodyPr wrap="square" lIns="0" tIns="171450" rIns="0" bIns="0" rtlCol="0" vert="horz">
            <a:spAutoFit/>
          </a:bodyPr>
          <a:lstStyle/>
          <a:p>
            <a:pPr marL="376555" indent="-363855">
              <a:lnSpc>
                <a:spcPct val="100000"/>
              </a:lnSpc>
              <a:spcBef>
                <a:spcPts val="1350"/>
              </a:spcBef>
              <a:buAutoNum type="arabicPeriod"/>
              <a:tabLst>
                <a:tab pos="377190" algn="l"/>
              </a:tabLst>
            </a:pPr>
            <a:r>
              <a:rPr dirty="0" sz="2400" b="1">
                <a:latin typeface="맑은 고딕"/>
                <a:cs typeface="맑은 고딕"/>
              </a:rPr>
              <a:t>의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의</a:t>
            </a:r>
            <a:endParaRPr sz="2400">
              <a:latin typeface="맑은 고딕"/>
              <a:cs typeface="맑은 고딕"/>
            </a:endParaRPr>
          </a:p>
          <a:p>
            <a:pPr lvl="1" marL="279400" marR="1037590" indent="-178435">
              <a:lnSpc>
                <a:spcPct val="120000"/>
              </a:lnSpc>
              <a:spcBef>
                <a:spcPts val="575"/>
              </a:spcBef>
              <a:buChar char="-"/>
              <a:tabLst>
                <a:tab pos="294640" algn="l"/>
              </a:tabLst>
            </a:pPr>
            <a:r>
              <a:rPr dirty="0" sz="2000" spc="0">
                <a:latin typeface="맑은 고딕"/>
                <a:cs typeface="맑은 고딕"/>
              </a:rPr>
              <a:t>실용신안법은</a:t>
            </a:r>
            <a:r>
              <a:rPr dirty="0" sz="2000" spc="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dirty="0" u="sng" sz="20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실용적인 고안</a:t>
            </a:r>
            <a:r>
              <a:rPr dirty="0" sz="2000">
                <a:latin typeface="맑은 고딕"/>
                <a:cs typeface="맑은 고딕"/>
              </a:rPr>
              <a:t>을 보호ㆍ장려하고  그 이용을 도모함으로써 기술의 발전을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촉진하여  산업발전에 이바지함을 목적으로</a:t>
            </a:r>
            <a:r>
              <a:rPr dirty="0" sz="2000" spc="-9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한다(실§1).</a:t>
            </a:r>
            <a:endParaRPr sz="20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spcBef>
                <a:spcPts val="480"/>
              </a:spcBef>
              <a:buFont typeface=""/>
              <a:buChar char="-"/>
              <a:tabLst>
                <a:tab pos="294640" algn="l"/>
              </a:tabLst>
            </a:pPr>
            <a:r>
              <a:rPr dirty="0" sz="2000" spc="0" b="1">
                <a:latin typeface="맑은 고딕"/>
                <a:cs typeface="맑은 고딕"/>
              </a:rPr>
              <a:t>고안 </a:t>
            </a:r>
            <a:r>
              <a:rPr dirty="0" sz="2000">
                <a:latin typeface="맑은 고딕"/>
                <a:cs typeface="맑은 고딕"/>
              </a:rPr>
              <a:t>: 자연법칙을 이용한 기술적 </a:t>
            </a:r>
            <a:r>
              <a:rPr dirty="0" sz="2000" spc="0">
                <a:latin typeface="맑은 고딕"/>
                <a:cs typeface="맑은 고딕"/>
              </a:rPr>
              <a:t>사상의</a:t>
            </a:r>
            <a:r>
              <a:rPr dirty="0" sz="2000" spc="-1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창작(</a:t>
            </a:r>
            <a:r>
              <a:rPr dirty="0" u="sng" sz="20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소발명</a:t>
            </a:r>
            <a:r>
              <a:rPr dirty="0" sz="2000">
                <a:latin typeface="맑은 고딕"/>
                <a:cs typeface="맑은 고딕"/>
              </a:rPr>
              <a:t>)</a:t>
            </a:r>
            <a:endParaRPr sz="2000">
              <a:latin typeface="맑은 고딕"/>
              <a:cs typeface="맑은 고딕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"/>
              <a:buChar char="-"/>
            </a:pPr>
            <a:endParaRPr sz="2500">
              <a:latin typeface="Times New Roman"/>
              <a:cs typeface="Times New Roman"/>
            </a:endParaRPr>
          </a:p>
          <a:p>
            <a:pPr lvl="1" marL="279400" marR="785495" indent="-178435">
              <a:lnSpc>
                <a:spcPct val="120000"/>
              </a:lnSpc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대륙법계 국가 중 일부(전세계 10여개국)에서</a:t>
            </a:r>
            <a:r>
              <a:rPr dirty="0" sz="2000" spc="-1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인정.  영미법계는</a:t>
            </a:r>
            <a:r>
              <a:rPr dirty="0" sz="2000" spc="-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부정.</a:t>
            </a:r>
            <a:endParaRPr sz="2000">
              <a:latin typeface="맑은 고딕"/>
              <a:cs typeface="맑은 고딕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"/>
              <a:buChar char="-"/>
            </a:pPr>
            <a:endParaRPr sz="2900">
              <a:latin typeface="Times New Roman"/>
              <a:cs typeface="Times New Roman"/>
            </a:endParaRPr>
          </a:p>
          <a:p>
            <a:pPr lvl="1" marL="279400" indent="-178435">
              <a:lnSpc>
                <a:spcPct val="100000"/>
              </a:lnSpc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현행 실용신안법은 </a:t>
            </a:r>
            <a:r>
              <a:rPr dirty="0" sz="2000" b="1">
                <a:latin typeface="맑은 고딕"/>
                <a:cs typeface="맑은 고딕"/>
              </a:rPr>
              <a:t>우리의 산업구조의 특수성을</a:t>
            </a:r>
            <a:r>
              <a:rPr dirty="0" sz="2000" spc="-10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고려하여</a:t>
            </a:r>
            <a:endParaRPr sz="2000">
              <a:latin typeface="맑은 고딕"/>
              <a:cs typeface="맑은 고딕"/>
            </a:endParaRPr>
          </a:p>
          <a:p>
            <a:pPr algn="ctr" marL="8382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산업발전에 이바지하고자 하는 취지에서 이 제도를</a:t>
            </a:r>
            <a:r>
              <a:rPr dirty="0" sz="2000" spc="-1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인정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40218" y="2132838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2"/>
                </a:moveTo>
                <a:lnTo>
                  <a:pt x="326643" y="661542"/>
                </a:lnTo>
                <a:lnTo>
                  <a:pt x="359155" y="914400"/>
                </a:lnTo>
                <a:lnTo>
                  <a:pt x="436879" y="661542"/>
                </a:lnTo>
                <a:close/>
              </a:path>
              <a:path w="914400" h="914400">
                <a:moveTo>
                  <a:pt x="590522" y="632206"/>
                </a:moveTo>
                <a:lnTo>
                  <a:pt x="445897" y="632206"/>
                </a:lnTo>
                <a:lnTo>
                  <a:pt x="560831" y="835533"/>
                </a:lnTo>
                <a:lnTo>
                  <a:pt x="590522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471" y="612013"/>
                </a:lnTo>
                <a:lnTo>
                  <a:pt x="768096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1"/>
                </a:moveTo>
                <a:lnTo>
                  <a:pt x="239902" y="590041"/>
                </a:lnTo>
                <a:lnTo>
                  <a:pt x="201549" y="745744"/>
                </a:lnTo>
                <a:lnTo>
                  <a:pt x="326643" y="661542"/>
                </a:lnTo>
                <a:lnTo>
                  <a:pt x="436879" y="661542"/>
                </a:lnTo>
                <a:lnTo>
                  <a:pt x="445897" y="632206"/>
                </a:lnTo>
                <a:lnTo>
                  <a:pt x="590522" y="632206"/>
                </a:lnTo>
                <a:lnTo>
                  <a:pt x="593471" y="612013"/>
                </a:lnTo>
                <a:lnTo>
                  <a:pt x="729000" y="612013"/>
                </a:lnTo>
                <a:lnTo>
                  <a:pt x="723424" y="590041"/>
                </a:lnTo>
                <a:close/>
              </a:path>
              <a:path w="914400" h="914400">
                <a:moveTo>
                  <a:pt x="15621" y="97154"/>
                </a:moveTo>
                <a:lnTo>
                  <a:pt x="195833" y="322452"/>
                </a:lnTo>
                <a:lnTo>
                  <a:pt x="0" y="364744"/>
                </a:lnTo>
                <a:lnTo>
                  <a:pt x="157606" y="498475"/>
                </a:lnTo>
                <a:lnTo>
                  <a:pt x="5714" y="617474"/>
                </a:lnTo>
                <a:lnTo>
                  <a:pt x="239902" y="590041"/>
                </a:lnTo>
                <a:lnTo>
                  <a:pt x="723424" y="590041"/>
                </a:lnTo>
                <a:lnTo>
                  <a:pt x="712724" y="547877"/>
                </a:lnTo>
                <a:lnTo>
                  <a:pt x="893495" y="547877"/>
                </a:lnTo>
                <a:lnTo>
                  <a:pt x="745362" y="443484"/>
                </a:lnTo>
                <a:lnTo>
                  <a:pt x="893063" y="344424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499" y="267588"/>
                </a:lnTo>
                <a:lnTo>
                  <a:pt x="15621" y="97154"/>
                </a:lnTo>
                <a:close/>
              </a:path>
              <a:path w="914400" h="914400">
                <a:moveTo>
                  <a:pt x="893495" y="547877"/>
                </a:moveTo>
                <a:lnTo>
                  <a:pt x="712724" y="547877"/>
                </a:lnTo>
                <a:lnTo>
                  <a:pt x="914400" y="562610"/>
                </a:lnTo>
                <a:lnTo>
                  <a:pt x="893495" y="547877"/>
                </a:lnTo>
                <a:close/>
              </a:path>
              <a:path w="914400" h="914400">
                <a:moveTo>
                  <a:pt x="353567" y="97154"/>
                </a:moveTo>
                <a:lnTo>
                  <a:pt x="309499" y="267588"/>
                </a:lnTo>
                <a:lnTo>
                  <a:pt x="731736" y="267588"/>
                </a:lnTo>
                <a:lnTo>
                  <a:pt x="744735" y="245490"/>
                </a:lnTo>
                <a:lnTo>
                  <a:pt x="457200" y="245490"/>
                </a:lnTo>
                <a:lnTo>
                  <a:pt x="353567" y="97154"/>
                </a:lnTo>
                <a:close/>
              </a:path>
              <a:path w="914400" h="914400">
                <a:moveTo>
                  <a:pt x="614806" y="0"/>
                </a:moveTo>
                <a:lnTo>
                  <a:pt x="457200" y="245490"/>
                </a:lnTo>
                <a:lnTo>
                  <a:pt x="744735" y="245490"/>
                </a:lnTo>
                <a:lnTo>
                  <a:pt x="756538" y="225425"/>
                </a:lnTo>
                <a:lnTo>
                  <a:pt x="599185" y="225425"/>
                </a:lnTo>
                <a:lnTo>
                  <a:pt x="614806" y="0"/>
                </a:lnTo>
                <a:close/>
              </a:path>
              <a:path w="914400" h="914400">
                <a:moveTo>
                  <a:pt x="778128" y="188722"/>
                </a:moveTo>
                <a:lnTo>
                  <a:pt x="599185" y="225425"/>
                </a:lnTo>
                <a:lnTo>
                  <a:pt x="756538" y="225425"/>
                </a:lnTo>
                <a:lnTo>
                  <a:pt x="778128" y="18872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840218" y="2132838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0"/>
                </a:moveTo>
                <a:lnTo>
                  <a:pt x="614806" y="0"/>
                </a:lnTo>
                <a:lnTo>
                  <a:pt x="599185" y="225425"/>
                </a:lnTo>
                <a:lnTo>
                  <a:pt x="778128" y="188722"/>
                </a:lnTo>
                <a:lnTo>
                  <a:pt x="707008" y="309625"/>
                </a:lnTo>
                <a:lnTo>
                  <a:pt x="893063" y="344424"/>
                </a:lnTo>
                <a:lnTo>
                  <a:pt x="745362" y="443484"/>
                </a:lnTo>
                <a:lnTo>
                  <a:pt x="914400" y="562610"/>
                </a:lnTo>
                <a:lnTo>
                  <a:pt x="712724" y="547877"/>
                </a:lnTo>
                <a:lnTo>
                  <a:pt x="768096" y="766063"/>
                </a:lnTo>
                <a:lnTo>
                  <a:pt x="593471" y="612013"/>
                </a:lnTo>
                <a:lnTo>
                  <a:pt x="560831" y="835533"/>
                </a:lnTo>
                <a:lnTo>
                  <a:pt x="445897" y="632206"/>
                </a:lnTo>
                <a:lnTo>
                  <a:pt x="359155" y="914400"/>
                </a:lnTo>
                <a:lnTo>
                  <a:pt x="326643" y="661542"/>
                </a:lnTo>
                <a:lnTo>
                  <a:pt x="201549" y="745744"/>
                </a:lnTo>
                <a:lnTo>
                  <a:pt x="239902" y="590041"/>
                </a:lnTo>
                <a:lnTo>
                  <a:pt x="5714" y="617474"/>
                </a:lnTo>
                <a:lnTo>
                  <a:pt x="157606" y="498475"/>
                </a:lnTo>
                <a:lnTo>
                  <a:pt x="0" y="364744"/>
                </a:lnTo>
                <a:lnTo>
                  <a:pt x="195833" y="322452"/>
                </a:lnTo>
                <a:lnTo>
                  <a:pt x="15621" y="97154"/>
                </a:lnTo>
                <a:lnTo>
                  <a:pt x="309499" y="267588"/>
                </a:lnTo>
                <a:lnTo>
                  <a:pt x="353567" y="97154"/>
                </a:lnTo>
                <a:lnTo>
                  <a:pt x="457200" y="24549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426" y="317119"/>
            <a:ext cx="20421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Ⅰ.</a:t>
            </a:r>
            <a:r>
              <a:rPr dirty="0" spc="-90"/>
              <a:t> </a:t>
            </a:r>
            <a:r>
              <a:rPr dirty="0"/>
              <a:t>실용신안법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586089"/>
            <a:ext cx="7447280" cy="320548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376555" indent="-363855">
              <a:lnSpc>
                <a:spcPct val="100000"/>
              </a:lnSpc>
              <a:spcBef>
                <a:spcPts val="1440"/>
              </a:spcBef>
              <a:buAutoNum type="arabicPeriod" startAt="2"/>
              <a:tabLst>
                <a:tab pos="377190" algn="l"/>
              </a:tabLst>
            </a:pPr>
            <a:r>
              <a:rPr dirty="0" sz="2400" b="1">
                <a:latin typeface="맑은 고딕"/>
                <a:cs typeface="맑은 고딕"/>
              </a:rPr>
              <a:t>실용신안법의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기본원칙</a:t>
            </a:r>
            <a:endParaRPr sz="2400">
              <a:latin typeface="맑은 고딕"/>
              <a:cs typeface="맑은 고딕"/>
            </a:endParaRPr>
          </a:p>
          <a:p>
            <a:pPr lvl="1" marL="294640" indent="-193675">
              <a:lnSpc>
                <a:spcPct val="100000"/>
              </a:lnSpc>
              <a:spcBef>
                <a:spcPts val="112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실용신안법상 주요원칙은 </a:t>
            </a:r>
            <a:r>
              <a:rPr dirty="0" sz="2000" b="1">
                <a:latin typeface="맑은 고딕"/>
                <a:cs typeface="맑은 고딕"/>
              </a:rPr>
              <a:t>특허법상의 주요 원칙이 그대로</a:t>
            </a:r>
            <a:r>
              <a:rPr dirty="0" sz="2000" spc="-1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적용</a:t>
            </a:r>
            <a:endParaRPr sz="2000">
              <a:latin typeface="맑은 고딕"/>
              <a:cs typeface="맑은 고딕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"/>
              <a:buChar char="-"/>
            </a:pPr>
            <a:endParaRPr sz="2900">
              <a:latin typeface="Times New Roman"/>
              <a:cs typeface="Times New Roman"/>
            </a:endParaRPr>
          </a:p>
          <a:p>
            <a:pPr lvl="1" marL="294640" indent="-193675">
              <a:lnSpc>
                <a:spcPct val="100000"/>
              </a:lnSpc>
              <a:buFont typeface=""/>
              <a:buChar char="-"/>
              <a:tabLst>
                <a:tab pos="294640" algn="l"/>
              </a:tabLst>
            </a:pPr>
            <a:r>
              <a:rPr dirty="0" sz="2000">
                <a:latin typeface="MS Gothic"/>
                <a:cs typeface="MS Gothic"/>
              </a:rPr>
              <a:t>｢</a:t>
            </a:r>
            <a:r>
              <a:rPr dirty="0" sz="2000" b="1">
                <a:latin typeface="맑은 고딕"/>
                <a:cs typeface="맑은 고딕"/>
              </a:rPr>
              <a:t>권리주의</a:t>
            </a:r>
            <a:r>
              <a:rPr dirty="0" sz="2000">
                <a:latin typeface="MS Gothic"/>
                <a:cs typeface="MS Gothic"/>
              </a:rPr>
              <a:t>｣</a:t>
            </a:r>
            <a:r>
              <a:rPr dirty="0" sz="2000">
                <a:latin typeface="맑은 고딕"/>
                <a:cs typeface="맑은 고딕"/>
              </a:rPr>
              <a:t>, </a:t>
            </a:r>
            <a:r>
              <a:rPr dirty="0" sz="2000">
                <a:latin typeface="MS Gothic"/>
                <a:cs typeface="MS Gothic"/>
              </a:rPr>
              <a:t>｢</a:t>
            </a:r>
            <a:r>
              <a:rPr dirty="0" sz="2000" b="1">
                <a:latin typeface="맑은 고딕"/>
                <a:cs typeface="맑은 고딕"/>
              </a:rPr>
              <a:t>심사주의</a:t>
            </a:r>
            <a:r>
              <a:rPr dirty="0" sz="2000">
                <a:latin typeface="MS Gothic"/>
                <a:cs typeface="MS Gothic"/>
              </a:rPr>
              <a:t>｣</a:t>
            </a:r>
            <a:r>
              <a:rPr dirty="0" sz="2000">
                <a:latin typeface="맑은 고딕"/>
                <a:cs typeface="맑은 고딕"/>
              </a:rPr>
              <a:t>, </a:t>
            </a:r>
            <a:r>
              <a:rPr dirty="0" sz="2000">
                <a:latin typeface="MS Gothic"/>
                <a:cs typeface="MS Gothic"/>
              </a:rPr>
              <a:t>｢</a:t>
            </a:r>
            <a:r>
              <a:rPr dirty="0" sz="2000" b="1">
                <a:latin typeface="맑은 고딕"/>
                <a:cs typeface="맑은 고딕"/>
              </a:rPr>
              <a:t>선원주의</a:t>
            </a:r>
            <a:r>
              <a:rPr dirty="0" sz="2000">
                <a:latin typeface="MS Gothic"/>
                <a:cs typeface="MS Gothic"/>
              </a:rPr>
              <a:t>｣</a:t>
            </a:r>
            <a:r>
              <a:rPr dirty="0" sz="2000">
                <a:latin typeface="맑은 고딕"/>
                <a:cs typeface="맑은 고딕"/>
              </a:rPr>
              <a:t>, </a:t>
            </a:r>
            <a:r>
              <a:rPr dirty="0" sz="2000">
                <a:latin typeface="MS Gothic"/>
                <a:cs typeface="MS Gothic"/>
              </a:rPr>
              <a:t>｢</a:t>
            </a:r>
            <a:r>
              <a:rPr dirty="0" sz="2000" b="1">
                <a:latin typeface="맑은 고딕"/>
                <a:cs typeface="맑은 고딕"/>
              </a:rPr>
              <a:t>등록주의</a:t>
            </a:r>
            <a:r>
              <a:rPr dirty="0" sz="2000">
                <a:latin typeface="MS Gothic"/>
                <a:cs typeface="MS Gothic"/>
              </a:rPr>
              <a:t>｣</a:t>
            </a:r>
            <a:r>
              <a:rPr dirty="0" sz="2000">
                <a:latin typeface="맑은 고딕"/>
                <a:cs typeface="맑은 고딕"/>
              </a:rPr>
              <a:t>,</a:t>
            </a:r>
            <a:r>
              <a:rPr dirty="0" sz="2000" spc="-165">
                <a:latin typeface="맑은 고딕"/>
                <a:cs typeface="맑은 고딕"/>
              </a:rPr>
              <a:t> </a:t>
            </a:r>
            <a:r>
              <a:rPr dirty="0" sz="2000">
                <a:latin typeface="MS Gothic"/>
                <a:cs typeface="MS Gothic"/>
              </a:rPr>
              <a:t>｢</a:t>
            </a:r>
            <a:r>
              <a:rPr dirty="0" sz="2000" b="1">
                <a:latin typeface="맑은 고딕"/>
                <a:cs typeface="맑은 고딕"/>
              </a:rPr>
              <a:t>직권주의</a:t>
            </a:r>
            <a:r>
              <a:rPr dirty="0" sz="2000">
                <a:latin typeface="MS Gothic"/>
                <a:cs typeface="MS Gothic"/>
              </a:rPr>
              <a:t>｣</a:t>
            </a:r>
            <a:r>
              <a:rPr dirty="0" sz="2000">
                <a:latin typeface="맑은 고딕"/>
                <a:cs typeface="맑은 고딕"/>
              </a:rPr>
              <a:t>,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MS Gothic"/>
                <a:cs typeface="MS Gothic"/>
              </a:rPr>
              <a:t>｢</a:t>
            </a:r>
            <a:r>
              <a:rPr dirty="0" sz="2000" b="1">
                <a:latin typeface="맑은 고딕"/>
                <a:cs typeface="맑은 고딕"/>
              </a:rPr>
              <a:t>보정제한주의</a:t>
            </a:r>
            <a:r>
              <a:rPr dirty="0" sz="2000">
                <a:latin typeface="MS Gothic"/>
                <a:cs typeface="MS Gothic"/>
              </a:rPr>
              <a:t>｣</a:t>
            </a:r>
            <a:endParaRPr sz="2000">
              <a:latin typeface="MS Gothic"/>
              <a:cs typeface="MS Gothic"/>
            </a:endParaRPr>
          </a:p>
          <a:p>
            <a:pPr marL="279400">
              <a:lnSpc>
                <a:spcPct val="100000"/>
              </a:lnSpc>
              <a:spcBef>
                <a:spcPts val="445"/>
              </a:spcBef>
            </a:pPr>
            <a:r>
              <a:rPr dirty="0" sz="2000" spc="-40">
                <a:latin typeface="Microsoft Sans Serif"/>
                <a:cs typeface="Microsoft Sans Serif"/>
              </a:rPr>
              <a:t>→ </a:t>
            </a:r>
            <a:r>
              <a:rPr dirty="0" sz="2000">
                <a:latin typeface="맑은 고딕"/>
                <a:cs typeface="맑은 고딕"/>
              </a:rPr>
              <a:t>특허법과</a:t>
            </a:r>
            <a:r>
              <a:rPr dirty="0" sz="2000" spc="-3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동일</a:t>
            </a:r>
            <a:endParaRPr sz="2000">
              <a:latin typeface="맑은 고딕"/>
              <a:cs typeface="맑은 고딕"/>
            </a:endParaRPr>
          </a:p>
          <a:p>
            <a:pPr lvl="1" marL="294640" indent="-193675">
              <a:lnSpc>
                <a:spcPct val="100000"/>
              </a:lnSpc>
              <a:spcBef>
                <a:spcPts val="515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기타의 </a:t>
            </a:r>
            <a:r>
              <a:rPr dirty="0" sz="2000">
                <a:latin typeface="MS Gothic"/>
                <a:cs typeface="MS Gothic"/>
              </a:rPr>
              <a:t>｢</a:t>
            </a:r>
            <a:r>
              <a:rPr dirty="0" sz="2000" b="1">
                <a:latin typeface="맑은 고딕"/>
                <a:cs typeface="맑은 고딕"/>
              </a:rPr>
              <a:t>서면주의</a:t>
            </a:r>
            <a:r>
              <a:rPr dirty="0" sz="2000">
                <a:latin typeface="MS Gothic"/>
                <a:cs typeface="MS Gothic"/>
              </a:rPr>
              <a:t>｣</a:t>
            </a:r>
            <a:r>
              <a:rPr dirty="0" sz="2000">
                <a:latin typeface="맑은 고딕"/>
                <a:cs typeface="맑은 고딕"/>
              </a:rPr>
              <a:t>, </a:t>
            </a:r>
            <a:r>
              <a:rPr dirty="0" sz="2000">
                <a:latin typeface="MS Gothic"/>
                <a:cs typeface="MS Gothic"/>
              </a:rPr>
              <a:t>｢</a:t>
            </a:r>
            <a:r>
              <a:rPr dirty="0" sz="2000" b="1">
                <a:latin typeface="맑은 고딕"/>
                <a:cs typeface="맑은 고딕"/>
              </a:rPr>
              <a:t>양식주의</a:t>
            </a:r>
            <a:r>
              <a:rPr dirty="0" sz="2000">
                <a:latin typeface="MS Gothic"/>
                <a:cs typeface="MS Gothic"/>
              </a:rPr>
              <a:t>｣</a:t>
            </a:r>
            <a:r>
              <a:rPr dirty="0" sz="2000">
                <a:latin typeface="맑은 고딕"/>
                <a:cs typeface="맑은 고딕"/>
              </a:rPr>
              <a:t>, </a:t>
            </a:r>
            <a:r>
              <a:rPr dirty="0" sz="2000">
                <a:latin typeface="MS Gothic"/>
                <a:cs typeface="MS Gothic"/>
              </a:rPr>
              <a:t>｢</a:t>
            </a:r>
            <a:r>
              <a:rPr dirty="0" sz="2000" b="1">
                <a:latin typeface="맑은 고딕"/>
                <a:cs typeface="맑은 고딕"/>
              </a:rPr>
              <a:t>국어주의</a:t>
            </a:r>
            <a:r>
              <a:rPr dirty="0" sz="2000">
                <a:latin typeface="MS Gothic"/>
                <a:cs typeface="MS Gothic"/>
              </a:rPr>
              <a:t>｣</a:t>
            </a:r>
            <a:r>
              <a:rPr dirty="0" sz="2000">
                <a:latin typeface="맑은 고딕"/>
                <a:cs typeface="맑은 고딕"/>
              </a:rPr>
              <a:t>,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MS Gothic"/>
                <a:cs typeface="MS Gothic"/>
              </a:rPr>
              <a:t>｢</a:t>
            </a:r>
            <a:r>
              <a:rPr dirty="0" sz="2000" b="1">
                <a:latin typeface="맑은 고딕"/>
                <a:cs typeface="맑은 고딕"/>
              </a:rPr>
              <a:t>도달주의</a:t>
            </a:r>
            <a:r>
              <a:rPr dirty="0" sz="2000">
                <a:latin typeface="MS Gothic"/>
                <a:cs typeface="MS Gothic"/>
              </a:rPr>
              <a:t>｣</a:t>
            </a:r>
            <a:r>
              <a:rPr dirty="0" sz="2000">
                <a:latin typeface="맑은 고딕"/>
                <a:cs typeface="맑은 고딕"/>
              </a:rPr>
              <a:t>,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MS Gothic"/>
                <a:cs typeface="MS Gothic"/>
              </a:rPr>
              <a:t>｢</a:t>
            </a:r>
            <a:r>
              <a:rPr dirty="0" sz="2000" b="1">
                <a:latin typeface="맑은 고딕"/>
                <a:cs typeface="맑은 고딕"/>
              </a:rPr>
              <a:t>수수료주의</a:t>
            </a:r>
            <a:r>
              <a:rPr dirty="0" sz="2000">
                <a:latin typeface="MS Gothic"/>
                <a:cs typeface="MS Gothic"/>
              </a:rPr>
              <a:t>｣ </a:t>
            </a:r>
            <a:r>
              <a:rPr dirty="0" sz="2000">
                <a:latin typeface="맑은 고딕"/>
                <a:cs typeface="맑은 고딕"/>
              </a:rPr>
              <a:t>등도 특허에서와</a:t>
            </a:r>
            <a:r>
              <a:rPr dirty="0" sz="2000" spc="-38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동일.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69635" y="4078223"/>
            <a:ext cx="1956815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48383" y="4078223"/>
            <a:ext cx="1712976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80232" y="4076700"/>
            <a:ext cx="1958339" cy="1754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515361" y="6143955"/>
            <a:ext cx="33274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0" b="1">
                <a:latin typeface="나눔고딕"/>
                <a:cs typeface="나눔고딕"/>
              </a:rPr>
              <a:t>노무현 </a:t>
            </a:r>
            <a:r>
              <a:rPr dirty="0" sz="2000" spc="114" b="1">
                <a:latin typeface="나눔고딕"/>
                <a:cs typeface="나눔고딕"/>
              </a:rPr>
              <a:t>전 </a:t>
            </a:r>
            <a:r>
              <a:rPr dirty="0" sz="2000" spc="100" b="1">
                <a:latin typeface="나눔고딕"/>
                <a:cs typeface="나눔고딕"/>
              </a:rPr>
              <a:t>대통령의</a:t>
            </a:r>
            <a:r>
              <a:rPr dirty="0" sz="2000" spc="175" b="1">
                <a:latin typeface="나눔고딕"/>
                <a:cs typeface="나눔고딕"/>
              </a:rPr>
              <a:t> </a:t>
            </a:r>
            <a:r>
              <a:rPr dirty="0" sz="2000" spc="100" b="1">
                <a:latin typeface="나눔고딕"/>
                <a:cs typeface="나눔고딕"/>
              </a:rPr>
              <a:t>실용신안</a:t>
            </a:r>
            <a:endParaRPr sz="2000">
              <a:latin typeface="나눔고딕"/>
              <a:cs typeface="나눔고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426" y="317119"/>
            <a:ext cx="20421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Ⅰ.</a:t>
            </a:r>
            <a:r>
              <a:rPr dirty="0" spc="-90"/>
              <a:t> </a:t>
            </a:r>
            <a:r>
              <a:rPr dirty="0"/>
              <a:t>실용신안법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586089"/>
            <a:ext cx="7947025" cy="503364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376555" indent="-363855">
              <a:lnSpc>
                <a:spcPct val="100000"/>
              </a:lnSpc>
              <a:spcBef>
                <a:spcPts val="1440"/>
              </a:spcBef>
              <a:buAutoNum type="arabicPeriod" startAt="3"/>
              <a:tabLst>
                <a:tab pos="377190" algn="l"/>
              </a:tabLst>
            </a:pPr>
            <a:r>
              <a:rPr dirty="0" sz="2400" b="1">
                <a:latin typeface="맑은 고딕"/>
                <a:cs typeface="맑은 고딕"/>
              </a:rPr>
              <a:t>실용신안 인정의 의미</a:t>
            </a:r>
            <a:endParaRPr sz="2400">
              <a:latin typeface="맑은 고딕"/>
              <a:cs typeface="맑은 고딕"/>
            </a:endParaRPr>
          </a:p>
          <a:p>
            <a:pPr lvl="1" marL="368935" marR="495934" indent="-267970">
              <a:lnSpc>
                <a:spcPct val="120000"/>
              </a:lnSpc>
              <a:spcBef>
                <a:spcPts val="640"/>
              </a:spcBef>
              <a:buChar char="-"/>
              <a:tabLst>
                <a:tab pos="384175" algn="l"/>
                <a:tab pos="384810" algn="l"/>
              </a:tabLst>
            </a:pPr>
            <a:r>
              <a:rPr dirty="0" sz="2000">
                <a:latin typeface="맑은 고딕"/>
                <a:cs typeface="맑은 고딕"/>
              </a:rPr>
              <a:t>2006년 개정법에 의해 </a:t>
            </a:r>
            <a:r>
              <a:rPr dirty="0" sz="2000" b="1">
                <a:latin typeface="맑은 고딕"/>
                <a:cs typeface="맑은 고딕"/>
              </a:rPr>
              <a:t>심사주의</a:t>
            </a:r>
            <a:r>
              <a:rPr dirty="0" sz="2000">
                <a:latin typeface="맑은 고딕"/>
                <a:cs typeface="맑은 고딕"/>
              </a:rPr>
              <a:t>(개정전에는 무심사주의)</a:t>
            </a:r>
            <a:r>
              <a:rPr dirty="0" sz="2000" spc="-1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채택.  그 요건이나 절차에 있어 특허와 큰 차이는</a:t>
            </a:r>
            <a:r>
              <a:rPr dirty="0" sz="2000" spc="-1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없다.</a:t>
            </a:r>
            <a:endParaRPr sz="2000">
              <a:latin typeface="맑은 고딕"/>
              <a:cs typeface="맑은 고딕"/>
            </a:endParaRPr>
          </a:p>
          <a:p>
            <a:pPr lvl="1" marL="294640" indent="-193675">
              <a:lnSpc>
                <a:spcPct val="100000"/>
              </a:lnSpc>
              <a:spcBef>
                <a:spcPts val="48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특허는 </a:t>
            </a:r>
            <a:r>
              <a:rPr dirty="0" sz="2000" b="1">
                <a:latin typeface="맑은 고딕"/>
                <a:cs typeface="맑은 고딕"/>
              </a:rPr>
              <a:t>발명</a:t>
            </a:r>
            <a:r>
              <a:rPr dirty="0" sz="2000">
                <a:latin typeface="맑은 고딕"/>
                <a:cs typeface="맑은 고딕"/>
              </a:rPr>
              <a:t>을, 실용신안은</a:t>
            </a:r>
            <a:r>
              <a:rPr dirty="0" sz="2000" spc="-65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고안</a:t>
            </a:r>
            <a:endParaRPr sz="2000">
              <a:latin typeface="맑은 고딕"/>
              <a:cs typeface="맑은 고딕"/>
            </a:endParaRPr>
          </a:p>
          <a:p>
            <a:pPr algn="just" marL="279400" marR="5080">
              <a:lnSpc>
                <a:spcPct val="120000"/>
              </a:lnSpc>
              <a:spcBef>
                <a:spcPts val="5"/>
              </a:spcBef>
            </a:pPr>
            <a:r>
              <a:rPr dirty="0" sz="2000">
                <a:latin typeface="맑은 고딕"/>
                <a:cs typeface="맑은 고딕"/>
              </a:rPr>
              <a:t>“발명”: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자연법칙을 이용한 기술적 사상의 창작 중 </a:t>
            </a:r>
            <a:r>
              <a:rPr dirty="0" sz="2000" b="1">
                <a:latin typeface="맑은 고딕"/>
                <a:cs typeface="맑은 고딕"/>
              </a:rPr>
              <a:t>고도성이 있는</a:t>
            </a:r>
            <a:r>
              <a:rPr dirty="0" sz="2000" spc="-15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것  </a:t>
            </a:r>
            <a:r>
              <a:rPr dirty="0" sz="2000">
                <a:latin typeface="맑은 고딕"/>
                <a:cs typeface="맑은 고딕"/>
              </a:rPr>
              <a:t>“고안”: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자연법칙을 이용한 기술적 사상의 창작 중 </a:t>
            </a:r>
            <a:r>
              <a:rPr dirty="0" sz="2000" b="1">
                <a:latin typeface="맑은 고딕"/>
                <a:cs typeface="맑은 고딕"/>
              </a:rPr>
              <a:t>고도성이 낮은</a:t>
            </a:r>
            <a:r>
              <a:rPr dirty="0" sz="2000" spc="-15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것  </a:t>
            </a:r>
            <a:r>
              <a:rPr dirty="0" sz="2000">
                <a:latin typeface="맑은 고딕"/>
                <a:cs typeface="맑은 고딕"/>
              </a:rPr>
              <a:t>고안은 물품의 형상, 구조 또는 조합에 관한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창작으로</a:t>
            </a:r>
            <a:endParaRPr sz="2000">
              <a:latin typeface="맑은 고딕"/>
              <a:cs typeface="맑은 고딕"/>
            </a:endParaRPr>
          </a:p>
          <a:p>
            <a:pPr marL="54737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특허처럼 고도한 것이 아니더라도 권리로서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인정.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lvl="1" marL="294640" indent="-193675">
              <a:lnSpc>
                <a:spcPct val="100000"/>
              </a:lnSpc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발명의 수준(큰 발명과 작은 발명)의 차이는</a:t>
            </a:r>
            <a:r>
              <a:rPr dirty="0" sz="2000" spc="-9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있지만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본질적으로 기술적 </a:t>
            </a:r>
            <a:r>
              <a:rPr dirty="0" sz="2000" spc="0" b="1">
                <a:latin typeface="맑은 고딕"/>
                <a:cs typeface="맑은 고딕"/>
              </a:rPr>
              <a:t>사상의 </a:t>
            </a:r>
            <a:r>
              <a:rPr dirty="0" sz="2000" b="1">
                <a:latin typeface="맑은 고딕"/>
                <a:cs typeface="맑은 고딕"/>
              </a:rPr>
              <a:t>창작이라는 점에서는</a:t>
            </a:r>
            <a:r>
              <a:rPr dirty="0" sz="2000" spc="-13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동일</a:t>
            </a:r>
            <a:endParaRPr sz="2000">
              <a:latin typeface="맑은 고딕"/>
              <a:cs typeface="맑은 고딕"/>
            </a:endParaRPr>
          </a:p>
          <a:p>
            <a:pPr marL="634365" marR="657225" indent="-355600">
              <a:lnSpc>
                <a:spcPct val="120000"/>
              </a:lnSpc>
              <a:spcBef>
                <a:spcPts val="5"/>
              </a:spcBef>
            </a:pPr>
            <a:r>
              <a:rPr dirty="0" sz="2000" spc="-5">
                <a:latin typeface="맑은 고딕"/>
                <a:cs typeface="맑은 고딕"/>
              </a:rPr>
              <a:t>-&gt; </a:t>
            </a:r>
            <a:r>
              <a:rPr dirty="0" sz="2000">
                <a:latin typeface="맑은 고딕"/>
                <a:cs typeface="맑은 고딕"/>
              </a:rPr>
              <a:t>실용신안제도를 굳이 별도로 보호할 필요가 있는지에</a:t>
            </a:r>
            <a:r>
              <a:rPr dirty="0" sz="2000" spc="-1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대해  특허법으로 </a:t>
            </a:r>
            <a:r>
              <a:rPr dirty="0" sz="2000" b="1">
                <a:latin typeface="맑은 고딕"/>
                <a:cs typeface="맑은 고딕"/>
              </a:rPr>
              <a:t>통합하려는 주장도 없지</a:t>
            </a:r>
            <a:r>
              <a:rPr dirty="0" sz="2000" spc="-8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않다</a:t>
            </a:r>
            <a:r>
              <a:rPr dirty="0" sz="2000">
                <a:latin typeface="맑은 고딕"/>
                <a:cs typeface="맑은 고딕"/>
              </a:rPr>
              <a:t>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54873" y="3114294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2"/>
                </a:moveTo>
                <a:lnTo>
                  <a:pt x="326644" y="661542"/>
                </a:lnTo>
                <a:lnTo>
                  <a:pt x="359155" y="914399"/>
                </a:lnTo>
                <a:lnTo>
                  <a:pt x="436879" y="661542"/>
                </a:lnTo>
                <a:close/>
              </a:path>
              <a:path w="914400" h="914400">
                <a:moveTo>
                  <a:pt x="590522" y="632205"/>
                </a:moveTo>
                <a:lnTo>
                  <a:pt x="445897" y="632205"/>
                </a:lnTo>
                <a:lnTo>
                  <a:pt x="560831" y="835532"/>
                </a:lnTo>
                <a:lnTo>
                  <a:pt x="590522" y="632205"/>
                </a:lnTo>
                <a:close/>
              </a:path>
              <a:path w="914400" h="914400">
                <a:moveTo>
                  <a:pt x="729000" y="612012"/>
                </a:moveTo>
                <a:lnTo>
                  <a:pt x="593471" y="612012"/>
                </a:lnTo>
                <a:lnTo>
                  <a:pt x="768096" y="766063"/>
                </a:lnTo>
                <a:lnTo>
                  <a:pt x="729000" y="612012"/>
                </a:lnTo>
                <a:close/>
              </a:path>
              <a:path w="914400" h="914400">
                <a:moveTo>
                  <a:pt x="723424" y="590041"/>
                </a:moveTo>
                <a:lnTo>
                  <a:pt x="239902" y="590041"/>
                </a:lnTo>
                <a:lnTo>
                  <a:pt x="201549" y="745743"/>
                </a:lnTo>
                <a:lnTo>
                  <a:pt x="326644" y="661542"/>
                </a:lnTo>
                <a:lnTo>
                  <a:pt x="436879" y="661542"/>
                </a:lnTo>
                <a:lnTo>
                  <a:pt x="445897" y="632205"/>
                </a:lnTo>
                <a:lnTo>
                  <a:pt x="590522" y="632205"/>
                </a:lnTo>
                <a:lnTo>
                  <a:pt x="593471" y="612012"/>
                </a:lnTo>
                <a:lnTo>
                  <a:pt x="729000" y="612012"/>
                </a:lnTo>
                <a:lnTo>
                  <a:pt x="723424" y="590041"/>
                </a:lnTo>
                <a:close/>
              </a:path>
              <a:path w="914400" h="914400">
                <a:moveTo>
                  <a:pt x="15621" y="97154"/>
                </a:moveTo>
                <a:lnTo>
                  <a:pt x="195833" y="322452"/>
                </a:lnTo>
                <a:lnTo>
                  <a:pt x="0" y="364743"/>
                </a:lnTo>
                <a:lnTo>
                  <a:pt x="157606" y="498474"/>
                </a:lnTo>
                <a:lnTo>
                  <a:pt x="5715" y="617473"/>
                </a:lnTo>
                <a:lnTo>
                  <a:pt x="239902" y="590041"/>
                </a:lnTo>
                <a:lnTo>
                  <a:pt x="723424" y="590041"/>
                </a:lnTo>
                <a:lnTo>
                  <a:pt x="712724" y="547877"/>
                </a:lnTo>
                <a:lnTo>
                  <a:pt x="893495" y="547877"/>
                </a:lnTo>
                <a:lnTo>
                  <a:pt x="745362" y="443483"/>
                </a:lnTo>
                <a:lnTo>
                  <a:pt x="893064" y="344423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499" y="267588"/>
                </a:lnTo>
                <a:lnTo>
                  <a:pt x="15621" y="97154"/>
                </a:lnTo>
                <a:close/>
              </a:path>
              <a:path w="914400" h="914400">
                <a:moveTo>
                  <a:pt x="893495" y="547877"/>
                </a:moveTo>
                <a:lnTo>
                  <a:pt x="712724" y="547877"/>
                </a:lnTo>
                <a:lnTo>
                  <a:pt x="914400" y="562609"/>
                </a:lnTo>
                <a:lnTo>
                  <a:pt x="893495" y="547877"/>
                </a:lnTo>
                <a:close/>
              </a:path>
              <a:path w="914400" h="914400">
                <a:moveTo>
                  <a:pt x="353568" y="97154"/>
                </a:moveTo>
                <a:lnTo>
                  <a:pt x="309499" y="267588"/>
                </a:lnTo>
                <a:lnTo>
                  <a:pt x="731736" y="267588"/>
                </a:lnTo>
                <a:lnTo>
                  <a:pt x="744735" y="245490"/>
                </a:lnTo>
                <a:lnTo>
                  <a:pt x="457200" y="245490"/>
                </a:lnTo>
                <a:lnTo>
                  <a:pt x="353568" y="97154"/>
                </a:lnTo>
                <a:close/>
              </a:path>
              <a:path w="914400" h="914400">
                <a:moveTo>
                  <a:pt x="614806" y="0"/>
                </a:moveTo>
                <a:lnTo>
                  <a:pt x="457200" y="245490"/>
                </a:lnTo>
                <a:lnTo>
                  <a:pt x="744735" y="245490"/>
                </a:lnTo>
                <a:lnTo>
                  <a:pt x="756538" y="225425"/>
                </a:lnTo>
                <a:lnTo>
                  <a:pt x="599185" y="225425"/>
                </a:lnTo>
                <a:lnTo>
                  <a:pt x="614806" y="0"/>
                </a:lnTo>
                <a:close/>
              </a:path>
              <a:path w="914400" h="914400">
                <a:moveTo>
                  <a:pt x="778128" y="188721"/>
                </a:moveTo>
                <a:lnTo>
                  <a:pt x="599185" y="225425"/>
                </a:lnTo>
                <a:lnTo>
                  <a:pt x="756538" y="225425"/>
                </a:lnTo>
                <a:lnTo>
                  <a:pt x="778128" y="188721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54873" y="3114294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0"/>
                </a:moveTo>
                <a:lnTo>
                  <a:pt x="614806" y="0"/>
                </a:lnTo>
                <a:lnTo>
                  <a:pt x="599185" y="225425"/>
                </a:lnTo>
                <a:lnTo>
                  <a:pt x="778128" y="188721"/>
                </a:lnTo>
                <a:lnTo>
                  <a:pt x="707008" y="309625"/>
                </a:lnTo>
                <a:lnTo>
                  <a:pt x="893064" y="344423"/>
                </a:lnTo>
                <a:lnTo>
                  <a:pt x="745362" y="443483"/>
                </a:lnTo>
                <a:lnTo>
                  <a:pt x="914400" y="562609"/>
                </a:lnTo>
                <a:lnTo>
                  <a:pt x="712724" y="547877"/>
                </a:lnTo>
                <a:lnTo>
                  <a:pt x="768096" y="766063"/>
                </a:lnTo>
                <a:lnTo>
                  <a:pt x="593471" y="612012"/>
                </a:lnTo>
                <a:lnTo>
                  <a:pt x="560831" y="835532"/>
                </a:lnTo>
                <a:lnTo>
                  <a:pt x="445897" y="632205"/>
                </a:lnTo>
                <a:lnTo>
                  <a:pt x="359155" y="914399"/>
                </a:lnTo>
                <a:lnTo>
                  <a:pt x="326644" y="661542"/>
                </a:lnTo>
                <a:lnTo>
                  <a:pt x="201549" y="745743"/>
                </a:lnTo>
                <a:lnTo>
                  <a:pt x="239902" y="590041"/>
                </a:lnTo>
                <a:lnTo>
                  <a:pt x="5715" y="617473"/>
                </a:lnTo>
                <a:lnTo>
                  <a:pt x="157606" y="498474"/>
                </a:lnTo>
                <a:lnTo>
                  <a:pt x="0" y="364743"/>
                </a:lnTo>
                <a:lnTo>
                  <a:pt x="195833" y="322452"/>
                </a:lnTo>
                <a:lnTo>
                  <a:pt x="15621" y="97154"/>
                </a:lnTo>
                <a:lnTo>
                  <a:pt x="309499" y="267588"/>
                </a:lnTo>
                <a:lnTo>
                  <a:pt x="353568" y="97154"/>
                </a:lnTo>
                <a:lnTo>
                  <a:pt x="457200" y="24549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426" y="317119"/>
            <a:ext cx="20421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Ⅰ.</a:t>
            </a:r>
            <a:r>
              <a:rPr dirty="0" spc="-90"/>
              <a:t> </a:t>
            </a:r>
            <a:r>
              <a:rPr dirty="0"/>
              <a:t>실용신안법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586089"/>
            <a:ext cx="7783195" cy="3935729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376555" indent="-363855">
              <a:lnSpc>
                <a:spcPct val="100000"/>
              </a:lnSpc>
              <a:spcBef>
                <a:spcPts val="1440"/>
              </a:spcBef>
              <a:buAutoNum type="arabicPeriod" startAt="3"/>
              <a:tabLst>
                <a:tab pos="377190" algn="l"/>
              </a:tabLst>
            </a:pPr>
            <a:r>
              <a:rPr dirty="0" sz="2400" b="1">
                <a:latin typeface="맑은 고딕"/>
                <a:cs typeface="맑은 고딕"/>
              </a:rPr>
              <a:t>실용신안 인정의 의미</a:t>
            </a:r>
            <a:endParaRPr sz="24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spcBef>
                <a:spcPts val="112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특허제도가 도입될 당시 우리나라의 </a:t>
            </a:r>
            <a:r>
              <a:rPr dirty="0" sz="2000" b="1">
                <a:latin typeface="맑은 고딕"/>
                <a:cs typeface="맑은 고딕"/>
              </a:rPr>
              <a:t>기술수준은 낮은</a:t>
            </a:r>
            <a:r>
              <a:rPr dirty="0" sz="2000" spc="-114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편이어서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외국인에게 특허가 독점될 우려가</a:t>
            </a:r>
            <a:r>
              <a:rPr dirty="0" sz="2000" spc="-8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있었고,</a:t>
            </a:r>
            <a:endParaRPr sz="20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spcBef>
                <a:spcPts val="48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우리나라에서 특허제도만을 인정하고 실용신안을 부정할</a:t>
            </a:r>
            <a:r>
              <a:rPr dirty="0" sz="2000" spc="-14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경우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맑은 고딕"/>
                <a:cs typeface="맑은 고딕"/>
              </a:rPr>
              <a:t>국민들의 </a:t>
            </a:r>
            <a:r>
              <a:rPr dirty="0" sz="2000" b="1">
                <a:latin typeface="맑은 고딕"/>
                <a:cs typeface="맑은 고딕"/>
              </a:rPr>
              <a:t>기술개발의욕을 떨어뜨릴 수 있는 우려가</a:t>
            </a:r>
            <a:r>
              <a:rPr dirty="0" sz="2000" spc="-114" b="1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있었다.</a:t>
            </a:r>
            <a:endParaRPr sz="20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spcBef>
                <a:spcPts val="48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낮은 수준의 발명(고안)이라도 보호할 필요가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있었다.</a:t>
            </a:r>
            <a:endParaRPr sz="2000">
              <a:latin typeface="맑은 고딕"/>
              <a:cs typeface="맑은 고딕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"/>
              <a:buChar char="-"/>
            </a:pPr>
            <a:endParaRPr sz="2500">
              <a:latin typeface="Times New Roman"/>
              <a:cs typeface="Times New Roman"/>
            </a:endParaRPr>
          </a:p>
          <a:p>
            <a:pPr lvl="1" marL="279400" marR="414655" indent="-178435">
              <a:lnSpc>
                <a:spcPct val="120000"/>
              </a:lnSpc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독일, 프랑스, 일본 등 선진국도 아직 이 제도를 유지하고</a:t>
            </a:r>
            <a:r>
              <a:rPr dirty="0" sz="2000" spc="-14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  같은 맥락에서</a:t>
            </a:r>
            <a:r>
              <a:rPr dirty="0" sz="2000" spc="-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우리나라에서도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이 제도가 도입된 지(1909년 시행) 100년이 지났지만 여전히</a:t>
            </a:r>
            <a:r>
              <a:rPr dirty="0" sz="2000" spc="-15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유지.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426" y="317119"/>
            <a:ext cx="25723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기발한</a:t>
            </a:r>
            <a:r>
              <a:rPr dirty="0" spc="-80"/>
              <a:t> </a:t>
            </a:r>
            <a:r>
              <a:rPr dirty="0"/>
              <a:t>실용신안법</a:t>
            </a:r>
          </a:p>
        </p:txBody>
      </p:sp>
      <p:sp>
        <p:nvSpPr>
          <p:cNvPr id="3" name="object 3"/>
          <p:cNvSpPr/>
          <p:nvPr/>
        </p:nvSpPr>
        <p:spPr>
          <a:xfrm>
            <a:off x="684276" y="1007363"/>
            <a:ext cx="2775204" cy="2014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72811" y="853439"/>
            <a:ext cx="2112264" cy="2828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23188" y="3357371"/>
            <a:ext cx="1775460" cy="30952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56076" y="4174235"/>
            <a:ext cx="4539996" cy="22783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</a:t>
            </a:r>
            <a:r>
              <a:rPr dirty="0" spc="-90"/>
              <a:t> </a:t>
            </a:r>
            <a:r>
              <a:rPr dirty="0"/>
              <a:t>디자인보호법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586089"/>
            <a:ext cx="7742555" cy="356997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376555" indent="-36385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77190" algn="l"/>
              </a:tabLst>
            </a:pPr>
            <a:r>
              <a:rPr dirty="0" sz="2400" b="1">
                <a:latin typeface="맑은 고딕"/>
                <a:cs typeface="맑은 고딕"/>
              </a:rPr>
              <a:t>의의와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기본원칙</a:t>
            </a:r>
            <a:endParaRPr sz="2400">
              <a:latin typeface="맑은 고딕"/>
              <a:cs typeface="맑은 고딕"/>
            </a:endParaRPr>
          </a:p>
          <a:p>
            <a:pPr lvl="1" marL="294640" indent="-193675">
              <a:lnSpc>
                <a:spcPct val="100000"/>
              </a:lnSpc>
              <a:spcBef>
                <a:spcPts val="112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디자인보호법은 디자인의 보호와 이용을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도모함으로써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디자인의 </a:t>
            </a:r>
            <a:r>
              <a:rPr dirty="0" sz="2000" b="1">
                <a:latin typeface="맑은 고딕"/>
                <a:cs typeface="맑은 고딕"/>
              </a:rPr>
              <a:t>창작을 장려하여 산업발전에 이바지함을 목적으로</a:t>
            </a:r>
            <a:r>
              <a:rPr dirty="0" sz="2000" spc="-114" b="1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한다.</a:t>
            </a:r>
            <a:endParaRPr sz="2000">
              <a:latin typeface="맑은 고딕"/>
              <a:cs typeface="맑은 고딕"/>
            </a:endParaRPr>
          </a:p>
          <a:p>
            <a:pPr lvl="1" marL="294640" indent="-193675">
              <a:lnSpc>
                <a:spcPct val="100000"/>
              </a:lnSpc>
              <a:spcBef>
                <a:spcPts val="48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"디자인“ : </a:t>
            </a:r>
            <a:r>
              <a:rPr dirty="0" sz="2000" b="1">
                <a:latin typeface="맑은 고딕"/>
                <a:cs typeface="맑은 고딕"/>
              </a:rPr>
              <a:t>물품</a:t>
            </a:r>
            <a:r>
              <a:rPr dirty="0" sz="2000">
                <a:latin typeface="맑은 고딕"/>
                <a:cs typeface="맑은 고딕"/>
              </a:rPr>
              <a:t>(물품의 부분 </a:t>
            </a:r>
            <a:r>
              <a:rPr dirty="0" sz="2000" spc="0">
                <a:latin typeface="맑은 고딕"/>
                <a:cs typeface="맑은 고딕"/>
              </a:rPr>
              <a:t>및 </a:t>
            </a:r>
            <a:r>
              <a:rPr dirty="0" sz="2000">
                <a:latin typeface="맑은 고딕"/>
                <a:cs typeface="맑은 고딕"/>
              </a:rPr>
              <a:t>글자체를 포함)</a:t>
            </a:r>
            <a:r>
              <a:rPr dirty="0" sz="2000" b="1">
                <a:latin typeface="맑은 고딕"/>
                <a:cs typeface="맑은 고딕"/>
              </a:rPr>
              <a:t>의</a:t>
            </a:r>
            <a:r>
              <a:rPr dirty="0" sz="2000" spc="-15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형상·모양·색채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또는 이들을 결합한 것으로서 시각을</a:t>
            </a:r>
            <a:r>
              <a:rPr dirty="0" sz="2000" spc="-8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통하여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미감(美感)을</a:t>
            </a:r>
            <a:r>
              <a:rPr dirty="0" sz="2000" spc="-5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일으키게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하는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것</a:t>
            </a:r>
            <a:r>
              <a:rPr dirty="0" sz="2000">
                <a:latin typeface="맑은 고딕"/>
                <a:cs typeface="맑은 고딕"/>
              </a:rPr>
              <a:t>을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말한다.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lvl="1" marL="294640" indent="-193675">
              <a:lnSpc>
                <a:spcPct val="100000"/>
              </a:lnSpc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디자인보호법상</a:t>
            </a:r>
            <a:r>
              <a:rPr dirty="0" sz="2000" spc="-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주요원칙들은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특허법의 주요원칙들과 동일하게 그대로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적용된다.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6083" y="4293108"/>
            <a:ext cx="4175760" cy="2276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64857" y="2622042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3"/>
                </a:moveTo>
                <a:lnTo>
                  <a:pt x="326644" y="661543"/>
                </a:lnTo>
                <a:lnTo>
                  <a:pt x="359156" y="914400"/>
                </a:lnTo>
                <a:lnTo>
                  <a:pt x="436879" y="661543"/>
                </a:lnTo>
                <a:close/>
              </a:path>
              <a:path w="914400" h="914400">
                <a:moveTo>
                  <a:pt x="590522" y="632206"/>
                </a:moveTo>
                <a:lnTo>
                  <a:pt x="445897" y="632206"/>
                </a:lnTo>
                <a:lnTo>
                  <a:pt x="560832" y="835533"/>
                </a:lnTo>
                <a:lnTo>
                  <a:pt x="590522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471" y="612013"/>
                </a:lnTo>
                <a:lnTo>
                  <a:pt x="768096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2"/>
                </a:moveTo>
                <a:lnTo>
                  <a:pt x="239902" y="590042"/>
                </a:lnTo>
                <a:lnTo>
                  <a:pt x="201549" y="745744"/>
                </a:lnTo>
                <a:lnTo>
                  <a:pt x="326644" y="661543"/>
                </a:lnTo>
                <a:lnTo>
                  <a:pt x="436879" y="661543"/>
                </a:lnTo>
                <a:lnTo>
                  <a:pt x="445897" y="632206"/>
                </a:lnTo>
                <a:lnTo>
                  <a:pt x="590522" y="632206"/>
                </a:lnTo>
                <a:lnTo>
                  <a:pt x="593471" y="612013"/>
                </a:lnTo>
                <a:lnTo>
                  <a:pt x="729000" y="612013"/>
                </a:lnTo>
                <a:lnTo>
                  <a:pt x="723424" y="590042"/>
                </a:lnTo>
                <a:close/>
              </a:path>
              <a:path w="914400" h="914400">
                <a:moveTo>
                  <a:pt x="15621" y="97155"/>
                </a:moveTo>
                <a:lnTo>
                  <a:pt x="195834" y="322453"/>
                </a:lnTo>
                <a:lnTo>
                  <a:pt x="0" y="364744"/>
                </a:lnTo>
                <a:lnTo>
                  <a:pt x="157607" y="498475"/>
                </a:lnTo>
                <a:lnTo>
                  <a:pt x="5715" y="617474"/>
                </a:lnTo>
                <a:lnTo>
                  <a:pt x="239902" y="590042"/>
                </a:lnTo>
                <a:lnTo>
                  <a:pt x="723424" y="590042"/>
                </a:lnTo>
                <a:lnTo>
                  <a:pt x="712724" y="547878"/>
                </a:lnTo>
                <a:lnTo>
                  <a:pt x="893495" y="547878"/>
                </a:lnTo>
                <a:lnTo>
                  <a:pt x="745363" y="443484"/>
                </a:lnTo>
                <a:lnTo>
                  <a:pt x="893064" y="344424"/>
                </a:lnTo>
                <a:lnTo>
                  <a:pt x="707009" y="309625"/>
                </a:lnTo>
                <a:lnTo>
                  <a:pt x="731736" y="267588"/>
                </a:lnTo>
                <a:lnTo>
                  <a:pt x="309499" y="267588"/>
                </a:lnTo>
                <a:lnTo>
                  <a:pt x="15621" y="97155"/>
                </a:lnTo>
                <a:close/>
              </a:path>
              <a:path w="914400" h="914400">
                <a:moveTo>
                  <a:pt x="893495" y="547878"/>
                </a:moveTo>
                <a:lnTo>
                  <a:pt x="712724" y="547878"/>
                </a:lnTo>
                <a:lnTo>
                  <a:pt x="914400" y="562610"/>
                </a:lnTo>
                <a:lnTo>
                  <a:pt x="893495" y="547878"/>
                </a:lnTo>
                <a:close/>
              </a:path>
              <a:path w="914400" h="914400">
                <a:moveTo>
                  <a:pt x="353568" y="97155"/>
                </a:moveTo>
                <a:lnTo>
                  <a:pt x="309499" y="267588"/>
                </a:lnTo>
                <a:lnTo>
                  <a:pt x="731736" y="267588"/>
                </a:lnTo>
                <a:lnTo>
                  <a:pt x="744735" y="245491"/>
                </a:lnTo>
                <a:lnTo>
                  <a:pt x="457200" y="245491"/>
                </a:lnTo>
                <a:lnTo>
                  <a:pt x="353568" y="97155"/>
                </a:lnTo>
                <a:close/>
              </a:path>
              <a:path w="914400" h="914400">
                <a:moveTo>
                  <a:pt x="614807" y="0"/>
                </a:moveTo>
                <a:lnTo>
                  <a:pt x="457200" y="245491"/>
                </a:lnTo>
                <a:lnTo>
                  <a:pt x="744735" y="245491"/>
                </a:lnTo>
                <a:lnTo>
                  <a:pt x="756539" y="225425"/>
                </a:lnTo>
                <a:lnTo>
                  <a:pt x="599186" y="225425"/>
                </a:lnTo>
                <a:lnTo>
                  <a:pt x="614807" y="0"/>
                </a:lnTo>
                <a:close/>
              </a:path>
              <a:path w="914400" h="914400">
                <a:moveTo>
                  <a:pt x="778128" y="188722"/>
                </a:moveTo>
                <a:lnTo>
                  <a:pt x="599186" y="225425"/>
                </a:lnTo>
                <a:lnTo>
                  <a:pt x="756539" y="225425"/>
                </a:lnTo>
                <a:lnTo>
                  <a:pt x="778128" y="18872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64857" y="2622042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1"/>
                </a:moveTo>
                <a:lnTo>
                  <a:pt x="614807" y="0"/>
                </a:lnTo>
                <a:lnTo>
                  <a:pt x="599186" y="225425"/>
                </a:lnTo>
                <a:lnTo>
                  <a:pt x="778128" y="188722"/>
                </a:lnTo>
                <a:lnTo>
                  <a:pt x="707009" y="309625"/>
                </a:lnTo>
                <a:lnTo>
                  <a:pt x="893064" y="344424"/>
                </a:lnTo>
                <a:lnTo>
                  <a:pt x="745363" y="443484"/>
                </a:lnTo>
                <a:lnTo>
                  <a:pt x="914400" y="562610"/>
                </a:lnTo>
                <a:lnTo>
                  <a:pt x="712724" y="547878"/>
                </a:lnTo>
                <a:lnTo>
                  <a:pt x="768096" y="766063"/>
                </a:lnTo>
                <a:lnTo>
                  <a:pt x="593471" y="612013"/>
                </a:lnTo>
                <a:lnTo>
                  <a:pt x="560832" y="835533"/>
                </a:lnTo>
                <a:lnTo>
                  <a:pt x="445897" y="632206"/>
                </a:lnTo>
                <a:lnTo>
                  <a:pt x="359156" y="914400"/>
                </a:lnTo>
                <a:lnTo>
                  <a:pt x="326644" y="661543"/>
                </a:lnTo>
                <a:lnTo>
                  <a:pt x="201549" y="745744"/>
                </a:lnTo>
                <a:lnTo>
                  <a:pt x="239902" y="590042"/>
                </a:lnTo>
                <a:lnTo>
                  <a:pt x="5715" y="617474"/>
                </a:lnTo>
                <a:lnTo>
                  <a:pt x="157607" y="498475"/>
                </a:lnTo>
                <a:lnTo>
                  <a:pt x="0" y="364744"/>
                </a:lnTo>
                <a:lnTo>
                  <a:pt x="195834" y="322453"/>
                </a:lnTo>
                <a:lnTo>
                  <a:pt x="15621" y="97155"/>
                </a:lnTo>
                <a:lnTo>
                  <a:pt x="309499" y="267588"/>
                </a:lnTo>
                <a:lnTo>
                  <a:pt x="353568" y="97155"/>
                </a:lnTo>
                <a:lnTo>
                  <a:pt x="457200" y="245491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</a:t>
            </a:r>
            <a:r>
              <a:rPr dirty="0" spc="-90"/>
              <a:t> </a:t>
            </a:r>
            <a:r>
              <a:rPr dirty="0"/>
              <a:t>디자인보호법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586089"/>
            <a:ext cx="6637655" cy="247269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b="1">
                <a:latin typeface="맑은 고딕"/>
                <a:cs typeface="맑은 고딕"/>
              </a:rPr>
              <a:t>1. 의의와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기본원칙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2000">
                <a:latin typeface="맑은 고딕"/>
                <a:cs typeface="맑은 고딕"/>
              </a:rPr>
              <a:t>- 디자인은 </a:t>
            </a:r>
            <a:r>
              <a:rPr dirty="0" sz="2000" b="1">
                <a:latin typeface="맑은 고딕"/>
                <a:cs typeface="맑은 고딕"/>
              </a:rPr>
              <a:t>물품과 불가분의</a:t>
            </a:r>
            <a:r>
              <a:rPr dirty="0" sz="2000" spc="-7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관계</a:t>
            </a:r>
            <a:r>
              <a:rPr dirty="0" sz="2000">
                <a:latin typeface="맑은 고딕"/>
                <a:cs typeface="맑은 고딕"/>
              </a:rPr>
              <a:t>이며,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물품의 </a:t>
            </a:r>
            <a:r>
              <a:rPr dirty="0" sz="2000" b="1">
                <a:latin typeface="맑은 고딕"/>
                <a:cs typeface="맑은 고딕"/>
              </a:rPr>
              <a:t>미적외관</a:t>
            </a:r>
            <a:r>
              <a:rPr dirty="0" sz="2000">
                <a:latin typeface="맑은 고딕"/>
                <a:cs typeface="맑은 고딕"/>
              </a:rPr>
              <a:t>을 대상으로</a:t>
            </a:r>
            <a:r>
              <a:rPr dirty="0" sz="2000" spc="-7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하는바,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모방이 용이</a:t>
            </a:r>
            <a:r>
              <a:rPr dirty="0" sz="2000">
                <a:latin typeface="맑은 고딕"/>
                <a:cs typeface="맑은 고딕"/>
              </a:rPr>
              <a:t>하고 </a:t>
            </a:r>
            <a:r>
              <a:rPr dirty="0" sz="2000" b="1">
                <a:latin typeface="맑은 고딕"/>
                <a:cs typeface="맑은 고딕"/>
              </a:rPr>
              <a:t>유행성이 강하며 권리범위가</a:t>
            </a:r>
            <a:r>
              <a:rPr dirty="0" sz="2000" spc="-15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협소하고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라이프사이클이 짧은 특성</a:t>
            </a:r>
            <a:r>
              <a:rPr dirty="0" sz="2000">
                <a:latin typeface="맑은 고딕"/>
                <a:cs typeface="맑은 고딕"/>
              </a:rPr>
              <a:t>이</a:t>
            </a:r>
            <a:r>
              <a:rPr dirty="0" sz="2000" spc="-6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있는바,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여타 산업재산권과는 다른 특유제도들이 인정되고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48228" y="3212592"/>
            <a:ext cx="4896612" cy="3384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48561" y="360045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3"/>
                </a:moveTo>
                <a:lnTo>
                  <a:pt x="326644" y="661543"/>
                </a:lnTo>
                <a:lnTo>
                  <a:pt x="359156" y="914400"/>
                </a:lnTo>
                <a:lnTo>
                  <a:pt x="436879" y="661543"/>
                </a:lnTo>
                <a:close/>
              </a:path>
              <a:path w="914400" h="914400">
                <a:moveTo>
                  <a:pt x="590522" y="632206"/>
                </a:moveTo>
                <a:lnTo>
                  <a:pt x="445896" y="632206"/>
                </a:lnTo>
                <a:lnTo>
                  <a:pt x="560832" y="835532"/>
                </a:lnTo>
                <a:lnTo>
                  <a:pt x="590522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470" y="612013"/>
                </a:lnTo>
                <a:lnTo>
                  <a:pt x="768095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2"/>
                </a:moveTo>
                <a:lnTo>
                  <a:pt x="239902" y="590042"/>
                </a:lnTo>
                <a:lnTo>
                  <a:pt x="201549" y="745744"/>
                </a:lnTo>
                <a:lnTo>
                  <a:pt x="326644" y="661543"/>
                </a:lnTo>
                <a:lnTo>
                  <a:pt x="436879" y="661543"/>
                </a:lnTo>
                <a:lnTo>
                  <a:pt x="445896" y="632206"/>
                </a:lnTo>
                <a:lnTo>
                  <a:pt x="590522" y="632206"/>
                </a:lnTo>
                <a:lnTo>
                  <a:pt x="593470" y="612013"/>
                </a:lnTo>
                <a:lnTo>
                  <a:pt x="729000" y="612013"/>
                </a:lnTo>
                <a:lnTo>
                  <a:pt x="723424" y="590042"/>
                </a:lnTo>
                <a:close/>
              </a:path>
              <a:path w="914400" h="914400">
                <a:moveTo>
                  <a:pt x="15621" y="97155"/>
                </a:moveTo>
                <a:lnTo>
                  <a:pt x="195833" y="322452"/>
                </a:lnTo>
                <a:lnTo>
                  <a:pt x="0" y="364744"/>
                </a:lnTo>
                <a:lnTo>
                  <a:pt x="157606" y="498475"/>
                </a:lnTo>
                <a:lnTo>
                  <a:pt x="5715" y="617474"/>
                </a:lnTo>
                <a:lnTo>
                  <a:pt x="239902" y="590042"/>
                </a:lnTo>
                <a:lnTo>
                  <a:pt x="723424" y="590042"/>
                </a:lnTo>
                <a:lnTo>
                  <a:pt x="712724" y="547877"/>
                </a:lnTo>
                <a:lnTo>
                  <a:pt x="893495" y="547877"/>
                </a:lnTo>
                <a:lnTo>
                  <a:pt x="745363" y="443483"/>
                </a:lnTo>
                <a:lnTo>
                  <a:pt x="893063" y="344424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499" y="267588"/>
                </a:lnTo>
                <a:lnTo>
                  <a:pt x="15621" y="97155"/>
                </a:lnTo>
                <a:close/>
              </a:path>
              <a:path w="914400" h="914400">
                <a:moveTo>
                  <a:pt x="893495" y="547877"/>
                </a:moveTo>
                <a:lnTo>
                  <a:pt x="712724" y="547877"/>
                </a:lnTo>
                <a:lnTo>
                  <a:pt x="914400" y="562610"/>
                </a:lnTo>
                <a:lnTo>
                  <a:pt x="893495" y="547877"/>
                </a:lnTo>
                <a:close/>
              </a:path>
              <a:path w="914400" h="914400">
                <a:moveTo>
                  <a:pt x="353568" y="97155"/>
                </a:moveTo>
                <a:lnTo>
                  <a:pt x="309499" y="267588"/>
                </a:lnTo>
                <a:lnTo>
                  <a:pt x="731736" y="267588"/>
                </a:lnTo>
                <a:lnTo>
                  <a:pt x="744735" y="245491"/>
                </a:lnTo>
                <a:lnTo>
                  <a:pt x="457200" y="245491"/>
                </a:lnTo>
                <a:lnTo>
                  <a:pt x="353568" y="97155"/>
                </a:lnTo>
                <a:close/>
              </a:path>
              <a:path w="914400" h="914400">
                <a:moveTo>
                  <a:pt x="614807" y="0"/>
                </a:moveTo>
                <a:lnTo>
                  <a:pt x="457200" y="245491"/>
                </a:lnTo>
                <a:lnTo>
                  <a:pt x="744735" y="245491"/>
                </a:lnTo>
                <a:lnTo>
                  <a:pt x="756539" y="225425"/>
                </a:lnTo>
                <a:lnTo>
                  <a:pt x="599186" y="225425"/>
                </a:lnTo>
                <a:lnTo>
                  <a:pt x="614807" y="0"/>
                </a:lnTo>
                <a:close/>
              </a:path>
              <a:path w="914400" h="914400">
                <a:moveTo>
                  <a:pt x="778129" y="188722"/>
                </a:moveTo>
                <a:lnTo>
                  <a:pt x="599186" y="225425"/>
                </a:lnTo>
                <a:lnTo>
                  <a:pt x="756539" y="225425"/>
                </a:lnTo>
                <a:lnTo>
                  <a:pt x="778129" y="18872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48561" y="360045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1"/>
                </a:moveTo>
                <a:lnTo>
                  <a:pt x="614807" y="0"/>
                </a:lnTo>
                <a:lnTo>
                  <a:pt x="599186" y="225425"/>
                </a:lnTo>
                <a:lnTo>
                  <a:pt x="778129" y="188722"/>
                </a:lnTo>
                <a:lnTo>
                  <a:pt x="707008" y="309625"/>
                </a:lnTo>
                <a:lnTo>
                  <a:pt x="893063" y="344424"/>
                </a:lnTo>
                <a:lnTo>
                  <a:pt x="745363" y="443483"/>
                </a:lnTo>
                <a:lnTo>
                  <a:pt x="914400" y="562610"/>
                </a:lnTo>
                <a:lnTo>
                  <a:pt x="712724" y="547877"/>
                </a:lnTo>
                <a:lnTo>
                  <a:pt x="768095" y="766063"/>
                </a:lnTo>
                <a:lnTo>
                  <a:pt x="593470" y="612013"/>
                </a:lnTo>
                <a:lnTo>
                  <a:pt x="560832" y="835532"/>
                </a:lnTo>
                <a:lnTo>
                  <a:pt x="445896" y="632206"/>
                </a:lnTo>
                <a:lnTo>
                  <a:pt x="359156" y="914400"/>
                </a:lnTo>
                <a:lnTo>
                  <a:pt x="326644" y="661543"/>
                </a:lnTo>
                <a:lnTo>
                  <a:pt x="201549" y="745744"/>
                </a:lnTo>
                <a:lnTo>
                  <a:pt x="239902" y="590042"/>
                </a:lnTo>
                <a:lnTo>
                  <a:pt x="5715" y="617474"/>
                </a:lnTo>
                <a:lnTo>
                  <a:pt x="157606" y="498475"/>
                </a:lnTo>
                <a:lnTo>
                  <a:pt x="0" y="364744"/>
                </a:lnTo>
                <a:lnTo>
                  <a:pt x="195833" y="322452"/>
                </a:lnTo>
                <a:lnTo>
                  <a:pt x="15621" y="97155"/>
                </a:lnTo>
                <a:lnTo>
                  <a:pt x="309499" y="267588"/>
                </a:lnTo>
                <a:lnTo>
                  <a:pt x="353568" y="97155"/>
                </a:lnTo>
                <a:lnTo>
                  <a:pt x="457200" y="245491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PCW</dc:creator>
  <dc:title>제1강: 현대범죄와 형벌의 구성과 내용개관</dc:title>
  <dcterms:created xsi:type="dcterms:W3CDTF">2023-04-18T07:13:35Z</dcterms:created>
  <dcterms:modified xsi:type="dcterms:W3CDTF">2023-04-18T07:13:35Z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2023-04-04T00:00:00Z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2023-04-18T00:00:00Z</vt:filetime>
  </property>
</Properties>
</file>