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48" r:id="rId3"/>
    <p:sldId id="341" r:id="rId4"/>
    <p:sldId id="343" r:id="rId5"/>
    <p:sldId id="346" r:id="rId6"/>
    <p:sldId id="344" r:id="rId7"/>
    <p:sldId id="349" r:id="rId8"/>
    <p:sldId id="350" r:id="rId9"/>
    <p:sldId id="352" r:id="rId10"/>
    <p:sldId id="35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시각장애인의 편의를 위한 음성 인식 메모 앱</a:t>
            </a: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만드로이드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084E-D507-C0DC-BE2E-0FF1E465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332B4-6145-8410-F868-0E0D84A5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1 : </a:t>
            </a:r>
            <a:r>
              <a:rPr lang="ko-KR" altLang="en-US" dirty="0"/>
              <a:t>기능별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블록다이어그램의</a:t>
            </a:r>
            <a:r>
              <a:rPr lang="ko-KR" altLang="en-US" dirty="0"/>
              <a:t> </a:t>
            </a:r>
            <a:r>
              <a:rPr lang="ko-KR" altLang="en-US" dirty="0" err="1"/>
              <a:t>블록별</a:t>
            </a:r>
            <a:r>
              <a:rPr lang="ko-KR" altLang="en-US" dirty="0"/>
              <a:t> 역할</a:t>
            </a:r>
            <a:r>
              <a:rPr lang="en-US" altLang="ko-KR" dirty="0"/>
              <a:t>. </a:t>
            </a:r>
            <a:r>
              <a:rPr lang="ko-KR" altLang="en-US" dirty="0"/>
              <a:t>기타 역할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2 : </a:t>
            </a:r>
            <a:r>
              <a:rPr lang="ko-KR" altLang="en-US" dirty="0"/>
              <a:t>기능별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블록다이어그램의</a:t>
            </a:r>
            <a:r>
              <a:rPr lang="ko-KR" altLang="en-US" dirty="0"/>
              <a:t> </a:t>
            </a:r>
            <a:r>
              <a:rPr lang="ko-KR" altLang="en-US" dirty="0" err="1"/>
              <a:t>블록별</a:t>
            </a:r>
            <a:r>
              <a:rPr lang="ko-KR" altLang="en-US" dirty="0"/>
              <a:t> 역할</a:t>
            </a:r>
            <a:r>
              <a:rPr lang="en-US" altLang="ko-KR" dirty="0"/>
              <a:t> . </a:t>
            </a:r>
            <a:r>
              <a:rPr lang="ko-KR" altLang="en-US" dirty="0"/>
              <a:t>기타 역할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3 : </a:t>
            </a:r>
            <a:r>
              <a:rPr lang="ko-KR" altLang="en-US" dirty="0"/>
              <a:t>기능별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블록다이어그램의</a:t>
            </a:r>
            <a:r>
              <a:rPr lang="ko-KR" altLang="en-US" dirty="0"/>
              <a:t> </a:t>
            </a:r>
            <a:r>
              <a:rPr lang="ko-KR" altLang="en-US" dirty="0" err="1"/>
              <a:t>블록별</a:t>
            </a:r>
            <a:r>
              <a:rPr lang="ko-KR" altLang="en-US" dirty="0"/>
              <a:t> 역할</a:t>
            </a:r>
            <a:r>
              <a:rPr lang="en-US" altLang="ko-KR" dirty="0"/>
              <a:t> . </a:t>
            </a:r>
            <a:r>
              <a:rPr lang="ko-KR" altLang="en-US" dirty="0"/>
              <a:t>기타 역할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4 : </a:t>
            </a:r>
            <a:r>
              <a:rPr lang="ko-KR" altLang="en-US" dirty="0"/>
              <a:t>기능별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블록다이어그램의</a:t>
            </a:r>
            <a:r>
              <a:rPr lang="ko-KR" altLang="en-US" dirty="0"/>
              <a:t> </a:t>
            </a:r>
            <a:r>
              <a:rPr lang="ko-KR" altLang="en-US" dirty="0" err="1"/>
              <a:t>블록별</a:t>
            </a:r>
            <a:r>
              <a:rPr lang="ko-KR" altLang="en-US" dirty="0"/>
              <a:t> 역할</a:t>
            </a:r>
            <a:r>
              <a:rPr lang="en-US" altLang="ko-KR" dirty="0"/>
              <a:t> . </a:t>
            </a:r>
            <a:r>
              <a:rPr lang="ko-KR" altLang="en-US" dirty="0"/>
              <a:t>기타 역할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816CC-C3A7-1BBF-BAAC-05F1F5B2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3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/>
              <a:t>시각장애인의 편의를 위한 음성 인식 메모 앱</a:t>
            </a:r>
            <a:endParaRPr lang="en-US" altLang="ko-KR" dirty="0"/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D4C76-E5C7-9A76-B020-4ED762D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제품 조사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18EF2-A716-1517-1B8D-3D39C7A3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개발하는 제품</a:t>
            </a:r>
            <a:r>
              <a:rPr lang="en-US" altLang="ko-KR" dirty="0"/>
              <a:t>/</a:t>
            </a:r>
            <a:r>
              <a:rPr lang="ko-KR" altLang="en-US" dirty="0"/>
              <a:t>서비스과 유사한 제품</a:t>
            </a:r>
            <a:r>
              <a:rPr lang="en-US" altLang="ko-KR" dirty="0"/>
              <a:t>/</a:t>
            </a:r>
            <a:r>
              <a:rPr lang="ko-KR" altLang="en-US" dirty="0"/>
              <a:t>서비스를 조사할 것</a:t>
            </a:r>
            <a:endParaRPr lang="en-US" altLang="ko-KR" dirty="0"/>
          </a:p>
          <a:p>
            <a:pPr lvl="1"/>
            <a:r>
              <a:rPr lang="ko-KR" altLang="en-US" dirty="0"/>
              <a:t>유사 제품</a:t>
            </a:r>
            <a:r>
              <a:rPr lang="en-US" altLang="ko-KR" dirty="0"/>
              <a:t>/</a:t>
            </a:r>
            <a:r>
              <a:rPr lang="ko-KR" altLang="en-US" dirty="0"/>
              <a:t>서비스와 비교 분석 수행하여 차별성</a:t>
            </a:r>
            <a:r>
              <a:rPr lang="en-US" altLang="ko-KR" dirty="0"/>
              <a:t>, </a:t>
            </a:r>
            <a:r>
              <a:rPr lang="ko-KR" altLang="en-US" dirty="0"/>
              <a:t>장점 등을 정리해 </a:t>
            </a:r>
            <a:r>
              <a:rPr lang="ko-KR" altLang="en-US" dirty="0" err="1"/>
              <a:t>볼것</a:t>
            </a:r>
            <a:endParaRPr lang="en-US" altLang="ko-KR" dirty="0"/>
          </a:p>
          <a:p>
            <a:pPr lvl="1"/>
            <a:r>
              <a:rPr lang="ko-KR" altLang="en-US" dirty="0"/>
              <a:t>정확하게 개발하려는 제품과 </a:t>
            </a:r>
            <a:r>
              <a:rPr lang="en-US" altLang="ko-KR" dirty="0"/>
              <a:t>concept </a:t>
            </a:r>
            <a:r>
              <a:rPr lang="ko-KR" altLang="en-US" dirty="0"/>
              <a:t>이 일치하는 것이 없으면 최대한 유사한 것들로 조사해 볼 것</a:t>
            </a:r>
            <a:r>
              <a:rPr lang="en-US" altLang="ko-KR" dirty="0"/>
              <a:t> (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A502E-ECCE-B72D-33D7-CF571ED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920DE70-90AF-06BE-33D3-C3FDD3116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972350"/>
              </p:ext>
            </p:extLst>
          </p:nvPr>
        </p:nvGraphicFramePr>
        <p:xfrm>
          <a:off x="625956" y="2897933"/>
          <a:ext cx="8078097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445">
                  <a:extLst>
                    <a:ext uri="{9D8B030D-6E8A-4147-A177-3AD203B41FA5}">
                      <a16:colId xmlns:a16="http://schemas.microsoft.com/office/drawing/2014/main" val="3866502814"/>
                    </a:ext>
                  </a:extLst>
                </a:gridCol>
                <a:gridCol w="4025347">
                  <a:extLst>
                    <a:ext uri="{9D8B030D-6E8A-4147-A177-3AD203B41FA5}">
                      <a16:colId xmlns:a16="http://schemas.microsoft.com/office/drawing/2014/main" val="3941804966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60159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유사 제품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 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개발사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유사 제품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 주요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개발하려는 제품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서비스와의 차별성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제품명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개발사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참조 가능한 웹사이트 </a:t>
                      </a:r>
                      <a:r>
                        <a:rPr lang="en-US" altLang="ko-KR" sz="1200" dirty="0"/>
                        <a:t>URL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제품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 개념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필요하면 그림 등도 추가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주요 기능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특장점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차별성은 기술적인 차별성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개념적인 차별성 등 어떤 것이든 좋음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제품명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개발사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참조 가능한 웹사이트 </a:t>
                      </a:r>
                      <a:r>
                        <a:rPr lang="en-US" altLang="ko-KR" sz="1200" dirty="0"/>
                        <a:t>URL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제품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 개념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필요하면 그림 등도 추가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주요 기능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특장점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0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제품명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개발사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참조 가능한 웹사이트 </a:t>
                      </a:r>
                      <a:r>
                        <a:rPr lang="en-US" altLang="ko-KR" sz="1200" dirty="0"/>
                        <a:t>URL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제품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 개념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필요하면 그림 등도 추가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주요 기능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특장점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8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8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92B32-22A5-1A94-0CA6-734092ED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제품 조사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0640-8A47-B5B8-B80A-2F704E89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 유사 제품</a:t>
            </a:r>
            <a:r>
              <a:rPr lang="en-US" altLang="ko-KR" dirty="0"/>
              <a:t>/</a:t>
            </a:r>
            <a:r>
              <a:rPr lang="ko-KR" altLang="en-US" dirty="0"/>
              <a:t>서비스에 대한 기술 분석</a:t>
            </a:r>
            <a:endParaRPr lang="en-US" altLang="ko-KR" dirty="0"/>
          </a:p>
          <a:p>
            <a:pPr lvl="1"/>
            <a:r>
              <a:rPr lang="ko-KR" altLang="en-US" dirty="0"/>
              <a:t>어떤 기술을 적용하고 있는지 기술할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55110-32FC-9890-C305-8CDFD4B9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9E91B-FF18-33C8-B9EF-16D9A5C9C4EA}"/>
              </a:ext>
            </a:extLst>
          </p:cNvPr>
          <p:cNvGrpSpPr/>
          <p:nvPr/>
        </p:nvGrpSpPr>
        <p:grpSpPr>
          <a:xfrm>
            <a:off x="1151965" y="1281953"/>
            <a:ext cx="6840070" cy="4885765"/>
            <a:chOff x="1192306" y="1147482"/>
            <a:chExt cx="5329238" cy="3198812"/>
          </a:xfrm>
        </p:grpSpPr>
        <p:pic>
          <p:nvPicPr>
            <p:cNvPr id="1027" name="_x103085544">
              <a:extLst>
                <a:ext uri="{FF2B5EF4-FFF2-40B4-BE49-F238E27FC236}">
                  <a16:creationId xmlns:a16="http://schemas.microsoft.com/office/drawing/2014/main" id="{B695946A-99DD-A9F1-4650-5D9FED42F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306" y="1147482"/>
              <a:ext cx="1779588" cy="317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_x103084752">
              <a:extLst>
                <a:ext uri="{FF2B5EF4-FFF2-40B4-BE49-F238E27FC236}">
                  <a16:creationId xmlns:a16="http://schemas.microsoft.com/office/drawing/2014/main" id="{C8646539-0CC8-E5AB-4C51-EE036CA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131" y="1147482"/>
              <a:ext cx="1793875" cy="319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_x102960304">
              <a:extLst>
                <a:ext uri="{FF2B5EF4-FFF2-40B4-BE49-F238E27FC236}">
                  <a16:creationId xmlns:a16="http://schemas.microsoft.com/office/drawing/2014/main" id="{5F367FEE-5BC8-8CCB-6AA6-CBB038A61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719" y="1147482"/>
              <a:ext cx="1774825" cy="316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D4C76-E5C7-9A76-B020-4ED762D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하는 제품의 기능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18EF2-A716-1517-1B8D-3D39C7A3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개발하는 제품의 기능들을 정의하고 각 기능의 동작 과정을 기술 할 것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다음 페이지의 양식에 맞춰서 내용을 정리 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A502E-ECCE-B72D-33D7-CF571ED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7127AA4-778F-B997-173A-3F99D6E94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008890"/>
              </p:ext>
            </p:extLst>
          </p:nvPr>
        </p:nvGraphicFramePr>
        <p:xfrm>
          <a:off x="633479" y="2240280"/>
          <a:ext cx="80705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922">
                  <a:extLst>
                    <a:ext uri="{9D8B030D-6E8A-4147-A177-3AD203B41FA5}">
                      <a16:colId xmlns:a16="http://schemas.microsoft.com/office/drawing/2014/main" val="3866502814"/>
                    </a:ext>
                  </a:extLst>
                </a:gridCol>
                <a:gridCol w="4025347">
                  <a:extLst>
                    <a:ext uri="{9D8B030D-6E8A-4147-A177-3AD203B41FA5}">
                      <a16:colId xmlns:a16="http://schemas.microsoft.com/office/drawing/2014/main" val="3941804966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60159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명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 기능 및 동작과정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5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  </a:t>
                      </a:r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4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B  </a:t>
                      </a:r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80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  </a:t>
                      </a:r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68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0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112DE-70CB-464F-F712-1AF50348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065F2-DF6F-384A-D854-02BB65A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68AAFC-58D2-A3B7-6F6C-300BEA6CB92B}"/>
              </a:ext>
            </a:extLst>
          </p:cNvPr>
          <p:cNvGrpSpPr/>
          <p:nvPr/>
        </p:nvGrpSpPr>
        <p:grpSpPr>
          <a:xfrm>
            <a:off x="2679689" y="304574"/>
            <a:ext cx="3784622" cy="6416899"/>
            <a:chOff x="4203689" y="220550"/>
            <a:chExt cx="3784622" cy="641689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4B7F545-8777-4E17-315B-806122640DB6}"/>
                </a:ext>
              </a:extLst>
            </p:cNvPr>
            <p:cNvSpPr/>
            <p:nvPr/>
          </p:nvSpPr>
          <p:spPr>
            <a:xfrm>
              <a:off x="4203689" y="620660"/>
              <a:ext cx="3784622" cy="6016789"/>
            </a:xfrm>
            <a:prstGeom prst="roundRect">
              <a:avLst>
                <a:gd name="adj" fmla="val 954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A10464-4330-BE8E-FA92-5E788C1D8AFD}"/>
                </a:ext>
              </a:extLst>
            </p:cNvPr>
            <p:cNvSpPr txBox="1"/>
            <p:nvPr/>
          </p:nvSpPr>
          <p:spPr>
            <a:xfrm>
              <a:off x="5001619" y="220550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스마트폰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1E900C1-C34A-657A-88C5-64E05856646F}"/>
                </a:ext>
              </a:extLst>
            </p:cNvPr>
            <p:cNvSpPr/>
            <p:nvPr/>
          </p:nvSpPr>
          <p:spPr>
            <a:xfrm>
              <a:off x="4390949" y="5711594"/>
              <a:ext cx="3410100" cy="7632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로컬</a:t>
              </a:r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06F79D1-A0C5-4D92-080C-710E6ACE14CF}"/>
                </a:ext>
              </a:extLst>
            </p:cNvPr>
            <p:cNvSpPr/>
            <p:nvPr/>
          </p:nvSpPr>
          <p:spPr>
            <a:xfrm>
              <a:off x="4390949" y="826337"/>
              <a:ext cx="3410100" cy="3758087"/>
            </a:xfrm>
            <a:prstGeom prst="roundRect">
              <a:avLst>
                <a:gd name="adj" fmla="val 763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스마트폰 </a:t>
              </a:r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89896DC-44B1-91A5-6B9F-79DDECBC496A}"/>
                </a:ext>
              </a:extLst>
            </p:cNvPr>
            <p:cNvSpPr/>
            <p:nvPr/>
          </p:nvSpPr>
          <p:spPr>
            <a:xfrm>
              <a:off x="4618947" y="2164222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음성파일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EC2304C-6937-133A-3722-1E4B2123C567}"/>
                </a:ext>
              </a:extLst>
            </p:cNvPr>
            <p:cNvSpPr/>
            <p:nvPr/>
          </p:nvSpPr>
          <p:spPr>
            <a:xfrm>
              <a:off x="4618947" y="2920496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디렉터리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FA506F3-EC52-E9C0-9155-30845C0DCCD0}"/>
                </a:ext>
              </a:extLst>
            </p:cNvPr>
            <p:cNvSpPr/>
            <p:nvPr/>
          </p:nvSpPr>
          <p:spPr>
            <a:xfrm>
              <a:off x="4618947" y="3676770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디렉터리 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037FA51-AA20-7F6C-5EFB-18CF22886CD9}"/>
                </a:ext>
              </a:extLst>
            </p:cNvPr>
            <p:cNvSpPr/>
            <p:nvPr/>
          </p:nvSpPr>
          <p:spPr>
            <a:xfrm>
              <a:off x="4618947" y="1407948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 녹음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91BBBD44-323D-4D61-07C9-1AD71EB6766A}"/>
                </a:ext>
              </a:extLst>
            </p:cNvPr>
            <p:cNvSpPr/>
            <p:nvPr/>
          </p:nvSpPr>
          <p:spPr>
            <a:xfrm>
              <a:off x="5853683" y="4790101"/>
              <a:ext cx="484632" cy="763292"/>
            </a:xfrm>
            <a:prstGeom prst="up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5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01CE-D12F-8911-C3C0-EE6EF94E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블록</a:t>
            </a:r>
            <a:r>
              <a:rPr lang="en-US" altLang="ko-KR" sz="2800" dirty="0"/>
              <a:t> </a:t>
            </a:r>
            <a:r>
              <a:rPr lang="ko-KR" altLang="en-US" sz="2800" dirty="0"/>
              <a:t>다이어그램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E7CF2-024D-97B5-714A-E3D3ECA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323A66-8AB5-A67B-3DC7-CC2B4B2E167E}"/>
              </a:ext>
            </a:extLst>
          </p:cNvPr>
          <p:cNvGrpSpPr/>
          <p:nvPr/>
        </p:nvGrpSpPr>
        <p:grpSpPr>
          <a:xfrm>
            <a:off x="1346537" y="1196078"/>
            <a:ext cx="6468177" cy="5661922"/>
            <a:chOff x="2396689" y="495038"/>
            <a:chExt cx="6468177" cy="56619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B04011-5AC4-72E7-42A1-D644D1C0E527}"/>
                </a:ext>
              </a:extLst>
            </p:cNvPr>
            <p:cNvSpPr/>
            <p:nvPr/>
          </p:nvSpPr>
          <p:spPr>
            <a:xfrm>
              <a:off x="2396689" y="895149"/>
              <a:ext cx="2338939" cy="526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DC4AA-74E0-2279-55F3-53AC7A712EB4}"/>
                </a:ext>
              </a:extLst>
            </p:cNvPr>
            <p:cNvSpPr/>
            <p:nvPr/>
          </p:nvSpPr>
          <p:spPr>
            <a:xfrm>
              <a:off x="6525927" y="895149"/>
              <a:ext cx="2338939" cy="145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3A785-BEB1-CDDB-7484-12A67127AE26}"/>
                </a:ext>
              </a:extLst>
            </p:cNvPr>
            <p:cNvSpPr txBox="1"/>
            <p:nvPr/>
          </p:nvSpPr>
          <p:spPr>
            <a:xfrm>
              <a:off x="2471777" y="495038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User</a:t>
              </a:r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41447-1882-5FE3-1484-0AFDB14ACD77}"/>
                </a:ext>
              </a:extLst>
            </p:cNvPr>
            <p:cNvSpPr txBox="1"/>
            <p:nvPr/>
          </p:nvSpPr>
          <p:spPr>
            <a:xfrm>
              <a:off x="6601015" y="495038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로컬 </a:t>
              </a:r>
              <a:r>
                <a:rPr lang="en-US" altLang="ko-KR" sz="2000" dirty="0"/>
                <a:t>DB</a:t>
              </a:r>
              <a:endParaRPr lang="ko-KR" altLang="en-US" sz="20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843AE52-3018-D8A4-FF5E-B96C257E350F}"/>
                </a:ext>
              </a:extLst>
            </p:cNvPr>
            <p:cNvSpPr/>
            <p:nvPr/>
          </p:nvSpPr>
          <p:spPr>
            <a:xfrm>
              <a:off x="2619472" y="1151410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MemoRecorder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녹음을 시작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1418427-C2DB-1297-9A85-854D85447E99}"/>
                </a:ext>
              </a:extLst>
            </p:cNvPr>
            <p:cNvSpPr/>
            <p:nvPr/>
          </p:nvSpPr>
          <p:spPr>
            <a:xfrm>
              <a:off x="2619472" y="2429706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MemoSaver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녹음 파일을 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C6B7C5D-A67E-25C6-2BB9-8C3FD0D34310}"/>
                </a:ext>
              </a:extLst>
            </p:cNvPr>
            <p:cNvSpPr/>
            <p:nvPr/>
          </p:nvSpPr>
          <p:spPr>
            <a:xfrm>
              <a:off x="2619472" y="3708002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메모 파일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B146C09-8358-5389-AEA9-7F69D1C8366D}"/>
                </a:ext>
              </a:extLst>
            </p:cNvPr>
            <p:cNvSpPr/>
            <p:nvPr/>
          </p:nvSpPr>
          <p:spPr>
            <a:xfrm>
              <a:off x="2619472" y="4986298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MemoPlayer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메모를 재생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BE34118-B76E-D8F1-3216-BD4B09243ACE}"/>
                </a:ext>
              </a:extLst>
            </p:cNvPr>
            <p:cNvSpPr/>
            <p:nvPr/>
          </p:nvSpPr>
          <p:spPr>
            <a:xfrm>
              <a:off x="6756931" y="1165718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FileManager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파일을 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25A71D2-CF1C-BE2B-D2F9-A8F3475DA4A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3557936" y="2065810"/>
              <a:ext cx="0" cy="363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9D4E6C9-D873-26A8-A316-435300530C12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 flipV="1">
              <a:off x="4496400" y="1622918"/>
              <a:ext cx="2260531" cy="1263988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78EC304-BFEC-A2C6-F463-C5B69162EE33}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>
              <a:off x="5053356" y="1523163"/>
              <a:ext cx="2085084" cy="319899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E9B5D8-1E68-7F0B-7604-735935C8828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3557936" y="4622402"/>
              <a:ext cx="0" cy="363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29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3A81-726C-007A-C2B5-03628E3F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97F3D-097C-351D-A8B4-87604246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6DE8D54-E104-01C6-EE9D-DB02E823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 양식</a:t>
            </a:r>
            <a:endParaRPr lang="en-US" altLang="ko-KR" dirty="0"/>
          </a:p>
          <a:p>
            <a:r>
              <a:rPr lang="ko-KR" altLang="en-US" dirty="0"/>
              <a:t>기간</a:t>
            </a:r>
            <a:r>
              <a:rPr lang="en-US" altLang="ko-KR" dirty="0"/>
              <a:t>-</a:t>
            </a:r>
            <a:r>
              <a:rPr lang="ko-KR" altLang="en-US" dirty="0"/>
              <a:t>개발내용 기술</a:t>
            </a:r>
          </a:p>
        </p:txBody>
      </p:sp>
    </p:spTree>
    <p:extLst>
      <p:ext uri="{BB962C8B-B14F-4D97-AF65-F5344CB8AC3E}">
        <p14:creationId xmlns:p14="http://schemas.microsoft.com/office/powerpoint/2010/main" val="375967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432</Words>
  <Application>Microsoft Office PowerPoint</Application>
  <PresentationFormat>화면 슬라이드 쇼(4:3)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예비캡스톤디자인 최종보고서 - 시각장애인의 편의를 위한 음성 인식 메모 앱- - 만드로이드 -</vt:lpstr>
      <vt:lpstr>프로젝트 개요</vt:lpstr>
      <vt:lpstr>관련 제품 조사 및 분석</vt:lpstr>
      <vt:lpstr>관련 제품 조사 및 분석</vt:lpstr>
      <vt:lpstr>개발 하는 제품의 개념도 작성</vt:lpstr>
      <vt:lpstr>개발 하는 제품의 기능 정리</vt:lpstr>
      <vt:lpstr>시스템 구성도</vt:lpstr>
      <vt:lpstr>블록 다이어그램 </vt:lpstr>
      <vt:lpstr>개발 일정</vt:lpstr>
      <vt:lpstr>역할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4</cp:revision>
  <dcterms:created xsi:type="dcterms:W3CDTF">2022-03-10T14:08:59Z</dcterms:created>
  <dcterms:modified xsi:type="dcterms:W3CDTF">2022-12-14T09:07:06Z</dcterms:modified>
</cp:coreProperties>
</file>