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7" r:id="rId7"/>
    <p:sldId id="268" r:id="rId8"/>
    <p:sldId id="276" r:id="rId9"/>
    <p:sldId id="264" r:id="rId10"/>
    <p:sldId id="269" r:id="rId11"/>
    <p:sldId id="270" r:id="rId12"/>
    <p:sldId id="271" r:id="rId13"/>
    <p:sldId id="265" r:id="rId14"/>
    <p:sldId id="266" r:id="rId15"/>
    <p:sldId id="272" r:id="rId16"/>
    <p:sldId id="273" r:id="rId17"/>
    <p:sldId id="274" r:id="rId18"/>
    <p:sldId id="275" r:id="rId19"/>
    <p:sldId id="261" r:id="rId20"/>
  </p:sldIdLst>
  <p:sldSz cx="9144000" cy="6858000" type="screen4x3"/>
  <p:notesSz cx="6858000" cy="9144000"/>
  <p:embeddedFontLst>
    <p:embeddedFont>
      <p:font typeface="인터파크고딕 B" panose="02000000000000000000" pitchFamily="2" charset="-127"/>
      <p:regular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79BD-0A61-4DED-82CD-CA42E110A81B}" type="datetimeFigureOut">
              <a:rPr lang="ko-KR" altLang="en-US" smtClean="0"/>
              <a:pPr/>
              <a:t>2014-12-07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C344-AF2B-47BA-AE62-D7D4421B1C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순서도: 지연 28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78016" y="1988273"/>
            <a:ext cx="6072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웹프로그래밍</a:t>
            </a:r>
            <a:endParaRPr lang="en-US" altLang="ko-KR" sz="6600" b="1" dirty="0" smtClean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1604" y="2821070"/>
            <a:ext cx="6072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최종 </a:t>
            </a:r>
            <a:r>
              <a:rPr lang="ko-KR" altLang="en-US" sz="66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발표</a:t>
            </a:r>
            <a:endParaRPr lang="en-US" altLang="ko-KR" sz="6600" b="1" dirty="0" smtClean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86000" y="393443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dirty="0" err="1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청춘극장</a:t>
            </a:r>
            <a:endParaRPr lang="en-US" altLang="ko-KR" sz="2000" dirty="0" smtClean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  <a:p>
            <a:pPr algn="ctr"/>
            <a:r>
              <a:rPr lang="en-US" altLang="ko-KR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60132324 </a:t>
            </a:r>
            <a:r>
              <a:rPr lang="ko-KR" altLang="en-US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조수현</a:t>
            </a:r>
            <a:endParaRPr lang="en-US" altLang="ko-KR" dirty="0" smtClean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인터파크고딕 B" pitchFamily="2" charset="-127"/>
              <a:ea typeface="인터파크고딕 B" pitchFamily="2" charset="-127"/>
            </a:endParaRPr>
          </a:p>
          <a:p>
            <a:pPr algn="ctr"/>
            <a:r>
              <a:rPr lang="en-US" altLang="ko-KR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60132331 </a:t>
            </a:r>
            <a:r>
              <a:rPr lang="ko-KR" altLang="en-US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최수지</a:t>
            </a:r>
            <a:endParaRPr lang="en-US" altLang="ko-KR" dirty="0" smtClean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58016" y="1617895"/>
            <a:ext cx="745946" cy="739535"/>
            <a:chOff x="6858016" y="1617895"/>
            <a:chExt cx="745946" cy="739535"/>
          </a:xfrm>
        </p:grpSpPr>
        <p:sp>
          <p:nvSpPr>
            <p:cNvPr id="39" name="포인트가 4개인 별 38"/>
            <p:cNvSpPr/>
            <p:nvPr/>
          </p:nvSpPr>
          <p:spPr>
            <a:xfrm>
              <a:off x="6858016" y="1785926"/>
              <a:ext cx="571504" cy="571504"/>
            </a:xfrm>
            <a:prstGeom prst="star4">
              <a:avLst/>
            </a:prstGeom>
            <a:solidFill>
              <a:srgbClr val="CC66FF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포인트가 4개인 별 39"/>
            <p:cNvSpPr/>
            <p:nvPr/>
          </p:nvSpPr>
          <p:spPr>
            <a:xfrm rot="20464412">
              <a:off x="7261489" y="1617895"/>
              <a:ext cx="342473" cy="342473"/>
            </a:xfrm>
            <a:prstGeom prst="star4">
              <a:avLst/>
            </a:prstGeom>
            <a:solidFill>
              <a:srgbClr val="CC99FF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Data Base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5</a:t>
            </a:r>
            <a:endParaRPr lang="ko-KR" altLang="en-US" dirty="0"/>
          </a:p>
        </p:txBody>
      </p:sp>
      <p:sp>
        <p:nvSpPr>
          <p:cNvPr id="31" name="순서도: 대체 처리 30"/>
          <p:cNvSpPr/>
          <p:nvPr/>
        </p:nvSpPr>
        <p:spPr>
          <a:xfrm>
            <a:off x="285719" y="1428735"/>
            <a:ext cx="2527153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8595" y="1500174"/>
            <a:ext cx="25313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err="1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댓</a:t>
            </a:r>
            <a:r>
              <a:rPr lang="ko-KR" altLang="en-US" sz="2100" dirty="0" err="1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글</a:t>
            </a:r>
            <a:r>
              <a:rPr lang="ko-KR" altLang="en-US" sz="2100" dirty="0" err="1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테이블</a:t>
            </a:r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(reply)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39937"/>
              </p:ext>
            </p:extLst>
          </p:nvPr>
        </p:nvGraphicFramePr>
        <p:xfrm>
          <a:off x="315168" y="2708920"/>
          <a:ext cx="8341271" cy="1872208"/>
        </p:xfrm>
        <a:graphic>
          <a:graphicData uri="http://schemas.openxmlformats.org/drawingml/2006/table">
            <a:tbl>
              <a:tblPr/>
              <a:tblGrid>
                <a:gridCol w="1289196"/>
                <a:gridCol w="1851164"/>
                <a:gridCol w="1851164"/>
                <a:gridCol w="3349747"/>
              </a:tblGrid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Field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설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id(11)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Primary 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댓글 구분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(auto)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board_id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board_id(11)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게시판 구분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contents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varchar(255)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글 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Data Base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5</a:t>
            </a:r>
            <a:endParaRPr lang="ko-KR" altLang="en-US" dirty="0"/>
          </a:p>
        </p:txBody>
      </p:sp>
      <p:sp>
        <p:nvSpPr>
          <p:cNvPr id="31" name="순서도: 대체 처리 30"/>
          <p:cNvSpPr/>
          <p:nvPr/>
        </p:nvSpPr>
        <p:spPr>
          <a:xfrm>
            <a:off x="285719" y="1428735"/>
            <a:ext cx="3306790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8595" y="1500174"/>
            <a:ext cx="2978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예</a:t>
            </a:r>
            <a:r>
              <a:rPr lang="ko-KR" altLang="en-US" sz="2100" dirty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약</a:t>
            </a:r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테이블</a:t>
            </a:r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(reservation)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56495"/>
              </p:ext>
            </p:extLst>
          </p:nvPr>
        </p:nvGraphicFramePr>
        <p:xfrm>
          <a:off x="335966" y="2708920"/>
          <a:ext cx="8368186" cy="2016224"/>
        </p:xfrm>
        <a:graphic>
          <a:graphicData uri="http://schemas.openxmlformats.org/drawingml/2006/table">
            <a:tbl>
              <a:tblPr/>
              <a:tblGrid>
                <a:gridCol w="1857137"/>
                <a:gridCol w="1168071"/>
                <a:gridCol w="1731853"/>
                <a:gridCol w="3611125"/>
              </a:tblGrid>
              <a:tr h="50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Field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설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int(11)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Primary 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공연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auto)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show_type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int(11)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공연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res_date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예약 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6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Data Base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5</a:t>
            </a:r>
            <a:endParaRPr lang="ko-KR" altLang="en-US" dirty="0"/>
          </a:p>
        </p:txBody>
      </p:sp>
      <p:sp>
        <p:nvSpPr>
          <p:cNvPr id="31" name="순서도: 대체 처리 30"/>
          <p:cNvSpPr/>
          <p:nvPr/>
        </p:nvSpPr>
        <p:spPr>
          <a:xfrm>
            <a:off x="285719" y="1428735"/>
            <a:ext cx="3103638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8595" y="1500174"/>
            <a:ext cx="2978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게시판테이블</a:t>
            </a:r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(boards)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96774"/>
              </p:ext>
            </p:extLst>
          </p:nvPr>
        </p:nvGraphicFramePr>
        <p:xfrm>
          <a:off x="339312" y="2420888"/>
          <a:ext cx="8381749" cy="2808312"/>
        </p:xfrm>
        <a:graphic>
          <a:graphicData uri="http://schemas.openxmlformats.org/drawingml/2006/table">
            <a:tbl>
              <a:tblPr/>
              <a:tblGrid>
                <a:gridCol w="1369674"/>
                <a:gridCol w="1732556"/>
                <a:gridCol w="1793036"/>
                <a:gridCol w="3486483"/>
              </a:tblGrid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Field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설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int(11)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Primary 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게시글 번호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auto)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title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varchar(100)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제목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author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글쓴이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upload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date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날짜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contents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varchar(1000)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주요 기능 설명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6</a:t>
            </a:r>
            <a:endParaRPr lang="ko-KR" altLang="en-US" dirty="0"/>
          </a:p>
        </p:txBody>
      </p:sp>
      <p:sp>
        <p:nvSpPr>
          <p:cNvPr id="34" name="오각형 33"/>
          <p:cNvSpPr/>
          <p:nvPr/>
        </p:nvSpPr>
        <p:spPr>
          <a:xfrm>
            <a:off x="886443" y="1927702"/>
            <a:ext cx="2609317" cy="1423264"/>
          </a:xfrm>
          <a:prstGeom prst="homePlate">
            <a:avLst/>
          </a:prstGeom>
          <a:solidFill>
            <a:srgbClr val="CC66FF">
              <a:alpha val="8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회원기능 </a:t>
            </a:r>
            <a:endParaRPr lang="en-US" altLang="ko-KR" sz="2800" dirty="0" smtClean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36" name="갈매기형 수장 35"/>
          <p:cNvSpPr/>
          <p:nvPr/>
        </p:nvSpPr>
        <p:spPr>
          <a:xfrm>
            <a:off x="3060393" y="1927702"/>
            <a:ext cx="3439554" cy="1434461"/>
          </a:xfrm>
          <a:prstGeom prst="chevron">
            <a:avLst/>
          </a:prstGeom>
          <a:solidFill>
            <a:srgbClr val="CC66FF">
              <a:alpha val="6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팝업기능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2103790" y="3888341"/>
            <a:ext cx="3459206" cy="1434460"/>
          </a:xfrm>
          <a:prstGeom prst="chevron">
            <a:avLst/>
          </a:prstGeom>
          <a:solidFill>
            <a:srgbClr val="CC66FF">
              <a:alpha val="4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게시판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기능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5110346" y="3888341"/>
            <a:ext cx="3606585" cy="1434460"/>
          </a:xfrm>
          <a:prstGeom prst="chevron">
            <a:avLst/>
          </a:prstGeom>
          <a:solidFill>
            <a:srgbClr val="CC66FF">
              <a:alpha val="60000"/>
            </a:srgb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인터파크고딕 B" pitchFamily="2" charset="-127"/>
                <a:ea typeface="인터파크고딕 B" pitchFamily="2" charset="-127"/>
              </a:rPr>
              <a:t>관리자 기능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실행 화면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7</a:t>
            </a:r>
            <a:endParaRPr lang="ko-KR" altLang="en-US" dirty="0"/>
          </a:p>
        </p:txBody>
      </p:sp>
      <p:sp>
        <p:nvSpPr>
          <p:cNvPr id="32" name="순서도: 대체 처리 31"/>
          <p:cNvSpPr/>
          <p:nvPr/>
        </p:nvSpPr>
        <p:spPr>
          <a:xfrm>
            <a:off x="285720" y="1428735"/>
            <a:ext cx="955547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9175" y="1500174"/>
            <a:ext cx="26047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main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2" y="2132856"/>
            <a:ext cx="8104235" cy="39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실행 화면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7</a:t>
            </a:r>
            <a:endParaRPr lang="ko-KR" altLang="en-US" dirty="0"/>
          </a:p>
        </p:txBody>
      </p:sp>
      <p:sp>
        <p:nvSpPr>
          <p:cNvPr id="32" name="순서도: 대체 처리 31"/>
          <p:cNvSpPr/>
          <p:nvPr/>
        </p:nvSpPr>
        <p:spPr>
          <a:xfrm>
            <a:off x="285720" y="1428735"/>
            <a:ext cx="955547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9175" y="1500174"/>
            <a:ext cx="26047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Join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" y="2132856"/>
            <a:ext cx="8119497" cy="3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실행 화면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7</a:t>
            </a:r>
            <a:endParaRPr lang="ko-KR" altLang="en-US" dirty="0"/>
          </a:p>
        </p:txBody>
      </p:sp>
      <p:sp>
        <p:nvSpPr>
          <p:cNvPr id="32" name="순서도: 대체 처리 31"/>
          <p:cNvSpPr/>
          <p:nvPr/>
        </p:nvSpPr>
        <p:spPr>
          <a:xfrm>
            <a:off x="285720" y="1428735"/>
            <a:ext cx="1346130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9175" y="1500174"/>
            <a:ext cx="26047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공연정</a:t>
            </a:r>
            <a:r>
              <a:rPr lang="ko-KR" altLang="en-US" sz="2100" dirty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보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7" y="2132856"/>
            <a:ext cx="8121825" cy="39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실행 화면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7</a:t>
            </a:r>
            <a:endParaRPr lang="ko-KR" altLang="en-US" dirty="0"/>
          </a:p>
        </p:txBody>
      </p:sp>
      <p:sp>
        <p:nvSpPr>
          <p:cNvPr id="32" name="순서도: 대체 처리 31"/>
          <p:cNvSpPr/>
          <p:nvPr/>
        </p:nvSpPr>
        <p:spPr>
          <a:xfrm>
            <a:off x="285720" y="1428735"/>
            <a:ext cx="1142978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9175" y="1500174"/>
            <a:ext cx="26047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Board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1" y="2132856"/>
            <a:ext cx="8121517" cy="39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실행 화면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7</a:t>
            </a:r>
            <a:endParaRPr lang="ko-KR" altLang="en-US" dirty="0"/>
          </a:p>
        </p:txBody>
      </p:sp>
      <p:sp>
        <p:nvSpPr>
          <p:cNvPr id="32" name="순서도: 대체 처리 31"/>
          <p:cNvSpPr/>
          <p:nvPr/>
        </p:nvSpPr>
        <p:spPr>
          <a:xfrm>
            <a:off x="285720" y="1428735"/>
            <a:ext cx="1735153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9175" y="1500174"/>
            <a:ext cx="26047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reservation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25" y="2204864"/>
            <a:ext cx="8113775" cy="39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571604" y="2106690"/>
            <a:ext cx="6072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THANK YOU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1604" y="2892508"/>
            <a:ext cx="6072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Q &amp; A</a:t>
            </a:r>
          </a:p>
        </p:txBody>
      </p:sp>
      <p:grpSp>
        <p:nvGrpSpPr>
          <p:cNvPr id="3" name="그룹 36"/>
          <p:cNvGrpSpPr/>
          <p:nvPr/>
        </p:nvGrpSpPr>
        <p:grpSpPr>
          <a:xfrm>
            <a:off x="6858016" y="1617895"/>
            <a:ext cx="745946" cy="739535"/>
            <a:chOff x="6858016" y="1546458"/>
            <a:chExt cx="745946" cy="739535"/>
          </a:xfrm>
        </p:grpSpPr>
        <p:sp>
          <p:nvSpPr>
            <p:cNvPr id="33" name="포인트가 4개인 별 32"/>
            <p:cNvSpPr/>
            <p:nvPr/>
          </p:nvSpPr>
          <p:spPr>
            <a:xfrm>
              <a:off x="6858016" y="1714489"/>
              <a:ext cx="571504" cy="571504"/>
            </a:xfrm>
            <a:prstGeom prst="star4">
              <a:avLst/>
            </a:prstGeom>
            <a:solidFill>
              <a:srgbClr val="CC66FF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포인트가 4개인 별 33"/>
            <p:cNvSpPr/>
            <p:nvPr/>
          </p:nvSpPr>
          <p:spPr>
            <a:xfrm rot="20464412">
              <a:off x="7261489" y="1546458"/>
              <a:ext cx="342473" cy="342473"/>
            </a:xfrm>
            <a:prstGeom prst="star4">
              <a:avLst/>
            </a:prstGeom>
            <a:solidFill>
              <a:srgbClr val="CC99FF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286000" y="40685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Do you have any question?</a:t>
            </a:r>
          </a:p>
        </p:txBody>
      </p: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포인트가 4개인 별 36"/>
          <p:cNvSpPr/>
          <p:nvPr/>
        </p:nvSpPr>
        <p:spPr>
          <a:xfrm>
            <a:off x="2857488" y="782405"/>
            <a:ext cx="500066" cy="500066"/>
          </a:xfrm>
          <a:prstGeom prst="star4">
            <a:avLst/>
          </a:prstGeom>
          <a:solidFill>
            <a:srgbClr val="CC66FF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143240" y="710967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인터파크고딕 B" pitchFamily="2" charset="-127"/>
                <a:ea typeface="인터파크고딕 B" pitchFamily="2" charset="-127"/>
              </a:rPr>
              <a:t>Contents</a:t>
            </a:r>
          </a:p>
        </p:txBody>
      </p:sp>
      <p:sp>
        <p:nvSpPr>
          <p:cNvPr id="39" name="포인트가 4개인 별 38"/>
          <p:cNvSpPr/>
          <p:nvPr/>
        </p:nvSpPr>
        <p:spPr>
          <a:xfrm>
            <a:off x="5500694" y="782405"/>
            <a:ext cx="500066" cy="500066"/>
          </a:xfrm>
          <a:prstGeom prst="star4">
            <a:avLst/>
          </a:prstGeom>
          <a:solidFill>
            <a:srgbClr val="CC66FF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/>
          <p:cNvSpPr/>
          <p:nvPr/>
        </p:nvSpPr>
        <p:spPr>
          <a:xfrm>
            <a:off x="1928794" y="1643050"/>
            <a:ext cx="5143536" cy="500066"/>
          </a:xfrm>
          <a:prstGeom prst="flowChartAlternateProcess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1. </a:t>
            </a:r>
            <a:r>
              <a:rPr lang="ko-KR" altLang="en-US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프로젝트 개요</a:t>
            </a:r>
            <a:endParaRPr lang="ko-KR" altLang="en-US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1928794" y="2321711"/>
            <a:ext cx="5143536" cy="500066"/>
          </a:xfrm>
          <a:prstGeom prst="flowChartAlternateProcess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2. </a:t>
            </a:r>
            <a:r>
              <a:rPr lang="ko-KR" altLang="en-US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프로젝트 목적</a:t>
            </a:r>
            <a:endParaRPr lang="ko-KR" altLang="en-US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1928794" y="3664094"/>
            <a:ext cx="5143536" cy="500066"/>
          </a:xfrm>
          <a:prstGeom prst="flowChartAlternateProcess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4</a:t>
            </a:r>
            <a:r>
              <a:rPr lang="en-US" altLang="ko-KR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. </a:t>
            </a:r>
            <a:r>
              <a:rPr lang="ko-KR" altLang="en-US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요구사항</a:t>
            </a:r>
            <a:endParaRPr lang="ko-KR" altLang="en-US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1928794" y="4380754"/>
            <a:ext cx="5143536" cy="500066"/>
          </a:xfrm>
          <a:prstGeom prst="flowChartAlternateProcess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5. Data Base</a:t>
            </a:r>
            <a:endParaRPr lang="ko-KR" altLang="en-US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1928794" y="5018870"/>
            <a:ext cx="5143536" cy="500066"/>
          </a:xfrm>
          <a:prstGeom prst="flowChartAlternateProcess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6. </a:t>
            </a:r>
            <a:r>
              <a:rPr lang="ko-KR" altLang="en-US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기능 설명</a:t>
            </a:r>
            <a:endParaRPr lang="ko-KR" altLang="en-US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1928794" y="5674700"/>
            <a:ext cx="5143536" cy="500066"/>
          </a:xfrm>
          <a:prstGeom prst="flowChartAlternateProcess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7. </a:t>
            </a:r>
            <a:r>
              <a:rPr lang="ko-KR" altLang="en-US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실행 화면</a:t>
            </a:r>
            <a:endParaRPr lang="ko-KR" altLang="en-US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1928794" y="2996952"/>
            <a:ext cx="5143536" cy="500066"/>
          </a:xfrm>
          <a:prstGeom prst="flowChartAlternateProcess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3. </a:t>
            </a:r>
            <a:r>
              <a:rPr lang="ko-KR" altLang="en-US" sz="24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개발일정</a:t>
            </a:r>
            <a:endParaRPr lang="ko-KR" altLang="en-US" sz="24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프로젝트 개요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6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1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327021" y="2276872"/>
            <a:ext cx="8489838" cy="252231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2420" y="2568533"/>
            <a:ext cx="7800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사용자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편의성과 다양한 기능을 갖춘 대학로 연극 예매 및 정보 시스템은 현재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위메프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쿠팡등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과 같은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소셜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커머스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사이트들 내부 카테고리에 연결되어 있다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따라서 이러한 대학로 연극만을 위한 사이트의 부족함을 깨닫고 이번 프로젝트에서 이러한 시스템을 갖춘 웹사이트를 제작하게 되었다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프로젝트 목적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2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24" y="1619307"/>
            <a:ext cx="6742140" cy="416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개발일정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3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42375"/>
              </p:ext>
            </p:extLst>
          </p:nvPr>
        </p:nvGraphicFramePr>
        <p:xfrm>
          <a:off x="661360" y="2060848"/>
          <a:ext cx="7839643" cy="2808309"/>
        </p:xfrm>
        <a:graphic>
          <a:graphicData uri="http://schemas.openxmlformats.org/drawingml/2006/table">
            <a:tbl>
              <a:tblPr/>
              <a:tblGrid>
                <a:gridCol w="1434223"/>
                <a:gridCol w="533785"/>
                <a:gridCol w="533785"/>
                <a:gridCol w="533785"/>
                <a:gridCol w="533785"/>
                <a:gridCol w="533785"/>
                <a:gridCol w="533785"/>
                <a:gridCol w="533785"/>
                <a:gridCol w="533785"/>
                <a:gridCol w="533785"/>
                <a:gridCol w="533785"/>
                <a:gridCol w="533785"/>
                <a:gridCol w="533785"/>
              </a:tblGrid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기획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디자인 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개발 및 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추가구현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디버깅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테스트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65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5" y="642918"/>
            <a:ext cx="340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요구사</a:t>
            </a:r>
            <a:r>
              <a:rPr lang="ko-KR" altLang="en-US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항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4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262668" y="1628340"/>
            <a:ext cx="1158701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9055" y="1710766"/>
            <a:ext cx="17954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사용자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88225" y="2492327"/>
            <a:ext cx="67262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예매</a:t>
            </a: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1.1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사용자가 원하는 날짜의 공연을 예매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예매 취소 할 수 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1.2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사용자가 공연의 줄거리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출연진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극장정보 등을 알 수 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회원관리</a:t>
            </a: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2.1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회원가입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탈퇴를 할 수 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2.2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mypage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를 통해 회원정보 수정이 가능하다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3.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댓글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3.1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사용자가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게시물에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댓글을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작성할 수 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8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5" y="642918"/>
            <a:ext cx="340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요구사</a:t>
            </a:r>
            <a:r>
              <a:rPr lang="ko-KR" altLang="en-US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항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4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순서도: 대체 처리 43"/>
          <p:cNvSpPr/>
          <p:nvPr/>
        </p:nvSpPr>
        <p:spPr>
          <a:xfrm>
            <a:off x="266681" y="1680540"/>
            <a:ext cx="1158701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9557" y="1751979"/>
            <a:ext cx="23842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관리자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01696" y="2708920"/>
            <a:ext cx="63467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1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예매</a:t>
            </a: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1.1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사용자의 예약 정보가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DB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에 저장된다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1.2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예매 취소가 가능하다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1.3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공연정보를 게시한다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회원관리</a:t>
            </a: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2.1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회원과 관련된 정보를 처리할 수 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3.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댓글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  <a:p>
            <a:pPr fontAlgn="base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3.1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사용자가 작성한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댓글을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DB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에 저장한다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인터파크고딕 B" panose="02000000000000000000" pitchFamily="2" charset="-127"/>
                <a:ea typeface="인터파크고딕 B" panose="020000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인터파크고딕 B" panose="02000000000000000000" pitchFamily="2" charset="-127"/>
              <a:ea typeface="인터파크고딕 B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7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5" y="642918"/>
            <a:ext cx="340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요구사</a:t>
            </a:r>
            <a:r>
              <a:rPr lang="ko-KR" altLang="en-US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항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4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순서도: 대체 처리 43"/>
          <p:cNvSpPr/>
          <p:nvPr/>
        </p:nvSpPr>
        <p:spPr>
          <a:xfrm>
            <a:off x="266682" y="1680540"/>
            <a:ext cx="974586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09557" y="1751979"/>
            <a:ext cx="23842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분</a:t>
            </a:r>
            <a:r>
              <a:rPr lang="ko-KR" altLang="en-US" sz="2100" dirty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석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69489"/>
              </p:ext>
            </p:extLst>
          </p:nvPr>
        </p:nvGraphicFramePr>
        <p:xfrm>
          <a:off x="2333347" y="1680540"/>
          <a:ext cx="4596047" cy="4176468"/>
        </p:xfrm>
        <a:graphic>
          <a:graphicData uri="http://schemas.openxmlformats.org/drawingml/2006/table">
            <a:tbl>
              <a:tblPr/>
              <a:tblGrid>
                <a:gridCol w="1981451"/>
                <a:gridCol w="871532"/>
                <a:gridCol w="871532"/>
                <a:gridCol w="871532"/>
              </a:tblGrid>
              <a:tr h="3294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위메프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쿠팡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인터파크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로그인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ID/PW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찾기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비회원 예매확인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취소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고객센터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공연순위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인기순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공연시간표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리뷰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공연정보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출연진소개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공연정보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줄거리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극장정보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/>
          <p:cNvSpPr/>
          <p:nvPr/>
        </p:nvSpPr>
        <p:spPr>
          <a:xfrm>
            <a:off x="214314" y="642918"/>
            <a:ext cx="500034" cy="500034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9"/>
          <p:cNvGrpSpPr/>
          <p:nvPr/>
        </p:nvGrpSpPr>
        <p:grpSpPr>
          <a:xfrm>
            <a:off x="-142907" y="-24"/>
            <a:ext cx="9445447" cy="464369"/>
            <a:chOff x="-142907" y="-24"/>
            <a:chExt cx="9445447" cy="464369"/>
          </a:xfrm>
        </p:grpSpPr>
        <p:sp>
          <p:nvSpPr>
            <p:cNvPr id="4" name="순서도: 지연 3"/>
            <p:cNvSpPr/>
            <p:nvPr/>
          </p:nvSpPr>
          <p:spPr>
            <a:xfrm rot="5400000">
              <a:off x="-17192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지연 4"/>
            <p:cNvSpPr/>
            <p:nvPr/>
          </p:nvSpPr>
          <p:spPr>
            <a:xfrm rot="5400000">
              <a:off x="217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지연 5"/>
            <p:cNvSpPr/>
            <p:nvPr/>
          </p:nvSpPr>
          <p:spPr>
            <a:xfrm rot="5400000">
              <a:off x="61385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5400000">
              <a:off x="100909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지연 7"/>
            <p:cNvSpPr/>
            <p:nvPr/>
          </p:nvSpPr>
          <p:spPr>
            <a:xfrm rot="5400000">
              <a:off x="139967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지연 8"/>
            <p:cNvSpPr/>
            <p:nvPr/>
          </p:nvSpPr>
          <p:spPr>
            <a:xfrm rot="5400000">
              <a:off x="1788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지연 9"/>
            <p:cNvSpPr/>
            <p:nvPr/>
          </p:nvSpPr>
          <p:spPr>
            <a:xfrm rot="5400000">
              <a:off x="218546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 rot="5400000">
              <a:off x="2580700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/>
            <p:cNvSpPr/>
            <p:nvPr/>
          </p:nvSpPr>
          <p:spPr>
            <a:xfrm rot="5400000">
              <a:off x="297131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지연 12"/>
            <p:cNvSpPr/>
            <p:nvPr/>
          </p:nvSpPr>
          <p:spPr>
            <a:xfrm rot="5400000">
              <a:off x="3360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지연 13"/>
            <p:cNvSpPr/>
            <p:nvPr/>
          </p:nvSpPr>
          <p:spPr>
            <a:xfrm rot="5400000">
              <a:off x="375710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지연 14"/>
            <p:cNvSpPr/>
            <p:nvPr/>
          </p:nvSpPr>
          <p:spPr>
            <a:xfrm rot="5400000">
              <a:off x="4152336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지연 15"/>
            <p:cNvSpPr/>
            <p:nvPr/>
          </p:nvSpPr>
          <p:spPr>
            <a:xfrm rot="5400000">
              <a:off x="454291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지연 16"/>
            <p:cNvSpPr/>
            <p:nvPr/>
          </p:nvSpPr>
          <p:spPr>
            <a:xfrm rot="5400000">
              <a:off x="4931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지연 17"/>
            <p:cNvSpPr/>
            <p:nvPr/>
          </p:nvSpPr>
          <p:spPr>
            <a:xfrm rot="5400000">
              <a:off x="5328707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5400000">
              <a:off x="5723942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지연 19"/>
            <p:cNvSpPr/>
            <p:nvPr/>
          </p:nvSpPr>
          <p:spPr>
            <a:xfrm rot="5400000">
              <a:off x="6114585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/>
            <p:cNvSpPr/>
            <p:nvPr/>
          </p:nvSpPr>
          <p:spPr>
            <a:xfrm rot="5400000">
              <a:off x="6503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지연 21"/>
            <p:cNvSpPr/>
            <p:nvPr/>
          </p:nvSpPr>
          <p:spPr>
            <a:xfrm rot="5400000">
              <a:off x="6900373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5400000">
              <a:off x="7295608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지연 23"/>
            <p:cNvSpPr/>
            <p:nvPr/>
          </p:nvSpPr>
          <p:spPr>
            <a:xfrm rot="5400000">
              <a:off x="7686191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지연 24"/>
            <p:cNvSpPr/>
            <p:nvPr/>
          </p:nvSpPr>
          <p:spPr>
            <a:xfrm rot="5400000">
              <a:off x="8075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5400000">
              <a:off x="8471979" y="29020"/>
              <a:ext cx="464347" cy="406304"/>
            </a:xfrm>
            <a:prstGeom prst="flowChartDelay">
              <a:avLst/>
            </a:prstGeom>
            <a:solidFill>
              <a:srgbClr val="CC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지연 26"/>
            <p:cNvSpPr/>
            <p:nvPr/>
          </p:nvSpPr>
          <p:spPr>
            <a:xfrm rot="5400000">
              <a:off x="8867214" y="28998"/>
              <a:ext cx="464347" cy="406304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순서도: 지연 34"/>
          <p:cNvSpPr/>
          <p:nvPr/>
        </p:nvSpPr>
        <p:spPr>
          <a:xfrm rot="16200000">
            <a:off x="4302000" y="2016024"/>
            <a:ext cx="540000" cy="9144000"/>
          </a:xfrm>
          <a:prstGeom prst="flowChartDelay">
            <a:avLst/>
          </a:prstGeom>
          <a:gradFill flip="none" rotWithShape="1">
            <a:gsLst>
              <a:gs pos="0">
                <a:srgbClr val="CC66FF">
                  <a:shade val="30000"/>
                  <a:satMod val="115000"/>
                </a:srgbClr>
              </a:gs>
              <a:gs pos="50000">
                <a:srgbClr val="CC66FF">
                  <a:shade val="67500"/>
                  <a:satMod val="115000"/>
                </a:srgbClr>
              </a:gs>
              <a:gs pos="100000">
                <a:srgbClr val="CC66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64291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Data Base</a:t>
            </a:r>
            <a:endParaRPr lang="ko-KR" altLang="en-US" sz="2800" b="1" dirty="0">
              <a:ln w="3175">
                <a:solidFill>
                  <a:schemeClr val="bg1">
                    <a:lumMod val="95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7158" y="714356"/>
            <a:ext cx="37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5</a:t>
            </a:r>
            <a:endParaRPr lang="ko-KR" altLang="en-US" dirty="0"/>
          </a:p>
        </p:txBody>
      </p:sp>
      <p:sp>
        <p:nvSpPr>
          <p:cNvPr id="31" name="순서도: 대체 처리 30"/>
          <p:cNvSpPr/>
          <p:nvPr/>
        </p:nvSpPr>
        <p:spPr>
          <a:xfrm>
            <a:off x="285719" y="1428735"/>
            <a:ext cx="2697115" cy="580351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28595" y="1500174"/>
            <a:ext cx="25313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사용자테이블</a:t>
            </a:r>
            <a:r>
              <a:rPr lang="en-US" altLang="ko-KR" sz="2100" dirty="0" smtClean="0">
                <a:ln w="3175">
                  <a:solidFill>
                    <a:schemeClr val="bg1">
                      <a:lumMod val="95000"/>
                      <a:alpha val="44000"/>
                    </a:schemeClr>
                  </a:solidFill>
                </a:ln>
                <a:solidFill>
                  <a:srgbClr val="CC66FF"/>
                </a:solidFill>
                <a:latin typeface="인터파크고딕 B" pitchFamily="2" charset="-127"/>
                <a:ea typeface="인터파크고딕 B" pitchFamily="2" charset="-127"/>
              </a:rPr>
              <a:t>(Users)</a:t>
            </a:r>
            <a:endParaRPr lang="en-US" altLang="ko-KR" sz="2100" dirty="0">
              <a:ln w="3175">
                <a:solidFill>
                  <a:schemeClr val="bg1">
                    <a:lumMod val="95000"/>
                    <a:alpha val="44000"/>
                  </a:schemeClr>
                </a:solidFill>
              </a:ln>
              <a:solidFill>
                <a:srgbClr val="CC66FF"/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42978"/>
              </p:ext>
            </p:extLst>
          </p:nvPr>
        </p:nvGraphicFramePr>
        <p:xfrm>
          <a:off x="357158" y="2420888"/>
          <a:ext cx="8346994" cy="3168352"/>
        </p:xfrm>
        <a:graphic>
          <a:graphicData uri="http://schemas.openxmlformats.org/drawingml/2006/table">
            <a:tbl>
              <a:tblPr/>
              <a:tblGrid>
                <a:gridCol w="1639314"/>
                <a:gridCol w="1894991"/>
                <a:gridCol w="1703233"/>
                <a:gridCol w="3109456"/>
              </a:tblGrid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Field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Type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설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Primary 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 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password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 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address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varchar(100)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 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mobile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varchar(11)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 전화번호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email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 이메일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grade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고딕"/>
                        </a:rPr>
                        <a:t>int(11)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나눔바른고딕"/>
                        </a:rPr>
                        <a:t>회원 등급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6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474</Words>
  <Application>Microsoft Office PowerPoint</Application>
  <PresentationFormat>화면 슬라이드 쇼(4:3)</PresentationFormat>
  <Paragraphs>214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Arial</vt:lpstr>
      <vt:lpstr>인터파크고딕 B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Windows 사용자</cp:lastModifiedBy>
  <cp:revision>30</cp:revision>
  <dcterms:created xsi:type="dcterms:W3CDTF">2013-08-30T09:17:47Z</dcterms:created>
  <dcterms:modified xsi:type="dcterms:W3CDTF">2014-12-07T02:55:13Z</dcterms:modified>
</cp:coreProperties>
</file>