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521" r:id="rId3"/>
    <p:sldId id="523" r:id="rId4"/>
    <p:sldId id="529" r:id="rId5"/>
    <p:sldId id="525" r:id="rId6"/>
    <p:sldId id="527" r:id="rId7"/>
    <p:sldId id="530" r:id="rId8"/>
    <p:sldId id="524" r:id="rId9"/>
    <p:sldId id="531" r:id="rId10"/>
    <p:sldId id="533" r:id="rId11"/>
    <p:sldId id="532" r:id="rId12"/>
  </p:sldIdLst>
  <p:sldSz cx="10080625" cy="7559675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  <a:srgbClr val="CCE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9859" autoAdjust="0"/>
  </p:normalViewPr>
  <p:slideViewPr>
    <p:cSldViewPr snapToGrid="0">
      <p:cViewPr varScale="1">
        <p:scale>
          <a:sx n="135" d="100"/>
          <a:sy n="135" d="100"/>
        </p:scale>
        <p:origin x="2092" y="100"/>
      </p:cViewPr>
      <p:guideLst>
        <p:guide orient="horz" pos="4761"/>
        <p:guide pos="63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1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0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1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0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70"/>
            <a:ext cx="5438050" cy="4466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0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1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0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715068"/>
            <a:ext cx="5438050" cy="4383172"/>
          </a:xfrm>
        </p:spPr>
        <p:txBody>
          <a:bodyPr/>
          <a:lstStyle/>
          <a:p>
            <a:endParaRPr lang="en-GB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9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576935" y="7177636"/>
            <a:ext cx="402426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err="1"/>
              <a:t>Soonhong</a:t>
            </a:r>
            <a:r>
              <a:rPr lang="en-US" altLang="ko-KR"/>
              <a:t> Kwon, </a:t>
            </a:r>
            <a:r>
              <a:rPr lang="en-US" altLang="ko-KR" err="1"/>
              <a:t>Sangmyung</a:t>
            </a:r>
            <a:r>
              <a:rPr lang="en-US" altLang="ko-KR"/>
              <a:t> University</a:t>
            </a:r>
            <a:endParaRPr lang="en-US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5" y="7171777"/>
            <a:ext cx="5260837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wonsoonhong/golden-tuli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7991" y="1815217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br>
              <a:rPr lang="en-US" altLang="ko-KR" sz="5200">
                <a:solidFill>
                  <a:srgbClr val="0000FF"/>
                </a:solidFill>
              </a:rPr>
            </a:br>
            <a:br>
              <a:rPr lang="en-US" altLang="ko-KR" sz="5200">
                <a:solidFill>
                  <a:srgbClr val="0000FF"/>
                </a:solidFill>
              </a:rPr>
            </a:br>
            <a:r>
              <a:rPr lang="ko-KR" altLang="en-US" sz="4800">
                <a:solidFill>
                  <a:srgbClr val="0000FF"/>
                </a:solidFill>
              </a:rPr>
              <a:t>기말 과제</a:t>
            </a:r>
            <a:br>
              <a:rPr lang="en-US" altLang="ko-KR" sz="5200">
                <a:solidFill>
                  <a:srgbClr val="0000FF"/>
                </a:solidFill>
              </a:rPr>
            </a:br>
            <a:br>
              <a:rPr lang="en-US" altLang="ko-KR" sz="5200">
                <a:solidFill>
                  <a:srgbClr val="0000FF"/>
                </a:solidFill>
              </a:rPr>
            </a:br>
            <a:r>
              <a:rPr lang="en-US" altLang="ko-KR" sz="3200">
                <a:solidFill>
                  <a:srgbClr val="0000FF"/>
                </a:solidFill>
              </a:rPr>
              <a:t>- </a:t>
            </a:r>
            <a:r>
              <a:rPr lang="ko-KR" altLang="en-US" sz="3200">
                <a:solidFill>
                  <a:srgbClr val="0000FF"/>
                </a:solidFill>
              </a:rPr>
              <a:t>프로세스간 메시지 송</a:t>
            </a:r>
            <a:r>
              <a:rPr lang="en-US" altLang="ko-KR" sz="3200">
                <a:solidFill>
                  <a:srgbClr val="0000FF"/>
                </a:solidFill>
              </a:rPr>
              <a:t>/</a:t>
            </a:r>
            <a:r>
              <a:rPr lang="ko-KR" altLang="en-US" sz="3200">
                <a:solidFill>
                  <a:srgbClr val="0000FF"/>
                </a:solidFill>
              </a:rPr>
              <a:t>수신 암호화  </a:t>
            </a:r>
            <a:r>
              <a:rPr lang="en-US" altLang="ko-KR" sz="3200">
                <a:solidFill>
                  <a:srgbClr val="0000FF"/>
                </a:solidFill>
              </a:rPr>
              <a:t>-</a:t>
            </a:r>
            <a:endParaRPr lang="en-GB" sz="320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49842" y="5472475"/>
            <a:ext cx="7559675" cy="1529185"/>
          </a:xfrm>
        </p:spPr>
        <p:txBody>
          <a:bodyPr/>
          <a:lstStyle/>
          <a:p>
            <a:pPr lvl="0"/>
            <a:r>
              <a:rPr lang="ko-KR" altLang="en-US">
                <a:solidFill>
                  <a:srgbClr val="666666"/>
                </a:solidFill>
              </a:rPr>
              <a:t>발표자</a:t>
            </a:r>
            <a:r>
              <a:rPr lang="en-US" altLang="ko-KR">
                <a:solidFill>
                  <a:srgbClr val="666666"/>
                </a:solidFill>
              </a:rPr>
              <a:t>: </a:t>
            </a:r>
            <a:r>
              <a:rPr lang="ko-KR" altLang="en-US">
                <a:solidFill>
                  <a:srgbClr val="666666"/>
                </a:solidFill>
              </a:rPr>
              <a:t>컴퓨터 공학과 </a:t>
            </a:r>
            <a:r>
              <a:rPr lang="en-US" altLang="ko-KR">
                <a:solidFill>
                  <a:srgbClr val="666666"/>
                </a:solidFill>
              </a:rPr>
              <a:t>16</a:t>
            </a:r>
            <a:r>
              <a:rPr lang="ko-KR" altLang="en-US">
                <a:solidFill>
                  <a:srgbClr val="666666"/>
                </a:solidFill>
              </a:rPr>
              <a:t>학번</a:t>
            </a:r>
            <a:br>
              <a:rPr lang="en-US" altLang="ko-KR">
                <a:solidFill>
                  <a:srgbClr val="666666"/>
                </a:solidFill>
              </a:rPr>
            </a:br>
            <a:r>
              <a:rPr lang="ko-KR" altLang="en-US">
                <a:solidFill>
                  <a:srgbClr val="666666"/>
                </a:solidFill>
              </a:rPr>
              <a:t>권 순 홍</a:t>
            </a:r>
            <a:r>
              <a:rPr lang="en-US" altLang="ko-KR">
                <a:solidFill>
                  <a:srgbClr val="666666"/>
                </a:solidFill>
              </a:rPr>
              <a:t>(201621110)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2018/12/17 @</a:t>
            </a:r>
            <a:r>
              <a:rPr lang="ko-KR" altLang="en-US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오픈 리눅스 프로그래밍 </a:t>
            </a:r>
            <a:endParaRPr lang="en-GB">
              <a:solidFill>
                <a:srgbClr val="66666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>
              <a:buNone/>
            </a:pPr>
            <a:r>
              <a:rPr lang="en-US" altLang="ko-KR" sz="2400" dirty="0">
                <a:hlinkClick r:id="rId2"/>
              </a:rPr>
              <a:t>https://github.com/kwonsoonhong/golden-tulip</a:t>
            </a:r>
            <a:endParaRPr lang="en-US" altLang="ko-K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F1879-9948-405F-9580-E3B3BB15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" y="2183335"/>
            <a:ext cx="4831419" cy="3193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8C319-30E4-4D5F-8258-BA6C78F9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00" y="2183336"/>
            <a:ext cx="4667252" cy="3193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2271F8-5B04-4D7C-9B32-A65DB1E48140}"/>
              </a:ext>
            </a:extLst>
          </p:cNvPr>
          <p:cNvSpPr/>
          <p:nvPr/>
        </p:nvSpPr>
        <p:spPr>
          <a:xfrm>
            <a:off x="871979" y="1654307"/>
            <a:ext cx="2978870" cy="44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8A1F67-8C4A-45D1-8324-40226A357087}"/>
              </a:ext>
            </a:extLst>
          </p:cNvPr>
          <p:cNvSpPr/>
          <p:nvPr/>
        </p:nvSpPr>
        <p:spPr>
          <a:xfrm>
            <a:off x="5674936" y="1654307"/>
            <a:ext cx="2978870" cy="44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 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7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 algn="ctr">
              <a:buNone/>
            </a:pPr>
            <a:r>
              <a:rPr lang="ko-KR" altLang="en-US" sz="4800">
                <a:solidFill>
                  <a:srgbClr val="0000FF"/>
                </a:solidFill>
              </a:rPr>
              <a:t>감사합니다</a:t>
            </a:r>
            <a:endParaRPr lang="en-US" altLang="ko-KR" sz="480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관련 기술</a:t>
            </a:r>
            <a:endParaRPr lang="en-US" altLang="ko-KR" dirty="0"/>
          </a:p>
          <a:p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ko-KR" altLang="en-US" dirty="0"/>
              <a:t>주요 동작 방식</a:t>
            </a:r>
            <a:endParaRPr lang="en-US" altLang="ko-KR" dirty="0"/>
          </a:p>
          <a:p>
            <a:r>
              <a:rPr lang="en-US" altLang="ko-KR" dirty="0"/>
              <a:t>Demo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프로세스는 서로 독립되어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프로세스간 통신을 위해 통신 설비가 중시됨</a:t>
            </a:r>
            <a:endParaRPr lang="en-US" altLang="ko-KR" dirty="0"/>
          </a:p>
          <a:p>
            <a:pPr lvl="1"/>
            <a:r>
              <a:rPr lang="en-US" altLang="ko-KR" dirty="0"/>
              <a:t>Message Queue</a:t>
            </a:r>
            <a:r>
              <a:rPr lang="ko-KR" altLang="en-US" dirty="0"/>
              <a:t>를 이용한 통신</a:t>
            </a:r>
            <a:endParaRPr lang="en-US" altLang="ko-KR" dirty="0"/>
          </a:p>
          <a:p>
            <a:pPr marL="455400" lvl="1" indent="0">
              <a:buNone/>
            </a:pPr>
            <a:endParaRPr lang="en-US" altLang="ko-KR" dirty="0"/>
          </a:p>
          <a:p>
            <a:r>
              <a:rPr lang="ko-KR" altLang="en-US" dirty="0"/>
              <a:t>프로세스간 안전한 통신을</a:t>
            </a:r>
            <a:r>
              <a:rPr lang="en-US" altLang="ko-KR" dirty="0"/>
              <a:t> </a:t>
            </a:r>
            <a:r>
              <a:rPr lang="ko-KR" altLang="en-US" dirty="0"/>
              <a:t>위한 메시지 암호화</a:t>
            </a:r>
            <a:endParaRPr lang="en-US" altLang="ko-KR" dirty="0"/>
          </a:p>
          <a:p>
            <a:pPr lvl="1"/>
            <a:r>
              <a:rPr lang="ko-KR" altLang="en-US" dirty="0"/>
              <a:t>암호 알고리즘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18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프로세스간 통신 설비</a:t>
            </a:r>
            <a:endParaRPr lang="en-US" altLang="ko-KR"/>
          </a:p>
          <a:p>
            <a:pPr lvl="1"/>
            <a:r>
              <a:rPr lang="en-US" altLang="ko-KR"/>
              <a:t>Message Queue</a:t>
            </a:r>
          </a:p>
          <a:p>
            <a:pPr lvl="2"/>
            <a:r>
              <a:rPr lang="ko-KR" altLang="en-US"/>
              <a:t>프로세스간 데이터를 메시지 형태로 전송하는 통신 도구</a:t>
            </a:r>
            <a:endParaRPr lang="en-US" altLang="ko-KR"/>
          </a:p>
          <a:p>
            <a:pPr lvl="2"/>
            <a:r>
              <a:rPr lang="en-US" altLang="ko-KR"/>
              <a:t>FIFO </a:t>
            </a:r>
            <a:r>
              <a:rPr lang="ko-KR" altLang="en-US"/>
              <a:t>타입의 데이터 전송을 지원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관련 시스템 호출 함수</a:t>
            </a:r>
            <a:endParaRPr lang="en-US" altLang="ko-KR"/>
          </a:p>
          <a:p>
            <a:pPr lvl="3"/>
            <a:r>
              <a:rPr lang="en-US" altLang="ko-KR" err="1"/>
              <a:t>msgget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큐 생성</a:t>
            </a:r>
            <a:endParaRPr lang="en-US" altLang="ko-KR"/>
          </a:p>
          <a:p>
            <a:pPr lvl="3"/>
            <a:r>
              <a:rPr lang="en-US" altLang="ko-KR" err="1"/>
              <a:t>msgsnd</a:t>
            </a:r>
            <a:r>
              <a:rPr lang="en-US" altLang="ko-KR"/>
              <a:t>()/</a:t>
            </a:r>
            <a:r>
              <a:rPr lang="en-US" altLang="ko-KR" err="1"/>
              <a:t>msgrcv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전송 및 수신</a:t>
            </a:r>
            <a:endParaRPr lang="en-US" altLang="ko-KR"/>
          </a:p>
          <a:p>
            <a:pPr lvl="3"/>
            <a:r>
              <a:rPr lang="en-US" altLang="ko-KR" err="1"/>
              <a:t>msgctl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큐 제어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기술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암호 알고리즘</a:t>
            </a:r>
            <a:endParaRPr lang="en-US" altLang="ko-KR"/>
          </a:p>
          <a:p>
            <a:pPr lvl="1"/>
            <a:r>
              <a:rPr lang="ko-KR" altLang="en-US"/>
              <a:t>암호화 및 복호화를 수행하는 알고리즘</a:t>
            </a:r>
            <a:endParaRPr lang="en-US" altLang="ko-KR"/>
          </a:p>
          <a:p>
            <a:pPr lvl="2"/>
            <a:r>
              <a:rPr lang="en-US" altLang="ko-KR"/>
              <a:t>e.g., DES, AES, RC4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AES(Advanced Encryption Standard)</a:t>
            </a:r>
          </a:p>
          <a:p>
            <a:pPr lvl="2"/>
            <a:r>
              <a:rPr lang="ko-KR" altLang="en-US"/>
              <a:t>대칭 암호 알고리즘</a:t>
            </a:r>
            <a:endParaRPr lang="en-US" altLang="ko-KR"/>
          </a:p>
          <a:p>
            <a:pPr lvl="2"/>
            <a:r>
              <a:rPr lang="ko-KR" altLang="en-US"/>
              <a:t>암</a:t>
            </a:r>
            <a:r>
              <a:rPr lang="en-US" altLang="ko-KR"/>
              <a:t>/</a:t>
            </a:r>
            <a:r>
              <a:rPr lang="ko-KR" altLang="en-US"/>
              <a:t>복호화 키가 같음</a:t>
            </a:r>
            <a:endParaRPr lang="en-US" altLang="ko-KR"/>
          </a:p>
          <a:p>
            <a:pPr lvl="2"/>
            <a:r>
              <a:rPr lang="en-US" altLang="ko-KR"/>
              <a:t>128~256 </a:t>
            </a:r>
            <a:r>
              <a:rPr lang="ko-KR" altLang="en-US"/>
              <a:t>비트 키를 사용 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기술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프로세스들 간에 이산적인 양의 데이터 송수신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암</a:t>
            </a:r>
            <a:r>
              <a:rPr lang="en-US" altLang="ko-KR"/>
              <a:t>/</a:t>
            </a:r>
            <a:r>
              <a:rPr lang="ko-KR" altLang="en-US"/>
              <a:t>복호화를 통한 제 </a:t>
            </a:r>
            <a:r>
              <a:rPr lang="en-US" altLang="ko-KR"/>
              <a:t>3</a:t>
            </a:r>
            <a:r>
              <a:rPr lang="ko-KR" altLang="en-US"/>
              <a:t>자의 메시지 확인 방지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 spc="-300"/>
              <a:t>메시지 큐의 동일한 식별자를 가진 프로그램간 통신 가능</a:t>
            </a:r>
            <a:endParaRPr lang="en-US" altLang="ko-KR" spc="-300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err="1"/>
              <a:t>아키텍쳐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아키텍쳐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55F00-6A38-4CA1-8A5B-24B84C26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" y="1949438"/>
            <a:ext cx="9862642" cy="4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r>
              <a:rPr lang="en-US" altLang="ko-KR"/>
              <a:t>User 1 </a:t>
            </a:r>
            <a:r>
              <a:rPr lang="ko-KR" altLang="en-US"/>
              <a:t>동작</a:t>
            </a:r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동작 방식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865BF-6CD7-4253-A6C3-7656EFEB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2" y="1656968"/>
            <a:ext cx="6863614" cy="5434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EEBC91-9578-4121-B280-FEB627A6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1241425"/>
            <a:ext cx="4925210" cy="18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동작</a:t>
            </a:r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동작 방식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B0719-FD7E-45B1-B283-95449298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1595861"/>
            <a:ext cx="7682846" cy="538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D5EBEC-62E9-48AE-AB86-139CE26E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6" y="1158450"/>
            <a:ext cx="4651426" cy="17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46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16256</TotalTime>
  <Words>183</Words>
  <Application>Microsoft Office PowerPoint</Application>
  <PresentationFormat>사용자 지정</PresentationFormat>
  <Paragraphs>75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Tahoma</vt:lpstr>
      <vt:lpstr>Times New Roman</vt:lpstr>
      <vt:lpstr>Title</vt:lpstr>
      <vt:lpstr>  기말 과제  - 프로세스간 메시지 송/수신 암호화  -</vt:lpstr>
      <vt:lpstr>목차</vt:lpstr>
      <vt:lpstr>Overview</vt:lpstr>
      <vt:lpstr>관련 기술</vt:lpstr>
      <vt:lpstr>관련 기술</vt:lpstr>
      <vt:lpstr>기능</vt:lpstr>
      <vt:lpstr>아키텍쳐</vt:lpstr>
      <vt:lpstr>주요 동작 방식</vt:lpstr>
      <vt:lpstr>주요 동작 방식</vt:lpstr>
      <vt:lpstr>Demo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</dc:title>
  <dc:creator>Jong-Hyouk Lee</dc:creator>
  <cp:lastModifiedBy>Po_Gang</cp:lastModifiedBy>
  <cp:revision>1216</cp:revision>
  <cp:lastPrinted>2014-10-27T01:39:50Z</cp:lastPrinted>
  <dcterms:created xsi:type="dcterms:W3CDTF">2014-03-24T00:17:57Z</dcterms:created>
  <dcterms:modified xsi:type="dcterms:W3CDTF">2018-12-15T19:53:47Z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