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521" r:id="rId3"/>
    <p:sldId id="523" r:id="rId4"/>
    <p:sldId id="529" r:id="rId5"/>
    <p:sldId id="525" r:id="rId6"/>
    <p:sldId id="527" r:id="rId7"/>
    <p:sldId id="530" r:id="rId8"/>
    <p:sldId id="524" r:id="rId9"/>
    <p:sldId id="531" r:id="rId10"/>
    <p:sldId id="533" r:id="rId11"/>
    <p:sldId id="532" r:id="rId12"/>
  </p:sldIdLst>
  <p:sldSz cx="10080625" cy="7559675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1">
          <p15:clr>
            <a:srgbClr val="A4A3A4"/>
          </p15:clr>
        </p15:guide>
        <p15:guide id="2" pos="63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2DEEF"/>
    <a:srgbClr val="CCEC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89859" autoAdjust="0"/>
  </p:normalViewPr>
  <p:slideViewPr>
    <p:cSldViewPr snapToGrid="0">
      <p:cViewPr varScale="1">
        <p:scale>
          <a:sx n="81" d="100"/>
          <a:sy n="81" d="100"/>
        </p:scale>
        <p:origin x="1668" y="72"/>
      </p:cViewPr>
      <p:guideLst>
        <p:guide orient="horz" pos="4761"/>
        <p:guide pos="634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517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1" y="1"/>
            <a:ext cx="2949994" cy="496007"/>
          </a:xfrm>
          <a:prstGeom prst="rect">
            <a:avLst/>
          </a:prstGeom>
          <a:noFill/>
          <a:ln>
            <a:noFill/>
          </a:ln>
        </p:spPr>
        <p:txBody>
          <a:bodyPr vert="horz" wrap="none" lIns="82462" tIns="41232" rIns="82462" bIns="41232" anchor="ctr" anchorCtr="0" compatLnSpc="0">
            <a:noAutofit/>
          </a:bodyPr>
          <a:lstStyle/>
          <a:p>
            <a:pPr hangingPunct="0">
              <a:defRPr sz="1400"/>
            </a:pPr>
            <a:endParaRPr lang="en-GB" sz="1300"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47650" y="1"/>
            <a:ext cx="2949994" cy="496007"/>
          </a:xfrm>
          <a:prstGeom prst="rect">
            <a:avLst/>
          </a:prstGeom>
          <a:noFill/>
          <a:ln>
            <a:noFill/>
          </a:ln>
        </p:spPr>
        <p:txBody>
          <a:bodyPr vert="horz" wrap="none" lIns="82462" tIns="41232" rIns="82462" bIns="41232" anchor="ctr" anchorCtr="0" compatLnSpc="0">
            <a:noAutofit/>
          </a:bodyPr>
          <a:lstStyle/>
          <a:p>
            <a:pPr algn="r" hangingPunct="0">
              <a:defRPr sz="1400"/>
            </a:pPr>
            <a:endParaRPr lang="en-GB" sz="1300"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1" y="9430471"/>
            <a:ext cx="2949994" cy="496007"/>
          </a:xfrm>
          <a:prstGeom prst="rect">
            <a:avLst/>
          </a:prstGeom>
          <a:noFill/>
          <a:ln>
            <a:noFill/>
          </a:ln>
        </p:spPr>
        <p:txBody>
          <a:bodyPr vert="horz" wrap="none" lIns="82462" tIns="41232" rIns="82462" bIns="41232" anchor="b" anchorCtr="0" compatLnSpc="0">
            <a:noAutofit/>
          </a:bodyPr>
          <a:lstStyle/>
          <a:p>
            <a:pPr hangingPunct="0">
              <a:defRPr sz="1400"/>
            </a:pPr>
            <a:r>
              <a:rPr lang="en-GB" sz="1300">
                <a:latin typeface="Arial" pitchFamily="18"/>
                <a:ea typeface="Arial Unicode MS" pitchFamily="2"/>
                <a:cs typeface="Tahoma" pitchFamily="2"/>
              </a:rPr>
              <a:t>ddd</a:t>
            </a: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47650" y="9430471"/>
            <a:ext cx="2949994" cy="496007"/>
          </a:xfrm>
          <a:prstGeom prst="rect">
            <a:avLst/>
          </a:prstGeom>
          <a:noFill/>
          <a:ln>
            <a:noFill/>
          </a:ln>
        </p:spPr>
        <p:txBody>
          <a:bodyPr vert="horz" wrap="none" lIns="82462" tIns="41232" rIns="82462" bIns="41232" anchor="b" anchorCtr="0" compatLnSpc="0">
            <a:noAutofit/>
          </a:bodyPr>
          <a:lstStyle/>
          <a:p>
            <a:pPr algn="r" hangingPunct="0">
              <a:defRPr sz="1400"/>
            </a:pPr>
            <a:fld id="{8E0E8D2C-EB4D-4B9E-89E0-3FD291BBE812}" type="slidenum">
              <a:rPr/>
              <a:pPr algn="r" hangingPunct="0">
                <a:defRPr sz="1400"/>
              </a:pPr>
              <a:t>‹#›</a:t>
            </a:fld>
            <a:endParaRPr lang="en-GB" sz="1300"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0622321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4063"/>
            <a:ext cx="4960938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679797" y="4715070"/>
            <a:ext cx="5438050" cy="4466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 altLang="ko-KR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1" y="1"/>
            <a:ext cx="2949994" cy="4960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en-GB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3847650" y="1"/>
            <a:ext cx="2949994" cy="4960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en-GB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1" y="9430471"/>
            <a:ext cx="2949994" cy="4960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rtl="0" hangingPunct="0">
              <a:buNone/>
              <a:tabLst/>
              <a:defRPr lang="en-GB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r>
              <a:rPr lang="en-GB"/>
              <a:t>ddd</a:t>
            </a: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47650" y="9430471"/>
            <a:ext cx="2949994" cy="4960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rtl="0" hangingPunct="0">
              <a:buNone/>
              <a:tabLst/>
              <a:defRPr lang="en-GB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A4118136-45F4-4664-B156-CA8A23AA078E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81733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216000" marR="0" indent="-216000" rtl="0" hangingPunct="0">
      <a:tabLst/>
      <a:defRPr lang="en-GB" altLang="ko-KR" sz="2000" b="0" i="0" u="none" strike="noStrike" kern="1200">
        <a:ln>
          <a:noFill/>
        </a:ln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4E1EFCC-8F6A-498C-A8BD-96BC30256579}" type="slidenum">
              <a:rPr/>
              <a:pPr lvl="0"/>
              <a:t>1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17575" y="754063"/>
            <a:ext cx="4960938" cy="3722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9797" y="4715068"/>
            <a:ext cx="5438050" cy="4383172"/>
          </a:xfrm>
        </p:spPr>
        <p:txBody>
          <a:bodyPr/>
          <a:lstStyle/>
          <a:p>
            <a:endParaRPr lang="en-GB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GB"/>
              <a:t>ddd</a:t>
            </a:r>
          </a:p>
        </p:txBody>
      </p:sp>
    </p:spTree>
    <p:extLst>
      <p:ext uri="{BB962C8B-B14F-4D97-AF65-F5344CB8AC3E}">
        <p14:creationId xmlns:p14="http://schemas.microsoft.com/office/powerpoint/2010/main" val="3135629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GB"/>
              <a:t>ddd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4118136-45F4-4664-B156-CA8A23AA078E}" type="slidenum">
              <a:rPr lang="en-US" altLang="ko-KR" smtClean="0"/>
              <a:pPr lvl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14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GB"/>
              <a:t>ddd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4118136-45F4-4664-B156-CA8A23AA078E}" type="slidenum">
              <a:rPr lang="en-US" altLang="ko-KR" smtClean="0"/>
              <a:pPr lvl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93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3E864FD-547D-4DE8-B1B3-961A75DC900B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25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5F56AE3-E13A-4660-9A9D-38E9C8208741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76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325" y="2460625"/>
            <a:ext cx="2312988" cy="66040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363" y="2460625"/>
            <a:ext cx="6786562" cy="6604000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99725B2-D751-4B23-BF1D-FA27E0D1E1AF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63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6C78C1D-7616-499D-84D9-464059F3E95E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39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8F42B0C-8702-4A7E-9F1C-9FBA3B4D8869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4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363" y="4679950"/>
            <a:ext cx="4530725" cy="4384675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3488" y="4679950"/>
            <a:ext cx="4532312" cy="4384675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156628E-F33E-409C-867F-B25C945631B2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90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B95EDF5-C17D-4098-A89F-970FFB6C07F9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47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24D86BB-323B-4C08-8DD9-6D36B27E66B4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76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65088" y="1241425"/>
            <a:ext cx="9909175" cy="5924485"/>
          </a:xfrm>
        </p:spPr>
        <p:txBody>
          <a:bodyPr/>
          <a:lstStyle>
            <a:lvl1pPr marL="457200" indent="-230400" algn="l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0" i="0" u="none" baseline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685800" indent="-230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0" u="none" baseline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2pPr>
            <a:lvl3pPr marL="1143000" indent="-230400">
              <a:lnSpc>
                <a:spcPct val="90000"/>
              </a:lnSpc>
              <a:buFont typeface="Arial" panose="020B0604020202020204" pitchFamily="34" charset="0"/>
              <a:buChar char="•"/>
              <a:defRPr sz="260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3pPr>
            <a:lvl4pPr marL="1600200" indent="-230400">
              <a:lnSpc>
                <a:spcPct val="90000"/>
              </a:lnSpc>
              <a:buFont typeface="Arial" panose="020B0604020202020204" pitchFamily="34" charset="0"/>
              <a:buChar char="•"/>
              <a:defRPr sz="220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4pPr>
            <a:lvl5pPr marL="2057400" indent="-230400">
              <a:lnSpc>
                <a:spcPct val="90000"/>
              </a:lnSpc>
              <a:buFont typeface="Arial" panose="020B0604020202020204" pitchFamily="34" charset="0"/>
              <a:buChar char="•"/>
              <a:defRPr sz="180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087" y="128033"/>
            <a:ext cx="9909175" cy="1104062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40676" y="1091419"/>
            <a:ext cx="9720000" cy="93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40677" y="7128812"/>
            <a:ext cx="9720000" cy="93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1"/>
          <p:cNvSpPr txBox="1">
            <a:spLocks/>
          </p:cNvSpPr>
          <p:nvPr userDrawn="1"/>
        </p:nvSpPr>
        <p:spPr>
          <a:xfrm>
            <a:off x="5576935" y="7177636"/>
            <a:ext cx="4024266" cy="3824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defPPr>
              <a:defRPr lang="ko-KR"/>
            </a:defPPr>
            <a:lvl1pPr marL="0" lvl="0" algn="l" defTabSz="914400" rtl="0" eaLnBrk="1" latinLnBrk="1" hangingPunct="0">
              <a:buNone/>
              <a:tabLst/>
              <a:defRPr lang="en-GB" sz="1400" kern="120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err="1"/>
              <a:t>Soonhong</a:t>
            </a:r>
            <a:r>
              <a:rPr lang="en-US" altLang="ko-KR"/>
              <a:t> Kwon, </a:t>
            </a:r>
            <a:r>
              <a:rPr lang="en-US" altLang="ko-KR" err="1"/>
              <a:t>Sangmyung</a:t>
            </a:r>
            <a:r>
              <a:rPr lang="en-US" altLang="ko-KR"/>
              <a:t> University</a:t>
            </a:r>
            <a:endParaRPr lang="en-US"/>
          </a:p>
        </p:txBody>
      </p:sp>
      <p:sp>
        <p:nvSpPr>
          <p:cNvPr id="10" name="Footer Placeholder 1"/>
          <p:cNvSpPr txBox="1">
            <a:spLocks/>
          </p:cNvSpPr>
          <p:nvPr userDrawn="1"/>
        </p:nvSpPr>
        <p:spPr>
          <a:xfrm>
            <a:off x="96715" y="7171777"/>
            <a:ext cx="5260837" cy="3824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defPPr>
              <a:defRPr lang="ko-KR"/>
            </a:defPPr>
            <a:lvl1pPr marL="0" lvl="0" algn="l" defTabSz="914400" rtl="0" eaLnBrk="1" latinLnBrk="1" hangingPunct="0">
              <a:buNone/>
              <a:tabLst/>
              <a:defRPr lang="en-GB" sz="1400" kern="120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4" name="Footer Placeholder 1"/>
          <p:cNvSpPr txBox="1">
            <a:spLocks/>
          </p:cNvSpPr>
          <p:nvPr userDrawn="1"/>
        </p:nvSpPr>
        <p:spPr>
          <a:xfrm>
            <a:off x="9513281" y="7177185"/>
            <a:ext cx="423903" cy="3824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defPPr>
              <a:defRPr lang="ko-KR"/>
            </a:defPPr>
            <a:lvl1pPr marL="0" lvl="0" algn="l" defTabSz="914400" rtl="0" eaLnBrk="1" latinLnBrk="1" hangingPunct="0">
              <a:buNone/>
              <a:tabLst/>
              <a:defRPr lang="en-GB" sz="1400" kern="120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DCC8B8E-3EFC-467B-A220-66825A041409}" type="slidenum">
              <a:rPr lang="en-US" altLang="ko-KR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1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8097981-CB75-4FE7-A2CC-0CE91C7723CB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21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8C25B48-367F-4F4A-82C4-B38EBD3C6C32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87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396000" y="2461320"/>
            <a:ext cx="9215640" cy="20386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GB" altLang="ko-KR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60000" y="4680000"/>
            <a:ext cx="9216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GB" altLang="ko-KR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rtl="0" hangingPunct="0">
              <a:buNone/>
              <a:tabLst/>
              <a:defRPr lang="en-GB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A9391669-FEAD-499F-B203-D1CF812B9801}" type="slidenum">
              <a:rPr/>
              <a:pPr lvl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hangingPunct="0">
        <a:lnSpc>
          <a:spcPct val="80000"/>
        </a:lnSpc>
        <a:tabLst/>
        <a:defRPr lang="en-GB" altLang="ko-KR" sz="4800" b="0" i="0" u="none" strike="noStrike" kern="1200">
          <a:ln>
            <a:noFill/>
          </a:ln>
          <a:latin typeface="Arial" pitchFamily="18"/>
          <a:ea typeface="Arial Unicode MS" pitchFamily="2"/>
          <a:cs typeface="Tahoma" pitchFamily="2"/>
        </a:defRPr>
      </a:lvl1pPr>
    </p:titleStyle>
    <p:bodyStyle>
      <a:lvl1pPr algn="ctr" rtl="0" hangingPunct="0">
        <a:spcBef>
          <a:spcPts val="0"/>
        </a:spcBef>
        <a:spcAft>
          <a:spcPts val="1417"/>
        </a:spcAft>
        <a:tabLst/>
        <a:defRPr lang="en-GB" altLang="ko-KR" sz="2600" b="0" i="0" u="none" strike="noStrike" kern="1200">
          <a:ln>
            <a:noFill/>
          </a:ln>
          <a:latin typeface="Arial" pitchFamily="18"/>
          <a:ea typeface="Arial Unicode MS" pitchFamily="2"/>
          <a:cs typeface="Tahoma" pitchFamily="2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wonsoonhong/golden-tulip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327991" y="1815217"/>
            <a:ext cx="9392479" cy="3110948"/>
          </a:xfrm>
        </p:spPr>
        <p:txBody>
          <a:bodyPr/>
          <a:lstStyle/>
          <a:p>
            <a:pPr lvl="0">
              <a:lnSpc>
                <a:spcPct val="100000"/>
              </a:lnSpc>
            </a:pPr>
            <a:br>
              <a:rPr lang="en-US" altLang="ko-KR" sz="5200">
                <a:solidFill>
                  <a:srgbClr val="0000FF"/>
                </a:solidFill>
              </a:rPr>
            </a:br>
            <a:br>
              <a:rPr lang="en-US" altLang="ko-KR" sz="5200">
                <a:solidFill>
                  <a:srgbClr val="0000FF"/>
                </a:solidFill>
              </a:rPr>
            </a:br>
            <a:r>
              <a:rPr lang="ko-KR" altLang="en-US" sz="4800">
                <a:solidFill>
                  <a:srgbClr val="0000FF"/>
                </a:solidFill>
              </a:rPr>
              <a:t>기말 과제</a:t>
            </a:r>
            <a:br>
              <a:rPr lang="en-US" altLang="ko-KR" sz="5200">
                <a:solidFill>
                  <a:srgbClr val="0000FF"/>
                </a:solidFill>
              </a:rPr>
            </a:br>
            <a:br>
              <a:rPr lang="en-US" altLang="ko-KR" sz="5200">
                <a:solidFill>
                  <a:srgbClr val="0000FF"/>
                </a:solidFill>
              </a:rPr>
            </a:br>
            <a:r>
              <a:rPr lang="en-US" altLang="ko-KR" sz="3200">
                <a:solidFill>
                  <a:srgbClr val="0000FF"/>
                </a:solidFill>
              </a:rPr>
              <a:t>- </a:t>
            </a:r>
            <a:r>
              <a:rPr lang="ko-KR" altLang="en-US" sz="3200">
                <a:solidFill>
                  <a:srgbClr val="0000FF"/>
                </a:solidFill>
              </a:rPr>
              <a:t>프로세스간 메시지 송</a:t>
            </a:r>
            <a:r>
              <a:rPr lang="en-US" altLang="ko-KR" sz="3200">
                <a:solidFill>
                  <a:srgbClr val="0000FF"/>
                </a:solidFill>
              </a:rPr>
              <a:t>/</a:t>
            </a:r>
            <a:r>
              <a:rPr lang="ko-KR" altLang="en-US" sz="3200">
                <a:solidFill>
                  <a:srgbClr val="0000FF"/>
                </a:solidFill>
              </a:rPr>
              <a:t>수신 암호화  </a:t>
            </a:r>
            <a:r>
              <a:rPr lang="en-US" altLang="ko-KR" sz="3200">
                <a:solidFill>
                  <a:srgbClr val="0000FF"/>
                </a:solidFill>
              </a:rPr>
              <a:t>-</a:t>
            </a:r>
            <a:endParaRPr lang="en-GB" sz="3200">
              <a:solidFill>
                <a:srgbClr val="0000FF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subTitle" idx="1"/>
          </p:nvPr>
        </p:nvSpPr>
        <p:spPr>
          <a:xfrm>
            <a:off x="1249842" y="5472475"/>
            <a:ext cx="7559675" cy="1529185"/>
          </a:xfrm>
        </p:spPr>
        <p:txBody>
          <a:bodyPr/>
          <a:lstStyle/>
          <a:p>
            <a:pPr lvl="0"/>
            <a:r>
              <a:rPr lang="ko-KR" altLang="en-US">
                <a:solidFill>
                  <a:srgbClr val="666666"/>
                </a:solidFill>
              </a:rPr>
              <a:t>발표자</a:t>
            </a:r>
            <a:r>
              <a:rPr lang="en-US" altLang="ko-KR">
                <a:solidFill>
                  <a:srgbClr val="666666"/>
                </a:solidFill>
              </a:rPr>
              <a:t>: </a:t>
            </a:r>
            <a:r>
              <a:rPr lang="ko-KR" altLang="en-US">
                <a:solidFill>
                  <a:srgbClr val="666666"/>
                </a:solidFill>
              </a:rPr>
              <a:t>컴퓨터 공학과 </a:t>
            </a:r>
            <a:r>
              <a:rPr lang="en-US" altLang="ko-KR">
                <a:solidFill>
                  <a:srgbClr val="666666"/>
                </a:solidFill>
              </a:rPr>
              <a:t>16</a:t>
            </a:r>
            <a:r>
              <a:rPr lang="ko-KR" altLang="en-US">
                <a:solidFill>
                  <a:srgbClr val="666666"/>
                </a:solidFill>
              </a:rPr>
              <a:t>학번</a:t>
            </a:r>
            <a:br>
              <a:rPr lang="en-US" altLang="ko-KR">
                <a:solidFill>
                  <a:srgbClr val="666666"/>
                </a:solidFill>
              </a:rPr>
            </a:br>
            <a:r>
              <a:rPr lang="ko-KR" altLang="en-US">
                <a:solidFill>
                  <a:srgbClr val="666666"/>
                </a:solidFill>
              </a:rPr>
              <a:t>권 순 홍</a:t>
            </a:r>
            <a:r>
              <a:rPr lang="en-US" altLang="ko-KR">
                <a:solidFill>
                  <a:srgbClr val="666666"/>
                </a:solidFill>
              </a:rPr>
              <a:t>(201621110)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24206" y="99718"/>
            <a:ext cx="9217025" cy="444500"/>
          </a:xfrm>
        </p:spPr>
        <p:txBody>
          <a:bodyPr/>
          <a:lstStyle/>
          <a:p>
            <a:pPr lvl="0"/>
            <a:r>
              <a:rPr lang="en-GB">
                <a:solidFill>
                  <a:srgbClr val="66666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2018/12/17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65088" y="1241425"/>
            <a:ext cx="9909175" cy="5924485"/>
          </a:xfrm>
        </p:spPr>
        <p:txBody>
          <a:bodyPr/>
          <a:lstStyle/>
          <a:p>
            <a:pPr marL="226800" indent="0">
              <a:buNone/>
            </a:pPr>
            <a:endParaRPr lang="en-US" altLang="ko-KR" dirty="0"/>
          </a:p>
          <a:p>
            <a:pPr marL="226800" indent="0">
              <a:buNone/>
            </a:pPr>
            <a:endParaRPr lang="en-US" altLang="ko-KR" dirty="0"/>
          </a:p>
          <a:p>
            <a:pPr marL="226800" indent="0">
              <a:buNone/>
            </a:pPr>
            <a:endParaRPr lang="en-US" altLang="ko-KR" dirty="0"/>
          </a:p>
          <a:p>
            <a:pPr marL="226800" indent="0">
              <a:buNone/>
            </a:pPr>
            <a:endParaRPr lang="en-US" altLang="ko-KR" dirty="0"/>
          </a:p>
          <a:p>
            <a:pPr marL="226800" indent="0" algn="ctr">
              <a:buNone/>
            </a:pPr>
            <a:r>
              <a:rPr lang="en-US" altLang="ko-KR" dirty="0"/>
              <a:t>Demo</a:t>
            </a:r>
          </a:p>
          <a:p>
            <a:pPr marL="226800" indent="0" algn="ctr">
              <a:buNone/>
            </a:pPr>
            <a:endParaRPr lang="en-US" altLang="ko-KR" dirty="0"/>
          </a:p>
          <a:p>
            <a:pPr marL="226800" indent="0" algn="ctr">
              <a:buNone/>
            </a:pPr>
            <a:endParaRPr lang="en-US" altLang="ko-KR" dirty="0"/>
          </a:p>
          <a:p>
            <a:pPr marL="226800" indent="0" algn="ctr">
              <a:buNone/>
            </a:pPr>
            <a:endParaRPr lang="en-US" altLang="ko-KR" dirty="0"/>
          </a:p>
          <a:p>
            <a:pPr marL="226800" indent="0">
              <a:buNone/>
            </a:pPr>
            <a:r>
              <a:rPr lang="en-US" altLang="ko-KR" sz="2400" dirty="0">
                <a:hlinkClick r:id="rId2"/>
              </a:rPr>
              <a:t>https://github.com/kwonsoonhong/golden-tulip</a:t>
            </a:r>
            <a:endParaRPr lang="en-US" altLang="ko-KR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83675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65088" y="1241425"/>
            <a:ext cx="9909175" cy="5924485"/>
          </a:xfrm>
        </p:spPr>
        <p:txBody>
          <a:bodyPr/>
          <a:lstStyle/>
          <a:p>
            <a:pPr marL="226800" indent="0">
              <a:buNone/>
            </a:pPr>
            <a:endParaRPr lang="en-US" altLang="ko-KR"/>
          </a:p>
          <a:p>
            <a:pPr marL="226800" indent="0">
              <a:buNone/>
            </a:pPr>
            <a:endParaRPr lang="en-US" altLang="ko-KR"/>
          </a:p>
          <a:p>
            <a:pPr marL="226800" indent="0">
              <a:buNone/>
            </a:pPr>
            <a:endParaRPr lang="en-US" altLang="ko-KR"/>
          </a:p>
          <a:p>
            <a:pPr marL="226800" indent="0">
              <a:buNone/>
            </a:pPr>
            <a:endParaRPr lang="en-US" altLang="ko-KR"/>
          </a:p>
          <a:p>
            <a:pPr marL="226800" indent="0" algn="ctr">
              <a:buNone/>
            </a:pPr>
            <a:r>
              <a:rPr lang="ko-KR" altLang="en-US" sz="4800">
                <a:solidFill>
                  <a:srgbClr val="0000FF"/>
                </a:solidFill>
              </a:rPr>
              <a:t>감사합니다</a:t>
            </a:r>
            <a:endParaRPr lang="en-US" altLang="ko-KR" sz="4800">
              <a:solidFill>
                <a:srgbClr val="0000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9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r>
              <a:rPr lang="ko-KR" altLang="en-US" dirty="0"/>
              <a:t>관련 기술</a:t>
            </a:r>
            <a:endParaRPr lang="en-US" altLang="ko-KR" dirty="0"/>
          </a:p>
          <a:p>
            <a:r>
              <a:rPr lang="ko-KR" altLang="en-US" dirty="0" err="1"/>
              <a:t>아키텍쳐</a:t>
            </a:r>
            <a:endParaRPr lang="en-US" altLang="ko-KR" dirty="0"/>
          </a:p>
          <a:p>
            <a:r>
              <a:rPr lang="ko-KR" altLang="en-US" dirty="0"/>
              <a:t>주요 동작 방식</a:t>
            </a:r>
            <a:endParaRPr lang="en-US" altLang="ko-KR" dirty="0"/>
          </a:p>
          <a:p>
            <a:r>
              <a:rPr lang="en-US" altLang="ko-KR" dirty="0"/>
              <a:t>Demo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7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프로세스는 서로 독립되어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프로세스간 통신을 위해 통신 설비가 중시됨</a:t>
            </a:r>
            <a:endParaRPr lang="en-US" altLang="ko-KR" dirty="0"/>
          </a:p>
          <a:p>
            <a:pPr lvl="1"/>
            <a:r>
              <a:rPr lang="en-US" altLang="ko-KR" dirty="0"/>
              <a:t>Message Queue</a:t>
            </a:r>
            <a:r>
              <a:rPr lang="ko-KR" altLang="en-US" dirty="0"/>
              <a:t>를 이용한 통신</a:t>
            </a:r>
            <a:endParaRPr lang="en-US" altLang="ko-KR" dirty="0"/>
          </a:p>
          <a:p>
            <a:pPr marL="455400" lvl="1" indent="0">
              <a:buNone/>
            </a:pPr>
            <a:endParaRPr lang="en-US" altLang="ko-KR" dirty="0"/>
          </a:p>
          <a:p>
            <a:r>
              <a:rPr lang="ko-KR" altLang="en-US" dirty="0"/>
              <a:t>프로세스간 안전한 통신을</a:t>
            </a:r>
            <a:r>
              <a:rPr lang="en-US" altLang="ko-KR" dirty="0"/>
              <a:t> </a:t>
            </a:r>
            <a:r>
              <a:rPr lang="ko-KR" altLang="en-US" dirty="0"/>
              <a:t>위한 메시지 암호화</a:t>
            </a:r>
            <a:endParaRPr lang="en-US" altLang="ko-KR" dirty="0"/>
          </a:p>
          <a:p>
            <a:pPr lvl="1"/>
            <a:r>
              <a:rPr lang="ko-KR" altLang="en-US" dirty="0"/>
              <a:t>암호 알고리즘 사용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82181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/>
              <a:t>프로세스간 통신 설비</a:t>
            </a:r>
            <a:endParaRPr lang="en-US" altLang="ko-KR"/>
          </a:p>
          <a:p>
            <a:pPr lvl="1"/>
            <a:r>
              <a:rPr lang="en-US" altLang="ko-KR"/>
              <a:t>Message Queue</a:t>
            </a:r>
          </a:p>
          <a:p>
            <a:pPr lvl="2"/>
            <a:r>
              <a:rPr lang="ko-KR" altLang="en-US"/>
              <a:t>프로세스간 데이터를 메시지 형태로 전송하는 통신 도구</a:t>
            </a:r>
            <a:endParaRPr lang="en-US" altLang="ko-KR"/>
          </a:p>
          <a:p>
            <a:pPr lvl="2"/>
            <a:r>
              <a:rPr lang="en-US" altLang="ko-KR"/>
              <a:t>FIFO </a:t>
            </a:r>
            <a:r>
              <a:rPr lang="ko-KR" altLang="en-US"/>
              <a:t>타입의 데이터 전송을 지원</a:t>
            </a:r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관련 시스템 호출 함수</a:t>
            </a:r>
            <a:endParaRPr lang="en-US" altLang="ko-KR"/>
          </a:p>
          <a:p>
            <a:pPr lvl="3"/>
            <a:r>
              <a:rPr lang="en-US" altLang="ko-KR" err="1"/>
              <a:t>msgget</a:t>
            </a:r>
            <a:r>
              <a:rPr lang="en-US" altLang="ko-KR"/>
              <a:t>()</a:t>
            </a:r>
          </a:p>
          <a:p>
            <a:pPr lvl="4"/>
            <a:r>
              <a:rPr lang="ko-KR" altLang="en-US"/>
              <a:t>메시지 큐 생성</a:t>
            </a:r>
            <a:endParaRPr lang="en-US" altLang="ko-KR"/>
          </a:p>
          <a:p>
            <a:pPr lvl="3"/>
            <a:r>
              <a:rPr lang="en-US" altLang="ko-KR" err="1"/>
              <a:t>msgsnd</a:t>
            </a:r>
            <a:r>
              <a:rPr lang="en-US" altLang="ko-KR"/>
              <a:t>()/</a:t>
            </a:r>
            <a:r>
              <a:rPr lang="en-US" altLang="ko-KR" err="1"/>
              <a:t>msgrcv</a:t>
            </a:r>
            <a:r>
              <a:rPr lang="en-US" altLang="ko-KR"/>
              <a:t>()</a:t>
            </a:r>
          </a:p>
          <a:p>
            <a:pPr lvl="4"/>
            <a:r>
              <a:rPr lang="ko-KR" altLang="en-US"/>
              <a:t>메시지 전송 및 수신</a:t>
            </a:r>
            <a:endParaRPr lang="en-US" altLang="ko-KR"/>
          </a:p>
          <a:p>
            <a:pPr lvl="3"/>
            <a:r>
              <a:rPr lang="en-US" altLang="ko-KR" err="1"/>
              <a:t>msgctl</a:t>
            </a:r>
            <a:r>
              <a:rPr lang="en-US" altLang="ko-KR"/>
              <a:t>()</a:t>
            </a:r>
          </a:p>
          <a:p>
            <a:pPr lvl="4"/>
            <a:r>
              <a:rPr lang="ko-KR" altLang="en-US"/>
              <a:t>메시지 큐 제어</a:t>
            </a:r>
            <a:endParaRPr lang="en-US" altLang="ko-KR"/>
          </a:p>
          <a:p>
            <a:pPr lvl="2"/>
            <a:endParaRPr lang="en-US" altLang="ko-K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관련 기술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6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/>
              <a:t>암호 알고리즘</a:t>
            </a:r>
            <a:endParaRPr lang="en-US" altLang="ko-KR"/>
          </a:p>
          <a:p>
            <a:pPr lvl="1"/>
            <a:r>
              <a:rPr lang="ko-KR" altLang="en-US"/>
              <a:t>암호화 및 복호화를 수행하는 알고리즘</a:t>
            </a:r>
            <a:endParaRPr lang="en-US" altLang="ko-KR"/>
          </a:p>
          <a:p>
            <a:pPr lvl="2"/>
            <a:r>
              <a:rPr lang="en-US" altLang="ko-KR"/>
              <a:t>e.g., DES, AES, RC4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AES(Advanced Encryption Standard)</a:t>
            </a:r>
          </a:p>
          <a:p>
            <a:pPr lvl="2"/>
            <a:r>
              <a:rPr lang="ko-KR" altLang="en-US"/>
              <a:t>대칭 암호 알고리즘</a:t>
            </a:r>
            <a:endParaRPr lang="en-US" altLang="ko-KR"/>
          </a:p>
          <a:p>
            <a:pPr lvl="2"/>
            <a:r>
              <a:rPr lang="ko-KR" altLang="en-US"/>
              <a:t>암</a:t>
            </a:r>
            <a:r>
              <a:rPr lang="en-US" altLang="ko-KR"/>
              <a:t>/</a:t>
            </a:r>
            <a:r>
              <a:rPr lang="ko-KR" altLang="en-US"/>
              <a:t>복호화 키가 같음</a:t>
            </a:r>
            <a:endParaRPr lang="en-US" altLang="ko-KR"/>
          </a:p>
          <a:p>
            <a:pPr lvl="2"/>
            <a:r>
              <a:rPr lang="en-US" altLang="ko-KR"/>
              <a:t>128~256 </a:t>
            </a:r>
            <a:r>
              <a:rPr lang="ko-KR" altLang="en-US"/>
              <a:t>비트 키를 사용 </a:t>
            </a:r>
            <a:endParaRPr lang="en-US" altLang="ko-KR"/>
          </a:p>
          <a:p>
            <a:pPr lvl="2"/>
            <a:endParaRPr lang="en-US" altLang="ko-K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관련 기술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67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/>
              <a:t>프로세스들 간에 이산적인 양의 데이터 송수신 가능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모든 프로세스에서 접근 가능하도록 구성되어 있음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해당 식별자는 아는 모든 프로세스가 동일한 메시지 큐에 접근하여 메시지 공유 가능</a:t>
            </a:r>
            <a:endParaRPr lang="en-US" altLang="ko-KR"/>
          </a:p>
          <a:p>
            <a:pPr marL="226800" indent="0">
              <a:buNone/>
            </a:pPr>
            <a:endParaRPr lang="en-US" altLang="ko-KR"/>
          </a:p>
          <a:p>
            <a:pPr lvl="2"/>
            <a:endParaRPr lang="en-US" altLang="ko-K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2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err="1"/>
              <a:t>아키텍쳐</a:t>
            </a:r>
            <a:endParaRPr lang="en-US" altLang="ko-KR"/>
          </a:p>
          <a:p>
            <a:pPr lvl="2"/>
            <a:endParaRPr lang="en-US" altLang="ko-K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아키텍쳐</a:t>
            </a:r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655F00-6A38-4CA1-8A5B-24B84C26E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7" y="1949438"/>
            <a:ext cx="9862642" cy="436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0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65088" y="1241425"/>
            <a:ext cx="9909175" cy="5924485"/>
          </a:xfrm>
        </p:spPr>
        <p:txBody>
          <a:bodyPr/>
          <a:lstStyle/>
          <a:p>
            <a:r>
              <a:rPr lang="en-US" altLang="ko-KR"/>
              <a:t>User 1 </a:t>
            </a:r>
            <a:r>
              <a:rPr lang="ko-KR" altLang="en-US"/>
              <a:t>동작</a:t>
            </a:r>
            <a:endParaRPr lang="en-US" altLang="ko-K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동작 방식</a:t>
            </a:r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A865BF-6CD7-4253-A6C3-7656EFEBC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92" y="1656968"/>
            <a:ext cx="6863614" cy="54346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EEEBC91-9578-4121-B280-FEB627A68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312" y="1241425"/>
            <a:ext cx="4925210" cy="187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58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65088" y="1241425"/>
            <a:ext cx="9909175" cy="5924485"/>
          </a:xfrm>
        </p:spPr>
        <p:txBody>
          <a:bodyPr/>
          <a:lstStyle/>
          <a:p>
            <a:r>
              <a:rPr lang="en-US" altLang="ko-KR"/>
              <a:t>User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 동작</a:t>
            </a:r>
            <a:endParaRPr lang="en-US" altLang="ko-K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동작 방식</a:t>
            </a:r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4B0719-FD7E-45B1-B283-954492989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2" y="1595861"/>
            <a:ext cx="7682846" cy="5383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BD5EBEC-62E9-48AE-AB86-139CE26E3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836" y="1158450"/>
            <a:ext cx="4651426" cy="179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746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16244</TotalTime>
  <Words>176</Words>
  <Application>Microsoft Office PowerPoint</Application>
  <PresentationFormat>사용자 지정</PresentationFormat>
  <Paragraphs>73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 Unicode MS</vt:lpstr>
      <vt:lpstr>맑은 고딕</vt:lpstr>
      <vt:lpstr>Arial</vt:lpstr>
      <vt:lpstr>Times New Roman</vt:lpstr>
      <vt:lpstr>Title</vt:lpstr>
      <vt:lpstr>  기말 과제  - 프로세스간 메시지 송/수신 암호화  -</vt:lpstr>
      <vt:lpstr>목차</vt:lpstr>
      <vt:lpstr>Overview</vt:lpstr>
      <vt:lpstr>관련 기술</vt:lpstr>
      <vt:lpstr>관련 기술</vt:lpstr>
      <vt:lpstr>기능</vt:lpstr>
      <vt:lpstr>아키텍쳐</vt:lpstr>
      <vt:lpstr>주요 동작 방식</vt:lpstr>
      <vt:lpstr>주요 동작 방식</vt:lpstr>
      <vt:lpstr>Demo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kick-off</dc:title>
  <dc:creator>Jong-Hyouk Lee</dc:creator>
  <cp:lastModifiedBy>Soonhong</cp:lastModifiedBy>
  <cp:revision>1211</cp:revision>
  <cp:lastPrinted>2014-10-27T01:39:50Z</cp:lastPrinted>
  <dcterms:created xsi:type="dcterms:W3CDTF">2014-03-24T00:17:57Z</dcterms:created>
  <dcterms:modified xsi:type="dcterms:W3CDTF">2018-12-15T19:05:08Z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소유자">
    <vt:lpwstr>Jong-Hyouk</vt:lpwstr>
  </property>
</Properties>
</file>