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521" r:id="rId3"/>
    <p:sldId id="523" r:id="rId4"/>
    <p:sldId id="529" r:id="rId5"/>
    <p:sldId id="525" r:id="rId6"/>
    <p:sldId id="527" r:id="rId7"/>
    <p:sldId id="530" r:id="rId8"/>
    <p:sldId id="524" r:id="rId9"/>
    <p:sldId id="531" r:id="rId10"/>
    <p:sldId id="533" r:id="rId11"/>
    <p:sldId id="532" r:id="rId12"/>
  </p:sldIdLst>
  <p:sldSz cx="10080625" cy="7559675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>
          <p15:clr>
            <a:srgbClr val="A4A3A4"/>
          </p15:clr>
        </p15:guide>
        <p15:guide id="2" pos="6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  <a:srgbClr val="CCE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9859" autoAdjust="0"/>
  </p:normalViewPr>
  <p:slideViewPr>
    <p:cSldViewPr snapToGrid="0">
      <p:cViewPr varScale="1">
        <p:scale>
          <a:sx n="135" d="100"/>
          <a:sy n="135" d="100"/>
        </p:scale>
        <p:origin x="2092" y="84"/>
      </p:cViewPr>
      <p:guideLst>
        <p:guide orient="horz" pos="4761"/>
        <p:guide pos="63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1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1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7650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algn="r"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1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hangingPunct="0">
              <a:defRPr sz="1400"/>
            </a:pPr>
            <a:r>
              <a:rPr lang="en-GB" sz="1300">
                <a:latin typeface="Arial" pitchFamily="18"/>
                <a:ea typeface="Arial Unicode MS" pitchFamily="2"/>
                <a:cs typeface="Tahoma" pitchFamily="2"/>
              </a:rPr>
              <a:t>ddd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7650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algn="r" hangingPunct="0">
              <a:defRPr sz="1400"/>
            </a:pPr>
            <a:fld id="{8E0E8D2C-EB4D-4B9E-89E0-3FD291BBE812}" type="slidenum">
              <a:rPr/>
              <a:pPr algn="r" hangingPunct="0">
                <a:defRPr sz="1400"/>
              </a:pPr>
              <a:t>‹#›</a:t>
            </a:fld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62232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70"/>
            <a:ext cx="5438050" cy="4466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altLang="ko-K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1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7650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1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GB"/>
              <a:t>ddd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7650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4118136-45F4-4664-B156-CA8A23AA078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173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16000" marR="0" indent="-216000" rtl="0" hangingPunct="0">
      <a:tabLst/>
      <a:defRPr lang="en-GB" altLang="ko-KR" sz="2000" b="0" i="0" u="none" strike="noStrike" kern="1200">
        <a:ln>
          <a:noFill/>
        </a:ln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E1EFCC-8F6A-498C-A8BD-96BC30256579}" type="slidenum">
              <a:rPr/>
              <a:pPr lvl="0"/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797" y="4715068"/>
            <a:ext cx="5438050" cy="4383172"/>
          </a:xfrm>
        </p:spPr>
        <p:txBody>
          <a:bodyPr/>
          <a:lstStyle/>
          <a:p>
            <a:endParaRPr lang="en-GB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</p:spTree>
    <p:extLst>
      <p:ext uri="{BB962C8B-B14F-4D97-AF65-F5344CB8AC3E}">
        <p14:creationId xmlns:p14="http://schemas.microsoft.com/office/powerpoint/2010/main" val="31356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9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E864FD-547D-4DE8-B1B3-961A75DC90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F56AE3-E13A-4660-9A9D-38E9C8208741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2460625"/>
            <a:ext cx="2312988" cy="6604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2460625"/>
            <a:ext cx="6786562" cy="66040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9725B2-D751-4B23-BF1D-FA27E0D1E1A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3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C78C1D-7616-499D-84D9-464059F3E95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F42B0C-8702-4A7E-9F1C-9FBA3B4D88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4679950"/>
            <a:ext cx="4530725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4679950"/>
            <a:ext cx="4532312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56628E-F33E-409C-867F-B25C945631B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95EDF5-C17D-4098-A89F-970FFB6C07F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4D86BB-323B-4C08-8DD9-6D36B27E66B4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>
            <a:lvl1pPr marL="457200" indent="-2304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685800" indent="-230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30400">
              <a:lnSpc>
                <a:spcPct val="90000"/>
              </a:lnSpc>
              <a:buFont typeface="Arial" panose="020B0604020202020204" pitchFamily="34" charset="0"/>
              <a:buChar char="•"/>
              <a:defRPr sz="26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30400">
              <a:lnSpc>
                <a:spcPct val="90000"/>
              </a:lnSpc>
              <a:buFont typeface="Arial" panose="020B0604020202020204" pitchFamily="34" charset="0"/>
              <a:buChar char="•"/>
              <a:defRPr sz="22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30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" y="128033"/>
            <a:ext cx="9909175" cy="11040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0676" y="1091419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40677" y="7128812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5576935" y="7177636"/>
            <a:ext cx="4024266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err="1"/>
              <a:t>Soonhong</a:t>
            </a:r>
            <a:r>
              <a:rPr lang="en-US" altLang="ko-KR"/>
              <a:t> Kwon, </a:t>
            </a:r>
            <a:r>
              <a:rPr lang="en-US" altLang="ko-KR" err="1"/>
              <a:t>Sangmyung</a:t>
            </a:r>
            <a:r>
              <a:rPr lang="en-US" altLang="ko-KR"/>
              <a:t> University</a:t>
            </a:r>
            <a:endParaRPr lang="en-US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96715" y="7171777"/>
            <a:ext cx="5260837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Footer Placeholder 1"/>
          <p:cNvSpPr txBox="1">
            <a:spLocks/>
          </p:cNvSpPr>
          <p:nvPr userDrawn="1"/>
        </p:nvSpPr>
        <p:spPr>
          <a:xfrm>
            <a:off x="9513281" y="7177185"/>
            <a:ext cx="423903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DCC8B8E-3EFC-467B-A220-66825A041409}" type="slidenum">
              <a:rPr lang="en-US" altLang="ko-KR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097981-CB75-4FE7-A2CC-0CE91C7723C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C25B48-367F-4F4A-82C4-B38EBD3C6C3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96000" y="2461320"/>
            <a:ext cx="9215640" cy="2038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 altLang="ko-K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0000" y="4680000"/>
            <a:ext cx="9216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GB" altLang="ko-K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9391669-FEAD-499F-B203-D1CF812B9801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hangingPunct="0">
        <a:lnSpc>
          <a:spcPct val="80000"/>
        </a:lnSpc>
        <a:tabLst/>
        <a:defRPr lang="en-GB" altLang="ko-KR" sz="48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algn="ctr" rtl="0" hangingPunct="0">
        <a:spcBef>
          <a:spcPts val="0"/>
        </a:spcBef>
        <a:spcAft>
          <a:spcPts val="1417"/>
        </a:spcAft>
        <a:tabLst/>
        <a:defRPr lang="en-GB" altLang="ko-KR" sz="26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wonsoonhong/golden-tuli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7991" y="1815217"/>
            <a:ext cx="9392479" cy="3110948"/>
          </a:xfrm>
        </p:spPr>
        <p:txBody>
          <a:bodyPr/>
          <a:lstStyle/>
          <a:p>
            <a:pPr lvl="0">
              <a:lnSpc>
                <a:spcPct val="100000"/>
              </a:lnSpc>
            </a:pPr>
            <a:br>
              <a:rPr lang="en-US" altLang="ko-KR" sz="5200">
                <a:solidFill>
                  <a:srgbClr val="0000FF"/>
                </a:solidFill>
              </a:rPr>
            </a:br>
            <a:br>
              <a:rPr lang="en-US" altLang="ko-KR" sz="5200">
                <a:solidFill>
                  <a:srgbClr val="0000FF"/>
                </a:solidFill>
              </a:rPr>
            </a:br>
            <a:r>
              <a:rPr lang="ko-KR" altLang="en-US" sz="4800">
                <a:solidFill>
                  <a:srgbClr val="0000FF"/>
                </a:solidFill>
              </a:rPr>
              <a:t>기말 과제</a:t>
            </a:r>
            <a:br>
              <a:rPr lang="en-US" altLang="ko-KR" sz="5200">
                <a:solidFill>
                  <a:srgbClr val="0000FF"/>
                </a:solidFill>
              </a:rPr>
            </a:br>
            <a:br>
              <a:rPr lang="en-US" altLang="ko-KR" sz="5200">
                <a:solidFill>
                  <a:srgbClr val="0000FF"/>
                </a:solidFill>
              </a:rPr>
            </a:br>
            <a:r>
              <a:rPr lang="en-US" altLang="ko-KR" sz="3200">
                <a:solidFill>
                  <a:srgbClr val="0000FF"/>
                </a:solidFill>
              </a:rPr>
              <a:t>- </a:t>
            </a:r>
            <a:r>
              <a:rPr lang="ko-KR" altLang="en-US" sz="3200">
                <a:solidFill>
                  <a:srgbClr val="0000FF"/>
                </a:solidFill>
              </a:rPr>
              <a:t>프로세스간 메시지 송</a:t>
            </a:r>
            <a:r>
              <a:rPr lang="en-US" altLang="ko-KR" sz="3200">
                <a:solidFill>
                  <a:srgbClr val="0000FF"/>
                </a:solidFill>
              </a:rPr>
              <a:t>/</a:t>
            </a:r>
            <a:r>
              <a:rPr lang="ko-KR" altLang="en-US" sz="3200">
                <a:solidFill>
                  <a:srgbClr val="0000FF"/>
                </a:solidFill>
              </a:rPr>
              <a:t>수신 암호화  </a:t>
            </a:r>
            <a:r>
              <a:rPr lang="en-US" altLang="ko-KR" sz="3200">
                <a:solidFill>
                  <a:srgbClr val="0000FF"/>
                </a:solidFill>
              </a:rPr>
              <a:t>-</a:t>
            </a:r>
            <a:endParaRPr lang="en-GB" sz="320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1"/>
          </p:nvPr>
        </p:nvSpPr>
        <p:spPr>
          <a:xfrm>
            <a:off x="1249842" y="5472475"/>
            <a:ext cx="7559675" cy="1529185"/>
          </a:xfrm>
        </p:spPr>
        <p:txBody>
          <a:bodyPr/>
          <a:lstStyle/>
          <a:p>
            <a:pPr lvl="0"/>
            <a:r>
              <a:rPr lang="ko-KR" altLang="en-US">
                <a:solidFill>
                  <a:srgbClr val="666666"/>
                </a:solidFill>
              </a:rPr>
              <a:t>발표자</a:t>
            </a:r>
            <a:r>
              <a:rPr lang="en-US" altLang="ko-KR">
                <a:solidFill>
                  <a:srgbClr val="666666"/>
                </a:solidFill>
              </a:rPr>
              <a:t>: </a:t>
            </a:r>
            <a:r>
              <a:rPr lang="ko-KR" altLang="en-US">
                <a:solidFill>
                  <a:srgbClr val="666666"/>
                </a:solidFill>
              </a:rPr>
              <a:t>컴퓨터 공학과 </a:t>
            </a:r>
            <a:r>
              <a:rPr lang="en-US" altLang="ko-KR">
                <a:solidFill>
                  <a:srgbClr val="666666"/>
                </a:solidFill>
              </a:rPr>
              <a:t>16</a:t>
            </a:r>
            <a:r>
              <a:rPr lang="ko-KR" altLang="en-US">
                <a:solidFill>
                  <a:srgbClr val="666666"/>
                </a:solidFill>
              </a:rPr>
              <a:t>학번</a:t>
            </a:r>
            <a:br>
              <a:rPr lang="en-US" altLang="ko-KR">
                <a:solidFill>
                  <a:srgbClr val="666666"/>
                </a:solidFill>
              </a:rPr>
            </a:br>
            <a:r>
              <a:rPr lang="ko-KR" altLang="en-US">
                <a:solidFill>
                  <a:srgbClr val="666666"/>
                </a:solidFill>
              </a:rPr>
              <a:t>권 순 홍</a:t>
            </a:r>
            <a:r>
              <a:rPr lang="en-US" altLang="ko-KR">
                <a:solidFill>
                  <a:srgbClr val="666666"/>
                </a:solidFill>
              </a:rPr>
              <a:t>(201621110)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4206" y="99718"/>
            <a:ext cx="9217025" cy="444500"/>
          </a:xfrm>
        </p:spPr>
        <p:txBody>
          <a:bodyPr/>
          <a:lstStyle/>
          <a:p>
            <a:pPr lvl="0"/>
            <a:r>
              <a:rPr lang="en-GB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2018/12/17 @</a:t>
            </a:r>
            <a:r>
              <a:rPr lang="ko-KR" altLang="en-US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오픈 리눅스 프로그래밍 </a:t>
            </a:r>
            <a:endParaRPr lang="en-GB">
              <a:solidFill>
                <a:srgbClr val="66666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>
              <a:buNone/>
            </a:pPr>
            <a:r>
              <a:rPr lang="en-US" altLang="ko-KR" sz="2400" dirty="0">
                <a:hlinkClick r:id="rId2"/>
              </a:rPr>
              <a:t>https://github.com/kwonsoonhong/golden-tulip</a:t>
            </a:r>
            <a:endParaRPr lang="en-US" altLang="ko-K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F1879-9948-405F-9580-E3B3BB15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" y="2183335"/>
            <a:ext cx="4831419" cy="3193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8C319-30E4-4D5F-8258-BA6C78F9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00" y="2183336"/>
            <a:ext cx="4667252" cy="31930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2271F8-5B04-4D7C-9B32-A65DB1E48140}"/>
              </a:ext>
            </a:extLst>
          </p:cNvPr>
          <p:cNvSpPr/>
          <p:nvPr/>
        </p:nvSpPr>
        <p:spPr>
          <a:xfrm>
            <a:off x="871979" y="1654307"/>
            <a:ext cx="2978870" cy="44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 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8A1F67-8C4A-45D1-8324-40226A357087}"/>
              </a:ext>
            </a:extLst>
          </p:cNvPr>
          <p:cNvSpPr/>
          <p:nvPr/>
        </p:nvSpPr>
        <p:spPr>
          <a:xfrm>
            <a:off x="5674936" y="1654307"/>
            <a:ext cx="2978870" cy="44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 2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7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 algn="ctr">
              <a:buNone/>
            </a:pPr>
            <a:r>
              <a:rPr lang="ko-KR" altLang="en-US" sz="4800">
                <a:solidFill>
                  <a:srgbClr val="0000FF"/>
                </a:solidFill>
              </a:rPr>
              <a:t>감사합니다</a:t>
            </a:r>
            <a:endParaRPr lang="en-US" altLang="ko-KR" sz="480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관련 기술</a:t>
            </a:r>
            <a:endParaRPr lang="en-US" altLang="ko-KR" dirty="0"/>
          </a:p>
          <a:p>
            <a:r>
              <a:rPr lang="ko-KR" altLang="en-US" dirty="0" err="1"/>
              <a:t>아키텍쳐</a:t>
            </a:r>
            <a:endParaRPr lang="en-US" altLang="ko-KR" dirty="0"/>
          </a:p>
          <a:p>
            <a:r>
              <a:rPr lang="ko-KR" altLang="en-US" dirty="0"/>
              <a:t>주요 동작 방식</a:t>
            </a:r>
            <a:endParaRPr lang="en-US" altLang="ko-KR" dirty="0"/>
          </a:p>
          <a:p>
            <a:r>
              <a:rPr lang="en-US" altLang="ko-KR" dirty="0"/>
              <a:t>Demo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프로세스는 서로 독립되어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프로세스간 통신을 위해 통신 설비가 중시됨</a:t>
            </a:r>
            <a:endParaRPr lang="en-US" altLang="ko-KR" dirty="0"/>
          </a:p>
          <a:p>
            <a:pPr lvl="1"/>
            <a:r>
              <a:rPr lang="en-US" altLang="ko-KR" dirty="0"/>
              <a:t>Message Queue</a:t>
            </a:r>
            <a:r>
              <a:rPr lang="ko-KR" altLang="en-US" dirty="0"/>
              <a:t>를 이용한 통신</a:t>
            </a:r>
            <a:endParaRPr lang="en-US" altLang="ko-KR" dirty="0"/>
          </a:p>
          <a:p>
            <a:pPr marL="455400" lvl="1" indent="0">
              <a:buNone/>
            </a:pPr>
            <a:endParaRPr lang="en-US" altLang="ko-KR" dirty="0"/>
          </a:p>
          <a:p>
            <a:r>
              <a:rPr lang="ko-KR" altLang="en-US" dirty="0"/>
              <a:t>프로세스간 안전한 통신을</a:t>
            </a:r>
            <a:r>
              <a:rPr lang="en-US" altLang="ko-KR" dirty="0"/>
              <a:t> </a:t>
            </a:r>
            <a:r>
              <a:rPr lang="ko-KR" altLang="en-US" dirty="0"/>
              <a:t>위한 메시지 암호화</a:t>
            </a:r>
            <a:endParaRPr lang="en-US" altLang="ko-KR" dirty="0"/>
          </a:p>
          <a:p>
            <a:pPr lvl="1"/>
            <a:r>
              <a:rPr lang="ko-KR" altLang="en-US" dirty="0"/>
              <a:t>암호 알고리즘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프로세스간 통신 설비</a:t>
            </a:r>
            <a:endParaRPr lang="en-US" altLang="ko-KR"/>
          </a:p>
          <a:p>
            <a:pPr lvl="1"/>
            <a:r>
              <a:rPr lang="en-US" altLang="ko-KR"/>
              <a:t>Message Queue</a:t>
            </a:r>
          </a:p>
          <a:p>
            <a:pPr lvl="2"/>
            <a:r>
              <a:rPr lang="ko-KR" altLang="en-US"/>
              <a:t>프로세스간 데이터를 메시지 형태로 전송하는 통신 도구</a:t>
            </a:r>
            <a:endParaRPr lang="en-US" altLang="ko-KR"/>
          </a:p>
          <a:p>
            <a:pPr lvl="2"/>
            <a:r>
              <a:rPr lang="en-US" altLang="ko-KR"/>
              <a:t>FIFO </a:t>
            </a:r>
            <a:r>
              <a:rPr lang="ko-KR" altLang="en-US"/>
              <a:t>타입의 데이터 전송을 지원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관련 시스템 호출 함수</a:t>
            </a:r>
            <a:endParaRPr lang="en-US" altLang="ko-KR"/>
          </a:p>
          <a:p>
            <a:pPr lvl="3"/>
            <a:r>
              <a:rPr lang="en-US" altLang="ko-KR" err="1"/>
              <a:t>msgget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큐 생성</a:t>
            </a:r>
            <a:endParaRPr lang="en-US" altLang="ko-KR"/>
          </a:p>
          <a:p>
            <a:pPr lvl="3"/>
            <a:r>
              <a:rPr lang="en-US" altLang="ko-KR" err="1"/>
              <a:t>msgsnd</a:t>
            </a:r>
            <a:r>
              <a:rPr lang="en-US" altLang="ko-KR"/>
              <a:t>()/</a:t>
            </a:r>
            <a:r>
              <a:rPr lang="en-US" altLang="ko-KR" err="1"/>
              <a:t>msgrcv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전송 및 수신</a:t>
            </a:r>
            <a:endParaRPr lang="en-US" altLang="ko-KR"/>
          </a:p>
          <a:p>
            <a:pPr lvl="3"/>
            <a:r>
              <a:rPr lang="en-US" altLang="ko-KR" err="1"/>
              <a:t>msgctl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큐 제어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기술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암호 알고리즘</a:t>
            </a:r>
            <a:endParaRPr lang="en-US" altLang="ko-KR"/>
          </a:p>
          <a:p>
            <a:pPr lvl="1"/>
            <a:r>
              <a:rPr lang="ko-KR" altLang="en-US"/>
              <a:t>암호화 및 복호화를 수행하는 알고리즘</a:t>
            </a:r>
            <a:endParaRPr lang="en-US" altLang="ko-KR"/>
          </a:p>
          <a:p>
            <a:pPr lvl="2"/>
            <a:r>
              <a:rPr lang="en-US" altLang="ko-KR"/>
              <a:t>e.g., DES, AES, RC4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AES(Advanced Encryption Standard)</a:t>
            </a:r>
          </a:p>
          <a:p>
            <a:pPr lvl="2"/>
            <a:r>
              <a:rPr lang="ko-KR" altLang="en-US"/>
              <a:t>대칭 암호 알고리즘</a:t>
            </a:r>
            <a:endParaRPr lang="en-US" altLang="ko-KR"/>
          </a:p>
          <a:p>
            <a:pPr lvl="2"/>
            <a:r>
              <a:rPr lang="ko-KR" altLang="en-US"/>
              <a:t>암</a:t>
            </a:r>
            <a:r>
              <a:rPr lang="en-US" altLang="ko-KR"/>
              <a:t>/</a:t>
            </a:r>
            <a:r>
              <a:rPr lang="ko-KR" altLang="en-US"/>
              <a:t>복호화 키가 같음</a:t>
            </a:r>
            <a:endParaRPr lang="en-US" altLang="ko-KR"/>
          </a:p>
          <a:p>
            <a:pPr lvl="2"/>
            <a:r>
              <a:rPr lang="en-US" altLang="ko-KR"/>
              <a:t>128~256 </a:t>
            </a:r>
            <a:r>
              <a:rPr lang="ko-KR" altLang="en-US"/>
              <a:t>비트 키를 사용 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기술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프로세스들 간에 이산적인 양의 데이터 송수신 가능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암</a:t>
            </a:r>
            <a:r>
              <a:rPr lang="en-US" altLang="ko-KR"/>
              <a:t>/</a:t>
            </a:r>
            <a:r>
              <a:rPr lang="ko-KR" altLang="en-US"/>
              <a:t>복호화를 통한 제 </a:t>
            </a:r>
            <a:r>
              <a:rPr lang="en-US" altLang="ko-KR"/>
              <a:t>3</a:t>
            </a:r>
            <a:r>
              <a:rPr lang="ko-KR" altLang="en-US"/>
              <a:t>자의 메시지 확인 방지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 spc="-300"/>
              <a:t>메시지 큐의 동일한 식별자를 가진 프로그램간 통신 가능</a:t>
            </a:r>
            <a:endParaRPr lang="en-US" altLang="ko-KR" spc="-300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err="1"/>
              <a:t>아키텍쳐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아키텍쳐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55F00-6A38-4CA1-8A5B-24B84C26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" y="1949438"/>
            <a:ext cx="9862642" cy="43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0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r>
              <a:rPr lang="en-US" altLang="ko-KR"/>
              <a:t>User 1 </a:t>
            </a:r>
            <a:r>
              <a:rPr lang="ko-KR" altLang="en-US"/>
              <a:t>동작</a:t>
            </a:r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동작 방식</a:t>
            </a:r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EEBC91-9578-4121-B280-FEB627A6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2" y="1241425"/>
            <a:ext cx="4925210" cy="18741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B8860D-57EA-4AB3-A89F-4F9089BC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2" y="1625354"/>
            <a:ext cx="6695075" cy="53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5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동작</a:t>
            </a:r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동작 방식</a:t>
            </a:r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D5EBEC-62E9-48AE-AB86-139CE26E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6" y="1158450"/>
            <a:ext cx="4651426" cy="17927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A56C2B-C351-470F-983D-AD0D6940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3" y="1620701"/>
            <a:ext cx="7762974" cy="54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46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16270</TotalTime>
  <Words>183</Words>
  <Application>Microsoft Office PowerPoint</Application>
  <PresentationFormat>사용자 지정</PresentationFormat>
  <Paragraphs>75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Tahoma</vt:lpstr>
      <vt:lpstr>Times New Roman</vt:lpstr>
      <vt:lpstr>Title</vt:lpstr>
      <vt:lpstr>  기말 과제  - 프로세스간 메시지 송/수신 암호화  -</vt:lpstr>
      <vt:lpstr>목차</vt:lpstr>
      <vt:lpstr>개요</vt:lpstr>
      <vt:lpstr>관련 기술</vt:lpstr>
      <vt:lpstr>관련 기술</vt:lpstr>
      <vt:lpstr>기능</vt:lpstr>
      <vt:lpstr>아키텍쳐</vt:lpstr>
      <vt:lpstr>주요 동작 방식</vt:lpstr>
      <vt:lpstr>주요 동작 방식</vt:lpstr>
      <vt:lpstr>Demo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</dc:title>
  <dc:creator>Jong-Hyouk Lee</dc:creator>
  <cp:lastModifiedBy>Po_Gang</cp:lastModifiedBy>
  <cp:revision>1219</cp:revision>
  <cp:lastPrinted>2014-10-27T01:39:50Z</cp:lastPrinted>
  <dcterms:created xsi:type="dcterms:W3CDTF">2014-03-24T00:17:57Z</dcterms:created>
  <dcterms:modified xsi:type="dcterms:W3CDTF">2018-12-15T20:20:00Z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소유자">
    <vt:lpwstr>Jong-Hyouk</vt:lpwstr>
  </property>
</Properties>
</file>