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91" r:id="rId3"/>
    <p:sldId id="292" r:id="rId4"/>
    <p:sldId id="362" r:id="rId5"/>
    <p:sldId id="297" r:id="rId6"/>
    <p:sldId id="308" r:id="rId7"/>
    <p:sldId id="363" r:id="rId8"/>
    <p:sldId id="302" r:id="rId9"/>
    <p:sldId id="335" r:id="rId10"/>
    <p:sldId id="336" r:id="rId11"/>
    <p:sldId id="337" r:id="rId12"/>
    <p:sldId id="339" r:id="rId13"/>
    <p:sldId id="338" r:id="rId14"/>
    <p:sldId id="316" r:id="rId15"/>
    <p:sldId id="317" r:id="rId16"/>
    <p:sldId id="318" r:id="rId17"/>
    <p:sldId id="365" r:id="rId18"/>
    <p:sldId id="366" r:id="rId19"/>
    <p:sldId id="369" r:id="rId20"/>
    <p:sldId id="367" r:id="rId21"/>
    <p:sldId id="357" r:id="rId22"/>
    <p:sldId id="355" r:id="rId23"/>
    <p:sldId id="347" r:id="rId24"/>
    <p:sldId id="283" r:id="rId25"/>
    <p:sldId id="361" r:id="rId26"/>
    <p:sldId id="280" r:id="rId27"/>
  </p:sldIdLst>
  <p:sldSz cx="9906000" cy="6858000" type="A4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1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2DF"/>
    <a:srgbClr val="91BCE3"/>
    <a:srgbClr val="FF4343"/>
    <a:srgbClr val="FF6D6D"/>
    <a:srgbClr val="F8E0EE"/>
    <a:srgbClr val="DEEBF7"/>
    <a:srgbClr val="F6B600"/>
    <a:srgbClr val="F1F1F1"/>
    <a:srgbClr val="0C4C43"/>
    <a:srgbClr val="127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8" autoAdjust="0"/>
    <p:restoredTop sz="93726" autoAdjust="0"/>
  </p:normalViewPr>
  <p:slideViewPr>
    <p:cSldViewPr snapToGrid="0" showGuides="1">
      <p:cViewPr varScale="1">
        <p:scale>
          <a:sx n="80" d="100"/>
          <a:sy n="80" d="100"/>
        </p:scale>
        <p:origin x="1277" y="58"/>
      </p:cViewPr>
      <p:guideLst>
        <p:guide orient="horz" pos="2205"/>
        <p:guide pos="31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Won Choi" userId="e6a760c66807e605" providerId="LiveId" clId="{6BCABC8B-17E5-406B-81DE-02A8C1121E3E}"/>
    <pc:docChg chg="undo modSld">
      <pc:chgData name="SeungWon Choi" userId="e6a760c66807e605" providerId="LiveId" clId="{6BCABC8B-17E5-406B-81DE-02A8C1121E3E}" dt="2020-05-20T07:43:43.499" v="5" actId="14100"/>
      <pc:docMkLst>
        <pc:docMk/>
      </pc:docMkLst>
      <pc:sldChg chg="modSp">
        <pc:chgData name="SeungWon Choi" userId="e6a760c66807e605" providerId="LiveId" clId="{6BCABC8B-17E5-406B-81DE-02A8C1121E3E}" dt="2020-05-20T07:43:43.499" v="5" actId="14100"/>
        <pc:sldMkLst>
          <pc:docMk/>
          <pc:sldMk cId="658077174" sldId="256"/>
        </pc:sldMkLst>
        <pc:spChg chg="mod">
          <ac:chgData name="SeungWon Choi" userId="e6a760c66807e605" providerId="LiveId" clId="{6BCABC8B-17E5-406B-81DE-02A8C1121E3E}" dt="2020-05-20T07:43:37.105" v="3" actId="1076"/>
          <ac:spMkLst>
            <pc:docMk/>
            <pc:sldMk cId="658077174" sldId="256"/>
            <ac:spMk id="4" creationId="{00000000-0000-0000-0000-000000000000}"/>
          </ac:spMkLst>
        </pc:spChg>
        <pc:spChg chg="mod">
          <ac:chgData name="SeungWon Choi" userId="e6a760c66807e605" providerId="LiveId" clId="{6BCABC8B-17E5-406B-81DE-02A8C1121E3E}" dt="2020-05-20T07:43:34.043" v="1" actId="20577"/>
          <ac:spMkLst>
            <pc:docMk/>
            <pc:sldMk cId="658077174" sldId="256"/>
            <ac:spMk id="9" creationId="{5B3F2E46-8DF3-47A6-A9A1-51CB87E210CA}"/>
          </ac:spMkLst>
        </pc:spChg>
        <pc:spChg chg="mod">
          <ac:chgData name="SeungWon Choi" userId="e6a760c66807e605" providerId="LiveId" clId="{6BCABC8B-17E5-406B-81DE-02A8C1121E3E}" dt="2020-05-20T07:43:43.499" v="5" actId="14100"/>
          <ac:spMkLst>
            <pc:docMk/>
            <pc:sldMk cId="658077174" sldId="256"/>
            <ac:spMk id="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OTF Bold" panose="020B0600000101010101" pitchFamily="34" charset="-127"/>
                <a:ea typeface="나눔스퀘어OTF 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OTF Bold" panose="020B0600000101010101" pitchFamily="34" charset="-127"/>
                <a:ea typeface="나눔스퀘어OTF Bold" panose="020B0600000101010101" pitchFamily="34" charset="-127"/>
              </a:defRPr>
            </a:lvl1pPr>
          </a:lstStyle>
          <a:p>
            <a:fld id="{1DBFB825-458C-4AB4-8029-BFFBE96289F2}" type="datetimeFigureOut">
              <a:rPr lang="ko-KR" altLang="en-US" smtClean="0"/>
              <a:pPr/>
              <a:t>2020-05-20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OTF Bold" panose="020B0600000101010101" pitchFamily="34" charset="-127"/>
                <a:ea typeface="나눔스퀘어OTF 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OTF Bold" panose="020B0600000101010101" pitchFamily="34" charset="-127"/>
                <a:ea typeface="나눔스퀘어OTF Bold" panose="020B0600000101010101" pitchFamily="34" charset="-127"/>
              </a:defRPr>
            </a:lvl1pPr>
          </a:lstStyle>
          <a:p>
            <a:fld id="{8A458A0A-48E9-4DB9-9B07-43EDD74EC3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09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OTF Bold" panose="020B0600000101010101" pitchFamily="34" charset="-127"/>
        <a:ea typeface="나눔스퀘어OTF Bold" panose="020B0600000101010101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OTF Bold" panose="020B0600000101010101" pitchFamily="34" charset="-127"/>
        <a:ea typeface="나눔스퀘어OTF Bold" panose="020B0600000101010101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OTF Bold" panose="020B0600000101010101" pitchFamily="34" charset="-127"/>
        <a:ea typeface="나눔스퀘어OTF Bold" panose="020B0600000101010101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OTF Bold" panose="020B0600000101010101" pitchFamily="34" charset="-127"/>
        <a:ea typeface="나눔스퀘어OTF Bold" panose="020B0600000101010101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OTF Bold" panose="020B0600000101010101" pitchFamily="34" charset="-127"/>
        <a:ea typeface="나눔스퀘어OTF Bold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8A0A-48E9-4DB9-9B07-43EDD74EC3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5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8A0A-48E9-4DB9-9B07-43EDD74EC3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79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8A0A-48E9-4DB9-9B07-43EDD74EC3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5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8A0A-48E9-4DB9-9B07-43EDD74EC3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7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8A0A-48E9-4DB9-9B07-43EDD74EC3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2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8A0A-48E9-4DB9-9B07-43EDD74EC3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58A0A-48E9-4DB9-9B07-43EDD74EC34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39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58A0A-48E9-4DB9-9B07-43EDD74EC34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954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58A0A-48E9-4DB9-9B07-43EDD74EC34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2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58A0A-48E9-4DB9-9B07-43EDD74EC34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7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8A0A-48E9-4DB9-9B07-43EDD74EC3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4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F13D-732A-4240-9745-9F40C55FDD97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2B1-967C-4DDA-BFC2-610E9200E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9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F13D-732A-4240-9745-9F40C55FDD97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2B1-967C-4DDA-BFC2-610E9200E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F13D-732A-4240-9745-9F40C55FDD97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2B1-967C-4DDA-BFC2-610E9200E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7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F13D-732A-4240-9745-9F40C55FDD97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2B1-967C-4DDA-BFC2-610E9200E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F13D-732A-4240-9745-9F40C55FDD97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2B1-967C-4DDA-BFC2-610E9200E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F13D-732A-4240-9745-9F40C55FDD97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2B1-967C-4DDA-BFC2-610E9200E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4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F13D-732A-4240-9745-9F40C55FDD97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2B1-967C-4DDA-BFC2-610E9200E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6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F13D-732A-4240-9745-9F40C55FDD97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2B1-967C-4DDA-BFC2-610E9200E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2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F13D-732A-4240-9745-9F40C55FDD97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2B1-967C-4DDA-BFC2-610E9200E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5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F13D-732A-4240-9745-9F40C55FDD97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2B1-967C-4DDA-BFC2-610E9200E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4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F13D-732A-4240-9745-9F40C55FDD97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2B1-967C-4DDA-BFC2-610E9200E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5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OTF Bold" panose="020B0600000101010101" pitchFamily="34" charset="-127"/>
              </a:defRPr>
            </a:lvl1pPr>
          </a:lstStyle>
          <a:p>
            <a:fld id="{41E4F13D-732A-4240-9745-9F40C55FDD97}" type="datetimeFigureOut">
              <a:rPr lang="ko-KR" altLang="en-US" smtClean="0"/>
              <a:pPr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OTF 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OTF Bold" panose="020B0600000101010101" pitchFamily="34" charset="-127"/>
              </a:defRPr>
            </a:lvl1pPr>
          </a:lstStyle>
          <a:p>
            <a:fld id="{8D63F2B1-967C-4DDA-BFC2-610E9200E5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7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OTF 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OTF Bold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OTF Bold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OTF Bold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OTF Bold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OTF Bold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3219337"/>
            <a:ext cx="9906000" cy="181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1310" y="3784445"/>
            <a:ext cx="398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항공기 지연 예측 모델 설계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4592" y="143635"/>
            <a:ext cx="8033622" cy="275196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3103418"/>
            <a:ext cx="9906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3F2E46-8DF3-47A6-A9A1-51CB87E210CA}"/>
              </a:ext>
            </a:extLst>
          </p:cNvPr>
          <p:cNvSpPr txBox="1"/>
          <p:nvPr/>
        </p:nvSpPr>
        <p:spPr>
          <a:xfrm>
            <a:off x="1580507" y="4568659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최승원</a:t>
            </a:r>
          </a:p>
        </p:txBody>
      </p:sp>
    </p:spTree>
    <p:extLst>
      <p:ext uri="{BB962C8B-B14F-4D97-AF65-F5344CB8AC3E}">
        <p14:creationId xmlns:p14="http://schemas.microsoft.com/office/powerpoint/2010/main" val="6580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465782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14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2387813"/>
            <a:ext cx="9906000" cy="4177185"/>
            <a:chOff x="0" y="2387065"/>
            <a:chExt cx="9906000" cy="4177185"/>
          </a:xfrm>
        </p:grpSpPr>
        <p:sp>
          <p:nvSpPr>
            <p:cNvPr id="17" name="직사각형 16"/>
            <p:cNvSpPr/>
            <p:nvPr/>
          </p:nvSpPr>
          <p:spPr>
            <a:xfrm>
              <a:off x="0" y="2387065"/>
              <a:ext cx="9906000" cy="41771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a typeface="나눔스퀘어OTF Bold" panose="020B0600000101010101" pitchFamily="34" charset="-127"/>
                </a:rPr>
                <a:t>설명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13711"/>
              <a:ext cx="9906000" cy="3929743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1969485" y="2751619"/>
            <a:ext cx="561842" cy="177338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90998" y="2749121"/>
            <a:ext cx="577544" cy="177338"/>
          </a:xfrm>
          <a:prstGeom prst="rect">
            <a:avLst/>
          </a:prstGeom>
          <a:solidFill>
            <a:srgbClr val="FF6D6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0139" y="2749121"/>
            <a:ext cx="577399" cy="177338"/>
          </a:xfrm>
          <a:prstGeom prst="rect">
            <a:avLst/>
          </a:prstGeom>
          <a:solidFill>
            <a:srgbClr val="FF6D6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88759" y="2749121"/>
            <a:ext cx="1717242" cy="177338"/>
          </a:xfrm>
          <a:prstGeom prst="rect">
            <a:avLst/>
          </a:prstGeom>
          <a:solidFill>
            <a:srgbClr val="FF6D6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97538" y="2749121"/>
            <a:ext cx="561842" cy="177338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59379" y="2749121"/>
            <a:ext cx="577399" cy="177338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242568" y="2054836"/>
            <a:ext cx="0" cy="69002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320597" y="2387813"/>
            <a:ext cx="0" cy="37168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659536" y="2054836"/>
            <a:ext cx="0" cy="69002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366141" y="2047491"/>
            <a:ext cx="284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부정기편을 입력 데이터로 넣을 수 없음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예측 불가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30015" y="1765880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비행기별 유의한  차이가 없음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760535" y="1777837"/>
            <a:ext cx="1944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지연 예측에는 필요 없는 잉여변수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29835" y="1591174"/>
            <a:ext cx="180380" cy="177338"/>
          </a:xfrm>
          <a:prstGeom prst="rect">
            <a:avLst/>
          </a:prstGeom>
          <a:solidFill>
            <a:srgbClr val="FF6D6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9835" y="1935000"/>
            <a:ext cx="180380" cy="177338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8948" y="153942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삭제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97114" y="189515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파생변수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87DB26-F9D7-425B-A331-49A844F30415}"/>
              </a:ext>
            </a:extLst>
          </p:cNvPr>
          <p:cNvSpPr/>
          <p:nvPr/>
        </p:nvSpPr>
        <p:spPr>
          <a:xfrm>
            <a:off x="113016" y="0"/>
            <a:ext cx="1475440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07F460-8AB4-44E4-886F-968ADB94A5CE}"/>
              </a:ext>
            </a:extLst>
          </p:cNvPr>
          <p:cNvSpPr/>
          <p:nvPr/>
        </p:nvSpPr>
        <p:spPr>
          <a:xfrm>
            <a:off x="113016" y="120177"/>
            <a:ext cx="151144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 및 </a:t>
            </a:r>
            <a:r>
              <a:rPr lang="ko-KR" altLang="en-US" sz="2000" b="1" spc="-15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23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2054431"/>
            <a:ext cx="9906000" cy="4509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465782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15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504" y="5279753"/>
            <a:ext cx="3522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계획시각을 기준으로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시간대별로 범주화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하여 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r"/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시간대별로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지연율이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달라지는 지 확인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하였고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</a:p>
          <a:p>
            <a:pPr algn="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유의한 차이를 보여 변수로 사용하게 되었다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161412" y="3536950"/>
            <a:ext cx="489910" cy="15881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1" y="2228599"/>
            <a:ext cx="1789097" cy="410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57" y="2228599"/>
            <a:ext cx="914853" cy="405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71" y="155020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&lt;</a:t>
            </a:r>
            <a:r>
              <a:rPr lang="ko-KR" altLang="en-US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시간대</a:t>
            </a:r>
            <a:r>
              <a:rPr lang="en-US" altLang="ko-KR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</a:t>
            </a:r>
            <a:endParaRPr lang="ko-KR" altLang="en-US" sz="1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1F8A3A-C36E-4625-981C-F93DEBB2D601}"/>
              </a:ext>
            </a:extLst>
          </p:cNvPr>
          <p:cNvSpPr/>
          <p:nvPr/>
        </p:nvSpPr>
        <p:spPr>
          <a:xfrm>
            <a:off x="113016" y="0"/>
            <a:ext cx="1475440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19090C-F523-4920-B1D2-DB9C489E7392}"/>
              </a:ext>
            </a:extLst>
          </p:cNvPr>
          <p:cNvSpPr/>
          <p:nvPr/>
        </p:nvSpPr>
        <p:spPr>
          <a:xfrm>
            <a:off x="113016" y="120177"/>
            <a:ext cx="151144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 및 </a:t>
            </a:r>
            <a:r>
              <a:rPr lang="ko-KR" altLang="en-US" sz="2000" b="1" spc="-15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32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2054431"/>
            <a:ext cx="9906000" cy="4509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465782"/>
            <a:ext cx="512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16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1749" y="2626471"/>
            <a:ext cx="35589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각 </a:t>
            </a:r>
            <a:r>
              <a:rPr lang="ko-KR" altLang="en-US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일자별로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각 항공사별 계획된 운항편수와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공항별로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계획된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운항편수가 많을 수록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지연이 발생할 확률이 크다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는 것을 확인하여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이를 카운트하여 새로운 파생변수를 만들었다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11749" y="4832149"/>
            <a:ext cx="3576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하루에 편성된 편수가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주말과 평일 요일에 따라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일정한 패턴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이 있기 때문에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중복되는 의미가 있어 요일변수도 제거했다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631603" y="4154950"/>
            <a:ext cx="5274397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9" y="2195493"/>
            <a:ext cx="4532672" cy="421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77971" y="155020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&lt;</a:t>
            </a:r>
            <a:r>
              <a:rPr lang="ko-KR" altLang="en-US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일별 운항횟수</a:t>
            </a:r>
            <a:r>
              <a:rPr lang="en-US" altLang="ko-KR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</a:t>
            </a:r>
            <a:endParaRPr lang="ko-KR" altLang="en-US" sz="1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95D4E4-8DB9-4196-9FA1-84A3D9A39D9A}"/>
              </a:ext>
            </a:extLst>
          </p:cNvPr>
          <p:cNvSpPr/>
          <p:nvPr/>
        </p:nvSpPr>
        <p:spPr>
          <a:xfrm>
            <a:off x="113016" y="0"/>
            <a:ext cx="1475440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C23C0B-08FC-465A-9EDA-DF08D4CD45B1}"/>
              </a:ext>
            </a:extLst>
          </p:cNvPr>
          <p:cNvSpPr/>
          <p:nvPr/>
        </p:nvSpPr>
        <p:spPr>
          <a:xfrm>
            <a:off x="113016" y="120177"/>
            <a:ext cx="151144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 및 </a:t>
            </a:r>
            <a:r>
              <a:rPr lang="ko-KR" altLang="en-US" sz="2000" b="1" spc="-15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39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2598821"/>
            <a:ext cx="9906000" cy="3965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465782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17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426" y="6014647"/>
            <a:ext cx="91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결과적으로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데이터 중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Input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변수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로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년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월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일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공항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항공사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상대공항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편명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시간대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일별 운항횟수를 선정했다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0113" y="2711920"/>
            <a:ext cx="9318594" cy="3141544"/>
            <a:chOff x="108381" y="2156299"/>
            <a:chExt cx="9318594" cy="31415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81" y="2173207"/>
              <a:ext cx="8668960" cy="312463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658" y="2156299"/>
              <a:ext cx="657317" cy="3124636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EDE826-008C-4BD7-A101-1F260C9CAF33}"/>
              </a:ext>
            </a:extLst>
          </p:cNvPr>
          <p:cNvSpPr/>
          <p:nvPr/>
        </p:nvSpPr>
        <p:spPr>
          <a:xfrm>
            <a:off x="113016" y="0"/>
            <a:ext cx="1475440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E776ED-127A-4CCA-8F85-AF1997B57722}"/>
              </a:ext>
            </a:extLst>
          </p:cNvPr>
          <p:cNvSpPr/>
          <p:nvPr/>
        </p:nvSpPr>
        <p:spPr>
          <a:xfrm>
            <a:off x="113016" y="120177"/>
            <a:ext cx="151144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 및 </a:t>
            </a:r>
            <a:r>
              <a:rPr lang="ko-KR" altLang="en-US" sz="2000" b="1" spc="-15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04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2054431"/>
            <a:ext cx="9906000" cy="4509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0262" y="2177080"/>
            <a:ext cx="5633178" cy="424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465782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18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71" y="155020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&lt;</a:t>
            </a:r>
            <a:r>
              <a:rPr lang="ko-KR" altLang="en-US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기상데이터 수집</a:t>
            </a:r>
            <a:r>
              <a:rPr lang="en-US" altLang="ko-KR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</a:t>
            </a:r>
            <a:endParaRPr lang="ko-KR" altLang="en-US" sz="1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1481" y="2675476"/>
            <a:ext cx="484299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시정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(VIS)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-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저시정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특보일 경우 발령 중 모든 항공편 지연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공항의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저시정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특보는 맨눈으로 목표물을 식별할 수 있는 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최대 거리가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800m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이내일 때 발령됩니다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 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160" y="4313313"/>
            <a:ext cx="50593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풍속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–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기상요인 중 기상에 가장 큰 영향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*10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분 평균 초속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10m/s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이상이면 강풍경보로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기간내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모든 항공편 지연 및 결항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7" y="3005269"/>
            <a:ext cx="280778" cy="27881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7" y="4685893"/>
            <a:ext cx="276865" cy="2788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183" y="4101696"/>
            <a:ext cx="1886665" cy="10187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936" y="4454234"/>
            <a:ext cx="3390269" cy="183691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ABD214-7F5A-40D8-B921-8FA096F55509}"/>
              </a:ext>
            </a:extLst>
          </p:cNvPr>
          <p:cNvSpPr/>
          <p:nvPr/>
        </p:nvSpPr>
        <p:spPr>
          <a:xfrm>
            <a:off x="113016" y="0"/>
            <a:ext cx="1475440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7B0C55-CAA1-4574-875C-1C6CF15EE8D9}"/>
              </a:ext>
            </a:extLst>
          </p:cNvPr>
          <p:cNvSpPr/>
          <p:nvPr/>
        </p:nvSpPr>
        <p:spPr>
          <a:xfrm>
            <a:off x="113016" y="120177"/>
            <a:ext cx="151144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 및 </a:t>
            </a:r>
            <a:r>
              <a:rPr lang="ko-KR" altLang="en-US" sz="2000" b="1" spc="-15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21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1412839"/>
            <a:ext cx="9906000" cy="5151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OTF Bold" panose="020B0600000101010101" pitchFamily="34" charset="-127"/>
              </a:rPr>
              <a:t>설명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465782"/>
            <a:ext cx="512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19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3" y="1542376"/>
            <a:ext cx="9721294" cy="33363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3" y="4362730"/>
            <a:ext cx="9721294" cy="20429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8753" y="988625"/>
            <a:ext cx="270298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VIS –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일별시정데이터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출처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항공기상청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공공데이터개방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94532" y="3777954"/>
            <a:ext cx="196880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평균풍속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출처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기상자료개방포털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84F89-058E-4F8C-9A45-9E2D0B7F5413}"/>
              </a:ext>
            </a:extLst>
          </p:cNvPr>
          <p:cNvSpPr/>
          <p:nvPr/>
        </p:nvSpPr>
        <p:spPr>
          <a:xfrm>
            <a:off x="113016" y="0"/>
            <a:ext cx="1475440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8A7E22-0372-45EA-B727-7E33B888B8C4}"/>
              </a:ext>
            </a:extLst>
          </p:cNvPr>
          <p:cNvSpPr/>
          <p:nvPr/>
        </p:nvSpPr>
        <p:spPr>
          <a:xfrm>
            <a:off x="113016" y="120177"/>
            <a:ext cx="151144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 및 </a:t>
            </a:r>
            <a:r>
              <a:rPr lang="ko-KR" altLang="en-US" sz="2000" b="1" spc="-15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22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2054431"/>
            <a:ext cx="9906000" cy="4509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OTF Bold" panose="020B0600000101010101" pitchFamily="34" charset="-127"/>
              </a:rPr>
              <a:t>설명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0" y="6465781"/>
            <a:ext cx="454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20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980" y="6018604"/>
            <a:ext cx="746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최종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Input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변수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월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공항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항공사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운항스케쥴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지연현황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일별 운항횟수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,VIS,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평균풍속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1963" y="2211253"/>
            <a:ext cx="9202074" cy="3652885"/>
            <a:chOff x="10439" y="2291264"/>
            <a:chExt cx="6711369" cy="266416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424"/>
            <a:stretch/>
          </p:blipFill>
          <p:spPr>
            <a:xfrm>
              <a:off x="10439" y="2291265"/>
              <a:ext cx="2036118" cy="265781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12" r="58916"/>
            <a:stretch/>
          </p:blipFill>
          <p:spPr>
            <a:xfrm>
              <a:off x="2857729" y="2291264"/>
              <a:ext cx="422787" cy="265781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78" r="42649"/>
            <a:stretch/>
          </p:blipFill>
          <p:spPr>
            <a:xfrm>
              <a:off x="3270688" y="2297615"/>
              <a:ext cx="412955" cy="265781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34" r="-236"/>
            <a:stretch/>
          </p:blipFill>
          <p:spPr>
            <a:xfrm>
              <a:off x="3683641" y="2297615"/>
              <a:ext cx="3038167" cy="265781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58" r="67181"/>
            <a:stretch/>
          </p:blipFill>
          <p:spPr>
            <a:xfrm>
              <a:off x="2043594" y="2295897"/>
              <a:ext cx="817493" cy="2657817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93BC46-732B-4DE7-8A44-7C51144D2C2A}"/>
              </a:ext>
            </a:extLst>
          </p:cNvPr>
          <p:cNvSpPr/>
          <p:nvPr/>
        </p:nvSpPr>
        <p:spPr>
          <a:xfrm>
            <a:off x="113016" y="0"/>
            <a:ext cx="1475440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D368F7-C38F-40FD-8D56-BC1054AE2849}"/>
              </a:ext>
            </a:extLst>
          </p:cNvPr>
          <p:cNvSpPr/>
          <p:nvPr/>
        </p:nvSpPr>
        <p:spPr>
          <a:xfrm>
            <a:off x="113016" y="120177"/>
            <a:ext cx="151144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 및 </a:t>
            </a:r>
            <a:r>
              <a:rPr lang="ko-KR" altLang="en-US" sz="2000" b="1" spc="-15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20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138872"/>
            <a:ext cx="9906000" cy="4509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648692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550223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24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258C3C-10F8-4820-8A3A-BF2581E71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2965"/>
            <a:ext cx="9906000" cy="43816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6339AE-0C0C-44AA-87B1-184ACCAA0520}"/>
              </a:ext>
            </a:extLst>
          </p:cNvPr>
          <p:cNvSpPr/>
          <p:nvPr/>
        </p:nvSpPr>
        <p:spPr>
          <a:xfrm>
            <a:off x="209546" y="1612718"/>
            <a:ext cx="1913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 err="1"/>
              <a:t>DataSet</a:t>
            </a:r>
            <a:r>
              <a:rPr lang="en-US" altLang="ko-KR" b="1" dirty="0"/>
              <a:t> </a:t>
            </a:r>
            <a:r>
              <a:rPr lang="ko-KR" altLang="en-US" b="1" dirty="0"/>
              <a:t>불러오기</a:t>
            </a:r>
          </a:p>
        </p:txBody>
      </p:sp>
    </p:spTree>
    <p:extLst>
      <p:ext uri="{BB962C8B-B14F-4D97-AF65-F5344CB8AC3E}">
        <p14:creationId xmlns:p14="http://schemas.microsoft.com/office/powerpoint/2010/main" val="390209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138872"/>
            <a:ext cx="9906000" cy="4509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648692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550223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24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2996A-93E6-41F8-99D6-FC6DF73E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8473"/>
            <a:ext cx="9906000" cy="35759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438AEF-3306-4C4F-B55C-8D905579ECBB}"/>
              </a:ext>
            </a:extLst>
          </p:cNvPr>
          <p:cNvSpPr/>
          <p:nvPr/>
        </p:nvSpPr>
        <p:spPr>
          <a:xfrm>
            <a:off x="0" y="1564618"/>
            <a:ext cx="3575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명목형 변수 더미변수로 변환하기</a:t>
            </a:r>
          </a:p>
        </p:txBody>
      </p:sp>
    </p:spTree>
    <p:extLst>
      <p:ext uri="{BB962C8B-B14F-4D97-AF65-F5344CB8AC3E}">
        <p14:creationId xmlns:p14="http://schemas.microsoft.com/office/powerpoint/2010/main" val="16654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634305"/>
            <a:ext cx="9935072" cy="2282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093003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5994534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24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CF4D0B-2B4F-4600-A05F-B4565913C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2" y="2725257"/>
            <a:ext cx="9906000" cy="20277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48547BF-E7C5-4FF5-BBF3-301F0851FF6C}"/>
              </a:ext>
            </a:extLst>
          </p:cNvPr>
          <p:cNvSpPr/>
          <p:nvPr/>
        </p:nvSpPr>
        <p:spPr>
          <a:xfrm>
            <a:off x="199457" y="1973257"/>
            <a:ext cx="311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훈련집합 평가집합 </a:t>
            </a:r>
            <a:r>
              <a:rPr lang="en-US" altLang="ko-KR" b="1" dirty="0"/>
              <a:t>8</a:t>
            </a:r>
            <a:r>
              <a:rPr lang="ko-KR" altLang="en-US" b="1" dirty="0"/>
              <a:t>대</a:t>
            </a:r>
            <a:r>
              <a:rPr lang="en-US" altLang="ko-KR" b="1" dirty="0"/>
              <a:t>2 </a:t>
            </a:r>
            <a:r>
              <a:rPr lang="ko-KR" altLang="en-US" b="1" dirty="0"/>
              <a:t>분할</a:t>
            </a:r>
          </a:p>
        </p:txBody>
      </p:sp>
    </p:spTree>
    <p:extLst>
      <p:ext uri="{BB962C8B-B14F-4D97-AF65-F5344CB8AC3E}">
        <p14:creationId xmlns:p14="http://schemas.microsoft.com/office/powerpoint/2010/main" val="37487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5562" y="0"/>
            <a:ext cx="38895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2806" y="2094446"/>
            <a:ext cx="249138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연구 배경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18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 및 </a:t>
            </a:r>
            <a:r>
              <a:rPr lang="ko-KR" altLang="en-US" sz="2000" spc="-15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18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3.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 설계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4.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한계점 및 향후계획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812806" y="1509671"/>
            <a:ext cx="2819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20206" y="924896"/>
            <a:ext cx="4743968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5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INDEX</a:t>
            </a:r>
            <a:endParaRPr lang="ko-KR" altLang="en-US" sz="3200" dirty="0">
              <a:ln>
                <a:solidFill>
                  <a:schemeClr val="tx1">
                    <a:lumMod val="85000"/>
                    <a:lumOff val="15000"/>
                    <a:alpha val="5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30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072" y="1585156"/>
            <a:ext cx="9906000" cy="527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SMOTE </a:t>
            </a:r>
            <a:r>
              <a:rPr lang="ko-KR" altLang="en-US"/>
              <a:t>기법으로 데이터 불균형 문제 해결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093003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5994534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24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D57866-50E7-4CA8-824B-58472D991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2" y="1798187"/>
            <a:ext cx="4629798" cy="15306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1E95C1-B354-4393-A6E8-073CF7103F30}"/>
              </a:ext>
            </a:extLst>
          </p:cNvPr>
          <p:cNvSpPr/>
          <p:nvPr/>
        </p:nvSpPr>
        <p:spPr>
          <a:xfrm>
            <a:off x="5439403" y="2563505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변수들을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 </a:t>
            </a:r>
            <a:r>
              <a:rPr lang="ko-KR" altLang="en-US" dirty="0"/>
              <a:t>사이 값으로 스케일링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BBDCC3-E6A6-4363-A81C-8046703457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/>
          <a:stretch/>
        </p:blipFill>
        <p:spPr>
          <a:xfrm>
            <a:off x="512522" y="3474413"/>
            <a:ext cx="4619871" cy="33584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FA368-0405-46F7-8FCA-923E01821A8F}"/>
              </a:ext>
            </a:extLst>
          </p:cNvPr>
          <p:cNvSpPr/>
          <p:nvPr/>
        </p:nvSpPr>
        <p:spPr>
          <a:xfrm>
            <a:off x="5343386" y="4743576"/>
            <a:ext cx="4354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SMOTE </a:t>
            </a:r>
            <a:r>
              <a:rPr lang="ko-KR" altLang="en-US" dirty="0"/>
              <a:t>기법으로 데이터 불균형 문제 해결</a:t>
            </a:r>
          </a:p>
        </p:txBody>
      </p:sp>
    </p:spTree>
    <p:extLst>
      <p:ext uri="{BB962C8B-B14F-4D97-AF65-F5344CB8AC3E}">
        <p14:creationId xmlns:p14="http://schemas.microsoft.com/office/powerpoint/2010/main" val="193935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54431"/>
            <a:ext cx="9906000" cy="4509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OTF Bold" panose="020B0600000101010101" pitchFamily="34" charset="-127"/>
              </a:rPr>
              <a:t>설명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89500" y="2192828"/>
            <a:ext cx="4836542" cy="424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465782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23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7198" y="2312943"/>
            <a:ext cx="493583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지연여부는 전체 운항수의 약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10% </a:t>
            </a:r>
            <a:r>
              <a:rPr lang="ko-KR" altLang="en-US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정도수준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때문에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class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불균형 문제가 발생하였고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이를 해결하기 위해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Oversampling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방법인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SMOTE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기법을 사용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SMOTE </a:t>
            </a:r>
            <a:r>
              <a:rPr lang="ko-KR" altLang="en-US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동작 방식</a:t>
            </a:r>
            <a:endParaRPr lang="en-US" altLang="ko-KR" sz="1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데이터중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몇 개의 샘플을 뽑고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샘플과 이웃 사이의 차이를 계산한다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 차이에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사이의 </a:t>
            </a:r>
            <a:r>
              <a:rPr lang="ko-KR" altLang="en-US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난수를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곱하여 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새로운 데이터를 만든다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192828"/>
            <a:ext cx="42672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826000"/>
            <a:ext cx="4267200" cy="16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7971" y="1550205"/>
            <a:ext cx="110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&lt;SMOTE&gt;</a:t>
            </a:r>
            <a:endParaRPr lang="ko-KR" altLang="en-US" sz="1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63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631613"/>
            <a:ext cx="9906000" cy="5932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OTF Bold" panose="020B0600000101010101" pitchFamily="34" charset="-127"/>
              </a:rPr>
              <a:t>설명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465782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28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415" y="1131179"/>
            <a:ext cx="2854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&lt;</a:t>
            </a:r>
            <a:r>
              <a:rPr lang="en-US" altLang="ko-KR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Randomforest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최종 결과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&gt;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9" y="1699603"/>
            <a:ext cx="6385212" cy="46260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A89BD8-30EE-41F4-ADA4-107260954D94}"/>
              </a:ext>
            </a:extLst>
          </p:cNvPr>
          <p:cNvSpPr/>
          <p:nvPr/>
        </p:nvSpPr>
        <p:spPr>
          <a:xfrm>
            <a:off x="724360" y="5106256"/>
            <a:ext cx="1104440" cy="184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4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54431"/>
            <a:ext cx="9906000" cy="4509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OTF Bold" panose="020B0600000101010101" pitchFamily="34" charset="-127"/>
              </a:rPr>
              <a:t>설명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6114" y="3933371"/>
            <a:ext cx="9658913" cy="250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465782"/>
            <a:ext cx="512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21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09974"/>
              </p:ext>
            </p:extLst>
          </p:nvPr>
        </p:nvGraphicFramePr>
        <p:xfrm>
          <a:off x="373981" y="2212949"/>
          <a:ext cx="4354839" cy="145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773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6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  <a:cs typeface="조선일보명조" panose="02030304000000000000" pitchFamily="18" charset="-127"/>
                        </a:rPr>
                        <a:t>Neural Network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  <a:cs typeface="조선일보명조" panose="02030304000000000000" pitchFamily="18" charset="-127"/>
                        </a:rPr>
                        <a:t>Model, MLP</a:t>
                      </a:r>
                      <a:endParaRPr lang="ko-KR" altLang="en-US" sz="16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  <a:cs typeface="조선일보명조" panose="02030304000000000000" pitchFamily="18" charset="-127"/>
                        </a:rPr>
                        <a:t>Random Forest Model</a:t>
                      </a:r>
                      <a:endParaRPr lang="ko-KR" altLang="en-US" sz="16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3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  <a:cs typeface="조선일보명조" panose="02030304000000000000" pitchFamily="18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kern="1200" spc="-15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  <a:cs typeface="조선일보명조" panose="02030304000000000000" pitchFamily="18" charset="-127"/>
                        </a:rPr>
                        <a:t>Auc</a:t>
                      </a:r>
                      <a:endParaRPr lang="ko-KR" altLang="en-US" sz="16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  <a:cs typeface="조선일보명조" panose="02030304000000000000" pitchFamily="18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  <a:cs typeface="조선일보명조" panose="02030304000000000000" pitchFamily="18" charset="-127"/>
                        </a:rPr>
                        <a:t>0.69</a:t>
                      </a:r>
                      <a:endParaRPr lang="ko-KR" altLang="en-US" sz="16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  <a:cs typeface="조선일보명조" panose="02030304000000000000" pitchFamily="18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  <a:cs typeface="조선일보명조" panose="02030304000000000000" pitchFamily="18" charset="-127"/>
                        </a:rPr>
                        <a:t>0.79</a:t>
                      </a:r>
                      <a:endParaRPr lang="ko-KR" altLang="en-US" sz="16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4178" y="4247471"/>
            <a:ext cx="57017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모델의 성능을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Roc curve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Auc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(area under the curve)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 판단하는 이유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데이터의 특성상 지연의 비율이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9:1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class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불균형 문제 발생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모델이 좋지 않아도 높은 </a:t>
            </a:r>
            <a:r>
              <a:rPr lang="en-US" altLang="ko-KR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acuraccy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가질 수 있음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178" y="5835871"/>
            <a:ext cx="6571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random forest model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 더 높은 </a:t>
            </a:r>
            <a:r>
              <a:rPr lang="en-US" altLang="ko-KR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auc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값을 보여 최종 모델로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random forest model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선정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4851" y="28526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TRAIN : TEST = 0.8:0.2</a:t>
            </a:r>
            <a:endParaRPr lang="ko-KR" altLang="en-US" sz="1800" dirty="0">
              <a:solidFill>
                <a:schemeClr val="bg2">
                  <a:lumMod val="1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905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나눔스퀘어OTF Bold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281" y="278341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4.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한계점 및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향후계획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51622" y="6465782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ea typeface="나눔스퀘어OTF Bold" panose="020B0600000101010101" pitchFamily="34" charset="-127"/>
              </a:rPr>
              <a:t>29</a:t>
            </a:r>
            <a:endParaRPr lang="ko-KR" altLang="en-US" sz="1400" dirty="0"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37089" y="1564064"/>
            <a:ext cx="5520958" cy="1496983"/>
            <a:chOff x="3377236" y="2715552"/>
            <a:chExt cx="2007881" cy="1120476"/>
          </a:xfrm>
        </p:grpSpPr>
        <p:sp>
          <p:nvSpPr>
            <p:cNvPr id="9" name="사각형: 둥근 모서리 43"/>
            <p:cNvSpPr/>
            <p:nvPr/>
          </p:nvSpPr>
          <p:spPr>
            <a:xfrm>
              <a:off x="3377236" y="2715552"/>
              <a:ext cx="2005300" cy="1024904"/>
            </a:xfrm>
            <a:prstGeom prst="roundRect">
              <a:avLst>
                <a:gd name="adj" fmla="val 269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OTF Bold" panose="020B0600000101010101" pitchFamily="34" charset="-127"/>
              </a:endParaRPr>
            </a:p>
          </p:txBody>
        </p:sp>
        <p:sp>
          <p:nvSpPr>
            <p:cNvPr id="12" name="사각형: 둥근 모서리 29"/>
            <p:cNvSpPr/>
            <p:nvPr/>
          </p:nvSpPr>
          <p:spPr>
            <a:xfrm>
              <a:off x="3379817" y="2811124"/>
              <a:ext cx="2005300" cy="1024904"/>
            </a:xfrm>
            <a:prstGeom prst="roundRect">
              <a:avLst>
                <a:gd name="adj" fmla="val 269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151282" y="1568316"/>
            <a:ext cx="271208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1.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변수 부족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362833" y="2061083"/>
            <a:ext cx="3789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항공사별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공항별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승무원 수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pPr marL="342900" indent="-342900">
              <a:buAutoNum type="arabicParenR"/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항공사별 예비기 수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A/C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접속 지연을 예측할만한 데이터를 구하기가 어려웠다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29992" y="3883179"/>
            <a:ext cx="5520958" cy="1496983"/>
            <a:chOff x="3377236" y="2715552"/>
            <a:chExt cx="2007881" cy="1120476"/>
          </a:xfrm>
        </p:grpSpPr>
        <p:sp>
          <p:nvSpPr>
            <p:cNvPr id="18" name="사각형: 둥근 모서리 43"/>
            <p:cNvSpPr/>
            <p:nvPr/>
          </p:nvSpPr>
          <p:spPr>
            <a:xfrm>
              <a:off x="3377236" y="2715552"/>
              <a:ext cx="2005300" cy="1024904"/>
            </a:xfrm>
            <a:prstGeom prst="roundRect">
              <a:avLst>
                <a:gd name="adj" fmla="val 269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OTF Bold" panose="020B0600000101010101" pitchFamily="34" charset="-127"/>
              </a:endParaRPr>
            </a:p>
          </p:txBody>
        </p:sp>
        <p:sp>
          <p:nvSpPr>
            <p:cNvPr id="21" name="사각형: 둥근 모서리 29"/>
            <p:cNvSpPr/>
            <p:nvPr/>
          </p:nvSpPr>
          <p:spPr>
            <a:xfrm>
              <a:off x="3379817" y="2811124"/>
              <a:ext cx="2005300" cy="1024904"/>
            </a:xfrm>
            <a:prstGeom prst="roundRect">
              <a:avLst>
                <a:gd name="adj" fmla="val 269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137089" y="3877519"/>
            <a:ext cx="27120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2.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데이터의 기간차이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62833" y="4419040"/>
            <a:ext cx="4110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넣을 수 있는 변수들이 월별 데이터가 대부분이어서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일별 지연을 예측하는데 한계가 있었고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월별데이터와 일별데이터를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전처리해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합치는 데 한계가 있었다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24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나눔스퀘어OTF Bold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281" y="278341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4.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한계점 및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향후계획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51622" y="6465782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ea typeface="나눔스퀘어OTF Bold" panose="020B0600000101010101" pitchFamily="34" charset="-127"/>
              </a:rPr>
              <a:t>30</a:t>
            </a:r>
            <a:endParaRPr lang="ko-KR" altLang="en-US" sz="1400" dirty="0"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37089" y="1564064"/>
            <a:ext cx="5520958" cy="1496983"/>
            <a:chOff x="3377236" y="2715552"/>
            <a:chExt cx="2007881" cy="1120476"/>
          </a:xfrm>
        </p:grpSpPr>
        <p:sp>
          <p:nvSpPr>
            <p:cNvPr id="9" name="사각형: 둥근 모서리 43"/>
            <p:cNvSpPr/>
            <p:nvPr/>
          </p:nvSpPr>
          <p:spPr>
            <a:xfrm>
              <a:off x="3377236" y="2715552"/>
              <a:ext cx="2005300" cy="1024904"/>
            </a:xfrm>
            <a:prstGeom prst="roundRect">
              <a:avLst>
                <a:gd name="adj" fmla="val 269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OTF Bold" panose="020B0600000101010101" pitchFamily="34" charset="-127"/>
              </a:endParaRPr>
            </a:p>
          </p:txBody>
        </p:sp>
        <p:sp>
          <p:nvSpPr>
            <p:cNvPr id="12" name="사각형: 둥근 모서리 29"/>
            <p:cNvSpPr/>
            <p:nvPr/>
          </p:nvSpPr>
          <p:spPr>
            <a:xfrm>
              <a:off x="3379817" y="2811124"/>
              <a:ext cx="2005300" cy="1024904"/>
            </a:xfrm>
            <a:prstGeom prst="roundRect">
              <a:avLst>
                <a:gd name="adj" fmla="val 269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151282" y="1568316"/>
            <a:ext cx="271208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3.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지연의 연속성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2833" y="2070143"/>
            <a:ext cx="4325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지연 이유의 대부분을 차지하는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A/C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접속 지연의 경우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초기 지연이 다음 지연에 큰 영향을 미치는데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그것을 반영할만한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모델을 구성하지 못했다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29992" y="3883179"/>
            <a:ext cx="5520958" cy="1496983"/>
            <a:chOff x="3377236" y="2715552"/>
            <a:chExt cx="2007881" cy="1120476"/>
          </a:xfrm>
        </p:grpSpPr>
        <p:sp>
          <p:nvSpPr>
            <p:cNvPr id="18" name="사각형: 둥근 모서리 43"/>
            <p:cNvSpPr/>
            <p:nvPr/>
          </p:nvSpPr>
          <p:spPr>
            <a:xfrm>
              <a:off x="3377236" y="2715552"/>
              <a:ext cx="2005300" cy="1024904"/>
            </a:xfrm>
            <a:prstGeom prst="roundRect">
              <a:avLst>
                <a:gd name="adj" fmla="val 269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OTF Bold" panose="020B0600000101010101" pitchFamily="34" charset="-127"/>
              </a:endParaRPr>
            </a:p>
          </p:txBody>
        </p:sp>
        <p:sp>
          <p:nvSpPr>
            <p:cNvPr id="21" name="사각형: 둥근 모서리 29"/>
            <p:cNvSpPr/>
            <p:nvPr/>
          </p:nvSpPr>
          <p:spPr>
            <a:xfrm>
              <a:off x="3379817" y="2811124"/>
              <a:ext cx="2005300" cy="1024904"/>
            </a:xfrm>
            <a:prstGeom prst="roundRect">
              <a:avLst>
                <a:gd name="adj" fmla="val 269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137089" y="3877519"/>
            <a:ext cx="27120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4.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돌발상황의 예측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62833" y="4491188"/>
            <a:ext cx="4450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태풍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안개 등 기상변수나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민폐 승객 등 다양한 돌발변수를 예측해 모델을 설계하기가 어려웠다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133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733811"/>
            <a:ext cx="9906000" cy="312418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7176" y="2788227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감사합니다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</a:t>
            </a:r>
            <a:endParaRPr lang="ko-KR" altLang="en-US" sz="32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3581405"/>
            <a:ext cx="9906000" cy="0"/>
          </a:xfrm>
          <a:prstGeom prst="line">
            <a:avLst/>
          </a:prstGeom>
          <a:ln w="203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51622" y="6465782"/>
            <a:ext cx="314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3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배경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76500" y="2496437"/>
            <a:ext cx="4953000" cy="9285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항공기 지연이란</a:t>
            </a:r>
            <a:r>
              <a:rPr lang="en-US" altLang="ko-KR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ko-KR" altLang="en-US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항공기 지연 현황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660464" y="1814140"/>
            <a:ext cx="7144370" cy="1661026"/>
            <a:chOff x="3377235" y="2715552"/>
            <a:chExt cx="2007881" cy="1367105"/>
          </a:xfrm>
        </p:grpSpPr>
        <p:sp>
          <p:nvSpPr>
            <p:cNvPr id="14" name="사각형: 둥근 모서리 43"/>
            <p:cNvSpPr/>
            <p:nvPr/>
          </p:nvSpPr>
          <p:spPr>
            <a:xfrm>
              <a:off x="3377235" y="2715552"/>
              <a:ext cx="2005300" cy="1024904"/>
            </a:xfrm>
            <a:prstGeom prst="roundRect">
              <a:avLst>
                <a:gd name="adj" fmla="val 269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OTF Bold" panose="020B0600000101010101" pitchFamily="34" charset="-127"/>
              </a:endParaRPr>
            </a:p>
          </p:txBody>
        </p:sp>
        <p:sp>
          <p:nvSpPr>
            <p:cNvPr id="15" name="사각형: 둥근 모서리 29"/>
            <p:cNvSpPr/>
            <p:nvPr/>
          </p:nvSpPr>
          <p:spPr>
            <a:xfrm>
              <a:off x="3377235" y="2811124"/>
              <a:ext cx="2007881" cy="1271533"/>
            </a:xfrm>
            <a:prstGeom prst="roundRect">
              <a:avLst>
                <a:gd name="adj" fmla="val 269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58146" y="2198886"/>
            <a:ext cx="410240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항공기 지연이란</a:t>
            </a:r>
            <a:r>
              <a:rPr kumimoji="1" lang="en-US" altLang="ko-KR" sz="1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r>
              <a:rPr kumimoji="1"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kumimoji="1"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예정  출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kumimoji="1"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도착 시각보다 늦어지는 경우</a:t>
            </a:r>
            <a:endParaRPr kumimoji="1" lang="en-US" altLang="ko-KR" sz="13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다양한 이유로 국내선의 경우 </a:t>
            </a:r>
            <a:r>
              <a:rPr kumimoji="1" lang="en-US" altLang="ko-KR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30</a:t>
            </a:r>
            <a:r>
              <a:rPr kumimoji="1"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</a:t>
            </a:r>
            <a:r>
              <a:rPr kumimoji="1" lang="en-US" altLang="ko-KR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kumimoji="1"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국제선의 경우 </a:t>
            </a:r>
            <a:r>
              <a:rPr kumimoji="1" lang="en-US" altLang="ko-KR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kumimoji="1"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시간 이상 </a:t>
            </a:r>
            <a:endParaRPr kumimoji="1" lang="en-US" altLang="ko-KR" sz="13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3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3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국내 항공기 지연 현황</a:t>
            </a:r>
            <a:endParaRPr kumimoji="1" lang="en-US" altLang="ko-KR" sz="16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국제선의 경우 평균 </a:t>
            </a:r>
            <a:r>
              <a:rPr kumimoji="1" lang="en-US" altLang="ko-KR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5% </a:t>
            </a:r>
            <a:r>
              <a:rPr kumimoji="1"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국내선의 경우 </a:t>
            </a:r>
            <a:r>
              <a:rPr kumimoji="1" lang="ko-KR" altLang="en-US" sz="1300" b="1" u="sng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평균 </a:t>
            </a:r>
            <a:r>
              <a:rPr kumimoji="1" lang="en-US" altLang="ko-KR" sz="1300" b="1" u="sng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10%</a:t>
            </a:r>
            <a:r>
              <a:rPr kumimoji="1"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</a:t>
            </a:r>
            <a:r>
              <a:rPr kumimoji="1" lang="ko-KR" altLang="en-US" sz="13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지연율을</a:t>
            </a:r>
            <a:r>
              <a:rPr kumimoji="1" lang="ko-KR" altLang="en-US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보인다</a:t>
            </a:r>
            <a:r>
              <a:rPr kumimoji="1" lang="en-US" altLang="ko-KR" sz="13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3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68" y="2244146"/>
            <a:ext cx="280778" cy="27881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97" y="3288317"/>
            <a:ext cx="276865" cy="278815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624460" y="670223"/>
            <a:ext cx="2473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항공기 지연에 대해서 알아보자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97" y="4010385"/>
            <a:ext cx="5749028" cy="2408656"/>
          </a:xfrm>
          <a:prstGeom prst="rect">
            <a:avLst/>
          </a:prstGeom>
        </p:spPr>
      </p:pic>
      <p:cxnSp>
        <p:nvCxnSpPr>
          <p:cNvPr id="104" name="직선 연결선 103"/>
          <p:cNvCxnSpPr/>
          <p:nvPr/>
        </p:nvCxnSpPr>
        <p:spPr>
          <a:xfrm flipV="1">
            <a:off x="1773716" y="3064661"/>
            <a:ext cx="6907576" cy="13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1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3756942"/>
            <a:ext cx="9906000" cy="1756519"/>
          </a:xfrm>
          <a:prstGeom prst="rect">
            <a:avLst/>
          </a:prstGeom>
          <a:solidFill>
            <a:schemeClr val="bg1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11" y="120177"/>
            <a:ext cx="6168746" cy="651013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51622" y="6465782"/>
            <a:ext cx="314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4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배경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24460" y="670223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공항별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국내선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지연율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6382" y="4252705"/>
            <a:ext cx="634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시각화 결과 최대 </a:t>
            </a:r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15%</a:t>
            </a:r>
            <a:r>
              <a:rPr lang="ko-KR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달하는 </a:t>
            </a:r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국내선 </a:t>
            </a:r>
            <a:r>
              <a:rPr lang="ko-KR" altLang="en-US" sz="20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지연율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해결이 시급하다</a:t>
            </a:r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또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공항별</a:t>
            </a: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확연한 차이를 보이기에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공항변수를 생각해보자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4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054431"/>
            <a:ext cx="9906000" cy="2873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배경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56364" y="2192828"/>
            <a:ext cx="5633178" cy="259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94685" y="2283850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항공기 지연으로 인한 손실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6811" y="2309895"/>
            <a:ext cx="8033622" cy="275196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658399" y="2815574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항공사 관련 소비자 피해 중 </a:t>
            </a:r>
            <a:r>
              <a:rPr kumimoji="1"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`</a:t>
            </a:r>
            <a:r>
              <a:rPr kumimoji="1"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운송불이행 및 지연</a:t>
            </a:r>
            <a:r>
              <a:rPr kumimoji="1"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`</a:t>
            </a:r>
            <a:r>
              <a:rPr kumimoji="1"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이 </a:t>
            </a:r>
            <a:endParaRPr kumimoji="1"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전체의 </a:t>
            </a:r>
            <a:r>
              <a:rPr kumimoji="1"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63.1%</a:t>
            </a:r>
            <a:r>
              <a:rPr kumimoji="1"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를 차지해 가장 많았다</a:t>
            </a:r>
            <a:r>
              <a:rPr kumimoji="1"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 </a:t>
            </a:r>
            <a:endParaRPr kumimoji="1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56" y="2878012"/>
            <a:ext cx="280778" cy="2788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5" y="3922183"/>
            <a:ext cx="276865" cy="27881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608705" y="3881550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6</a:t>
            </a:r>
            <a:r>
              <a:rPr kumimoji="1"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개월 간 인천공항에서 </a:t>
            </a:r>
            <a:r>
              <a:rPr kumimoji="1"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2.2</a:t>
            </a:r>
            <a:r>
              <a:rPr kumimoji="1"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분의 </a:t>
            </a:r>
            <a:r>
              <a:rPr kumimoji="1"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출발지연</a:t>
            </a:r>
            <a:r>
              <a:rPr kumimoji="1"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개선만으로</a:t>
            </a:r>
            <a:endParaRPr kumimoji="1"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107</a:t>
            </a:r>
            <a:r>
              <a:rPr kumimoji="1"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억원을 절감하는 효과를 봤다</a:t>
            </a:r>
            <a:r>
              <a:rPr kumimoji="1"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</a:t>
            </a:r>
            <a:endParaRPr kumimoji="1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4460" y="670223"/>
            <a:ext cx="4333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항공기 지연을 예측할 수 있다면 엄청난 이익을 볼 수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.</a:t>
            </a: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4156364" y="3555365"/>
            <a:ext cx="5633178" cy="11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51622" y="6465782"/>
            <a:ext cx="314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5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91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4118669"/>
            <a:ext cx="9906000" cy="1756519"/>
          </a:xfrm>
          <a:prstGeom prst="rect">
            <a:avLst/>
          </a:prstGeom>
          <a:solidFill>
            <a:schemeClr val="bg1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60" y="1684770"/>
            <a:ext cx="5000302" cy="204179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배경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24460" y="670223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상대적으로 높은 국내선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지연율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그 이유는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?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6" y="4463269"/>
            <a:ext cx="1312303" cy="194415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51622" y="6465782"/>
            <a:ext cx="314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6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289869" y="4414997"/>
            <a:ext cx="5323474" cy="1059076"/>
            <a:chOff x="2075922" y="4488748"/>
            <a:chExt cx="5323474" cy="1059076"/>
          </a:xfrm>
        </p:grpSpPr>
        <p:sp>
          <p:nvSpPr>
            <p:cNvPr id="56" name="직사각형 55"/>
            <p:cNvSpPr/>
            <p:nvPr/>
          </p:nvSpPr>
          <p:spPr>
            <a:xfrm>
              <a:off x="2075922" y="4488748"/>
              <a:ext cx="1859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조선일보명조" panose="02030304000000000000" pitchFamily="18" charset="-127"/>
                </a:rPr>
                <a:t>A/C </a:t>
              </a:r>
              <a:r>
                <a:rPr kumimoji="1" lang="ko-KR" altLang="en-US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조선일보명조" panose="02030304000000000000" pitchFamily="18" charset="-127"/>
                </a:rPr>
                <a:t>접속 지연이란</a:t>
              </a:r>
              <a:r>
                <a:rPr kumimoji="1" lang="en-US" altLang="ko-KR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조선일보명조" panose="02030304000000000000" pitchFamily="18" charset="-127"/>
                </a:rPr>
                <a:t>?</a:t>
              </a:r>
              <a:endParaRPr kumimoji="1"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078709" y="5024604"/>
              <a:ext cx="53206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조선일보명조" panose="02030304000000000000" pitchFamily="18" charset="-127"/>
                </a:rPr>
                <a:t>항공기가 공항에 도착해 승객을 내리게 한 이후 </a:t>
              </a:r>
              <a:endParaRPr kumimoji="1"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조선일보명조" panose="02030304000000000000" pitchFamily="18" charset="-127"/>
                </a:rPr>
                <a:t>간단한 정비와 점검을 마치고 새로운 항공편으로 연결하는 과정에서 발생하는 지연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4AEA78-583E-4BC6-9E0B-B9DD276DCBCE}"/>
              </a:ext>
            </a:extLst>
          </p:cNvPr>
          <p:cNvGrpSpPr/>
          <p:nvPr/>
        </p:nvGrpSpPr>
        <p:grpSpPr>
          <a:xfrm>
            <a:off x="4425369" y="3293629"/>
            <a:ext cx="2928805" cy="1456456"/>
            <a:chOff x="6829716" y="2894953"/>
            <a:chExt cx="2602631" cy="2288063"/>
          </a:xfrm>
        </p:grpSpPr>
        <p:sp>
          <p:nvSpPr>
            <p:cNvPr id="52" name="TextBox 51"/>
            <p:cNvSpPr txBox="1"/>
            <p:nvPr/>
          </p:nvSpPr>
          <p:spPr>
            <a:xfrm>
              <a:off x="6829716" y="3162218"/>
              <a:ext cx="108395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9</a:t>
              </a:r>
              <a:endParaRPr lang="ko-KR" altLang="en-US" sz="1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605590" y="2894953"/>
              <a:ext cx="1083951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500" dirty="0">
                  <a:ln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</a:t>
              </a:r>
              <a:endParaRPr lang="ko-KR" altLang="en-US" sz="11500" dirty="0">
                <a:ln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423738" y="3982687"/>
              <a:ext cx="10086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ln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%</a:t>
              </a:r>
              <a:endParaRPr lang="ko-KR" altLang="en-US" sz="7200" b="1" dirty="0">
                <a:ln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4686" y="2455406"/>
            <a:ext cx="287258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나눔스퀘어OTF Bold" panose="020B0600000101010101" pitchFamily="34" charset="-127"/>
              </a:rPr>
              <a:t>90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2157" y="2696380"/>
            <a:ext cx="235962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나눔스퀘어OTF Bold" panose="020B0600000101010101" pitchFamily="34" charset="-127"/>
              </a:rPr>
              <a:t>2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070" y="2947503"/>
            <a:ext cx="314510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나눔스퀘어OTF Bold" panose="020B0600000101010101" pitchFamily="34" charset="-127"/>
              </a:rPr>
              <a:t>1.5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25" y="3197693"/>
            <a:ext cx="235962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나눔스퀘어OTF Bold" panose="020B0600000101010101" pitchFamily="34" charset="-127"/>
              </a:rPr>
              <a:t>1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9812" y="3468730"/>
            <a:ext cx="314510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나눔스퀘어OTF Bold" panose="020B0600000101010101" pitchFamily="34" charset="-127"/>
              </a:rPr>
              <a:t>0.5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119930-3844-4B0D-BE12-D6209DE79343}"/>
              </a:ext>
            </a:extLst>
          </p:cNvPr>
          <p:cNvSpPr/>
          <p:nvPr/>
        </p:nvSpPr>
        <p:spPr>
          <a:xfrm>
            <a:off x="669812" y="2455406"/>
            <a:ext cx="4857685" cy="240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20D00D9-E6A8-432A-A775-A771495C0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555" y="1222208"/>
            <a:ext cx="2172447" cy="5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6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4118669"/>
            <a:ext cx="9906000" cy="1756519"/>
          </a:xfrm>
          <a:prstGeom prst="rect">
            <a:avLst/>
          </a:prstGeom>
          <a:solidFill>
            <a:schemeClr val="bg1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60" y="1684770"/>
            <a:ext cx="5000302" cy="204179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4360" y="0"/>
            <a:ext cx="864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56" y="120177"/>
            <a:ext cx="93610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배경 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24460" y="670223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상대적으로 높은 국내선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지연율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그 이유는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?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6" y="4463269"/>
            <a:ext cx="1312303" cy="194415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51622" y="6465782"/>
            <a:ext cx="314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6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13705" y="4475795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안개</a:t>
            </a:r>
            <a:r>
              <a:rPr kumimoji="1"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kumimoji="1"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강풍 등으로 인한 지연도 많이 발생</a:t>
            </a:r>
            <a:r>
              <a:rPr kumimoji="1"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686" y="2455406"/>
            <a:ext cx="287258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나눔스퀘어OTF Bold" panose="020B0600000101010101" pitchFamily="34" charset="-127"/>
              </a:rPr>
              <a:t>90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2157" y="2696380"/>
            <a:ext cx="235962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나눔스퀘어OTF Bold" panose="020B0600000101010101" pitchFamily="34" charset="-127"/>
              </a:rPr>
              <a:t>2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070" y="2947503"/>
            <a:ext cx="314510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나눔스퀘어OTF Bold" panose="020B0600000101010101" pitchFamily="34" charset="-127"/>
              </a:rPr>
              <a:t>1.5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25" y="3197693"/>
            <a:ext cx="235962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나눔스퀘어OTF Bold" panose="020B0600000101010101" pitchFamily="34" charset="-127"/>
              </a:rPr>
              <a:t>1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9812" y="3468730"/>
            <a:ext cx="314510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나눔스퀘어OTF Bold" panose="020B0600000101010101" pitchFamily="34" charset="-127"/>
              </a:rPr>
              <a:t>0.5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290A91-5B77-4B84-A7AE-7066B563D0A0}"/>
              </a:ext>
            </a:extLst>
          </p:cNvPr>
          <p:cNvSpPr/>
          <p:nvPr/>
        </p:nvSpPr>
        <p:spPr>
          <a:xfrm>
            <a:off x="688356" y="2928706"/>
            <a:ext cx="4857685" cy="240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D4C804-15CF-424A-9268-D851DD503FCF}"/>
              </a:ext>
            </a:extLst>
          </p:cNvPr>
          <p:cNvSpPr/>
          <p:nvPr/>
        </p:nvSpPr>
        <p:spPr>
          <a:xfrm>
            <a:off x="668918" y="3462908"/>
            <a:ext cx="4857685" cy="240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05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465781"/>
            <a:ext cx="45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12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662984"/>
            <a:ext cx="9906000" cy="4790095"/>
            <a:chOff x="0" y="2387065"/>
            <a:chExt cx="9906000" cy="4790095"/>
          </a:xfrm>
        </p:grpSpPr>
        <p:sp>
          <p:nvSpPr>
            <p:cNvPr id="17" name="직사각형 16"/>
            <p:cNvSpPr/>
            <p:nvPr/>
          </p:nvSpPr>
          <p:spPr>
            <a:xfrm>
              <a:off x="0" y="2387065"/>
              <a:ext cx="9906000" cy="47900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a typeface="나눔스퀘어OTF Bold" panose="020B0600000101010101" pitchFamily="34" charset="-127"/>
                </a:rPr>
                <a:t>설명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00852"/>
              <a:ext cx="9906000" cy="3929743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410855" y="1853056"/>
            <a:ext cx="824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국내공항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15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개소의 연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월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일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요일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항공사별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운항스케쥴과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그에 따른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편명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및 등록기호 데이터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한국공항공사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C429B1-59E4-4A13-B91D-E5E50D625604}"/>
              </a:ext>
            </a:extLst>
          </p:cNvPr>
          <p:cNvSpPr/>
          <p:nvPr/>
        </p:nvSpPr>
        <p:spPr>
          <a:xfrm>
            <a:off x="113016" y="0"/>
            <a:ext cx="1475440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0C1EC-13C9-48D7-BD6C-C3F0477B3A71}"/>
              </a:ext>
            </a:extLst>
          </p:cNvPr>
          <p:cNvSpPr/>
          <p:nvPr/>
        </p:nvSpPr>
        <p:spPr>
          <a:xfrm>
            <a:off x="113016" y="120177"/>
            <a:ext cx="151144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 및 </a:t>
            </a:r>
            <a:r>
              <a:rPr lang="ko-KR" altLang="en-US" sz="2000" b="1" spc="-15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50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88456" y="631613"/>
            <a:ext cx="750986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88356" y="6564251"/>
            <a:ext cx="858743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1622" y="6465781"/>
            <a:ext cx="512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나눔스퀘어OTF Bold" panose="020B0600000101010101" pitchFamily="34" charset="-127"/>
              </a:rPr>
              <a:t>13</a:t>
            </a:r>
            <a:endParaRPr lang="ko-KR" altLang="en-US" sz="1400" dirty="0">
              <a:ea typeface="나눔스퀘어OTF Bold" panose="020B0600000101010101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2384879"/>
            <a:ext cx="9906000" cy="4177185"/>
            <a:chOff x="0" y="2387065"/>
            <a:chExt cx="9906000" cy="4177185"/>
          </a:xfrm>
        </p:grpSpPr>
        <p:sp>
          <p:nvSpPr>
            <p:cNvPr id="17" name="직사각형 16"/>
            <p:cNvSpPr/>
            <p:nvPr/>
          </p:nvSpPr>
          <p:spPr>
            <a:xfrm>
              <a:off x="0" y="2387065"/>
              <a:ext cx="9906000" cy="41771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a typeface="나눔스퀘어OTF Bold" panose="020B0600000101010101" pitchFamily="34" charset="-127"/>
                </a:rPr>
                <a:t>설명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13711"/>
              <a:ext cx="9906000" cy="3929743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4215865" y="2743200"/>
            <a:ext cx="583513" cy="192506"/>
          </a:xfrm>
          <a:prstGeom prst="rect">
            <a:avLst/>
          </a:prstGeom>
          <a:solidFill>
            <a:srgbClr val="F6B600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99378" y="2743200"/>
            <a:ext cx="562331" cy="192506"/>
          </a:xfrm>
          <a:prstGeom prst="rect">
            <a:avLst/>
          </a:prstGeom>
          <a:solidFill>
            <a:srgbClr val="F6B600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OTF Bold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47750" y="961657"/>
            <a:ext cx="292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운항스케쥴에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 따라 정해진 구간을 운항하는 비행기들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331368" y="1292662"/>
            <a:ext cx="0" cy="145053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699051" y="1777837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  <a:cs typeface="조선일보명조" panose="02030304000000000000" pitchFamily="18" charset="-127"/>
              </a:rPr>
              <a:t>비행기마다 매겨진 기호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242568" y="2054836"/>
            <a:ext cx="0" cy="69002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2D000C-E1CC-45D3-BF01-F39E28BD529E}"/>
              </a:ext>
            </a:extLst>
          </p:cNvPr>
          <p:cNvSpPr/>
          <p:nvPr/>
        </p:nvSpPr>
        <p:spPr>
          <a:xfrm>
            <a:off x="113016" y="0"/>
            <a:ext cx="1475440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FB1412-9201-478B-A683-B18CF1CA627E}"/>
              </a:ext>
            </a:extLst>
          </p:cNvPr>
          <p:cNvSpPr/>
          <p:nvPr/>
        </p:nvSpPr>
        <p:spPr>
          <a:xfrm>
            <a:off x="113016" y="120177"/>
            <a:ext cx="151144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수집 및 </a:t>
            </a:r>
            <a:r>
              <a:rPr lang="ko-KR" altLang="en-US" sz="2000" b="1" spc="-15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en-US" altLang="ko-KR" sz="2000" b="1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66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5215</TotalTime>
  <Words>833</Words>
  <Application>Microsoft Office PowerPoint</Application>
  <PresentationFormat>A4 용지(210x297mm)</PresentationFormat>
  <Paragraphs>235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Calibri Light</vt:lpstr>
      <vt:lpstr>Calibri</vt:lpstr>
      <vt:lpstr>나눔스퀘어OTF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</dc:creator>
  <cp:lastModifiedBy>SeungWon Choi</cp:lastModifiedBy>
  <cp:revision>284</cp:revision>
  <dcterms:created xsi:type="dcterms:W3CDTF">2019-08-11T05:38:02Z</dcterms:created>
  <dcterms:modified xsi:type="dcterms:W3CDTF">2020-05-20T07:43:51Z</dcterms:modified>
</cp:coreProperties>
</file>