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37" r:id="rId2"/>
  </p:sldMasterIdLst>
  <p:sldIdLst>
    <p:sldId id="256" r:id="rId3"/>
    <p:sldId id="268" r:id="rId4"/>
    <p:sldId id="257" r:id="rId5"/>
    <p:sldId id="258" r:id="rId6"/>
    <p:sldId id="271" r:id="rId7"/>
    <p:sldId id="259" r:id="rId8"/>
    <p:sldId id="260" r:id="rId9"/>
    <p:sldId id="261" r:id="rId10"/>
    <p:sldId id="272" r:id="rId11"/>
    <p:sldId id="266" r:id="rId12"/>
    <p:sldId id="274" r:id="rId13"/>
    <p:sldId id="269" r:id="rId14"/>
    <p:sldId id="273" r:id="rId15"/>
    <p:sldId id="262" r:id="rId16"/>
    <p:sldId id="263" r:id="rId17"/>
    <p:sldId id="264" r:id="rId18"/>
    <p:sldId id="265" r:id="rId19"/>
    <p:sldId id="27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CU JIN" initials="AJ" lastIdx="1" clrIdx="0">
    <p:extLst>
      <p:ext uri="{19B8F6BF-5375-455C-9EA6-DF929625EA0E}">
        <p15:presenceInfo xmlns:p15="http://schemas.microsoft.com/office/powerpoint/2012/main" userId="a8d033d72d964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0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9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9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2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1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6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7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91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97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2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34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80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7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12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2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08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4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56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1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0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7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E503-DF4D-4A62-989C-ED185EFE3F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8AF0-7173-49A0-AD93-C5630B264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7358-9001-44EB-A6A7-B408C0480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生成对抗网络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Generative Adversarial Nets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GAN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8EF4E-B21F-4EF6-88E0-A0A72C97C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967798"/>
            <a:ext cx="9001462" cy="16557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cap="all" dirty="0">
                <a:ln w="3175" cmpd="sng">
                  <a:noFill/>
                </a:ln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小组成员：刘帅、杨谨帆</a:t>
            </a:r>
            <a:endParaRPr lang="en-US" altLang="zh-CN" sz="2400" cap="all" dirty="0">
              <a:ln w="3175" cmpd="sng">
                <a:noFill/>
              </a:ln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cap="all" dirty="0">
                <a:ln w="3175" cmpd="sng">
                  <a:noFill/>
                </a:ln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主讲人：刘帅</a:t>
            </a:r>
            <a:endParaRPr lang="zh-CN" altLang="en-US" sz="2400" cap="all" dirty="0">
              <a:ln w="3175" cmpd="sng">
                <a:noFill/>
              </a:ln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7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D1671-A6AF-48BE-A406-1C726839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44446"/>
            <a:ext cx="10515600" cy="43513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38AFAD0-5A61-4B3D-A9C5-F50A3BF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4FF412C-9855-4FF3-9906-3BEE4EF3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60" y="202429"/>
            <a:ext cx="7684344" cy="66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409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E27E-3DEF-4E3C-AD0A-33DFED1F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071C8-BBAA-4B94-8FB5-4EB82E8D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71E46DD-CD12-47FB-8FDA-FF22C40C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4" y="234723"/>
            <a:ext cx="7880891" cy="63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DA67-853E-4E9A-8ABD-6179670F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92218"/>
            <a:ext cx="10353761" cy="1326321"/>
          </a:xfrm>
        </p:spPr>
        <p:txBody>
          <a:bodyPr/>
          <a:lstStyle/>
          <a:p>
            <a:r>
              <a:rPr lang="zh-CN" altLang="en-US" dirty="0"/>
              <a:t>收敛性描述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E672-8B4A-4207-82F7-0FE36F13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37580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8C5E-CF0F-4EEF-BF19-29E4F9DF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00D570-C264-4D21-9909-105B5349F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748" y="4026521"/>
                <a:ext cx="11131667" cy="369513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𝑪𝑬𝑯</m:t>
                    </m:r>
                    <m:d>
                      <m:dPr>
                        <m:ctrlPr>
                          <a:rPr lang="zh-CN" altLang="zh-CN" sz="3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3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zh-CN" altLang="zh-CN" sz="3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𝒍𝒐𝒈𝒒</m:t>
                        </m:r>
                        <m:d>
                          <m:dPr>
                            <m:ctrlPr>
                              <a:rPr lang="zh-CN" altLang="zh-CN" sz="3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=−[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𝒑𝒍𝒐𝒈𝒒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3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𝐥𝐨𝐠</m:t>
                    </m:r>
                    <m:r>
                      <a:rPr lang="en-US" altLang="zh-CN" sz="2800" b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8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00D570-C264-4D21-9909-105B5349F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48" y="4026521"/>
                <a:ext cx="11131667" cy="36951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FF70D0D-161C-47E3-B33D-14307B09089C}"/>
              </a:ext>
            </a:extLst>
          </p:cNvPr>
          <p:cNvSpPr txBox="1"/>
          <p:nvPr/>
        </p:nvSpPr>
        <p:spPr>
          <a:xfrm>
            <a:off x="524841" y="2453366"/>
            <a:ext cx="96742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针对二分类问题，假设随机变量</a:t>
            </a:r>
            <a:r>
              <a:rPr lang="en-US" altLang="zh-CN" sz="3200" dirty="0"/>
              <a:t>x</a:t>
            </a:r>
            <a:r>
              <a:rPr lang="zh-CN" altLang="en-US" sz="3200" dirty="0"/>
              <a:t>满足两个分布</a:t>
            </a:r>
            <a:r>
              <a:rPr lang="en-US" altLang="zh-CN" sz="3200" dirty="0"/>
              <a:t>p(x),q(x),</a:t>
            </a:r>
            <a:r>
              <a:rPr lang="zh-CN" altLang="en-US" sz="3200" dirty="0"/>
              <a:t>引入交叉熵的定义</a:t>
            </a:r>
          </a:p>
        </p:txBody>
      </p:sp>
    </p:spTree>
    <p:extLst>
      <p:ext uri="{BB962C8B-B14F-4D97-AF65-F5344CB8AC3E}">
        <p14:creationId xmlns:p14="http://schemas.microsoft.com/office/powerpoint/2010/main" val="385446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C2904E-B81A-4D77-AB56-6295B766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73" y="123092"/>
            <a:ext cx="8265947" cy="5555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A3D7302-CEF9-4C43-A565-BDD7566B2F93}"/>
                  </a:ext>
                </a:extLst>
              </p:cNvPr>
              <p:cNvSpPr txBox="1"/>
              <p:nvPr/>
            </p:nvSpPr>
            <p:spPr>
              <a:xfrm>
                <a:off x="41024" y="5926984"/>
                <a:ext cx="11819138" cy="625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52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52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𝐺</m:t>
                          </m:r>
                        </m:lim>
                      </m:limLow>
                      <m:limLow>
                        <m:limLowPr>
                          <m:ctrlPr>
                            <a:rPr lang="zh-CN" altLang="en-US" sz="252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52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zh-CN" altLang="en-US" sz="252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sepChr m:val=","/>
                          <m:ctrlPr>
                            <a:rPr lang="zh-CN" altLang="en-US" sz="25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zh-CN" altLang="en-US" sz="252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52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520" i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en-US" sz="252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5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520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52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52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520" i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en-US" sz="252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"/>
                          <m:ctrlPr>
                            <a:rPr lang="zh-CN" altLang="en-US" sz="25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520" i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endChr m:val="]"/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en-US" sz="252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52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zh-CN" altLang="en-US" sz="252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52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A3D7302-CEF9-4C43-A565-BDD7566B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" y="5926984"/>
                <a:ext cx="11819138" cy="625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6509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A3D4-F509-475F-B3F0-3CC571D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106C-8CC8-4002-8AD0-939FB56F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01F6D-3816-410F-B34D-5DDFE11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80" y="303212"/>
            <a:ext cx="95535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2369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2A5B0-5717-46F9-91A4-F14C46AF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659262-F22B-4230-86F4-27D49CC0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94" y="1809102"/>
            <a:ext cx="9935962" cy="4296375"/>
          </a:xfrm>
        </p:spPr>
      </p:pic>
    </p:spTree>
    <p:extLst>
      <p:ext uri="{BB962C8B-B14F-4D97-AF65-F5344CB8AC3E}">
        <p14:creationId xmlns:p14="http://schemas.microsoft.com/office/powerpoint/2010/main" val="379236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8DDBB-7A97-4E3A-A6C5-500E7DCC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1F7AD8-5F85-46C7-BE30-A00663B78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1" y="1303640"/>
            <a:ext cx="10692482" cy="3738875"/>
          </a:xfrm>
        </p:spPr>
      </p:pic>
    </p:spTree>
    <p:extLst>
      <p:ext uri="{BB962C8B-B14F-4D97-AF65-F5344CB8AC3E}">
        <p14:creationId xmlns:p14="http://schemas.microsoft.com/office/powerpoint/2010/main" val="336765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7C49-93F9-4397-84E4-EC2E9B5A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160A5-1D02-4520-8D8E-4ED80F7B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32" y="2679539"/>
            <a:ext cx="10353762" cy="3695136"/>
          </a:xfrm>
        </p:spPr>
        <p:txBody>
          <a:bodyPr/>
          <a:lstStyle/>
          <a:p>
            <a:r>
              <a:rPr lang="en-US" altLang="zh-CN" dirty="0"/>
              <a:t>http://10.112.51.115:8000/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85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CF42-F1ED-4ECC-95C1-776E19E3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1073"/>
            <a:ext cx="10353761" cy="1326321"/>
          </a:xfrm>
        </p:spPr>
        <p:txBody>
          <a:bodyPr/>
          <a:lstStyle/>
          <a:p>
            <a:r>
              <a:rPr lang="zh-CN" altLang="en-US" dirty="0"/>
              <a:t>改进方案：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36F37-6AAC-474A-AA15-45319BE5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24" y="1461139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、在网络结构中添加卷积层，增加模型的泛化程度。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、针对开始过程出现梯度消失问题及最终收敛问题进行优化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、超参数的选择（</a:t>
            </a:r>
            <a:r>
              <a:rPr lang="en-US" altLang="zh-CN" dirty="0" err="1"/>
              <a:t>lr</a:t>
            </a:r>
            <a:r>
              <a:rPr lang="zh-CN" altLang="en-US" dirty="0"/>
              <a:t>，</a:t>
            </a:r>
            <a:r>
              <a:rPr lang="en-US" altLang="zh-CN" dirty="0"/>
              <a:t>optimizer</a:t>
            </a:r>
            <a:r>
              <a:rPr lang="zh-CN" altLang="en-US" dirty="0"/>
              <a:t>，</a:t>
            </a:r>
            <a:r>
              <a:rPr lang="en-US" altLang="zh-CN" dirty="0"/>
              <a:t>minibatch</a:t>
            </a:r>
            <a:r>
              <a:rPr lang="zh-CN" altLang="en-US" dirty="0"/>
              <a:t>的选择）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0692AB-BC70-4CBE-B362-E4AB2BD1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76" y="3111385"/>
            <a:ext cx="8784147" cy="36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4DDAE-7C0F-417C-AB6F-A8A45E4B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70A6D-6ED4-4AB9-849E-7EF03C32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49" y="1799973"/>
            <a:ext cx="10353762" cy="3695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1.GAN</a:t>
            </a:r>
            <a:r>
              <a:rPr lang="zh-CN" altLang="en-US" sz="2400" dirty="0"/>
              <a:t>的原理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2.GAN</a:t>
            </a:r>
            <a:r>
              <a:rPr lang="zh-CN" altLang="en-US" sz="2400" dirty="0"/>
              <a:t>核心算法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过程模拟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伪代码描述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网络结构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收敛性描述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7.</a:t>
            </a:r>
            <a:r>
              <a:rPr lang="zh-CN" altLang="en-US" sz="2400" dirty="0"/>
              <a:t>实验结果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8.</a:t>
            </a:r>
            <a:r>
              <a:rPr lang="zh-CN" altLang="en-US" sz="2400" dirty="0"/>
              <a:t>改进方案</a:t>
            </a:r>
          </a:p>
        </p:txBody>
      </p:sp>
    </p:spTree>
    <p:extLst>
      <p:ext uri="{BB962C8B-B14F-4D97-AF65-F5344CB8AC3E}">
        <p14:creationId xmlns:p14="http://schemas.microsoft.com/office/powerpoint/2010/main" val="176324012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35C34-C77E-44DC-84F3-EA67FA5C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38" y="1233914"/>
            <a:ext cx="4897020" cy="49578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GAN</a:t>
            </a:r>
            <a:r>
              <a:rPr lang="zh-CN" altLang="en-US" b="0" i="0" dirty="0">
                <a:effectLst/>
                <a:latin typeface="-apple-system"/>
              </a:rPr>
              <a:t>的主要灵感来源于博弈论中零和博弈的思想，应用到深度学习神经网络上来说，就是通过生成网络</a:t>
            </a:r>
            <a:r>
              <a:rPr lang="en-US" altLang="zh-CN" b="0" i="0" dirty="0">
                <a:effectLst/>
                <a:latin typeface="-apple-system"/>
              </a:rPr>
              <a:t>G</a:t>
            </a:r>
            <a:r>
              <a:rPr lang="zh-CN" altLang="en-US" b="0" i="0" dirty="0">
                <a:effectLst/>
                <a:latin typeface="-apple-system"/>
              </a:rPr>
              <a:t>（</a:t>
            </a:r>
            <a:r>
              <a:rPr lang="en-US" altLang="zh-CN" b="0" i="0" dirty="0">
                <a:effectLst/>
                <a:latin typeface="-apple-system"/>
              </a:rPr>
              <a:t>Generator</a:t>
            </a:r>
            <a:r>
              <a:rPr lang="zh-CN" altLang="en-US" b="0" i="0" dirty="0">
                <a:effectLst/>
                <a:latin typeface="-apple-system"/>
              </a:rPr>
              <a:t>）和判别网络</a:t>
            </a:r>
            <a:r>
              <a:rPr lang="en-US" altLang="zh-CN" b="0" i="0" dirty="0">
                <a:effectLst/>
                <a:latin typeface="-apple-system"/>
              </a:rPr>
              <a:t>D</a:t>
            </a:r>
            <a:r>
              <a:rPr lang="zh-CN" altLang="en-US" b="0" i="0" dirty="0">
                <a:effectLst/>
                <a:latin typeface="-apple-system"/>
              </a:rPr>
              <a:t>（</a:t>
            </a:r>
            <a:r>
              <a:rPr lang="en-US" altLang="zh-CN" b="0" i="0" dirty="0">
                <a:effectLst/>
                <a:latin typeface="-apple-system"/>
              </a:rPr>
              <a:t>Discriminator</a:t>
            </a:r>
            <a:r>
              <a:rPr lang="zh-CN" altLang="en-US" b="0" i="0" dirty="0">
                <a:effectLst/>
                <a:latin typeface="-apple-system"/>
              </a:rPr>
              <a:t>）不断博弈，进而使</a:t>
            </a:r>
            <a:r>
              <a:rPr lang="en-US" altLang="zh-CN" b="0" i="0" dirty="0">
                <a:effectLst/>
                <a:latin typeface="-apple-system"/>
              </a:rPr>
              <a:t>G</a:t>
            </a:r>
            <a:r>
              <a:rPr lang="zh-CN" altLang="en-US" b="0" i="0" dirty="0">
                <a:effectLst/>
                <a:latin typeface="-apple-system"/>
              </a:rPr>
              <a:t>学习到数据的分布。如果用到图片生成上，则训练完成后，</a:t>
            </a:r>
            <a:r>
              <a:rPr lang="en-US" altLang="zh-CN" b="0" i="0" dirty="0">
                <a:effectLst/>
                <a:latin typeface="-apple-system"/>
              </a:rPr>
              <a:t>G</a:t>
            </a:r>
            <a:r>
              <a:rPr lang="zh-CN" altLang="en-US" b="0" i="0" dirty="0">
                <a:effectLst/>
                <a:latin typeface="-apple-system"/>
              </a:rPr>
              <a:t>可以从一段随机数中生成逼真的图像。</a:t>
            </a:r>
            <a:r>
              <a:rPr lang="en-US" altLang="zh-CN" b="0" i="0" dirty="0">
                <a:effectLst/>
                <a:latin typeface="-apple-system"/>
              </a:rPr>
              <a:t>G</a:t>
            </a:r>
            <a:r>
              <a:rPr lang="zh-CN" altLang="en-US" b="0" i="0" dirty="0">
                <a:effectLst/>
                <a:latin typeface="-apple-system"/>
              </a:rPr>
              <a:t>， </a:t>
            </a:r>
            <a:r>
              <a:rPr lang="en-US" altLang="zh-CN" b="0" i="0" dirty="0">
                <a:effectLst/>
                <a:latin typeface="-apple-system"/>
              </a:rPr>
              <a:t>D</a:t>
            </a:r>
            <a:r>
              <a:rPr lang="zh-CN" altLang="en-US" b="0" i="0" dirty="0">
                <a:effectLst/>
                <a:latin typeface="-apple-system"/>
              </a:rPr>
              <a:t>的主要功能是：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 1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 G</a:t>
            </a:r>
            <a:r>
              <a:rPr lang="zh-CN" altLang="en-US" b="0" i="0" dirty="0">
                <a:effectLst/>
                <a:latin typeface="-apple-system"/>
              </a:rPr>
              <a:t>是一个生成式的网络，它接收一个随机的噪声</a:t>
            </a:r>
            <a:r>
              <a:rPr lang="en-US" altLang="zh-CN" b="0" i="0" dirty="0">
                <a:effectLst/>
                <a:latin typeface="-apple-system"/>
              </a:rPr>
              <a:t>z</a:t>
            </a:r>
            <a:r>
              <a:rPr lang="zh-CN" altLang="en-US" b="0" i="0" dirty="0">
                <a:effectLst/>
                <a:latin typeface="-apple-system"/>
              </a:rPr>
              <a:t>（随机数），通过这个噪声生成图像      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>
                <a:effectLst/>
                <a:latin typeface="-apple-system"/>
              </a:rPr>
              <a:t>2</a:t>
            </a:r>
            <a:r>
              <a:rPr lang="zh-CN" altLang="en-US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 D</a:t>
            </a:r>
            <a:r>
              <a:rPr lang="zh-CN" altLang="en-US" b="0" i="0" dirty="0">
                <a:effectLst/>
                <a:latin typeface="-apple-system"/>
              </a:rPr>
              <a:t>是一个判别网络，判别一张图片是不是“真实的”。它的输入参数是</a:t>
            </a:r>
            <a:r>
              <a:rPr lang="en-US" altLang="zh-CN" b="0" i="0" dirty="0">
                <a:effectLst/>
                <a:latin typeface="-apple-system"/>
              </a:rPr>
              <a:t>x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x</a:t>
            </a:r>
            <a:r>
              <a:rPr lang="zh-CN" altLang="en-US" b="0" i="0" dirty="0">
                <a:effectLst/>
                <a:latin typeface="-apple-system"/>
              </a:rPr>
              <a:t>代表一张图片，输出</a:t>
            </a:r>
            <a:r>
              <a:rPr lang="en-US" altLang="zh-CN" b="0" i="0" dirty="0">
                <a:effectLst/>
                <a:latin typeface="-apple-system"/>
              </a:rPr>
              <a:t>D</a:t>
            </a:r>
            <a:r>
              <a:rPr lang="zh-CN" altLang="en-US" b="0" i="0" dirty="0">
                <a:effectLst/>
                <a:latin typeface="-apple-system"/>
              </a:rPr>
              <a:t>（</a:t>
            </a:r>
            <a:r>
              <a:rPr lang="en-US" altLang="zh-CN" b="0" i="0" dirty="0">
                <a:effectLst/>
                <a:latin typeface="-apple-system"/>
              </a:rPr>
              <a:t>x</a:t>
            </a:r>
            <a:r>
              <a:rPr lang="zh-CN" altLang="en-US" b="0" i="0" dirty="0">
                <a:effectLst/>
                <a:latin typeface="-apple-system"/>
              </a:rPr>
              <a:t>）代表</a:t>
            </a:r>
            <a:r>
              <a:rPr lang="en-US" altLang="zh-CN" b="0" i="0" dirty="0">
                <a:effectLst/>
                <a:latin typeface="-apple-system"/>
              </a:rPr>
              <a:t>x</a:t>
            </a:r>
            <a:r>
              <a:rPr lang="zh-CN" altLang="en-US" b="0" i="0" dirty="0">
                <a:effectLst/>
                <a:latin typeface="-apple-system"/>
              </a:rPr>
              <a:t>为真实图片的概率，如果为</a:t>
            </a:r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，就代表</a:t>
            </a:r>
            <a:r>
              <a:rPr lang="en-US" altLang="zh-CN" b="0" i="0" dirty="0">
                <a:effectLst/>
                <a:latin typeface="-apple-system"/>
              </a:rPr>
              <a:t>100%</a:t>
            </a:r>
            <a:r>
              <a:rPr lang="zh-CN" altLang="en-US" b="0" i="0" dirty="0">
                <a:effectLst/>
                <a:latin typeface="-apple-system"/>
              </a:rPr>
              <a:t>是真实的图片，而输出为</a:t>
            </a:r>
            <a:r>
              <a:rPr lang="en-US" altLang="zh-CN" b="0" i="0" dirty="0">
                <a:effectLst/>
                <a:latin typeface="-apple-system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，就代表不可能是真实的图片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FCBC32-31C0-430A-95D7-8121C06E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52" y="1378573"/>
            <a:ext cx="6463002" cy="44342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561805-2C9E-40C6-AD43-72150C966180}"/>
              </a:ext>
            </a:extLst>
          </p:cNvPr>
          <p:cNvSpPr txBox="1"/>
          <p:nvPr/>
        </p:nvSpPr>
        <p:spPr>
          <a:xfrm>
            <a:off x="4581470" y="253270"/>
            <a:ext cx="398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GAN</a:t>
            </a:r>
            <a:r>
              <a:rPr lang="zh-CN" altLang="en-US" sz="3600" dirty="0"/>
              <a:t>的原理</a:t>
            </a:r>
          </a:p>
        </p:txBody>
      </p:sp>
    </p:spTree>
    <p:extLst>
      <p:ext uri="{BB962C8B-B14F-4D97-AF65-F5344CB8AC3E}">
        <p14:creationId xmlns:p14="http://schemas.microsoft.com/office/powerpoint/2010/main" val="379206993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F84D3B-19C6-4547-8319-FE7999EC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745955"/>
            <a:ext cx="10648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312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82738C-3F09-4BC2-A2DB-52DC26A6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6" y="137008"/>
            <a:ext cx="4006322" cy="3059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4903DD-55B4-4079-976E-C550C132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82" y="390875"/>
            <a:ext cx="5360105" cy="27033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1F26A6-F657-437A-B26E-F36A6FE50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19" y="3429000"/>
            <a:ext cx="4692507" cy="32257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8E4649-906A-4BB2-8D2F-C4638379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542" y="3363439"/>
            <a:ext cx="5373540" cy="28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8705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D296D-EF43-487E-9A3C-0C702B9B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04"/>
            <a:ext cx="10515600" cy="4351337"/>
          </a:xfrm>
        </p:spPr>
        <p:txBody>
          <a:bodyPr/>
          <a:lstStyle/>
          <a:p>
            <a:r>
              <a:rPr lang="zh-CN" altLang="en-US" dirty="0"/>
              <a:t>为了学习生成器（</a:t>
            </a:r>
            <a:r>
              <a:rPr lang="en-US" altLang="zh-CN" dirty="0"/>
              <a:t>G</a:t>
            </a:r>
            <a:r>
              <a:rPr lang="zh-CN" altLang="en-US" dirty="0"/>
              <a:t>）关于数据</a:t>
            </a:r>
            <a:r>
              <a:rPr lang="en-US" altLang="zh-CN" dirty="0"/>
              <a:t>x</a:t>
            </a:r>
            <a:r>
              <a:rPr lang="zh-CN" altLang="en-US" dirty="0"/>
              <a:t>的分布</a:t>
            </a:r>
            <a:r>
              <a:rPr lang="en-US" altLang="zh-CN" dirty="0"/>
              <a:t>Pg</a:t>
            </a:r>
            <a:r>
              <a:rPr lang="zh-CN" altLang="en-US" dirty="0"/>
              <a:t>，定义输入噪声的变量</a:t>
            </a:r>
            <a:r>
              <a:rPr lang="en-US" altLang="zh-CN" dirty="0" err="1"/>
              <a:t>Pz</a:t>
            </a:r>
            <a:r>
              <a:rPr lang="zh-CN" altLang="en-US" dirty="0"/>
              <a:t>（</a:t>
            </a:r>
            <a:r>
              <a:rPr lang="en-US" altLang="zh-CN" dirty="0"/>
              <a:t>z</a:t>
            </a:r>
            <a:r>
              <a:rPr lang="zh-CN" altLang="en-US" dirty="0"/>
              <a:t>），用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z</a:t>
            </a:r>
            <a:r>
              <a:rPr lang="zh-CN" altLang="en-US" dirty="0"/>
              <a:t>；</a:t>
            </a:r>
            <a:r>
              <a:rPr lang="en-US" altLang="zh-CN" dirty="0" err="1"/>
              <a:t>θg</a:t>
            </a:r>
            <a:r>
              <a:rPr lang="zh-CN" altLang="en-US" dirty="0"/>
              <a:t>）来代表数据空间的映射。</a:t>
            </a:r>
            <a:endParaRPr lang="en-US" altLang="zh-CN" dirty="0"/>
          </a:p>
          <a:p>
            <a:r>
              <a:rPr lang="zh-CN" altLang="en-US" dirty="0"/>
              <a:t>同时定义另一个网络结构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r>
              <a:rPr lang="en-US" altLang="zh-CN" dirty="0" err="1"/>
              <a:t>θd</a:t>
            </a:r>
            <a:r>
              <a:rPr lang="zh-CN" altLang="en-US" dirty="0"/>
              <a:t>）来输出单独标量。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）代表</a:t>
            </a:r>
            <a:r>
              <a:rPr lang="en-US" altLang="zh-CN" dirty="0"/>
              <a:t>x</a:t>
            </a:r>
            <a:r>
              <a:rPr lang="zh-CN" altLang="en-US" dirty="0"/>
              <a:t>来源于真实数据分布的概率。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GAN</a:t>
            </a:r>
            <a:r>
              <a:rPr lang="zh-CN" altLang="en-US" dirty="0"/>
              <a:t>的实质则是训练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关于价值函数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G,D</a:t>
            </a:r>
            <a:r>
              <a:rPr lang="zh-CN" altLang="en-US" dirty="0"/>
              <a:t>）的</a:t>
            </a:r>
            <a:r>
              <a:rPr lang="en-US" altLang="zh-CN" dirty="0"/>
              <a:t>minmax</a:t>
            </a:r>
            <a:r>
              <a:rPr lang="zh-CN" altLang="en-US" dirty="0"/>
              <a:t>博弈问题。</a:t>
            </a:r>
            <a:endParaRPr lang="en-US" altLang="zh-CN" dirty="0"/>
          </a:p>
          <a:p>
            <a:r>
              <a:rPr lang="zh-CN" altLang="en-US" dirty="0"/>
              <a:t>定义损失函数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50E9C65-5BA3-4633-B695-51B88CF3E881}"/>
                  </a:ext>
                </a:extLst>
              </p:cNvPr>
              <p:cNvSpPr txBox="1"/>
              <p:nvPr/>
            </p:nvSpPr>
            <p:spPr>
              <a:xfrm>
                <a:off x="62144" y="5079696"/>
                <a:ext cx="11819138" cy="625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52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52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𝐺</m:t>
                          </m:r>
                        </m:lim>
                      </m:limLow>
                      <m:limLow>
                        <m:limLowPr>
                          <m:ctrlPr>
                            <a:rPr lang="zh-CN" altLang="en-US" sz="252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52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zh-CN" altLang="en-US" sz="252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sepChr m:val=","/>
                          <m:ctrlPr>
                            <a:rPr lang="zh-CN" altLang="en-US" sz="25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zh-CN" altLang="en-US" sz="252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52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520" i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en-US" sz="252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5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520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52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52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52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520" i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en-US" sz="252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"/>
                          <m:ctrlPr>
                            <a:rPr lang="zh-CN" altLang="en-US" sz="25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520" i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endChr m:val="]"/>
                              <m:ctrlP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52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52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en-US" sz="252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52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zh-CN" altLang="en-US" sz="252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52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50E9C65-5BA3-4633-B695-51B88CF3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" y="5079696"/>
                <a:ext cx="11819138" cy="625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542886F-3605-490E-A41D-2DDCF3A101E7}"/>
              </a:ext>
            </a:extLst>
          </p:cNvPr>
          <p:cNvSpPr txBox="1"/>
          <p:nvPr/>
        </p:nvSpPr>
        <p:spPr>
          <a:xfrm>
            <a:off x="4844248" y="959929"/>
            <a:ext cx="402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GAN</a:t>
            </a:r>
            <a:r>
              <a:rPr lang="zh-CN" altLang="en-US" sz="3600" dirty="0"/>
              <a:t>核心算法</a:t>
            </a:r>
          </a:p>
        </p:txBody>
      </p:sp>
    </p:spTree>
    <p:extLst>
      <p:ext uri="{BB962C8B-B14F-4D97-AF65-F5344CB8AC3E}">
        <p14:creationId xmlns:p14="http://schemas.microsoft.com/office/powerpoint/2010/main" val="86510502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DD357-36ED-4FEC-A848-84D6E75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过程模拟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211582-3075-4DAF-B92B-5F1149B6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75" y="2275957"/>
            <a:ext cx="8382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2658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648C-F6AD-4840-AECB-89CF2C5E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43" y="109256"/>
            <a:ext cx="10353761" cy="1326321"/>
          </a:xfrm>
        </p:spPr>
        <p:txBody>
          <a:bodyPr/>
          <a:lstStyle/>
          <a:p>
            <a:r>
              <a:rPr lang="zh-CN" altLang="en-US" dirty="0"/>
              <a:t>伪代码描述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A3C9F-FED6-49D9-8A88-4978B5A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B504CA-4818-4803-9F7D-C27E0707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87" y="1138519"/>
            <a:ext cx="88296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7136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5712-C3D6-4D3D-A7C4-01177EE9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9B483FF-6230-4987-90F2-B049B9259A0F}"/>
              </a:ext>
            </a:extLst>
          </p:cNvPr>
          <p:cNvSpPr txBox="1">
            <a:spLocks/>
          </p:cNvSpPr>
          <p:nvPr/>
        </p:nvSpPr>
        <p:spPr>
          <a:xfrm>
            <a:off x="924444" y="60959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实验过程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65D126-CDDA-473F-8A12-FF5AC59A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8" y="2013528"/>
            <a:ext cx="11588063" cy="37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164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224</TotalTime>
  <Words>453</Words>
  <Application>Microsoft Office PowerPoint</Application>
  <PresentationFormat>宽屏</PresentationFormat>
  <Paragraphs>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-apple-system</vt:lpstr>
      <vt:lpstr>等线 Light</vt:lpstr>
      <vt:lpstr>Arial</vt:lpstr>
      <vt:lpstr>Bookman Old Style</vt:lpstr>
      <vt:lpstr>Calibri</vt:lpstr>
      <vt:lpstr>Calibri Light</vt:lpstr>
      <vt:lpstr>Cambria Math</vt:lpstr>
      <vt:lpstr>Rockwell</vt:lpstr>
      <vt:lpstr>Wingdings 2</vt:lpstr>
      <vt:lpstr>HDOfficeLightV0</vt:lpstr>
      <vt:lpstr>Damask</vt:lpstr>
      <vt:lpstr>生成对抗网络 Generative Adversarial Nets （GAN）</vt:lpstr>
      <vt:lpstr>目录</vt:lpstr>
      <vt:lpstr>PowerPoint 演示文稿</vt:lpstr>
      <vt:lpstr>PowerPoint 演示文稿</vt:lpstr>
      <vt:lpstr>PowerPoint 演示文稿</vt:lpstr>
      <vt:lpstr>PowerPoint 演示文稿</vt:lpstr>
      <vt:lpstr>过程模拟</vt:lpstr>
      <vt:lpstr>伪代码描述</vt:lpstr>
      <vt:lpstr>PowerPoint 演示文稿</vt:lpstr>
      <vt:lpstr>PowerPoint 演示文稿</vt:lpstr>
      <vt:lpstr>PowerPoint 演示文稿</vt:lpstr>
      <vt:lpstr>收敛性描述</vt:lpstr>
      <vt:lpstr>PowerPoint 演示文稿</vt:lpstr>
      <vt:lpstr>PowerPoint 演示文稿</vt:lpstr>
      <vt:lpstr>PowerPoint 演示文稿</vt:lpstr>
      <vt:lpstr>实验结果</vt:lpstr>
      <vt:lpstr>PowerPoint 演示文稿</vt:lpstr>
      <vt:lpstr>更多？</vt:lpstr>
      <vt:lpstr>改进方案：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生成对抗网络 Generative Adversarial Nets </dc:title>
  <dc:creator>ACCU JIN</dc:creator>
  <cp:lastModifiedBy>刘 帅</cp:lastModifiedBy>
  <cp:revision>6</cp:revision>
  <dcterms:created xsi:type="dcterms:W3CDTF">2021-12-13T00:17:11Z</dcterms:created>
  <dcterms:modified xsi:type="dcterms:W3CDTF">2021-12-13T16:47:19Z</dcterms:modified>
</cp:coreProperties>
</file>